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93" r:id="rId26"/>
    <p:sldId id="282" r:id="rId27"/>
    <p:sldId id="283" r:id="rId28"/>
    <p:sldId id="284" r:id="rId29"/>
    <p:sldId id="285" r:id="rId30"/>
    <p:sldId id="287" r:id="rId31"/>
    <p:sldId id="291" r:id="rId32"/>
    <p:sldId id="288" r:id="rId33"/>
    <p:sldId id="289" r:id="rId34"/>
    <p:sldId id="292" r:id="rId35"/>
    <p:sldId id="295" r:id="rId36"/>
    <p:sldId id="296" r:id="rId37"/>
    <p:sldId id="294"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7" r:id="rId53"/>
    <p:sldId id="311" r:id="rId54"/>
    <p:sldId id="312" r:id="rId55"/>
    <p:sldId id="313" r:id="rId56"/>
    <p:sldId id="314" r:id="rId57"/>
    <p:sldId id="315" r:id="rId58"/>
    <p:sldId id="316" r:id="rId59"/>
    <p:sldId id="319" r:id="rId60"/>
    <p:sldId id="320" r:id="rId61"/>
    <p:sldId id="321" r:id="rId62"/>
    <p:sldId id="328" r:id="rId63"/>
    <p:sldId id="330" r:id="rId64"/>
    <p:sldId id="331" r:id="rId65"/>
    <p:sldId id="332" r:id="rId66"/>
    <p:sldId id="329" r:id="rId67"/>
    <p:sldId id="322" r:id="rId68"/>
    <p:sldId id="333" r:id="rId69"/>
    <p:sldId id="334" r:id="rId70"/>
    <p:sldId id="335" r:id="rId71"/>
    <p:sldId id="323" r:id="rId72"/>
    <p:sldId id="336" r:id="rId73"/>
    <p:sldId id="337" r:id="rId74"/>
    <p:sldId id="338" r:id="rId75"/>
    <p:sldId id="339" r:id="rId76"/>
    <p:sldId id="340" r:id="rId77"/>
    <p:sldId id="325" r:id="rId78"/>
    <p:sldId id="326" r:id="rId79"/>
    <p:sldId id="341" r:id="rId80"/>
    <p:sldId id="342" r:id="rId81"/>
    <p:sldId id="343" r:id="rId82"/>
    <p:sldId id="344"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F99B-FE72-48EF-9F02-CB1448B0B15E}"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C4806-1DE8-43C7-9D2E-315E09090B0F}" type="slidenum">
              <a:rPr lang="en-US" smtClean="0"/>
              <a:t>‹#›</a:t>
            </a:fld>
            <a:endParaRPr lang="en-US"/>
          </a:p>
        </p:txBody>
      </p:sp>
    </p:spTree>
    <p:extLst>
      <p:ext uri="{BB962C8B-B14F-4D97-AF65-F5344CB8AC3E}">
        <p14:creationId xmlns:p14="http://schemas.microsoft.com/office/powerpoint/2010/main" val="259299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17C0806-DBA3-4AE6-873A-6C0F2B7B3B2A}" type="slidenum">
              <a:rPr lang="en-GB" altLang="en-US" sz="1200"/>
              <a:pPr/>
              <a:t>3</a:t>
            </a:fld>
            <a:endParaRPr lang="en-GB"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also going to discuss cc for distributed Tx</a:t>
            </a:r>
          </a:p>
          <a:p>
            <a:r>
              <a:rPr lang="en-GB" altLang="en-US" smtClean="0">
                <a:latin typeface="Times" panose="02020603050405020304" pitchFamily="18" charset="0"/>
              </a:rPr>
              <a:t>and recovery of distributed Tx</a:t>
            </a:r>
          </a:p>
        </p:txBody>
      </p:sp>
    </p:spTree>
    <p:extLst>
      <p:ext uri="{BB962C8B-B14F-4D97-AF65-F5344CB8AC3E}">
        <p14:creationId xmlns:p14="http://schemas.microsoft.com/office/powerpoint/2010/main" val="26823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0F1A617-C2F3-41CE-A3E3-CD17809764CA}" type="slidenum">
              <a:rPr lang="en-GB" altLang="en-US" sz="1200"/>
              <a:pPr/>
              <a:t>4</a:t>
            </a:fld>
            <a:endParaRPr lang="en-GB"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900" smtClean="0">
                <a:latin typeface="Helvetica" panose="020B0604020202020204" pitchFamily="34" charset="0"/>
              </a:rPr>
              <a:t>flat transaction: client makes requests to several servers</a:t>
            </a:r>
            <a:r>
              <a:rPr lang="en-GB" altLang="en-US" smtClean="0">
                <a:latin typeface="Helvetica" panose="020B0604020202020204" pitchFamily="34" charset="0"/>
              </a:rPr>
              <a:t> </a:t>
            </a:r>
          </a:p>
          <a:p>
            <a:r>
              <a:rPr lang="en-GB" altLang="en-US" smtClean="0">
                <a:latin typeface="Helvetica" panose="020B0604020202020204" pitchFamily="34" charset="0"/>
              </a:rPr>
              <a:t>A flat client transaction completes each of its requests before going on to the next one. Therefore, each transaction accesses servers’ objects sequentially. </a:t>
            </a:r>
          </a:p>
          <a:p>
            <a:r>
              <a:rPr lang="en-GB" altLang="en-US" smtClean="0">
                <a:latin typeface="Helvetica" panose="020B0604020202020204" pitchFamily="34" charset="0"/>
              </a:rPr>
              <a:t>In a nested transaction, the top-level transaction can open subtransactions, and each subtransaction can open further subtransactions down to any depth of nesting</a:t>
            </a:r>
          </a:p>
          <a:p>
            <a:r>
              <a:rPr lang="en-GB" altLang="en-US" smtClean="0">
                <a:latin typeface="Helvetica" panose="020B0604020202020204" pitchFamily="34" charset="0"/>
              </a:rPr>
              <a:t>In the nested case, subtransactions at the same level can run concurrently, so T1 and T2 are concurrent, and as they invoke objects in different servers, they can run in parallel.</a:t>
            </a:r>
            <a:endParaRPr lang="en-GB" altLang="en-US" smtClean="0">
              <a:latin typeface="Times" panose="02020603050405020304" pitchFamily="18" charset="0"/>
            </a:endParaRPr>
          </a:p>
        </p:txBody>
      </p:sp>
    </p:spTree>
    <p:extLst>
      <p:ext uri="{BB962C8B-B14F-4D97-AF65-F5344CB8AC3E}">
        <p14:creationId xmlns:p14="http://schemas.microsoft.com/office/powerpoint/2010/main" val="116077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F78DBBF-8F23-4FA6-9C6E-5B74724E4B5B}" type="slidenum">
              <a:rPr lang="en-GB" altLang="en-US" sz="1200"/>
              <a:pPr/>
              <a:t>5</a:t>
            </a:fld>
            <a:endParaRPr lang="en-GB"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nested Tx - run requests in parallel, more efficient if several servers involved</a:t>
            </a:r>
          </a:p>
        </p:txBody>
      </p:sp>
    </p:spTree>
    <p:extLst>
      <p:ext uri="{BB962C8B-B14F-4D97-AF65-F5344CB8AC3E}">
        <p14:creationId xmlns:p14="http://schemas.microsoft.com/office/powerpoint/2010/main" val="280231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5FB69F3-F6EF-471C-A72E-5594EB772AEC}" type="slidenum">
              <a:rPr lang="en-GB" altLang="en-US" sz="1200"/>
              <a:pPr/>
              <a:t>6</a:t>
            </a:fld>
            <a:endParaRPr lang="en-GB"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Participants aborts it if it crashes and then restarts or if it has a concurrency control problem, e.g. deadlock or failure of validation in optimistic cc or failure of an operation in timestamps.</a:t>
            </a:r>
          </a:p>
        </p:txBody>
      </p:sp>
    </p:spTree>
    <p:extLst>
      <p:ext uri="{BB962C8B-B14F-4D97-AF65-F5344CB8AC3E}">
        <p14:creationId xmlns:p14="http://schemas.microsoft.com/office/powerpoint/2010/main" val="372114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9C065EE-3596-4679-8DC6-C616BB44D3D4}" type="slidenum">
              <a:rPr lang="en-GB" altLang="en-US" sz="1200"/>
              <a:pPr/>
              <a:t>7</a:t>
            </a:fld>
            <a:endParaRPr lang="en-GB"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 </a:t>
            </a:r>
            <a:r>
              <a:rPr lang="en-GB" altLang="en-US" smtClean="0">
                <a:latin typeface="Helvetica" panose="020B0604020202020204" pitchFamily="34" charset="0"/>
              </a:rPr>
              <a:t>a client’s (flat) banking transaction involves accounts A, B, C and D at servers BranchX, BranchY and BranchZ</a:t>
            </a:r>
          </a:p>
          <a:p>
            <a:r>
              <a:rPr lang="en-GB" altLang="en-US" smtClean="0">
                <a:latin typeface="Helvetica" panose="020B0604020202020204" pitchFamily="34" charset="0"/>
              </a:rPr>
              <a:t>explain openTransaction goes to coordinator (in any of the servers) go back to previous slide</a:t>
            </a:r>
          </a:p>
          <a:p>
            <a:r>
              <a:rPr lang="en-GB" altLang="en-US" smtClean="0">
                <a:latin typeface="Helvetica" panose="020B0604020202020204" pitchFamily="34" charset="0"/>
              </a:rPr>
              <a:t>Each server is shown with a </a:t>
            </a:r>
            <a:r>
              <a:rPr lang="en-GB" altLang="en-US" i="1" smtClean="0">
                <a:latin typeface="Helvetica" panose="020B0604020202020204" pitchFamily="34" charset="0"/>
              </a:rPr>
              <a:t>participant</a:t>
            </a:r>
            <a:r>
              <a:rPr lang="en-GB" altLang="en-US" smtClean="0">
                <a:latin typeface="Helvetica" panose="020B0604020202020204" pitchFamily="34" charset="0"/>
              </a:rPr>
              <a:t>, which joins the transaction by invoking the join method in the coordinator</a:t>
            </a:r>
          </a:p>
          <a:p>
            <a:r>
              <a:rPr lang="en-GB" altLang="en-US" smtClean="0">
                <a:latin typeface="Helvetica" panose="020B0604020202020204" pitchFamily="34" charset="0"/>
              </a:rPr>
              <a:t>when does join occur ? on first request from client to new server. </a:t>
            </a:r>
          </a:p>
          <a:p>
            <a:r>
              <a:rPr lang="en-GB" altLang="en-US" smtClean="0">
                <a:latin typeface="Helvetica" panose="020B0604020202020204" pitchFamily="34" charset="0"/>
              </a:rPr>
              <a:t>When the client invokes one of the methods in the transaction, for example b.withdraw(T, 3), the object receiving the invocation (B at BranchY in this case) informs its participant object that the object belongs to the transaction T.</a:t>
            </a:r>
            <a:endParaRPr lang="en-GB" altLang="en-US" smtClean="0">
              <a:latin typeface="Times" panose="02020603050405020304" pitchFamily="18" charset="0"/>
            </a:endParaRPr>
          </a:p>
        </p:txBody>
      </p:sp>
    </p:spTree>
    <p:extLst>
      <p:ext uri="{BB962C8B-B14F-4D97-AF65-F5344CB8AC3E}">
        <p14:creationId xmlns:p14="http://schemas.microsoft.com/office/powerpoint/2010/main" val="35465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0E7D22F-450F-4432-9597-A6956DD20BDC}" type="slidenum">
              <a:rPr lang="en-GB" altLang="en-US" sz="1200"/>
              <a:pPr/>
              <a:t>10</a:t>
            </a:fld>
            <a:endParaRPr lang="en-GB"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An 12.1.2 mentions failure of disks, processes and messages</a:t>
            </a:r>
          </a:p>
          <a:p>
            <a:r>
              <a:rPr lang="en-GB" altLang="en-US" smtClean="0">
                <a:latin typeface="Times" panose="02020603050405020304" pitchFamily="18" charset="0"/>
              </a:rPr>
              <a:t>(here we are assuming that disc failures can be masked as discussed in Ch 12 e.g. by use of stable storage and that failure of two blocks is a disaster)</a:t>
            </a:r>
          </a:p>
          <a:p>
            <a:r>
              <a:rPr lang="en-GB" altLang="en-US" smtClean="0">
                <a:latin typeface="Times" panose="02020603050405020304" pitchFamily="18" charset="0"/>
              </a:rPr>
              <a:t>processes crash, messages lost</a:t>
            </a:r>
          </a:p>
        </p:txBody>
      </p:sp>
    </p:spTree>
    <p:extLst>
      <p:ext uri="{BB962C8B-B14F-4D97-AF65-F5344CB8AC3E}">
        <p14:creationId xmlns:p14="http://schemas.microsoft.com/office/powerpoint/2010/main" val="368495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937A2F9-6F39-4294-A33F-C59CC10B0C0A}" type="slidenum">
              <a:rPr lang="en-GB" altLang="en-US" sz="1200"/>
              <a:pPr/>
              <a:t>12</a:t>
            </a:fld>
            <a:endParaRPr lang="en-GB"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Helvetica" panose="020B0604020202020204" pitchFamily="34" charset="0"/>
              </a:rPr>
              <a:t>The two-phase commit protocol consists of a voting phase and a completion phase </a:t>
            </a:r>
          </a:p>
          <a:p>
            <a:r>
              <a:rPr lang="en-GB" altLang="en-US" smtClean="0">
                <a:latin typeface="Helvetica" panose="020B0604020202020204" pitchFamily="34" charset="0"/>
              </a:rPr>
              <a:t>By the end of step (2) the coordinator and all the participants that voted Yes are prepared to commit. </a:t>
            </a:r>
          </a:p>
          <a:p>
            <a:r>
              <a:rPr lang="en-GB" altLang="en-US" smtClean="0">
                <a:latin typeface="Helvetica" panose="020B0604020202020204" pitchFamily="34" charset="0"/>
              </a:rPr>
              <a:t>By the end of step (3) the transaction is effectively completed.</a:t>
            </a:r>
          </a:p>
          <a:p>
            <a:r>
              <a:rPr lang="en-GB" altLang="en-US" smtClean="0">
                <a:latin typeface="Helvetica" panose="020B0604020202020204" pitchFamily="34" charset="0"/>
              </a:rPr>
              <a:t>At step (3a) the coordinator and the participants are committed, so the coordinator can report a decision to commit to the client. </a:t>
            </a:r>
          </a:p>
          <a:p>
            <a:r>
              <a:rPr lang="en-GB" altLang="en-US" smtClean="0">
                <a:latin typeface="Helvetica" panose="020B0604020202020204" pitchFamily="34" charset="0"/>
              </a:rPr>
              <a:t>At (3b) the coordinator reports a decision to abort to the client</a:t>
            </a:r>
          </a:p>
          <a:p>
            <a:r>
              <a:rPr lang="en-GB" altLang="en-US" smtClean="0">
                <a:latin typeface="Helvetica" panose="020B0604020202020204" pitchFamily="34" charset="0"/>
              </a:rPr>
              <a:t>At step (4) participants confirm that they have committed so that the coordinator knows when the information it has recorded about the transaction is no longer needed</a:t>
            </a:r>
            <a:endParaRPr lang="en-GB" altLang="en-US" smtClean="0">
              <a:latin typeface="Times" panose="02020603050405020304" pitchFamily="18" charset="0"/>
            </a:endParaRPr>
          </a:p>
        </p:txBody>
      </p:sp>
    </p:spTree>
    <p:extLst>
      <p:ext uri="{BB962C8B-B14F-4D97-AF65-F5344CB8AC3E}">
        <p14:creationId xmlns:p14="http://schemas.microsoft.com/office/powerpoint/2010/main" val="29537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3CC5704-2962-499F-9C6E-6D0200B34FD1}" type="slidenum">
              <a:rPr lang="en-GB" altLang="en-US" sz="1200"/>
              <a:pPr/>
              <a:t>27</a:t>
            </a:fld>
            <a:endParaRPr lang="en-GB"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panose="02020603050405020304" pitchFamily="18" charset="0"/>
              </a:rPr>
              <a:t>Advantage of flat - simpler set of calls, does not depend on lower levels all replying</a:t>
            </a:r>
          </a:p>
          <a:p>
            <a:r>
              <a:rPr lang="en-GB" altLang="en-US" smtClean="0">
                <a:latin typeface="Times" panose="02020603050405020304" pitchFamily="18" charset="0"/>
              </a:rPr>
              <a:t>Disadvantage - need abort list.</a:t>
            </a:r>
          </a:p>
        </p:txBody>
      </p:sp>
    </p:spTree>
    <p:extLst>
      <p:ext uri="{BB962C8B-B14F-4D97-AF65-F5344CB8AC3E}">
        <p14:creationId xmlns:p14="http://schemas.microsoft.com/office/powerpoint/2010/main" val="261905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264BC29-40CE-4C97-A21E-517E0F5FF48B}" type="slidenum">
              <a:rPr lang="en-US" altLang="en-US" sz="1200"/>
              <a:pPr/>
              <a:t>33</a:t>
            </a:fld>
            <a:endParaRPr lang="en-US" altLang="en-US" sz="1200"/>
          </a:p>
        </p:txBody>
      </p:sp>
    </p:spTree>
    <p:extLst>
      <p:ext uri="{BB962C8B-B14F-4D97-AF65-F5344CB8AC3E}">
        <p14:creationId xmlns:p14="http://schemas.microsoft.com/office/powerpoint/2010/main" val="40846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Transactions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490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E95FBFE-FB57-4391-9D2B-D5E55FF00AF8}" type="slidenum">
              <a:rPr lang="en-US" altLang="en-US" sz="800"/>
              <a:pPr/>
              <a:t>10</a:t>
            </a:fld>
            <a:endParaRPr lang="en-US" altLang="en-US" sz="800"/>
          </a:p>
        </p:txBody>
      </p:sp>
      <p:sp>
        <p:nvSpPr>
          <p:cNvPr id="11267" name="Rectangle 2"/>
          <p:cNvSpPr>
            <a:spLocks noGrp="1" noChangeArrowheads="1"/>
          </p:cNvSpPr>
          <p:nvPr>
            <p:ph type="title"/>
          </p:nvPr>
        </p:nvSpPr>
        <p:spPr>
          <a:xfrm>
            <a:off x="1553114" y="42067"/>
            <a:ext cx="8911687" cy="830221"/>
          </a:xfrm>
        </p:spPr>
        <p:txBody>
          <a:bodyPr/>
          <a:lstStyle/>
          <a:p>
            <a:r>
              <a:rPr lang="en-GB" altLang="en-US" dirty="0" smtClean="0"/>
              <a:t>Failure model for the commit protocols</a:t>
            </a:r>
          </a:p>
        </p:txBody>
      </p:sp>
      <p:sp>
        <p:nvSpPr>
          <p:cNvPr id="65539" name="Rectangle 3"/>
          <p:cNvSpPr>
            <a:spLocks noGrp="1" noChangeArrowheads="1"/>
          </p:cNvSpPr>
          <p:nvPr>
            <p:ph type="body" idx="1"/>
          </p:nvPr>
        </p:nvSpPr>
        <p:spPr>
          <a:xfrm>
            <a:off x="1747312" y="580861"/>
            <a:ext cx="9303797" cy="3777622"/>
          </a:xfrm>
        </p:spPr>
        <p:txBody>
          <a:bodyPr>
            <a:noAutofit/>
          </a:bodyPr>
          <a:lstStyle/>
          <a:p>
            <a:pPr>
              <a:lnSpc>
                <a:spcPct val="90000"/>
              </a:lnSpc>
            </a:pPr>
            <a:r>
              <a:rPr lang="en-GB" altLang="en-US" sz="2000" dirty="0"/>
              <a:t>Failure model for transactions</a:t>
            </a:r>
          </a:p>
          <a:p>
            <a:pPr lvl="1">
              <a:lnSpc>
                <a:spcPct val="90000"/>
              </a:lnSpc>
            </a:pPr>
            <a:r>
              <a:rPr lang="en-GB" altLang="en-US" sz="2000" dirty="0"/>
              <a:t>this applies to the two-phase commit protocol</a:t>
            </a:r>
          </a:p>
          <a:p>
            <a:pPr>
              <a:lnSpc>
                <a:spcPct val="90000"/>
              </a:lnSpc>
            </a:pPr>
            <a:r>
              <a:rPr lang="en-GB" altLang="en-US" sz="2000" dirty="0"/>
              <a:t>Commit protocols are designed to work in</a:t>
            </a:r>
          </a:p>
          <a:p>
            <a:pPr lvl="1">
              <a:lnSpc>
                <a:spcPct val="90000"/>
              </a:lnSpc>
            </a:pPr>
            <a:r>
              <a:rPr lang="en-GB" altLang="en-US" sz="2000" dirty="0"/>
              <a:t>synchronous system, system failure when a </a:t>
            </a:r>
            <a:r>
              <a:rPr lang="en-GB" altLang="en-US" sz="2000" dirty="0" err="1"/>
              <a:t>msg</a:t>
            </a:r>
            <a:r>
              <a:rPr lang="en-GB" altLang="en-US" sz="2000" dirty="0"/>
              <a:t> does not arrive on time.</a:t>
            </a:r>
          </a:p>
          <a:p>
            <a:pPr lvl="1">
              <a:lnSpc>
                <a:spcPct val="90000"/>
              </a:lnSpc>
            </a:pPr>
            <a:r>
              <a:rPr lang="en-GB" altLang="en-US" sz="2000" dirty="0"/>
              <a:t>servers may crash but </a:t>
            </a:r>
            <a:r>
              <a:rPr lang="en-GB" altLang="en-US" sz="2000" i="1" dirty="0"/>
              <a:t>a new process whose state is set from information saved in permanent storage and information held by other processes</a:t>
            </a:r>
            <a:r>
              <a:rPr lang="en-GB" altLang="en-US" sz="2000" dirty="0"/>
              <a:t>.</a:t>
            </a:r>
          </a:p>
          <a:p>
            <a:pPr lvl="1">
              <a:lnSpc>
                <a:spcPct val="90000"/>
              </a:lnSpc>
            </a:pPr>
            <a:r>
              <a:rPr lang="en-GB" altLang="en-US" sz="2000" dirty="0"/>
              <a:t>messages may NOT be lost. </a:t>
            </a:r>
          </a:p>
          <a:p>
            <a:pPr lvl="1">
              <a:lnSpc>
                <a:spcPct val="90000"/>
              </a:lnSpc>
            </a:pPr>
            <a:r>
              <a:rPr lang="en-GB" altLang="en-US" sz="2000" dirty="0"/>
              <a:t>assume corrupt and duplicated messages are removed. </a:t>
            </a:r>
          </a:p>
          <a:p>
            <a:pPr lvl="1">
              <a:lnSpc>
                <a:spcPct val="90000"/>
              </a:lnSpc>
            </a:pPr>
            <a:r>
              <a:rPr lang="en-GB" altLang="en-US" sz="2000" dirty="0"/>
              <a:t>no byzantine faults – servers either crash or they obey their requests </a:t>
            </a:r>
          </a:p>
          <a:p>
            <a:pPr>
              <a:lnSpc>
                <a:spcPct val="90000"/>
              </a:lnSpc>
            </a:pPr>
            <a:r>
              <a:rPr lang="en-GB" altLang="en-US" sz="2000" dirty="0"/>
              <a:t>2PC is an example of a protocol for reaching a consensus. </a:t>
            </a:r>
          </a:p>
          <a:p>
            <a:pPr lvl="1">
              <a:lnSpc>
                <a:spcPct val="90000"/>
              </a:lnSpc>
            </a:pPr>
            <a:r>
              <a:rPr lang="en-GB" altLang="en-US" sz="2000" dirty="0" smtClean="0"/>
              <a:t>, </a:t>
            </a:r>
            <a:r>
              <a:rPr lang="en-GB" altLang="en-US" sz="2000" dirty="0"/>
              <a:t>2PC does reach consensus under </a:t>
            </a:r>
            <a:r>
              <a:rPr lang="en-GB" altLang="en-US" sz="2000" dirty="0" smtClean="0"/>
              <a:t>asynchronous system. </a:t>
            </a:r>
            <a:endParaRPr lang="en-GB" altLang="en-US" sz="2000" dirty="0"/>
          </a:p>
          <a:p>
            <a:pPr lvl="1">
              <a:lnSpc>
                <a:spcPct val="90000"/>
              </a:lnSpc>
            </a:pPr>
            <a:r>
              <a:rPr lang="en-GB" altLang="en-US" sz="2000" dirty="0"/>
              <a:t>because crash failures of processes are masked by replacing a crashed process with a new process whose state is set from information saved in permanent storage and information held by other processes.</a:t>
            </a:r>
          </a:p>
          <a:p>
            <a:pPr lvl="1">
              <a:lnSpc>
                <a:spcPct val="90000"/>
              </a:lnSpc>
            </a:pPr>
            <a:endParaRPr lang="en-GB" altLang="en-US" sz="2000" dirty="0"/>
          </a:p>
        </p:txBody>
      </p:sp>
      <p:sp>
        <p:nvSpPr>
          <p:cNvPr id="65540" name="Text Box 4"/>
          <p:cNvSpPr txBox="1">
            <a:spLocks noChangeArrowheads="1"/>
          </p:cNvSpPr>
          <p:nvPr/>
        </p:nvSpPr>
        <p:spPr bwMode="auto">
          <a:xfrm>
            <a:off x="1046480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250400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554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D1BD52F-1687-4851-A792-1428E7AEC2A8}" type="slidenum">
              <a:rPr lang="en-US" altLang="en-US" sz="800"/>
              <a:pPr/>
              <a:t>11</a:t>
            </a:fld>
            <a:endParaRPr lang="en-US" altLang="en-US" sz="800"/>
          </a:p>
        </p:txBody>
      </p:sp>
      <p:sp>
        <p:nvSpPr>
          <p:cNvPr id="12291" name="Rectangle 2"/>
          <p:cNvSpPr>
            <a:spLocks noGrp="1" noChangeArrowheads="1"/>
          </p:cNvSpPr>
          <p:nvPr>
            <p:ph type="title"/>
          </p:nvPr>
        </p:nvSpPr>
        <p:spPr>
          <a:xfrm>
            <a:off x="1840451" y="-149000"/>
            <a:ext cx="8911687" cy="1280890"/>
          </a:xfrm>
        </p:spPr>
        <p:txBody>
          <a:bodyPr>
            <a:normAutofit fontScale="90000"/>
          </a:bodyPr>
          <a:lstStyle/>
          <a:p>
            <a:r>
              <a:rPr lang="en-GB" altLang="en-US" dirty="0" smtClean="0"/>
              <a:t/>
            </a:r>
            <a:br>
              <a:rPr lang="en-GB" altLang="en-US" dirty="0" smtClean="0"/>
            </a:br>
            <a:r>
              <a:rPr lang="en-GB" altLang="en-US" dirty="0" smtClean="0"/>
              <a:t>Operations for two-phase commit protocol</a:t>
            </a:r>
          </a:p>
        </p:txBody>
      </p:sp>
      <p:sp>
        <p:nvSpPr>
          <p:cNvPr id="29700" name="Rectangle 4"/>
          <p:cNvSpPr>
            <a:spLocks noGrp="1" noChangeArrowheads="1"/>
          </p:cNvSpPr>
          <p:nvPr>
            <p:ph type="body" idx="1"/>
          </p:nvPr>
        </p:nvSpPr>
        <p:spPr>
          <a:xfrm>
            <a:off x="1706564" y="5724525"/>
            <a:ext cx="8859837" cy="769938"/>
          </a:xfrm>
        </p:spPr>
        <p:txBody>
          <a:bodyPr/>
          <a:lstStyle/>
          <a:p>
            <a:pPr>
              <a:lnSpc>
                <a:spcPct val="90000"/>
              </a:lnSpc>
            </a:pPr>
            <a:r>
              <a:rPr lang="en-GB" altLang="en-US" sz="1600"/>
              <a:t>participant interface</a:t>
            </a:r>
            <a:r>
              <a:rPr lang="en-GB" altLang="en-US" sz="2400"/>
              <a:t>- </a:t>
            </a:r>
            <a:r>
              <a:rPr lang="en-GB" altLang="en-US" sz="1600" i="1">
                <a:solidFill>
                  <a:schemeClr val="tx1"/>
                </a:solidFill>
                <a:latin typeface="Times" panose="02020603050405020304" pitchFamily="18" charset="0"/>
              </a:rPr>
              <a:t>canCommit?, doCommit, doAbort</a:t>
            </a:r>
            <a:br>
              <a:rPr lang="en-GB" altLang="en-US" sz="1600" i="1">
                <a:solidFill>
                  <a:schemeClr val="tx1"/>
                </a:solidFill>
                <a:latin typeface="Times" panose="02020603050405020304" pitchFamily="18" charset="0"/>
              </a:rPr>
            </a:br>
            <a:r>
              <a:rPr lang="en-GB" altLang="en-US" sz="1600"/>
              <a:t>coordinator interface</a:t>
            </a:r>
            <a:r>
              <a:rPr lang="en-GB" altLang="en-US" sz="2400"/>
              <a:t>- </a:t>
            </a:r>
            <a:r>
              <a:rPr lang="en-GB" altLang="en-US" sz="1600" i="1">
                <a:solidFill>
                  <a:schemeClr val="tx1"/>
                </a:solidFill>
                <a:latin typeface="Times" panose="02020603050405020304" pitchFamily="18" charset="0"/>
              </a:rPr>
              <a:t>haveCommitted, getDecision</a:t>
            </a:r>
          </a:p>
          <a:p>
            <a:pPr>
              <a:lnSpc>
                <a:spcPct val="90000"/>
              </a:lnSpc>
            </a:pPr>
            <a:endParaRPr lang="en-GB" altLang="en-US" sz="2400"/>
          </a:p>
        </p:txBody>
      </p:sp>
      <p:sp>
        <p:nvSpPr>
          <p:cNvPr id="12301" name="Rectangle 3"/>
          <p:cNvSpPr>
            <a:spLocks noChangeArrowheads="1"/>
          </p:cNvSpPr>
          <p:nvPr/>
        </p:nvSpPr>
        <p:spPr bwMode="auto">
          <a:xfrm>
            <a:off x="1866901" y="1252539"/>
            <a:ext cx="844232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i="1" dirty="0" err="1"/>
              <a:t>canCommit</a:t>
            </a:r>
            <a:r>
              <a:rPr lang="en-GB" altLang="en-US" sz="1800" i="1" dirty="0"/>
              <a:t>?(trans)-&gt; Yes / No</a:t>
            </a:r>
            <a:endParaRPr lang="en-GB" altLang="en-US" sz="1800" dirty="0"/>
          </a:p>
          <a:p>
            <a:pPr lvl="1"/>
            <a:r>
              <a:rPr lang="en-GB" altLang="en-US" sz="1800" dirty="0"/>
              <a:t>Call from coordinator to participant to ask whether it can commit a transaction. Participant replies with its vote.</a:t>
            </a:r>
          </a:p>
          <a:p>
            <a:r>
              <a:rPr lang="en-GB" altLang="en-US" sz="1800" i="1" dirty="0" err="1"/>
              <a:t>doCommit</a:t>
            </a:r>
            <a:r>
              <a:rPr lang="en-GB" altLang="en-US" sz="1800" i="1" dirty="0"/>
              <a:t>(trans)</a:t>
            </a:r>
            <a:r>
              <a:rPr lang="en-GB" altLang="en-US" sz="1800" dirty="0"/>
              <a:t> </a:t>
            </a:r>
          </a:p>
          <a:p>
            <a:pPr lvl="1"/>
            <a:r>
              <a:rPr lang="en-GB" altLang="en-US" sz="1800" dirty="0"/>
              <a:t>Call from coordinator to participant to tell participant to commit its part of a transaction.</a:t>
            </a:r>
          </a:p>
          <a:p>
            <a:r>
              <a:rPr lang="en-GB" altLang="en-US" sz="1800" i="1" dirty="0" err="1"/>
              <a:t>doAbort</a:t>
            </a:r>
            <a:r>
              <a:rPr lang="en-GB" altLang="en-US" sz="1800" i="1" dirty="0"/>
              <a:t>(trans)</a:t>
            </a:r>
            <a:r>
              <a:rPr lang="en-GB" altLang="en-US" sz="1800" dirty="0"/>
              <a:t> </a:t>
            </a:r>
          </a:p>
          <a:p>
            <a:pPr lvl="1"/>
            <a:r>
              <a:rPr lang="en-GB" altLang="en-US" sz="1800" dirty="0"/>
              <a:t>Call from coordinator to participant to tell participant to abort its part of a transaction.</a:t>
            </a:r>
          </a:p>
          <a:p>
            <a:r>
              <a:rPr lang="en-GB" altLang="en-US" sz="1800" i="1" dirty="0" err="1"/>
              <a:t>haveCommitted</a:t>
            </a:r>
            <a:r>
              <a:rPr lang="en-GB" altLang="en-US" sz="1800" i="1" dirty="0"/>
              <a:t>(trans, participant)</a:t>
            </a:r>
            <a:r>
              <a:rPr lang="en-GB" altLang="en-US" sz="1800" dirty="0"/>
              <a:t> </a:t>
            </a:r>
          </a:p>
          <a:p>
            <a:pPr lvl="1"/>
            <a:r>
              <a:rPr lang="en-GB" altLang="en-US" sz="1800" dirty="0"/>
              <a:t>Call from participant to coordinator to confirm that it has committed the transaction.</a:t>
            </a:r>
          </a:p>
          <a:p>
            <a:r>
              <a:rPr lang="en-GB" altLang="en-US" sz="1800" i="1" dirty="0" err="1"/>
              <a:t>getDecision</a:t>
            </a:r>
            <a:r>
              <a:rPr lang="en-GB" altLang="en-US" sz="1800" i="1" dirty="0"/>
              <a:t>(trans) -&gt; Yes / No</a:t>
            </a:r>
            <a:endParaRPr lang="en-GB" altLang="en-US" sz="1800" dirty="0"/>
          </a:p>
          <a:p>
            <a:pPr lvl="1"/>
            <a:r>
              <a:rPr lang="en-GB" altLang="en-US" sz="1800" dirty="0"/>
              <a:t>Call from participant to coordinator to ask for the decision on a transaction after it has voted </a:t>
            </a:r>
            <a:r>
              <a:rPr lang="en-GB" altLang="en-US" sz="1800" i="1" dirty="0"/>
              <a:t>Yes</a:t>
            </a:r>
            <a:r>
              <a:rPr lang="en-GB" altLang="en-US" sz="1800" dirty="0"/>
              <a:t> but has still had no reply after some delay. Used to recover from server crash or delayed messages.</a:t>
            </a:r>
            <a:endParaRPr lang="en-GB" altLang="en-US" dirty="0"/>
          </a:p>
        </p:txBody>
      </p:sp>
      <p:sp>
        <p:nvSpPr>
          <p:cNvPr id="29703" name="Text Box 7"/>
          <p:cNvSpPr txBox="1">
            <a:spLocks noChangeArrowheads="1"/>
          </p:cNvSpPr>
          <p:nvPr/>
        </p:nvSpPr>
        <p:spPr bwMode="auto">
          <a:xfrm>
            <a:off x="1046480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29704" name="Text Box 8"/>
          <p:cNvSpPr txBox="1">
            <a:spLocks noChangeArrowheads="1"/>
          </p:cNvSpPr>
          <p:nvPr/>
        </p:nvSpPr>
        <p:spPr bwMode="auto">
          <a:xfrm>
            <a:off x="6427788" y="1203326"/>
            <a:ext cx="3143250" cy="3667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This is a request with a  reply</a:t>
            </a:r>
          </a:p>
        </p:txBody>
      </p:sp>
      <p:grpSp>
        <p:nvGrpSpPr>
          <p:cNvPr id="3" name="Group 16"/>
          <p:cNvGrpSpPr>
            <a:grpSpLocks/>
          </p:cNvGrpSpPr>
          <p:nvPr/>
        </p:nvGrpSpPr>
        <p:grpSpPr bwMode="auto">
          <a:xfrm>
            <a:off x="3536950" y="2227263"/>
            <a:ext cx="7215188" cy="996950"/>
            <a:chOff x="1508" y="1403"/>
            <a:chExt cx="4545" cy="628"/>
          </a:xfrm>
        </p:grpSpPr>
        <p:sp>
          <p:nvSpPr>
            <p:cNvPr id="12298" name="Text Box 9"/>
            <p:cNvSpPr txBox="1">
              <a:spLocks noChangeArrowheads="1"/>
            </p:cNvSpPr>
            <p:nvPr/>
          </p:nvSpPr>
          <p:spPr bwMode="auto">
            <a:xfrm>
              <a:off x="2651" y="1734"/>
              <a:ext cx="3402" cy="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These are asynchronous requests to avoid delays</a:t>
              </a:r>
            </a:p>
          </p:txBody>
        </p:sp>
        <p:sp>
          <p:nvSpPr>
            <p:cNvPr id="12299" name="Line 11"/>
            <p:cNvSpPr>
              <a:spLocks noChangeShapeType="1"/>
            </p:cNvSpPr>
            <p:nvPr/>
          </p:nvSpPr>
          <p:spPr bwMode="auto">
            <a:xfrm flipH="1" flipV="1">
              <a:off x="1599" y="1403"/>
              <a:ext cx="1161" cy="374"/>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2"/>
            <p:cNvSpPr>
              <a:spLocks noChangeShapeType="1"/>
            </p:cNvSpPr>
            <p:nvPr/>
          </p:nvSpPr>
          <p:spPr bwMode="auto">
            <a:xfrm flipH="1">
              <a:off x="1508" y="1858"/>
              <a:ext cx="1134" cy="173"/>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9711" name="Text Box 15"/>
          <p:cNvSpPr txBox="1">
            <a:spLocks noChangeArrowheads="1"/>
          </p:cNvSpPr>
          <p:nvPr/>
        </p:nvSpPr>
        <p:spPr bwMode="auto">
          <a:xfrm>
            <a:off x="6367463" y="3598863"/>
            <a:ext cx="2457450" cy="3667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Asynchronous request</a:t>
            </a:r>
          </a:p>
        </p:txBody>
      </p:sp>
    </p:spTree>
    <p:extLst>
      <p:ext uri="{BB962C8B-B14F-4D97-AF65-F5344CB8AC3E}">
        <p14:creationId xmlns:p14="http://schemas.microsoft.com/office/powerpoint/2010/main" val="2124846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wipe(up)">
                                      <p:cBhvr>
                                        <p:cTn id="7" dur="500"/>
                                        <p:tgtEl>
                                          <p:spTgt spid="297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70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9711"/>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29703"/>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P spid="29703" grpId="0" autoUpdateAnimBg="0"/>
      <p:bldP spid="29704" grpId="0" animBg="1" autoUpdateAnimBg="0"/>
      <p:bldP spid="2971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AE63597-AA3A-4E03-9FD6-1389FB5D39AC}" type="slidenum">
              <a:rPr lang="en-US" altLang="en-US" sz="800"/>
              <a:pPr/>
              <a:t>12</a:t>
            </a:fld>
            <a:endParaRPr lang="en-US" altLang="en-US" sz="800"/>
          </a:p>
        </p:txBody>
      </p:sp>
      <p:sp>
        <p:nvSpPr>
          <p:cNvPr id="13315" name="Rectangle 2"/>
          <p:cNvSpPr>
            <a:spLocks noGrp="1" noChangeArrowheads="1"/>
          </p:cNvSpPr>
          <p:nvPr>
            <p:ph type="title"/>
          </p:nvPr>
        </p:nvSpPr>
        <p:spPr>
          <a:xfrm>
            <a:off x="2137313" y="-75071"/>
            <a:ext cx="8911687" cy="375518"/>
          </a:xfrm>
        </p:spPr>
        <p:txBody>
          <a:bodyPr>
            <a:normAutofit fontScale="90000"/>
          </a:bodyPr>
          <a:lstStyle/>
          <a:p>
            <a:r>
              <a:rPr lang="en-GB" altLang="en-US" dirty="0" smtClean="0"/>
              <a:t/>
            </a:r>
            <a:br>
              <a:rPr lang="en-GB" altLang="en-US" dirty="0" smtClean="0"/>
            </a:br>
            <a:r>
              <a:rPr lang="en-GB" altLang="en-US" dirty="0" smtClean="0"/>
              <a:t>The two-phase commit protocol</a:t>
            </a:r>
          </a:p>
        </p:txBody>
      </p:sp>
      <p:sp>
        <p:nvSpPr>
          <p:cNvPr id="13319" name="Rectangle 4"/>
          <p:cNvSpPr>
            <a:spLocks noChangeArrowheads="1"/>
          </p:cNvSpPr>
          <p:nvPr/>
        </p:nvSpPr>
        <p:spPr bwMode="auto">
          <a:xfrm>
            <a:off x="1143000" y="2082799"/>
            <a:ext cx="8720138" cy="46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17766" name="Rectangle 6"/>
          <p:cNvSpPr>
            <a:spLocks noGrp="1" noChangeArrowheads="1"/>
          </p:cNvSpPr>
          <p:nvPr>
            <p:ph type="body" idx="1"/>
          </p:nvPr>
        </p:nvSpPr>
        <p:spPr>
          <a:xfrm>
            <a:off x="1143000" y="867011"/>
            <a:ext cx="9777549" cy="5860360"/>
          </a:xfrm>
          <a:solidFill>
            <a:srgbClr val="AEE4FF"/>
          </a:solidFill>
        </p:spPr>
        <p:txBody>
          <a:bodyPr>
            <a:noAutofit/>
          </a:bodyPr>
          <a:lstStyle/>
          <a:p>
            <a:pPr>
              <a:spcBef>
                <a:spcPct val="0"/>
              </a:spcBef>
              <a:buClrTx/>
              <a:buFontTx/>
              <a:buChar char="•"/>
            </a:pPr>
            <a:r>
              <a:rPr lang="en-GB" altLang="en-US" sz="2400" i="1" dirty="0">
                <a:solidFill>
                  <a:schemeClr val="tx1"/>
                </a:solidFill>
                <a:latin typeface="Times" panose="02020603050405020304" pitchFamily="18" charset="0"/>
              </a:rPr>
              <a:t>Phase 1 (voting phase):</a:t>
            </a:r>
            <a:r>
              <a:rPr lang="en-GB" altLang="en-US" sz="2400" dirty="0">
                <a:solidFill>
                  <a:schemeClr val="tx1"/>
                </a:solidFill>
                <a:latin typeface="Times" panose="02020603050405020304" pitchFamily="18" charset="0"/>
              </a:rPr>
              <a:t> </a:t>
            </a:r>
          </a:p>
          <a:p>
            <a:pPr lvl="1">
              <a:spcBef>
                <a:spcPct val="0"/>
              </a:spcBef>
              <a:buClrTx/>
              <a:buFontTx/>
              <a:buChar char="•"/>
            </a:pPr>
            <a:r>
              <a:rPr lang="en-GB" altLang="en-US" sz="2400" dirty="0">
                <a:solidFill>
                  <a:schemeClr val="tx1"/>
                </a:solidFill>
                <a:latin typeface="Times" panose="02020603050405020304" pitchFamily="18" charset="0"/>
              </a:rPr>
              <a:t>1. 	The coordinator sends a </a:t>
            </a:r>
            <a:r>
              <a:rPr lang="en-GB" altLang="en-US" sz="2400" i="1" dirty="0" err="1">
                <a:solidFill>
                  <a:schemeClr val="tx1"/>
                </a:solidFill>
                <a:latin typeface="Times" panose="02020603050405020304" pitchFamily="18" charset="0"/>
              </a:rPr>
              <a:t>canCommit</a:t>
            </a:r>
            <a:r>
              <a:rPr lang="en-GB" altLang="en-US" sz="2400" dirty="0">
                <a:solidFill>
                  <a:schemeClr val="tx1"/>
                </a:solidFill>
                <a:latin typeface="Times" panose="02020603050405020304" pitchFamily="18" charset="0"/>
              </a:rPr>
              <a:t>? request to each of the participants in the transaction.</a:t>
            </a:r>
          </a:p>
          <a:p>
            <a:pPr lvl="1">
              <a:spcBef>
                <a:spcPct val="0"/>
              </a:spcBef>
              <a:buClrTx/>
              <a:buFontTx/>
              <a:buChar char="•"/>
            </a:pPr>
            <a:r>
              <a:rPr lang="en-GB" altLang="en-US" sz="2400" dirty="0">
                <a:solidFill>
                  <a:schemeClr val="tx1"/>
                </a:solidFill>
                <a:latin typeface="Times" panose="02020603050405020304" pitchFamily="18" charset="0"/>
              </a:rPr>
              <a:t>2. 	When a participant receives a </a:t>
            </a:r>
            <a:r>
              <a:rPr lang="en-GB" altLang="en-US" sz="2400" i="1" dirty="0" err="1">
                <a:solidFill>
                  <a:schemeClr val="tx1"/>
                </a:solidFill>
                <a:latin typeface="Times" panose="02020603050405020304" pitchFamily="18" charset="0"/>
              </a:rPr>
              <a:t>canCommit</a:t>
            </a:r>
            <a:r>
              <a:rPr lang="en-GB" altLang="en-US" sz="2400" dirty="0">
                <a:solidFill>
                  <a:schemeClr val="tx1"/>
                </a:solidFill>
                <a:latin typeface="Times" panose="02020603050405020304" pitchFamily="18" charset="0"/>
              </a:rPr>
              <a:t>? request it replies with its vote (</a:t>
            </a:r>
            <a:r>
              <a:rPr lang="en-GB" altLang="en-US" sz="2400" i="1" dirty="0">
                <a:solidFill>
                  <a:schemeClr val="tx1"/>
                </a:solidFill>
                <a:latin typeface="Times" panose="02020603050405020304" pitchFamily="18" charset="0"/>
              </a:rPr>
              <a:t>Yes</a:t>
            </a:r>
            <a:r>
              <a:rPr lang="en-GB" altLang="en-US" sz="2400" dirty="0">
                <a:solidFill>
                  <a:schemeClr val="tx1"/>
                </a:solidFill>
                <a:latin typeface="Times" panose="02020603050405020304" pitchFamily="18" charset="0"/>
              </a:rPr>
              <a:t> or </a:t>
            </a:r>
            <a:r>
              <a:rPr lang="en-GB" altLang="en-US" sz="2400" i="1" dirty="0">
                <a:solidFill>
                  <a:schemeClr val="tx1"/>
                </a:solidFill>
                <a:latin typeface="Times" panose="02020603050405020304" pitchFamily="18" charset="0"/>
              </a:rPr>
              <a:t>No</a:t>
            </a:r>
            <a:r>
              <a:rPr lang="en-GB" altLang="en-US" sz="2400" dirty="0">
                <a:solidFill>
                  <a:schemeClr val="tx1"/>
                </a:solidFill>
                <a:latin typeface="Times" panose="02020603050405020304" pitchFamily="18" charset="0"/>
              </a:rPr>
              <a:t>) to the coordinator. Before voting </a:t>
            </a:r>
            <a:r>
              <a:rPr lang="en-GB" altLang="en-US" sz="2400" i="1" dirty="0">
                <a:solidFill>
                  <a:schemeClr val="tx1"/>
                </a:solidFill>
                <a:latin typeface="Times" panose="02020603050405020304" pitchFamily="18" charset="0"/>
              </a:rPr>
              <a:t>Yes</a:t>
            </a:r>
            <a:r>
              <a:rPr lang="en-GB" altLang="en-US" sz="2400" dirty="0">
                <a:solidFill>
                  <a:schemeClr val="tx1"/>
                </a:solidFill>
                <a:latin typeface="Times" panose="02020603050405020304" pitchFamily="18" charset="0"/>
              </a:rPr>
              <a:t>, it prepares to commit by saving objects in permanent storage. If the vote is </a:t>
            </a:r>
            <a:r>
              <a:rPr lang="en-GB" altLang="en-US" sz="2400" i="1" dirty="0">
                <a:solidFill>
                  <a:schemeClr val="tx1"/>
                </a:solidFill>
                <a:latin typeface="Times" panose="02020603050405020304" pitchFamily="18" charset="0"/>
              </a:rPr>
              <a:t>No</a:t>
            </a:r>
            <a:r>
              <a:rPr lang="en-GB" altLang="en-US" sz="2400" dirty="0">
                <a:solidFill>
                  <a:schemeClr val="tx1"/>
                </a:solidFill>
                <a:latin typeface="Times" panose="02020603050405020304" pitchFamily="18" charset="0"/>
              </a:rPr>
              <a:t> the participant aborts immediately.</a:t>
            </a:r>
          </a:p>
          <a:p>
            <a:pPr>
              <a:spcBef>
                <a:spcPct val="0"/>
              </a:spcBef>
              <a:buClrTx/>
              <a:buFontTx/>
              <a:buChar char="•"/>
            </a:pPr>
            <a:r>
              <a:rPr lang="en-GB" altLang="en-US" sz="2400" i="1" dirty="0">
                <a:solidFill>
                  <a:schemeClr val="tx1"/>
                </a:solidFill>
                <a:latin typeface="Times" panose="02020603050405020304" pitchFamily="18" charset="0"/>
              </a:rPr>
              <a:t>Phase 2 (completion according to outcome of vote):</a:t>
            </a:r>
            <a:endParaRPr lang="en-GB" altLang="en-US" sz="2400" dirty="0">
              <a:solidFill>
                <a:schemeClr val="tx1"/>
              </a:solidFill>
              <a:latin typeface="Times" panose="02020603050405020304" pitchFamily="18" charset="0"/>
            </a:endParaRPr>
          </a:p>
          <a:p>
            <a:pPr lvl="1">
              <a:spcBef>
                <a:spcPct val="0"/>
              </a:spcBef>
              <a:buClrTx/>
              <a:buFontTx/>
              <a:buChar char="•"/>
            </a:pPr>
            <a:r>
              <a:rPr lang="en-GB" altLang="en-US" sz="2400" dirty="0">
                <a:solidFill>
                  <a:schemeClr val="tx1"/>
                </a:solidFill>
                <a:latin typeface="Times" panose="02020603050405020304" pitchFamily="18" charset="0"/>
              </a:rPr>
              <a:t>3. 	The coordinator collects the votes (including its own). </a:t>
            </a:r>
          </a:p>
          <a:p>
            <a:pPr lvl="2">
              <a:spcBef>
                <a:spcPct val="0"/>
              </a:spcBef>
              <a:buClrTx/>
              <a:buFont typeface="Times" panose="02020603050405020304" pitchFamily="18" charset="0"/>
              <a:buChar char="w"/>
            </a:pPr>
            <a:r>
              <a:rPr kumimoji="0" lang="en-GB" altLang="en-US" sz="1800" dirty="0" smtClean="0">
                <a:solidFill>
                  <a:schemeClr val="tx1"/>
                </a:solidFill>
                <a:latin typeface="Times" panose="02020603050405020304" pitchFamily="18" charset="0"/>
              </a:rPr>
              <a:t>(a)If there are no failures and all the votes are </a:t>
            </a:r>
            <a:r>
              <a:rPr kumimoji="0" lang="en-GB" altLang="en-US" sz="1800" i="1" dirty="0" smtClean="0">
                <a:solidFill>
                  <a:schemeClr val="tx1"/>
                </a:solidFill>
                <a:latin typeface="Times" panose="02020603050405020304" pitchFamily="18" charset="0"/>
              </a:rPr>
              <a:t>Yes</a:t>
            </a:r>
            <a:r>
              <a:rPr kumimoji="0" lang="en-GB" altLang="en-US" sz="1800" dirty="0" smtClean="0">
                <a:solidFill>
                  <a:schemeClr val="tx1"/>
                </a:solidFill>
                <a:latin typeface="Times" panose="02020603050405020304" pitchFamily="18" charset="0"/>
              </a:rPr>
              <a:t> the coordinator decides to commit the transaction and sends a </a:t>
            </a:r>
            <a:r>
              <a:rPr kumimoji="0" lang="en-GB" altLang="en-US" sz="1800" i="1" dirty="0" err="1" smtClean="0">
                <a:solidFill>
                  <a:schemeClr val="tx1"/>
                </a:solidFill>
                <a:latin typeface="Times" panose="02020603050405020304" pitchFamily="18" charset="0"/>
              </a:rPr>
              <a:t>doCommit</a:t>
            </a:r>
            <a:r>
              <a:rPr kumimoji="0" lang="en-GB" altLang="en-US" sz="1800" dirty="0" smtClean="0">
                <a:solidFill>
                  <a:schemeClr val="tx1"/>
                </a:solidFill>
                <a:latin typeface="Times" panose="02020603050405020304" pitchFamily="18" charset="0"/>
              </a:rPr>
              <a:t> request to each of the participants. </a:t>
            </a:r>
          </a:p>
          <a:p>
            <a:pPr lvl="2">
              <a:spcBef>
                <a:spcPct val="0"/>
              </a:spcBef>
              <a:buClrTx/>
              <a:buFont typeface="Times" panose="02020603050405020304" pitchFamily="18" charset="0"/>
              <a:buChar char="w"/>
            </a:pPr>
            <a:r>
              <a:rPr kumimoji="0" lang="en-GB" altLang="en-US" sz="1800" dirty="0" smtClean="0">
                <a:solidFill>
                  <a:schemeClr val="tx1"/>
                </a:solidFill>
                <a:latin typeface="Times" panose="02020603050405020304" pitchFamily="18" charset="0"/>
              </a:rPr>
              <a:t>(b)Otherwise the coordinator decides to abort the transaction and sends </a:t>
            </a:r>
            <a:r>
              <a:rPr kumimoji="0" lang="en-GB" altLang="en-US" sz="1800" i="1" dirty="0" err="1" smtClean="0">
                <a:solidFill>
                  <a:schemeClr val="tx1"/>
                </a:solidFill>
                <a:latin typeface="Times" panose="02020603050405020304" pitchFamily="18" charset="0"/>
              </a:rPr>
              <a:t>doAbort</a:t>
            </a:r>
            <a:r>
              <a:rPr kumimoji="0" lang="en-GB" altLang="en-US" sz="1800" dirty="0" smtClean="0">
                <a:solidFill>
                  <a:schemeClr val="tx1"/>
                </a:solidFill>
                <a:latin typeface="Times" panose="02020603050405020304" pitchFamily="18" charset="0"/>
              </a:rPr>
              <a:t> requests to all participants that voted </a:t>
            </a:r>
            <a:r>
              <a:rPr kumimoji="0" lang="en-GB" altLang="en-US" sz="1800" i="1" dirty="0" smtClean="0">
                <a:solidFill>
                  <a:schemeClr val="tx1"/>
                </a:solidFill>
                <a:latin typeface="Times" panose="02020603050405020304" pitchFamily="18" charset="0"/>
              </a:rPr>
              <a:t>Yes</a:t>
            </a:r>
            <a:r>
              <a:rPr kumimoji="0" lang="en-GB" altLang="en-US" sz="1800" dirty="0" smtClean="0">
                <a:solidFill>
                  <a:schemeClr val="tx1"/>
                </a:solidFill>
                <a:latin typeface="Times" panose="02020603050405020304" pitchFamily="18" charset="0"/>
              </a:rPr>
              <a:t>.</a:t>
            </a:r>
          </a:p>
          <a:p>
            <a:pPr lvl="1">
              <a:spcBef>
                <a:spcPct val="0"/>
              </a:spcBef>
              <a:buClrTx/>
              <a:buFontTx/>
              <a:buChar char="•"/>
            </a:pPr>
            <a:r>
              <a:rPr lang="en-GB" altLang="en-US" sz="2400" dirty="0">
                <a:solidFill>
                  <a:schemeClr val="tx1"/>
                </a:solidFill>
                <a:latin typeface="Times" panose="02020603050405020304" pitchFamily="18" charset="0"/>
              </a:rPr>
              <a:t>4.  Participants that voted </a:t>
            </a:r>
            <a:r>
              <a:rPr lang="en-GB" altLang="en-US" sz="2400" i="1" dirty="0">
                <a:solidFill>
                  <a:schemeClr val="tx1"/>
                </a:solidFill>
                <a:latin typeface="Times" panose="02020603050405020304" pitchFamily="18" charset="0"/>
              </a:rPr>
              <a:t>Yes</a:t>
            </a:r>
            <a:r>
              <a:rPr lang="en-GB" altLang="en-US" sz="2400" dirty="0">
                <a:solidFill>
                  <a:schemeClr val="tx1"/>
                </a:solidFill>
                <a:latin typeface="Times" panose="02020603050405020304" pitchFamily="18" charset="0"/>
              </a:rPr>
              <a:t> are waiting for a </a:t>
            </a:r>
            <a:r>
              <a:rPr lang="en-GB" altLang="en-US" sz="2400" i="1" dirty="0" err="1">
                <a:solidFill>
                  <a:schemeClr val="tx1"/>
                </a:solidFill>
                <a:latin typeface="Times" panose="02020603050405020304" pitchFamily="18" charset="0"/>
              </a:rPr>
              <a:t>doCommit</a:t>
            </a:r>
            <a:r>
              <a:rPr lang="en-GB" altLang="en-US" sz="2400" dirty="0">
                <a:solidFill>
                  <a:schemeClr val="tx1"/>
                </a:solidFill>
                <a:latin typeface="Times" panose="02020603050405020304" pitchFamily="18" charset="0"/>
              </a:rPr>
              <a:t> or </a:t>
            </a:r>
            <a:r>
              <a:rPr lang="en-GB" altLang="en-US" sz="2400" i="1" dirty="0" err="1">
                <a:solidFill>
                  <a:schemeClr val="tx1"/>
                </a:solidFill>
                <a:latin typeface="Times" panose="02020603050405020304" pitchFamily="18" charset="0"/>
              </a:rPr>
              <a:t>doAbort</a:t>
            </a:r>
            <a:r>
              <a:rPr lang="en-GB" altLang="en-US" sz="2400" dirty="0">
                <a:solidFill>
                  <a:schemeClr val="tx1"/>
                </a:solidFill>
                <a:latin typeface="Times" panose="02020603050405020304" pitchFamily="18" charset="0"/>
              </a:rPr>
              <a:t> request from the coordinator. When a participant receives one of these messages it acts accordingly and in the case of commit, makes a </a:t>
            </a:r>
            <a:r>
              <a:rPr lang="en-GB" altLang="en-US" sz="2400" i="1" dirty="0" err="1">
                <a:solidFill>
                  <a:schemeClr val="tx1"/>
                </a:solidFill>
                <a:latin typeface="Times" panose="02020603050405020304" pitchFamily="18" charset="0"/>
              </a:rPr>
              <a:t>haveCommitted</a:t>
            </a:r>
            <a:r>
              <a:rPr lang="en-GB" altLang="en-US" sz="2400" dirty="0">
                <a:solidFill>
                  <a:schemeClr val="tx1"/>
                </a:solidFill>
                <a:latin typeface="Times" panose="02020603050405020304" pitchFamily="18" charset="0"/>
              </a:rPr>
              <a:t> call as confirmation to the coordinator.</a:t>
            </a:r>
            <a:endParaRPr lang="en-GB" altLang="en-US" sz="2000" dirty="0" smtClean="0"/>
          </a:p>
        </p:txBody>
      </p:sp>
      <p:sp>
        <p:nvSpPr>
          <p:cNvPr id="117767" name="Text Box 7"/>
          <p:cNvSpPr txBox="1">
            <a:spLocks noChangeArrowheads="1"/>
          </p:cNvSpPr>
          <p:nvPr/>
        </p:nvSpPr>
        <p:spPr bwMode="auto">
          <a:xfrm>
            <a:off x="10758488" y="6400800"/>
            <a:ext cx="29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1470822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776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sv-SE" altLang="en-US" smtClean="0"/>
              <a:t>Two-Phase Commit Protocol</a:t>
            </a:r>
            <a:endParaRPr lang="en-US" altLang="en-US" smtClean="0"/>
          </a:p>
        </p:txBody>
      </p:sp>
      <p:sp>
        <p:nvSpPr>
          <p:cNvPr id="14339" name="Content Placeholder 2"/>
          <p:cNvSpPr>
            <a:spLocks noGrp="1"/>
          </p:cNvSpPr>
          <p:nvPr>
            <p:ph idx="1"/>
          </p:nvPr>
        </p:nvSpPr>
        <p:spPr/>
        <p:txBody>
          <a:bodyPr/>
          <a:lstStyle/>
          <a:p>
            <a:r>
              <a:rPr lang="sv-SE" altLang="en-US" smtClean="0"/>
              <a:t>canCommit? </a:t>
            </a:r>
            <a:endParaRPr lang="en-US" altLang="en-US" smtClean="0"/>
          </a:p>
          <a:p>
            <a:endParaRPr lang="en-US" altLang="en-US" smtClean="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BB208D2-C45B-4688-AA33-25DB8928652A}" type="slidenum">
              <a:rPr lang="en-US" altLang="en-US" sz="800"/>
              <a:pPr/>
              <a:t>13</a:t>
            </a:fld>
            <a:endParaRPr lang="en-US" altLang="en-US" sz="800"/>
          </a:p>
        </p:txBody>
      </p:sp>
      <p:cxnSp>
        <p:nvCxnSpPr>
          <p:cNvPr id="14341"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2"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3"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4"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345"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6"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7"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8"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9"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0"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51"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4352"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4353"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4354"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4355" name="TextBox 18"/>
          <p:cNvSpPr txBox="1">
            <a:spLocks noChangeArrowheads="1"/>
          </p:cNvSpPr>
          <p:nvPr/>
        </p:nvSpPr>
        <p:spPr bwMode="auto">
          <a:xfrm>
            <a:off x="2413001" y="3048001"/>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yes</a:t>
            </a:r>
            <a:endParaRPr lang="en-US" altLang="en-US"/>
          </a:p>
        </p:txBody>
      </p:sp>
      <p:sp>
        <p:nvSpPr>
          <p:cNvPr id="14356" name="TextBox 20"/>
          <p:cNvSpPr txBox="1">
            <a:spLocks noChangeArrowheads="1"/>
          </p:cNvSpPr>
          <p:nvPr/>
        </p:nvSpPr>
        <p:spPr bwMode="auto">
          <a:xfrm>
            <a:off x="2133600" y="4051301"/>
            <a:ext cx="149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doCommit</a:t>
            </a:r>
            <a:endParaRPr lang="en-US" altLang="en-US"/>
          </a:p>
        </p:txBody>
      </p:sp>
      <p:sp>
        <p:nvSpPr>
          <p:cNvPr id="14357" name="TextBox 21"/>
          <p:cNvSpPr txBox="1">
            <a:spLocks noChangeArrowheads="1"/>
          </p:cNvSpPr>
          <p:nvPr/>
        </p:nvSpPr>
        <p:spPr bwMode="auto">
          <a:xfrm>
            <a:off x="7848601" y="326390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no</a:t>
            </a:r>
            <a:endParaRPr lang="en-US" altLang="en-US"/>
          </a:p>
        </p:txBody>
      </p:sp>
      <p:sp>
        <p:nvSpPr>
          <p:cNvPr id="14358" name="TextBox 22"/>
          <p:cNvSpPr txBox="1">
            <a:spLocks noChangeArrowheads="1"/>
          </p:cNvSpPr>
          <p:nvPr/>
        </p:nvSpPr>
        <p:spPr bwMode="auto">
          <a:xfrm>
            <a:off x="7048500" y="4533901"/>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doAbort</a:t>
            </a:r>
            <a:endParaRPr lang="en-US" altLang="en-US"/>
          </a:p>
        </p:txBody>
      </p:sp>
      <p:sp>
        <p:nvSpPr>
          <p:cNvPr id="14359" name="TextBox 23"/>
          <p:cNvSpPr txBox="1">
            <a:spLocks noChangeArrowheads="1"/>
          </p:cNvSpPr>
          <p:nvPr/>
        </p:nvSpPr>
        <p:spPr bwMode="auto">
          <a:xfrm>
            <a:off x="7378700" y="1498601"/>
            <a:ext cx="1754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canCommit?</a:t>
            </a:r>
            <a:endParaRPr lang="en-US" altLang="en-US"/>
          </a:p>
        </p:txBody>
      </p:sp>
    </p:spTree>
    <p:extLst>
      <p:ext uri="{BB962C8B-B14F-4D97-AF65-F5344CB8AC3E}">
        <p14:creationId xmlns:p14="http://schemas.microsoft.com/office/powerpoint/2010/main" val="906062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sv-SE" altLang="en-US" smtClean="0"/>
              <a:t>TimeOut Protocol</a:t>
            </a:r>
            <a:endParaRPr lang="en-US" altLang="en-US" smtClean="0"/>
          </a:p>
        </p:txBody>
      </p:sp>
      <p:sp>
        <p:nvSpPr>
          <p:cNvPr id="15363" name="Content Placeholder 2"/>
          <p:cNvSpPr>
            <a:spLocks noGrp="1"/>
          </p:cNvSpPr>
          <p:nvPr>
            <p:ph idx="1"/>
          </p:nvPr>
        </p:nvSpPr>
        <p:spPr/>
        <p:txBody>
          <a:bodyPr/>
          <a:lstStyle/>
          <a:p>
            <a:endParaRPr lang="en-US" altLang="en-US" smtClean="0"/>
          </a:p>
        </p:txBody>
      </p:sp>
      <p:sp>
        <p:nvSpPr>
          <p:cNvPr id="153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8023927-7B36-4587-98FF-4D5A0D680B71}" type="slidenum">
              <a:rPr lang="en-US" altLang="en-US" sz="800"/>
              <a:pPr/>
              <a:t>14</a:t>
            </a:fld>
            <a:endParaRPr lang="en-US" altLang="en-US" sz="800"/>
          </a:p>
        </p:txBody>
      </p:sp>
      <p:cxnSp>
        <p:nvCxnSpPr>
          <p:cNvPr id="15365"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6"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7"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8"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9"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0"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1"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2"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375"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5376"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5377"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5378"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5379" name="TextBox 21"/>
          <p:cNvSpPr txBox="1">
            <a:spLocks noChangeArrowheads="1"/>
          </p:cNvSpPr>
          <p:nvPr/>
        </p:nvSpPr>
        <p:spPr bwMode="auto">
          <a:xfrm>
            <a:off x="3886200" y="1866900"/>
            <a:ext cx="2717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At step 2 and 3 no commit decision made</a:t>
            </a:r>
          </a:p>
          <a:p>
            <a:r>
              <a:rPr lang="sv-SE" altLang="en-US"/>
              <a:t>OK to abort</a:t>
            </a:r>
          </a:p>
          <a:p>
            <a:r>
              <a:rPr lang="sv-SE" altLang="en-US"/>
              <a:t>Coordinator will either not collect all commit votes or will vote for </a:t>
            </a:r>
            <a:r>
              <a:rPr lang="sv-SE" altLang="en-US" i="1"/>
              <a:t>abort</a:t>
            </a:r>
            <a:endParaRPr lang="en-US" altLang="en-US" i="1"/>
          </a:p>
        </p:txBody>
      </p:sp>
    </p:spTree>
    <p:extLst>
      <p:ext uri="{BB962C8B-B14F-4D97-AF65-F5344CB8AC3E}">
        <p14:creationId xmlns:p14="http://schemas.microsoft.com/office/powerpoint/2010/main" val="199499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sv-SE" altLang="en-US" smtClean="0"/>
              <a:t>TimeOut Protocol</a:t>
            </a:r>
            <a:endParaRPr lang="en-US" altLang="en-US" smtClean="0"/>
          </a:p>
        </p:txBody>
      </p:sp>
      <p:sp>
        <p:nvSpPr>
          <p:cNvPr id="16387" name="Content Placeholder 2"/>
          <p:cNvSpPr>
            <a:spLocks noGrp="1"/>
          </p:cNvSpPr>
          <p:nvPr>
            <p:ph idx="1"/>
          </p:nvPr>
        </p:nvSpPr>
        <p:spPr/>
        <p:txBody>
          <a:bodyPr/>
          <a:lstStyle/>
          <a:p>
            <a:endParaRPr lang="en-US" altLang="en-US" smtClean="0"/>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61D11DD-9416-449A-9690-55D6496CD56B}" type="slidenum">
              <a:rPr lang="en-US" altLang="en-US" sz="800"/>
              <a:pPr/>
              <a:t>15</a:t>
            </a:fld>
            <a:endParaRPr lang="en-US" altLang="en-US" sz="800"/>
          </a:p>
        </p:txBody>
      </p:sp>
      <p:cxnSp>
        <p:nvCxnSpPr>
          <p:cNvPr id="16389"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0"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1"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2"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393"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4"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5"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6"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7"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8"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399"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6400"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6401"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6402"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6403" name="TextBox 21"/>
          <p:cNvSpPr txBox="1">
            <a:spLocks noChangeArrowheads="1"/>
          </p:cNvSpPr>
          <p:nvPr/>
        </p:nvSpPr>
        <p:spPr bwMode="auto">
          <a:xfrm>
            <a:off x="3886200" y="1866900"/>
            <a:ext cx="27178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At step 4</a:t>
            </a:r>
          </a:p>
          <a:p>
            <a:pPr>
              <a:buFont typeface="Courier New" panose="02070309020205020404" pitchFamily="49" charset="0"/>
              <a:buChar char="o"/>
            </a:pPr>
            <a:r>
              <a:rPr lang="sv-SE" altLang="en-US" i="1"/>
              <a:t> </a:t>
            </a:r>
            <a:r>
              <a:rPr lang="sv-SE" altLang="en-US" sz="2000" i="1"/>
              <a:t>cohort cannot communicate with coordinator</a:t>
            </a:r>
          </a:p>
          <a:p>
            <a:pPr>
              <a:buFont typeface="Courier New" panose="02070309020205020404" pitchFamily="49" charset="0"/>
              <a:buChar char="o"/>
            </a:pPr>
            <a:r>
              <a:rPr lang="sv-SE" altLang="en-US" sz="2000" i="1"/>
              <a:t>Coordinator mayhave decided</a:t>
            </a:r>
          </a:p>
          <a:p>
            <a:pPr>
              <a:buFont typeface="Courier New" panose="02070309020205020404" pitchFamily="49" charset="0"/>
              <a:buChar char="o"/>
            </a:pPr>
            <a:r>
              <a:rPr lang="sv-SE" altLang="en-US" sz="2000" i="1"/>
              <a:t>Cohort must block until communication re-established</a:t>
            </a:r>
          </a:p>
          <a:p>
            <a:pPr>
              <a:buFont typeface="Courier New" panose="02070309020205020404" pitchFamily="49" charset="0"/>
              <a:buChar char="o"/>
            </a:pPr>
            <a:r>
              <a:rPr lang="sv-SE" altLang="en-US" sz="2000" i="1"/>
              <a:t>Might ask other cohorts</a:t>
            </a:r>
            <a:endParaRPr lang="en-US" altLang="en-US" sz="2000" i="1"/>
          </a:p>
        </p:txBody>
      </p:sp>
    </p:spTree>
    <p:extLst>
      <p:ext uri="{BB962C8B-B14F-4D97-AF65-F5344CB8AC3E}">
        <p14:creationId xmlns:p14="http://schemas.microsoft.com/office/powerpoint/2010/main" val="1113934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sv-SE" altLang="en-US" smtClean="0"/>
              <a:t>Restart Protocol</a:t>
            </a:r>
            <a:endParaRPr lang="en-US" altLang="en-US" smtClean="0"/>
          </a:p>
        </p:txBody>
      </p:sp>
      <p:sp>
        <p:nvSpPr>
          <p:cNvPr id="17411" name="Content Placeholder 2"/>
          <p:cNvSpPr>
            <a:spLocks noGrp="1"/>
          </p:cNvSpPr>
          <p:nvPr>
            <p:ph idx="1"/>
          </p:nvPr>
        </p:nvSpPr>
        <p:spPr/>
        <p:txBody>
          <a:bodyPr/>
          <a:lstStyle/>
          <a:p>
            <a:r>
              <a:rPr lang="sv-SE" altLang="en-US" smtClean="0"/>
              <a:t>canCommit? </a:t>
            </a:r>
          </a:p>
          <a:p>
            <a:endParaRPr lang="en-US" altLang="en-US" smtClean="0"/>
          </a:p>
          <a:p>
            <a:endParaRPr lang="en-US" altLang="en-US" smtClean="0"/>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9D7FCE8-7C19-4F63-8A26-138A77443B4B}" type="slidenum">
              <a:rPr lang="en-US" altLang="en-US" sz="800"/>
              <a:pPr/>
              <a:t>16</a:t>
            </a:fld>
            <a:endParaRPr lang="en-US" altLang="en-US" sz="800"/>
          </a:p>
        </p:txBody>
      </p:sp>
      <p:cxnSp>
        <p:nvCxnSpPr>
          <p:cNvPr id="17413"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4"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5"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6"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17"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18"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19"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0"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1"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22"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3"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7424"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7425"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7426"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7427" name="TextBox 18"/>
          <p:cNvSpPr txBox="1">
            <a:spLocks noChangeArrowheads="1"/>
          </p:cNvSpPr>
          <p:nvPr/>
        </p:nvSpPr>
        <p:spPr bwMode="auto">
          <a:xfrm>
            <a:off x="2413001" y="2997201"/>
            <a:ext cx="663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yes</a:t>
            </a:r>
            <a:endParaRPr lang="en-US" altLang="en-US"/>
          </a:p>
        </p:txBody>
      </p:sp>
      <p:sp>
        <p:nvSpPr>
          <p:cNvPr id="17428" name="TextBox 20"/>
          <p:cNvSpPr txBox="1">
            <a:spLocks noChangeArrowheads="1"/>
          </p:cNvSpPr>
          <p:nvPr/>
        </p:nvSpPr>
        <p:spPr bwMode="auto">
          <a:xfrm>
            <a:off x="2133600" y="4051301"/>
            <a:ext cx="149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doCommit</a:t>
            </a:r>
            <a:endParaRPr lang="en-US" altLang="en-US"/>
          </a:p>
        </p:txBody>
      </p:sp>
      <p:sp>
        <p:nvSpPr>
          <p:cNvPr id="17429" name="TextBox 21"/>
          <p:cNvSpPr txBox="1">
            <a:spLocks noChangeArrowheads="1"/>
          </p:cNvSpPr>
          <p:nvPr/>
        </p:nvSpPr>
        <p:spPr bwMode="auto">
          <a:xfrm>
            <a:off x="7848601" y="326390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no</a:t>
            </a:r>
            <a:endParaRPr lang="en-US" altLang="en-US"/>
          </a:p>
        </p:txBody>
      </p:sp>
      <p:sp>
        <p:nvSpPr>
          <p:cNvPr id="17430" name="TextBox 22"/>
          <p:cNvSpPr txBox="1">
            <a:spLocks noChangeArrowheads="1"/>
          </p:cNvSpPr>
          <p:nvPr/>
        </p:nvSpPr>
        <p:spPr bwMode="auto">
          <a:xfrm>
            <a:off x="7048500" y="4533901"/>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doAbort</a:t>
            </a:r>
            <a:endParaRPr lang="en-US" altLang="en-US"/>
          </a:p>
        </p:txBody>
      </p:sp>
      <p:sp>
        <p:nvSpPr>
          <p:cNvPr id="17431" name="TextBox 23"/>
          <p:cNvSpPr txBox="1">
            <a:spLocks noChangeArrowheads="1"/>
          </p:cNvSpPr>
          <p:nvPr/>
        </p:nvSpPr>
        <p:spPr bwMode="auto">
          <a:xfrm>
            <a:off x="7378700" y="1498601"/>
            <a:ext cx="1754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canCommit?</a:t>
            </a:r>
            <a:endParaRPr lang="en-US" altLang="en-US"/>
          </a:p>
        </p:txBody>
      </p:sp>
      <p:sp>
        <p:nvSpPr>
          <p:cNvPr id="17432" name="TextBox 24"/>
          <p:cNvSpPr txBox="1">
            <a:spLocks noChangeArrowheads="1"/>
          </p:cNvSpPr>
          <p:nvPr/>
        </p:nvSpPr>
        <p:spPr bwMode="auto">
          <a:xfrm>
            <a:off x="3898900" y="1981201"/>
            <a:ext cx="28702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If the site</a:t>
            </a:r>
          </a:p>
          <a:p>
            <a:pPr>
              <a:buFont typeface="Arial" panose="020B0604020202020204" pitchFamily="34" charset="0"/>
              <a:buChar char="•"/>
            </a:pPr>
            <a:r>
              <a:rPr lang="sv-SE" altLang="en-US" sz="2000"/>
              <a:t>Has decided, it just picks up from where it left off</a:t>
            </a:r>
          </a:p>
          <a:p>
            <a:pPr>
              <a:buFont typeface="Arial" panose="020B0604020202020204" pitchFamily="34" charset="0"/>
              <a:buChar char="•"/>
            </a:pPr>
            <a:r>
              <a:rPr lang="sv-SE" altLang="en-US" sz="2000"/>
              <a:t>Is a cohort that had not voted, it decides abort</a:t>
            </a:r>
          </a:p>
          <a:p>
            <a:pPr>
              <a:buFont typeface="Arial" panose="020B0604020202020204" pitchFamily="34" charset="0"/>
              <a:buChar char="•"/>
            </a:pPr>
            <a:r>
              <a:rPr lang="sv-SE" altLang="en-US" sz="2000"/>
              <a:t>Is a cordinator that has not decided, it decides abort</a:t>
            </a:r>
          </a:p>
          <a:p>
            <a:pPr>
              <a:buFont typeface="Arial" panose="020B0604020202020204" pitchFamily="34" charset="0"/>
              <a:buChar char="•"/>
            </a:pPr>
            <a:r>
              <a:rPr lang="sv-SE" altLang="en-US" sz="2000"/>
              <a:t>A cohort that crashed after voting commit, it must block until it discovers</a:t>
            </a:r>
            <a:endParaRPr lang="en-US" altLang="en-US" sz="2000"/>
          </a:p>
        </p:txBody>
      </p:sp>
    </p:spTree>
    <p:extLst>
      <p:ext uri="{BB962C8B-B14F-4D97-AF65-F5344CB8AC3E}">
        <p14:creationId xmlns:p14="http://schemas.microsoft.com/office/powerpoint/2010/main" val="1118213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sv-SE" altLang="en-US" smtClean="0"/>
              <a:t>Blocking</a:t>
            </a:r>
            <a:endParaRPr lang="en-US" altLang="en-US" smtClean="0"/>
          </a:p>
        </p:txBody>
      </p:sp>
      <p:sp>
        <p:nvSpPr>
          <p:cNvPr id="18435" name="Content Placeholder 2"/>
          <p:cNvSpPr>
            <a:spLocks noGrp="1"/>
          </p:cNvSpPr>
          <p:nvPr>
            <p:ph idx="1"/>
          </p:nvPr>
        </p:nvSpPr>
        <p:spPr/>
        <p:txBody>
          <a:bodyPr/>
          <a:lstStyle/>
          <a:p>
            <a:r>
              <a:rPr lang="sv-SE" altLang="en-US" smtClean="0"/>
              <a:t>canCommit? </a:t>
            </a:r>
            <a:endParaRPr lang="en-US" altLang="en-US" smtClean="0"/>
          </a:p>
          <a:p>
            <a:endParaRPr lang="en-US" altLang="en-US" smtClean="0"/>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FAA3115-F874-4117-BE78-D776E7A65617}" type="slidenum">
              <a:rPr lang="en-US" altLang="en-US" sz="800"/>
              <a:pPr/>
              <a:t>17</a:t>
            </a:fld>
            <a:endParaRPr lang="en-US" altLang="en-US" sz="800"/>
          </a:p>
        </p:txBody>
      </p:sp>
      <p:cxnSp>
        <p:nvCxnSpPr>
          <p:cNvPr id="18437"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38"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39"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3"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4"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5"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6"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47"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8448"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8449"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8450"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8451" name="TextBox 18"/>
          <p:cNvSpPr txBox="1">
            <a:spLocks noChangeArrowheads="1"/>
          </p:cNvSpPr>
          <p:nvPr/>
        </p:nvSpPr>
        <p:spPr bwMode="auto">
          <a:xfrm>
            <a:off x="2413001" y="3048001"/>
            <a:ext cx="663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yes</a:t>
            </a:r>
            <a:endParaRPr lang="en-US" altLang="en-US"/>
          </a:p>
        </p:txBody>
      </p:sp>
      <p:sp>
        <p:nvSpPr>
          <p:cNvPr id="18452" name="TextBox 20"/>
          <p:cNvSpPr txBox="1">
            <a:spLocks noChangeArrowheads="1"/>
          </p:cNvSpPr>
          <p:nvPr/>
        </p:nvSpPr>
        <p:spPr bwMode="auto">
          <a:xfrm>
            <a:off x="2133600" y="4051301"/>
            <a:ext cx="1499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doCommit</a:t>
            </a:r>
            <a:endParaRPr lang="en-US" altLang="en-US"/>
          </a:p>
        </p:txBody>
      </p:sp>
      <p:sp>
        <p:nvSpPr>
          <p:cNvPr id="18453" name="TextBox 21"/>
          <p:cNvSpPr txBox="1">
            <a:spLocks noChangeArrowheads="1"/>
          </p:cNvSpPr>
          <p:nvPr/>
        </p:nvSpPr>
        <p:spPr bwMode="auto">
          <a:xfrm>
            <a:off x="7848601" y="326390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no</a:t>
            </a:r>
            <a:endParaRPr lang="en-US" altLang="en-US"/>
          </a:p>
        </p:txBody>
      </p:sp>
      <p:sp>
        <p:nvSpPr>
          <p:cNvPr id="18454" name="TextBox 22"/>
          <p:cNvSpPr txBox="1">
            <a:spLocks noChangeArrowheads="1"/>
          </p:cNvSpPr>
          <p:nvPr/>
        </p:nvSpPr>
        <p:spPr bwMode="auto">
          <a:xfrm>
            <a:off x="7048500" y="4533901"/>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doAbort</a:t>
            </a:r>
            <a:endParaRPr lang="en-US" altLang="en-US"/>
          </a:p>
        </p:txBody>
      </p:sp>
      <p:sp>
        <p:nvSpPr>
          <p:cNvPr id="18455" name="TextBox 23"/>
          <p:cNvSpPr txBox="1">
            <a:spLocks noChangeArrowheads="1"/>
          </p:cNvSpPr>
          <p:nvPr/>
        </p:nvSpPr>
        <p:spPr bwMode="auto">
          <a:xfrm>
            <a:off x="7378700" y="1498601"/>
            <a:ext cx="1754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canCommit?</a:t>
            </a:r>
            <a:endParaRPr lang="en-US" altLang="en-US"/>
          </a:p>
        </p:txBody>
      </p:sp>
      <p:sp>
        <p:nvSpPr>
          <p:cNvPr id="18456" name="TextBox 24"/>
          <p:cNvSpPr txBox="1">
            <a:spLocks noChangeArrowheads="1"/>
          </p:cNvSpPr>
          <p:nvPr/>
        </p:nvSpPr>
        <p:spPr bwMode="auto">
          <a:xfrm>
            <a:off x="3987800" y="1968500"/>
            <a:ext cx="2540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Blocking can occur if</a:t>
            </a:r>
            <a:r>
              <a:rPr lang="en-US" altLang="en-US"/>
              <a:t>:</a:t>
            </a:r>
          </a:p>
          <a:p>
            <a:pPr>
              <a:buFont typeface="Arial" panose="020B0604020202020204" pitchFamily="34" charset="0"/>
              <a:buChar char="•"/>
            </a:pPr>
            <a:r>
              <a:rPr lang="sv-SE" altLang="en-US" sz="2000"/>
              <a:t>Coordinatoor crashes</a:t>
            </a:r>
          </a:p>
          <a:p>
            <a:pPr>
              <a:buFont typeface="Arial" panose="020B0604020202020204" pitchFamily="34" charset="0"/>
              <a:buChar char="•"/>
            </a:pPr>
            <a:r>
              <a:rPr lang="sv-SE" altLang="en-US" sz="2000"/>
              <a:t>Cohort cannot communicate with coordinator</a:t>
            </a:r>
          </a:p>
          <a:p>
            <a:pPr>
              <a:buFont typeface="Arial" panose="020B0604020202020204" pitchFamily="34" charset="0"/>
              <a:buChar char="•"/>
            </a:pPr>
            <a:r>
              <a:rPr lang="sv-SE" altLang="en-US" sz="2000"/>
              <a:t>Between 2 and 4</a:t>
            </a:r>
          </a:p>
        </p:txBody>
      </p:sp>
    </p:spTree>
    <p:extLst>
      <p:ext uri="{BB962C8B-B14F-4D97-AF65-F5344CB8AC3E}">
        <p14:creationId xmlns:p14="http://schemas.microsoft.com/office/powerpoint/2010/main" val="6582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sv-SE" altLang="en-US" smtClean="0"/>
              <a:t>Two-Phase Commit Protocol</a:t>
            </a:r>
            <a:endParaRPr lang="en-US" altLang="en-US" smtClean="0"/>
          </a:p>
        </p:txBody>
      </p:sp>
      <p:sp>
        <p:nvSpPr>
          <p:cNvPr id="19459" name="Content Placeholder 2"/>
          <p:cNvSpPr>
            <a:spLocks noGrp="1"/>
          </p:cNvSpPr>
          <p:nvPr>
            <p:ph idx="1"/>
          </p:nvPr>
        </p:nvSpPr>
        <p:spPr/>
        <p:txBody>
          <a:bodyPr/>
          <a:lstStyle/>
          <a:p>
            <a:r>
              <a:rPr lang="sv-SE" altLang="en-US" smtClean="0"/>
              <a:t>canCommit? </a:t>
            </a:r>
            <a:endParaRPr lang="en-US" altLang="en-US" smtClean="0"/>
          </a:p>
          <a:p>
            <a:endParaRPr lang="en-US" altLang="en-US" smtClean="0"/>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E69503E-5F06-443B-AF99-F103EEE4E21C}" type="slidenum">
              <a:rPr lang="en-US" altLang="en-US" sz="800"/>
              <a:pPr/>
              <a:t>18</a:t>
            </a:fld>
            <a:endParaRPr lang="en-US" altLang="en-US" sz="800"/>
          </a:p>
        </p:txBody>
      </p:sp>
      <p:cxnSp>
        <p:nvCxnSpPr>
          <p:cNvPr id="19461" name="Straight Connector 5"/>
          <p:cNvCxnSpPr>
            <a:cxnSpLocks noChangeShapeType="1"/>
          </p:cNvCxnSpPr>
          <p:nvPr/>
        </p:nvCxnSpPr>
        <p:spPr bwMode="auto">
          <a:xfrm rot="16200000" flipH="1">
            <a:off x="-444500" y="3873500"/>
            <a:ext cx="46863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2" name="Straight Connector 7"/>
          <p:cNvCxnSpPr>
            <a:cxnSpLocks noChangeShapeType="1"/>
          </p:cNvCxnSpPr>
          <p:nvPr/>
        </p:nvCxnSpPr>
        <p:spPr bwMode="auto">
          <a:xfrm rot="5400000">
            <a:off x="1174750" y="3905250"/>
            <a:ext cx="4749800" cy="12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3" name="Straight Connector 10"/>
          <p:cNvCxnSpPr>
            <a:cxnSpLocks noChangeShapeType="1"/>
          </p:cNvCxnSpPr>
          <p:nvPr/>
        </p:nvCxnSpPr>
        <p:spPr bwMode="auto">
          <a:xfrm rot="16200000" flipH="1">
            <a:off x="4559300" y="3835400"/>
            <a:ext cx="4762500" cy="635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4" name="Straight Connector 12"/>
          <p:cNvCxnSpPr>
            <a:cxnSpLocks noChangeShapeType="1"/>
          </p:cNvCxnSpPr>
          <p:nvPr/>
        </p:nvCxnSpPr>
        <p:spPr bwMode="auto">
          <a:xfrm rot="16200000" flipH="1">
            <a:off x="6667500" y="3886200"/>
            <a:ext cx="4838700" cy="38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465" name="Straight Arrow Connector 14"/>
          <p:cNvCxnSpPr>
            <a:cxnSpLocks noChangeShapeType="1"/>
          </p:cNvCxnSpPr>
          <p:nvPr/>
        </p:nvCxnSpPr>
        <p:spPr bwMode="auto">
          <a:xfrm>
            <a:off x="1892300" y="1778000"/>
            <a:ext cx="16637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6" name="Straight Arrow Connector 16"/>
          <p:cNvCxnSpPr>
            <a:cxnSpLocks noChangeShapeType="1"/>
          </p:cNvCxnSpPr>
          <p:nvPr/>
        </p:nvCxnSpPr>
        <p:spPr bwMode="auto">
          <a:xfrm rot="10800000" flipV="1">
            <a:off x="1905000" y="2717800"/>
            <a:ext cx="16129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7" name="Straight Arrow Connector 18"/>
          <p:cNvCxnSpPr>
            <a:cxnSpLocks noChangeShapeType="1"/>
          </p:cNvCxnSpPr>
          <p:nvPr/>
        </p:nvCxnSpPr>
        <p:spPr bwMode="auto">
          <a:xfrm>
            <a:off x="1917700" y="3441700"/>
            <a:ext cx="1638300"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8" name="Straight Arrow Connector 20"/>
          <p:cNvCxnSpPr>
            <a:cxnSpLocks noChangeShapeType="1"/>
          </p:cNvCxnSpPr>
          <p:nvPr/>
        </p:nvCxnSpPr>
        <p:spPr bwMode="auto">
          <a:xfrm>
            <a:off x="6908800" y="1828800"/>
            <a:ext cx="21336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9" name="Straight Arrow Connector 22"/>
          <p:cNvCxnSpPr>
            <a:cxnSpLocks noChangeShapeType="1"/>
          </p:cNvCxnSpPr>
          <p:nvPr/>
        </p:nvCxnSpPr>
        <p:spPr bwMode="auto">
          <a:xfrm rot="10800000" flipV="1">
            <a:off x="6959600" y="2743200"/>
            <a:ext cx="2095500" cy="889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70" name="Straight Arrow Connector 24"/>
          <p:cNvCxnSpPr>
            <a:cxnSpLocks noChangeShapeType="1"/>
          </p:cNvCxnSpPr>
          <p:nvPr/>
        </p:nvCxnSpPr>
        <p:spPr bwMode="auto">
          <a:xfrm>
            <a:off x="6946900" y="3644900"/>
            <a:ext cx="2133600" cy="1181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1" name="TextBox 25"/>
          <p:cNvSpPr txBox="1">
            <a:spLocks noChangeArrowheads="1"/>
          </p:cNvSpPr>
          <p:nvPr/>
        </p:nvSpPr>
        <p:spPr bwMode="auto">
          <a:xfrm>
            <a:off x="1587500" y="1676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1</a:t>
            </a:r>
            <a:endParaRPr lang="en-US" altLang="en-US"/>
          </a:p>
        </p:txBody>
      </p:sp>
      <p:sp>
        <p:nvSpPr>
          <p:cNvPr id="19472" name="TextBox 26"/>
          <p:cNvSpPr txBox="1">
            <a:spLocks noChangeArrowheads="1"/>
          </p:cNvSpPr>
          <p:nvPr/>
        </p:nvSpPr>
        <p:spPr bwMode="auto">
          <a:xfrm>
            <a:off x="3606800" y="27559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2</a:t>
            </a:r>
            <a:endParaRPr lang="en-US" altLang="en-US"/>
          </a:p>
        </p:txBody>
      </p:sp>
      <p:sp>
        <p:nvSpPr>
          <p:cNvPr id="19473" name="TextBox 28"/>
          <p:cNvSpPr txBox="1">
            <a:spLocks noChangeArrowheads="1"/>
          </p:cNvSpPr>
          <p:nvPr/>
        </p:nvSpPr>
        <p:spPr bwMode="auto">
          <a:xfrm>
            <a:off x="1854200" y="35306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3</a:t>
            </a:r>
            <a:endParaRPr lang="en-US" altLang="en-US"/>
          </a:p>
        </p:txBody>
      </p:sp>
      <p:sp>
        <p:nvSpPr>
          <p:cNvPr id="19474" name="TextBox 30"/>
          <p:cNvSpPr txBox="1">
            <a:spLocks noChangeArrowheads="1"/>
          </p:cNvSpPr>
          <p:nvPr/>
        </p:nvSpPr>
        <p:spPr bwMode="auto">
          <a:xfrm>
            <a:off x="3632200" y="4559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4</a:t>
            </a:r>
            <a:endParaRPr lang="en-US" altLang="en-US"/>
          </a:p>
        </p:txBody>
      </p:sp>
      <p:sp>
        <p:nvSpPr>
          <p:cNvPr id="19475" name="TextBox 18"/>
          <p:cNvSpPr txBox="1">
            <a:spLocks noChangeArrowheads="1"/>
          </p:cNvSpPr>
          <p:nvPr/>
        </p:nvSpPr>
        <p:spPr bwMode="auto">
          <a:xfrm>
            <a:off x="2413001" y="3048001"/>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yes</a:t>
            </a:r>
            <a:endParaRPr lang="en-US" altLang="en-US"/>
          </a:p>
        </p:txBody>
      </p:sp>
      <p:sp>
        <p:nvSpPr>
          <p:cNvPr id="19476" name="TextBox 20"/>
          <p:cNvSpPr txBox="1">
            <a:spLocks noChangeArrowheads="1"/>
          </p:cNvSpPr>
          <p:nvPr/>
        </p:nvSpPr>
        <p:spPr bwMode="auto">
          <a:xfrm>
            <a:off x="2133600" y="4051301"/>
            <a:ext cx="1515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precommit</a:t>
            </a:r>
            <a:endParaRPr lang="en-US" altLang="en-US"/>
          </a:p>
        </p:txBody>
      </p:sp>
      <p:sp>
        <p:nvSpPr>
          <p:cNvPr id="19477" name="TextBox 21"/>
          <p:cNvSpPr txBox="1">
            <a:spLocks noChangeArrowheads="1"/>
          </p:cNvSpPr>
          <p:nvPr/>
        </p:nvSpPr>
        <p:spPr bwMode="auto">
          <a:xfrm>
            <a:off x="7848601" y="326390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no</a:t>
            </a:r>
            <a:endParaRPr lang="en-US" altLang="en-US"/>
          </a:p>
        </p:txBody>
      </p:sp>
      <p:sp>
        <p:nvSpPr>
          <p:cNvPr id="19478" name="TextBox 22"/>
          <p:cNvSpPr txBox="1">
            <a:spLocks noChangeArrowheads="1"/>
          </p:cNvSpPr>
          <p:nvPr/>
        </p:nvSpPr>
        <p:spPr bwMode="auto">
          <a:xfrm>
            <a:off x="7048500" y="4533901"/>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doAbort</a:t>
            </a:r>
            <a:endParaRPr lang="en-US" altLang="en-US"/>
          </a:p>
        </p:txBody>
      </p:sp>
      <p:sp>
        <p:nvSpPr>
          <p:cNvPr id="19479" name="TextBox 23"/>
          <p:cNvSpPr txBox="1">
            <a:spLocks noChangeArrowheads="1"/>
          </p:cNvSpPr>
          <p:nvPr/>
        </p:nvSpPr>
        <p:spPr bwMode="auto">
          <a:xfrm>
            <a:off x="7378700" y="1498601"/>
            <a:ext cx="1754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canCommit?</a:t>
            </a:r>
            <a:endParaRPr lang="en-US" altLang="en-US"/>
          </a:p>
        </p:txBody>
      </p:sp>
      <p:cxnSp>
        <p:nvCxnSpPr>
          <p:cNvPr id="19480" name="Straight Arrow Connector 27"/>
          <p:cNvCxnSpPr>
            <a:cxnSpLocks noChangeShapeType="1"/>
          </p:cNvCxnSpPr>
          <p:nvPr/>
        </p:nvCxnSpPr>
        <p:spPr bwMode="auto">
          <a:xfrm rot="10800000" flipV="1">
            <a:off x="1917700" y="4572000"/>
            <a:ext cx="1638300" cy="6731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81" name="Straight Arrow Connector 29"/>
          <p:cNvCxnSpPr>
            <a:cxnSpLocks noChangeShapeType="1"/>
          </p:cNvCxnSpPr>
          <p:nvPr/>
        </p:nvCxnSpPr>
        <p:spPr bwMode="auto">
          <a:xfrm>
            <a:off x="1917700" y="5359400"/>
            <a:ext cx="1612900" cy="787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2" name="TextBox 30"/>
          <p:cNvSpPr txBox="1">
            <a:spLocks noChangeArrowheads="1"/>
          </p:cNvSpPr>
          <p:nvPr/>
        </p:nvSpPr>
        <p:spPr bwMode="auto">
          <a:xfrm>
            <a:off x="1917701" y="4622801"/>
            <a:ext cx="611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ack</a:t>
            </a:r>
            <a:endParaRPr lang="en-US" altLang="en-US"/>
          </a:p>
        </p:txBody>
      </p:sp>
      <p:sp>
        <p:nvSpPr>
          <p:cNvPr id="19483" name="TextBox 31"/>
          <p:cNvSpPr txBox="1">
            <a:spLocks noChangeArrowheads="1"/>
          </p:cNvSpPr>
          <p:nvPr/>
        </p:nvSpPr>
        <p:spPr bwMode="auto">
          <a:xfrm>
            <a:off x="2006601" y="5219701"/>
            <a:ext cx="11224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commit</a:t>
            </a:r>
            <a:endParaRPr lang="en-US" altLang="en-US"/>
          </a:p>
        </p:txBody>
      </p:sp>
      <p:sp>
        <p:nvSpPr>
          <p:cNvPr id="19484" name="TextBox 32"/>
          <p:cNvSpPr txBox="1">
            <a:spLocks noChangeArrowheads="1"/>
          </p:cNvSpPr>
          <p:nvPr/>
        </p:nvSpPr>
        <p:spPr bwMode="auto">
          <a:xfrm>
            <a:off x="1600200" y="50673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5</a:t>
            </a:r>
            <a:endParaRPr lang="en-US" altLang="en-US"/>
          </a:p>
        </p:txBody>
      </p:sp>
      <p:sp>
        <p:nvSpPr>
          <p:cNvPr id="19485" name="TextBox 33"/>
          <p:cNvSpPr txBox="1">
            <a:spLocks noChangeArrowheads="1"/>
          </p:cNvSpPr>
          <p:nvPr/>
        </p:nvSpPr>
        <p:spPr bwMode="auto">
          <a:xfrm>
            <a:off x="3568700" y="5892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sv-SE" altLang="en-US"/>
              <a:t>6</a:t>
            </a:r>
            <a:endParaRPr lang="en-US" altLang="en-US"/>
          </a:p>
        </p:txBody>
      </p:sp>
    </p:spTree>
    <p:extLst>
      <p:ext uri="{BB962C8B-B14F-4D97-AF65-F5344CB8AC3E}">
        <p14:creationId xmlns:p14="http://schemas.microsoft.com/office/powerpoint/2010/main" val="312794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563811" y="258350"/>
            <a:ext cx="8911687" cy="684844"/>
          </a:xfrm>
        </p:spPr>
        <p:txBody>
          <a:bodyPr/>
          <a:lstStyle/>
          <a:p>
            <a:r>
              <a:rPr lang="sv-SE" altLang="en-US" smtClean="0"/>
              <a:t>Three-phase commit protocol</a:t>
            </a:r>
            <a:endParaRPr lang="en-US" altLang="en-US" smtClean="0"/>
          </a:p>
        </p:txBody>
      </p:sp>
      <p:sp>
        <p:nvSpPr>
          <p:cNvPr id="2048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5D2FD89-0F4E-4110-997E-C5B840B951FC}" type="slidenum">
              <a:rPr lang="en-US" altLang="en-US" sz="800"/>
              <a:pPr/>
              <a:t>19</a:t>
            </a:fld>
            <a:endParaRPr lang="en-US" altLang="en-US" sz="800"/>
          </a:p>
        </p:txBody>
      </p:sp>
      <p:pic>
        <p:nvPicPr>
          <p:cNvPr id="2048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89211" y="1091095"/>
            <a:ext cx="7887199" cy="5594409"/>
          </a:xfrm>
        </p:spPr>
      </p:pic>
    </p:spTree>
    <p:extLst>
      <p:ext uri="{BB962C8B-B14F-4D97-AF65-F5344CB8AC3E}">
        <p14:creationId xmlns:p14="http://schemas.microsoft.com/office/powerpoint/2010/main" val="328479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527610" y="95064"/>
            <a:ext cx="8911687" cy="1280890"/>
          </a:xfrm>
        </p:spPr>
        <p:txBody>
          <a:bodyPr/>
          <a:lstStyle/>
          <a:p>
            <a:r>
              <a:rPr lang="en-US" altLang="en-US" dirty="0" smtClean="0"/>
              <a:t>Distributed Transactions</a:t>
            </a:r>
          </a:p>
        </p:txBody>
      </p:sp>
      <p:sp>
        <p:nvSpPr>
          <p:cNvPr id="15362" name="Content Placeholder 2"/>
          <p:cNvSpPr>
            <a:spLocks noGrp="1"/>
          </p:cNvSpPr>
          <p:nvPr>
            <p:ph idx="1"/>
          </p:nvPr>
        </p:nvSpPr>
        <p:spPr>
          <a:xfrm>
            <a:off x="1593669" y="957943"/>
            <a:ext cx="9336178" cy="3777622"/>
          </a:xfrm>
        </p:spPr>
        <p:txBody>
          <a:bodyPr>
            <a:noAutofit/>
          </a:bodyPr>
          <a:lstStyle/>
          <a:p>
            <a:r>
              <a:rPr lang="en-US" altLang="en-US" sz="2400" dirty="0"/>
              <a:t>In </a:t>
            </a:r>
            <a:r>
              <a:rPr lang="en-US" altLang="en-US" sz="2400" dirty="0" smtClean="0"/>
              <a:t>non-distributed systems, transactions </a:t>
            </a:r>
            <a:r>
              <a:rPr lang="en-US" altLang="en-US" sz="2400" dirty="0"/>
              <a:t>accessed objects at a single server. </a:t>
            </a:r>
            <a:endParaRPr lang="en-US" altLang="en-US" sz="2400" dirty="0" smtClean="0"/>
          </a:p>
          <a:p>
            <a:r>
              <a:rPr lang="en-US" altLang="en-US" sz="2400" dirty="0" smtClean="0"/>
              <a:t>In </a:t>
            </a:r>
            <a:r>
              <a:rPr lang="en-US" altLang="en-US" sz="2400" dirty="0"/>
              <a:t>the general case, a transaction will access objects located in different computers</a:t>
            </a:r>
            <a:r>
              <a:rPr lang="en-US" altLang="en-US" sz="2400" dirty="0" smtClean="0"/>
              <a:t>.</a:t>
            </a:r>
          </a:p>
          <a:p>
            <a:r>
              <a:rPr lang="en-US" altLang="en-US" sz="2400" dirty="0" smtClean="0"/>
              <a:t> </a:t>
            </a:r>
            <a:r>
              <a:rPr lang="en-US" altLang="en-US" sz="2400" dirty="0"/>
              <a:t>Distributed transaction accesses objects managed by multiple servers.</a:t>
            </a:r>
          </a:p>
          <a:p>
            <a:r>
              <a:rPr lang="en-US" altLang="en-US" sz="2400" dirty="0"/>
              <a:t>The </a:t>
            </a:r>
            <a:r>
              <a:rPr lang="en-US" altLang="en-US" sz="2400" b="1" dirty="0"/>
              <a:t>atomicity</a:t>
            </a:r>
            <a:r>
              <a:rPr lang="en-US" altLang="en-US" sz="2400" dirty="0"/>
              <a:t> property requires that either all of the servers involved in the same transaction commit the transaction or all of them abort. </a:t>
            </a:r>
            <a:endParaRPr lang="en-US" altLang="en-US" sz="2400" dirty="0" smtClean="0"/>
          </a:p>
          <a:p>
            <a:pPr lvl="1"/>
            <a:r>
              <a:rPr lang="en-US" altLang="en-US" sz="2000" dirty="0" smtClean="0"/>
              <a:t>Agreement </a:t>
            </a:r>
            <a:r>
              <a:rPr lang="en-US" altLang="en-US" sz="2000" dirty="0"/>
              <a:t>among servers are necessary.</a:t>
            </a:r>
          </a:p>
          <a:p>
            <a:r>
              <a:rPr lang="en-US" altLang="en-US" sz="2400" b="1" dirty="0"/>
              <a:t>Transaction recovery </a:t>
            </a:r>
            <a:r>
              <a:rPr lang="en-US" altLang="en-US" sz="2400" dirty="0"/>
              <a:t>is to ensure that all objects are recoverable</a:t>
            </a:r>
            <a:r>
              <a:rPr lang="en-US" altLang="en-US" sz="2400" dirty="0" smtClean="0"/>
              <a:t>.</a:t>
            </a:r>
          </a:p>
          <a:p>
            <a:pPr lvl="1"/>
            <a:r>
              <a:rPr lang="en-US" altLang="en-US" sz="2000" dirty="0" smtClean="0"/>
              <a:t> </a:t>
            </a:r>
            <a:r>
              <a:rPr lang="en-US" altLang="en-US" sz="2000" dirty="0"/>
              <a:t>The values of the objects reflect all changes made by committed transactions and none of those made by aborted ones.</a:t>
            </a:r>
          </a:p>
          <a:p>
            <a:endParaRPr lang="en-US" altLang="en-US" sz="2800" dirty="0"/>
          </a:p>
          <a:p>
            <a:endParaRPr lang="en-US" altLang="en-US" sz="2000" dirty="0" smtClean="0"/>
          </a:p>
        </p:txBody>
      </p:sp>
    </p:spTree>
    <p:extLst>
      <p:ext uri="{BB962C8B-B14F-4D97-AF65-F5344CB8AC3E}">
        <p14:creationId xmlns:p14="http://schemas.microsoft.com/office/powerpoint/2010/main" val="4258987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395EEB9-4042-44F9-AF63-230C1415D91C}" type="slidenum">
              <a:rPr lang="en-US" altLang="en-US" sz="800"/>
              <a:pPr/>
              <a:t>20</a:t>
            </a:fld>
            <a:endParaRPr lang="en-US" altLang="en-US" sz="800"/>
          </a:p>
        </p:txBody>
      </p:sp>
      <p:sp>
        <p:nvSpPr>
          <p:cNvPr id="21507" name="Rectangle 2"/>
          <p:cNvSpPr>
            <a:spLocks noGrp="1" noChangeArrowheads="1"/>
          </p:cNvSpPr>
          <p:nvPr>
            <p:ph type="title"/>
          </p:nvPr>
        </p:nvSpPr>
        <p:spPr>
          <a:xfrm>
            <a:off x="1984120" y="146191"/>
            <a:ext cx="8911687" cy="1280890"/>
          </a:xfrm>
        </p:spPr>
        <p:txBody>
          <a:bodyPr/>
          <a:lstStyle/>
          <a:p>
            <a:r>
              <a:rPr lang="en-GB" altLang="en-US" dirty="0" smtClean="0"/>
              <a:t>Performance of the two-phase commit protocol</a:t>
            </a:r>
          </a:p>
        </p:txBody>
      </p:sp>
      <p:sp>
        <p:nvSpPr>
          <p:cNvPr id="72707" name="Rectangle 3"/>
          <p:cNvSpPr>
            <a:spLocks noGrp="1" noChangeArrowheads="1"/>
          </p:cNvSpPr>
          <p:nvPr>
            <p:ph type="body" idx="1"/>
          </p:nvPr>
        </p:nvSpPr>
        <p:spPr>
          <a:xfrm>
            <a:off x="2380206" y="1427081"/>
            <a:ext cx="8915400" cy="3777622"/>
          </a:xfrm>
        </p:spPr>
        <p:txBody>
          <a:bodyPr>
            <a:noAutofit/>
          </a:bodyPr>
          <a:lstStyle/>
          <a:p>
            <a:r>
              <a:rPr lang="en-GB" altLang="en-US" sz="2400" dirty="0" smtClean="0"/>
              <a:t>if there are no failures, the 2PC involving </a:t>
            </a:r>
            <a:r>
              <a:rPr lang="en-GB" altLang="en-US" sz="2400" i="1" dirty="0" smtClean="0"/>
              <a:t>N</a:t>
            </a:r>
            <a:r>
              <a:rPr lang="en-GB" altLang="en-US" sz="2400" dirty="0" smtClean="0"/>
              <a:t> participants requires</a:t>
            </a:r>
          </a:p>
          <a:p>
            <a:pPr lvl="1"/>
            <a:r>
              <a:rPr lang="en-GB" altLang="en-US" sz="2000" dirty="0" smtClean="0"/>
              <a:t> </a:t>
            </a:r>
            <a:r>
              <a:rPr lang="en-GB" altLang="en-US" sz="2000" i="1" dirty="0" smtClean="0"/>
              <a:t>N</a:t>
            </a:r>
            <a:r>
              <a:rPr lang="en-GB" altLang="en-US" sz="2000" dirty="0" smtClean="0"/>
              <a:t>  </a:t>
            </a:r>
            <a:r>
              <a:rPr lang="en-GB" altLang="en-US" sz="2000" i="1" dirty="0" err="1" smtClean="0"/>
              <a:t>canCommit</a:t>
            </a:r>
            <a:r>
              <a:rPr lang="en-GB" altLang="en-US" sz="2000" i="1" dirty="0" smtClean="0"/>
              <a:t>?</a:t>
            </a:r>
            <a:r>
              <a:rPr lang="en-GB" altLang="en-US" sz="2000" dirty="0" smtClean="0"/>
              <a:t> messages and replies, followed by </a:t>
            </a:r>
            <a:r>
              <a:rPr lang="en-GB" altLang="en-US" sz="2000" i="1" dirty="0" smtClean="0"/>
              <a:t>N</a:t>
            </a:r>
            <a:r>
              <a:rPr lang="en-GB" altLang="en-US" sz="2000" dirty="0" smtClean="0"/>
              <a:t>  </a:t>
            </a:r>
            <a:r>
              <a:rPr lang="en-GB" altLang="en-US" sz="2000" i="1" dirty="0" err="1" smtClean="0"/>
              <a:t>doCommit</a:t>
            </a:r>
            <a:r>
              <a:rPr lang="en-GB" altLang="en-US" sz="2000" dirty="0" smtClean="0"/>
              <a:t> messages. </a:t>
            </a:r>
          </a:p>
          <a:p>
            <a:pPr lvl="2"/>
            <a:r>
              <a:rPr lang="en-GB" altLang="en-US" sz="1800" dirty="0" smtClean="0"/>
              <a:t>the cost in messages is proportional to 3</a:t>
            </a:r>
            <a:r>
              <a:rPr lang="en-GB" altLang="en-US" sz="1800" i="1" dirty="0" smtClean="0"/>
              <a:t>N</a:t>
            </a:r>
            <a:r>
              <a:rPr lang="en-GB" altLang="en-US" sz="1800" dirty="0" smtClean="0"/>
              <a:t>, and the cost in time is three rounds of messages. </a:t>
            </a:r>
          </a:p>
          <a:p>
            <a:pPr lvl="2"/>
            <a:r>
              <a:rPr lang="en-GB" altLang="en-US" sz="1800" dirty="0" smtClean="0"/>
              <a:t>The </a:t>
            </a:r>
            <a:r>
              <a:rPr lang="en-GB" altLang="en-US" sz="1800" i="1" dirty="0" err="1" smtClean="0"/>
              <a:t>haveCommitted</a:t>
            </a:r>
            <a:r>
              <a:rPr lang="en-GB" altLang="en-US" sz="1800" dirty="0" smtClean="0"/>
              <a:t> messages are not counted</a:t>
            </a:r>
          </a:p>
          <a:p>
            <a:pPr lvl="1"/>
            <a:r>
              <a:rPr lang="en-GB" altLang="en-US" sz="2000" dirty="0" smtClean="0"/>
              <a:t>there may be arbitrarily many server and communication failures</a:t>
            </a:r>
          </a:p>
          <a:p>
            <a:pPr lvl="1"/>
            <a:r>
              <a:rPr lang="en-GB" altLang="en-US" sz="2000" dirty="0" smtClean="0"/>
              <a:t>2PC is </a:t>
            </a:r>
            <a:r>
              <a:rPr lang="en-GB" altLang="en-US" sz="2000" dirty="0" err="1" smtClean="0"/>
              <a:t>is</a:t>
            </a:r>
            <a:r>
              <a:rPr lang="en-GB" altLang="en-US" sz="2000" dirty="0" smtClean="0"/>
              <a:t> guaranteed to complete eventually, but it is not possible to specify a time limit within which it will be completed</a:t>
            </a:r>
          </a:p>
          <a:p>
            <a:pPr lvl="2"/>
            <a:r>
              <a:rPr lang="en-GB" altLang="en-US" sz="1800" dirty="0" smtClean="0"/>
              <a:t>delays to participants in uncertain state</a:t>
            </a:r>
          </a:p>
          <a:p>
            <a:pPr lvl="2"/>
            <a:r>
              <a:rPr lang="en-GB" altLang="en-US" sz="1800" dirty="0" smtClean="0"/>
              <a:t>some 3PCs designed to alleviate such delays</a:t>
            </a:r>
          </a:p>
          <a:p>
            <a:pPr lvl="3"/>
            <a:r>
              <a:rPr lang="en-GB" altLang="en-US" sz="1600" dirty="0" smtClean="0"/>
              <a:t>they require more messages and more rounds for the normal case</a:t>
            </a:r>
          </a:p>
        </p:txBody>
      </p:sp>
      <p:sp>
        <p:nvSpPr>
          <p:cNvPr id="72708" name="Text Box 4"/>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208390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44D33E8-66DC-4E37-9B5C-6C92E4DA34B0}" type="slidenum">
              <a:rPr lang="en-US" altLang="en-US" sz="800"/>
              <a:pPr/>
              <a:t>21</a:t>
            </a:fld>
            <a:endParaRPr lang="en-US" altLang="en-US" sz="800"/>
          </a:p>
        </p:txBody>
      </p:sp>
      <p:sp>
        <p:nvSpPr>
          <p:cNvPr id="22531" name="Rectangle 2"/>
          <p:cNvSpPr>
            <a:spLocks noGrp="1" noChangeArrowheads="1"/>
          </p:cNvSpPr>
          <p:nvPr>
            <p:ph type="title"/>
          </p:nvPr>
        </p:nvSpPr>
        <p:spPr>
          <a:xfrm>
            <a:off x="1838864" y="-30143"/>
            <a:ext cx="8911687" cy="1280890"/>
          </a:xfrm>
        </p:spPr>
        <p:txBody>
          <a:bodyPr/>
          <a:lstStyle/>
          <a:p>
            <a:r>
              <a:rPr lang="en-GB" altLang="en-US" dirty="0" smtClean="0"/>
              <a:t> Two-phase commit protocol for nested transactions</a:t>
            </a:r>
          </a:p>
        </p:txBody>
      </p:sp>
      <p:sp>
        <p:nvSpPr>
          <p:cNvPr id="73731" name="Rectangle 3"/>
          <p:cNvSpPr>
            <a:spLocks noGrp="1" noChangeArrowheads="1"/>
          </p:cNvSpPr>
          <p:nvPr>
            <p:ph type="body" idx="1"/>
          </p:nvPr>
        </p:nvSpPr>
        <p:spPr>
          <a:xfrm>
            <a:off x="1175227" y="1282294"/>
            <a:ext cx="10238959" cy="3777622"/>
          </a:xfrm>
        </p:spPr>
        <p:txBody>
          <a:bodyPr>
            <a:noAutofit/>
          </a:bodyPr>
          <a:lstStyle/>
          <a:p>
            <a:r>
              <a:rPr lang="en-GB" altLang="en-US" sz="2400" dirty="0"/>
              <a:t>Recall </a:t>
            </a:r>
            <a:r>
              <a:rPr lang="en-GB" altLang="en-US" sz="2400" dirty="0" smtClean="0"/>
              <a:t>Fig, </a:t>
            </a:r>
            <a:r>
              <a:rPr lang="en-GB" altLang="en-US" sz="2400" dirty="0"/>
              <a:t>top-level transaction T and </a:t>
            </a:r>
            <a:r>
              <a:rPr lang="en-GB" altLang="en-US" sz="2400" dirty="0" err="1"/>
              <a:t>subtransactions</a:t>
            </a:r>
            <a:r>
              <a:rPr lang="en-GB" altLang="en-US" sz="2400" dirty="0"/>
              <a:t> T</a:t>
            </a:r>
            <a:r>
              <a:rPr lang="en-GB" altLang="en-US" sz="2400" baseline="-25000" dirty="0"/>
              <a:t>1</a:t>
            </a:r>
            <a:r>
              <a:rPr lang="en-GB" altLang="en-US" sz="2400" dirty="0"/>
              <a:t>, T</a:t>
            </a:r>
            <a:r>
              <a:rPr lang="en-GB" altLang="en-US" sz="2400" baseline="-25000" dirty="0"/>
              <a:t>2</a:t>
            </a:r>
            <a:r>
              <a:rPr lang="en-GB" altLang="en-US" sz="2400" dirty="0"/>
              <a:t>, T</a:t>
            </a:r>
            <a:r>
              <a:rPr lang="en-GB" altLang="en-US" sz="2400" baseline="-25000" dirty="0"/>
              <a:t>11</a:t>
            </a:r>
            <a:r>
              <a:rPr lang="en-GB" altLang="en-US" sz="2400" dirty="0"/>
              <a:t>, T</a:t>
            </a:r>
            <a:r>
              <a:rPr lang="en-GB" altLang="en-US" sz="2400" baseline="-25000" dirty="0"/>
              <a:t>12</a:t>
            </a:r>
            <a:r>
              <a:rPr lang="en-GB" altLang="en-US" sz="2400" dirty="0"/>
              <a:t>, T</a:t>
            </a:r>
            <a:r>
              <a:rPr lang="en-GB" altLang="en-US" sz="2400" baseline="-25000" dirty="0"/>
              <a:t>21</a:t>
            </a:r>
            <a:r>
              <a:rPr lang="en-GB" altLang="en-US" sz="2400" dirty="0"/>
              <a:t>, T</a:t>
            </a:r>
            <a:r>
              <a:rPr lang="en-GB" altLang="en-US" sz="2400" baseline="-25000" dirty="0"/>
              <a:t>22</a:t>
            </a:r>
          </a:p>
          <a:p>
            <a:r>
              <a:rPr lang="en-GB" altLang="en-US" sz="2400" dirty="0"/>
              <a:t>A </a:t>
            </a:r>
            <a:r>
              <a:rPr lang="en-GB" altLang="en-US" sz="2400" dirty="0" err="1"/>
              <a:t>subtransaction</a:t>
            </a:r>
            <a:r>
              <a:rPr lang="en-GB" altLang="en-US" sz="2400" dirty="0"/>
              <a:t> starts after its parent and finishes before it</a:t>
            </a:r>
          </a:p>
          <a:p>
            <a:r>
              <a:rPr lang="en-GB" altLang="en-US" sz="2400" dirty="0"/>
              <a:t>When a </a:t>
            </a:r>
            <a:r>
              <a:rPr lang="en-GB" altLang="en-US" sz="2400" dirty="0" err="1"/>
              <a:t>subtransaction</a:t>
            </a:r>
            <a:r>
              <a:rPr lang="en-GB" altLang="en-US" sz="2400" dirty="0"/>
              <a:t> completes, it makes an independent decision either to </a:t>
            </a:r>
            <a:r>
              <a:rPr lang="en-GB" altLang="en-US" sz="2400" i="1" dirty="0"/>
              <a:t>commit provisionally</a:t>
            </a:r>
            <a:r>
              <a:rPr lang="en-GB" altLang="en-US" sz="2400" dirty="0"/>
              <a:t> or to abort. </a:t>
            </a:r>
          </a:p>
          <a:p>
            <a:pPr lvl="1"/>
            <a:r>
              <a:rPr lang="en-GB" altLang="en-US" sz="2400" dirty="0"/>
              <a:t>A provisional commit is not the same as being prepared: it is a local decision and is not backed up on permanent storage. </a:t>
            </a:r>
          </a:p>
          <a:p>
            <a:pPr lvl="1"/>
            <a:r>
              <a:rPr lang="en-GB" altLang="en-US" sz="2400" dirty="0"/>
              <a:t>If the server crashes subsequently, its replacement will not be able to carry out a provisional commit. </a:t>
            </a:r>
          </a:p>
          <a:p>
            <a:r>
              <a:rPr lang="en-GB" altLang="en-US" sz="2400" dirty="0"/>
              <a:t>A two-phase commit protocol is needed for nested transactions </a:t>
            </a:r>
          </a:p>
          <a:p>
            <a:pPr lvl="1"/>
            <a:r>
              <a:rPr lang="en-GB" altLang="en-US" sz="2400" dirty="0"/>
              <a:t>it allows servers of provisionally committed transactions that have crashed to abort them when they recover.</a:t>
            </a:r>
          </a:p>
        </p:txBody>
      </p:sp>
      <p:sp>
        <p:nvSpPr>
          <p:cNvPr id="73734" name="Text Box 6"/>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1133212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up)">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up)">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up)">
                                      <p:cBhvr>
                                        <p:cTn id="17" dur="500"/>
                                        <p:tgtEl>
                                          <p:spTgt spid="73731">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wipe(up)">
                                      <p:cBhvr>
                                        <p:cTn id="20" dur="500"/>
                                        <p:tgtEl>
                                          <p:spTgt spid="73731">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animEffect transition="in" filter="wipe(up)">
                                      <p:cBhvr>
                                        <p:cTn id="23" dur="500"/>
                                        <p:tgtEl>
                                          <p:spTgt spid="737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3731">
                                            <p:txEl>
                                              <p:pRg st="5" end="5"/>
                                            </p:txEl>
                                          </p:spTgt>
                                        </p:tgtEl>
                                        <p:attrNameLst>
                                          <p:attrName>style.visibility</p:attrName>
                                        </p:attrNameLst>
                                      </p:cBhvr>
                                      <p:to>
                                        <p:strVal val="visible"/>
                                      </p:to>
                                    </p:set>
                                    <p:animEffect transition="in" filter="wipe(up)">
                                      <p:cBhvr>
                                        <p:cTn id="28" dur="500"/>
                                        <p:tgtEl>
                                          <p:spTgt spid="73731">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3731">
                                            <p:txEl>
                                              <p:pRg st="6" end="6"/>
                                            </p:txEl>
                                          </p:spTgt>
                                        </p:tgtEl>
                                        <p:attrNameLst>
                                          <p:attrName>style.visibility</p:attrName>
                                        </p:attrNameLst>
                                      </p:cBhvr>
                                      <p:to>
                                        <p:strVal val="visible"/>
                                      </p:to>
                                    </p:set>
                                    <p:animEffect transition="in" filter="wipe(up)">
                                      <p:cBhvr>
                                        <p:cTn id="31" dur="500"/>
                                        <p:tgtEl>
                                          <p:spTgt spid="73731">
                                            <p:txEl>
                                              <p:pRg st="6" end="6"/>
                                            </p:txEl>
                                          </p:spTgt>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73734"/>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C0AFB80-4B48-4413-8D61-057FB65ADB6C}" type="slidenum">
              <a:rPr lang="en-US" altLang="en-US" sz="800"/>
              <a:pPr/>
              <a:t>22</a:t>
            </a:fld>
            <a:endParaRPr lang="en-US" altLang="en-US" sz="800"/>
          </a:p>
        </p:txBody>
      </p:sp>
      <p:sp>
        <p:nvSpPr>
          <p:cNvPr id="23555" name="Rectangle 2"/>
          <p:cNvSpPr>
            <a:spLocks noGrp="1" noChangeArrowheads="1"/>
          </p:cNvSpPr>
          <p:nvPr>
            <p:ph type="title"/>
          </p:nvPr>
        </p:nvSpPr>
        <p:spPr>
          <a:xfrm>
            <a:off x="1838864" y="0"/>
            <a:ext cx="8911687" cy="1280890"/>
          </a:xfrm>
        </p:spPr>
        <p:txBody>
          <a:bodyPr>
            <a:normAutofit/>
          </a:bodyPr>
          <a:lstStyle/>
          <a:p>
            <a:r>
              <a:rPr lang="en-GB" altLang="en-US" dirty="0" smtClean="0"/>
              <a:t>Operations in coordinator for nested transactions</a:t>
            </a:r>
          </a:p>
        </p:txBody>
      </p:sp>
      <p:sp>
        <p:nvSpPr>
          <p:cNvPr id="23556" name="Rectangle 3"/>
          <p:cNvSpPr>
            <a:spLocks noChangeArrowheads="1"/>
          </p:cNvSpPr>
          <p:nvPr/>
        </p:nvSpPr>
        <p:spPr bwMode="auto">
          <a:xfrm>
            <a:off x="1712914" y="1108075"/>
            <a:ext cx="858043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i="1" dirty="0" err="1"/>
              <a:t>openSubTransaction</a:t>
            </a:r>
            <a:r>
              <a:rPr lang="en-GB" altLang="en-US" i="1" dirty="0"/>
              <a:t>(trans) -&gt; </a:t>
            </a:r>
            <a:r>
              <a:rPr lang="en-GB" altLang="en-US" i="1" dirty="0" err="1"/>
              <a:t>subTrans</a:t>
            </a:r>
            <a:endParaRPr lang="en-GB" altLang="en-US" dirty="0"/>
          </a:p>
          <a:p>
            <a:pPr lvl="1"/>
            <a:r>
              <a:rPr lang="en-GB" altLang="en-US" dirty="0"/>
              <a:t>Opens a new </a:t>
            </a:r>
            <a:r>
              <a:rPr lang="en-GB" altLang="en-US" dirty="0" err="1"/>
              <a:t>subtransaction</a:t>
            </a:r>
            <a:r>
              <a:rPr lang="en-GB" altLang="en-US" dirty="0"/>
              <a:t> whose parent is </a:t>
            </a:r>
            <a:r>
              <a:rPr lang="en-GB" altLang="en-US" i="1" dirty="0"/>
              <a:t>trans</a:t>
            </a:r>
            <a:r>
              <a:rPr lang="en-GB" altLang="en-US" dirty="0"/>
              <a:t> and returns a unique </a:t>
            </a:r>
            <a:r>
              <a:rPr lang="en-GB" altLang="en-US" dirty="0" err="1"/>
              <a:t>subtransaction</a:t>
            </a:r>
            <a:r>
              <a:rPr lang="en-GB" altLang="en-US" dirty="0"/>
              <a:t> identifier.</a:t>
            </a:r>
          </a:p>
          <a:p>
            <a:r>
              <a:rPr lang="en-GB" altLang="en-US" i="1" dirty="0" err="1"/>
              <a:t>getStatus</a:t>
            </a:r>
            <a:r>
              <a:rPr lang="en-GB" altLang="en-US" i="1" dirty="0"/>
              <a:t>(trans)-&gt; committed, aborted, provisional</a:t>
            </a:r>
            <a:endParaRPr lang="en-GB" altLang="en-US" dirty="0"/>
          </a:p>
          <a:p>
            <a:pPr lvl="1"/>
            <a:r>
              <a:rPr lang="en-GB" altLang="en-US" dirty="0"/>
              <a:t>Asks the coordinator to report on the status of the transaction </a:t>
            </a:r>
            <a:r>
              <a:rPr lang="en-GB" altLang="en-US" i="1" dirty="0"/>
              <a:t>trans</a:t>
            </a:r>
            <a:r>
              <a:rPr lang="en-GB" altLang="en-US" dirty="0"/>
              <a:t>. </a:t>
            </a:r>
            <a:r>
              <a:rPr lang="en-GB" altLang="en-US" dirty="0" smtClean="0"/>
              <a:t>Returns values representing one </a:t>
            </a:r>
            <a:r>
              <a:rPr lang="en-GB" altLang="en-US" dirty="0"/>
              <a:t>of the following: </a:t>
            </a:r>
            <a:r>
              <a:rPr lang="en-GB" altLang="en-US" i="1" dirty="0"/>
              <a:t>committed</a:t>
            </a:r>
            <a:r>
              <a:rPr lang="en-GB" altLang="en-US" dirty="0"/>
              <a:t>, </a:t>
            </a:r>
            <a:r>
              <a:rPr lang="en-GB" altLang="en-US" i="1" dirty="0"/>
              <a:t>aborted</a:t>
            </a:r>
            <a:r>
              <a:rPr lang="en-GB" altLang="en-US" dirty="0"/>
              <a:t>, </a:t>
            </a:r>
            <a:r>
              <a:rPr lang="en-GB" altLang="en-US" i="1" dirty="0"/>
              <a:t>provisional</a:t>
            </a:r>
            <a:r>
              <a:rPr lang="en-GB" altLang="en-US" dirty="0"/>
              <a:t>.</a:t>
            </a:r>
          </a:p>
        </p:txBody>
      </p:sp>
      <p:sp>
        <p:nvSpPr>
          <p:cNvPr id="32773" name="Rectangle 5"/>
          <p:cNvSpPr>
            <a:spLocks noGrp="1" noChangeArrowheads="1"/>
          </p:cNvSpPr>
          <p:nvPr>
            <p:ph type="body" idx="1"/>
          </p:nvPr>
        </p:nvSpPr>
        <p:spPr>
          <a:xfrm>
            <a:off x="1698625" y="3973513"/>
            <a:ext cx="8859838" cy="2640012"/>
          </a:xfrm>
        </p:spPr>
        <p:txBody>
          <a:bodyPr>
            <a:normAutofit fontScale="92500" lnSpcReduction="10000"/>
          </a:bodyPr>
          <a:lstStyle/>
          <a:p>
            <a:r>
              <a:rPr lang="en-GB" altLang="en-US" sz="2400" dirty="0"/>
              <a:t>This is the interface of the coordinator of a </a:t>
            </a:r>
            <a:r>
              <a:rPr lang="en-GB" altLang="en-US" sz="2400" dirty="0" err="1"/>
              <a:t>subtransaction</a:t>
            </a:r>
            <a:r>
              <a:rPr lang="en-GB" altLang="en-US" sz="2400" dirty="0"/>
              <a:t>.</a:t>
            </a:r>
          </a:p>
          <a:p>
            <a:pPr lvl="1"/>
            <a:r>
              <a:rPr lang="en-GB" altLang="en-US" sz="1800" dirty="0"/>
              <a:t>It allows it to open further </a:t>
            </a:r>
            <a:r>
              <a:rPr lang="en-GB" altLang="en-US" sz="1800" dirty="0" err="1"/>
              <a:t>subtransactions</a:t>
            </a:r>
            <a:endParaRPr lang="en-GB" altLang="en-US" sz="1800" dirty="0"/>
          </a:p>
          <a:p>
            <a:pPr lvl="1"/>
            <a:r>
              <a:rPr lang="en-GB" altLang="en-US" sz="1800" dirty="0"/>
              <a:t>It allows its </a:t>
            </a:r>
            <a:r>
              <a:rPr lang="en-GB" altLang="en-US" sz="1800" dirty="0" err="1"/>
              <a:t>subtransactions</a:t>
            </a:r>
            <a:r>
              <a:rPr lang="en-GB" altLang="en-US" sz="1800" dirty="0"/>
              <a:t> to enquire about its status</a:t>
            </a:r>
          </a:p>
          <a:p>
            <a:r>
              <a:rPr lang="en-GB" altLang="en-US" sz="2000" dirty="0"/>
              <a:t>Client starts by using </a:t>
            </a:r>
            <a:r>
              <a:rPr lang="en-GB" altLang="en-US" sz="2000" i="1" dirty="0" err="1"/>
              <a:t>OpenTransaction</a:t>
            </a:r>
            <a:r>
              <a:rPr lang="en-GB" altLang="en-US" sz="2000" dirty="0"/>
              <a:t> to open a top-level transaction.</a:t>
            </a:r>
            <a:endParaRPr lang="en-GB" altLang="en-US" sz="2400" dirty="0"/>
          </a:p>
          <a:p>
            <a:pPr lvl="1"/>
            <a:r>
              <a:rPr lang="en-GB" altLang="en-US" sz="1800" dirty="0"/>
              <a:t>This returns a TID for the top-level transaction</a:t>
            </a:r>
          </a:p>
          <a:p>
            <a:pPr lvl="1"/>
            <a:r>
              <a:rPr lang="en-GB" altLang="en-US" sz="1800" dirty="0"/>
              <a:t>The TID can be used to open a </a:t>
            </a:r>
            <a:r>
              <a:rPr lang="en-GB" altLang="en-US" sz="1800" dirty="0" err="1"/>
              <a:t>subtransaction</a:t>
            </a:r>
            <a:endParaRPr lang="en-GB" altLang="en-US" sz="1800" dirty="0"/>
          </a:p>
          <a:p>
            <a:pPr lvl="2"/>
            <a:r>
              <a:rPr lang="en-GB" altLang="en-US" sz="1600" dirty="0"/>
              <a:t>The </a:t>
            </a:r>
            <a:r>
              <a:rPr lang="en-GB" altLang="en-US" sz="1600" dirty="0" err="1"/>
              <a:t>subtransaction</a:t>
            </a:r>
            <a:r>
              <a:rPr lang="en-GB" altLang="en-US" sz="1600" dirty="0"/>
              <a:t> automatically </a:t>
            </a:r>
            <a:r>
              <a:rPr lang="en-GB" altLang="en-US" sz="1600" i="1" dirty="0"/>
              <a:t>joins</a:t>
            </a:r>
            <a:r>
              <a:rPr lang="en-GB" altLang="en-US" sz="1600" dirty="0"/>
              <a:t> the parent and a TID is returned.</a:t>
            </a:r>
          </a:p>
        </p:txBody>
      </p:sp>
      <p:sp>
        <p:nvSpPr>
          <p:cNvPr id="32774" name="Text Box 6"/>
          <p:cNvSpPr txBox="1">
            <a:spLocks noChangeArrowheads="1"/>
          </p:cNvSpPr>
          <p:nvPr/>
        </p:nvSpPr>
        <p:spPr bwMode="auto">
          <a:xfrm>
            <a:off x="1382713" y="242889"/>
            <a:ext cx="9453562"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The TID of a subtransaction is an extension of its parent's TID, so that a subtransaction can work out the TID of the top-level transaction.</a:t>
            </a:r>
            <a:endParaRPr lang="en-GB" altLang="en-US" sz="2000"/>
          </a:p>
        </p:txBody>
      </p:sp>
      <p:sp>
        <p:nvSpPr>
          <p:cNvPr id="32775" name="Text Box 7"/>
          <p:cNvSpPr txBox="1">
            <a:spLocks noChangeArrowheads="1"/>
          </p:cNvSpPr>
          <p:nvPr/>
        </p:nvSpPr>
        <p:spPr bwMode="auto">
          <a:xfrm>
            <a:off x="1354138" y="288926"/>
            <a:ext cx="9453562"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The client finishes a set of nested transactions by calling </a:t>
            </a:r>
            <a:r>
              <a:rPr lang="en-GB" altLang="en-US" sz="2000" i="1">
                <a:latin typeface="Helvetica" panose="020B0604020202020204" pitchFamily="34" charset="0"/>
              </a:rPr>
              <a:t>closeTransaction</a:t>
            </a:r>
            <a:r>
              <a:rPr lang="en-GB" altLang="en-US" sz="2000">
                <a:latin typeface="Helvetica" panose="020B0604020202020204" pitchFamily="34" charset="0"/>
              </a:rPr>
              <a:t> or </a:t>
            </a:r>
            <a:r>
              <a:rPr lang="en-GB" altLang="en-US" sz="2000" i="1">
                <a:latin typeface="Helvetica" panose="020B0604020202020204" pitchFamily="34" charset="0"/>
              </a:rPr>
              <a:t>abortTransacation</a:t>
            </a:r>
            <a:r>
              <a:rPr lang="en-GB" altLang="en-US" sz="2000">
                <a:latin typeface="Helvetica" panose="020B0604020202020204" pitchFamily="34" charset="0"/>
              </a:rPr>
              <a:t> in the top-level transaction.</a:t>
            </a:r>
            <a:endParaRPr lang="en-GB" altLang="en-US" sz="2000"/>
          </a:p>
        </p:txBody>
      </p:sp>
      <p:sp>
        <p:nvSpPr>
          <p:cNvPr id="32776" name="Text Box 8"/>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488607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up)">
                                      <p:cBhvr>
                                        <p:cTn id="7" dur="500"/>
                                        <p:tgtEl>
                                          <p:spTgt spid="3277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2773">
                                            <p:txEl>
                                              <p:pRg st="1" end="1"/>
                                            </p:txEl>
                                          </p:spTgt>
                                        </p:tgtEl>
                                        <p:attrNameLst>
                                          <p:attrName>style.visibility</p:attrName>
                                        </p:attrNameLst>
                                      </p:cBhvr>
                                      <p:to>
                                        <p:strVal val="visible"/>
                                      </p:to>
                                    </p:set>
                                    <p:animEffect transition="in" filter="wipe(up)">
                                      <p:cBhvr>
                                        <p:cTn id="10" dur="500"/>
                                        <p:tgtEl>
                                          <p:spTgt spid="3277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773">
                                            <p:txEl>
                                              <p:pRg st="2" end="2"/>
                                            </p:txEl>
                                          </p:spTgt>
                                        </p:tgtEl>
                                        <p:attrNameLst>
                                          <p:attrName>style.visibility</p:attrName>
                                        </p:attrNameLst>
                                      </p:cBhvr>
                                      <p:to>
                                        <p:strVal val="visible"/>
                                      </p:to>
                                    </p:set>
                                    <p:animEffect transition="in" filter="wipe(up)">
                                      <p:cBhvr>
                                        <p:cTn id="13" dur="500"/>
                                        <p:tgtEl>
                                          <p:spTgt spid="3277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2773">
                                            <p:txEl>
                                              <p:pRg st="3" end="3"/>
                                            </p:txEl>
                                          </p:spTgt>
                                        </p:tgtEl>
                                        <p:attrNameLst>
                                          <p:attrName>style.visibility</p:attrName>
                                        </p:attrNameLst>
                                      </p:cBhvr>
                                      <p:to>
                                        <p:strVal val="visible"/>
                                      </p:to>
                                    </p:set>
                                    <p:animEffect transition="in" filter="wipe(up)">
                                      <p:cBhvr>
                                        <p:cTn id="18" dur="500"/>
                                        <p:tgtEl>
                                          <p:spTgt spid="3277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2773">
                                            <p:txEl>
                                              <p:pRg st="4" end="4"/>
                                            </p:txEl>
                                          </p:spTgt>
                                        </p:tgtEl>
                                        <p:attrNameLst>
                                          <p:attrName>style.visibility</p:attrName>
                                        </p:attrNameLst>
                                      </p:cBhvr>
                                      <p:to>
                                        <p:strVal val="visible"/>
                                      </p:to>
                                    </p:set>
                                    <p:animEffect transition="in" filter="wipe(up)">
                                      <p:cBhvr>
                                        <p:cTn id="21" dur="500"/>
                                        <p:tgtEl>
                                          <p:spTgt spid="3277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2773">
                                            <p:txEl>
                                              <p:pRg st="5" end="5"/>
                                            </p:txEl>
                                          </p:spTgt>
                                        </p:tgtEl>
                                        <p:attrNameLst>
                                          <p:attrName>style.visibility</p:attrName>
                                        </p:attrNameLst>
                                      </p:cBhvr>
                                      <p:to>
                                        <p:strVal val="visible"/>
                                      </p:to>
                                    </p:set>
                                    <p:animEffect transition="in" filter="wipe(up)">
                                      <p:cBhvr>
                                        <p:cTn id="24" dur="500"/>
                                        <p:tgtEl>
                                          <p:spTgt spid="3277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2773">
                                            <p:txEl>
                                              <p:pRg st="6" end="6"/>
                                            </p:txEl>
                                          </p:spTgt>
                                        </p:tgtEl>
                                        <p:attrNameLst>
                                          <p:attrName>style.visibility</p:attrName>
                                        </p:attrNameLst>
                                      </p:cBhvr>
                                      <p:to>
                                        <p:strVal val="visible"/>
                                      </p:to>
                                    </p:set>
                                    <p:animEffect transition="in" filter="wipe(up)">
                                      <p:cBhvr>
                                        <p:cTn id="27" dur="500"/>
                                        <p:tgtEl>
                                          <p:spTgt spid="3277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additive="base">
                                        <p:cTn id="32" dur="500" fill="hold"/>
                                        <p:tgtEl>
                                          <p:spTgt spid="32774"/>
                                        </p:tgtEl>
                                        <p:attrNameLst>
                                          <p:attrName>ppt_x</p:attrName>
                                        </p:attrNameLst>
                                      </p:cBhvr>
                                      <p:tavLst>
                                        <p:tav tm="0">
                                          <p:val>
                                            <p:strVal val="1+#ppt_w/2"/>
                                          </p:val>
                                        </p:tav>
                                        <p:tav tm="100000">
                                          <p:val>
                                            <p:strVal val="#ppt_x"/>
                                          </p:val>
                                        </p:tav>
                                      </p:tavLst>
                                    </p:anim>
                                    <p:anim calcmode="lin" valueType="num">
                                      <p:cBhvr additive="base">
                                        <p:cTn id="33"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32775"/>
                                        </p:tgtEl>
                                        <p:attrNameLst>
                                          <p:attrName>style.visibility</p:attrName>
                                        </p:attrNameLst>
                                      </p:cBhvr>
                                      <p:to>
                                        <p:strVal val="visible"/>
                                      </p:to>
                                    </p:set>
                                    <p:anim calcmode="lin" valueType="num">
                                      <p:cBhvr additive="base">
                                        <p:cTn id="38" dur="500" fill="hold"/>
                                        <p:tgtEl>
                                          <p:spTgt spid="32775"/>
                                        </p:tgtEl>
                                        <p:attrNameLst>
                                          <p:attrName>ppt_x</p:attrName>
                                        </p:attrNameLst>
                                      </p:cBhvr>
                                      <p:tavLst>
                                        <p:tav tm="0">
                                          <p:val>
                                            <p:strVal val="1+#ppt_w/2"/>
                                          </p:val>
                                        </p:tav>
                                        <p:tav tm="100000">
                                          <p:val>
                                            <p:strVal val="#ppt_x"/>
                                          </p:val>
                                        </p:tav>
                                      </p:tavLst>
                                    </p:anim>
                                    <p:anim calcmode="lin" valueType="num">
                                      <p:cBhvr additive="base">
                                        <p:cTn id="39" dur="500" fill="hold"/>
                                        <p:tgtEl>
                                          <p:spTgt spid="3277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2776"/>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P spid="32774" grpId="0" animBg="1" autoUpdateAnimBg="0"/>
      <p:bldP spid="32775" grpId="0" animBg="1" autoUpdateAnimBg="0"/>
      <p:bldP spid="327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E226E1F-EB97-4D50-99CF-6A0EE7B069FF}" type="slidenum">
              <a:rPr lang="en-US" altLang="en-US" sz="800"/>
              <a:pPr/>
              <a:t>23</a:t>
            </a:fld>
            <a:endParaRPr lang="en-US" altLang="en-US" sz="800"/>
          </a:p>
        </p:txBody>
      </p:sp>
      <p:sp>
        <p:nvSpPr>
          <p:cNvPr id="24579" name="Rectangle 2"/>
          <p:cNvSpPr>
            <a:spLocks noGrp="1" noChangeArrowheads="1"/>
          </p:cNvSpPr>
          <p:nvPr>
            <p:ph type="title"/>
          </p:nvPr>
        </p:nvSpPr>
        <p:spPr/>
        <p:txBody>
          <a:bodyPr/>
          <a:lstStyle/>
          <a:p>
            <a:r>
              <a:rPr lang="en-GB" altLang="en-US" smtClean="0"/>
              <a:t>Transaction </a:t>
            </a:r>
            <a:r>
              <a:rPr lang="en-GB" altLang="en-US" i="1" smtClean="0"/>
              <a:t>T</a:t>
            </a:r>
            <a:r>
              <a:rPr lang="en-GB" altLang="en-US" smtClean="0"/>
              <a:t> decides whether to commit</a:t>
            </a:r>
          </a:p>
        </p:txBody>
      </p:sp>
      <p:grpSp>
        <p:nvGrpSpPr>
          <p:cNvPr id="24580" name="Group 29"/>
          <p:cNvGrpSpPr>
            <a:grpSpLocks/>
          </p:cNvGrpSpPr>
          <p:nvPr/>
        </p:nvGrpSpPr>
        <p:grpSpPr bwMode="auto">
          <a:xfrm>
            <a:off x="1727201" y="1631951"/>
            <a:ext cx="8252675" cy="2519363"/>
            <a:chOff x="368" y="1028"/>
            <a:chExt cx="5659" cy="2054"/>
          </a:xfrm>
        </p:grpSpPr>
        <p:sp>
          <p:nvSpPr>
            <p:cNvPr id="24587" name="Rectangle 4"/>
            <p:cNvSpPr>
              <a:spLocks noChangeArrowheads="1"/>
            </p:cNvSpPr>
            <p:nvPr/>
          </p:nvSpPr>
          <p:spPr bwMode="auto">
            <a:xfrm>
              <a:off x="1931" y="1441"/>
              <a:ext cx="7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1</a:t>
              </a:r>
              <a:endParaRPr lang="en-GB" altLang="en-US"/>
            </a:p>
          </p:txBody>
        </p:sp>
        <p:sp>
          <p:nvSpPr>
            <p:cNvPr id="24588" name="Rectangle 5"/>
            <p:cNvSpPr>
              <a:spLocks noChangeArrowheads="1"/>
            </p:cNvSpPr>
            <p:nvPr/>
          </p:nvSpPr>
          <p:spPr bwMode="auto">
            <a:xfrm>
              <a:off x="1609" y="2726"/>
              <a:ext cx="7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2</a:t>
              </a:r>
              <a:endParaRPr lang="en-GB" altLang="en-US"/>
            </a:p>
          </p:txBody>
        </p:sp>
        <p:sp>
          <p:nvSpPr>
            <p:cNvPr id="24589" name="Rectangle 6"/>
            <p:cNvSpPr>
              <a:spLocks noChangeArrowheads="1"/>
            </p:cNvSpPr>
            <p:nvPr/>
          </p:nvSpPr>
          <p:spPr bwMode="auto">
            <a:xfrm>
              <a:off x="3722" y="1028"/>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590" name="Rectangle 7"/>
            <p:cNvSpPr>
              <a:spLocks noChangeArrowheads="1"/>
            </p:cNvSpPr>
            <p:nvPr/>
          </p:nvSpPr>
          <p:spPr bwMode="auto">
            <a:xfrm>
              <a:off x="3813" y="1148"/>
              <a:ext cx="13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11</a:t>
              </a:r>
              <a:endParaRPr lang="en-GB" altLang="en-US"/>
            </a:p>
          </p:txBody>
        </p:sp>
        <p:sp>
          <p:nvSpPr>
            <p:cNvPr id="24591" name="Rectangle 8"/>
            <p:cNvSpPr>
              <a:spLocks noChangeArrowheads="1"/>
            </p:cNvSpPr>
            <p:nvPr/>
          </p:nvSpPr>
          <p:spPr bwMode="auto">
            <a:xfrm>
              <a:off x="3722" y="1860"/>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592" name="Rectangle 9"/>
            <p:cNvSpPr>
              <a:spLocks noChangeArrowheads="1"/>
            </p:cNvSpPr>
            <p:nvPr/>
          </p:nvSpPr>
          <p:spPr bwMode="auto">
            <a:xfrm>
              <a:off x="3813" y="1979"/>
              <a:ext cx="14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12</a:t>
              </a:r>
              <a:endParaRPr lang="en-GB" altLang="en-US"/>
            </a:p>
          </p:txBody>
        </p:sp>
        <p:sp>
          <p:nvSpPr>
            <p:cNvPr id="24593" name="Line 10"/>
            <p:cNvSpPr>
              <a:spLocks noChangeShapeType="1"/>
            </p:cNvSpPr>
            <p:nvPr/>
          </p:nvSpPr>
          <p:spPr bwMode="auto">
            <a:xfrm flipV="1">
              <a:off x="571" y="1460"/>
              <a:ext cx="1264" cy="45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11"/>
            <p:cNvSpPr>
              <a:spLocks noChangeShapeType="1"/>
            </p:cNvSpPr>
            <p:nvPr/>
          </p:nvSpPr>
          <p:spPr bwMode="auto">
            <a:xfrm>
              <a:off x="571" y="2002"/>
              <a:ext cx="921" cy="6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12"/>
            <p:cNvSpPr>
              <a:spLocks noChangeShapeType="1"/>
            </p:cNvSpPr>
            <p:nvPr/>
          </p:nvSpPr>
          <p:spPr bwMode="auto">
            <a:xfrm flipV="1">
              <a:off x="2106" y="1117"/>
              <a:ext cx="1553" cy="30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13"/>
            <p:cNvSpPr>
              <a:spLocks noChangeShapeType="1"/>
            </p:cNvSpPr>
            <p:nvPr/>
          </p:nvSpPr>
          <p:spPr bwMode="auto">
            <a:xfrm>
              <a:off x="2106" y="1497"/>
              <a:ext cx="1572" cy="4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Rectangle 14"/>
            <p:cNvSpPr>
              <a:spLocks noChangeArrowheads="1"/>
            </p:cNvSpPr>
            <p:nvPr/>
          </p:nvSpPr>
          <p:spPr bwMode="auto">
            <a:xfrm>
              <a:off x="3722" y="2778"/>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598" name="Rectangle 15"/>
            <p:cNvSpPr>
              <a:spLocks noChangeArrowheads="1"/>
            </p:cNvSpPr>
            <p:nvPr/>
          </p:nvSpPr>
          <p:spPr bwMode="auto">
            <a:xfrm>
              <a:off x="3813" y="2895"/>
              <a:ext cx="14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22</a:t>
              </a:r>
              <a:endParaRPr lang="en-GB" altLang="en-US"/>
            </a:p>
          </p:txBody>
        </p:sp>
        <p:sp>
          <p:nvSpPr>
            <p:cNvPr id="24599" name="Rectangle 16"/>
            <p:cNvSpPr>
              <a:spLocks noChangeArrowheads="1"/>
            </p:cNvSpPr>
            <p:nvPr/>
          </p:nvSpPr>
          <p:spPr bwMode="auto">
            <a:xfrm>
              <a:off x="3722" y="2252"/>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600" name="Rectangle 17"/>
            <p:cNvSpPr>
              <a:spLocks noChangeArrowheads="1"/>
            </p:cNvSpPr>
            <p:nvPr/>
          </p:nvSpPr>
          <p:spPr bwMode="auto">
            <a:xfrm>
              <a:off x="3813" y="2359"/>
              <a:ext cx="14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21</a:t>
              </a:r>
              <a:endParaRPr lang="en-GB" altLang="en-US"/>
            </a:p>
          </p:txBody>
        </p:sp>
        <p:sp>
          <p:nvSpPr>
            <p:cNvPr id="24601" name="Line 18"/>
            <p:cNvSpPr>
              <a:spLocks noChangeShapeType="1"/>
            </p:cNvSpPr>
            <p:nvPr/>
          </p:nvSpPr>
          <p:spPr bwMode="auto">
            <a:xfrm flipV="1">
              <a:off x="1781" y="2346"/>
              <a:ext cx="1897" cy="34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Line 19"/>
            <p:cNvSpPr>
              <a:spLocks noChangeShapeType="1"/>
            </p:cNvSpPr>
            <p:nvPr/>
          </p:nvSpPr>
          <p:spPr bwMode="auto">
            <a:xfrm>
              <a:off x="1781" y="2761"/>
              <a:ext cx="1878" cy="12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Rectangle 20"/>
            <p:cNvSpPr>
              <a:spLocks noChangeArrowheads="1"/>
            </p:cNvSpPr>
            <p:nvPr/>
          </p:nvSpPr>
          <p:spPr bwMode="auto">
            <a:xfrm>
              <a:off x="4192" y="1028"/>
              <a:ext cx="86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abort (at M)</a:t>
              </a:r>
              <a:endParaRPr lang="en-GB" altLang="en-US"/>
            </a:p>
          </p:txBody>
        </p:sp>
        <p:sp>
          <p:nvSpPr>
            <p:cNvPr id="24604" name="Rectangle 21"/>
            <p:cNvSpPr>
              <a:spLocks noChangeArrowheads="1"/>
            </p:cNvSpPr>
            <p:nvPr/>
          </p:nvSpPr>
          <p:spPr bwMode="auto">
            <a:xfrm>
              <a:off x="4174" y="1857"/>
              <a:ext cx="185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provisional commit (at N)</a:t>
              </a:r>
              <a:endParaRPr lang="en-GB" altLang="en-US"/>
            </a:p>
          </p:txBody>
        </p:sp>
        <p:sp>
          <p:nvSpPr>
            <p:cNvPr id="24605" name="Rectangle 22"/>
            <p:cNvSpPr>
              <a:spLocks noChangeArrowheads="1"/>
            </p:cNvSpPr>
            <p:nvPr/>
          </p:nvSpPr>
          <p:spPr bwMode="auto">
            <a:xfrm>
              <a:off x="2372" y="1364"/>
              <a:ext cx="18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provisional commit (at X)</a:t>
              </a:r>
              <a:endParaRPr lang="en-GB" altLang="en-US"/>
            </a:p>
          </p:txBody>
        </p:sp>
        <p:sp>
          <p:nvSpPr>
            <p:cNvPr id="24606" name="Rectangle 23"/>
            <p:cNvSpPr>
              <a:spLocks noChangeArrowheads="1"/>
            </p:cNvSpPr>
            <p:nvPr/>
          </p:nvSpPr>
          <p:spPr bwMode="auto">
            <a:xfrm>
              <a:off x="2317" y="2579"/>
              <a:ext cx="10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aborted (at Y)</a:t>
              </a:r>
              <a:endParaRPr lang="en-GB" altLang="en-US"/>
            </a:p>
          </p:txBody>
        </p:sp>
        <p:sp>
          <p:nvSpPr>
            <p:cNvPr id="24607" name="Rectangle 24"/>
            <p:cNvSpPr>
              <a:spLocks noChangeArrowheads="1"/>
            </p:cNvSpPr>
            <p:nvPr/>
          </p:nvSpPr>
          <p:spPr bwMode="auto">
            <a:xfrm>
              <a:off x="4138" y="2235"/>
              <a:ext cx="185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provisional commit (at N)</a:t>
              </a:r>
              <a:endParaRPr lang="en-GB" altLang="en-US"/>
            </a:p>
          </p:txBody>
        </p:sp>
        <p:sp>
          <p:nvSpPr>
            <p:cNvPr id="24608" name="Rectangle 25"/>
            <p:cNvSpPr>
              <a:spLocks noChangeArrowheads="1"/>
            </p:cNvSpPr>
            <p:nvPr/>
          </p:nvSpPr>
          <p:spPr bwMode="auto">
            <a:xfrm>
              <a:off x="4120" y="2778"/>
              <a:ext cx="18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latin typeface="Arial" panose="020B0604020202020204" pitchFamily="34" charset="0"/>
                </a:rPr>
                <a:t>provisional commit (at P)</a:t>
              </a:r>
              <a:endParaRPr lang="en-GB" altLang="en-US"/>
            </a:p>
          </p:txBody>
        </p:sp>
        <p:sp>
          <p:nvSpPr>
            <p:cNvPr id="24609" name="Rectangle 26"/>
            <p:cNvSpPr>
              <a:spLocks noChangeArrowheads="1"/>
            </p:cNvSpPr>
            <p:nvPr/>
          </p:nvSpPr>
          <p:spPr bwMode="auto">
            <a:xfrm>
              <a:off x="1851" y="1355"/>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610" name="Rectangle 27"/>
            <p:cNvSpPr>
              <a:spLocks noChangeArrowheads="1"/>
            </p:cNvSpPr>
            <p:nvPr/>
          </p:nvSpPr>
          <p:spPr bwMode="auto">
            <a:xfrm>
              <a:off x="1516" y="2607"/>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a:p>
          </p:txBody>
        </p:sp>
        <p:sp>
          <p:nvSpPr>
            <p:cNvPr id="24611" name="Rectangle 28"/>
            <p:cNvSpPr>
              <a:spLocks noChangeArrowheads="1"/>
            </p:cNvSpPr>
            <p:nvPr/>
          </p:nvSpPr>
          <p:spPr bwMode="auto">
            <a:xfrm>
              <a:off x="368" y="1839"/>
              <a:ext cx="1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Arial" panose="020B0604020202020204" pitchFamily="34" charset="0"/>
                </a:rPr>
                <a:t>T</a:t>
              </a:r>
              <a:endParaRPr lang="en-GB" altLang="en-US" i="1"/>
            </a:p>
          </p:txBody>
        </p:sp>
      </p:grpSp>
      <p:sp>
        <p:nvSpPr>
          <p:cNvPr id="33822" name="Text Box 30"/>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33823" name="Rectangle 31"/>
          <p:cNvSpPr>
            <a:spLocks noGrp="1" noChangeArrowheads="1"/>
          </p:cNvSpPr>
          <p:nvPr>
            <p:ph type="body" idx="1"/>
          </p:nvPr>
        </p:nvSpPr>
        <p:spPr>
          <a:xfrm>
            <a:off x="1895475" y="4457701"/>
            <a:ext cx="8904288" cy="2170113"/>
          </a:xfrm>
        </p:spPr>
        <p:txBody>
          <a:bodyPr/>
          <a:lstStyle/>
          <a:p>
            <a:pPr marL="533400" indent="-533400">
              <a:lnSpc>
                <a:spcPct val="90000"/>
              </a:lnSpc>
            </a:pPr>
            <a:r>
              <a:rPr lang="en-GB" altLang="en-US" smtClean="0"/>
              <a:t>Recall that </a:t>
            </a:r>
          </a:p>
          <a:p>
            <a:pPr marL="838200" lvl="1" indent="-381000">
              <a:lnSpc>
                <a:spcPct val="90000"/>
              </a:lnSpc>
              <a:buFont typeface="Times" panose="02020603050405020304" pitchFamily="18" charset="0"/>
              <a:buAutoNum type="arabicPeriod"/>
            </a:pPr>
            <a:r>
              <a:rPr lang="en-GB" altLang="en-US" smtClean="0"/>
              <a:t>A parent can commit even if a subtransaction aborts</a:t>
            </a:r>
          </a:p>
          <a:p>
            <a:pPr marL="838200" lvl="1" indent="-381000">
              <a:lnSpc>
                <a:spcPct val="90000"/>
              </a:lnSpc>
              <a:buFont typeface="Times" panose="02020603050405020304" pitchFamily="18" charset="0"/>
              <a:buAutoNum type="arabicPeriod"/>
            </a:pPr>
            <a:r>
              <a:rPr lang="en-GB" altLang="en-US" smtClean="0"/>
              <a:t>If a parent aborts, then its subtransactions must abort</a:t>
            </a:r>
          </a:p>
          <a:p>
            <a:pPr marL="533400" indent="-533400">
              <a:lnSpc>
                <a:spcPct val="90000"/>
              </a:lnSpc>
              <a:buFont typeface="Times" panose="02020603050405020304" pitchFamily="18" charset="0"/>
              <a:buChar char="–"/>
            </a:pPr>
            <a:r>
              <a:rPr lang="en-GB" altLang="en-US" smtClean="0"/>
              <a:t>In the figure, each subtransaction has either provisionally committed or aborted</a:t>
            </a:r>
          </a:p>
        </p:txBody>
      </p:sp>
      <p:sp>
        <p:nvSpPr>
          <p:cNvPr id="24583" name="Rectangle 32"/>
          <p:cNvSpPr>
            <a:spLocks noChangeArrowheads="1"/>
          </p:cNvSpPr>
          <p:nvPr/>
        </p:nvSpPr>
        <p:spPr bwMode="auto">
          <a:xfrm>
            <a:off x="1985964" y="1511301"/>
            <a:ext cx="146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000">
                <a:solidFill>
                  <a:schemeClr val="accent1"/>
                </a:solidFill>
                <a:latin typeface="Arial" panose="020B0604020202020204" pitchFamily="34" charset="0"/>
              </a:rPr>
              <a:t>Figure 13.8</a:t>
            </a:r>
          </a:p>
        </p:txBody>
      </p:sp>
      <p:sp>
        <p:nvSpPr>
          <p:cNvPr id="33825" name="Rectangle 33"/>
          <p:cNvSpPr>
            <a:spLocks noChangeArrowheads="1"/>
          </p:cNvSpPr>
          <p:nvPr/>
        </p:nvSpPr>
        <p:spPr bwMode="auto">
          <a:xfrm>
            <a:off x="1562100" y="515939"/>
            <a:ext cx="8904288" cy="701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 T</a:t>
            </a:r>
            <a:r>
              <a:rPr lang="en-GB" altLang="en-US" sz="2000" baseline="-25000">
                <a:latin typeface="Helvetica" panose="020B0604020202020204" pitchFamily="34" charset="0"/>
              </a:rPr>
              <a:t>12</a:t>
            </a:r>
            <a:r>
              <a:rPr lang="en-GB" altLang="en-US" sz="2000">
                <a:latin typeface="Helvetica" panose="020B0604020202020204" pitchFamily="34" charset="0"/>
              </a:rPr>
              <a:t> has provisionally committed and T</a:t>
            </a:r>
            <a:r>
              <a:rPr lang="en-GB" altLang="en-US" sz="2000" baseline="-25000">
                <a:latin typeface="Helvetica" panose="020B0604020202020204" pitchFamily="34" charset="0"/>
              </a:rPr>
              <a:t>11</a:t>
            </a:r>
            <a:r>
              <a:rPr lang="en-GB" altLang="en-US" sz="2000">
                <a:latin typeface="Helvetica" panose="020B0604020202020204" pitchFamily="34" charset="0"/>
              </a:rPr>
              <a:t> has aborted, but the fate of T</a:t>
            </a:r>
            <a:r>
              <a:rPr lang="en-GB" altLang="en-US" sz="2000" baseline="-25000">
                <a:latin typeface="Helvetica" panose="020B0604020202020204" pitchFamily="34" charset="0"/>
              </a:rPr>
              <a:t>12</a:t>
            </a:r>
            <a:r>
              <a:rPr lang="en-GB" altLang="en-US" sz="2000">
                <a:latin typeface="Helvetica" panose="020B0604020202020204" pitchFamily="34" charset="0"/>
              </a:rPr>
              <a:t> depends on its parent T</a:t>
            </a:r>
            <a:r>
              <a:rPr lang="en-GB" altLang="en-US" sz="2000" baseline="-25000">
                <a:latin typeface="Helvetica" panose="020B0604020202020204" pitchFamily="34" charset="0"/>
              </a:rPr>
              <a:t>1 </a:t>
            </a:r>
            <a:r>
              <a:rPr lang="en-GB" altLang="en-US" sz="2000">
                <a:latin typeface="Helvetica" panose="020B0604020202020204" pitchFamily="34" charset="0"/>
              </a:rPr>
              <a:t>and eventually on the top-level transaction, T. </a:t>
            </a:r>
          </a:p>
        </p:txBody>
      </p:sp>
      <p:sp>
        <p:nvSpPr>
          <p:cNvPr id="33826" name="Rectangle 34"/>
          <p:cNvSpPr>
            <a:spLocks noChangeArrowheads="1"/>
          </p:cNvSpPr>
          <p:nvPr/>
        </p:nvSpPr>
        <p:spPr bwMode="auto">
          <a:xfrm>
            <a:off x="1517650" y="517526"/>
            <a:ext cx="8904288" cy="8309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Helvetica" panose="020B0604020202020204" pitchFamily="34" charset="0"/>
              </a:rPr>
              <a:t> Although T</a:t>
            </a:r>
            <a:r>
              <a:rPr lang="en-GB" altLang="en-US" baseline="-25000">
                <a:latin typeface="Helvetica" panose="020B0604020202020204" pitchFamily="34" charset="0"/>
              </a:rPr>
              <a:t>21</a:t>
            </a:r>
            <a:r>
              <a:rPr lang="en-GB" altLang="en-US">
                <a:latin typeface="Helvetica" panose="020B0604020202020204" pitchFamily="34" charset="0"/>
              </a:rPr>
              <a:t> and T</a:t>
            </a:r>
            <a:r>
              <a:rPr lang="en-GB" altLang="en-US" baseline="-25000">
                <a:latin typeface="Helvetica" panose="020B0604020202020204" pitchFamily="34" charset="0"/>
              </a:rPr>
              <a:t>22</a:t>
            </a:r>
            <a:r>
              <a:rPr lang="en-GB" altLang="en-US">
                <a:latin typeface="Helvetica" panose="020B0604020202020204" pitchFamily="34" charset="0"/>
              </a:rPr>
              <a:t> have both provisionally committed, T</a:t>
            </a:r>
            <a:r>
              <a:rPr lang="en-GB" altLang="en-US" baseline="-25000">
                <a:latin typeface="Helvetica" panose="020B0604020202020204" pitchFamily="34" charset="0"/>
              </a:rPr>
              <a:t>2</a:t>
            </a:r>
            <a:r>
              <a:rPr lang="en-GB" altLang="en-US">
                <a:latin typeface="Helvetica" panose="020B0604020202020204" pitchFamily="34" charset="0"/>
              </a:rPr>
              <a:t> has aborted and this means that T</a:t>
            </a:r>
            <a:r>
              <a:rPr lang="en-GB" altLang="en-US" baseline="-25000">
                <a:latin typeface="Helvetica" panose="020B0604020202020204" pitchFamily="34" charset="0"/>
              </a:rPr>
              <a:t>21</a:t>
            </a:r>
            <a:r>
              <a:rPr lang="en-GB" altLang="en-US">
                <a:latin typeface="Helvetica" panose="020B0604020202020204" pitchFamily="34" charset="0"/>
              </a:rPr>
              <a:t> and T</a:t>
            </a:r>
            <a:r>
              <a:rPr lang="en-GB" altLang="en-US" baseline="-25000">
                <a:latin typeface="Helvetica" panose="020B0604020202020204" pitchFamily="34" charset="0"/>
              </a:rPr>
              <a:t>22</a:t>
            </a:r>
            <a:r>
              <a:rPr lang="en-GB" altLang="en-US">
                <a:latin typeface="Helvetica" panose="020B0604020202020204" pitchFamily="34" charset="0"/>
              </a:rPr>
              <a:t> must also abort.</a:t>
            </a:r>
            <a:r>
              <a:rPr lang="en-GB" altLang="en-US" sz="2000">
                <a:latin typeface="Helvetica" panose="020B0604020202020204" pitchFamily="34" charset="0"/>
              </a:rPr>
              <a:t> </a:t>
            </a:r>
          </a:p>
        </p:txBody>
      </p:sp>
      <p:sp>
        <p:nvSpPr>
          <p:cNvPr id="33827" name="Rectangle 35"/>
          <p:cNvSpPr>
            <a:spLocks noChangeArrowheads="1"/>
          </p:cNvSpPr>
          <p:nvPr/>
        </p:nvSpPr>
        <p:spPr bwMode="auto">
          <a:xfrm>
            <a:off x="1700214" y="595314"/>
            <a:ext cx="8904287" cy="8309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Helvetica" panose="020B0604020202020204" pitchFamily="34" charset="0"/>
              </a:rPr>
              <a:t>Suppose that T decides to commit although T</a:t>
            </a:r>
            <a:r>
              <a:rPr lang="en-GB" altLang="en-US" baseline="-25000">
                <a:latin typeface="Helvetica" panose="020B0604020202020204" pitchFamily="34" charset="0"/>
              </a:rPr>
              <a:t>2</a:t>
            </a:r>
            <a:r>
              <a:rPr lang="en-GB" altLang="en-US">
                <a:latin typeface="Helvetica" panose="020B0604020202020204" pitchFamily="34" charset="0"/>
              </a:rPr>
              <a:t> has aborted, also that T</a:t>
            </a:r>
            <a:r>
              <a:rPr lang="en-GB" altLang="en-US" baseline="-25000">
                <a:latin typeface="Helvetica" panose="020B0604020202020204" pitchFamily="34" charset="0"/>
              </a:rPr>
              <a:t>1</a:t>
            </a:r>
            <a:r>
              <a:rPr lang="en-GB" altLang="en-US">
                <a:latin typeface="Helvetica" panose="020B0604020202020204" pitchFamily="34" charset="0"/>
              </a:rPr>
              <a:t> decides to commit although T11 has aborted</a:t>
            </a:r>
          </a:p>
        </p:txBody>
      </p:sp>
    </p:spTree>
    <p:extLst>
      <p:ext uri="{BB962C8B-B14F-4D97-AF65-F5344CB8AC3E}">
        <p14:creationId xmlns:p14="http://schemas.microsoft.com/office/powerpoint/2010/main" val="1317427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823">
                                            <p:txEl>
                                              <p:pRg st="0" end="0"/>
                                            </p:txEl>
                                          </p:spTgt>
                                        </p:tgtEl>
                                        <p:attrNameLst>
                                          <p:attrName>style.visibility</p:attrName>
                                        </p:attrNameLst>
                                      </p:cBhvr>
                                      <p:to>
                                        <p:strVal val="visible"/>
                                      </p:to>
                                    </p:set>
                                    <p:animEffect transition="in" filter="wipe(up)">
                                      <p:cBhvr>
                                        <p:cTn id="7" dur="500"/>
                                        <p:tgtEl>
                                          <p:spTgt spid="338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823">
                                            <p:txEl>
                                              <p:pRg st="1" end="1"/>
                                            </p:txEl>
                                          </p:spTgt>
                                        </p:tgtEl>
                                        <p:attrNameLst>
                                          <p:attrName>style.visibility</p:attrName>
                                        </p:attrNameLst>
                                      </p:cBhvr>
                                      <p:to>
                                        <p:strVal val="visible"/>
                                      </p:to>
                                    </p:set>
                                    <p:animEffect transition="in" filter="wipe(up)">
                                      <p:cBhvr>
                                        <p:cTn id="10" dur="500"/>
                                        <p:tgtEl>
                                          <p:spTgt spid="338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823">
                                            <p:txEl>
                                              <p:pRg st="2" end="2"/>
                                            </p:txEl>
                                          </p:spTgt>
                                        </p:tgtEl>
                                        <p:attrNameLst>
                                          <p:attrName>style.visibility</p:attrName>
                                        </p:attrNameLst>
                                      </p:cBhvr>
                                      <p:to>
                                        <p:strVal val="visible"/>
                                      </p:to>
                                    </p:set>
                                    <p:animEffect transition="in" filter="wipe(up)">
                                      <p:cBhvr>
                                        <p:cTn id="13" dur="500"/>
                                        <p:tgtEl>
                                          <p:spTgt spid="338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823">
                                            <p:txEl>
                                              <p:pRg st="3" end="3"/>
                                            </p:txEl>
                                          </p:spTgt>
                                        </p:tgtEl>
                                        <p:attrNameLst>
                                          <p:attrName>style.visibility</p:attrName>
                                        </p:attrNameLst>
                                      </p:cBhvr>
                                      <p:to>
                                        <p:strVal val="visible"/>
                                      </p:to>
                                    </p:set>
                                    <p:animEffect transition="in" filter="wipe(up)">
                                      <p:cBhvr>
                                        <p:cTn id="18" dur="500"/>
                                        <p:tgtEl>
                                          <p:spTgt spid="338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3825"/>
                                        </p:tgtEl>
                                        <p:attrNameLst>
                                          <p:attrName>style.visibility</p:attrName>
                                        </p:attrNameLst>
                                      </p:cBhvr>
                                      <p:to>
                                        <p:strVal val="visible"/>
                                      </p:to>
                                    </p:set>
                                    <p:anim calcmode="lin" valueType="num">
                                      <p:cBhvr additive="base">
                                        <p:cTn id="23" dur="500" fill="hold"/>
                                        <p:tgtEl>
                                          <p:spTgt spid="33825"/>
                                        </p:tgtEl>
                                        <p:attrNameLst>
                                          <p:attrName>ppt_x</p:attrName>
                                        </p:attrNameLst>
                                      </p:cBhvr>
                                      <p:tavLst>
                                        <p:tav tm="0">
                                          <p:val>
                                            <p:strVal val="1+#ppt_w/2"/>
                                          </p:val>
                                        </p:tav>
                                        <p:tav tm="100000">
                                          <p:val>
                                            <p:strVal val="#ppt_x"/>
                                          </p:val>
                                        </p:tav>
                                      </p:tavLst>
                                    </p:anim>
                                    <p:anim calcmode="lin" valueType="num">
                                      <p:cBhvr additive="base">
                                        <p:cTn id="24" dur="500" fill="hold"/>
                                        <p:tgtEl>
                                          <p:spTgt spid="3382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3826"/>
                                        </p:tgtEl>
                                        <p:attrNameLst>
                                          <p:attrName>style.visibility</p:attrName>
                                        </p:attrNameLst>
                                      </p:cBhvr>
                                      <p:to>
                                        <p:strVal val="visible"/>
                                      </p:to>
                                    </p:set>
                                    <p:anim calcmode="lin" valueType="num">
                                      <p:cBhvr additive="base">
                                        <p:cTn id="29" dur="500" fill="hold"/>
                                        <p:tgtEl>
                                          <p:spTgt spid="33826"/>
                                        </p:tgtEl>
                                        <p:attrNameLst>
                                          <p:attrName>ppt_x</p:attrName>
                                        </p:attrNameLst>
                                      </p:cBhvr>
                                      <p:tavLst>
                                        <p:tav tm="0">
                                          <p:val>
                                            <p:strVal val="1+#ppt_w/2"/>
                                          </p:val>
                                        </p:tav>
                                        <p:tav tm="100000">
                                          <p:val>
                                            <p:strVal val="#ppt_x"/>
                                          </p:val>
                                        </p:tav>
                                      </p:tavLst>
                                    </p:anim>
                                    <p:anim calcmode="lin" valueType="num">
                                      <p:cBhvr additive="base">
                                        <p:cTn id="30" dur="500" fill="hold"/>
                                        <p:tgtEl>
                                          <p:spTgt spid="3382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3827"/>
                                        </p:tgtEl>
                                        <p:attrNameLst>
                                          <p:attrName>style.visibility</p:attrName>
                                        </p:attrNameLst>
                                      </p:cBhvr>
                                      <p:to>
                                        <p:strVal val="visible"/>
                                      </p:to>
                                    </p:set>
                                    <p:anim calcmode="lin" valueType="num">
                                      <p:cBhvr additive="base">
                                        <p:cTn id="35" dur="500" fill="hold"/>
                                        <p:tgtEl>
                                          <p:spTgt spid="33827"/>
                                        </p:tgtEl>
                                        <p:attrNameLst>
                                          <p:attrName>ppt_x</p:attrName>
                                        </p:attrNameLst>
                                      </p:cBhvr>
                                      <p:tavLst>
                                        <p:tav tm="0">
                                          <p:val>
                                            <p:strVal val="1+#ppt_w/2"/>
                                          </p:val>
                                        </p:tav>
                                        <p:tav tm="100000">
                                          <p:val>
                                            <p:strVal val="#ppt_x"/>
                                          </p:val>
                                        </p:tav>
                                      </p:tavLst>
                                    </p:anim>
                                    <p:anim calcmode="lin" valueType="num">
                                      <p:cBhvr additive="base">
                                        <p:cTn id="36" dur="500" fill="hold"/>
                                        <p:tgtEl>
                                          <p:spTgt spid="33827"/>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33822"/>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2" grpId="0" autoUpdateAnimBg="0"/>
      <p:bldP spid="33823" grpId="0" build="p" autoUpdateAnimBg="0"/>
      <p:bldP spid="33825" grpId="0" animBg="1" autoUpdateAnimBg="0"/>
      <p:bldP spid="33826" grpId="0" animBg="1" autoUpdateAnimBg="0"/>
      <p:bldP spid="3382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3860193-D3E3-4C40-911B-08F50D43BE88}" type="slidenum">
              <a:rPr lang="en-US" altLang="en-US" sz="800"/>
              <a:pPr/>
              <a:t>24</a:t>
            </a:fld>
            <a:endParaRPr lang="en-US" altLang="en-US" sz="800"/>
          </a:p>
        </p:txBody>
      </p:sp>
      <p:sp>
        <p:nvSpPr>
          <p:cNvPr id="25603" name="Rectangle 2"/>
          <p:cNvSpPr>
            <a:spLocks noGrp="1" noChangeArrowheads="1"/>
          </p:cNvSpPr>
          <p:nvPr>
            <p:ph type="title"/>
          </p:nvPr>
        </p:nvSpPr>
        <p:spPr>
          <a:xfrm>
            <a:off x="1790175" y="-428401"/>
            <a:ext cx="8911687" cy="1280890"/>
          </a:xfrm>
        </p:spPr>
        <p:txBody>
          <a:bodyPr>
            <a:normAutofit fontScale="90000"/>
          </a:bodyPr>
          <a:lstStyle/>
          <a:p>
            <a:r>
              <a:rPr lang="en-GB" altLang="en-US" smtClean="0"/>
              <a:t/>
            </a:r>
            <a:br>
              <a:rPr lang="en-GB" altLang="en-US" smtClean="0"/>
            </a:br>
            <a:r>
              <a:rPr lang="en-GB" altLang="en-US" smtClean="0"/>
              <a:t>Information held by coordinators of nested transactions</a:t>
            </a:r>
          </a:p>
        </p:txBody>
      </p:sp>
      <p:grpSp>
        <p:nvGrpSpPr>
          <p:cNvPr id="25604" name="Group 159"/>
          <p:cNvGrpSpPr>
            <a:grpSpLocks/>
          </p:cNvGrpSpPr>
          <p:nvPr/>
        </p:nvGrpSpPr>
        <p:grpSpPr bwMode="auto">
          <a:xfrm>
            <a:off x="1479844" y="3552989"/>
            <a:ext cx="8355012" cy="2522537"/>
            <a:chOff x="349" y="1407"/>
            <a:chExt cx="5263" cy="1589"/>
          </a:xfrm>
        </p:grpSpPr>
        <p:sp>
          <p:nvSpPr>
            <p:cNvPr id="25612" name="Rectangle 4"/>
            <p:cNvSpPr>
              <a:spLocks noChangeArrowheads="1"/>
            </p:cNvSpPr>
            <p:nvPr/>
          </p:nvSpPr>
          <p:spPr bwMode="auto">
            <a:xfrm>
              <a:off x="487" y="1479"/>
              <a:ext cx="9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Coordinator of</a:t>
              </a:r>
              <a:endParaRPr lang="en-GB" altLang="en-US" sz="1900"/>
            </a:p>
          </p:txBody>
        </p:sp>
        <p:sp>
          <p:nvSpPr>
            <p:cNvPr id="25613" name="Rectangle 5"/>
            <p:cNvSpPr>
              <a:spLocks noChangeArrowheads="1"/>
            </p:cNvSpPr>
            <p:nvPr/>
          </p:nvSpPr>
          <p:spPr bwMode="auto">
            <a:xfrm>
              <a:off x="487" y="1664"/>
              <a:ext cx="6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transaction</a:t>
              </a:r>
              <a:endParaRPr lang="en-GB" altLang="en-US" sz="1900"/>
            </a:p>
          </p:txBody>
        </p:sp>
        <p:sp>
          <p:nvSpPr>
            <p:cNvPr id="25614" name="Rectangle 6"/>
            <p:cNvSpPr>
              <a:spLocks noChangeArrowheads="1"/>
            </p:cNvSpPr>
            <p:nvPr/>
          </p:nvSpPr>
          <p:spPr bwMode="auto">
            <a:xfrm>
              <a:off x="1598" y="1479"/>
              <a:ext cx="3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Child</a:t>
              </a:r>
              <a:endParaRPr lang="en-GB" altLang="en-US" sz="1900"/>
            </a:p>
          </p:txBody>
        </p:sp>
        <p:sp>
          <p:nvSpPr>
            <p:cNvPr id="25615" name="Rectangle 7"/>
            <p:cNvSpPr>
              <a:spLocks noChangeArrowheads="1"/>
            </p:cNvSpPr>
            <p:nvPr/>
          </p:nvSpPr>
          <p:spPr bwMode="auto">
            <a:xfrm>
              <a:off x="1598" y="1664"/>
              <a:ext cx="7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transactions</a:t>
              </a:r>
              <a:endParaRPr lang="en-GB" altLang="en-US" sz="1900"/>
            </a:p>
          </p:txBody>
        </p:sp>
        <p:sp>
          <p:nvSpPr>
            <p:cNvPr id="25616" name="Rectangle 8"/>
            <p:cNvSpPr>
              <a:spLocks noChangeArrowheads="1"/>
            </p:cNvSpPr>
            <p:nvPr/>
          </p:nvSpPr>
          <p:spPr bwMode="auto">
            <a:xfrm>
              <a:off x="2674" y="1479"/>
              <a:ext cx="6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dirty="0">
                  <a:solidFill>
                    <a:srgbClr val="000000"/>
                  </a:solidFill>
                </a:rPr>
                <a:t>Participant</a:t>
              </a:r>
              <a:endParaRPr lang="en-GB" altLang="en-US" sz="1900" dirty="0"/>
            </a:p>
          </p:txBody>
        </p:sp>
        <p:sp>
          <p:nvSpPr>
            <p:cNvPr id="25617" name="Rectangle 9"/>
            <p:cNvSpPr>
              <a:spLocks noChangeArrowheads="1"/>
            </p:cNvSpPr>
            <p:nvPr/>
          </p:nvSpPr>
          <p:spPr bwMode="auto">
            <a:xfrm>
              <a:off x="3854" y="1479"/>
              <a:ext cx="70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Provisional</a:t>
              </a:r>
              <a:endParaRPr lang="en-GB" altLang="en-US" sz="1900"/>
            </a:p>
          </p:txBody>
        </p:sp>
        <p:sp>
          <p:nvSpPr>
            <p:cNvPr id="25618" name="Rectangle 10"/>
            <p:cNvSpPr>
              <a:spLocks noChangeArrowheads="1"/>
            </p:cNvSpPr>
            <p:nvPr/>
          </p:nvSpPr>
          <p:spPr bwMode="auto">
            <a:xfrm>
              <a:off x="3854" y="1664"/>
              <a:ext cx="6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commit list</a:t>
              </a:r>
              <a:endParaRPr lang="en-GB" altLang="en-US" sz="1900"/>
            </a:p>
          </p:txBody>
        </p:sp>
        <p:sp>
          <p:nvSpPr>
            <p:cNvPr id="25619" name="Rectangle 11"/>
            <p:cNvSpPr>
              <a:spLocks noChangeArrowheads="1"/>
            </p:cNvSpPr>
            <p:nvPr/>
          </p:nvSpPr>
          <p:spPr bwMode="auto">
            <a:xfrm>
              <a:off x="4816" y="1479"/>
              <a:ext cx="5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Abort list</a:t>
              </a:r>
              <a:endParaRPr lang="en-GB" altLang="en-US" sz="1900"/>
            </a:p>
          </p:txBody>
        </p:sp>
        <p:sp>
          <p:nvSpPr>
            <p:cNvPr id="25620" name="Rectangle 32"/>
            <p:cNvSpPr>
              <a:spLocks noChangeArrowheads="1"/>
            </p:cNvSpPr>
            <p:nvPr/>
          </p:nvSpPr>
          <p:spPr bwMode="auto">
            <a:xfrm>
              <a:off x="487" y="1861"/>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rPr>
                <a:t>T</a:t>
              </a:r>
              <a:endParaRPr lang="en-GB" altLang="en-US" sz="1900"/>
            </a:p>
          </p:txBody>
        </p:sp>
        <p:sp>
          <p:nvSpPr>
            <p:cNvPr id="25621" name="Rectangle 33"/>
            <p:cNvSpPr>
              <a:spLocks noChangeArrowheads="1"/>
            </p:cNvSpPr>
            <p:nvPr/>
          </p:nvSpPr>
          <p:spPr bwMode="auto">
            <a:xfrm>
              <a:off x="1598" y="186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22" name="Rectangle 34"/>
            <p:cNvSpPr>
              <a:spLocks noChangeArrowheads="1"/>
            </p:cNvSpPr>
            <p:nvPr/>
          </p:nvSpPr>
          <p:spPr bwMode="auto">
            <a:xfrm>
              <a:off x="1697" y="191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a:t>
              </a:r>
              <a:endParaRPr lang="en-GB" altLang="en-US"/>
            </a:p>
          </p:txBody>
        </p:sp>
        <p:sp>
          <p:nvSpPr>
            <p:cNvPr id="25623" name="Rectangle 35"/>
            <p:cNvSpPr>
              <a:spLocks noChangeArrowheads="1"/>
            </p:cNvSpPr>
            <p:nvPr/>
          </p:nvSpPr>
          <p:spPr bwMode="auto">
            <a:xfrm>
              <a:off x="1758" y="186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24" name="Rectangle 36"/>
            <p:cNvSpPr>
              <a:spLocks noChangeArrowheads="1"/>
            </p:cNvSpPr>
            <p:nvPr/>
          </p:nvSpPr>
          <p:spPr bwMode="auto">
            <a:xfrm>
              <a:off x="1955" y="191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a:t>
              </a:r>
              <a:endParaRPr lang="en-GB" altLang="en-US"/>
            </a:p>
          </p:txBody>
        </p:sp>
        <p:sp>
          <p:nvSpPr>
            <p:cNvPr id="25625" name="Rectangle 37"/>
            <p:cNvSpPr>
              <a:spLocks noChangeArrowheads="1"/>
            </p:cNvSpPr>
            <p:nvPr/>
          </p:nvSpPr>
          <p:spPr bwMode="auto">
            <a:xfrm>
              <a:off x="2674" y="1861"/>
              <a:ext cx="20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yes</a:t>
              </a:r>
              <a:endParaRPr lang="en-GB" altLang="en-US" sz="1900"/>
            </a:p>
          </p:txBody>
        </p:sp>
        <p:sp>
          <p:nvSpPr>
            <p:cNvPr id="25626" name="Rectangle 38"/>
            <p:cNvSpPr>
              <a:spLocks noChangeArrowheads="1"/>
            </p:cNvSpPr>
            <p:nvPr/>
          </p:nvSpPr>
          <p:spPr bwMode="auto">
            <a:xfrm>
              <a:off x="3854" y="186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27" name="Rectangle 39"/>
            <p:cNvSpPr>
              <a:spLocks noChangeArrowheads="1"/>
            </p:cNvSpPr>
            <p:nvPr/>
          </p:nvSpPr>
          <p:spPr bwMode="auto">
            <a:xfrm>
              <a:off x="3953" y="191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a:t>
              </a:r>
              <a:endParaRPr lang="en-GB" altLang="en-US"/>
            </a:p>
          </p:txBody>
        </p:sp>
        <p:sp>
          <p:nvSpPr>
            <p:cNvPr id="25628" name="Rectangle 40"/>
            <p:cNvSpPr>
              <a:spLocks noChangeArrowheads="1"/>
            </p:cNvSpPr>
            <p:nvPr/>
          </p:nvSpPr>
          <p:spPr bwMode="auto">
            <a:xfrm>
              <a:off x="4015" y="186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29" name="Rectangle 41"/>
            <p:cNvSpPr>
              <a:spLocks noChangeArrowheads="1"/>
            </p:cNvSpPr>
            <p:nvPr/>
          </p:nvSpPr>
          <p:spPr bwMode="auto">
            <a:xfrm>
              <a:off x="4212" y="191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30" name="Rectangle 42"/>
            <p:cNvSpPr>
              <a:spLocks noChangeArrowheads="1"/>
            </p:cNvSpPr>
            <p:nvPr/>
          </p:nvSpPr>
          <p:spPr bwMode="auto">
            <a:xfrm>
              <a:off x="4816" y="186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31" name="Rectangle 43"/>
            <p:cNvSpPr>
              <a:spLocks noChangeArrowheads="1"/>
            </p:cNvSpPr>
            <p:nvPr/>
          </p:nvSpPr>
          <p:spPr bwMode="auto">
            <a:xfrm>
              <a:off x="4915" y="1910"/>
              <a:ext cx="1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11</a:t>
              </a:r>
              <a:endParaRPr lang="en-GB" altLang="en-US"/>
            </a:p>
          </p:txBody>
        </p:sp>
        <p:sp>
          <p:nvSpPr>
            <p:cNvPr id="25632" name="Rectangle 44"/>
            <p:cNvSpPr>
              <a:spLocks noChangeArrowheads="1"/>
            </p:cNvSpPr>
            <p:nvPr/>
          </p:nvSpPr>
          <p:spPr bwMode="auto">
            <a:xfrm>
              <a:off x="5038" y="186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33" name="Rectangle 45"/>
            <p:cNvSpPr>
              <a:spLocks noChangeArrowheads="1"/>
            </p:cNvSpPr>
            <p:nvPr/>
          </p:nvSpPr>
          <p:spPr bwMode="auto">
            <a:xfrm>
              <a:off x="5235" y="191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a:t>
              </a:r>
              <a:endParaRPr lang="en-GB" altLang="en-US"/>
            </a:p>
          </p:txBody>
        </p:sp>
        <p:sp>
          <p:nvSpPr>
            <p:cNvPr id="25634" name="Rectangle 66"/>
            <p:cNvSpPr>
              <a:spLocks noChangeArrowheads="1"/>
            </p:cNvSpPr>
            <p:nvPr/>
          </p:nvSpPr>
          <p:spPr bwMode="auto">
            <a:xfrm>
              <a:off x="487" y="204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35" name="Rectangle 67"/>
            <p:cNvSpPr>
              <a:spLocks noChangeArrowheads="1"/>
            </p:cNvSpPr>
            <p:nvPr/>
          </p:nvSpPr>
          <p:spPr bwMode="auto">
            <a:xfrm>
              <a:off x="586" y="2095"/>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a:t>
              </a:r>
              <a:endParaRPr lang="en-GB" altLang="en-US"/>
            </a:p>
          </p:txBody>
        </p:sp>
        <p:sp>
          <p:nvSpPr>
            <p:cNvPr id="25636" name="Rectangle 68"/>
            <p:cNvSpPr>
              <a:spLocks noChangeArrowheads="1"/>
            </p:cNvSpPr>
            <p:nvPr/>
          </p:nvSpPr>
          <p:spPr bwMode="auto">
            <a:xfrm>
              <a:off x="1598" y="204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37" name="Rectangle 69"/>
            <p:cNvSpPr>
              <a:spLocks noChangeArrowheads="1"/>
            </p:cNvSpPr>
            <p:nvPr/>
          </p:nvSpPr>
          <p:spPr bwMode="auto">
            <a:xfrm>
              <a:off x="1697" y="2095"/>
              <a:ext cx="1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11</a:t>
              </a:r>
              <a:endParaRPr lang="en-GB" altLang="en-US"/>
            </a:p>
          </p:txBody>
        </p:sp>
        <p:sp>
          <p:nvSpPr>
            <p:cNvPr id="25638" name="Rectangle 70"/>
            <p:cNvSpPr>
              <a:spLocks noChangeArrowheads="1"/>
            </p:cNvSpPr>
            <p:nvPr/>
          </p:nvSpPr>
          <p:spPr bwMode="auto">
            <a:xfrm>
              <a:off x="1820" y="2046"/>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39" name="Rectangle 71"/>
            <p:cNvSpPr>
              <a:spLocks noChangeArrowheads="1"/>
            </p:cNvSpPr>
            <p:nvPr/>
          </p:nvSpPr>
          <p:spPr bwMode="auto">
            <a:xfrm>
              <a:off x="2017" y="2095"/>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40" name="Rectangle 72"/>
            <p:cNvSpPr>
              <a:spLocks noChangeArrowheads="1"/>
            </p:cNvSpPr>
            <p:nvPr/>
          </p:nvSpPr>
          <p:spPr bwMode="auto">
            <a:xfrm>
              <a:off x="2674" y="2046"/>
              <a:ext cx="20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yes</a:t>
              </a:r>
              <a:endParaRPr lang="en-GB" altLang="en-US" sz="1900"/>
            </a:p>
          </p:txBody>
        </p:sp>
        <p:sp>
          <p:nvSpPr>
            <p:cNvPr id="25641" name="Rectangle 73"/>
            <p:cNvSpPr>
              <a:spLocks noChangeArrowheads="1"/>
            </p:cNvSpPr>
            <p:nvPr/>
          </p:nvSpPr>
          <p:spPr bwMode="auto">
            <a:xfrm>
              <a:off x="3854" y="204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42" name="Rectangle 74"/>
            <p:cNvSpPr>
              <a:spLocks noChangeArrowheads="1"/>
            </p:cNvSpPr>
            <p:nvPr/>
          </p:nvSpPr>
          <p:spPr bwMode="auto">
            <a:xfrm>
              <a:off x="3953" y="2095"/>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a:t>
              </a:r>
              <a:endParaRPr lang="en-GB" altLang="en-US"/>
            </a:p>
          </p:txBody>
        </p:sp>
        <p:sp>
          <p:nvSpPr>
            <p:cNvPr id="25643" name="Rectangle 75"/>
            <p:cNvSpPr>
              <a:spLocks noChangeArrowheads="1"/>
            </p:cNvSpPr>
            <p:nvPr/>
          </p:nvSpPr>
          <p:spPr bwMode="auto">
            <a:xfrm>
              <a:off x="4015" y="2046"/>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44" name="Rectangle 76"/>
            <p:cNvSpPr>
              <a:spLocks noChangeArrowheads="1"/>
            </p:cNvSpPr>
            <p:nvPr/>
          </p:nvSpPr>
          <p:spPr bwMode="auto">
            <a:xfrm>
              <a:off x="4212" y="2095"/>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45" name="Rectangle 77"/>
            <p:cNvSpPr>
              <a:spLocks noChangeArrowheads="1"/>
            </p:cNvSpPr>
            <p:nvPr/>
          </p:nvSpPr>
          <p:spPr bwMode="auto">
            <a:xfrm>
              <a:off x="4816" y="204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46" name="Rectangle 78"/>
            <p:cNvSpPr>
              <a:spLocks noChangeArrowheads="1"/>
            </p:cNvSpPr>
            <p:nvPr/>
          </p:nvSpPr>
          <p:spPr bwMode="auto">
            <a:xfrm>
              <a:off x="4915" y="2095"/>
              <a:ext cx="1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11</a:t>
              </a:r>
              <a:endParaRPr lang="en-GB" altLang="en-US"/>
            </a:p>
          </p:txBody>
        </p:sp>
        <p:sp>
          <p:nvSpPr>
            <p:cNvPr id="25647" name="Rectangle 85"/>
            <p:cNvSpPr>
              <a:spLocks noChangeArrowheads="1"/>
            </p:cNvSpPr>
            <p:nvPr/>
          </p:nvSpPr>
          <p:spPr bwMode="auto">
            <a:xfrm>
              <a:off x="487" y="223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48" name="Rectangle 86"/>
            <p:cNvSpPr>
              <a:spLocks noChangeArrowheads="1"/>
            </p:cNvSpPr>
            <p:nvPr/>
          </p:nvSpPr>
          <p:spPr bwMode="auto">
            <a:xfrm>
              <a:off x="586" y="228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a:t>
              </a:r>
              <a:endParaRPr lang="en-GB" altLang="en-US"/>
            </a:p>
          </p:txBody>
        </p:sp>
        <p:sp>
          <p:nvSpPr>
            <p:cNvPr id="25649" name="Rectangle 87"/>
            <p:cNvSpPr>
              <a:spLocks noChangeArrowheads="1"/>
            </p:cNvSpPr>
            <p:nvPr/>
          </p:nvSpPr>
          <p:spPr bwMode="auto">
            <a:xfrm>
              <a:off x="1598" y="223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50" name="Rectangle 88"/>
            <p:cNvSpPr>
              <a:spLocks noChangeArrowheads="1"/>
            </p:cNvSpPr>
            <p:nvPr/>
          </p:nvSpPr>
          <p:spPr bwMode="auto">
            <a:xfrm>
              <a:off x="1697" y="228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21</a:t>
              </a:r>
              <a:endParaRPr lang="en-GB" altLang="en-US"/>
            </a:p>
          </p:txBody>
        </p:sp>
        <p:sp>
          <p:nvSpPr>
            <p:cNvPr id="25651" name="Rectangle 89"/>
            <p:cNvSpPr>
              <a:spLocks noChangeArrowheads="1"/>
            </p:cNvSpPr>
            <p:nvPr/>
          </p:nvSpPr>
          <p:spPr bwMode="auto">
            <a:xfrm>
              <a:off x="1820" y="223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52" name="Rectangle 90"/>
            <p:cNvSpPr>
              <a:spLocks noChangeArrowheads="1"/>
            </p:cNvSpPr>
            <p:nvPr/>
          </p:nvSpPr>
          <p:spPr bwMode="auto">
            <a:xfrm>
              <a:off x="2017" y="228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22</a:t>
              </a:r>
              <a:endParaRPr lang="en-GB" altLang="en-US"/>
            </a:p>
          </p:txBody>
        </p:sp>
        <p:sp>
          <p:nvSpPr>
            <p:cNvPr id="25653" name="Rectangle 91"/>
            <p:cNvSpPr>
              <a:spLocks noChangeArrowheads="1"/>
            </p:cNvSpPr>
            <p:nvPr/>
          </p:nvSpPr>
          <p:spPr bwMode="auto">
            <a:xfrm>
              <a:off x="2674" y="2231"/>
              <a:ext cx="75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no (aborted)</a:t>
              </a:r>
              <a:endParaRPr lang="en-GB" altLang="en-US" sz="1900"/>
            </a:p>
          </p:txBody>
        </p:sp>
        <p:sp>
          <p:nvSpPr>
            <p:cNvPr id="25654" name="Rectangle 92"/>
            <p:cNvSpPr>
              <a:spLocks noChangeArrowheads="1"/>
            </p:cNvSpPr>
            <p:nvPr/>
          </p:nvSpPr>
          <p:spPr bwMode="auto">
            <a:xfrm>
              <a:off x="4816" y="223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55" name="Rectangle 93"/>
            <p:cNvSpPr>
              <a:spLocks noChangeArrowheads="1"/>
            </p:cNvSpPr>
            <p:nvPr/>
          </p:nvSpPr>
          <p:spPr bwMode="auto">
            <a:xfrm>
              <a:off x="4915" y="2280"/>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a:t>
              </a:r>
              <a:endParaRPr lang="en-GB" altLang="en-US"/>
            </a:p>
          </p:txBody>
        </p:sp>
        <p:sp>
          <p:nvSpPr>
            <p:cNvPr id="25656" name="Rectangle 100"/>
            <p:cNvSpPr>
              <a:spLocks noChangeArrowheads="1"/>
            </p:cNvSpPr>
            <p:nvPr/>
          </p:nvSpPr>
          <p:spPr bwMode="auto">
            <a:xfrm>
              <a:off x="487" y="241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57" name="Rectangle 101"/>
            <p:cNvSpPr>
              <a:spLocks noChangeArrowheads="1"/>
            </p:cNvSpPr>
            <p:nvPr/>
          </p:nvSpPr>
          <p:spPr bwMode="auto">
            <a:xfrm>
              <a:off x="586" y="2465"/>
              <a:ext cx="1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11</a:t>
              </a:r>
              <a:endParaRPr lang="en-GB" altLang="en-US"/>
            </a:p>
          </p:txBody>
        </p:sp>
        <p:sp>
          <p:nvSpPr>
            <p:cNvPr id="25658" name="Rectangle 102"/>
            <p:cNvSpPr>
              <a:spLocks noChangeArrowheads="1"/>
            </p:cNvSpPr>
            <p:nvPr/>
          </p:nvSpPr>
          <p:spPr bwMode="auto">
            <a:xfrm>
              <a:off x="2674" y="2416"/>
              <a:ext cx="75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no (aborted)</a:t>
              </a:r>
              <a:endParaRPr lang="en-GB" altLang="en-US" sz="1900"/>
            </a:p>
          </p:txBody>
        </p:sp>
        <p:sp>
          <p:nvSpPr>
            <p:cNvPr id="25659" name="Rectangle 103"/>
            <p:cNvSpPr>
              <a:spLocks noChangeArrowheads="1"/>
            </p:cNvSpPr>
            <p:nvPr/>
          </p:nvSpPr>
          <p:spPr bwMode="auto">
            <a:xfrm>
              <a:off x="4816" y="2416"/>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60" name="Rectangle 104"/>
            <p:cNvSpPr>
              <a:spLocks noChangeArrowheads="1"/>
            </p:cNvSpPr>
            <p:nvPr/>
          </p:nvSpPr>
          <p:spPr bwMode="auto">
            <a:xfrm>
              <a:off x="4915" y="2465"/>
              <a:ext cx="10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11</a:t>
              </a:r>
              <a:endParaRPr lang="en-GB" altLang="en-US"/>
            </a:p>
          </p:txBody>
        </p:sp>
        <p:sp>
          <p:nvSpPr>
            <p:cNvPr id="25661" name="Rectangle 111"/>
            <p:cNvSpPr>
              <a:spLocks noChangeArrowheads="1"/>
            </p:cNvSpPr>
            <p:nvPr/>
          </p:nvSpPr>
          <p:spPr bwMode="auto">
            <a:xfrm>
              <a:off x="487" y="260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62" name="Rectangle 112"/>
            <p:cNvSpPr>
              <a:spLocks noChangeArrowheads="1"/>
            </p:cNvSpPr>
            <p:nvPr/>
          </p:nvSpPr>
          <p:spPr bwMode="auto">
            <a:xfrm>
              <a:off x="586" y="265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63" name="Rectangle 113"/>
            <p:cNvSpPr>
              <a:spLocks noChangeArrowheads="1"/>
            </p:cNvSpPr>
            <p:nvPr/>
          </p:nvSpPr>
          <p:spPr bwMode="auto">
            <a:xfrm>
              <a:off x="709" y="260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64" name="Rectangle 114"/>
            <p:cNvSpPr>
              <a:spLocks noChangeArrowheads="1"/>
            </p:cNvSpPr>
            <p:nvPr/>
          </p:nvSpPr>
          <p:spPr bwMode="auto">
            <a:xfrm>
              <a:off x="907" y="265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21</a:t>
              </a:r>
              <a:endParaRPr lang="en-GB" altLang="en-US"/>
            </a:p>
          </p:txBody>
        </p:sp>
        <p:sp>
          <p:nvSpPr>
            <p:cNvPr id="25665" name="Rectangle 115"/>
            <p:cNvSpPr>
              <a:spLocks noChangeArrowheads="1"/>
            </p:cNvSpPr>
            <p:nvPr/>
          </p:nvSpPr>
          <p:spPr bwMode="auto">
            <a:xfrm>
              <a:off x="2674" y="260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66" name="Rectangle 116"/>
            <p:cNvSpPr>
              <a:spLocks noChangeArrowheads="1"/>
            </p:cNvSpPr>
            <p:nvPr/>
          </p:nvSpPr>
          <p:spPr bwMode="auto">
            <a:xfrm>
              <a:off x="2773" y="265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67" name="Rectangle 117"/>
            <p:cNvSpPr>
              <a:spLocks noChangeArrowheads="1"/>
            </p:cNvSpPr>
            <p:nvPr/>
          </p:nvSpPr>
          <p:spPr bwMode="auto">
            <a:xfrm>
              <a:off x="2896" y="2601"/>
              <a:ext cx="4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 but not</a:t>
              </a:r>
              <a:endParaRPr lang="en-GB" altLang="en-US" sz="1900"/>
            </a:p>
          </p:txBody>
        </p:sp>
        <p:sp>
          <p:nvSpPr>
            <p:cNvPr id="25668" name="Rectangle 118"/>
            <p:cNvSpPr>
              <a:spLocks noChangeArrowheads="1"/>
            </p:cNvSpPr>
            <p:nvPr/>
          </p:nvSpPr>
          <p:spPr bwMode="auto">
            <a:xfrm>
              <a:off x="3374" y="2583"/>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69" name="Rectangle 119"/>
            <p:cNvSpPr>
              <a:spLocks noChangeArrowheads="1"/>
            </p:cNvSpPr>
            <p:nvPr/>
          </p:nvSpPr>
          <p:spPr bwMode="auto">
            <a:xfrm>
              <a:off x="3473" y="2632"/>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21</a:t>
              </a:r>
              <a:endParaRPr lang="en-GB" altLang="en-US"/>
            </a:p>
          </p:txBody>
        </p:sp>
        <p:sp>
          <p:nvSpPr>
            <p:cNvPr id="25670" name="Rectangle 120"/>
            <p:cNvSpPr>
              <a:spLocks noChangeArrowheads="1"/>
            </p:cNvSpPr>
            <p:nvPr/>
          </p:nvSpPr>
          <p:spPr bwMode="auto">
            <a:xfrm>
              <a:off x="3854" y="2601"/>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71" name="Rectangle 121"/>
            <p:cNvSpPr>
              <a:spLocks noChangeArrowheads="1"/>
            </p:cNvSpPr>
            <p:nvPr/>
          </p:nvSpPr>
          <p:spPr bwMode="auto">
            <a:xfrm>
              <a:off x="3953" y="265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21</a:t>
              </a:r>
              <a:endParaRPr lang="en-GB" altLang="en-US"/>
            </a:p>
          </p:txBody>
        </p:sp>
        <p:sp>
          <p:nvSpPr>
            <p:cNvPr id="25672" name="Rectangle 122"/>
            <p:cNvSpPr>
              <a:spLocks noChangeArrowheads="1"/>
            </p:cNvSpPr>
            <p:nvPr/>
          </p:nvSpPr>
          <p:spPr bwMode="auto">
            <a:xfrm>
              <a:off x="4076" y="2601"/>
              <a:ext cx="1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 T</a:t>
              </a:r>
              <a:endParaRPr lang="en-GB" altLang="en-US"/>
            </a:p>
          </p:txBody>
        </p:sp>
        <p:sp>
          <p:nvSpPr>
            <p:cNvPr id="25673" name="Rectangle 123"/>
            <p:cNvSpPr>
              <a:spLocks noChangeArrowheads="1"/>
            </p:cNvSpPr>
            <p:nvPr/>
          </p:nvSpPr>
          <p:spPr bwMode="auto">
            <a:xfrm>
              <a:off x="4273" y="2650"/>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12</a:t>
              </a:r>
              <a:endParaRPr lang="en-GB" altLang="en-US"/>
            </a:p>
          </p:txBody>
        </p:sp>
        <p:sp>
          <p:nvSpPr>
            <p:cNvPr id="25674" name="Rectangle 130"/>
            <p:cNvSpPr>
              <a:spLocks noChangeArrowheads="1"/>
            </p:cNvSpPr>
            <p:nvPr/>
          </p:nvSpPr>
          <p:spPr bwMode="auto">
            <a:xfrm>
              <a:off x="487" y="2790"/>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75" name="Rectangle 131"/>
            <p:cNvSpPr>
              <a:spLocks noChangeArrowheads="1"/>
            </p:cNvSpPr>
            <p:nvPr/>
          </p:nvSpPr>
          <p:spPr bwMode="auto">
            <a:xfrm>
              <a:off x="586" y="2839"/>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22</a:t>
              </a:r>
              <a:endParaRPr lang="en-GB" altLang="en-US"/>
            </a:p>
          </p:txBody>
        </p:sp>
        <p:sp>
          <p:nvSpPr>
            <p:cNvPr id="25676" name="Rectangle 132"/>
            <p:cNvSpPr>
              <a:spLocks noChangeArrowheads="1"/>
            </p:cNvSpPr>
            <p:nvPr/>
          </p:nvSpPr>
          <p:spPr bwMode="auto">
            <a:xfrm>
              <a:off x="2685" y="2790"/>
              <a:ext cx="1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a:solidFill>
                    <a:srgbClr val="000000"/>
                  </a:solidFill>
                </a:rPr>
                <a:t>no (parent aborted)</a:t>
              </a:r>
              <a:endParaRPr lang="en-GB" altLang="en-US" sz="1900"/>
            </a:p>
          </p:txBody>
        </p:sp>
        <p:sp>
          <p:nvSpPr>
            <p:cNvPr id="25677" name="Rectangle 133"/>
            <p:cNvSpPr>
              <a:spLocks noChangeArrowheads="1"/>
            </p:cNvSpPr>
            <p:nvPr/>
          </p:nvSpPr>
          <p:spPr bwMode="auto">
            <a:xfrm>
              <a:off x="3854" y="2790"/>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New York" charset="0"/>
                </a:rPr>
                <a:t>T</a:t>
              </a:r>
              <a:endParaRPr lang="en-GB" altLang="en-US"/>
            </a:p>
          </p:txBody>
        </p:sp>
        <p:sp>
          <p:nvSpPr>
            <p:cNvPr id="25678" name="Rectangle 134"/>
            <p:cNvSpPr>
              <a:spLocks noChangeArrowheads="1"/>
            </p:cNvSpPr>
            <p:nvPr/>
          </p:nvSpPr>
          <p:spPr bwMode="auto">
            <a:xfrm>
              <a:off x="3953" y="2839"/>
              <a:ext cx="11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300">
                  <a:solidFill>
                    <a:srgbClr val="000000"/>
                  </a:solidFill>
                  <a:latin typeface="New York" charset="0"/>
                </a:rPr>
                <a:t>22</a:t>
              </a:r>
              <a:endParaRPr lang="en-GB" altLang="en-US"/>
            </a:p>
          </p:txBody>
        </p:sp>
        <p:sp>
          <p:nvSpPr>
            <p:cNvPr id="25679" name="Line 155"/>
            <p:cNvSpPr>
              <a:spLocks noChangeShapeType="1"/>
            </p:cNvSpPr>
            <p:nvPr/>
          </p:nvSpPr>
          <p:spPr bwMode="auto">
            <a:xfrm>
              <a:off x="349" y="1407"/>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0" name="Line 157"/>
            <p:cNvSpPr>
              <a:spLocks noChangeShapeType="1"/>
            </p:cNvSpPr>
            <p:nvPr/>
          </p:nvSpPr>
          <p:spPr bwMode="auto">
            <a:xfrm>
              <a:off x="349" y="1869"/>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1" name="Line 158"/>
            <p:cNvSpPr>
              <a:spLocks noChangeShapeType="1"/>
            </p:cNvSpPr>
            <p:nvPr/>
          </p:nvSpPr>
          <p:spPr bwMode="auto">
            <a:xfrm>
              <a:off x="349" y="2996"/>
              <a:ext cx="52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4976" name="Text Box 160"/>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34977" name="Rectangle 161"/>
          <p:cNvSpPr>
            <a:spLocks noGrp="1" noChangeArrowheads="1"/>
          </p:cNvSpPr>
          <p:nvPr>
            <p:ph type="body" idx="1"/>
          </p:nvPr>
        </p:nvSpPr>
        <p:spPr>
          <a:xfrm>
            <a:off x="1487489" y="1281114"/>
            <a:ext cx="8829675" cy="2035175"/>
          </a:xfrm>
        </p:spPr>
        <p:txBody>
          <a:bodyPr>
            <a:normAutofit fontScale="92500"/>
          </a:bodyPr>
          <a:lstStyle/>
          <a:p>
            <a:pPr>
              <a:lnSpc>
                <a:spcPct val="90000"/>
              </a:lnSpc>
            </a:pPr>
            <a:r>
              <a:rPr lang="en-GB" altLang="en-US" sz="2400" dirty="0"/>
              <a:t>When a top-level </a:t>
            </a:r>
            <a:r>
              <a:rPr lang="en-GB" altLang="en-US" sz="2400" dirty="0" err="1"/>
              <a:t>transcation</a:t>
            </a:r>
            <a:r>
              <a:rPr lang="en-GB" altLang="en-US" sz="2400" dirty="0"/>
              <a:t> commits it carries out a 2PC</a:t>
            </a:r>
          </a:p>
          <a:p>
            <a:pPr>
              <a:lnSpc>
                <a:spcPct val="90000"/>
              </a:lnSpc>
            </a:pPr>
            <a:r>
              <a:rPr lang="en-GB" altLang="en-US" sz="2400" dirty="0"/>
              <a:t>Each coordinator has a list of its </a:t>
            </a:r>
            <a:r>
              <a:rPr lang="en-GB" altLang="en-US" sz="2400" dirty="0" err="1"/>
              <a:t>subtransactions</a:t>
            </a:r>
            <a:endParaRPr lang="en-GB" altLang="en-US" sz="2400" dirty="0"/>
          </a:p>
          <a:p>
            <a:pPr>
              <a:lnSpc>
                <a:spcPct val="90000"/>
              </a:lnSpc>
            </a:pPr>
            <a:r>
              <a:rPr lang="en-GB" altLang="en-US" sz="2400" dirty="0"/>
              <a:t>At provisional commit, a </a:t>
            </a:r>
            <a:r>
              <a:rPr lang="en-GB" altLang="en-US" sz="2400" dirty="0" err="1"/>
              <a:t>subtransaction</a:t>
            </a:r>
            <a:r>
              <a:rPr lang="en-GB" altLang="en-US" sz="2400" dirty="0"/>
              <a:t> reports its status and the status of its </a:t>
            </a:r>
            <a:r>
              <a:rPr lang="en-GB" altLang="en-US" sz="2400" dirty="0" err="1"/>
              <a:t>descendents</a:t>
            </a:r>
            <a:r>
              <a:rPr lang="en-GB" altLang="en-US" sz="2400" dirty="0"/>
              <a:t> to its parent</a:t>
            </a:r>
          </a:p>
          <a:p>
            <a:pPr>
              <a:lnSpc>
                <a:spcPct val="90000"/>
              </a:lnSpc>
            </a:pPr>
            <a:r>
              <a:rPr lang="en-GB" altLang="en-US" sz="2400" dirty="0"/>
              <a:t>If a </a:t>
            </a:r>
            <a:r>
              <a:rPr lang="en-GB" altLang="en-US" sz="2400" dirty="0" err="1"/>
              <a:t>subtransaction</a:t>
            </a:r>
            <a:r>
              <a:rPr lang="en-GB" altLang="en-US" sz="2400" dirty="0"/>
              <a:t> aborts, it tells its parent</a:t>
            </a:r>
          </a:p>
          <a:p>
            <a:pPr>
              <a:lnSpc>
                <a:spcPct val="90000"/>
              </a:lnSpc>
            </a:pPr>
            <a:endParaRPr lang="en-GB" altLang="en-US" sz="2400" dirty="0"/>
          </a:p>
        </p:txBody>
      </p:sp>
      <p:sp>
        <p:nvSpPr>
          <p:cNvPr id="25607" name="Rectangle 162"/>
          <p:cNvSpPr>
            <a:spLocks noChangeArrowheads="1"/>
          </p:cNvSpPr>
          <p:nvPr/>
        </p:nvSpPr>
        <p:spPr bwMode="auto">
          <a:xfrm>
            <a:off x="3376614" y="5727701"/>
            <a:ext cx="146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000">
                <a:solidFill>
                  <a:schemeClr val="accent1"/>
                </a:solidFill>
                <a:latin typeface="Arial" panose="020B0604020202020204" pitchFamily="34" charset="0"/>
              </a:rPr>
              <a:t>Figure 13.9</a:t>
            </a:r>
          </a:p>
        </p:txBody>
      </p:sp>
      <p:sp>
        <p:nvSpPr>
          <p:cNvPr id="34979" name="Rectangle 163"/>
          <p:cNvSpPr>
            <a:spLocks noChangeArrowheads="1"/>
          </p:cNvSpPr>
          <p:nvPr/>
        </p:nvSpPr>
        <p:spPr bwMode="auto">
          <a:xfrm>
            <a:off x="4283075" y="6427788"/>
            <a:ext cx="6286500" cy="3667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 T</a:t>
            </a:r>
            <a:r>
              <a:rPr lang="en-GB" altLang="en-US" sz="1800" baseline="-25000">
                <a:latin typeface="Helvetica" panose="020B0604020202020204" pitchFamily="34" charset="0"/>
              </a:rPr>
              <a:t>12</a:t>
            </a:r>
            <a:r>
              <a:rPr lang="en-GB" altLang="en-US" sz="1800">
                <a:latin typeface="Helvetica" panose="020B0604020202020204" pitchFamily="34" charset="0"/>
              </a:rPr>
              <a:t> and T</a:t>
            </a:r>
            <a:r>
              <a:rPr lang="en-GB" altLang="en-US" sz="1800" baseline="-25000">
                <a:latin typeface="Helvetica" panose="020B0604020202020204" pitchFamily="34" charset="0"/>
              </a:rPr>
              <a:t>21</a:t>
            </a:r>
            <a:r>
              <a:rPr lang="en-GB" altLang="en-US" sz="1800">
                <a:latin typeface="Helvetica" panose="020B0604020202020204" pitchFamily="34" charset="0"/>
              </a:rPr>
              <a:t> share a coordinator as they both run at server N</a:t>
            </a:r>
          </a:p>
        </p:txBody>
      </p:sp>
      <p:sp>
        <p:nvSpPr>
          <p:cNvPr id="34980" name="Rectangle 164"/>
          <p:cNvSpPr>
            <a:spLocks noChangeArrowheads="1"/>
          </p:cNvSpPr>
          <p:nvPr/>
        </p:nvSpPr>
        <p:spPr bwMode="auto">
          <a:xfrm>
            <a:off x="4362450" y="6443663"/>
            <a:ext cx="6686550" cy="3667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When T2 is aborted it tells T (no information about descendents)</a:t>
            </a:r>
          </a:p>
        </p:txBody>
      </p:sp>
      <p:sp>
        <p:nvSpPr>
          <p:cNvPr id="34981" name="Rectangle 165"/>
          <p:cNvSpPr>
            <a:spLocks noChangeArrowheads="1"/>
          </p:cNvSpPr>
          <p:nvPr/>
        </p:nvSpPr>
        <p:spPr bwMode="auto">
          <a:xfrm>
            <a:off x="1362076" y="6461126"/>
            <a:ext cx="9490075"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A subtransaction (e.g. T</a:t>
            </a:r>
            <a:r>
              <a:rPr lang="en-GB" altLang="en-US" sz="2000" baseline="-25000">
                <a:latin typeface="Helvetica" panose="020B0604020202020204" pitchFamily="34" charset="0"/>
              </a:rPr>
              <a:t>21</a:t>
            </a:r>
            <a:r>
              <a:rPr lang="en-GB" altLang="en-US" sz="2000">
                <a:latin typeface="Helvetica" panose="020B0604020202020204" pitchFamily="34" charset="0"/>
              </a:rPr>
              <a:t> and T</a:t>
            </a:r>
            <a:r>
              <a:rPr lang="en-GB" altLang="en-US" sz="2000" baseline="-25000">
                <a:latin typeface="Helvetica" panose="020B0604020202020204" pitchFamily="34" charset="0"/>
              </a:rPr>
              <a:t>22</a:t>
            </a:r>
            <a:r>
              <a:rPr lang="en-GB" altLang="en-US" sz="2000">
                <a:latin typeface="Helvetica" panose="020B0604020202020204" pitchFamily="34" charset="0"/>
              </a:rPr>
              <a:t>) is called an </a:t>
            </a:r>
            <a:r>
              <a:rPr lang="en-GB" altLang="en-US" sz="2000" i="1">
                <a:latin typeface="Helvetica" panose="020B0604020202020204" pitchFamily="34" charset="0"/>
              </a:rPr>
              <a:t>orphan</a:t>
            </a:r>
            <a:r>
              <a:rPr lang="en-GB" altLang="en-US" sz="2000">
                <a:latin typeface="Helvetica" panose="020B0604020202020204" pitchFamily="34" charset="0"/>
              </a:rPr>
              <a:t> if one of its ancestors aborts</a:t>
            </a:r>
          </a:p>
        </p:txBody>
      </p:sp>
      <p:sp>
        <p:nvSpPr>
          <p:cNvPr id="34982" name="Rectangle 166"/>
          <p:cNvSpPr>
            <a:spLocks noChangeArrowheads="1"/>
          </p:cNvSpPr>
          <p:nvPr/>
        </p:nvSpPr>
        <p:spPr bwMode="auto">
          <a:xfrm>
            <a:off x="1173163" y="6393616"/>
            <a:ext cx="9652000" cy="3667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an </a:t>
            </a:r>
            <a:r>
              <a:rPr lang="en-GB" altLang="en-US" sz="1800" i="1">
                <a:latin typeface="Helvetica" panose="020B0604020202020204" pitchFamily="34" charset="0"/>
              </a:rPr>
              <a:t>orphan</a:t>
            </a:r>
            <a:r>
              <a:rPr lang="en-GB" altLang="en-US" sz="1800">
                <a:latin typeface="Helvetica" panose="020B0604020202020204" pitchFamily="34" charset="0"/>
              </a:rPr>
              <a:t> uses </a:t>
            </a:r>
            <a:r>
              <a:rPr lang="en-GB" altLang="en-US" sz="1800" i="1">
                <a:latin typeface="Helvetica" panose="020B0604020202020204" pitchFamily="34" charset="0"/>
              </a:rPr>
              <a:t>getStatus</a:t>
            </a:r>
            <a:r>
              <a:rPr lang="en-GB" altLang="en-US" sz="1800">
                <a:latin typeface="Helvetica" panose="020B0604020202020204" pitchFamily="34" charset="0"/>
              </a:rPr>
              <a:t> to ask its parent about the outcome. It should abort if its parent has </a:t>
            </a:r>
            <a:endParaRPr lang="en-GB" altLang="en-US" sz="2000">
              <a:latin typeface="Helvetica" panose="020B0604020202020204" pitchFamily="34" charset="0"/>
            </a:endParaRPr>
          </a:p>
        </p:txBody>
      </p:sp>
    </p:spTree>
    <p:extLst>
      <p:ext uri="{BB962C8B-B14F-4D97-AF65-F5344CB8AC3E}">
        <p14:creationId xmlns:p14="http://schemas.microsoft.com/office/powerpoint/2010/main" val="3526773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979"/>
                                        </p:tgtEl>
                                        <p:attrNameLst>
                                          <p:attrName>style.visibility</p:attrName>
                                        </p:attrNameLst>
                                      </p:cBhvr>
                                      <p:to>
                                        <p:strVal val="visible"/>
                                      </p:to>
                                    </p:set>
                                    <p:anim calcmode="lin" valueType="num">
                                      <p:cBhvr additive="base">
                                        <p:cTn id="7" dur="500" fill="hold"/>
                                        <p:tgtEl>
                                          <p:spTgt spid="34979"/>
                                        </p:tgtEl>
                                        <p:attrNameLst>
                                          <p:attrName>ppt_x</p:attrName>
                                        </p:attrNameLst>
                                      </p:cBhvr>
                                      <p:tavLst>
                                        <p:tav tm="0">
                                          <p:val>
                                            <p:strVal val="1+#ppt_w/2"/>
                                          </p:val>
                                        </p:tav>
                                        <p:tav tm="100000">
                                          <p:val>
                                            <p:strVal val="#ppt_x"/>
                                          </p:val>
                                        </p:tav>
                                      </p:tavLst>
                                    </p:anim>
                                    <p:anim calcmode="lin" valueType="num">
                                      <p:cBhvr additive="base">
                                        <p:cTn id="8" dur="500" fill="hold"/>
                                        <p:tgtEl>
                                          <p:spTgt spid="349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980"/>
                                        </p:tgtEl>
                                        <p:attrNameLst>
                                          <p:attrName>style.visibility</p:attrName>
                                        </p:attrNameLst>
                                      </p:cBhvr>
                                      <p:to>
                                        <p:strVal val="visible"/>
                                      </p:to>
                                    </p:set>
                                    <p:anim calcmode="lin" valueType="num">
                                      <p:cBhvr additive="base">
                                        <p:cTn id="13" dur="500" fill="hold"/>
                                        <p:tgtEl>
                                          <p:spTgt spid="34980"/>
                                        </p:tgtEl>
                                        <p:attrNameLst>
                                          <p:attrName>ppt_x</p:attrName>
                                        </p:attrNameLst>
                                      </p:cBhvr>
                                      <p:tavLst>
                                        <p:tav tm="0">
                                          <p:val>
                                            <p:strVal val="1+#ppt_w/2"/>
                                          </p:val>
                                        </p:tav>
                                        <p:tav tm="100000">
                                          <p:val>
                                            <p:strVal val="#ppt_x"/>
                                          </p:val>
                                        </p:tav>
                                      </p:tavLst>
                                    </p:anim>
                                    <p:anim calcmode="lin" valueType="num">
                                      <p:cBhvr additive="base">
                                        <p:cTn id="14" dur="500" fill="hold"/>
                                        <p:tgtEl>
                                          <p:spTgt spid="3498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981"/>
                                        </p:tgtEl>
                                        <p:attrNameLst>
                                          <p:attrName>style.visibility</p:attrName>
                                        </p:attrNameLst>
                                      </p:cBhvr>
                                      <p:to>
                                        <p:strVal val="visible"/>
                                      </p:to>
                                    </p:set>
                                    <p:anim calcmode="lin" valueType="num">
                                      <p:cBhvr additive="base">
                                        <p:cTn id="19" dur="500" fill="hold"/>
                                        <p:tgtEl>
                                          <p:spTgt spid="34981"/>
                                        </p:tgtEl>
                                        <p:attrNameLst>
                                          <p:attrName>ppt_x</p:attrName>
                                        </p:attrNameLst>
                                      </p:cBhvr>
                                      <p:tavLst>
                                        <p:tav tm="0">
                                          <p:val>
                                            <p:strVal val="1+#ppt_w/2"/>
                                          </p:val>
                                        </p:tav>
                                        <p:tav tm="100000">
                                          <p:val>
                                            <p:strVal val="#ppt_x"/>
                                          </p:val>
                                        </p:tav>
                                      </p:tavLst>
                                    </p:anim>
                                    <p:anim calcmode="lin" valueType="num">
                                      <p:cBhvr additive="base">
                                        <p:cTn id="20" dur="500" fill="hold"/>
                                        <p:tgtEl>
                                          <p:spTgt spid="349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982"/>
                                        </p:tgtEl>
                                        <p:attrNameLst>
                                          <p:attrName>style.visibility</p:attrName>
                                        </p:attrNameLst>
                                      </p:cBhvr>
                                      <p:to>
                                        <p:strVal val="visible"/>
                                      </p:to>
                                    </p:set>
                                    <p:anim calcmode="lin" valueType="num">
                                      <p:cBhvr additive="base">
                                        <p:cTn id="25" dur="500" fill="hold"/>
                                        <p:tgtEl>
                                          <p:spTgt spid="34982"/>
                                        </p:tgtEl>
                                        <p:attrNameLst>
                                          <p:attrName>ppt_x</p:attrName>
                                        </p:attrNameLst>
                                      </p:cBhvr>
                                      <p:tavLst>
                                        <p:tav tm="0">
                                          <p:val>
                                            <p:strVal val="1+#ppt_w/2"/>
                                          </p:val>
                                        </p:tav>
                                        <p:tav tm="100000">
                                          <p:val>
                                            <p:strVal val="#ppt_x"/>
                                          </p:val>
                                        </p:tav>
                                      </p:tavLst>
                                    </p:anim>
                                    <p:anim calcmode="lin" valueType="num">
                                      <p:cBhvr additive="base">
                                        <p:cTn id="26" dur="500" fill="hold"/>
                                        <p:tgtEl>
                                          <p:spTgt spid="3498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34976"/>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76" grpId="0" autoUpdateAnimBg="0"/>
      <p:bldP spid="34979" grpId="0" animBg="1" autoUpdateAnimBg="0"/>
      <p:bldP spid="34980" grpId="0" animBg="1" autoUpdateAnimBg="0"/>
      <p:bldP spid="34981" grpId="0" animBg="1" autoUpdateAnimBg="0"/>
      <p:bldP spid="3498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 two-phase commit protocol</a:t>
            </a:r>
            <a:endParaRPr lang="en-US" dirty="0"/>
          </a:p>
        </p:txBody>
      </p:sp>
      <p:sp>
        <p:nvSpPr>
          <p:cNvPr id="3" name="Content Placeholder 2"/>
          <p:cNvSpPr>
            <a:spLocks noGrp="1"/>
          </p:cNvSpPr>
          <p:nvPr>
            <p:ph idx="1"/>
          </p:nvPr>
        </p:nvSpPr>
        <p:spPr/>
        <p:txBody>
          <a:bodyPr>
            <a:noAutofit/>
          </a:bodyPr>
          <a:lstStyle/>
          <a:p>
            <a:r>
              <a:rPr lang="en-US" sz="2400" dirty="0"/>
              <a:t>In this approach, the two-phase </a:t>
            </a:r>
            <a:r>
              <a:rPr lang="en-US" sz="2400" dirty="0" smtClean="0"/>
              <a:t>commit protocol </a:t>
            </a:r>
            <a:r>
              <a:rPr lang="en-US" sz="2400" dirty="0"/>
              <a:t>becomes a multi-level nested protocol. </a:t>
            </a:r>
            <a:endParaRPr lang="en-US" sz="2400" dirty="0" smtClean="0"/>
          </a:p>
          <a:p>
            <a:r>
              <a:rPr lang="en-US" sz="2400" dirty="0" smtClean="0"/>
              <a:t>The </a:t>
            </a:r>
            <a:r>
              <a:rPr lang="en-US" sz="2400" dirty="0"/>
              <a:t>coordinator of the </a:t>
            </a:r>
            <a:r>
              <a:rPr lang="en-US" sz="2400" dirty="0" smtClean="0"/>
              <a:t>top-level transaction </a:t>
            </a:r>
            <a:r>
              <a:rPr lang="en-US" sz="2400" dirty="0"/>
              <a:t>communicates with the coordinators of the </a:t>
            </a:r>
            <a:r>
              <a:rPr lang="en-US" sz="2400" dirty="0" err="1"/>
              <a:t>subtransactions</a:t>
            </a:r>
            <a:r>
              <a:rPr lang="en-US" sz="2400" dirty="0"/>
              <a:t> for which it is </a:t>
            </a:r>
            <a:r>
              <a:rPr lang="en-US" sz="2400" dirty="0" smtClean="0"/>
              <a:t>the immediate </a:t>
            </a:r>
            <a:r>
              <a:rPr lang="en-US" sz="2400" dirty="0"/>
              <a:t>parent. </a:t>
            </a:r>
            <a:endParaRPr lang="en-US" sz="2400" dirty="0" smtClean="0"/>
          </a:p>
          <a:p>
            <a:r>
              <a:rPr lang="en-US" sz="2400" dirty="0" smtClean="0"/>
              <a:t>It </a:t>
            </a:r>
            <a:r>
              <a:rPr lang="en-US" sz="2400" dirty="0"/>
              <a:t>sends </a:t>
            </a:r>
            <a:r>
              <a:rPr lang="en-US" sz="2400" i="1" dirty="0" err="1"/>
              <a:t>canCommit</a:t>
            </a:r>
            <a:r>
              <a:rPr lang="en-US" sz="2400" i="1" dirty="0"/>
              <a:t>? </a:t>
            </a:r>
            <a:r>
              <a:rPr lang="en-US" sz="2400" dirty="0"/>
              <a:t>messages to each of the latter, which in </a:t>
            </a:r>
            <a:r>
              <a:rPr lang="en-US" sz="2400" dirty="0" smtClean="0"/>
              <a:t>turn pass </a:t>
            </a:r>
            <a:r>
              <a:rPr lang="en-US" sz="2400" dirty="0"/>
              <a:t>them on to the coordinators of their child transactions (and so on down the tree).</a:t>
            </a:r>
          </a:p>
          <a:p>
            <a:r>
              <a:rPr lang="en-US" sz="2400" dirty="0"/>
              <a:t>Each participant collects the replies from its descendants before replying to its parent.</a:t>
            </a:r>
          </a:p>
        </p:txBody>
      </p:sp>
    </p:spTree>
    <p:extLst>
      <p:ext uri="{BB962C8B-B14F-4D97-AF65-F5344CB8AC3E}">
        <p14:creationId xmlns:p14="http://schemas.microsoft.com/office/powerpoint/2010/main" val="1553202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FC62F48-9AB5-4151-A603-06F200167588}" type="slidenum">
              <a:rPr lang="en-US" altLang="en-US" sz="800"/>
              <a:pPr/>
              <a:t>26</a:t>
            </a:fld>
            <a:endParaRPr lang="en-US" altLang="en-US" sz="800"/>
          </a:p>
        </p:txBody>
      </p:sp>
      <p:sp>
        <p:nvSpPr>
          <p:cNvPr id="26627" name="Rectangle 2"/>
          <p:cNvSpPr>
            <a:spLocks noGrp="1" noChangeArrowheads="1"/>
          </p:cNvSpPr>
          <p:nvPr>
            <p:ph type="title"/>
          </p:nvPr>
        </p:nvSpPr>
        <p:spPr>
          <a:xfrm>
            <a:off x="1821131" y="-418626"/>
            <a:ext cx="8911687" cy="1280890"/>
          </a:xfrm>
        </p:spPr>
        <p:txBody>
          <a:bodyPr>
            <a:normAutofit fontScale="90000"/>
          </a:bodyPr>
          <a:lstStyle/>
          <a:p>
            <a:r>
              <a:rPr lang="en-GB" altLang="en-US" dirty="0" smtClean="0"/>
              <a:t/>
            </a:r>
            <a:br>
              <a:rPr lang="en-GB" altLang="en-US" dirty="0" smtClean="0"/>
            </a:br>
            <a:r>
              <a:rPr lang="en-GB" altLang="en-US" i="1" dirty="0" err="1" smtClean="0"/>
              <a:t>canCommit</a:t>
            </a:r>
            <a:r>
              <a:rPr lang="en-GB" altLang="en-US" dirty="0" smtClean="0"/>
              <a:t>?  for hierarchic two-phase commit protocol</a:t>
            </a:r>
          </a:p>
        </p:txBody>
      </p:sp>
      <p:sp>
        <p:nvSpPr>
          <p:cNvPr id="35843" name="Rectangle 3"/>
          <p:cNvSpPr>
            <a:spLocks noChangeArrowheads="1"/>
          </p:cNvSpPr>
          <p:nvPr/>
        </p:nvSpPr>
        <p:spPr bwMode="auto">
          <a:xfrm>
            <a:off x="1676401" y="1343025"/>
            <a:ext cx="86137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i="1" dirty="0" err="1"/>
              <a:t>canCommit</a:t>
            </a:r>
            <a:r>
              <a:rPr lang="en-GB" altLang="en-US" i="1" dirty="0"/>
              <a:t>?(trans, </a:t>
            </a:r>
            <a:r>
              <a:rPr lang="en-GB" altLang="en-US" i="1" dirty="0" err="1"/>
              <a:t>subTrans</a:t>
            </a:r>
            <a:r>
              <a:rPr lang="en-GB" altLang="en-US" i="1" dirty="0"/>
              <a:t>) -&gt; Yes / No</a:t>
            </a:r>
            <a:endParaRPr lang="en-GB" altLang="en-US" dirty="0"/>
          </a:p>
          <a:p>
            <a:pPr lvl="1"/>
            <a:r>
              <a:rPr lang="en-GB" altLang="en-US" dirty="0"/>
              <a:t>Call a coordinator to ask coordinator of child </a:t>
            </a:r>
            <a:r>
              <a:rPr lang="en-GB" altLang="en-US" dirty="0" err="1"/>
              <a:t>subtransaction</a:t>
            </a:r>
            <a:r>
              <a:rPr lang="en-GB" altLang="en-US" dirty="0"/>
              <a:t> whether it can commit a </a:t>
            </a:r>
            <a:r>
              <a:rPr lang="en-GB" altLang="en-US" dirty="0" err="1"/>
              <a:t>subtransaction</a:t>
            </a:r>
            <a:r>
              <a:rPr lang="en-GB" altLang="en-US" dirty="0"/>
              <a:t> </a:t>
            </a:r>
            <a:r>
              <a:rPr lang="en-GB" altLang="en-US" i="1" dirty="0" err="1"/>
              <a:t>subTrans</a:t>
            </a:r>
            <a:r>
              <a:rPr lang="en-GB" altLang="en-US" dirty="0"/>
              <a:t>. The first argument </a:t>
            </a:r>
            <a:r>
              <a:rPr lang="en-GB" altLang="en-US" i="1" dirty="0"/>
              <a:t>trans</a:t>
            </a:r>
            <a:r>
              <a:rPr lang="en-GB" altLang="en-US" dirty="0"/>
              <a:t> is the transaction identifier of top-level transaction. Participant replies with its vote </a:t>
            </a:r>
            <a:r>
              <a:rPr lang="en-GB" altLang="en-US" i="1" dirty="0"/>
              <a:t>Yes</a:t>
            </a:r>
            <a:r>
              <a:rPr lang="en-GB" altLang="en-US" dirty="0"/>
              <a:t> / </a:t>
            </a:r>
            <a:r>
              <a:rPr lang="en-GB" altLang="en-US" i="1" dirty="0"/>
              <a:t>No</a:t>
            </a:r>
            <a:r>
              <a:rPr lang="en-GB" altLang="en-US" dirty="0"/>
              <a:t>.</a:t>
            </a:r>
          </a:p>
        </p:txBody>
      </p:sp>
      <p:sp>
        <p:nvSpPr>
          <p:cNvPr id="35844" name="Text Box 4"/>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35845" name="Rectangle 5"/>
          <p:cNvSpPr>
            <a:spLocks noGrp="1" noChangeArrowheads="1"/>
          </p:cNvSpPr>
          <p:nvPr>
            <p:ph type="body" idx="1"/>
          </p:nvPr>
        </p:nvSpPr>
        <p:spPr>
          <a:xfrm>
            <a:off x="1608139" y="3382964"/>
            <a:ext cx="8859837" cy="2909887"/>
          </a:xfrm>
        </p:spPr>
        <p:txBody>
          <a:bodyPr>
            <a:normAutofit fontScale="92500" lnSpcReduction="20000"/>
          </a:bodyPr>
          <a:lstStyle/>
          <a:p>
            <a:pPr>
              <a:lnSpc>
                <a:spcPct val="90000"/>
              </a:lnSpc>
            </a:pPr>
            <a:r>
              <a:rPr lang="en-GB" altLang="en-US" sz="2400" dirty="0"/>
              <a:t>Top-level transaction is coordinator of 2PC.</a:t>
            </a:r>
          </a:p>
          <a:p>
            <a:pPr>
              <a:lnSpc>
                <a:spcPct val="90000"/>
              </a:lnSpc>
            </a:pPr>
            <a:r>
              <a:rPr lang="en-GB" altLang="en-US" sz="2400" dirty="0"/>
              <a:t>participant list: </a:t>
            </a:r>
          </a:p>
          <a:p>
            <a:pPr lvl="1">
              <a:lnSpc>
                <a:spcPct val="90000"/>
              </a:lnSpc>
            </a:pPr>
            <a:r>
              <a:rPr lang="en-GB" altLang="en-US" sz="1800" dirty="0"/>
              <a:t>the coordinators of all the </a:t>
            </a:r>
            <a:r>
              <a:rPr lang="en-GB" altLang="en-US" sz="1800" dirty="0" err="1"/>
              <a:t>subtransactions</a:t>
            </a:r>
            <a:r>
              <a:rPr lang="en-GB" altLang="en-US" sz="1800" dirty="0"/>
              <a:t> that have provisionally committed</a:t>
            </a:r>
          </a:p>
          <a:p>
            <a:pPr lvl="1">
              <a:lnSpc>
                <a:spcPct val="90000"/>
              </a:lnSpc>
            </a:pPr>
            <a:r>
              <a:rPr lang="en-GB" altLang="en-US" sz="1800" dirty="0"/>
              <a:t>but do not have an aborted ancestor</a:t>
            </a:r>
          </a:p>
          <a:p>
            <a:pPr lvl="1">
              <a:lnSpc>
                <a:spcPct val="90000"/>
              </a:lnSpc>
            </a:pPr>
            <a:r>
              <a:rPr lang="en-GB" altLang="en-US" sz="1800" dirty="0"/>
              <a:t>E.g. T, T1 and T12 in Figure 13.8</a:t>
            </a:r>
          </a:p>
          <a:p>
            <a:pPr lvl="1">
              <a:lnSpc>
                <a:spcPct val="90000"/>
              </a:lnSpc>
            </a:pPr>
            <a:r>
              <a:rPr lang="en-GB" altLang="en-US" sz="1800" dirty="0"/>
              <a:t>if they vote </a:t>
            </a:r>
            <a:r>
              <a:rPr lang="en-GB" altLang="en-US" sz="1800" i="1" dirty="0"/>
              <a:t>yes</a:t>
            </a:r>
            <a:r>
              <a:rPr lang="en-GB" altLang="en-US" sz="1800" dirty="0"/>
              <a:t>, they </a:t>
            </a:r>
            <a:r>
              <a:rPr lang="en-GB" altLang="en-US" sz="1800" i="1" dirty="0"/>
              <a:t>prepare</a:t>
            </a:r>
            <a:r>
              <a:rPr lang="en-GB" altLang="en-US" sz="1800" dirty="0"/>
              <a:t> to commit by saving state in permanent store</a:t>
            </a:r>
          </a:p>
          <a:p>
            <a:pPr lvl="2">
              <a:lnSpc>
                <a:spcPct val="90000"/>
              </a:lnSpc>
            </a:pPr>
            <a:r>
              <a:rPr lang="en-GB" altLang="en-US" sz="1600" dirty="0"/>
              <a:t>The state is marked as belonging to the top-level transaction</a:t>
            </a:r>
          </a:p>
          <a:p>
            <a:pPr>
              <a:lnSpc>
                <a:spcPct val="90000"/>
              </a:lnSpc>
            </a:pPr>
            <a:r>
              <a:rPr lang="en-GB" altLang="en-US" sz="2400" dirty="0"/>
              <a:t>The 2PC may be performed in a hierarchic or a flat manner</a:t>
            </a:r>
          </a:p>
        </p:txBody>
      </p:sp>
      <p:sp>
        <p:nvSpPr>
          <p:cNvPr id="26631" name="Rectangle 6"/>
          <p:cNvSpPr>
            <a:spLocks noChangeArrowheads="1"/>
          </p:cNvSpPr>
          <p:nvPr/>
        </p:nvSpPr>
        <p:spPr bwMode="auto">
          <a:xfrm>
            <a:off x="7956551" y="1374776"/>
            <a:ext cx="160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000">
                <a:solidFill>
                  <a:schemeClr val="accent1"/>
                </a:solidFill>
                <a:latin typeface="Arial" panose="020B0604020202020204" pitchFamily="34" charset="0"/>
              </a:rPr>
              <a:t>Figure 13.10</a:t>
            </a:r>
          </a:p>
        </p:txBody>
      </p:sp>
      <p:sp>
        <p:nvSpPr>
          <p:cNvPr id="35847" name="Text Box 7"/>
          <p:cNvSpPr txBox="1">
            <a:spLocks noChangeArrowheads="1"/>
          </p:cNvSpPr>
          <p:nvPr/>
        </p:nvSpPr>
        <p:spPr bwMode="auto">
          <a:xfrm>
            <a:off x="1590673" y="5580917"/>
            <a:ext cx="8618538"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Hierarchic 2PC - T asks </a:t>
            </a:r>
            <a:r>
              <a:rPr lang="en-GB" altLang="en-US" sz="2000" i="1">
                <a:latin typeface="Helvetica" panose="020B0604020202020204" pitchFamily="34" charset="0"/>
              </a:rPr>
              <a:t>canCommit</a:t>
            </a:r>
            <a:r>
              <a:rPr lang="en-GB" altLang="en-US" sz="2000">
                <a:latin typeface="Helvetica" panose="020B0604020202020204" pitchFamily="34" charset="0"/>
              </a:rPr>
              <a:t>? to  T</a:t>
            </a:r>
            <a:r>
              <a:rPr lang="en-GB" altLang="en-US" sz="2000" baseline="-25000">
                <a:latin typeface="Helvetica" panose="020B0604020202020204" pitchFamily="34" charset="0"/>
              </a:rPr>
              <a:t>1</a:t>
            </a:r>
            <a:r>
              <a:rPr lang="en-GB" altLang="en-US" sz="2000">
                <a:latin typeface="Helvetica" panose="020B0604020202020204" pitchFamily="34" charset="0"/>
              </a:rPr>
              <a:t> and T</a:t>
            </a:r>
            <a:r>
              <a:rPr lang="en-GB" altLang="en-US" sz="2000" baseline="-25000">
                <a:latin typeface="Helvetica" panose="020B0604020202020204" pitchFamily="34" charset="0"/>
              </a:rPr>
              <a:t>1</a:t>
            </a:r>
            <a:r>
              <a:rPr lang="en-GB" altLang="en-US" sz="2000">
                <a:latin typeface="Helvetica" panose="020B0604020202020204" pitchFamily="34" charset="0"/>
              </a:rPr>
              <a:t> asks </a:t>
            </a:r>
            <a:r>
              <a:rPr lang="en-GB" altLang="en-US" sz="2000" i="1">
                <a:latin typeface="Helvetica" panose="020B0604020202020204" pitchFamily="34" charset="0"/>
              </a:rPr>
              <a:t>canCommit</a:t>
            </a:r>
            <a:r>
              <a:rPr lang="en-GB" altLang="en-US" sz="2000">
                <a:latin typeface="Helvetica" panose="020B0604020202020204" pitchFamily="34" charset="0"/>
              </a:rPr>
              <a:t>? to T</a:t>
            </a:r>
            <a:r>
              <a:rPr lang="en-GB" altLang="en-US" sz="2000" baseline="-25000">
                <a:latin typeface="Helvetica" panose="020B0604020202020204" pitchFamily="34" charset="0"/>
              </a:rPr>
              <a:t>12</a:t>
            </a:r>
            <a:endParaRPr lang="en-GB" altLang="en-US" sz="2000">
              <a:latin typeface="Helvetica" panose="020B0604020202020204" pitchFamily="34" charset="0"/>
            </a:endParaRPr>
          </a:p>
        </p:txBody>
      </p:sp>
      <p:sp>
        <p:nvSpPr>
          <p:cNvPr id="35849" name="Text Box 9"/>
          <p:cNvSpPr txBox="1">
            <a:spLocks noChangeArrowheads="1"/>
          </p:cNvSpPr>
          <p:nvPr/>
        </p:nvSpPr>
        <p:spPr bwMode="auto">
          <a:xfrm>
            <a:off x="1143000" y="6216651"/>
            <a:ext cx="990600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The </a:t>
            </a:r>
            <a:r>
              <a:rPr lang="en-GB" altLang="en-US" sz="2000" i="1">
                <a:latin typeface="Helvetica" panose="020B0604020202020204" pitchFamily="34" charset="0"/>
              </a:rPr>
              <a:t>subTrans</a:t>
            </a:r>
            <a:r>
              <a:rPr lang="en-GB" altLang="en-US" sz="2000">
                <a:latin typeface="Helvetica" panose="020B0604020202020204" pitchFamily="34" charset="0"/>
              </a:rPr>
              <a:t> argument is use to find the subtransaction to vote on. If absent, vote </a:t>
            </a:r>
            <a:r>
              <a:rPr lang="en-GB" altLang="en-US" sz="2000" i="1">
                <a:latin typeface="Helvetica" panose="020B0604020202020204" pitchFamily="34" charset="0"/>
              </a:rPr>
              <a:t>no</a:t>
            </a:r>
            <a:r>
              <a:rPr lang="en-GB" altLang="en-US" sz="2000">
                <a:latin typeface="Helvetica" panose="020B0604020202020204" pitchFamily="34" charset="0"/>
              </a:rPr>
              <a:t>.</a:t>
            </a:r>
          </a:p>
        </p:txBody>
      </p:sp>
      <p:sp>
        <p:nvSpPr>
          <p:cNvPr id="35848" name="Text Box 8"/>
          <p:cNvSpPr txBox="1">
            <a:spLocks noChangeArrowheads="1"/>
          </p:cNvSpPr>
          <p:nvPr/>
        </p:nvSpPr>
        <p:spPr bwMode="auto">
          <a:xfrm>
            <a:off x="1143000" y="4975960"/>
            <a:ext cx="990600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dirty="0">
                <a:latin typeface="Helvetica" panose="020B0604020202020204" pitchFamily="34" charset="0"/>
              </a:rPr>
              <a:t>The </a:t>
            </a:r>
            <a:r>
              <a:rPr lang="en-GB" altLang="en-US" sz="2000" i="1" dirty="0">
                <a:latin typeface="Helvetica" panose="020B0604020202020204" pitchFamily="34" charset="0"/>
              </a:rPr>
              <a:t>trans</a:t>
            </a:r>
            <a:r>
              <a:rPr lang="en-GB" altLang="en-US" sz="2000" dirty="0">
                <a:latin typeface="Helvetica" panose="020B0604020202020204" pitchFamily="34" charset="0"/>
              </a:rPr>
              <a:t> argument is used when saving the objects in permanent storage</a:t>
            </a:r>
          </a:p>
        </p:txBody>
      </p:sp>
    </p:spTree>
    <p:extLst>
      <p:ext uri="{BB962C8B-B14F-4D97-AF65-F5344CB8AC3E}">
        <p14:creationId xmlns:p14="http://schemas.microsoft.com/office/powerpoint/2010/main" val="23643633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anim calcmode="lin" valueType="num">
                                      <p:cBhvr additive="base">
                                        <p:cTn id="7" dur="500" fill="hold"/>
                                        <p:tgtEl>
                                          <p:spTgt spid="35847"/>
                                        </p:tgtEl>
                                        <p:attrNameLst>
                                          <p:attrName>ppt_x</p:attrName>
                                        </p:attrNameLst>
                                      </p:cBhvr>
                                      <p:tavLst>
                                        <p:tav tm="0">
                                          <p:val>
                                            <p:strVal val="1+#ppt_w/2"/>
                                          </p:val>
                                        </p:tav>
                                        <p:tav tm="100000">
                                          <p:val>
                                            <p:strVal val="#ppt_x"/>
                                          </p:val>
                                        </p:tav>
                                      </p:tavLst>
                                    </p:anim>
                                    <p:anim calcmode="lin" valueType="num">
                                      <p:cBhvr additive="base">
                                        <p:cTn id="8" dur="500" fill="hold"/>
                                        <p:tgtEl>
                                          <p:spTgt spid="358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48"/>
                                        </p:tgtEl>
                                        <p:attrNameLst>
                                          <p:attrName>style.visibility</p:attrName>
                                        </p:attrNameLst>
                                      </p:cBhvr>
                                      <p:to>
                                        <p:strVal val="visible"/>
                                      </p:to>
                                    </p:set>
                                    <p:anim calcmode="lin" valueType="num">
                                      <p:cBhvr additive="base">
                                        <p:cTn id="13" dur="500" fill="hold"/>
                                        <p:tgtEl>
                                          <p:spTgt spid="35848"/>
                                        </p:tgtEl>
                                        <p:attrNameLst>
                                          <p:attrName>ppt_x</p:attrName>
                                        </p:attrNameLst>
                                      </p:cBhvr>
                                      <p:tavLst>
                                        <p:tav tm="0">
                                          <p:val>
                                            <p:strVal val="1+#ppt_w/2"/>
                                          </p:val>
                                        </p:tav>
                                        <p:tav tm="100000">
                                          <p:val>
                                            <p:strVal val="#ppt_x"/>
                                          </p:val>
                                        </p:tav>
                                      </p:tavLst>
                                    </p:anim>
                                    <p:anim calcmode="lin" valueType="num">
                                      <p:cBhvr additive="base">
                                        <p:cTn id="14"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49"/>
                                        </p:tgtEl>
                                        <p:attrNameLst>
                                          <p:attrName>style.visibility</p:attrName>
                                        </p:attrNameLst>
                                      </p:cBhvr>
                                      <p:to>
                                        <p:strVal val="visible"/>
                                      </p:to>
                                    </p:set>
                                    <p:anim calcmode="lin" valueType="num">
                                      <p:cBhvr additive="base">
                                        <p:cTn id="19" dur="500" fill="hold"/>
                                        <p:tgtEl>
                                          <p:spTgt spid="35849"/>
                                        </p:tgtEl>
                                        <p:attrNameLst>
                                          <p:attrName>ppt_x</p:attrName>
                                        </p:attrNameLst>
                                      </p:cBhvr>
                                      <p:tavLst>
                                        <p:tav tm="0">
                                          <p:val>
                                            <p:strVal val="1+#ppt_w/2"/>
                                          </p:val>
                                        </p:tav>
                                        <p:tav tm="100000">
                                          <p:val>
                                            <p:strVal val="#ppt_x"/>
                                          </p:val>
                                        </p:tav>
                                      </p:tavLst>
                                    </p:anim>
                                    <p:anim calcmode="lin" valueType="num">
                                      <p:cBhvr additive="base">
                                        <p:cTn id="20" dur="500" fill="hold"/>
                                        <p:tgtEl>
                                          <p:spTgt spid="3584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5844"/>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P spid="35847" grpId="0" animBg="1" autoUpdateAnimBg="0"/>
      <p:bldP spid="35849" grpId="0" animBg="1" autoUpdateAnimBg="0"/>
      <p:bldP spid="3584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9C14A44-5EBE-4C4C-8193-4E263CD4379F}" type="slidenum">
              <a:rPr lang="en-US" altLang="en-US" sz="800"/>
              <a:pPr/>
              <a:t>27</a:t>
            </a:fld>
            <a:endParaRPr lang="en-US" altLang="en-US" sz="800"/>
          </a:p>
        </p:txBody>
      </p:sp>
      <p:sp>
        <p:nvSpPr>
          <p:cNvPr id="27651" name="Rectangle 2"/>
          <p:cNvSpPr>
            <a:spLocks noGrp="1" noChangeArrowheads="1"/>
          </p:cNvSpPr>
          <p:nvPr>
            <p:ph type="title"/>
          </p:nvPr>
        </p:nvSpPr>
        <p:spPr>
          <a:xfrm>
            <a:off x="2129377" y="-203881"/>
            <a:ext cx="8911687" cy="1280890"/>
          </a:xfrm>
        </p:spPr>
        <p:txBody>
          <a:bodyPr>
            <a:normAutofit fontScale="90000"/>
          </a:bodyPr>
          <a:lstStyle/>
          <a:p>
            <a:r>
              <a:rPr lang="en-GB" altLang="en-US" dirty="0" smtClean="0"/>
              <a:t/>
            </a:r>
            <a:br>
              <a:rPr lang="en-GB" altLang="en-US" dirty="0" smtClean="0"/>
            </a:br>
            <a:r>
              <a:rPr lang="en-GB" altLang="en-US" i="1" dirty="0" err="1" smtClean="0"/>
              <a:t>canCommit</a:t>
            </a:r>
            <a:r>
              <a:rPr lang="en-GB" altLang="en-US" dirty="0" smtClean="0"/>
              <a:t>? for flat two-phase commit protocol</a:t>
            </a:r>
          </a:p>
        </p:txBody>
      </p:sp>
      <p:sp>
        <p:nvSpPr>
          <p:cNvPr id="27652" name="Rectangle 3"/>
          <p:cNvSpPr>
            <a:spLocks noChangeArrowheads="1"/>
          </p:cNvSpPr>
          <p:nvPr/>
        </p:nvSpPr>
        <p:spPr bwMode="auto">
          <a:xfrm>
            <a:off x="1736725" y="1309689"/>
            <a:ext cx="8396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i="1"/>
              <a:t>canCommit?(trans, abortList) -&gt; Yes / No</a:t>
            </a:r>
            <a:endParaRPr lang="en-GB" altLang="en-US"/>
          </a:p>
          <a:p>
            <a:pPr lvl="1"/>
            <a:r>
              <a:rPr lang="en-GB" altLang="en-US"/>
              <a:t>Call from coordinator to participant to ask whether it can commit a transaction. Participant replies with its vote </a:t>
            </a:r>
            <a:r>
              <a:rPr lang="en-GB" altLang="en-US" i="1"/>
              <a:t>Yes</a:t>
            </a:r>
            <a:r>
              <a:rPr lang="en-GB" altLang="en-US"/>
              <a:t> / </a:t>
            </a:r>
            <a:r>
              <a:rPr lang="en-GB" altLang="en-US" i="1"/>
              <a:t>No</a:t>
            </a:r>
            <a:r>
              <a:rPr lang="en-GB" altLang="en-US"/>
              <a:t>.</a:t>
            </a:r>
          </a:p>
        </p:txBody>
      </p:sp>
      <p:sp>
        <p:nvSpPr>
          <p:cNvPr id="36868" name="Text Box 4"/>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36869" name="Rectangle 5"/>
          <p:cNvSpPr>
            <a:spLocks noGrp="1" noChangeArrowheads="1"/>
          </p:cNvSpPr>
          <p:nvPr>
            <p:ph type="body" idx="1"/>
          </p:nvPr>
        </p:nvSpPr>
        <p:spPr>
          <a:xfrm>
            <a:off x="1803400" y="2667001"/>
            <a:ext cx="8447088" cy="3878263"/>
          </a:xfrm>
        </p:spPr>
        <p:txBody>
          <a:bodyPr>
            <a:normAutofit fontScale="92500" lnSpcReduction="10000"/>
          </a:bodyPr>
          <a:lstStyle/>
          <a:p>
            <a:pPr>
              <a:lnSpc>
                <a:spcPct val="90000"/>
              </a:lnSpc>
            </a:pPr>
            <a:r>
              <a:rPr lang="en-GB" altLang="en-US" sz="2400" dirty="0"/>
              <a:t>Flat 2PC</a:t>
            </a:r>
          </a:p>
          <a:p>
            <a:pPr lvl="1">
              <a:lnSpc>
                <a:spcPct val="90000"/>
              </a:lnSpc>
            </a:pPr>
            <a:r>
              <a:rPr lang="en-GB" altLang="en-US" sz="1800" dirty="0"/>
              <a:t>the coordinator of the top-level transaction sends </a:t>
            </a:r>
            <a:r>
              <a:rPr lang="en-GB" altLang="en-US" sz="1800" i="1" dirty="0" err="1"/>
              <a:t>canCommit</a:t>
            </a:r>
            <a:r>
              <a:rPr lang="en-GB" altLang="en-US" sz="1800" dirty="0"/>
              <a:t>? messages to the coordinators of all of the </a:t>
            </a:r>
            <a:r>
              <a:rPr lang="en-GB" altLang="en-US" sz="1800" dirty="0" err="1"/>
              <a:t>subtransactions</a:t>
            </a:r>
            <a:r>
              <a:rPr lang="en-GB" altLang="en-US" sz="1800" dirty="0"/>
              <a:t> in the provisional commit list. </a:t>
            </a:r>
          </a:p>
          <a:p>
            <a:pPr lvl="1">
              <a:lnSpc>
                <a:spcPct val="90000"/>
              </a:lnSpc>
            </a:pPr>
            <a:r>
              <a:rPr lang="en-GB" altLang="en-US" sz="1800" dirty="0"/>
              <a:t>in our example, T sends to the coordinators of T</a:t>
            </a:r>
            <a:r>
              <a:rPr lang="en-GB" altLang="en-US" sz="1800" baseline="-25000" dirty="0"/>
              <a:t>1</a:t>
            </a:r>
            <a:r>
              <a:rPr lang="en-GB" altLang="en-US" sz="1800" dirty="0"/>
              <a:t> and T</a:t>
            </a:r>
            <a:r>
              <a:rPr lang="en-GB" altLang="en-US" sz="1800" baseline="-25000" dirty="0"/>
              <a:t>12</a:t>
            </a:r>
            <a:r>
              <a:rPr lang="en-GB" altLang="en-US" sz="1800" dirty="0"/>
              <a:t>.</a:t>
            </a:r>
          </a:p>
          <a:p>
            <a:pPr lvl="1">
              <a:lnSpc>
                <a:spcPct val="90000"/>
              </a:lnSpc>
            </a:pPr>
            <a:r>
              <a:rPr lang="en-GB" altLang="en-US" sz="1800" dirty="0"/>
              <a:t>the </a:t>
            </a:r>
            <a:r>
              <a:rPr lang="en-GB" altLang="en-US" sz="1800" i="1" dirty="0"/>
              <a:t>trans</a:t>
            </a:r>
            <a:r>
              <a:rPr lang="en-GB" altLang="en-US" sz="1800" dirty="0"/>
              <a:t> argument is the TID of the top-level transaction</a:t>
            </a:r>
          </a:p>
          <a:p>
            <a:pPr lvl="1">
              <a:lnSpc>
                <a:spcPct val="90000"/>
              </a:lnSpc>
            </a:pPr>
            <a:r>
              <a:rPr lang="en-GB" altLang="en-US" sz="1800" dirty="0"/>
              <a:t>the </a:t>
            </a:r>
            <a:r>
              <a:rPr lang="en-GB" altLang="en-US" sz="1800" i="1" dirty="0" err="1"/>
              <a:t>abortList</a:t>
            </a:r>
            <a:r>
              <a:rPr lang="en-GB" altLang="en-US" sz="1800" dirty="0"/>
              <a:t> argument gives all aborted </a:t>
            </a:r>
            <a:r>
              <a:rPr lang="en-GB" altLang="en-US" sz="1800" dirty="0" err="1"/>
              <a:t>subtransactions</a:t>
            </a:r>
            <a:endParaRPr lang="en-GB" altLang="en-US" sz="1800" dirty="0"/>
          </a:p>
          <a:p>
            <a:pPr lvl="2">
              <a:lnSpc>
                <a:spcPct val="90000"/>
              </a:lnSpc>
            </a:pPr>
            <a:r>
              <a:rPr lang="en-GB" altLang="en-US" sz="1600" dirty="0"/>
              <a:t>e.g. server N has T</a:t>
            </a:r>
            <a:r>
              <a:rPr lang="en-GB" altLang="en-US" sz="1600" baseline="-25000" dirty="0"/>
              <a:t>12</a:t>
            </a:r>
            <a:r>
              <a:rPr lang="en-GB" altLang="en-US" sz="1600" dirty="0"/>
              <a:t> </a:t>
            </a:r>
            <a:r>
              <a:rPr lang="en-GB" altLang="en-US" sz="1600" dirty="0" err="1"/>
              <a:t>prov</a:t>
            </a:r>
            <a:r>
              <a:rPr lang="en-GB" altLang="en-US" sz="1600" dirty="0"/>
              <a:t> committed and T</a:t>
            </a:r>
            <a:r>
              <a:rPr lang="en-GB" altLang="en-US" sz="1600" baseline="-25000" dirty="0"/>
              <a:t>21</a:t>
            </a:r>
            <a:r>
              <a:rPr lang="en-GB" altLang="en-US" sz="1600" dirty="0"/>
              <a:t> aborted</a:t>
            </a:r>
          </a:p>
          <a:p>
            <a:pPr lvl="1">
              <a:lnSpc>
                <a:spcPct val="90000"/>
              </a:lnSpc>
            </a:pPr>
            <a:r>
              <a:rPr lang="en-GB" altLang="en-US" sz="1800" dirty="0"/>
              <a:t>On receiving </a:t>
            </a:r>
            <a:r>
              <a:rPr lang="en-GB" altLang="en-US" sz="1800" i="1" dirty="0" err="1"/>
              <a:t>canCommit</a:t>
            </a:r>
            <a:r>
              <a:rPr lang="en-GB" altLang="en-US" sz="1800" dirty="0"/>
              <a:t>, participant</a:t>
            </a:r>
          </a:p>
          <a:p>
            <a:pPr lvl="2">
              <a:lnSpc>
                <a:spcPct val="90000"/>
              </a:lnSpc>
            </a:pPr>
            <a:r>
              <a:rPr lang="en-GB" altLang="en-US" sz="1600" dirty="0"/>
              <a:t>looks in list of transactions for any that match </a:t>
            </a:r>
            <a:r>
              <a:rPr lang="en-GB" altLang="en-US" sz="1600" i="1" dirty="0"/>
              <a:t>trans</a:t>
            </a:r>
            <a:r>
              <a:rPr lang="en-GB" altLang="en-US" sz="1600" dirty="0"/>
              <a:t> (e.g. T</a:t>
            </a:r>
            <a:r>
              <a:rPr lang="en-GB" altLang="en-US" sz="1600" baseline="-25000" dirty="0"/>
              <a:t>12</a:t>
            </a:r>
            <a:r>
              <a:rPr lang="en-GB" altLang="en-US" sz="1600" dirty="0"/>
              <a:t> and T</a:t>
            </a:r>
            <a:r>
              <a:rPr lang="en-GB" altLang="en-US" sz="1600" baseline="-25000" dirty="0"/>
              <a:t>21</a:t>
            </a:r>
            <a:r>
              <a:rPr lang="en-GB" altLang="en-US" sz="1600" dirty="0"/>
              <a:t> at N)</a:t>
            </a:r>
          </a:p>
          <a:p>
            <a:pPr lvl="2">
              <a:lnSpc>
                <a:spcPct val="90000"/>
              </a:lnSpc>
            </a:pPr>
            <a:r>
              <a:rPr lang="en-GB" altLang="en-US" sz="1600" dirty="0"/>
              <a:t>it </a:t>
            </a:r>
            <a:r>
              <a:rPr lang="en-GB" altLang="en-US" sz="1600" i="1" dirty="0"/>
              <a:t>prepares</a:t>
            </a:r>
            <a:r>
              <a:rPr lang="en-GB" altLang="en-US" sz="1600" dirty="0"/>
              <a:t> any that have provisionally committed and are not in </a:t>
            </a:r>
            <a:r>
              <a:rPr lang="en-GB" altLang="en-US" sz="1600" i="1" dirty="0" err="1"/>
              <a:t>abortList</a:t>
            </a:r>
            <a:r>
              <a:rPr lang="en-GB" altLang="en-US" sz="1600" dirty="0"/>
              <a:t>  and votes </a:t>
            </a:r>
            <a:r>
              <a:rPr lang="en-GB" altLang="en-US" sz="1600" i="1" dirty="0"/>
              <a:t>yes</a:t>
            </a:r>
          </a:p>
          <a:p>
            <a:pPr lvl="2">
              <a:lnSpc>
                <a:spcPct val="90000"/>
              </a:lnSpc>
            </a:pPr>
            <a:r>
              <a:rPr lang="en-GB" altLang="en-US" sz="1600" dirty="0"/>
              <a:t>if it can't find any it votes </a:t>
            </a:r>
            <a:r>
              <a:rPr lang="en-GB" altLang="en-US" sz="1600" i="1" dirty="0"/>
              <a:t>no</a:t>
            </a:r>
            <a:endParaRPr lang="en-GB" altLang="en-US" sz="1600" dirty="0"/>
          </a:p>
        </p:txBody>
      </p:sp>
      <p:sp>
        <p:nvSpPr>
          <p:cNvPr id="27655" name="Rectangle 6"/>
          <p:cNvSpPr>
            <a:spLocks noChangeArrowheads="1"/>
          </p:cNvSpPr>
          <p:nvPr/>
        </p:nvSpPr>
        <p:spPr bwMode="auto">
          <a:xfrm>
            <a:off x="7367589" y="1312864"/>
            <a:ext cx="160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000">
                <a:solidFill>
                  <a:schemeClr val="accent1"/>
                </a:solidFill>
                <a:latin typeface="Arial" panose="020B0604020202020204" pitchFamily="34" charset="0"/>
              </a:rPr>
              <a:t>Figure 13.11</a:t>
            </a:r>
          </a:p>
        </p:txBody>
      </p:sp>
      <p:sp>
        <p:nvSpPr>
          <p:cNvPr id="36871" name="Text Box 7"/>
          <p:cNvSpPr txBox="1">
            <a:spLocks noChangeArrowheads="1"/>
          </p:cNvSpPr>
          <p:nvPr/>
        </p:nvSpPr>
        <p:spPr bwMode="auto">
          <a:xfrm>
            <a:off x="1143000" y="39689"/>
            <a:ext cx="906938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Compare the advantages and disadvantages of the flat and nested approaches</a:t>
            </a:r>
          </a:p>
        </p:txBody>
      </p:sp>
    </p:spTree>
    <p:extLst>
      <p:ext uri="{BB962C8B-B14F-4D97-AF65-F5344CB8AC3E}">
        <p14:creationId xmlns:p14="http://schemas.microsoft.com/office/powerpoint/2010/main" val="372682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 calcmode="lin" valueType="num">
                                      <p:cBhvr additive="base">
                                        <p:cTn id="7" dur="500" fill="hold"/>
                                        <p:tgtEl>
                                          <p:spTgt spid="36871"/>
                                        </p:tgtEl>
                                        <p:attrNameLst>
                                          <p:attrName>ppt_x</p:attrName>
                                        </p:attrNameLst>
                                      </p:cBhvr>
                                      <p:tavLst>
                                        <p:tav tm="0">
                                          <p:val>
                                            <p:strVal val="1+#ppt_w/2"/>
                                          </p:val>
                                        </p:tav>
                                        <p:tav tm="100000">
                                          <p:val>
                                            <p:strVal val="#ppt_x"/>
                                          </p:val>
                                        </p:tav>
                                      </p:tavLst>
                                    </p:anim>
                                    <p:anim calcmode="lin" valueType="num">
                                      <p:cBhvr additive="base">
                                        <p:cTn id="8" dur="500" fill="hold"/>
                                        <p:tgtEl>
                                          <p:spTgt spid="368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686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D6B80AC-C726-4BEB-A575-07D85E83A544}" type="slidenum">
              <a:rPr lang="en-US" altLang="en-US" sz="800"/>
              <a:pPr/>
              <a:t>28</a:t>
            </a:fld>
            <a:endParaRPr lang="en-US" altLang="en-US" sz="800"/>
          </a:p>
        </p:txBody>
      </p:sp>
      <p:sp>
        <p:nvSpPr>
          <p:cNvPr id="28675" name="Rectangle 2"/>
          <p:cNvSpPr>
            <a:spLocks noGrp="1" noChangeArrowheads="1"/>
          </p:cNvSpPr>
          <p:nvPr>
            <p:ph type="title"/>
          </p:nvPr>
        </p:nvSpPr>
        <p:spPr/>
        <p:txBody>
          <a:bodyPr/>
          <a:lstStyle/>
          <a:p>
            <a:r>
              <a:rPr lang="en-GB" altLang="en-US" smtClean="0"/>
              <a:t>Time-out actions in nested 2PC</a:t>
            </a:r>
          </a:p>
        </p:txBody>
      </p:sp>
      <p:sp>
        <p:nvSpPr>
          <p:cNvPr id="128003" name="Rectangle 3"/>
          <p:cNvSpPr>
            <a:spLocks noGrp="1" noChangeArrowheads="1"/>
          </p:cNvSpPr>
          <p:nvPr>
            <p:ph type="body" idx="1"/>
          </p:nvPr>
        </p:nvSpPr>
        <p:spPr>
          <a:xfrm>
            <a:off x="1980407" y="1519989"/>
            <a:ext cx="8915400" cy="3777622"/>
          </a:xfrm>
        </p:spPr>
        <p:txBody>
          <a:bodyPr>
            <a:noAutofit/>
          </a:bodyPr>
          <a:lstStyle/>
          <a:p>
            <a:r>
              <a:rPr lang="en-GB" altLang="en-US" sz="2400" dirty="0" smtClean="0"/>
              <a:t>With nested transactions delays can occur in the same three places as before</a:t>
            </a:r>
          </a:p>
          <a:p>
            <a:pPr lvl="1"/>
            <a:r>
              <a:rPr lang="en-GB" altLang="en-US" sz="2000" dirty="0" smtClean="0"/>
              <a:t>when a </a:t>
            </a:r>
            <a:r>
              <a:rPr lang="en-GB" altLang="en-US" sz="2000" i="1" dirty="0" smtClean="0"/>
              <a:t>participant</a:t>
            </a:r>
            <a:r>
              <a:rPr lang="en-GB" altLang="en-US" sz="2000" dirty="0" smtClean="0"/>
              <a:t> is prepared to </a:t>
            </a:r>
            <a:r>
              <a:rPr lang="en-GB" altLang="en-US" sz="2000" i="1" dirty="0" smtClean="0"/>
              <a:t>commit</a:t>
            </a:r>
            <a:endParaRPr lang="en-GB" altLang="en-US" sz="2000" dirty="0" smtClean="0"/>
          </a:p>
          <a:p>
            <a:pPr lvl="1"/>
            <a:r>
              <a:rPr lang="en-GB" altLang="en-US" sz="2000" dirty="0" smtClean="0"/>
              <a:t>when a participant has finished but has not yet received </a:t>
            </a:r>
            <a:r>
              <a:rPr lang="en-GB" altLang="en-US" sz="2000" i="1" dirty="0" err="1" smtClean="0"/>
              <a:t>canCommit</a:t>
            </a:r>
            <a:r>
              <a:rPr lang="en-GB" altLang="en-US" sz="2000" dirty="0" smtClean="0"/>
              <a:t>?</a:t>
            </a:r>
          </a:p>
          <a:p>
            <a:pPr lvl="1"/>
            <a:r>
              <a:rPr lang="en-GB" altLang="en-US" sz="2000" dirty="0" smtClean="0"/>
              <a:t>when a coordinator is waiting for votes</a:t>
            </a:r>
          </a:p>
          <a:p>
            <a:r>
              <a:rPr lang="en-GB" altLang="en-US" sz="2400" dirty="0" smtClean="0"/>
              <a:t>Fourth place: </a:t>
            </a:r>
          </a:p>
          <a:p>
            <a:pPr lvl="1"/>
            <a:r>
              <a:rPr lang="en-GB" altLang="en-US" sz="2000" dirty="0" smtClean="0"/>
              <a:t>provisionally committed </a:t>
            </a:r>
            <a:r>
              <a:rPr lang="en-GB" altLang="en-US" sz="2000" dirty="0" err="1" smtClean="0"/>
              <a:t>subtransactions</a:t>
            </a:r>
            <a:r>
              <a:rPr lang="en-GB" altLang="en-US" sz="2000" dirty="0" smtClean="0"/>
              <a:t> of aborted </a:t>
            </a:r>
            <a:r>
              <a:rPr lang="en-GB" altLang="en-US" sz="2000" dirty="0" err="1" smtClean="0"/>
              <a:t>subtransactions</a:t>
            </a:r>
            <a:r>
              <a:rPr lang="en-GB" altLang="en-US" sz="2000" dirty="0" smtClean="0"/>
              <a:t> e.g. T22 whose parent T2 has aborted</a:t>
            </a:r>
          </a:p>
          <a:p>
            <a:pPr lvl="1"/>
            <a:r>
              <a:rPr lang="en-GB" altLang="en-US" sz="2000" dirty="0" smtClean="0"/>
              <a:t>use </a:t>
            </a:r>
            <a:r>
              <a:rPr lang="en-GB" altLang="en-US" sz="2000" i="1" dirty="0" err="1" smtClean="0"/>
              <a:t>getStatus</a:t>
            </a:r>
            <a:r>
              <a:rPr lang="en-GB" altLang="en-US" sz="2000" dirty="0" smtClean="0"/>
              <a:t> on parent, whose coordinator should remain active for a while</a:t>
            </a:r>
          </a:p>
          <a:p>
            <a:pPr lvl="1"/>
            <a:r>
              <a:rPr lang="en-GB" altLang="en-US" sz="2000" dirty="0" smtClean="0"/>
              <a:t>If parent does not reply, then abort</a:t>
            </a:r>
          </a:p>
        </p:txBody>
      </p:sp>
      <p:sp>
        <p:nvSpPr>
          <p:cNvPr id="128004" name="Text Box 4"/>
          <p:cNvSpPr txBox="1">
            <a:spLocks noChangeArrowheads="1"/>
          </p:cNvSpPr>
          <p:nvPr/>
        </p:nvSpPr>
        <p:spPr bwMode="auto">
          <a:xfrm>
            <a:off x="1075055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1546322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in distributed transactions</a:t>
            </a:r>
          </a:p>
        </p:txBody>
      </p:sp>
      <p:sp>
        <p:nvSpPr>
          <p:cNvPr id="3" name="Content Placeholder 2"/>
          <p:cNvSpPr>
            <a:spLocks noGrp="1"/>
          </p:cNvSpPr>
          <p:nvPr>
            <p:ph idx="1"/>
          </p:nvPr>
        </p:nvSpPr>
        <p:spPr/>
        <p:txBody>
          <a:bodyPr>
            <a:normAutofit fontScale="92500" lnSpcReduction="10000"/>
          </a:bodyPr>
          <a:lstStyle/>
          <a:p>
            <a:r>
              <a:rPr lang="en-US" sz="2400" dirty="0"/>
              <a:t>Each server manages a set of objects and is responsible for ensuring that they </a:t>
            </a:r>
            <a:r>
              <a:rPr lang="en-US" sz="2400" dirty="0" smtClean="0"/>
              <a:t>remain consistent </a:t>
            </a:r>
            <a:r>
              <a:rPr lang="en-US" sz="2400" dirty="0"/>
              <a:t>when accessed by concurrent transactions. </a:t>
            </a:r>
            <a:endParaRPr lang="en-US" sz="2400" dirty="0" smtClean="0"/>
          </a:p>
          <a:p>
            <a:r>
              <a:rPr lang="en-US" sz="2400" dirty="0" smtClean="0"/>
              <a:t>Therefore</a:t>
            </a:r>
            <a:r>
              <a:rPr lang="en-US" sz="2400" dirty="0"/>
              <a:t>, each server </a:t>
            </a:r>
            <a:r>
              <a:rPr lang="en-US" sz="2400" dirty="0" smtClean="0"/>
              <a:t>is responsible </a:t>
            </a:r>
            <a:r>
              <a:rPr lang="en-US" sz="2400" dirty="0"/>
              <a:t>for applying concurrency control to its own objects. </a:t>
            </a:r>
            <a:endParaRPr lang="en-US" sz="2400" dirty="0" smtClean="0"/>
          </a:p>
          <a:p>
            <a:pPr lvl="1"/>
            <a:r>
              <a:rPr lang="en-US" altLang="en-US" sz="2000" dirty="0" smtClean="0"/>
              <a:t>which </a:t>
            </a:r>
            <a:r>
              <a:rPr lang="en-US" altLang="en-US" sz="2000" dirty="0"/>
              <a:t>ensure transactions </a:t>
            </a:r>
            <a:r>
              <a:rPr lang="en-US" altLang="en-US" sz="2000" dirty="0" err="1"/>
              <a:t>serializability</a:t>
            </a:r>
            <a:r>
              <a:rPr lang="en-US" altLang="en-US" sz="2000" dirty="0"/>
              <a:t> locally. </a:t>
            </a:r>
            <a:endParaRPr lang="en-US" sz="2000" dirty="0" smtClean="0"/>
          </a:p>
          <a:p>
            <a:r>
              <a:rPr lang="en-US" sz="2400" dirty="0" smtClean="0"/>
              <a:t>The </a:t>
            </a:r>
            <a:r>
              <a:rPr lang="en-US" sz="2400" dirty="0"/>
              <a:t>members of </a:t>
            </a:r>
            <a:r>
              <a:rPr lang="en-US" sz="2400" dirty="0" smtClean="0"/>
              <a:t>a collection </a:t>
            </a:r>
            <a:r>
              <a:rPr lang="en-US" sz="2400" dirty="0"/>
              <a:t>of servers of distributed transactions are jointly responsible for ensuring </a:t>
            </a:r>
            <a:r>
              <a:rPr lang="en-US" sz="2400" dirty="0" smtClean="0"/>
              <a:t>that they </a:t>
            </a:r>
            <a:r>
              <a:rPr lang="en-US" sz="2400" dirty="0"/>
              <a:t>are performed in a serially equivalent manner</a:t>
            </a:r>
            <a:r>
              <a:rPr lang="en-US" sz="2400" dirty="0" smtClean="0"/>
              <a:t>.</a:t>
            </a:r>
          </a:p>
          <a:p>
            <a:pPr lvl="1"/>
            <a:r>
              <a:rPr lang="en-US" altLang="en-US" sz="2000" dirty="0"/>
              <a:t>Thus </a:t>
            </a:r>
            <a:r>
              <a:rPr lang="en-US" altLang="en-US" sz="2000" b="1" dirty="0"/>
              <a:t>global </a:t>
            </a:r>
            <a:r>
              <a:rPr lang="en-US" altLang="en-US" sz="2000" b="1" dirty="0" err="1"/>
              <a:t>serializability</a:t>
            </a:r>
            <a:r>
              <a:rPr lang="en-US" altLang="en-US" sz="2000" b="1" dirty="0"/>
              <a:t> </a:t>
            </a:r>
            <a:r>
              <a:rPr lang="en-US" altLang="en-US" sz="2000" dirty="0"/>
              <a:t>is required</a:t>
            </a:r>
            <a:endParaRPr lang="en-US" sz="2200" dirty="0"/>
          </a:p>
        </p:txBody>
      </p:sp>
    </p:spTree>
    <p:extLst>
      <p:ext uri="{BB962C8B-B14F-4D97-AF65-F5344CB8AC3E}">
        <p14:creationId xmlns:p14="http://schemas.microsoft.com/office/powerpoint/2010/main" val="3893499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7136FE8-52E0-4FA1-AC96-7FC7F56C6F99}" type="slidenum">
              <a:rPr lang="en-US" altLang="en-US" sz="800"/>
              <a:pPr/>
              <a:t>3</a:t>
            </a:fld>
            <a:endParaRPr lang="en-US" altLang="en-US" sz="800"/>
          </a:p>
        </p:txBody>
      </p:sp>
      <p:sp>
        <p:nvSpPr>
          <p:cNvPr id="4099" name="Rectangle 2"/>
          <p:cNvSpPr>
            <a:spLocks noGrp="1" noChangeArrowheads="1"/>
          </p:cNvSpPr>
          <p:nvPr>
            <p:ph type="title"/>
          </p:nvPr>
        </p:nvSpPr>
        <p:spPr>
          <a:xfrm>
            <a:off x="2449234" y="99972"/>
            <a:ext cx="8911687" cy="1280890"/>
          </a:xfrm>
        </p:spPr>
        <p:txBody>
          <a:bodyPr/>
          <a:lstStyle/>
          <a:p>
            <a:r>
              <a:rPr lang="en-GB" altLang="en-US" dirty="0" smtClean="0"/>
              <a:t>Commitment of distributed transactions - introduction</a:t>
            </a:r>
          </a:p>
        </p:txBody>
      </p:sp>
      <p:sp>
        <p:nvSpPr>
          <p:cNvPr id="52227" name="Rectangle 3"/>
          <p:cNvSpPr>
            <a:spLocks noGrp="1" noChangeArrowheads="1"/>
          </p:cNvSpPr>
          <p:nvPr>
            <p:ph type="body" idx="1"/>
          </p:nvPr>
        </p:nvSpPr>
        <p:spPr>
          <a:xfrm>
            <a:off x="2171201" y="1598023"/>
            <a:ext cx="8915400" cy="3777622"/>
          </a:xfrm>
        </p:spPr>
        <p:txBody>
          <a:bodyPr>
            <a:noAutofit/>
          </a:bodyPr>
          <a:lstStyle/>
          <a:p>
            <a:r>
              <a:rPr lang="en-GB" altLang="en-US" sz="2800" i="1" dirty="0" smtClean="0"/>
              <a:t>Distributed transaction</a:t>
            </a:r>
            <a:r>
              <a:rPr lang="en-GB" altLang="en-US" sz="2800" dirty="0" smtClean="0"/>
              <a:t> refers to a flat or nested transaction that accesses objects managed by multiple servers</a:t>
            </a:r>
          </a:p>
          <a:p>
            <a:r>
              <a:rPr lang="en-GB" altLang="en-US" sz="2800" dirty="0" smtClean="0"/>
              <a:t>When a distributed transaction comes to an end</a:t>
            </a:r>
          </a:p>
          <a:p>
            <a:pPr lvl="1"/>
            <a:r>
              <a:rPr lang="en-GB" altLang="en-US" sz="2400" dirty="0" smtClean="0"/>
              <a:t> the either all of the servers commit the transaction </a:t>
            </a:r>
          </a:p>
          <a:p>
            <a:pPr lvl="1"/>
            <a:r>
              <a:rPr lang="en-GB" altLang="en-US" sz="2400" dirty="0" smtClean="0"/>
              <a:t>or all of them abort the transaction. </a:t>
            </a:r>
          </a:p>
          <a:p>
            <a:r>
              <a:rPr lang="en-GB" altLang="en-US" sz="2800" dirty="0" smtClean="0"/>
              <a:t>one of the servers is </a:t>
            </a:r>
            <a:r>
              <a:rPr lang="en-GB" altLang="en-US" sz="2800" i="1" dirty="0" smtClean="0"/>
              <a:t>coordinator</a:t>
            </a:r>
            <a:r>
              <a:rPr lang="en-GB" altLang="en-US" sz="2800" dirty="0" smtClean="0"/>
              <a:t>, it must ensure the same outcome at all of the servers. </a:t>
            </a:r>
          </a:p>
          <a:p>
            <a:r>
              <a:rPr lang="en-GB" altLang="en-US" sz="2800" dirty="0" smtClean="0"/>
              <a:t>the ‘two-phase commit protocol’ is the most commonly used protocol for achieving this</a:t>
            </a:r>
          </a:p>
        </p:txBody>
      </p:sp>
      <p:sp>
        <p:nvSpPr>
          <p:cNvPr id="52228" name="Text Box 4"/>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1742297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up)">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up)">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up)">
                                      <p:cBhvr>
                                        <p:cTn id="17" dur="500"/>
                                        <p:tgtEl>
                                          <p:spTgt spid="52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wipe(up)">
                                      <p:cBhvr>
                                        <p:cTn id="22" dur="500"/>
                                        <p:tgtEl>
                                          <p:spTgt spid="52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wipe(up)">
                                      <p:cBhvr>
                                        <p:cTn id="27" dur="500"/>
                                        <p:tgtEl>
                                          <p:spTgt spid="52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wipe(up)">
                                      <p:cBhvr>
                                        <p:cTn id="32" dur="500"/>
                                        <p:tgtEl>
                                          <p:spTgt spid="52227">
                                            <p:txEl>
                                              <p:pRg st="5" end="5"/>
                                            </p:txEl>
                                          </p:spTgt>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52228"/>
                                        </p:tgtEl>
                                        <p:attrNameLst>
                                          <p:attrName>style.visibility</p:attrName>
                                        </p:attrNameLst>
                                      </p:cBhvr>
                                      <p:to>
                                        <p:strVal val="visible"/>
                                      </p:to>
                                    </p:set>
                                  </p:childTnLst>
                                  <p:subTnLst>
                                    <p:audio>
                                      <p:cMediaNode>
                                        <p:cTn display="0" masterRel="sameClick">
                                          <p:stCondLst>
                                            <p:cond evt="begin" delay="0">
                                              <p:tn val="34"/>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P spid="5222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dirty="0" smtClean="0"/>
              <a:t>Locks</a:t>
            </a:r>
          </a:p>
        </p:txBody>
      </p:sp>
      <p:sp>
        <p:nvSpPr>
          <p:cNvPr id="31746" name="Content Placeholder 2"/>
          <p:cNvSpPr>
            <a:spLocks noGrp="1"/>
          </p:cNvSpPr>
          <p:nvPr>
            <p:ph idx="1"/>
          </p:nvPr>
        </p:nvSpPr>
        <p:spPr/>
        <p:txBody>
          <a:bodyPr>
            <a:normAutofit lnSpcReduction="10000"/>
          </a:bodyPr>
          <a:lstStyle/>
          <a:p>
            <a:r>
              <a:rPr lang="en-US" sz="2400" dirty="0"/>
              <a:t>In a distributed transaction, the locks on an object are held locally (in the same server).</a:t>
            </a:r>
            <a:endParaRPr lang="en-US" altLang="en-US" sz="3200" dirty="0" smtClean="0"/>
          </a:p>
          <a:p>
            <a:r>
              <a:rPr lang="en-US" altLang="en-US" sz="2400" dirty="0" smtClean="0"/>
              <a:t>Lock manager at each server decide whether to grant a lock or make the requesting transaction wait. </a:t>
            </a:r>
          </a:p>
          <a:p>
            <a:r>
              <a:rPr lang="en-US" altLang="en-US" sz="2400" dirty="0" smtClean="0"/>
              <a:t>However, it cannot release any locks until it knows that the transaction has been committed or aborted at all the servers involved in the transaction. </a:t>
            </a:r>
          </a:p>
          <a:p>
            <a:r>
              <a:rPr lang="en-US" altLang="en-US" sz="2400" dirty="0" smtClean="0"/>
              <a:t>A lock managers in different servers set their locks independently of one another. It is possible that different servers may impose different orderings on transactions</a:t>
            </a:r>
            <a:r>
              <a:rPr lang="en-US" altLang="en-US" dirty="0" smtClean="0"/>
              <a:t>. </a:t>
            </a:r>
          </a:p>
        </p:txBody>
      </p:sp>
    </p:spTree>
    <p:extLst>
      <p:ext uri="{BB962C8B-B14F-4D97-AF65-F5344CB8AC3E}">
        <p14:creationId xmlns:p14="http://schemas.microsoft.com/office/powerpoint/2010/main" val="2356036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Locks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1449" y="2362200"/>
            <a:ext cx="8996518" cy="2883568"/>
          </a:xfrm>
          <a:prstGeom prst="rect">
            <a:avLst/>
          </a:prstGeom>
        </p:spPr>
      </p:pic>
    </p:spTree>
    <p:extLst>
      <p:ext uri="{BB962C8B-B14F-4D97-AF65-F5344CB8AC3E}">
        <p14:creationId xmlns:p14="http://schemas.microsoft.com/office/powerpoint/2010/main" val="2210872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smtClean="0"/>
              <a:t>Timestamp ordering concurrency control</a:t>
            </a:r>
          </a:p>
        </p:txBody>
      </p:sp>
      <p:sp>
        <p:nvSpPr>
          <p:cNvPr id="32770" name="Content Placeholder 2"/>
          <p:cNvSpPr>
            <a:spLocks noGrp="1"/>
          </p:cNvSpPr>
          <p:nvPr>
            <p:ph idx="1"/>
          </p:nvPr>
        </p:nvSpPr>
        <p:spPr>
          <a:xfrm>
            <a:off x="1921043" y="1810586"/>
            <a:ext cx="8901113" cy="4800600"/>
          </a:xfrm>
        </p:spPr>
        <p:txBody>
          <a:bodyPr>
            <a:normAutofit lnSpcReduction="10000"/>
          </a:bodyPr>
          <a:lstStyle/>
          <a:p>
            <a:r>
              <a:rPr lang="en-US" altLang="en-US" sz="2300" dirty="0"/>
              <a:t>In a single server transaction, the coordinator issues a unique timestamp to each transaction when it starts. </a:t>
            </a:r>
            <a:endParaRPr lang="en-US" altLang="en-US" sz="2300" dirty="0" smtClean="0"/>
          </a:p>
          <a:p>
            <a:r>
              <a:rPr lang="en-US" altLang="en-US" sz="2300" dirty="0" smtClean="0"/>
              <a:t>Serial </a:t>
            </a:r>
            <a:r>
              <a:rPr lang="en-US" altLang="en-US" sz="2300" dirty="0"/>
              <a:t>equivalence is enforced by committing the versions of objects in the order of the timestamps of transactions that accessed them.</a:t>
            </a:r>
          </a:p>
          <a:p>
            <a:r>
              <a:rPr lang="en-US" altLang="en-US" sz="2300" dirty="0"/>
              <a:t>In distributed transactions, we require that each coordinator issue globally unique time stamps. </a:t>
            </a:r>
            <a:endParaRPr lang="en-US" altLang="en-US" sz="2300" dirty="0" smtClean="0"/>
          </a:p>
          <a:p>
            <a:r>
              <a:rPr lang="en-US" altLang="en-US" sz="2300" dirty="0" smtClean="0"/>
              <a:t>The </a:t>
            </a:r>
            <a:r>
              <a:rPr lang="en-US" altLang="en-US" sz="2300" dirty="0"/>
              <a:t>coordinators must agree as to the ordering of their timestamps. &lt;local timestamp, server-id&gt;, the agreed ordering of pairs of timestamps is based on a comparison in which the server-id is less significant.  </a:t>
            </a:r>
          </a:p>
          <a:p>
            <a:r>
              <a:rPr lang="en-US" altLang="en-US" sz="2300" dirty="0"/>
              <a:t>The timestamp is passed to each server whose objects perform an operation in the transaction.</a:t>
            </a:r>
          </a:p>
          <a:p>
            <a:endParaRPr lang="en-US" altLang="en-US" sz="2400" dirty="0"/>
          </a:p>
        </p:txBody>
      </p:sp>
    </p:spTree>
    <p:extLst>
      <p:ext uri="{BB962C8B-B14F-4D97-AF65-F5344CB8AC3E}">
        <p14:creationId xmlns:p14="http://schemas.microsoft.com/office/powerpoint/2010/main" val="1913146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dirty="0" smtClean="0"/>
              <a:t>Timestamp ordering concurrency control</a:t>
            </a:r>
          </a:p>
        </p:txBody>
      </p:sp>
      <p:sp>
        <p:nvSpPr>
          <p:cNvPr id="33794" name="Content Placeholder 2"/>
          <p:cNvSpPr>
            <a:spLocks noGrp="1"/>
          </p:cNvSpPr>
          <p:nvPr>
            <p:ph idx="1"/>
          </p:nvPr>
        </p:nvSpPr>
        <p:spPr>
          <a:xfrm>
            <a:off x="2504990" y="1905000"/>
            <a:ext cx="8915400" cy="3777622"/>
          </a:xfrm>
        </p:spPr>
        <p:txBody>
          <a:bodyPr>
            <a:noAutofit/>
          </a:bodyPr>
          <a:lstStyle/>
          <a:p>
            <a:r>
              <a:rPr lang="en-US" altLang="en-US" sz="2400" dirty="0" smtClean="0"/>
              <a:t>To achieve the same ordering at all the servers, </a:t>
            </a:r>
          </a:p>
          <a:p>
            <a:r>
              <a:rPr lang="en-US" altLang="en-US" sz="2400" dirty="0" smtClean="0"/>
              <a:t>The servers of distributed transactions are jointly responsible for ensuring that they are performed in a serially equivalent manner. </a:t>
            </a:r>
          </a:p>
          <a:p>
            <a:r>
              <a:rPr lang="en-US" sz="2000" dirty="0"/>
              <a:t>For example,</a:t>
            </a:r>
          </a:p>
          <a:p>
            <a:pPr lvl="1"/>
            <a:r>
              <a:rPr lang="en-US" sz="2000" dirty="0"/>
              <a:t> if the version of an object accessed by transaction </a:t>
            </a:r>
            <a:r>
              <a:rPr lang="en-US" sz="2000" i="1" dirty="0"/>
              <a:t>U </a:t>
            </a:r>
            <a:r>
              <a:rPr lang="en-US" sz="2000" dirty="0"/>
              <a:t>commits after the version accessed by </a:t>
            </a:r>
            <a:r>
              <a:rPr lang="en-US" sz="2000" i="1" dirty="0"/>
              <a:t>T </a:t>
            </a:r>
            <a:r>
              <a:rPr lang="en-US" sz="2000" dirty="0"/>
              <a:t>at one server,</a:t>
            </a:r>
          </a:p>
          <a:p>
            <a:pPr lvl="1"/>
            <a:r>
              <a:rPr lang="en-US" sz="2000" dirty="0"/>
              <a:t>if </a:t>
            </a:r>
            <a:r>
              <a:rPr lang="en-US" sz="2000" i="1" dirty="0"/>
              <a:t>T </a:t>
            </a:r>
            <a:r>
              <a:rPr lang="en-US" sz="2000" dirty="0"/>
              <a:t>and </a:t>
            </a:r>
            <a:r>
              <a:rPr lang="en-US" sz="2000" i="1" dirty="0"/>
              <a:t>U </a:t>
            </a:r>
            <a:r>
              <a:rPr lang="en-US" sz="2000" dirty="0"/>
              <a:t>access the same object as one another at other servers they must commit them in the same order. </a:t>
            </a:r>
          </a:p>
        </p:txBody>
      </p:sp>
    </p:spTree>
    <p:extLst>
      <p:ext uri="{BB962C8B-B14F-4D97-AF65-F5344CB8AC3E}">
        <p14:creationId xmlns:p14="http://schemas.microsoft.com/office/powerpoint/2010/main" val="715073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Timestamp ordering concurrency control</a:t>
            </a:r>
            <a:endParaRPr lang="en-US" dirty="0"/>
          </a:p>
        </p:txBody>
      </p:sp>
      <p:sp>
        <p:nvSpPr>
          <p:cNvPr id="3" name="Content Placeholder 2"/>
          <p:cNvSpPr>
            <a:spLocks noGrp="1"/>
          </p:cNvSpPr>
          <p:nvPr>
            <p:ph idx="1"/>
          </p:nvPr>
        </p:nvSpPr>
        <p:spPr/>
        <p:txBody>
          <a:bodyPr/>
          <a:lstStyle/>
          <a:p>
            <a:r>
              <a:rPr lang="en-US" sz="2000" dirty="0"/>
              <a:t>The same ordering of transactions can be achieved at all the servers even if </a:t>
            </a:r>
            <a:r>
              <a:rPr lang="en-US" sz="2000" dirty="0" smtClean="0"/>
              <a:t>their local </a:t>
            </a:r>
            <a:r>
              <a:rPr lang="en-US" sz="2000" dirty="0"/>
              <a:t>clocks are not synchronized. </a:t>
            </a:r>
            <a:endParaRPr lang="en-US" sz="2000" dirty="0" smtClean="0"/>
          </a:p>
          <a:p>
            <a:r>
              <a:rPr lang="en-US" sz="2000" dirty="0" smtClean="0"/>
              <a:t>It </a:t>
            </a:r>
            <a:r>
              <a:rPr lang="en-US" sz="2000" dirty="0"/>
              <a:t>is required </a:t>
            </a:r>
            <a:r>
              <a:rPr lang="en-US" sz="2000" dirty="0" smtClean="0"/>
              <a:t>that the </a:t>
            </a:r>
            <a:r>
              <a:rPr lang="en-US" sz="2000" dirty="0"/>
              <a:t>timestamps issued by one coordinator be roughly synchronized with those issued </a:t>
            </a:r>
            <a:r>
              <a:rPr lang="en-US" sz="2000" dirty="0" smtClean="0"/>
              <a:t>by the </a:t>
            </a:r>
            <a:r>
              <a:rPr lang="en-US" sz="2000" dirty="0"/>
              <a:t>other coordinators</a:t>
            </a:r>
            <a:r>
              <a:rPr lang="en-US" sz="2000" dirty="0" smtClean="0"/>
              <a:t>.</a:t>
            </a:r>
          </a:p>
          <a:p>
            <a:r>
              <a:rPr lang="en-US" altLang="en-US" sz="2000" dirty="0"/>
              <a:t>Conflicts are resolved as each operation is performed. </a:t>
            </a:r>
          </a:p>
          <a:p>
            <a:r>
              <a:rPr lang="en-US" altLang="en-US" sz="2000" dirty="0"/>
              <a:t>If the resolution of a conflict requires a transaction to be aborted, the coordinator will be informed and it will abort the transaction at all the participants. </a:t>
            </a:r>
          </a:p>
          <a:p>
            <a:endParaRPr lang="en-US" dirty="0"/>
          </a:p>
        </p:txBody>
      </p:sp>
    </p:spTree>
    <p:extLst>
      <p:ext uri="{BB962C8B-B14F-4D97-AF65-F5344CB8AC3E}">
        <p14:creationId xmlns:p14="http://schemas.microsoft.com/office/powerpoint/2010/main" val="2008321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Optimistic Concurrency Control Algorithm</a:t>
            </a:r>
            <a:br>
              <a:rPr lang="en-US" dirty="0"/>
            </a:br>
            <a:endParaRPr lang="en-US" dirty="0"/>
          </a:p>
        </p:txBody>
      </p:sp>
      <p:sp>
        <p:nvSpPr>
          <p:cNvPr id="3" name="Content Placeholder 2"/>
          <p:cNvSpPr>
            <a:spLocks noGrp="1"/>
          </p:cNvSpPr>
          <p:nvPr>
            <p:ph idx="1"/>
          </p:nvPr>
        </p:nvSpPr>
        <p:spPr>
          <a:xfrm>
            <a:off x="2204201" y="1592179"/>
            <a:ext cx="8915400" cy="3777622"/>
          </a:xfrm>
        </p:spPr>
        <p:txBody>
          <a:bodyPr>
            <a:noAutofit/>
          </a:bodyPr>
          <a:lstStyle/>
          <a:p>
            <a:r>
              <a:rPr lang="en-US" sz="2000" dirty="0" smtClean="0"/>
              <a:t>In </a:t>
            </a:r>
            <a:r>
              <a:rPr lang="en-US" sz="2000" dirty="0"/>
              <a:t>systems with low conflict rates, the task of validating every transaction for </a:t>
            </a:r>
            <a:r>
              <a:rPr lang="en-US" sz="2000" dirty="0" err="1"/>
              <a:t>serializability</a:t>
            </a:r>
            <a:r>
              <a:rPr lang="en-US" sz="2000" dirty="0"/>
              <a:t> may lower performance. </a:t>
            </a:r>
            <a:endParaRPr lang="en-US" sz="2000" dirty="0" smtClean="0"/>
          </a:p>
          <a:p>
            <a:r>
              <a:rPr lang="en-US" sz="2000" dirty="0" smtClean="0"/>
              <a:t>In </a:t>
            </a:r>
            <a:r>
              <a:rPr lang="en-US" sz="2000" dirty="0"/>
              <a:t>these cases, the test for </a:t>
            </a:r>
            <a:r>
              <a:rPr lang="en-US" sz="2000" dirty="0" err="1"/>
              <a:t>serializability</a:t>
            </a:r>
            <a:r>
              <a:rPr lang="en-US" sz="2000" dirty="0"/>
              <a:t> is postponed to just before commit. </a:t>
            </a:r>
            <a:endParaRPr lang="en-US" sz="2000" dirty="0" smtClean="0"/>
          </a:p>
          <a:p>
            <a:r>
              <a:rPr lang="en-US" sz="2000" dirty="0" smtClean="0"/>
              <a:t>Since </a:t>
            </a:r>
            <a:r>
              <a:rPr lang="en-US" sz="2000" dirty="0"/>
              <a:t>the conflict rate is low, the probability of aborting transactions which are not serializable is also low. </a:t>
            </a:r>
            <a:endParaRPr lang="en-US" sz="2000" dirty="0" smtClean="0"/>
          </a:p>
          <a:p>
            <a:r>
              <a:rPr lang="en-US" sz="2000" dirty="0"/>
              <a:t>T</a:t>
            </a:r>
            <a:r>
              <a:rPr lang="en-US" sz="2000" dirty="0" smtClean="0"/>
              <a:t>ransaction’s </a:t>
            </a:r>
            <a:r>
              <a:rPr lang="en-US" sz="2000" dirty="0"/>
              <a:t>life cycle is divided into the following three phases −</a:t>
            </a:r>
          </a:p>
          <a:p>
            <a:r>
              <a:rPr lang="en-US" sz="2000" b="1" dirty="0"/>
              <a:t>Execution Phase</a:t>
            </a:r>
            <a:r>
              <a:rPr lang="en-US" sz="2000" dirty="0"/>
              <a:t> − A transaction fetches data items to memory and performs operations upon them.</a:t>
            </a:r>
          </a:p>
          <a:p>
            <a:r>
              <a:rPr lang="en-US" sz="2000" b="1" dirty="0"/>
              <a:t>Validation Phase</a:t>
            </a:r>
            <a:r>
              <a:rPr lang="en-US" sz="2000" dirty="0"/>
              <a:t> − A transaction performs checks to ensure that committing its changes to the database passes </a:t>
            </a:r>
            <a:r>
              <a:rPr lang="en-US" sz="2000" dirty="0" err="1"/>
              <a:t>serializability</a:t>
            </a:r>
            <a:r>
              <a:rPr lang="en-US" sz="2000" dirty="0"/>
              <a:t> test.</a:t>
            </a:r>
          </a:p>
          <a:p>
            <a:r>
              <a:rPr lang="en-US" sz="2000" b="1" dirty="0"/>
              <a:t>Commit Phase</a:t>
            </a:r>
            <a:r>
              <a:rPr lang="en-US" sz="2000" dirty="0"/>
              <a:t> − A transaction writes back modified data item in memory to the disk.</a:t>
            </a:r>
          </a:p>
          <a:p>
            <a:endParaRPr lang="en-US" sz="2000" dirty="0"/>
          </a:p>
        </p:txBody>
      </p:sp>
    </p:spTree>
    <p:extLst>
      <p:ext uri="{BB962C8B-B14F-4D97-AF65-F5344CB8AC3E}">
        <p14:creationId xmlns:p14="http://schemas.microsoft.com/office/powerpoint/2010/main" val="3828815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Concurrency Control Algorithm</a:t>
            </a:r>
          </a:p>
        </p:txBody>
      </p:sp>
      <p:sp>
        <p:nvSpPr>
          <p:cNvPr id="3" name="Content Placeholder 2"/>
          <p:cNvSpPr>
            <a:spLocks noGrp="1"/>
          </p:cNvSpPr>
          <p:nvPr>
            <p:ph idx="1"/>
          </p:nvPr>
        </p:nvSpPr>
        <p:spPr/>
        <p:txBody>
          <a:bodyPr>
            <a:noAutofit/>
          </a:bodyPr>
          <a:lstStyle/>
          <a:p>
            <a:r>
              <a:rPr lang="en-US" sz="2000" dirty="0" smtClean="0"/>
              <a:t>Algorithm </a:t>
            </a:r>
            <a:r>
              <a:rPr lang="en-US" sz="2000" dirty="0"/>
              <a:t>uses three rules to enforce </a:t>
            </a:r>
            <a:r>
              <a:rPr lang="en-US" sz="2000" dirty="0" err="1"/>
              <a:t>serializability</a:t>
            </a:r>
            <a:r>
              <a:rPr lang="en-US" sz="2000" dirty="0"/>
              <a:t> in validation phase −</a:t>
            </a:r>
          </a:p>
          <a:p>
            <a:r>
              <a:rPr lang="en-US" sz="2000" b="1" dirty="0"/>
              <a:t>Rule 1</a:t>
            </a:r>
            <a:r>
              <a:rPr lang="en-US" sz="2000" dirty="0"/>
              <a:t> − Given two transactions </a:t>
            </a:r>
            <a:r>
              <a:rPr lang="en-US" sz="2000" dirty="0" err="1"/>
              <a:t>T</a:t>
            </a:r>
            <a:r>
              <a:rPr lang="en-US" sz="2000" baseline="-25000" dirty="0" err="1"/>
              <a:t>i</a:t>
            </a:r>
            <a:r>
              <a:rPr lang="en-US" sz="2000" dirty="0"/>
              <a:t> and </a:t>
            </a:r>
            <a:r>
              <a:rPr lang="en-US" sz="2000" dirty="0" err="1"/>
              <a:t>T</a:t>
            </a:r>
            <a:r>
              <a:rPr lang="en-US" sz="2000" baseline="-25000" dirty="0" err="1"/>
              <a:t>j</a:t>
            </a:r>
            <a:r>
              <a:rPr lang="en-US" sz="2000" dirty="0"/>
              <a:t>, if </a:t>
            </a:r>
            <a:r>
              <a:rPr lang="en-US" sz="2000" dirty="0" err="1"/>
              <a:t>T</a:t>
            </a:r>
            <a:r>
              <a:rPr lang="en-US" sz="2000" baseline="-25000" dirty="0" err="1"/>
              <a:t>i</a:t>
            </a:r>
            <a:r>
              <a:rPr lang="en-US" sz="2000" dirty="0"/>
              <a:t> is reading the data item which </a:t>
            </a:r>
            <a:r>
              <a:rPr lang="en-US" sz="2000" dirty="0" err="1"/>
              <a:t>T</a:t>
            </a:r>
            <a:r>
              <a:rPr lang="en-US" sz="2000" baseline="-25000" dirty="0" err="1"/>
              <a:t>j</a:t>
            </a:r>
            <a:r>
              <a:rPr lang="en-US" sz="2000" dirty="0"/>
              <a:t> is writing, then </a:t>
            </a:r>
            <a:r>
              <a:rPr lang="en-US" sz="2000" dirty="0" err="1"/>
              <a:t>T</a:t>
            </a:r>
            <a:r>
              <a:rPr lang="en-US" sz="2000" baseline="-25000" dirty="0" err="1"/>
              <a:t>i</a:t>
            </a:r>
            <a:r>
              <a:rPr lang="en-US" sz="2000" dirty="0" err="1"/>
              <a:t>’s</a:t>
            </a:r>
            <a:r>
              <a:rPr lang="en-US" sz="2000" dirty="0"/>
              <a:t> execution phase cannot overlap with </a:t>
            </a:r>
            <a:r>
              <a:rPr lang="en-US" sz="2000" dirty="0" err="1"/>
              <a:t>T</a:t>
            </a:r>
            <a:r>
              <a:rPr lang="en-US" sz="2000" baseline="-25000" dirty="0" err="1"/>
              <a:t>j</a:t>
            </a:r>
            <a:r>
              <a:rPr lang="en-US" sz="2000" dirty="0" err="1"/>
              <a:t>’s</a:t>
            </a:r>
            <a:r>
              <a:rPr lang="en-US" sz="2000" dirty="0"/>
              <a:t> commit phase. </a:t>
            </a:r>
            <a:r>
              <a:rPr lang="en-US" sz="2000" dirty="0" err="1"/>
              <a:t>T</a:t>
            </a:r>
            <a:r>
              <a:rPr lang="en-US" sz="2000" baseline="-25000" dirty="0" err="1"/>
              <a:t>j</a:t>
            </a:r>
            <a:r>
              <a:rPr lang="en-US" sz="2000" dirty="0"/>
              <a:t> can commit only after </a:t>
            </a:r>
            <a:r>
              <a:rPr lang="en-US" sz="2000" dirty="0" err="1"/>
              <a:t>T</a:t>
            </a:r>
            <a:r>
              <a:rPr lang="en-US" sz="2000" baseline="-25000" dirty="0" err="1"/>
              <a:t>i</a:t>
            </a:r>
            <a:r>
              <a:rPr lang="en-US" sz="2000" dirty="0"/>
              <a:t> has finished execution.</a:t>
            </a:r>
          </a:p>
          <a:p>
            <a:r>
              <a:rPr lang="en-US" sz="2000" b="1" dirty="0"/>
              <a:t>Rule 2</a:t>
            </a:r>
            <a:r>
              <a:rPr lang="en-US" sz="2000" dirty="0"/>
              <a:t> − Given two transactions </a:t>
            </a:r>
            <a:r>
              <a:rPr lang="en-US" sz="2000" dirty="0" err="1"/>
              <a:t>T</a:t>
            </a:r>
            <a:r>
              <a:rPr lang="en-US" sz="2000" baseline="-25000" dirty="0" err="1"/>
              <a:t>i</a:t>
            </a:r>
            <a:r>
              <a:rPr lang="en-US" sz="2000" dirty="0"/>
              <a:t> and </a:t>
            </a:r>
            <a:r>
              <a:rPr lang="en-US" sz="2000" dirty="0" err="1"/>
              <a:t>T</a:t>
            </a:r>
            <a:r>
              <a:rPr lang="en-US" sz="2000" baseline="-25000" dirty="0" err="1"/>
              <a:t>j</a:t>
            </a:r>
            <a:r>
              <a:rPr lang="en-US" sz="2000" dirty="0"/>
              <a:t>, if </a:t>
            </a:r>
            <a:r>
              <a:rPr lang="en-US" sz="2000" dirty="0" err="1"/>
              <a:t>T</a:t>
            </a:r>
            <a:r>
              <a:rPr lang="en-US" sz="2000" baseline="-25000" dirty="0" err="1"/>
              <a:t>i</a:t>
            </a:r>
            <a:r>
              <a:rPr lang="en-US" sz="2000" dirty="0"/>
              <a:t> is writing the data item that </a:t>
            </a:r>
            <a:r>
              <a:rPr lang="en-US" sz="2000" dirty="0" err="1"/>
              <a:t>T</a:t>
            </a:r>
            <a:r>
              <a:rPr lang="en-US" sz="2000" baseline="-25000" dirty="0" err="1"/>
              <a:t>j</a:t>
            </a:r>
            <a:r>
              <a:rPr lang="en-US" sz="2000" dirty="0"/>
              <a:t> is reading, then </a:t>
            </a:r>
            <a:r>
              <a:rPr lang="en-US" sz="2000" dirty="0" err="1"/>
              <a:t>T</a:t>
            </a:r>
            <a:r>
              <a:rPr lang="en-US" sz="2000" baseline="-25000" dirty="0" err="1"/>
              <a:t>i</a:t>
            </a:r>
            <a:r>
              <a:rPr lang="en-US" sz="2000" dirty="0" err="1"/>
              <a:t>’s</a:t>
            </a:r>
            <a:r>
              <a:rPr lang="en-US" sz="2000" dirty="0"/>
              <a:t> commit phase cannot overlap with </a:t>
            </a:r>
            <a:r>
              <a:rPr lang="en-US" sz="2000" dirty="0" err="1"/>
              <a:t>T</a:t>
            </a:r>
            <a:r>
              <a:rPr lang="en-US" sz="2000" baseline="-25000" dirty="0" err="1"/>
              <a:t>j</a:t>
            </a:r>
            <a:r>
              <a:rPr lang="en-US" sz="2000" dirty="0" err="1"/>
              <a:t>’s</a:t>
            </a:r>
            <a:r>
              <a:rPr lang="en-US" sz="2000" dirty="0"/>
              <a:t> execution phase. </a:t>
            </a:r>
            <a:r>
              <a:rPr lang="en-US" sz="2000" dirty="0" err="1"/>
              <a:t>T</a:t>
            </a:r>
            <a:r>
              <a:rPr lang="en-US" sz="2000" baseline="-25000" dirty="0" err="1"/>
              <a:t>j</a:t>
            </a:r>
            <a:r>
              <a:rPr lang="en-US" sz="2000" dirty="0"/>
              <a:t> can start executing only after </a:t>
            </a:r>
            <a:r>
              <a:rPr lang="en-US" sz="2000" dirty="0" err="1"/>
              <a:t>T</a:t>
            </a:r>
            <a:r>
              <a:rPr lang="en-US" sz="2000" baseline="-25000" dirty="0" err="1"/>
              <a:t>i</a:t>
            </a:r>
            <a:r>
              <a:rPr lang="en-US" sz="2000" dirty="0"/>
              <a:t> has already committed.</a:t>
            </a:r>
          </a:p>
          <a:p>
            <a:r>
              <a:rPr lang="en-US" sz="2000" b="1" dirty="0"/>
              <a:t>Rule 3</a:t>
            </a:r>
            <a:r>
              <a:rPr lang="en-US" sz="2000" dirty="0"/>
              <a:t> − Given two transactions </a:t>
            </a:r>
            <a:r>
              <a:rPr lang="en-US" sz="2000" dirty="0" err="1"/>
              <a:t>T</a:t>
            </a:r>
            <a:r>
              <a:rPr lang="en-US" sz="2000" baseline="-25000" dirty="0" err="1"/>
              <a:t>i</a:t>
            </a:r>
            <a:r>
              <a:rPr lang="en-US" sz="2000" dirty="0"/>
              <a:t> and </a:t>
            </a:r>
            <a:r>
              <a:rPr lang="en-US" sz="2000" dirty="0" err="1"/>
              <a:t>T</a:t>
            </a:r>
            <a:r>
              <a:rPr lang="en-US" sz="2000" baseline="-25000" dirty="0" err="1"/>
              <a:t>j</a:t>
            </a:r>
            <a:r>
              <a:rPr lang="en-US" sz="2000" dirty="0"/>
              <a:t>, if </a:t>
            </a:r>
            <a:r>
              <a:rPr lang="en-US" sz="2000" dirty="0" err="1"/>
              <a:t>T</a:t>
            </a:r>
            <a:r>
              <a:rPr lang="en-US" sz="2000" baseline="-25000" dirty="0" err="1"/>
              <a:t>i</a:t>
            </a:r>
            <a:r>
              <a:rPr lang="en-US" sz="2000" dirty="0"/>
              <a:t> is writing the data item which </a:t>
            </a:r>
            <a:r>
              <a:rPr lang="en-US" sz="2000" dirty="0" err="1"/>
              <a:t>T</a:t>
            </a:r>
            <a:r>
              <a:rPr lang="en-US" sz="2000" baseline="-25000" dirty="0" err="1"/>
              <a:t>j</a:t>
            </a:r>
            <a:r>
              <a:rPr lang="en-US" sz="2000" dirty="0"/>
              <a:t> is also writing, then </a:t>
            </a:r>
            <a:r>
              <a:rPr lang="en-US" sz="2000" dirty="0" err="1"/>
              <a:t>T</a:t>
            </a:r>
            <a:r>
              <a:rPr lang="en-US" sz="2000" baseline="-25000" dirty="0" err="1"/>
              <a:t>i</a:t>
            </a:r>
            <a:r>
              <a:rPr lang="en-US" sz="2000" dirty="0" err="1"/>
              <a:t>’s</a:t>
            </a:r>
            <a:r>
              <a:rPr lang="en-US" sz="2000" dirty="0"/>
              <a:t> commit phase cannot overlap with </a:t>
            </a:r>
            <a:r>
              <a:rPr lang="en-US" sz="2000" dirty="0" err="1"/>
              <a:t>T</a:t>
            </a:r>
            <a:r>
              <a:rPr lang="en-US" sz="2000" baseline="-25000" dirty="0" err="1"/>
              <a:t>j</a:t>
            </a:r>
            <a:r>
              <a:rPr lang="en-US" sz="2000" dirty="0" err="1"/>
              <a:t>’s</a:t>
            </a:r>
            <a:r>
              <a:rPr lang="en-US" sz="2000" dirty="0"/>
              <a:t> commit phase. </a:t>
            </a:r>
            <a:r>
              <a:rPr lang="en-US" sz="2000" dirty="0" err="1"/>
              <a:t>T</a:t>
            </a:r>
            <a:r>
              <a:rPr lang="en-US" sz="2000" baseline="-25000" dirty="0" err="1"/>
              <a:t>j</a:t>
            </a:r>
            <a:r>
              <a:rPr lang="en-US" sz="2000" dirty="0"/>
              <a:t> can start to commit only after </a:t>
            </a:r>
            <a:r>
              <a:rPr lang="en-US" sz="2000" dirty="0" err="1"/>
              <a:t>T</a:t>
            </a:r>
            <a:r>
              <a:rPr lang="en-US" sz="2000" baseline="-25000" dirty="0" err="1"/>
              <a:t>i</a:t>
            </a:r>
            <a:r>
              <a:rPr lang="en-US" sz="2000" dirty="0"/>
              <a:t> has already committed.</a:t>
            </a:r>
          </a:p>
          <a:p>
            <a:endParaRPr lang="en-US" sz="2000" dirty="0"/>
          </a:p>
        </p:txBody>
      </p:sp>
    </p:spTree>
    <p:extLst>
      <p:ext uri="{BB962C8B-B14F-4D97-AF65-F5344CB8AC3E}">
        <p14:creationId xmlns:p14="http://schemas.microsoft.com/office/powerpoint/2010/main" val="2317100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Optimistic Concurrency Control Algorithm</a:t>
            </a:r>
          </a:p>
        </p:txBody>
      </p:sp>
      <p:sp>
        <p:nvSpPr>
          <p:cNvPr id="3" name="Content Placeholder 2"/>
          <p:cNvSpPr>
            <a:spLocks noGrp="1"/>
          </p:cNvSpPr>
          <p:nvPr>
            <p:ph idx="1"/>
          </p:nvPr>
        </p:nvSpPr>
        <p:spPr>
          <a:xfrm>
            <a:off x="2396707" y="1664369"/>
            <a:ext cx="8915400" cy="3777622"/>
          </a:xfrm>
        </p:spPr>
        <p:txBody>
          <a:bodyPr>
            <a:normAutofit/>
          </a:bodyPr>
          <a:lstStyle/>
          <a:p>
            <a:r>
              <a:rPr lang="en-US" sz="2000" dirty="0" smtClean="0"/>
              <a:t>Each </a:t>
            </a:r>
            <a:r>
              <a:rPr lang="en-US" sz="2000" dirty="0"/>
              <a:t>transaction is validated before it </a:t>
            </a:r>
            <a:r>
              <a:rPr lang="en-US" sz="2000" dirty="0" smtClean="0"/>
              <a:t>is allowed </a:t>
            </a:r>
            <a:r>
              <a:rPr lang="en-US" sz="2000" dirty="0"/>
              <a:t>to commit. </a:t>
            </a:r>
            <a:endParaRPr lang="en-US" sz="2000" dirty="0" smtClean="0"/>
          </a:p>
          <a:p>
            <a:r>
              <a:rPr lang="en-US" sz="2000" dirty="0" smtClean="0"/>
              <a:t>Transaction </a:t>
            </a:r>
            <a:r>
              <a:rPr lang="en-US" sz="2000" dirty="0"/>
              <a:t>numbers are assigned at the start of validation </a:t>
            </a:r>
            <a:r>
              <a:rPr lang="en-US" sz="2000" dirty="0" smtClean="0"/>
              <a:t>and transactions </a:t>
            </a:r>
            <a:r>
              <a:rPr lang="en-US" sz="2000" dirty="0"/>
              <a:t>are serialized according to the order of the transaction numbers. </a:t>
            </a:r>
            <a:endParaRPr lang="en-US" sz="2000" dirty="0" smtClean="0"/>
          </a:p>
          <a:p>
            <a:r>
              <a:rPr lang="en-US" sz="2000" dirty="0" smtClean="0"/>
              <a:t>A distributed </a:t>
            </a:r>
            <a:r>
              <a:rPr lang="en-US" sz="2000" dirty="0"/>
              <a:t>transaction is validated by a collection of independent servers, each of </a:t>
            </a:r>
            <a:r>
              <a:rPr lang="en-US" sz="2000" dirty="0" smtClean="0"/>
              <a:t>which validates </a:t>
            </a:r>
            <a:r>
              <a:rPr lang="en-US" sz="2000" dirty="0"/>
              <a:t>transactions that access its own objects. </a:t>
            </a:r>
            <a:endParaRPr lang="en-US" sz="2000" dirty="0" smtClean="0"/>
          </a:p>
          <a:p>
            <a:r>
              <a:rPr lang="en-US" sz="2000" dirty="0" smtClean="0"/>
              <a:t>This </a:t>
            </a:r>
            <a:r>
              <a:rPr lang="en-US" sz="2000" dirty="0"/>
              <a:t>validation takes place during </a:t>
            </a:r>
            <a:r>
              <a:rPr lang="en-US" sz="2000" dirty="0" smtClean="0"/>
              <a:t>the first </a:t>
            </a:r>
            <a:r>
              <a:rPr lang="en-US" sz="2000" dirty="0"/>
              <a:t>phase of the two-phase commit protocol.</a:t>
            </a:r>
          </a:p>
        </p:txBody>
      </p:sp>
    </p:spTree>
    <p:extLst>
      <p:ext uri="{BB962C8B-B14F-4D97-AF65-F5344CB8AC3E}">
        <p14:creationId xmlns:p14="http://schemas.microsoft.com/office/powerpoint/2010/main" val="3258479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Optimistic Concurrency Control Algorithm</a:t>
            </a:r>
            <a:br>
              <a:rPr lang="en-US" dirty="0"/>
            </a:br>
            <a:endParaRPr lang="en-US" dirty="0"/>
          </a:p>
        </p:txBody>
      </p:sp>
      <p:sp>
        <p:nvSpPr>
          <p:cNvPr id="3" name="Content Placeholder 2"/>
          <p:cNvSpPr>
            <a:spLocks noGrp="1"/>
          </p:cNvSpPr>
          <p:nvPr>
            <p:ph idx="1"/>
          </p:nvPr>
        </p:nvSpPr>
        <p:spPr>
          <a:xfrm>
            <a:off x="2384675" y="1905000"/>
            <a:ext cx="8915400" cy="3777622"/>
          </a:xfrm>
        </p:spPr>
        <p:txBody>
          <a:bodyPr>
            <a:noAutofit/>
          </a:bodyPr>
          <a:lstStyle/>
          <a:p>
            <a:r>
              <a:rPr lang="en-US" sz="2400" dirty="0"/>
              <a:t>Distributed optimistic concurrency control algorithm extends optimistic concurrency control algorithm. </a:t>
            </a:r>
            <a:endParaRPr lang="en-US" sz="2400" dirty="0" smtClean="0"/>
          </a:p>
          <a:p>
            <a:r>
              <a:rPr lang="en-US" sz="2400" dirty="0" smtClean="0"/>
              <a:t>For </a:t>
            </a:r>
            <a:r>
              <a:rPr lang="en-US" sz="2400" dirty="0"/>
              <a:t>this extension, two rules are applied </a:t>
            </a:r>
            <a:endParaRPr lang="en-US" sz="2400" dirty="0" smtClean="0"/>
          </a:p>
          <a:p>
            <a:r>
              <a:rPr lang="en-US" sz="2400" b="1" dirty="0" smtClean="0"/>
              <a:t>Rule </a:t>
            </a:r>
            <a:r>
              <a:rPr lang="en-US" sz="2400" b="1" dirty="0"/>
              <a:t>1</a:t>
            </a:r>
            <a:r>
              <a:rPr lang="en-US" sz="2400" dirty="0"/>
              <a:t> − </a:t>
            </a:r>
            <a:endParaRPr lang="en-US" sz="2400" dirty="0" smtClean="0"/>
          </a:p>
          <a:p>
            <a:pPr lvl="1"/>
            <a:r>
              <a:rPr lang="en-US" sz="2000" dirty="0" smtClean="0"/>
              <a:t>According </a:t>
            </a:r>
            <a:r>
              <a:rPr lang="en-US" sz="2000" dirty="0"/>
              <a:t>to this rule, a transaction must be validated locally at all sites when it executes. </a:t>
            </a:r>
            <a:endParaRPr lang="en-US" sz="2000" dirty="0" smtClean="0"/>
          </a:p>
          <a:p>
            <a:pPr lvl="1"/>
            <a:r>
              <a:rPr lang="en-US" sz="2000" dirty="0" smtClean="0"/>
              <a:t>If </a:t>
            </a:r>
            <a:r>
              <a:rPr lang="en-US" sz="2000" dirty="0"/>
              <a:t>a transaction is found to be invalid at any site, it is aborted. </a:t>
            </a:r>
            <a:endParaRPr lang="en-US" sz="2000" dirty="0" smtClean="0"/>
          </a:p>
          <a:p>
            <a:pPr lvl="1"/>
            <a:r>
              <a:rPr lang="en-US" sz="2000" dirty="0" smtClean="0"/>
              <a:t>Local </a:t>
            </a:r>
            <a:r>
              <a:rPr lang="en-US" sz="2000" dirty="0"/>
              <a:t>validation guarantees that the transaction maintains </a:t>
            </a:r>
            <a:r>
              <a:rPr lang="en-US" sz="2000" dirty="0" err="1"/>
              <a:t>serializability</a:t>
            </a:r>
            <a:r>
              <a:rPr lang="en-US" sz="2000" dirty="0"/>
              <a:t> at the sites where it has been executed. </a:t>
            </a:r>
            <a:endParaRPr lang="en-US" sz="2000" dirty="0" smtClean="0"/>
          </a:p>
          <a:p>
            <a:pPr lvl="1"/>
            <a:r>
              <a:rPr lang="en-US" sz="2000" dirty="0" smtClean="0"/>
              <a:t>After </a:t>
            </a:r>
            <a:r>
              <a:rPr lang="en-US" sz="2000" dirty="0"/>
              <a:t>a transaction passes local validation test, it is globally validated.</a:t>
            </a:r>
          </a:p>
        </p:txBody>
      </p:sp>
    </p:spTree>
    <p:extLst>
      <p:ext uri="{BB962C8B-B14F-4D97-AF65-F5344CB8AC3E}">
        <p14:creationId xmlns:p14="http://schemas.microsoft.com/office/powerpoint/2010/main" val="17004646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280890"/>
          </a:xfrm>
        </p:spPr>
        <p:txBody>
          <a:bodyPr>
            <a:normAutofit fontScale="90000"/>
          </a:bodyPr>
          <a:lstStyle/>
          <a:p>
            <a:r>
              <a:rPr lang="en-US" dirty="0"/>
              <a:t>Distributed Optimistic Concurrency Control Algorithm</a:t>
            </a:r>
            <a:br>
              <a:rPr lang="en-US" dirty="0"/>
            </a:br>
            <a:endParaRPr lang="en-US" dirty="0"/>
          </a:p>
        </p:txBody>
      </p:sp>
      <p:sp>
        <p:nvSpPr>
          <p:cNvPr id="3" name="Content Placeholder 2"/>
          <p:cNvSpPr>
            <a:spLocks noGrp="1"/>
          </p:cNvSpPr>
          <p:nvPr>
            <p:ph idx="1"/>
          </p:nvPr>
        </p:nvSpPr>
        <p:spPr>
          <a:xfrm>
            <a:off x="2168107" y="1074822"/>
            <a:ext cx="8915400" cy="3777622"/>
          </a:xfrm>
        </p:spPr>
        <p:txBody>
          <a:bodyPr>
            <a:noAutofit/>
          </a:bodyPr>
          <a:lstStyle/>
          <a:p>
            <a:r>
              <a:rPr lang="en-US" sz="2800" b="1" dirty="0"/>
              <a:t>Rule 2</a:t>
            </a:r>
            <a:r>
              <a:rPr lang="en-US" sz="2800" dirty="0"/>
              <a:t> − </a:t>
            </a:r>
            <a:endParaRPr lang="en-US" sz="2800" dirty="0" smtClean="0"/>
          </a:p>
          <a:p>
            <a:pPr lvl="1"/>
            <a:r>
              <a:rPr lang="en-US" sz="2400" dirty="0" smtClean="0"/>
              <a:t>According </a:t>
            </a:r>
            <a:r>
              <a:rPr lang="en-US" sz="2400" dirty="0"/>
              <a:t>to this rule, after a transaction passes local validation test, it should be globally validated. </a:t>
            </a:r>
            <a:endParaRPr lang="en-US" sz="2400" dirty="0" smtClean="0"/>
          </a:p>
          <a:p>
            <a:pPr lvl="1"/>
            <a:r>
              <a:rPr lang="en-US" sz="2400" dirty="0" smtClean="0"/>
              <a:t>Global </a:t>
            </a:r>
            <a:r>
              <a:rPr lang="en-US" sz="2400" dirty="0"/>
              <a:t>validation ensures that if two conflicting transactions run together at more than one site, they should commit in the same relative order at all the sites they run together. </a:t>
            </a:r>
            <a:endParaRPr lang="en-US" sz="2400" dirty="0" smtClean="0"/>
          </a:p>
          <a:p>
            <a:pPr lvl="1"/>
            <a:r>
              <a:rPr lang="en-US" sz="2400" dirty="0" smtClean="0"/>
              <a:t>This </a:t>
            </a:r>
            <a:r>
              <a:rPr lang="en-US" sz="2400" dirty="0"/>
              <a:t>may require a transaction to wait for the other conflicting transaction, after validation before commit. </a:t>
            </a:r>
            <a:endParaRPr lang="en-US" sz="2400" dirty="0" smtClean="0"/>
          </a:p>
          <a:p>
            <a:pPr lvl="1"/>
            <a:r>
              <a:rPr lang="en-US" sz="2400" dirty="0" smtClean="0"/>
              <a:t>This </a:t>
            </a:r>
            <a:r>
              <a:rPr lang="en-US" sz="2400" dirty="0"/>
              <a:t>requirement makes the algorithm less optimistic since a transaction may not be able to commit as soon as it is validated at a site.</a:t>
            </a:r>
          </a:p>
        </p:txBody>
      </p:sp>
    </p:spTree>
    <p:extLst>
      <p:ext uri="{BB962C8B-B14F-4D97-AF65-F5344CB8AC3E}">
        <p14:creationId xmlns:p14="http://schemas.microsoft.com/office/powerpoint/2010/main" val="205136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D678448-F22A-4F96-8226-82BD7ADEC345}" type="slidenum">
              <a:rPr lang="en-US" altLang="en-US" sz="800"/>
              <a:pPr/>
              <a:t>4</a:t>
            </a:fld>
            <a:endParaRPr lang="en-US" altLang="en-US" sz="800"/>
          </a:p>
        </p:txBody>
      </p:sp>
      <p:sp>
        <p:nvSpPr>
          <p:cNvPr id="5123" name="Rectangle 149"/>
          <p:cNvSpPr>
            <a:spLocks noGrp="1" noChangeArrowheads="1"/>
          </p:cNvSpPr>
          <p:nvPr>
            <p:ph type="title"/>
          </p:nvPr>
        </p:nvSpPr>
        <p:spPr>
          <a:xfrm>
            <a:off x="2401509" y="-24044"/>
            <a:ext cx="8911687" cy="472853"/>
          </a:xfrm>
        </p:spPr>
        <p:txBody>
          <a:bodyPr>
            <a:normAutofit fontScale="90000"/>
          </a:bodyPr>
          <a:lstStyle/>
          <a:p>
            <a:r>
              <a:rPr lang="en-GB" altLang="en-US" dirty="0" smtClean="0"/>
              <a:t/>
            </a:r>
            <a:br>
              <a:rPr lang="en-GB" altLang="en-US" dirty="0" smtClean="0"/>
            </a:br>
            <a:r>
              <a:rPr lang="en-GB" altLang="en-US" dirty="0" smtClean="0"/>
              <a:t>Distributed transactions</a:t>
            </a:r>
          </a:p>
        </p:txBody>
      </p:sp>
      <p:grpSp>
        <p:nvGrpSpPr>
          <p:cNvPr id="2" name="Group 333"/>
          <p:cNvGrpSpPr>
            <a:grpSpLocks/>
          </p:cNvGrpSpPr>
          <p:nvPr/>
        </p:nvGrpSpPr>
        <p:grpSpPr bwMode="auto">
          <a:xfrm>
            <a:off x="2170114" y="1166813"/>
            <a:ext cx="7920037" cy="4468812"/>
            <a:chOff x="345" y="717"/>
            <a:chExt cx="4988" cy="2815"/>
          </a:xfrm>
        </p:grpSpPr>
        <p:sp>
          <p:nvSpPr>
            <p:cNvPr id="5129" name="Rectangle 265"/>
            <p:cNvSpPr>
              <a:spLocks noChangeArrowheads="1"/>
            </p:cNvSpPr>
            <p:nvPr/>
          </p:nvSpPr>
          <p:spPr bwMode="auto">
            <a:xfrm>
              <a:off x="3015" y="1924"/>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0" name="Rectangle 266"/>
            <p:cNvSpPr>
              <a:spLocks noChangeArrowheads="1"/>
            </p:cNvSpPr>
            <p:nvPr/>
          </p:nvSpPr>
          <p:spPr bwMode="auto">
            <a:xfrm>
              <a:off x="3015" y="1924"/>
              <a:ext cx="525" cy="58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1" name="Rectangle 325"/>
            <p:cNvSpPr>
              <a:spLocks noChangeArrowheads="1"/>
            </p:cNvSpPr>
            <p:nvPr/>
          </p:nvSpPr>
          <p:spPr bwMode="auto">
            <a:xfrm>
              <a:off x="3120" y="2101"/>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2" name="Rectangle 197"/>
            <p:cNvSpPr>
              <a:spLocks noChangeArrowheads="1"/>
            </p:cNvSpPr>
            <p:nvPr/>
          </p:nvSpPr>
          <p:spPr bwMode="auto">
            <a:xfrm>
              <a:off x="4823" y="1065"/>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3" name="Rectangle 205"/>
            <p:cNvSpPr>
              <a:spLocks noChangeArrowheads="1"/>
            </p:cNvSpPr>
            <p:nvPr/>
          </p:nvSpPr>
          <p:spPr bwMode="auto">
            <a:xfrm>
              <a:off x="4823" y="2946"/>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4" name="Rectangle 203"/>
            <p:cNvSpPr>
              <a:spLocks noChangeArrowheads="1"/>
            </p:cNvSpPr>
            <p:nvPr/>
          </p:nvSpPr>
          <p:spPr bwMode="auto">
            <a:xfrm>
              <a:off x="4823" y="1978"/>
              <a:ext cx="510" cy="5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5" name="Rectangle 199"/>
            <p:cNvSpPr>
              <a:spLocks noChangeArrowheads="1"/>
            </p:cNvSpPr>
            <p:nvPr/>
          </p:nvSpPr>
          <p:spPr bwMode="auto">
            <a:xfrm>
              <a:off x="3891" y="2321"/>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6" name="Rectangle 201"/>
            <p:cNvSpPr>
              <a:spLocks noChangeArrowheads="1"/>
            </p:cNvSpPr>
            <p:nvPr/>
          </p:nvSpPr>
          <p:spPr bwMode="auto">
            <a:xfrm>
              <a:off x="3903" y="1592"/>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7" name="Rectangle 324"/>
            <p:cNvSpPr>
              <a:spLocks noChangeArrowheads="1"/>
            </p:cNvSpPr>
            <p:nvPr/>
          </p:nvSpPr>
          <p:spPr bwMode="auto">
            <a:xfrm>
              <a:off x="4587" y="1976"/>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8" name="Rectangle 323"/>
            <p:cNvSpPr>
              <a:spLocks noChangeArrowheads="1"/>
            </p:cNvSpPr>
            <p:nvPr/>
          </p:nvSpPr>
          <p:spPr bwMode="auto">
            <a:xfrm>
              <a:off x="4587" y="3136"/>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39" name="Rectangle 322"/>
            <p:cNvSpPr>
              <a:spLocks noChangeArrowheads="1"/>
            </p:cNvSpPr>
            <p:nvPr/>
          </p:nvSpPr>
          <p:spPr bwMode="auto">
            <a:xfrm>
              <a:off x="4587" y="1232"/>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0" name="Rectangle 321"/>
            <p:cNvSpPr>
              <a:spLocks noChangeArrowheads="1"/>
            </p:cNvSpPr>
            <p:nvPr/>
          </p:nvSpPr>
          <p:spPr bwMode="auto">
            <a:xfrm>
              <a:off x="4587" y="2325"/>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1" name="Rectangle 320"/>
            <p:cNvSpPr>
              <a:spLocks noChangeArrowheads="1"/>
            </p:cNvSpPr>
            <p:nvPr/>
          </p:nvSpPr>
          <p:spPr bwMode="auto">
            <a:xfrm>
              <a:off x="3629" y="1763"/>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2" name="Rectangle 319"/>
            <p:cNvSpPr>
              <a:spLocks noChangeArrowheads="1"/>
            </p:cNvSpPr>
            <p:nvPr/>
          </p:nvSpPr>
          <p:spPr bwMode="auto">
            <a:xfrm>
              <a:off x="3629" y="2462"/>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3" name="Rectangle 180"/>
            <p:cNvSpPr>
              <a:spLocks noChangeArrowheads="1"/>
            </p:cNvSpPr>
            <p:nvPr/>
          </p:nvSpPr>
          <p:spPr bwMode="auto">
            <a:xfrm>
              <a:off x="1113" y="2014"/>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4" name="Rectangle 181"/>
            <p:cNvSpPr>
              <a:spLocks noChangeArrowheads="1"/>
            </p:cNvSpPr>
            <p:nvPr/>
          </p:nvSpPr>
          <p:spPr bwMode="auto">
            <a:xfrm>
              <a:off x="1105" y="2006"/>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5" name="Rectangle 156"/>
            <p:cNvSpPr>
              <a:spLocks noChangeArrowheads="1"/>
            </p:cNvSpPr>
            <p:nvPr/>
          </p:nvSpPr>
          <p:spPr bwMode="auto">
            <a:xfrm>
              <a:off x="1862" y="2946"/>
              <a:ext cx="509" cy="5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6" name="Rectangle 157"/>
            <p:cNvSpPr>
              <a:spLocks noChangeArrowheads="1"/>
            </p:cNvSpPr>
            <p:nvPr/>
          </p:nvSpPr>
          <p:spPr bwMode="auto">
            <a:xfrm>
              <a:off x="1854" y="2938"/>
              <a:ext cx="523" cy="59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7" name="AutoShape 158"/>
            <p:cNvSpPr>
              <a:spLocks noChangeArrowheads="1"/>
            </p:cNvSpPr>
            <p:nvPr/>
          </p:nvSpPr>
          <p:spPr bwMode="auto">
            <a:xfrm>
              <a:off x="2066" y="3179"/>
              <a:ext cx="127" cy="183"/>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8" name="AutoShape 159"/>
            <p:cNvSpPr>
              <a:spLocks noChangeArrowheads="1"/>
            </p:cNvSpPr>
            <p:nvPr/>
          </p:nvSpPr>
          <p:spPr bwMode="auto">
            <a:xfrm>
              <a:off x="2066" y="3179"/>
              <a:ext cx="141" cy="198"/>
            </a:xfrm>
            <a:prstGeom prst="roundRect">
              <a:avLst>
                <a:gd name="adj" fmla="val 42551"/>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49" name="Rectangle 160"/>
            <p:cNvSpPr>
              <a:spLocks noChangeArrowheads="1"/>
            </p:cNvSpPr>
            <p:nvPr/>
          </p:nvSpPr>
          <p:spPr bwMode="auto">
            <a:xfrm>
              <a:off x="2066" y="3278"/>
              <a:ext cx="127" cy="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0" name="Rectangle 161"/>
            <p:cNvSpPr>
              <a:spLocks noChangeArrowheads="1"/>
            </p:cNvSpPr>
            <p:nvPr/>
          </p:nvSpPr>
          <p:spPr bwMode="auto">
            <a:xfrm>
              <a:off x="2066" y="3278"/>
              <a:ext cx="141"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1" name="AutoShape 162"/>
            <p:cNvSpPr>
              <a:spLocks noChangeArrowheads="1"/>
            </p:cNvSpPr>
            <p:nvPr/>
          </p:nvSpPr>
          <p:spPr bwMode="auto">
            <a:xfrm>
              <a:off x="2066" y="3179"/>
              <a:ext cx="141" cy="198"/>
            </a:xfrm>
            <a:prstGeom prst="roundRect">
              <a:avLst>
                <a:gd name="adj" fmla="val 42551"/>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2" name="Line 163"/>
            <p:cNvSpPr>
              <a:spLocks noChangeShapeType="1"/>
            </p:cNvSpPr>
            <p:nvPr/>
          </p:nvSpPr>
          <p:spPr bwMode="auto">
            <a:xfrm>
              <a:off x="2066" y="3263"/>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Rectangle 164"/>
            <p:cNvSpPr>
              <a:spLocks noChangeArrowheads="1"/>
            </p:cNvSpPr>
            <p:nvPr/>
          </p:nvSpPr>
          <p:spPr bwMode="auto">
            <a:xfrm>
              <a:off x="1862" y="2028"/>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4" name="Rectangle 165"/>
            <p:cNvSpPr>
              <a:spLocks noChangeArrowheads="1"/>
            </p:cNvSpPr>
            <p:nvPr/>
          </p:nvSpPr>
          <p:spPr bwMode="auto">
            <a:xfrm>
              <a:off x="1854" y="2020"/>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5" name="AutoShape 166"/>
            <p:cNvSpPr>
              <a:spLocks noChangeArrowheads="1"/>
            </p:cNvSpPr>
            <p:nvPr/>
          </p:nvSpPr>
          <p:spPr bwMode="auto">
            <a:xfrm>
              <a:off x="2080" y="2189"/>
              <a:ext cx="127" cy="184"/>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6" name="AutoShape 167"/>
            <p:cNvSpPr>
              <a:spLocks noChangeArrowheads="1"/>
            </p:cNvSpPr>
            <p:nvPr/>
          </p:nvSpPr>
          <p:spPr bwMode="auto">
            <a:xfrm>
              <a:off x="2080" y="2189"/>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7" name="Rectangle 168"/>
            <p:cNvSpPr>
              <a:spLocks noChangeArrowheads="1"/>
            </p:cNvSpPr>
            <p:nvPr/>
          </p:nvSpPr>
          <p:spPr bwMode="auto">
            <a:xfrm>
              <a:off x="2080" y="2288"/>
              <a:ext cx="127"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8" name="Rectangle 169"/>
            <p:cNvSpPr>
              <a:spLocks noChangeArrowheads="1"/>
            </p:cNvSpPr>
            <p:nvPr/>
          </p:nvSpPr>
          <p:spPr bwMode="auto">
            <a:xfrm>
              <a:off x="2080" y="2288"/>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59" name="AutoShape 170"/>
            <p:cNvSpPr>
              <a:spLocks noChangeArrowheads="1"/>
            </p:cNvSpPr>
            <p:nvPr/>
          </p:nvSpPr>
          <p:spPr bwMode="auto">
            <a:xfrm>
              <a:off x="2080" y="2189"/>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0" name="Line 171"/>
            <p:cNvSpPr>
              <a:spLocks noChangeShapeType="1"/>
            </p:cNvSpPr>
            <p:nvPr/>
          </p:nvSpPr>
          <p:spPr bwMode="auto">
            <a:xfrm>
              <a:off x="2080" y="2274"/>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Rectangle 172"/>
            <p:cNvSpPr>
              <a:spLocks noChangeArrowheads="1"/>
            </p:cNvSpPr>
            <p:nvPr/>
          </p:nvSpPr>
          <p:spPr bwMode="auto">
            <a:xfrm>
              <a:off x="1862" y="1095"/>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2" name="Rectangle 173"/>
            <p:cNvSpPr>
              <a:spLocks noChangeArrowheads="1"/>
            </p:cNvSpPr>
            <p:nvPr/>
          </p:nvSpPr>
          <p:spPr bwMode="auto">
            <a:xfrm>
              <a:off x="1854" y="1087"/>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3" name="AutoShape 174"/>
            <p:cNvSpPr>
              <a:spLocks noChangeArrowheads="1"/>
            </p:cNvSpPr>
            <p:nvPr/>
          </p:nvSpPr>
          <p:spPr bwMode="auto">
            <a:xfrm>
              <a:off x="2080" y="1271"/>
              <a:ext cx="127" cy="198"/>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4" name="AutoShape 175"/>
            <p:cNvSpPr>
              <a:spLocks noChangeArrowheads="1"/>
            </p:cNvSpPr>
            <p:nvPr/>
          </p:nvSpPr>
          <p:spPr bwMode="auto">
            <a:xfrm>
              <a:off x="2080" y="1271"/>
              <a:ext cx="142" cy="212"/>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5" name="Rectangle 176"/>
            <p:cNvSpPr>
              <a:spLocks noChangeArrowheads="1"/>
            </p:cNvSpPr>
            <p:nvPr/>
          </p:nvSpPr>
          <p:spPr bwMode="auto">
            <a:xfrm>
              <a:off x="2080" y="1370"/>
              <a:ext cx="127"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6" name="Rectangle 177"/>
            <p:cNvSpPr>
              <a:spLocks noChangeArrowheads="1"/>
            </p:cNvSpPr>
            <p:nvPr/>
          </p:nvSpPr>
          <p:spPr bwMode="auto">
            <a:xfrm>
              <a:off x="2080" y="1370"/>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7" name="AutoShape 178"/>
            <p:cNvSpPr>
              <a:spLocks noChangeArrowheads="1"/>
            </p:cNvSpPr>
            <p:nvPr/>
          </p:nvSpPr>
          <p:spPr bwMode="auto">
            <a:xfrm>
              <a:off x="2080" y="1271"/>
              <a:ext cx="142" cy="212"/>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68" name="Line 179"/>
            <p:cNvSpPr>
              <a:spLocks noChangeShapeType="1"/>
            </p:cNvSpPr>
            <p:nvPr/>
          </p:nvSpPr>
          <p:spPr bwMode="auto">
            <a:xfrm>
              <a:off x="2080" y="1370"/>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Rectangle 182"/>
            <p:cNvSpPr>
              <a:spLocks noChangeArrowheads="1"/>
            </p:cNvSpPr>
            <p:nvPr/>
          </p:nvSpPr>
          <p:spPr bwMode="auto">
            <a:xfrm>
              <a:off x="1119" y="2606"/>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Client</a:t>
              </a:r>
              <a:endParaRPr lang="en-GB" altLang="en-US"/>
            </a:p>
          </p:txBody>
        </p:sp>
        <p:sp>
          <p:nvSpPr>
            <p:cNvPr id="5170" name="Rectangle 183"/>
            <p:cNvSpPr>
              <a:spLocks noChangeArrowheads="1"/>
            </p:cNvSpPr>
            <p:nvPr/>
          </p:nvSpPr>
          <p:spPr bwMode="auto">
            <a:xfrm>
              <a:off x="2248" y="1178"/>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X</a:t>
              </a:r>
              <a:endParaRPr lang="en-GB" altLang="en-US"/>
            </a:p>
          </p:txBody>
        </p:sp>
        <p:sp>
          <p:nvSpPr>
            <p:cNvPr id="5171" name="Rectangle 184"/>
            <p:cNvSpPr>
              <a:spLocks noChangeArrowheads="1"/>
            </p:cNvSpPr>
            <p:nvPr/>
          </p:nvSpPr>
          <p:spPr bwMode="auto">
            <a:xfrm>
              <a:off x="2234" y="2083"/>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Y</a:t>
              </a:r>
              <a:endParaRPr lang="en-GB" altLang="en-US"/>
            </a:p>
          </p:txBody>
        </p:sp>
        <p:sp>
          <p:nvSpPr>
            <p:cNvPr id="5172" name="Rectangle 185"/>
            <p:cNvSpPr>
              <a:spLocks noChangeArrowheads="1"/>
            </p:cNvSpPr>
            <p:nvPr/>
          </p:nvSpPr>
          <p:spPr bwMode="auto">
            <a:xfrm>
              <a:off x="2234" y="303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Z</a:t>
              </a:r>
              <a:endParaRPr lang="en-GB" altLang="en-US"/>
            </a:p>
          </p:txBody>
        </p:sp>
        <p:sp>
          <p:nvSpPr>
            <p:cNvPr id="5173" name="Freeform 186"/>
            <p:cNvSpPr>
              <a:spLocks/>
            </p:cNvSpPr>
            <p:nvPr/>
          </p:nvSpPr>
          <p:spPr bwMode="auto">
            <a:xfrm>
              <a:off x="2010" y="2260"/>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4" name="Freeform 188"/>
            <p:cNvSpPr>
              <a:spLocks/>
            </p:cNvSpPr>
            <p:nvPr/>
          </p:nvSpPr>
          <p:spPr bwMode="auto">
            <a:xfrm>
              <a:off x="2010" y="1384"/>
              <a:ext cx="56" cy="56"/>
            </a:xfrm>
            <a:custGeom>
              <a:avLst/>
              <a:gdLst>
                <a:gd name="T0" fmla="*/ 14 w 56"/>
                <a:gd name="T1" fmla="*/ 42 h 56"/>
                <a:gd name="T2" fmla="*/ 0 w 56"/>
                <a:gd name="T3" fmla="*/ 14 h 56"/>
                <a:gd name="T4" fmla="*/ 56 w 56"/>
                <a:gd name="T5" fmla="*/ 0 h 56"/>
                <a:gd name="T6" fmla="*/ 42 w 56"/>
                <a:gd name="T7" fmla="*/ 56 h 56"/>
                <a:gd name="T8" fmla="*/ 14 w 56"/>
                <a:gd name="T9" fmla="*/ 42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42"/>
                  </a:moveTo>
                  <a:lnTo>
                    <a:pt x="0" y="14"/>
                  </a:lnTo>
                  <a:lnTo>
                    <a:pt x="56" y="0"/>
                  </a:lnTo>
                  <a:lnTo>
                    <a:pt x="42" y="56"/>
                  </a:lnTo>
                  <a:lnTo>
                    <a:pt x="14" y="42"/>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5" name="Freeform 190"/>
            <p:cNvSpPr>
              <a:spLocks/>
            </p:cNvSpPr>
            <p:nvPr/>
          </p:nvSpPr>
          <p:spPr bwMode="auto">
            <a:xfrm>
              <a:off x="2010" y="3207"/>
              <a:ext cx="56" cy="56"/>
            </a:xfrm>
            <a:custGeom>
              <a:avLst/>
              <a:gdLst>
                <a:gd name="T0" fmla="*/ 14 w 56"/>
                <a:gd name="T1" fmla="*/ 14 h 56"/>
                <a:gd name="T2" fmla="*/ 42 w 56"/>
                <a:gd name="T3" fmla="*/ 0 h 56"/>
                <a:gd name="T4" fmla="*/ 56 w 56"/>
                <a:gd name="T5" fmla="*/ 56 h 56"/>
                <a:gd name="T6" fmla="*/ 0 w 56"/>
                <a:gd name="T7" fmla="*/ 28 h 56"/>
                <a:gd name="T8" fmla="*/ 14 w 56"/>
                <a:gd name="T9" fmla="*/ 14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14" y="14"/>
                  </a:moveTo>
                  <a:lnTo>
                    <a:pt x="42" y="0"/>
                  </a:lnTo>
                  <a:lnTo>
                    <a:pt x="56" y="56"/>
                  </a:lnTo>
                  <a:lnTo>
                    <a:pt x="0" y="28"/>
                  </a:lnTo>
                  <a:lnTo>
                    <a:pt x="14" y="14"/>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6" name="AutoShape 207"/>
            <p:cNvSpPr>
              <a:spLocks noChangeArrowheads="1"/>
            </p:cNvSpPr>
            <p:nvPr/>
          </p:nvSpPr>
          <p:spPr bwMode="auto">
            <a:xfrm>
              <a:off x="5155" y="3129"/>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7" name="AutoShape 208"/>
            <p:cNvSpPr>
              <a:spLocks noChangeArrowheads="1"/>
            </p:cNvSpPr>
            <p:nvPr/>
          </p:nvSpPr>
          <p:spPr bwMode="auto">
            <a:xfrm>
              <a:off x="5155" y="3129"/>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8" name="Rectangle 209"/>
            <p:cNvSpPr>
              <a:spLocks noChangeArrowheads="1"/>
            </p:cNvSpPr>
            <p:nvPr/>
          </p:nvSpPr>
          <p:spPr bwMode="auto">
            <a:xfrm>
              <a:off x="5155" y="3228"/>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79" name="Rectangle 210"/>
            <p:cNvSpPr>
              <a:spLocks noChangeArrowheads="1"/>
            </p:cNvSpPr>
            <p:nvPr/>
          </p:nvSpPr>
          <p:spPr bwMode="auto">
            <a:xfrm>
              <a:off x="5155" y="3228"/>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0" name="AutoShape 211"/>
            <p:cNvSpPr>
              <a:spLocks noChangeArrowheads="1"/>
            </p:cNvSpPr>
            <p:nvPr/>
          </p:nvSpPr>
          <p:spPr bwMode="auto">
            <a:xfrm>
              <a:off x="5155" y="3129"/>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1" name="Line 212"/>
            <p:cNvSpPr>
              <a:spLocks noChangeShapeType="1"/>
            </p:cNvSpPr>
            <p:nvPr/>
          </p:nvSpPr>
          <p:spPr bwMode="auto">
            <a:xfrm>
              <a:off x="5155" y="3228"/>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AutoShape 213"/>
            <p:cNvSpPr>
              <a:spLocks noChangeArrowheads="1"/>
            </p:cNvSpPr>
            <p:nvPr/>
          </p:nvSpPr>
          <p:spPr bwMode="auto">
            <a:xfrm>
              <a:off x="5169" y="2321"/>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3" name="AutoShape 214"/>
            <p:cNvSpPr>
              <a:spLocks noChangeArrowheads="1"/>
            </p:cNvSpPr>
            <p:nvPr/>
          </p:nvSpPr>
          <p:spPr bwMode="auto">
            <a:xfrm>
              <a:off x="5169" y="2321"/>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4" name="Rectangle 215"/>
            <p:cNvSpPr>
              <a:spLocks noChangeArrowheads="1"/>
            </p:cNvSpPr>
            <p:nvPr/>
          </p:nvSpPr>
          <p:spPr bwMode="auto">
            <a:xfrm>
              <a:off x="5169" y="2420"/>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5" name="Rectangle 216"/>
            <p:cNvSpPr>
              <a:spLocks noChangeArrowheads="1"/>
            </p:cNvSpPr>
            <p:nvPr/>
          </p:nvSpPr>
          <p:spPr bwMode="auto">
            <a:xfrm>
              <a:off x="5169" y="2420"/>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6" name="AutoShape 217"/>
            <p:cNvSpPr>
              <a:spLocks noChangeArrowheads="1"/>
            </p:cNvSpPr>
            <p:nvPr/>
          </p:nvSpPr>
          <p:spPr bwMode="auto">
            <a:xfrm>
              <a:off x="5169" y="2321"/>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7" name="Line 218"/>
            <p:cNvSpPr>
              <a:spLocks noChangeShapeType="1"/>
            </p:cNvSpPr>
            <p:nvPr/>
          </p:nvSpPr>
          <p:spPr bwMode="auto">
            <a:xfrm>
              <a:off x="5169" y="2406"/>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AutoShape 219"/>
            <p:cNvSpPr>
              <a:spLocks noChangeArrowheads="1"/>
            </p:cNvSpPr>
            <p:nvPr/>
          </p:nvSpPr>
          <p:spPr bwMode="auto">
            <a:xfrm>
              <a:off x="5169" y="2037"/>
              <a:ext cx="128" cy="185"/>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89" name="AutoShape 220"/>
            <p:cNvSpPr>
              <a:spLocks noChangeArrowheads="1"/>
            </p:cNvSpPr>
            <p:nvPr/>
          </p:nvSpPr>
          <p:spPr bwMode="auto">
            <a:xfrm>
              <a:off x="5169" y="2037"/>
              <a:ext cx="142" cy="199"/>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0" name="Rectangle 221"/>
            <p:cNvSpPr>
              <a:spLocks noChangeArrowheads="1"/>
            </p:cNvSpPr>
            <p:nvPr/>
          </p:nvSpPr>
          <p:spPr bwMode="auto">
            <a:xfrm>
              <a:off x="5169" y="2137"/>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1" name="Rectangle 222"/>
            <p:cNvSpPr>
              <a:spLocks noChangeArrowheads="1"/>
            </p:cNvSpPr>
            <p:nvPr/>
          </p:nvSpPr>
          <p:spPr bwMode="auto">
            <a:xfrm>
              <a:off x="5169" y="2137"/>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2" name="AutoShape 223"/>
            <p:cNvSpPr>
              <a:spLocks noChangeArrowheads="1"/>
            </p:cNvSpPr>
            <p:nvPr/>
          </p:nvSpPr>
          <p:spPr bwMode="auto">
            <a:xfrm>
              <a:off x="5169" y="2037"/>
              <a:ext cx="142" cy="199"/>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3" name="Line 224"/>
            <p:cNvSpPr>
              <a:spLocks noChangeShapeType="1"/>
            </p:cNvSpPr>
            <p:nvPr/>
          </p:nvSpPr>
          <p:spPr bwMode="auto">
            <a:xfrm>
              <a:off x="5169" y="2122"/>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4" name="AutoShape 225"/>
            <p:cNvSpPr>
              <a:spLocks noChangeArrowheads="1"/>
            </p:cNvSpPr>
            <p:nvPr/>
          </p:nvSpPr>
          <p:spPr bwMode="auto">
            <a:xfrm>
              <a:off x="5169" y="1258"/>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5" name="AutoShape 226"/>
            <p:cNvSpPr>
              <a:spLocks noChangeArrowheads="1"/>
            </p:cNvSpPr>
            <p:nvPr/>
          </p:nvSpPr>
          <p:spPr bwMode="auto">
            <a:xfrm>
              <a:off x="5169" y="1258"/>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6" name="Rectangle 227"/>
            <p:cNvSpPr>
              <a:spLocks noChangeArrowheads="1"/>
            </p:cNvSpPr>
            <p:nvPr/>
          </p:nvSpPr>
          <p:spPr bwMode="auto">
            <a:xfrm>
              <a:off x="5169" y="1357"/>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7" name="Rectangle 228"/>
            <p:cNvSpPr>
              <a:spLocks noChangeArrowheads="1"/>
            </p:cNvSpPr>
            <p:nvPr/>
          </p:nvSpPr>
          <p:spPr bwMode="auto">
            <a:xfrm>
              <a:off x="5169" y="1357"/>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8" name="AutoShape 229"/>
            <p:cNvSpPr>
              <a:spLocks noChangeArrowheads="1"/>
            </p:cNvSpPr>
            <p:nvPr/>
          </p:nvSpPr>
          <p:spPr bwMode="auto">
            <a:xfrm>
              <a:off x="5169" y="1258"/>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199" name="Line 230"/>
            <p:cNvSpPr>
              <a:spLocks noChangeShapeType="1"/>
            </p:cNvSpPr>
            <p:nvPr/>
          </p:nvSpPr>
          <p:spPr bwMode="auto">
            <a:xfrm>
              <a:off x="5169" y="1343"/>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0" name="AutoShape 231"/>
            <p:cNvSpPr>
              <a:spLocks noChangeArrowheads="1"/>
            </p:cNvSpPr>
            <p:nvPr/>
          </p:nvSpPr>
          <p:spPr bwMode="auto">
            <a:xfrm>
              <a:off x="4220" y="2519"/>
              <a:ext cx="142" cy="184"/>
            </a:xfrm>
            <a:prstGeom prst="roundRect">
              <a:avLst>
                <a:gd name="adj" fmla="val 4225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1" name="AutoShape 232"/>
            <p:cNvSpPr>
              <a:spLocks noChangeArrowheads="1"/>
            </p:cNvSpPr>
            <p:nvPr/>
          </p:nvSpPr>
          <p:spPr bwMode="auto">
            <a:xfrm>
              <a:off x="4220" y="2519"/>
              <a:ext cx="156" cy="199"/>
            </a:xfrm>
            <a:prstGeom prst="roundRect">
              <a:avLst>
                <a:gd name="adj" fmla="val 38463"/>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2" name="Rectangle 233"/>
            <p:cNvSpPr>
              <a:spLocks noChangeArrowheads="1"/>
            </p:cNvSpPr>
            <p:nvPr/>
          </p:nvSpPr>
          <p:spPr bwMode="auto">
            <a:xfrm>
              <a:off x="4234" y="2618"/>
              <a:ext cx="128"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3" name="Rectangle 234"/>
            <p:cNvSpPr>
              <a:spLocks noChangeArrowheads="1"/>
            </p:cNvSpPr>
            <p:nvPr/>
          </p:nvSpPr>
          <p:spPr bwMode="auto">
            <a:xfrm>
              <a:off x="4234" y="2618"/>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4" name="AutoShape 235"/>
            <p:cNvSpPr>
              <a:spLocks noChangeArrowheads="1"/>
            </p:cNvSpPr>
            <p:nvPr/>
          </p:nvSpPr>
          <p:spPr bwMode="auto">
            <a:xfrm>
              <a:off x="4220" y="2519"/>
              <a:ext cx="156" cy="199"/>
            </a:xfrm>
            <a:prstGeom prst="roundRect">
              <a:avLst>
                <a:gd name="adj" fmla="val 38463"/>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5" name="Line 236"/>
            <p:cNvSpPr>
              <a:spLocks noChangeShapeType="1"/>
            </p:cNvSpPr>
            <p:nvPr/>
          </p:nvSpPr>
          <p:spPr bwMode="auto">
            <a:xfrm>
              <a:off x="4220" y="2618"/>
              <a:ext cx="14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06" name="AutoShape 237"/>
            <p:cNvSpPr>
              <a:spLocks noChangeArrowheads="1"/>
            </p:cNvSpPr>
            <p:nvPr/>
          </p:nvSpPr>
          <p:spPr bwMode="auto">
            <a:xfrm>
              <a:off x="4234" y="1768"/>
              <a:ext cx="128" cy="198"/>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7" name="AutoShape 238"/>
            <p:cNvSpPr>
              <a:spLocks noChangeArrowheads="1"/>
            </p:cNvSpPr>
            <p:nvPr/>
          </p:nvSpPr>
          <p:spPr bwMode="auto">
            <a:xfrm>
              <a:off x="4234" y="1768"/>
              <a:ext cx="142" cy="213"/>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8" name="Rectangle 239"/>
            <p:cNvSpPr>
              <a:spLocks noChangeArrowheads="1"/>
            </p:cNvSpPr>
            <p:nvPr/>
          </p:nvSpPr>
          <p:spPr bwMode="auto">
            <a:xfrm>
              <a:off x="4234" y="1867"/>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09" name="Rectangle 240"/>
            <p:cNvSpPr>
              <a:spLocks noChangeArrowheads="1"/>
            </p:cNvSpPr>
            <p:nvPr/>
          </p:nvSpPr>
          <p:spPr bwMode="auto">
            <a:xfrm>
              <a:off x="4234" y="1867"/>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10" name="AutoShape 241"/>
            <p:cNvSpPr>
              <a:spLocks noChangeArrowheads="1"/>
            </p:cNvSpPr>
            <p:nvPr/>
          </p:nvSpPr>
          <p:spPr bwMode="auto">
            <a:xfrm>
              <a:off x="4234" y="1768"/>
              <a:ext cx="142" cy="213"/>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11" name="Line 242"/>
            <p:cNvSpPr>
              <a:spLocks noChangeShapeType="1"/>
            </p:cNvSpPr>
            <p:nvPr/>
          </p:nvSpPr>
          <p:spPr bwMode="auto">
            <a:xfrm>
              <a:off x="4234" y="1867"/>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12" name="Rectangle 255"/>
            <p:cNvSpPr>
              <a:spLocks noChangeArrowheads="1"/>
            </p:cNvSpPr>
            <p:nvPr/>
          </p:nvSpPr>
          <p:spPr bwMode="auto">
            <a:xfrm>
              <a:off x="3933" y="1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X</a:t>
              </a:r>
              <a:endParaRPr lang="en-GB" altLang="en-US" i="1"/>
            </a:p>
          </p:txBody>
        </p:sp>
        <p:sp>
          <p:nvSpPr>
            <p:cNvPr id="5213" name="Rectangle 256"/>
            <p:cNvSpPr>
              <a:spLocks noChangeArrowheads="1"/>
            </p:cNvSpPr>
            <p:nvPr/>
          </p:nvSpPr>
          <p:spPr bwMode="auto">
            <a:xfrm>
              <a:off x="3923" y="2767"/>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Y</a:t>
              </a:r>
              <a:endParaRPr lang="en-GB" altLang="en-US"/>
            </a:p>
          </p:txBody>
        </p:sp>
        <p:sp>
          <p:nvSpPr>
            <p:cNvPr id="5214" name="Rectangle 257"/>
            <p:cNvSpPr>
              <a:spLocks noChangeArrowheads="1"/>
            </p:cNvSpPr>
            <p:nvPr/>
          </p:nvSpPr>
          <p:spPr bwMode="auto">
            <a:xfrm>
              <a:off x="4907" y="108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M</a:t>
              </a:r>
              <a:endParaRPr lang="en-GB" altLang="en-US" i="1"/>
            </a:p>
          </p:txBody>
        </p:sp>
        <p:sp>
          <p:nvSpPr>
            <p:cNvPr id="5215" name="Rectangle 258"/>
            <p:cNvSpPr>
              <a:spLocks noChangeArrowheads="1"/>
            </p:cNvSpPr>
            <p:nvPr/>
          </p:nvSpPr>
          <p:spPr bwMode="auto">
            <a:xfrm>
              <a:off x="5099" y="181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N</a:t>
              </a:r>
              <a:endParaRPr lang="en-GB" altLang="en-US"/>
            </a:p>
          </p:txBody>
        </p:sp>
        <p:sp>
          <p:nvSpPr>
            <p:cNvPr id="5216" name="Rectangle 259"/>
            <p:cNvSpPr>
              <a:spLocks noChangeArrowheads="1"/>
            </p:cNvSpPr>
            <p:nvPr/>
          </p:nvSpPr>
          <p:spPr bwMode="auto">
            <a:xfrm>
              <a:off x="3712" y="180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17" name="Rectangle 260"/>
            <p:cNvSpPr>
              <a:spLocks noChangeArrowheads="1"/>
            </p:cNvSpPr>
            <p:nvPr/>
          </p:nvSpPr>
          <p:spPr bwMode="auto">
            <a:xfrm>
              <a:off x="3773" y="1879"/>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1</a:t>
              </a:r>
              <a:endParaRPr lang="en-GB" altLang="en-US"/>
            </a:p>
          </p:txBody>
        </p:sp>
        <p:sp>
          <p:nvSpPr>
            <p:cNvPr id="5218" name="Rectangle 261"/>
            <p:cNvSpPr>
              <a:spLocks noChangeArrowheads="1"/>
            </p:cNvSpPr>
            <p:nvPr/>
          </p:nvSpPr>
          <p:spPr bwMode="auto">
            <a:xfrm>
              <a:off x="3712" y="248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19" name="Rectangle 262"/>
            <p:cNvSpPr>
              <a:spLocks noChangeArrowheads="1"/>
            </p:cNvSpPr>
            <p:nvPr/>
          </p:nvSpPr>
          <p:spPr bwMode="auto">
            <a:xfrm>
              <a:off x="3792" y="2565"/>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2</a:t>
              </a:r>
              <a:endParaRPr lang="en-GB" altLang="en-US"/>
            </a:p>
          </p:txBody>
        </p:sp>
        <p:sp>
          <p:nvSpPr>
            <p:cNvPr id="5220" name="Rectangle 263"/>
            <p:cNvSpPr>
              <a:spLocks noChangeArrowheads="1"/>
            </p:cNvSpPr>
            <p:nvPr/>
          </p:nvSpPr>
          <p:spPr bwMode="auto">
            <a:xfrm>
              <a:off x="4678" y="1279"/>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21" name="Rectangle 264"/>
            <p:cNvSpPr>
              <a:spLocks noChangeArrowheads="1"/>
            </p:cNvSpPr>
            <p:nvPr/>
          </p:nvSpPr>
          <p:spPr bwMode="auto">
            <a:xfrm>
              <a:off x="4749" y="1351"/>
              <a:ext cx="1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11</a:t>
              </a:r>
              <a:endParaRPr lang="en-GB" altLang="en-US"/>
            </a:p>
          </p:txBody>
        </p:sp>
        <p:sp>
          <p:nvSpPr>
            <p:cNvPr id="5222" name="Rectangle 267"/>
            <p:cNvSpPr>
              <a:spLocks noChangeArrowheads="1"/>
            </p:cNvSpPr>
            <p:nvPr/>
          </p:nvSpPr>
          <p:spPr bwMode="auto">
            <a:xfrm>
              <a:off x="3014" y="1803"/>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Client</a:t>
              </a:r>
              <a:endParaRPr lang="en-GB" altLang="en-US"/>
            </a:p>
          </p:txBody>
        </p:sp>
        <p:sp>
          <p:nvSpPr>
            <p:cNvPr id="5223" name="Rectangle 268"/>
            <p:cNvSpPr>
              <a:spLocks noChangeArrowheads="1"/>
            </p:cNvSpPr>
            <p:nvPr/>
          </p:nvSpPr>
          <p:spPr bwMode="auto">
            <a:xfrm>
              <a:off x="4895" y="295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P</a:t>
              </a:r>
              <a:endParaRPr lang="en-GB" altLang="en-US"/>
            </a:p>
          </p:txBody>
        </p:sp>
        <p:sp>
          <p:nvSpPr>
            <p:cNvPr id="5224" name="Freeform 269"/>
            <p:cNvSpPr>
              <a:spLocks/>
            </p:cNvSpPr>
            <p:nvPr/>
          </p:nvSpPr>
          <p:spPr bwMode="auto">
            <a:xfrm>
              <a:off x="3554" y="1867"/>
              <a:ext cx="56" cy="43"/>
            </a:xfrm>
            <a:custGeom>
              <a:avLst/>
              <a:gdLst>
                <a:gd name="T0" fmla="*/ 14 w 56"/>
                <a:gd name="T1" fmla="*/ 29 h 43"/>
                <a:gd name="T2" fmla="*/ 0 w 56"/>
                <a:gd name="T3" fmla="*/ 0 h 43"/>
                <a:gd name="T4" fmla="*/ 56 w 56"/>
                <a:gd name="T5" fmla="*/ 0 h 43"/>
                <a:gd name="T6" fmla="*/ 42 w 56"/>
                <a:gd name="T7" fmla="*/ 43 h 43"/>
                <a:gd name="T8" fmla="*/ 14 w 56"/>
                <a:gd name="T9" fmla="*/ 29 h 43"/>
                <a:gd name="T10" fmla="*/ 0 60000 65536"/>
                <a:gd name="T11" fmla="*/ 0 60000 65536"/>
                <a:gd name="T12" fmla="*/ 0 60000 65536"/>
                <a:gd name="T13" fmla="*/ 0 60000 65536"/>
                <a:gd name="T14" fmla="*/ 0 60000 65536"/>
                <a:gd name="T15" fmla="*/ 0 w 56"/>
                <a:gd name="T16" fmla="*/ 0 h 43"/>
                <a:gd name="T17" fmla="*/ 56 w 56"/>
                <a:gd name="T18" fmla="*/ 43 h 43"/>
              </a:gdLst>
              <a:ahLst/>
              <a:cxnLst>
                <a:cxn ang="T10">
                  <a:pos x="T0" y="T1"/>
                </a:cxn>
                <a:cxn ang="T11">
                  <a:pos x="T2" y="T3"/>
                </a:cxn>
                <a:cxn ang="T12">
                  <a:pos x="T4" y="T5"/>
                </a:cxn>
                <a:cxn ang="T13">
                  <a:pos x="T6" y="T7"/>
                </a:cxn>
                <a:cxn ang="T14">
                  <a:pos x="T8" y="T9"/>
                </a:cxn>
              </a:cxnLst>
              <a:rect l="T15" t="T16" r="T17" b="T18"/>
              <a:pathLst>
                <a:path w="56" h="43">
                  <a:moveTo>
                    <a:pt x="14" y="29"/>
                  </a:moveTo>
                  <a:lnTo>
                    <a:pt x="0" y="0"/>
                  </a:lnTo>
                  <a:lnTo>
                    <a:pt x="56" y="0"/>
                  </a:lnTo>
                  <a:lnTo>
                    <a:pt x="42" y="43"/>
                  </a:lnTo>
                  <a:lnTo>
                    <a:pt x="14" y="29"/>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25" name="Line 270"/>
            <p:cNvSpPr>
              <a:spLocks noChangeShapeType="1"/>
            </p:cNvSpPr>
            <p:nvPr/>
          </p:nvSpPr>
          <p:spPr bwMode="auto">
            <a:xfrm flipV="1">
              <a:off x="3256" y="1896"/>
              <a:ext cx="312" cy="1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 name="Freeform 271"/>
            <p:cNvSpPr>
              <a:spLocks/>
            </p:cNvSpPr>
            <p:nvPr/>
          </p:nvSpPr>
          <p:spPr bwMode="auto">
            <a:xfrm>
              <a:off x="3568" y="2533"/>
              <a:ext cx="57" cy="57"/>
            </a:xfrm>
            <a:custGeom>
              <a:avLst/>
              <a:gdLst>
                <a:gd name="T0" fmla="*/ 14 w 57"/>
                <a:gd name="T1" fmla="*/ 29 h 57"/>
                <a:gd name="T2" fmla="*/ 28 w 57"/>
                <a:gd name="T3" fmla="*/ 0 h 57"/>
                <a:gd name="T4" fmla="*/ 57 w 57"/>
                <a:gd name="T5" fmla="*/ 57 h 57"/>
                <a:gd name="T6" fmla="*/ 0 w 57"/>
                <a:gd name="T7" fmla="*/ 57 h 57"/>
                <a:gd name="T8" fmla="*/ 14 w 57"/>
                <a:gd name="T9" fmla="*/ 29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9"/>
                  </a:moveTo>
                  <a:lnTo>
                    <a:pt x="28" y="0"/>
                  </a:lnTo>
                  <a:lnTo>
                    <a:pt x="57" y="57"/>
                  </a:lnTo>
                  <a:lnTo>
                    <a:pt x="0" y="57"/>
                  </a:lnTo>
                  <a:lnTo>
                    <a:pt x="14" y="29"/>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27" name="Line 272"/>
            <p:cNvSpPr>
              <a:spLocks noChangeShapeType="1"/>
            </p:cNvSpPr>
            <p:nvPr/>
          </p:nvSpPr>
          <p:spPr bwMode="auto">
            <a:xfrm>
              <a:off x="3256" y="2321"/>
              <a:ext cx="326" cy="24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 name="Freeform 273"/>
            <p:cNvSpPr>
              <a:spLocks/>
            </p:cNvSpPr>
            <p:nvPr/>
          </p:nvSpPr>
          <p:spPr bwMode="auto">
            <a:xfrm>
              <a:off x="4517" y="1357"/>
              <a:ext cx="57" cy="57"/>
            </a:xfrm>
            <a:custGeom>
              <a:avLst/>
              <a:gdLst>
                <a:gd name="T0" fmla="*/ 15 w 57"/>
                <a:gd name="T1" fmla="*/ 28 h 57"/>
                <a:gd name="T2" fmla="*/ 0 w 57"/>
                <a:gd name="T3" fmla="*/ 0 h 57"/>
                <a:gd name="T4" fmla="*/ 57 w 57"/>
                <a:gd name="T5" fmla="*/ 0 h 57"/>
                <a:gd name="T6" fmla="*/ 29 w 57"/>
                <a:gd name="T7" fmla="*/ 57 h 57"/>
                <a:gd name="T8" fmla="*/ 15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5" y="28"/>
                  </a:moveTo>
                  <a:lnTo>
                    <a:pt x="0" y="0"/>
                  </a:lnTo>
                  <a:lnTo>
                    <a:pt x="57" y="0"/>
                  </a:lnTo>
                  <a:lnTo>
                    <a:pt x="29" y="57"/>
                  </a:lnTo>
                  <a:lnTo>
                    <a:pt x="15"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29" name="Line 274"/>
            <p:cNvSpPr>
              <a:spLocks noChangeShapeType="1"/>
            </p:cNvSpPr>
            <p:nvPr/>
          </p:nvSpPr>
          <p:spPr bwMode="auto">
            <a:xfrm flipV="1">
              <a:off x="3922" y="1385"/>
              <a:ext cx="610" cy="41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 name="Freeform 275"/>
            <p:cNvSpPr>
              <a:spLocks/>
            </p:cNvSpPr>
            <p:nvPr/>
          </p:nvSpPr>
          <p:spPr bwMode="auto">
            <a:xfrm>
              <a:off x="4532" y="2066"/>
              <a:ext cx="56" cy="56"/>
            </a:xfrm>
            <a:custGeom>
              <a:avLst/>
              <a:gdLst>
                <a:gd name="T0" fmla="*/ 0 w 56"/>
                <a:gd name="T1" fmla="*/ 28 h 56"/>
                <a:gd name="T2" fmla="*/ 14 w 56"/>
                <a:gd name="T3" fmla="*/ 0 h 56"/>
                <a:gd name="T4" fmla="*/ 56 w 56"/>
                <a:gd name="T5" fmla="*/ 28 h 56"/>
                <a:gd name="T6" fmla="*/ 0 w 56"/>
                <a:gd name="T7" fmla="*/ 56 h 56"/>
                <a:gd name="T8" fmla="*/ 0 w 56"/>
                <a:gd name="T9" fmla="*/ 28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0" y="28"/>
                  </a:moveTo>
                  <a:lnTo>
                    <a:pt x="14" y="0"/>
                  </a:lnTo>
                  <a:lnTo>
                    <a:pt x="56" y="28"/>
                  </a:lnTo>
                  <a:lnTo>
                    <a:pt x="0" y="56"/>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31" name="Line 276"/>
            <p:cNvSpPr>
              <a:spLocks noChangeShapeType="1"/>
            </p:cNvSpPr>
            <p:nvPr/>
          </p:nvSpPr>
          <p:spPr bwMode="auto">
            <a:xfrm>
              <a:off x="3922" y="1981"/>
              <a:ext cx="610"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2" name="Freeform 277"/>
            <p:cNvSpPr>
              <a:spLocks/>
            </p:cNvSpPr>
            <p:nvPr/>
          </p:nvSpPr>
          <p:spPr bwMode="auto">
            <a:xfrm>
              <a:off x="4546" y="2392"/>
              <a:ext cx="57" cy="56"/>
            </a:xfrm>
            <a:custGeom>
              <a:avLst/>
              <a:gdLst>
                <a:gd name="T0" fmla="*/ 0 w 57"/>
                <a:gd name="T1" fmla="*/ 28 h 56"/>
                <a:gd name="T2" fmla="*/ 0 w 57"/>
                <a:gd name="T3" fmla="*/ 0 h 56"/>
                <a:gd name="T4" fmla="*/ 57 w 57"/>
                <a:gd name="T5" fmla="*/ 14 h 56"/>
                <a:gd name="T6" fmla="*/ 14 w 57"/>
                <a:gd name="T7" fmla="*/ 56 h 56"/>
                <a:gd name="T8" fmla="*/ 0 w 57"/>
                <a:gd name="T9" fmla="*/ 28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0" y="28"/>
                  </a:moveTo>
                  <a:lnTo>
                    <a:pt x="0" y="0"/>
                  </a:lnTo>
                  <a:lnTo>
                    <a:pt x="57" y="14"/>
                  </a:lnTo>
                  <a:lnTo>
                    <a:pt x="14" y="56"/>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33" name="Line 278"/>
            <p:cNvSpPr>
              <a:spLocks noChangeShapeType="1"/>
            </p:cNvSpPr>
            <p:nvPr/>
          </p:nvSpPr>
          <p:spPr bwMode="auto">
            <a:xfrm flipV="1">
              <a:off x="3936" y="2420"/>
              <a:ext cx="610" cy="8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4" name="Freeform 279"/>
            <p:cNvSpPr>
              <a:spLocks/>
            </p:cNvSpPr>
            <p:nvPr/>
          </p:nvSpPr>
          <p:spPr bwMode="auto">
            <a:xfrm>
              <a:off x="4546" y="3143"/>
              <a:ext cx="57" cy="57"/>
            </a:xfrm>
            <a:custGeom>
              <a:avLst/>
              <a:gdLst>
                <a:gd name="T0" fmla="*/ 14 w 57"/>
                <a:gd name="T1" fmla="*/ 28 h 57"/>
                <a:gd name="T2" fmla="*/ 28 w 57"/>
                <a:gd name="T3" fmla="*/ 0 h 57"/>
                <a:gd name="T4" fmla="*/ 57 w 57"/>
                <a:gd name="T5" fmla="*/ 57 h 57"/>
                <a:gd name="T6" fmla="*/ 0 w 57"/>
                <a:gd name="T7" fmla="*/ 57 h 57"/>
                <a:gd name="T8" fmla="*/ 14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14" y="28"/>
                  </a:moveTo>
                  <a:lnTo>
                    <a:pt x="28" y="0"/>
                  </a:lnTo>
                  <a:lnTo>
                    <a:pt x="57" y="57"/>
                  </a:lnTo>
                  <a:lnTo>
                    <a:pt x="0" y="57"/>
                  </a:lnTo>
                  <a:lnTo>
                    <a:pt x="14"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35" name="Line 280"/>
            <p:cNvSpPr>
              <a:spLocks noChangeShapeType="1"/>
            </p:cNvSpPr>
            <p:nvPr/>
          </p:nvSpPr>
          <p:spPr bwMode="auto">
            <a:xfrm>
              <a:off x="3951" y="2689"/>
              <a:ext cx="595" cy="4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6" name="Freeform 281"/>
            <p:cNvSpPr>
              <a:spLocks/>
            </p:cNvSpPr>
            <p:nvPr/>
          </p:nvSpPr>
          <p:spPr bwMode="auto">
            <a:xfrm>
              <a:off x="4163" y="1839"/>
              <a:ext cx="57" cy="71"/>
            </a:xfrm>
            <a:custGeom>
              <a:avLst/>
              <a:gdLst>
                <a:gd name="T0" fmla="*/ 0 w 57"/>
                <a:gd name="T1" fmla="*/ 28 h 71"/>
                <a:gd name="T2" fmla="*/ 0 w 57"/>
                <a:gd name="T3" fmla="*/ 0 h 71"/>
                <a:gd name="T4" fmla="*/ 57 w 57"/>
                <a:gd name="T5" fmla="*/ 28 h 71"/>
                <a:gd name="T6" fmla="*/ 0 w 57"/>
                <a:gd name="T7" fmla="*/ 71 h 71"/>
                <a:gd name="T8" fmla="*/ 0 w 57"/>
                <a:gd name="T9" fmla="*/ 28 h 71"/>
                <a:gd name="T10" fmla="*/ 0 60000 65536"/>
                <a:gd name="T11" fmla="*/ 0 60000 65536"/>
                <a:gd name="T12" fmla="*/ 0 60000 65536"/>
                <a:gd name="T13" fmla="*/ 0 60000 65536"/>
                <a:gd name="T14" fmla="*/ 0 60000 65536"/>
                <a:gd name="T15" fmla="*/ 0 w 57"/>
                <a:gd name="T16" fmla="*/ 0 h 71"/>
                <a:gd name="T17" fmla="*/ 57 w 57"/>
                <a:gd name="T18" fmla="*/ 71 h 71"/>
              </a:gdLst>
              <a:ahLst/>
              <a:cxnLst>
                <a:cxn ang="T10">
                  <a:pos x="T0" y="T1"/>
                </a:cxn>
                <a:cxn ang="T11">
                  <a:pos x="T2" y="T3"/>
                </a:cxn>
                <a:cxn ang="T12">
                  <a:pos x="T4" y="T5"/>
                </a:cxn>
                <a:cxn ang="T13">
                  <a:pos x="T6" y="T7"/>
                </a:cxn>
                <a:cxn ang="T14">
                  <a:pos x="T8" y="T9"/>
                </a:cxn>
              </a:cxnLst>
              <a:rect l="T15" t="T16" r="T17" b="T18"/>
              <a:pathLst>
                <a:path w="57" h="71">
                  <a:moveTo>
                    <a:pt x="0" y="28"/>
                  </a:moveTo>
                  <a:lnTo>
                    <a:pt x="0" y="0"/>
                  </a:lnTo>
                  <a:lnTo>
                    <a:pt x="57" y="28"/>
                  </a:lnTo>
                  <a:lnTo>
                    <a:pt x="0" y="71"/>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37" name="Line 282"/>
            <p:cNvSpPr>
              <a:spLocks noChangeShapeType="1"/>
            </p:cNvSpPr>
            <p:nvPr/>
          </p:nvSpPr>
          <p:spPr bwMode="auto">
            <a:xfrm>
              <a:off x="3922" y="1867"/>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8" name="Freeform 283"/>
            <p:cNvSpPr>
              <a:spLocks/>
            </p:cNvSpPr>
            <p:nvPr/>
          </p:nvSpPr>
          <p:spPr bwMode="auto">
            <a:xfrm>
              <a:off x="4163" y="2576"/>
              <a:ext cx="57" cy="57"/>
            </a:xfrm>
            <a:custGeom>
              <a:avLst/>
              <a:gdLst>
                <a:gd name="T0" fmla="*/ 0 w 57"/>
                <a:gd name="T1" fmla="*/ 28 h 57"/>
                <a:gd name="T2" fmla="*/ 0 w 57"/>
                <a:gd name="T3" fmla="*/ 0 h 57"/>
                <a:gd name="T4" fmla="*/ 57 w 57"/>
                <a:gd name="T5" fmla="*/ 28 h 57"/>
                <a:gd name="T6" fmla="*/ 0 w 57"/>
                <a:gd name="T7" fmla="*/ 57 h 57"/>
                <a:gd name="T8" fmla="*/ 0 w 57"/>
                <a:gd name="T9" fmla="*/ 28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0" y="28"/>
                  </a:moveTo>
                  <a:lnTo>
                    <a:pt x="0" y="0"/>
                  </a:lnTo>
                  <a:lnTo>
                    <a:pt x="57" y="28"/>
                  </a:lnTo>
                  <a:lnTo>
                    <a:pt x="0" y="57"/>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39" name="Line 284"/>
            <p:cNvSpPr>
              <a:spLocks noChangeShapeType="1"/>
            </p:cNvSpPr>
            <p:nvPr/>
          </p:nvSpPr>
          <p:spPr bwMode="auto">
            <a:xfrm>
              <a:off x="3922" y="2604"/>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0" name="Rectangle 289"/>
            <p:cNvSpPr>
              <a:spLocks noChangeArrowheads="1"/>
            </p:cNvSpPr>
            <p:nvPr/>
          </p:nvSpPr>
          <p:spPr bwMode="auto">
            <a:xfrm>
              <a:off x="3224" y="2164"/>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41" name="Rectangle 302"/>
            <p:cNvSpPr>
              <a:spLocks noChangeArrowheads="1"/>
            </p:cNvSpPr>
            <p:nvPr/>
          </p:nvSpPr>
          <p:spPr bwMode="auto">
            <a:xfrm>
              <a:off x="4642" y="2011"/>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42" name="Rectangle 303"/>
            <p:cNvSpPr>
              <a:spLocks noChangeArrowheads="1"/>
            </p:cNvSpPr>
            <p:nvPr/>
          </p:nvSpPr>
          <p:spPr bwMode="auto">
            <a:xfrm>
              <a:off x="4735" y="2094"/>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12</a:t>
              </a:r>
              <a:endParaRPr lang="en-GB" altLang="en-US"/>
            </a:p>
          </p:txBody>
        </p:sp>
        <p:sp>
          <p:nvSpPr>
            <p:cNvPr id="5243" name="Rectangle 304"/>
            <p:cNvSpPr>
              <a:spLocks noChangeArrowheads="1"/>
            </p:cNvSpPr>
            <p:nvPr/>
          </p:nvSpPr>
          <p:spPr bwMode="auto">
            <a:xfrm>
              <a:off x="4670" y="2342"/>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44" name="Rectangle 305"/>
            <p:cNvSpPr>
              <a:spLocks noChangeArrowheads="1"/>
            </p:cNvSpPr>
            <p:nvPr/>
          </p:nvSpPr>
          <p:spPr bwMode="auto">
            <a:xfrm>
              <a:off x="4741" y="2436"/>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21</a:t>
              </a:r>
              <a:endParaRPr lang="en-GB" altLang="en-US"/>
            </a:p>
          </p:txBody>
        </p:sp>
        <p:sp>
          <p:nvSpPr>
            <p:cNvPr id="5245" name="Rectangle 306"/>
            <p:cNvSpPr>
              <a:spLocks noChangeArrowheads="1"/>
            </p:cNvSpPr>
            <p:nvPr/>
          </p:nvSpPr>
          <p:spPr bwMode="auto">
            <a:xfrm>
              <a:off x="4660" y="31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46" name="Rectangle 307"/>
            <p:cNvSpPr>
              <a:spLocks noChangeArrowheads="1"/>
            </p:cNvSpPr>
            <p:nvPr/>
          </p:nvSpPr>
          <p:spPr bwMode="auto">
            <a:xfrm>
              <a:off x="4731" y="3244"/>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200">
                  <a:solidFill>
                    <a:srgbClr val="000000"/>
                  </a:solidFill>
                  <a:latin typeface="Arial" panose="020B0604020202020204" pitchFamily="34" charset="0"/>
                </a:rPr>
                <a:t>22</a:t>
              </a:r>
              <a:endParaRPr lang="en-GB" altLang="en-US"/>
            </a:p>
          </p:txBody>
        </p:sp>
        <p:sp>
          <p:nvSpPr>
            <p:cNvPr id="5247" name="Freeform 308"/>
            <p:cNvSpPr>
              <a:spLocks/>
            </p:cNvSpPr>
            <p:nvPr/>
          </p:nvSpPr>
          <p:spPr bwMode="auto">
            <a:xfrm>
              <a:off x="5099" y="1314"/>
              <a:ext cx="56" cy="71"/>
            </a:xfrm>
            <a:custGeom>
              <a:avLst/>
              <a:gdLst>
                <a:gd name="T0" fmla="*/ 0 w 56"/>
                <a:gd name="T1" fmla="*/ 29 h 71"/>
                <a:gd name="T2" fmla="*/ 0 w 56"/>
                <a:gd name="T3" fmla="*/ 0 h 71"/>
                <a:gd name="T4" fmla="*/ 56 w 56"/>
                <a:gd name="T5" fmla="*/ 29 h 71"/>
                <a:gd name="T6" fmla="*/ 0 w 56"/>
                <a:gd name="T7" fmla="*/ 71 h 71"/>
                <a:gd name="T8" fmla="*/ 0 w 56"/>
                <a:gd name="T9" fmla="*/ 29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29"/>
                  </a:moveTo>
                  <a:lnTo>
                    <a:pt x="0" y="0"/>
                  </a:lnTo>
                  <a:lnTo>
                    <a:pt x="56" y="29"/>
                  </a:lnTo>
                  <a:lnTo>
                    <a:pt x="0" y="71"/>
                  </a:lnTo>
                  <a:lnTo>
                    <a:pt x="0" y="29"/>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48" name="Line 309"/>
            <p:cNvSpPr>
              <a:spLocks noChangeShapeType="1"/>
            </p:cNvSpPr>
            <p:nvPr/>
          </p:nvSpPr>
          <p:spPr bwMode="auto">
            <a:xfrm>
              <a:off x="4900" y="1343"/>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49" name="Freeform 310"/>
            <p:cNvSpPr>
              <a:spLocks/>
            </p:cNvSpPr>
            <p:nvPr/>
          </p:nvSpPr>
          <p:spPr bwMode="auto">
            <a:xfrm>
              <a:off x="5099" y="2094"/>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8"/>
                  </a:moveTo>
                  <a:lnTo>
                    <a:pt x="0" y="0"/>
                  </a:lnTo>
                  <a:lnTo>
                    <a:pt x="56" y="28"/>
                  </a:lnTo>
                  <a:lnTo>
                    <a:pt x="0" y="57"/>
                  </a:lnTo>
                  <a:lnTo>
                    <a:pt x="0" y="28"/>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50" name="Line 311"/>
            <p:cNvSpPr>
              <a:spLocks noChangeShapeType="1"/>
            </p:cNvSpPr>
            <p:nvPr/>
          </p:nvSpPr>
          <p:spPr bwMode="auto">
            <a:xfrm>
              <a:off x="4900" y="2122"/>
              <a:ext cx="18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1" name="Freeform 312"/>
            <p:cNvSpPr>
              <a:spLocks/>
            </p:cNvSpPr>
            <p:nvPr/>
          </p:nvSpPr>
          <p:spPr bwMode="auto">
            <a:xfrm>
              <a:off x="5099" y="2377"/>
              <a:ext cx="56" cy="57"/>
            </a:xfrm>
            <a:custGeom>
              <a:avLst/>
              <a:gdLst>
                <a:gd name="T0" fmla="*/ 0 w 56"/>
                <a:gd name="T1" fmla="*/ 29 h 57"/>
                <a:gd name="T2" fmla="*/ 0 w 56"/>
                <a:gd name="T3" fmla="*/ 0 h 57"/>
                <a:gd name="T4" fmla="*/ 56 w 56"/>
                <a:gd name="T5" fmla="*/ 29 h 57"/>
                <a:gd name="T6" fmla="*/ 0 w 56"/>
                <a:gd name="T7" fmla="*/ 57 h 57"/>
                <a:gd name="T8" fmla="*/ 0 w 56"/>
                <a:gd name="T9" fmla="*/ 29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0" y="29"/>
                  </a:moveTo>
                  <a:lnTo>
                    <a:pt x="0" y="0"/>
                  </a:lnTo>
                  <a:lnTo>
                    <a:pt x="56" y="29"/>
                  </a:lnTo>
                  <a:lnTo>
                    <a:pt x="0" y="57"/>
                  </a:lnTo>
                  <a:lnTo>
                    <a:pt x="0" y="29"/>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52" name="Line 313"/>
            <p:cNvSpPr>
              <a:spLocks noChangeShapeType="1"/>
            </p:cNvSpPr>
            <p:nvPr/>
          </p:nvSpPr>
          <p:spPr bwMode="auto">
            <a:xfrm>
              <a:off x="4886" y="2406"/>
              <a:ext cx="21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3" name="Freeform 314"/>
            <p:cNvSpPr>
              <a:spLocks/>
            </p:cNvSpPr>
            <p:nvPr/>
          </p:nvSpPr>
          <p:spPr bwMode="auto">
            <a:xfrm>
              <a:off x="5099" y="3171"/>
              <a:ext cx="56" cy="71"/>
            </a:xfrm>
            <a:custGeom>
              <a:avLst/>
              <a:gdLst>
                <a:gd name="T0" fmla="*/ 0 w 56"/>
                <a:gd name="T1" fmla="*/ 43 h 71"/>
                <a:gd name="T2" fmla="*/ 0 w 56"/>
                <a:gd name="T3" fmla="*/ 0 h 71"/>
                <a:gd name="T4" fmla="*/ 56 w 56"/>
                <a:gd name="T5" fmla="*/ 43 h 71"/>
                <a:gd name="T6" fmla="*/ 0 w 56"/>
                <a:gd name="T7" fmla="*/ 71 h 71"/>
                <a:gd name="T8" fmla="*/ 0 w 56"/>
                <a:gd name="T9" fmla="*/ 43 h 71"/>
                <a:gd name="T10" fmla="*/ 0 60000 65536"/>
                <a:gd name="T11" fmla="*/ 0 60000 65536"/>
                <a:gd name="T12" fmla="*/ 0 60000 65536"/>
                <a:gd name="T13" fmla="*/ 0 60000 65536"/>
                <a:gd name="T14" fmla="*/ 0 60000 65536"/>
                <a:gd name="T15" fmla="*/ 0 w 56"/>
                <a:gd name="T16" fmla="*/ 0 h 71"/>
                <a:gd name="T17" fmla="*/ 56 w 56"/>
                <a:gd name="T18" fmla="*/ 71 h 71"/>
              </a:gdLst>
              <a:ahLst/>
              <a:cxnLst>
                <a:cxn ang="T10">
                  <a:pos x="T0" y="T1"/>
                </a:cxn>
                <a:cxn ang="T11">
                  <a:pos x="T2" y="T3"/>
                </a:cxn>
                <a:cxn ang="T12">
                  <a:pos x="T4" y="T5"/>
                </a:cxn>
                <a:cxn ang="T13">
                  <a:pos x="T6" y="T7"/>
                </a:cxn>
                <a:cxn ang="T14">
                  <a:pos x="T8" y="T9"/>
                </a:cxn>
              </a:cxnLst>
              <a:rect l="T15" t="T16" r="T17" b="T18"/>
              <a:pathLst>
                <a:path w="56" h="71">
                  <a:moveTo>
                    <a:pt x="0" y="43"/>
                  </a:moveTo>
                  <a:lnTo>
                    <a:pt x="0" y="0"/>
                  </a:lnTo>
                  <a:lnTo>
                    <a:pt x="56" y="43"/>
                  </a:lnTo>
                  <a:lnTo>
                    <a:pt x="0" y="71"/>
                  </a:lnTo>
                  <a:lnTo>
                    <a:pt x="0" y="43"/>
                  </a:lnTo>
                  <a:close/>
                </a:path>
              </a:pathLst>
            </a:custGeom>
            <a:solidFill>
              <a:srgbClr val="000000"/>
            </a:solidFill>
            <a:ln w="33338">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54" name="Line 315"/>
            <p:cNvSpPr>
              <a:spLocks noChangeShapeType="1"/>
            </p:cNvSpPr>
            <p:nvPr/>
          </p:nvSpPr>
          <p:spPr bwMode="auto">
            <a:xfrm>
              <a:off x="4900" y="3214"/>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5" name="Rectangle 153"/>
            <p:cNvSpPr>
              <a:spLocks noChangeArrowheads="1"/>
            </p:cNvSpPr>
            <p:nvPr/>
          </p:nvSpPr>
          <p:spPr bwMode="auto">
            <a:xfrm>
              <a:off x="345" y="717"/>
              <a:ext cx="13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t>(a) Flat transaction</a:t>
              </a:r>
            </a:p>
          </p:txBody>
        </p:sp>
        <p:sp>
          <p:nvSpPr>
            <p:cNvPr id="5256" name="Rectangle 154"/>
            <p:cNvSpPr>
              <a:spLocks noChangeArrowheads="1"/>
            </p:cNvSpPr>
            <p:nvPr/>
          </p:nvSpPr>
          <p:spPr bwMode="auto">
            <a:xfrm>
              <a:off x="2948" y="717"/>
              <a:ext cx="1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t>(b) Nested transactions</a:t>
              </a:r>
            </a:p>
          </p:txBody>
        </p:sp>
        <p:sp>
          <p:nvSpPr>
            <p:cNvPr id="5257" name="Rectangle 155"/>
            <p:cNvSpPr>
              <a:spLocks noChangeArrowheads="1"/>
            </p:cNvSpPr>
            <p:nvPr/>
          </p:nvSpPr>
          <p:spPr bwMode="auto">
            <a:xfrm>
              <a:off x="853" y="19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i="1">
                  <a:latin typeface="Arial" panose="020B0604020202020204" pitchFamily="34" charset="0"/>
                </a:rPr>
                <a:t>T</a:t>
              </a:r>
              <a:endParaRPr lang="en-GB" altLang="en-US" sz="2000" i="1"/>
            </a:p>
          </p:txBody>
        </p:sp>
        <p:sp>
          <p:nvSpPr>
            <p:cNvPr id="5258" name="Line 189"/>
            <p:cNvSpPr>
              <a:spLocks noChangeShapeType="1"/>
            </p:cNvSpPr>
            <p:nvPr/>
          </p:nvSpPr>
          <p:spPr bwMode="auto">
            <a:xfrm flipV="1">
              <a:off x="1359" y="1426"/>
              <a:ext cx="665" cy="7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59" name="Line 187"/>
            <p:cNvSpPr>
              <a:spLocks noChangeShapeType="1"/>
            </p:cNvSpPr>
            <p:nvPr/>
          </p:nvSpPr>
          <p:spPr bwMode="auto">
            <a:xfrm>
              <a:off x="1359" y="2288"/>
              <a:ext cx="65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60" name="Rectangle 318"/>
            <p:cNvSpPr>
              <a:spLocks noChangeArrowheads="1"/>
            </p:cNvSpPr>
            <p:nvPr/>
          </p:nvSpPr>
          <p:spPr bwMode="auto">
            <a:xfrm>
              <a:off x="1217" y="2180"/>
              <a:ext cx="293" cy="237"/>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261" name="Rectangle 196"/>
            <p:cNvSpPr>
              <a:spLocks noChangeArrowheads="1"/>
            </p:cNvSpPr>
            <p:nvPr/>
          </p:nvSpPr>
          <p:spPr bwMode="auto">
            <a:xfrm>
              <a:off x="1314" y="224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a:t>
              </a:r>
              <a:endParaRPr lang="en-GB" altLang="en-US"/>
            </a:p>
          </p:txBody>
        </p:sp>
        <p:sp>
          <p:nvSpPr>
            <p:cNvPr id="5262" name="Line 191"/>
            <p:cNvSpPr>
              <a:spLocks noChangeShapeType="1"/>
            </p:cNvSpPr>
            <p:nvPr/>
          </p:nvSpPr>
          <p:spPr bwMode="auto">
            <a:xfrm>
              <a:off x="1359" y="2401"/>
              <a:ext cx="665" cy="82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63" name="Rectangle 329"/>
            <p:cNvSpPr>
              <a:spLocks noChangeArrowheads="1"/>
            </p:cNvSpPr>
            <p:nvPr/>
          </p:nvSpPr>
          <p:spPr bwMode="auto">
            <a:xfrm>
              <a:off x="2589" y="3119"/>
              <a:ext cx="1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800">
                  <a:solidFill>
                    <a:schemeClr val="accent1"/>
                  </a:solidFill>
                  <a:latin typeface="Arial" panose="020B0604020202020204" pitchFamily="34" charset="0"/>
                </a:rPr>
                <a:t>Figure 13.1</a:t>
              </a:r>
            </a:p>
          </p:txBody>
        </p:sp>
      </p:grpSp>
      <p:sp>
        <p:nvSpPr>
          <p:cNvPr id="12618" name="Rectangle 330"/>
          <p:cNvSpPr>
            <a:spLocks noChangeArrowheads="1"/>
          </p:cNvSpPr>
          <p:nvPr/>
        </p:nvSpPr>
        <p:spPr bwMode="auto">
          <a:xfrm>
            <a:off x="6329904" y="5389563"/>
            <a:ext cx="4989512" cy="13112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dirty="0">
                <a:latin typeface="Helvetica" panose="020B0604020202020204" pitchFamily="34" charset="0"/>
              </a:rPr>
              <a:t>A flat client transaction completes each of its requests before going on to the next one. Therefore, each transaction accesses servers’ objects sequentially</a:t>
            </a:r>
          </a:p>
        </p:txBody>
      </p:sp>
      <p:sp>
        <p:nvSpPr>
          <p:cNvPr id="12619" name="Rectangle 331"/>
          <p:cNvSpPr>
            <a:spLocks noChangeArrowheads="1"/>
          </p:cNvSpPr>
          <p:nvPr/>
        </p:nvSpPr>
        <p:spPr bwMode="auto">
          <a:xfrm>
            <a:off x="1538288" y="1771651"/>
            <a:ext cx="3922712" cy="1920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In a nested transaction, the top-level transaction can open subtransactions, and each subtransaction can open further subtransactions down to any depth of nesting</a:t>
            </a:r>
          </a:p>
        </p:txBody>
      </p:sp>
      <p:sp>
        <p:nvSpPr>
          <p:cNvPr id="12620" name="Rectangle 332"/>
          <p:cNvSpPr>
            <a:spLocks noChangeArrowheads="1"/>
          </p:cNvSpPr>
          <p:nvPr/>
        </p:nvSpPr>
        <p:spPr bwMode="auto">
          <a:xfrm>
            <a:off x="1511301" y="4595814"/>
            <a:ext cx="4060825" cy="1920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In the nested case, subtransactions at the same level can run concurrently, so </a:t>
            </a:r>
            <a:r>
              <a:rPr lang="en-GB" altLang="en-US" sz="2000" i="1">
                <a:latin typeface="Helvetica" panose="020B0604020202020204" pitchFamily="34" charset="0"/>
              </a:rPr>
              <a:t>T</a:t>
            </a:r>
            <a:r>
              <a:rPr lang="en-GB" altLang="en-US" sz="2000">
                <a:latin typeface="Helvetica" panose="020B0604020202020204" pitchFamily="34" charset="0"/>
              </a:rPr>
              <a:t>1 and </a:t>
            </a:r>
            <a:r>
              <a:rPr lang="en-GB" altLang="en-US" sz="2000" i="1">
                <a:latin typeface="Helvetica" panose="020B0604020202020204" pitchFamily="34" charset="0"/>
              </a:rPr>
              <a:t>T</a:t>
            </a:r>
            <a:r>
              <a:rPr lang="en-GB" altLang="en-US" sz="2000">
                <a:latin typeface="Helvetica" panose="020B0604020202020204" pitchFamily="34" charset="0"/>
              </a:rPr>
              <a:t>2 are concurrent, and as they invoke objects in different servers, they can run in parallel.</a:t>
            </a:r>
          </a:p>
        </p:txBody>
      </p:sp>
      <p:sp>
        <p:nvSpPr>
          <p:cNvPr id="12622" name="Text Box 334"/>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2229164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2618"/>
                                        </p:tgtEl>
                                        <p:attrNameLst>
                                          <p:attrName>style.visibility</p:attrName>
                                        </p:attrNameLst>
                                      </p:cBhvr>
                                      <p:to>
                                        <p:strVal val="visible"/>
                                      </p:to>
                                    </p:set>
                                    <p:anim calcmode="lin" valueType="num">
                                      <p:cBhvr additive="base">
                                        <p:cTn id="12" dur="500" fill="hold"/>
                                        <p:tgtEl>
                                          <p:spTgt spid="12618"/>
                                        </p:tgtEl>
                                        <p:attrNameLst>
                                          <p:attrName>ppt_x</p:attrName>
                                        </p:attrNameLst>
                                      </p:cBhvr>
                                      <p:tavLst>
                                        <p:tav tm="0">
                                          <p:val>
                                            <p:strVal val="1+#ppt_w/2"/>
                                          </p:val>
                                        </p:tav>
                                        <p:tav tm="100000">
                                          <p:val>
                                            <p:strVal val="#ppt_x"/>
                                          </p:val>
                                        </p:tav>
                                      </p:tavLst>
                                    </p:anim>
                                    <p:anim calcmode="lin" valueType="num">
                                      <p:cBhvr additive="base">
                                        <p:cTn id="13" dur="500" fill="hold"/>
                                        <p:tgtEl>
                                          <p:spTgt spid="126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619"/>
                                        </p:tgtEl>
                                        <p:attrNameLst>
                                          <p:attrName>style.visibility</p:attrName>
                                        </p:attrNameLst>
                                      </p:cBhvr>
                                      <p:to>
                                        <p:strVal val="visible"/>
                                      </p:to>
                                    </p:set>
                                    <p:anim calcmode="lin" valueType="num">
                                      <p:cBhvr additive="base">
                                        <p:cTn id="18" dur="500" fill="hold"/>
                                        <p:tgtEl>
                                          <p:spTgt spid="12619"/>
                                        </p:tgtEl>
                                        <p:attrNameLst>
                                          <p:attrName>ppt_x</p:attrName>
                                        </p:attrNameLst>
                                      </p:cBhvr>
                                      <p:tavLst>
                                        <p:tav tm="0">
                                          <p:val>
                                            <p:strVal val="1+#ppt_w/2"/>
                                          </p:val>
                                        </p:tav>
                                        <p:tav tm="100000">
                                          <p:val>
                                            <p:strVal val="#ppt_x"/>
                                          </p:val>
                                        </p:tav>
                                      </p:tavLst>
                                    </p:anim>
                                    <p:anim calcmode="lin" valueType="num">
                                      <p:cBhvr additive="base">
                                        <p:cTn id="19" dur="500" fill="hold"/>
                                        <p:tgtEl>
                                          <p:spTgt spid="1261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2620"/>
                                        </p:tgtEl>
                                        <p:attrNameLst>
                                          <p:attrName>style.visibility</p:attrName>
                                        </p:attrNameLst>
                                      </p:cBhvr>
                                      <p:to>
                                        <p:strVal val="visible"/>
                                      </p:to>
                                    </p:set>
                                    <p:anim calcmode="lin" valueType="num">
                                      <p:cBhvr additive="base">
                                        <p:cTn id="24" dur="500" fill="hold"/>
                                        <p:tgtEl>
                                          <p:spTgt spid="12620"/>
                                        </p:tgtEl>
                                        <p:attrNameLst>
                                          <p:attrName>ppt_x</p:attrName>
                                        </p:attrNameLst>
                                      </p:cBhvr>
                                      <p:tavLst>
                                        <p:tav tm="0">
                                          <p:val>
                                            <p:strVal val="1+#ppt_w/2"/>
                                          </p:val>
                                        </p:tav>
                                        <p:tav tm="100000">
                                          <p:val>
                                            <p:strVal val="#ppt_x"/>
                                          </p:val>
                                        </p:tav>
                                      </p:tavLst>
                                    </p:anim>
                                    <p:anim calcmode="lin" valueType="num">
                                      <p:cBhvr additive="base">
                                        <p:cTn id="25" dur="500" fill="hold"/>
                                        <p:tgtEl>
                                          <p:spTgt spid="12620"/>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2622"/>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8" grpId="0" animBg="1" autoUpdateAnimBg="0"/>
      <p:bldP spid="12619" grpId="0" animBg="1" autoUpdateAnimBg="0"/>
      <p:bldP spid="12620" grpId="0" animBg="1" autoUpdateAnimBg="0"/>
      <p:bldP spid="1262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Optimistic Concurrency Control Algorithm</a:t>
            </a:r>
          </a:p>
        </p:txBody>
      </p:sp>
      <p:sp>
        <p:nvSpPr>
          <p:cNvPr id="3" name="Content Placeholder 2"/>
          <p:cNvSpPr>
            <a:spLocks noGrp="1"/>
          </p:cNvSpPr>
          <p:nvPr>
            <p:ph idx="1"/>
          </p:nvPr>
        </p:nvSpPr>
        <p:spPr/>
        <p:txBody>
          <a:bodyPr>
            <a:normAutofit/>
          </a:bodyPr>
          <a:lstStyle/>
          <a:p>
            <a:r>
              <a:rPr lang="en-US" sz="2800" dirty="0"/>
              <a:t>One </a:t>
            </a:r>
            <a:r>
              <a:rPr lang="en-US" sz="2800" dirty="0" smtClean="0"/>
              <a:t>approach is </a:t>
            </a:r>
            <a:r>
              <a:rPr lang="en-US" sz="2800" dirty="0"/>
              <a:t>that after a local validation by each server, a global validation is carried out </a:t>
            </a:r>
            <a:endParaRPr lang="en-US" sz="2800" dirty="0" smtClean="0"/>
          </a:p>
          <a:p>
            <a:r>
              <a:rPr lang="en-US" sz="2800" dirty="0" smtClean="0"/>
              <a:t>The </a:t>
            </a:r>
            <a:r>
              <a:rPr lang="en-US" sz="2800" dirty="0"/>
              <a:t>global validation checks that the combination of the orderings at </a:t>
            </a:r>
            <a:r>
              <a:rPr lang="en-US" sz="2800" dirty="0" smtClean="0"/>
              <a:t>the individual </a:t>
            </a:r>
            <a:r>
              <a:rPr lang="en-US" sz="2800" dirty="0"/>
              <a:t>servers is serializable; </a:t>
            </a:r>
            <a:endParaRPr lang="en-US" sz="2800" dirty="0" smtClean="0"/>
          </a:p>
          <a:p>
            <a:pPr lvl="1"/>
            <a:r>
              <a:rPr lang="en-US" sz="2400" dirty="0" smtClean="0"/>
              <a:t>that </a:t>
            </a:r>
            <a:r>
              <a:rPr lang="en-US" sz="2400" dirty="0"/>
              <a:t>is, that the transaction being validated is </a:t>
            </a:r>
            <a:r>
              <a:rPr lang="en-US" sz="2400" dirty="0" smtClean="0"/>
              <a:t>not involved </a:t>
            </a:r>
            <a:r>
              <a:rPr lang="en-US" sz="2400" dirty="0"/>
              <a:t>in a cycle.</a:t>
            </a:r>
          </a:p>
        </p:txBody>
      </p:sp>
    </p:spTree>
    <p:extLst>
      <p:ext uri="{BB962C8B-B14F-4D97-AF65-F5344CB8AC3E}">
        <p14:creationId xmlns:p14="http://schemas.microsoft.com/office/powerpoint/2010/main" val="802992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Optimistic Concurrency Control Algorithm</a:t>
            </a:r>
          </a:p>
        </p:txBody>
      </p:sp>
      <p:sp>
        <p:nvSpPr>
          <p:cNvPr id="3" name="Content Placeholder 2"/>
          <p:cNvSpPr>
            <a:spLocks noGrp="1"/>
          </p:cNvSpPr>
          <p:nvPr>
            <p:ph idx="1"/>
          </p:nvPr>
        </p:nvSpPr>
        <p:spPr/>
        <p:txBody>
          <a:bodyPr>
            <a:noAutofit/>
          </a:bodyPr>
          <a:lstStyle/>
          <a:p>
            <a:r>
              <a:rPr lang="en-US" sz="2400" dirty="0"/>
              <a:t>Another approach is that all of the servers of a particular transaction use the </a:t>
            </a:r>
            <a:r>
              <a:rPr lang="en-US" sz="2400" dirty="0" smtClean="0"/>
              <a:t>same globally </a:t>
            </a:r>
            <a:r>
              <a:rPr lang="en-US" sz="2400" dirty="0"/>
              <a:t>unique transaction number at the start of the validation [</a:t>
            </a:r>
            <a:r>
              <a:rPr lang="en-US" sz="2400" dirty="0" err="1"/>
              <a:t>Schlageter</a:t>
            </a:r>
            <a:r>
              <a:rPr lang="en-US" sz="2400" dirty="0"/>
              <a:t> 1982]. </a:t>
            </a:r>
            <a:endParaRPr lang="en-US" sz="2400" dirty="0" smtClean="0"/>
          </a:p>
          <a:p>
            <a:r>
              <a:rPr lang="en-US" sz="2400" dirty="0" smtClean="0"/>
              <a:t>The coordinator </a:t>
            </a:r>
            <a:r>
              <a:rPr lang="en-US" sz="2400" dirty="0"/>
              <a:t>of the two-phase commit protocol is responsible for generating the </a:t>
            </a:r>
            <a:r>
              <a:rPr lang="en-US" sz="2400" dirty="0" smtClean="0"/>
              <a:t>globally unique </a:t>
            </a:r>
            <a:r>
              <a:rPr lang="en-US" sz="2400" dirty="0"/>
              <a:t>transaction number and passes it to the participants in the </a:t>
            </a:r>
            <a:r>
              <a:rPr lang="en-US" sz="2400" i="1" dirty="0" err="1"/>
              <a:t>canCommit</a:t>
            </a:r>
            <a:r>
              <a:rPr lang="en-US" sz="2400" i="1" dirty="0"/>
              <a:t>? </a:t>
            </a:r>
            <a:r>
              <a:rPr lang="en-US" sz="2400" dirty="0"/>
              <a:t>messages.</a:t>
            </a:r>
          </a:p>
          <a:p>
            <a:r>
              <a:rPr lang="en-US" sz="2400" dirty="0"/>
              <a:t>As different servers may coordinate different transactions, the servers must </a:t>
            </a:r>
            <a:r>
              <a:rPr lang="en-US" sz="2400" dirty="0" smtClean="0"/>
              <a:t>have </a:t>
            </a:r>
            <a:r>
              <a:rPr lang="en-US" sz="2400" dirty="0"/>
              <a:t>an agreed order for the </a:t>
            </a:r>
            <a:r>
              <a:rPr lang="en-US" sz="2400" dirty="0" smtClean="0"/>
              <a:t>transaction numbers </a:t>
            </a:r>
            <a:r>
              <a:rPr lang="en-US" sz="2400" dirty="0"/>
              <a:t>they generate.</a:t>
            </a:r>
          </a:p>
        </p:txBody>
      </p:sp>
    </p:spTree>
    <p:extLst>
      <p:ext uri="{BB962C8B-B14F-4D97-AF65-F5344CB8AC3E}">
        <p14:creationId xmlns:p14="http://schemas.microsoft.com/office/powerpoint/2010/main" val="2241910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smtClean="0"/>
              <a:t>Distributed Deadlock	</a:t>
            </a:r>
          </a:p>
        </p:txBody>
      </p:sp>
      <p:sp>
        <p:nvSpPr>
          <p:cNvPr id="37890" name="Content Placeholder 2"/>
          <p:cNvSpPr>
            <a:spLocks noGrp="1"/>
          </p:cNvSpPr>
          <p:nvPr>
            <p:ph idx="1"/>
          </p:nvPr>
        </p:nvSpPr>
        <p:spPr>
          <a:xfrm>
            <a:off x="2261937" y="2133599"/>
            <a:ext cx="9242675" cy="4243137"/>
          </a:xfrm>
        </p:spPr>
        <p:txBody>
          <a:bodyPr>
            <a:normAutofit/>
          </a:bodyPr>
          <a:lstStyle/>
          <a:p>
            <a:r>
              <a:rPr lang="en-US" altLang="en-US" sz="2400" dirty="0" smtClean="0"/>
              <a:t>Deadlocks can arise within a single server when locking is used for concurrency control. </a:t>
            </a:r>
          </a:p>
          <a:p>
            <a:r>
              <a:rPr lang="en-US" altLang="en-US" sz="2400" dirty="0" smtClean="0"/>
              <a:t>Servers must either prevent or detect and resolve deadlocks. </a:t>
            </a:r>
          </a:p>
          <a:p>
            <a:r>
              <a:rPr lang="en-US" altLang="en-US" sz="2400" dirty="0" smtClean="0"/>
              <a:t>Using timeout to resolve deadlock is a clumsy approach. Why? </a:t>
            </a:r>
          </a:p>
          <a:p>
            <a:pPr lvl="1"/>
            <a:r>
              <a:rPr lang="en-US" sz="2200" dirty="0"/>
              <a:t>it is difficult to choose an appropriate timeout interval, </a:t>
            </a:r>
            <a:r>
              <a:rPr lang="en-US" sz="2200" dirty="0" smtClean="0"/>
              <a:t>and transactions </a:t>
            </a:r>
            <a:r>
              <a:rPr lang="en-US" sz="2200" dirty="0"/>
              <a:t>may be aborted unnecessarily</a:t>
            </a:r>
            <a:endParaRPr lang="en-US" altLang="en-US" sz="3500" dirty="0" smtClean="0"/>
          </a:p>
          <a:p>
            <a:r>
              <a:rPr lang="en-US" altLang="en-US" sz="2400" dirty="0" smtClean="0"/>
              <a:t>Another way is to detect deadlock by detecting cycles in a wait for graph. </a:t>
            </a:r>
          </a:p>
          <a:p>
            <a:endParaRPr lang="en-US" altLang="en-US" sz="2400" dirty="0" smtClean="0"/>
          </a:p>
        </p:txBody>
      </p:sp>
    </p:spTree>
    <p:extLst>
      <p:ext uri="{BB962C8B-B14F-4D97-AF65-F5344CB8AC3E}">
        <p14:creationId xmlns:p14="http://schemas.microsoft.com/office/powerpoint/2010/main" val="303821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37"/>
          <p:cNvSpPr>
            <a:spLocks noChangeArrowheads="1"/>
          </p:cNvSpPr>
          <p:nvPr/>
        </p:nvSpPr>
        <p:spPr bwMode="auto">
          <a:xfrm>
            <a:off x="5665788" y="1738313"/>
            <a:ext cx="4367212" cy="4318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15" name="Rectangle 136"/>
          <p:cNvSpPr>
            <a:spLocks noChangeArrowheads="1"/>
          </p:cNvSpPr>
          <p:nvPr/>
        </p:nvSpPr>
        <p:spPr bwMode="auto">
          <a:xfrm>
            <a:off x="2185988" y="1738313"/>
            <a:ext cx="4367212" cy="43180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16" name="Rectangle 2"/>
          <p:cNvSpPr>
            <a:spLocks noGrp="1" noChangeArrowheads="1"/>
          </p:cNvSpPr>
          <p:nvPr>
            <p:ph type="title"/>
          </p:nvPr>
        </p:nvSpPr>
        <p:spPr/>
        <p:txBody>
          <a:bodyPr>
            <a:normAutofit fontScale="90000"/>
          </a:bodyPr>
          <a:lstStyle/>
          <a:p>
            <a:r>
              <a:rPr lang="en-GB" altLang="en-US" smtClean="0"/>
              <a:t>Figure 14.12</a:t>
            </a:r>
            <a:br>
              <a:rPr lang="en-GB" altLang="en-US" smtClean="0"/>
            </a:br>
            <a:r>
              <a:rPr lang="en-GB" altLang="en-US" smtClean="0"/>
              <a:t>Interleavings of transactions </a:t>
            </a:r>
            <a:r>
              <a:rPr lang="en-GB" altLang="en-US" i="1" smtClean="0"/>
              <a:t>U</a:t>
            </a:r>
            <a:r>
              <a:rPr lang="en-GB" altLang="en-US" smtClean="0"/>
              <a:t>, </a:t>
            </a:r>
            <a:r>
              <a:rPr lang="en-GB" altLang="en-US" i="1" smtClean="0"/>
              <a:t>V</a:t>
            </a:r>
            <a:r>
              <a:rPr lang="en-GB" altLang="en-US" smtClean="0"/>
              <a:t> and </a:t>
            </a:r>
            <a:r>
              <a:rPr lang="en-GB" altLang="en-US" i="1" smtClean="0"/>
              <a:t>W</a:t>
            </a:r>
            <a:endParaRPr lang="en-GB" altLang="en-US" smtClean="0"/>
          </a:p>
        </p:txBody>
      </p:sp>
      <p:sp>
        <p:nvSpPr>
          <p:cNvPr id="38917" name="Rectangle 4"/>
          <p:cNvSpPr>
            <a:spLocks noChangeArrowheads="1"/>
          </p:cNvSpPr>
          <p:nvPr/>
        </p:nvSpPr>
        <p:spPr bwMode="auto">
          <a:xfrm>
            <a:off x="3146425" y="1871664"/>
            <a:ext cx="165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U</a:t>
            </a:r>
            <a:endParaRPr lang="en-GB" altLang="en-US"/>
          </a:p>
        </p:txBody>
      </p:sp>
      <p:sp>
        <p:nvSpPr>
          <p:cNvPr id="38918" name="Rectangle 5"/>
          <p:cNvSpPr>
            <a:spLocks noChangeArrowheads="1"/>
          </p:cNvSpPr>
          <p:nvPr/>
        </p:nvSpPr>
        <p:spPr bwMode="auto">
          <a:xfrm>
            <a:off x="5799138" y="1871664"/>
            <a:ext cx="139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V</a:t>
            </a:r>
            <a:endParaRPr lang="en-GB" altLang="en-US"/>
          </a:p>
        </p:txBody>
      </p:sp>
      <p:sp>
        <p:nvSpPr>
          <p:cNvPr id="38919" name="Rectangle 6"/>
          <p:cNvSpPr>
            <a:spLocks noChangeArrowheads="1"/>
          </p:cNvSpPr>
          <p:nvPr/>
        </p:nvSpPr>
        <p:spPr bwMode="auto">
          <a:xfrm>
            <a:off x="8475663" y="1871664"/>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W</a:t>
            </a:r>
            <a:endParaRPr lang="en-GB" altLang="en-US"/>
          </a:p>
        </p:txBody>
      </p:sp>
      <p:sp>
        <p:nvSpPr>
          <p:cNvPr id="38920" name="Rectangle 17"/>
          <p:cNvSpPr>
            <a:spLocks noChangeArrowheads="1"/>
          </p:cNvSpPr>
          <p:nvPr/>
        </p:nvSpPr>
        <p:spPr bwMode="auto">
          <a:xfrm>
            <a:off x="2149475" y="2282825"/>
            <a:ext cx="1212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d.deposit(10)</a:t>
            </a:r>
            <a:endParaRPr lang="en-GB" altLang="en-US"/>
          </a:p>
        </p:txBody>
      </p:sp>
      <p:sp>
        <p:nvSpPr>
          <p:cNvPr id="38921" name="Rectangle 18"/>
          <p:cNvSpPr>
            <a:spLocks noChangeArrowheads="1"/>
          </p:cNvSpPr>
          <p:nvPr/>
        </p:nvSpPr>
        <p:spPr bwMode="auto">
          <a:xfrm>
            <a:off x="3706813" y="2255839"/>
            <a:ext cx="450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lock </a:t>
            </a:r>
            <a:endParaRPr lang="en-GB" altLang="en-US"/>
          </a:p>
        </p:txBody>
      </p:sp>
      <p:sp>
        <p:nvSpPr>
          <p:cNvPr id="38922" name="Rectangle 19"/>
          <p:cNvSpPr>
            <a:spLocks noChangeArrowheads="1"/>
          </p:cNvSpPr>
          <p:nvPr/>
        </p:nvSpPr>
        <p:spPr bwMode="auto">
          <a:xfrm>
            <a:off x="4149726" y="2255839"/>
            <a:ext cx="3651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D </a:t>
            </a:r>
          </a:p>
          <a:p>
            <a:r>
              <a:rPr lang="en-GB" altLang="en-US" sz="1800" i="1">
                <a:solidFill>
                  <a:srgbClr val="000000"/>
                </a:solidFill>
              </a:rPr>
              <a:t>at Z</a:t>
            </a:r>
          </a:p>
        </p:txBody>
      </p:sp>
      <p:sp>
        <p:nvSpPr>
          <p:cNvPr id="38923" name="Rectangle 42"/>
          <p:cNvSpPr>
            <a:spLocks noChangeArrowheads="1"/>
          </p:cNvSpPr>
          <p:nvPr/>
        </p:nvSpPr>
        <p:spPr bwMode="auto">
          <a:xfrm>
            <a:off x="4903788" y="2670175"/>
            <a:ext cx="1212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b.deposit(10)</a:t>
            </a:r>
            <a:endParaRPr lang="en-GB" altLang="en-US"/>
          </a:p>
        </p:txBody>
      </p:sp>
      <p:sp>
        <p:nvSpPr>
          <p:cNvPr id="38924" name="Rectangle 43"/>
          <p:cNvSpPr>
            <a:spLocks noChangeArrowheads="1"/>
          </p:cNvSpPr>
          <p:nvPr/>
        </p:nvSpPr>
        <p:spPr bwMode="auto">
          <a:xfrm>
            <a:off x="6483350" y="2644775"/>
            <a:ext cx="45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lock </a:t>
            </a:r>
            <a:endParaRPr lang="en-GB" altLang="en-US"/>
          </a:p>
        </p:txBody>
      </p:sp>
      <p:sp>
        <p:nvSpPr>
          <p:cNvPr id="38925" name="Rectangle 44"/>
          <p:cNvSpPr>
            <a:spLocks noChangeArrowheads="1"/>
          </p:cNvSpPr>
          <p:nvPr/>
        </p:nvSpPr>
        <p:spPr bwMode="auto">
          <a:xfrm>
            <a:off x="6926263" y="2644775"/>
            <a:ext cx="139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B</a:t>
            </a:r>
            <a:endParaRPr lang="en-GB" altLang="en-US"/>
          </a:p>
        </p:txBody>
      </p:sp>
      <p:sp>
        <p:nvSpPr>
          <p:cNvPr id="38926" name="Rectangle 50"/>
          <p:cNvSpPr>
            <a:spLocks noChangeArrowheads="1"/>
          </p:cNvSpPr>
          <p:nvPr/>
        </p:nvSpPr>
        <p:spPr bwMode="auto">
          <a:xfrm>
            <a:off x="9109075" y="2522539"/>
            <a:ext cx="19050" cy="38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27" name="Rectangle 52"/>
          <p:cNvSpPr>
            <a:spLocks noChangeArrowheads="1"/>
          </p:cNvSpPr>
          <p:nvPr/>
        </p:nvSpPr>
        <p:spPr bwMode="auto">
          <a:xfrm>
            <a:off x="2149475" y="3059114"/>
            <a:ext cx="1212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a.deposit(20)</a:t>
            </a:r>
            <a:endParaRPr lang="en-GB" altLang="en-US"/>
          </a:p>
        </p:txBody>
      </p:sp>
      <p:sp>
        <p:nvSpPr>
          <p:cNvPr id="38928" name="Rectangle 53"/>
          <p:cNvSpPr>
            <a:spLocks noChangeArrowheads="1"/>
          </p:cNvSpPr>
          <p:nvPr/>
        </p:nvSpPr>
        <p:spPr bwMode="auto">
          <a:xfrm>
            <a:off x="3706813" y="3032125"/>
            <a:ext cx="45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lock </a:t>
            </a:r>
            <a:endParaRPr lang="en-GB" altLang="en-US"/>
          </a:p>
        </p:txBody>
      </p:sp>
      <p:sp>
        <p:nvSpPr>
          <p:cNvPr id="38929" name="Rectangle 54"/>
          <p:cNvSpPr>
            <a:spLocks noChangeArrowheads="1"/>
          </p:cNvSpPr>
          <p:nvPr/>
        </p:nvSpPr>
        <p:spPr bwMode="auto">
          <a:xfrm>
            <a:off x="4149725" y="3032125"/>
            <a:ext cx="139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A</a:t>
            </a:r>
            <a:endParaRPr lang="en-GB" altLang="en-US"/>
          </a:p>
        </p:txBody>
      </p:sp>
      <p:sp>
        <p:nvSpPr>
          <p:cNvPr id="38930" name="Rectangle 55"/>
          <p:cNvSpPr>
            <a:spLocks noChangeArrowheads="1"/>
          </p:cNvSpPr>
          <p:nvPr/>
        </p:nvSpPr>
        <p:spPr bwMode="auto">
          <a:xfrm>
            <a:off x="6483350" y="2962275"/>
            <a:ext cx="222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at </a:t>
            </a:r>
            <a:endParaRPr lang="en-GB" altLang="en-US"/>
          </a:p>
        </p:txBody>
      </p:sp>
      <p:sp>
        <p:nvSpPr>
          <p:cNvPr id="38931" name="Rectangle 56"/>
          <p:cNvSpPr>
            <a:spLocks noChangeArrowheads="1"/>
          </p:cNvSpPr>
          <p:nvPr/>
        </p:nvSpPr>
        <p:spPr bwMode="auto">
          <a:xfrm>
            <a:off x="6716713" y="296227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Y</a:t>
            </a:r>
            <a:endParaRPr lang="en-GB" altLang="en-US"/>
          </a:p>
        </p:txBody>
      </p:sp>
      <p:sp>
        <p:nvSpPr>
          <p:cNvPr id="38932" name="Rectangle 58"/>
          <p:cNvSpPr>
            <a:spLocks noChangeArrowheads="1"/>
          </p:cNvSpPr>
          <p:nvPr/>
        </p:nvSpPr>
        <p:spPr bwMode="auto">
          <a:xfrm>
            <a:off x="3676650" y="2911475"/>
            <a:ext cx="20638"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33" name="Rectangle 62"/>
          <p:cNvSpPr>
            <a:spLocks noChangeArrowheads="1"/>
          </p:cNvSpPr>
          <p:nvPr/>
        </p:nvSpPr>
        <p:spPr bwMode="auto">
          <a:xfrm>
            <a:off x="9109075" y="2911475"/>
            <a:ext cx="19050"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34" name="Rectangle 64"/>
          <p:cNvSpPr>
            <a:spLocks noChangeArrowheads="1"/>
          </p:cNvSpPr>
          <p:nvPr/>
        </p:nvSpPr>
        <p:spPr bwMode="auto">
          <a:xfrm>
            <a:off x="3706813" y="3332164"/>
            <a:ext cx="222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at </a:t>
            </a:r>
            <a:endParaRPr lang="en-GB" altLang="en-US"/>
          </a:p>
        </p:txBody>
      </p:sp>
      <p:sp>
        <p:nvSpPr>
          <p:cNvPr id="38935" name="Rectangle 65"/>
          <p:cNvSpPr>
            <a:spLocks noChangeArrowheads="1"/>
          </p:cNvSpPr>
          <p:nvPr/>
        </p:nvSpPr>
        <p:spPr bwMode="auto">
          <a:xfrm>
            <a:off x="3940175" y="3332164"/>
            <a:ext cx="139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X</a:t>
            </a:r>
            <a:endParaRPr lang="en-GB" altLang="en-US"/>
          </a:p>
        </p:txBody>
      </p:sp>
      <p:sp>
        <p:nvSpPr>
          <p:cNvPr id="38936" name="Rectangle 71"/>
          <p:cNvSpPr>
            <a:spLocks noChangeArrowheads="1"/>
          </p:cNvSpPr>
          <p:nvPr/>
        </p:nvSpPr>
        <p:spPr bwMode="auto">
          <a:xfrm>
            <a:off x="9109075" y="3298825"/>
            <a:ext cx="19050" cy="273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37" name="Rectangle 73"/>
          <p:cNvSpPr>
            <a:spLocks noChangeArrowheads="1"/>
          </p:cNvSpPr>
          <p:nvPr/>
        </p:nvSpPr>
        <p:spPr bwMode="auto">
          <a:xfrm>
            <a:off x="7681913" y="3633789"/>
            <a:ext cx="1200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c.deposit(30)</a:t>
            </a:r>
            <a:endParaRPr lang="en-GB" altLang="en-US"/>
          </a:p>
        </p:txBody>
      </p:sp>
      <p:sp>
        <p:nvSpPr>
          <p:cNvPr id="38938" name="Rectangle 74"/>
          <p:cNvSpPr>
            <a:spLocks noChangeArrowheads="1"/>
          </p:cNvSpPr>
          <p:nvPr/>
        </p:nvSpPr>
        <p:spPr bwMode="auto">
          <a:xfrm>
            <a:off x="9240838" y="3606800"/>
            <a:ext cx="45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lock </a:t>
            </a:r>
            <a:endParaRPr lang="en-GB" altLang="en-US"/>
          </a:p>
        </p:txBody>
      </p:sp>
      <p:sp>
        <p:nvSpPr>
          <p:cNvPr id="38939" name="Rectangle 75"/>
          <p:cNvSpPr>
            <a:spLocks noChangeArrowheads="1"/>
          </p:cNvSpPr>
          <p:nvPr/>
        </p:nvSpPr>
        <p:spPr bwMode="auto">
          <a:xfrm>
            <a:off x="9683750" y="3606800"/>
            <a:ext cx="152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C</a:t>
            </a:r>
            <a:endParaRPr lang="en-GB" altLang="en-US"/>
          </a:p>
        </p:txBody>
      </p:sp>
      <p:sp>
        <p:nvSpPr>
          <p:cNvPr id="38940" name="Rectangle 81"/>
          <p:cNvSpPr>
            <a:spLocks noChangeArrowheads="1"/>
          </p:cNvSpPr>
          <p:nvPr/>
        </p:nvSpPr>
        <p:spPr bwMode="auto">
          <a:xfrm>
            <a:off x="9210675" y="3484564"/>
            <a:ext cx="19050" cy="388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41" name="Rectangle 83"/>
          <p:cNvSpPr>
            <a:spLocks noChangeArrowheads="1"/>
          </p:cNvSpPr>
          <p:nvPr/>
        </p:nvSpPr>
        <p:spPr bwMode="auto">
          <a:xfrm>
            <a:off x="2149475" y="4021139"/>
            <a:ext cx="1416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b.withdraw(30)</a:t>
            </a:r>
            <a:endParaRPr lang="en-GB" altLang="en-US"/>
          </a:p>
        </p:txBody>
      </p:sp>
      <p:sp>
        <p:nvSpPr>
          <p:cNvPr id="38942" name="Rectangle 84"/>
          <p:cNvSpPr>
            <a:spLocks noChangeArrowheads="1"/>
          </p:cNvSpPr>
          <p:nvPr/>
        </p:nvSpPr>
        <p:spPr bwMode="auto">
          <a:xfrm>
            <a:off x="3706813" y="3994150"/>
            <a:ext cx="67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wait at </a:t>
            </a:r>
            <a:endParaRPr lang="en-GB" altLang="en-US"/>
          </a:p>
        </p:txBody>
      </p:sp>
      <p:sp>
        <p:nvSpPr>
          <p:cNvPr id="38943" name="Rectangle 85"/>
          <p:cNvSpPr>
            <a:spLocks noChangeArrowheads="1"/>
          </p:cNvSpPr>
          <p:nvPr/>
        </p:nvSpPr>
        <p:spPr bwMode="auto">
          <a:xfrm>
            <a:off x="4381500" y="399415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Y</a:t>
            </a:r>
            <a:endParaRPr lang="en-GB" altLang="en-US"/>
          </a:p>
        </p:txBody>
      </p:sp>
      <p:sp>
        <p:nvSpPr>
          <p:cNvPr id="38944" name="Rectangle 86"/>
          <p:cNvSpPr>
            <a:spLocks noChangeArrowheads="1"/>
          </p:cNvSpPr>
          <p:nvPr/>
        </p:nvSpPr>
        <p:spPr bwMode="auto">
          <a:xfrm>
            <a:off x="9240838" y="3924300"/>
            <a:ext cx="222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at </a:t>
            </a:r>
            <a:endParaRPr lang="en-GB" altLang="en-US"/>
          </a:p>
        </p:txBody>
      </p:sp>
      <p:sp>
        <p:nvSpPr>
          <p:cNvPr id="38945" name="Rectangle 87"/>
          <p:cNvSpPr>
            <a:spLocks noChangeArrowheads="1"/>
          </p:cNvSpPr>
          <p:nvPr/>
        </p:nvSpPr>
        <p:spPr bwMode="auto">
          <a:xfrm>
            <a:off x="9472613" y="39243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Z</a:t>
            </a:r>
            <a:endParaRPr lang="en-GB" altLang="en-US"/>
          </a:p>
        </p:txBody>
      </p:sp>
      <p:sp>
        <p:nvSpPr>
          <p:cNvPr id="38946" name="Rectangle 93"/>
          <p:cNvSpPr>
            <a:spLocks noChangeArrowheads="1"/>
          </p:cNvSpPr>
          <p:nvPr/>
        </p:nvSpPr>
        <p:spPr bwMode="auto">
          <a:xfrm>
            <a:off x="9210675" y="3873500"/>
            <a:ext cx="19050"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47" name="Rectangle 95"/>
          <p:cNvSpPr>
            <a:spLocks noChangeArrowheads="1"/>
          </p:cNvSpPr>
          <p:nvPr/>
        </p:nvSpPr>
        <p:spPr bwMode="auto">
          <a:xfrm>
            <a:off x="4903788" y="4408489"/>
            <a:ext cx="1403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c.withdraw(20)</a:t>
            </a:r>
            <a:endParaRPr lang="en-GB" altLang="en-US"/>
          </a:p>
        </p:txBody>
      </p:sp>
      <p:sp>
        <p:nvSpPr>
          <p:cNvPr id="38948" name="Rectangle 96"/>
          <p:cNvSpPr>
            <a:spLocks noChangeArrowheads="1"/>
          </p:cNvSpPr>
          <p:nvPr/>
        </p:nvSpPr>
        <p:spPr bwMode="auto">
          <a:xfrm>
            <a:off x="6483350" y="4381500"/>
            <a:ext cx="730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wait at  </a:t>
            </a:r>
            <a:endParaRPr lang="en-GB" altLang="en-US"/>
          </a:p>
        </p:txBody>
      </p:sp>
      <p:sp>
        <p:nvSpPr>
          <p:cNvPr id="38949" name="Rectangle 97"/>
          <p:cNvSpPr>
            <a:spLocks noChangeArrowheads="1"/>
          </p:cNvSpPr>
          <p:nvPr/>
        </p:nvSpPr>
        <p:spPr bwMode="auto">
          <a:xfrm>
            <a:off x="7223125" y="43815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Z</a:t>
            </a:r>
            <a:endParaRPr lang="en-GB" altLang="en-US"/>
          </a:p>
        </p:txBody>
      </p:sp>
      <p:sp>
        <p:nvSpPr>
          <p:cNvPr id="38950" name="Rectangle 103"/>
          <p:cNvSpPr>
            <a:spLocks noChangeArrowheads="1"/>
          </p:cNvSpPr>
          <p:nvPr/>
        </p:nvSpPr>
        <p:spPr bwMode="auto">
          <a:xfrm>
            <a:off x="9210675" y="4260850"/>
            <a:ext cx="19050"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51" name="Rectangle 105"/>
          <p:cNvSpPr>
            <a:spLocks noChangeArrowheads="1"/>
          </p:cNvSpPr>
          <p:nvPr/>
        </p:nvSpPr>
        <p:spPr bwMode="auto">
          <a:xfrm>
            <a:off x="7681913" y="4797425"/>
            <a:ext cx="1416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a.withdraw(20)</a:t>
            </a:r>
            <a:endParaRPr lang="en-GB" altLang="en-US"/>
          </a:p>
        </p:txBody>
      </p:sp>
      <p:sp>
        <p:nvSpPr>
          <p:cNvPr id="38952" name="Rectangle 106"/>
          <p:cNvSpPr>
            <a:spLocks noChangeArrowheads="1"/>
          </p:cNvSpPr>
          <p:nvPr/>
        </p:nvSpPr>
        <p:spPr bwMode="auto">
          <a:xfrm>
            <a:off x="9240838" y="4770439"/>
            <a:ext cx="67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rPr>
              <a:t>wait at </a:t>
            </a:r>
            <a:endParaRPr lang="en-GB" altLang="en-US"/>
          </a:p>
        </p:txBody>
      </p:sp>
      <p:sp>
        <p:nvSpPr>
          <p:cNvPr id="38953" name="Rectangle 107"/>
          <p:cNvSpPr>
            <a:spLocks noChangeArrowheads="1"/>
          </p:cNvSpPr>
          <p:nvPr/>
        </p:nvSpPr>
        <p:spPr bwMode="auto">
          <a:xfrm>
            <a:off x="9915525" y="4770439"/>
            <a:ext cx="139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rPr>
              <a:t>X</a:t>
            </a:r>
            <a:endParaRPr lang="en-GB" altLang="en-US"/>
          </a:p>
        </p:txBody>
      </p:sp>
      <p:sp>
        <p:nvSpPr>
          <p:cNvPr id="38954" name="Rectangle 110"/>
          <p:cNvSpPr>
            <a:spLocks noChangeArrowheads="1"/>
          </p:cNvSpPr>
          <p:nvPr/>
        </p:nvSpPr>
        <p:spPr bwMode="auto">
          <a:xfrm>
            <a:off x="3778250" y="4648200"/>
            <a:ext cx="20638" cy="388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55" name="Rectangle 126"/>
          <p:cNvSpPr>
            <a:spLocks noChangeArrowheads="1"/>
          </p:cNvSpPr>
          <p:nvPr/>
        </p:nvSpPr>
        <p:spPr bwMode="auto">
          <a:xfrm>
            <a:off x="9210675" y="4648200"/>
            <a:ext cx="19050" cy="388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8956" name="Line 134"/>
          <p:cNvSpPr>
            <a:spLocks noChangeShapeType="1"/>
          </p:cNvSpPr>
          <p:nvPr/>
        </p:nvSpPr>
        <p:spPr bwMode="auto">
          <a:xfrm>
            <a:off x="2209800" y="1739900"/>
            <a:ext cx="7810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7" name="Line 135"/>
          <p:cNvSpPr>
            <a:spLocks noChangeShapeType="1"/>
          </p:cNvSpPr>
          <p:nvPr/>
        </p:nvSpPr>
        <p:spPr bwMode="auto">
          <a:xfrm>
            <a:off x="2235200" y="5384800"/>
            <a:ext cx="786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58" name="Rectangle 46"/>
          <p:cNvSpPr>
            <a:spLocks noChangeArrowheads="1"/>
          </p:cNvSpPr>
          <p:nvPr/>
        </p:nvSpPr>
        <p:spPr bwMode="auto">
          <a:xfrm>
            <a:off x="2279651" y="5291138"/>
            <a:ext cx="4422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t>U V and W: transactions</a:t>
            </a:r>
          </a:p>
          <a:p>
            <a:r>
              <a:rPr lang="en-US" altLang="en-US"/>
              <a:t>Objects a and b by server X and Y</a:t>
            </a:r>
          </a:p>
          <a:p>
            <a:r>
              <a:rPr lang="en-US" altLang="en-US"/>
              <a:t>Objects c and d by server Z</a:t>
            </a:r>
          </a:p>
        </p:txBody>
      </p:sp>
    </p:spTree>
    <p:extLst>
      <p:ext uri="{BB962C8B-B14F-4D97-AF65-F5344CB8AC3E}">
        <p14:creationId xmlns:p14="http://schemas.microsoft.com/office/powerpoint/2010/main" val="3607038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smtClean="0"/>
              <a:t>Figure 14.14</a:t>
            </a:r>
            <a:br>
              <a:rPr lang="en-GB" altLang="en-US" smtClean="0"/>
            </a:br>
            <a:r>
              <a:rPr lang="en-GB" altLang="en-US" smtClean="0"/>
              <a:t>Distributed deadlock</a:t>
            </a:r>
          </a:p>
        </p:txBody>
      </p:sp>
      <p:grpSp>
        <p:nvGrpSpPr>
          <p:cNvPr id="39939" name="Group 92"/>
          <p:cNvGrpSpPr>
            <a:grpSpLocks/>
          </p:cNvGrpSpPr>
          <p:nvPr/>
        </p:nvGrpSpPr>
        <p:grpSpPr bwMode="auto">
          <a:xfrm>
            <a:off x="2168526" y="1682750"/>
            <a:ext cx="7853363" cy="4254500"/>
            <a:chOff x="440" y="1060"/>
            <a:chExt cx="5359" cy="2680"/>
          </a:xfrm>
        </p:grpSpPr>
        <p:sp>
          <p:nvSpPr>
            <p:cNvPr id="39942" name="Rectangle 7"/>
            <p:cNvSpPr>
              <a:spLocks noChangeArrowheads="1"/>
            </p:cNvSpPr>
            <p:nvPr/>
          </p:nvSpPr>
          <p:spPr bwMode="auto">
            <a:xfrm>
              <a:off x="440" y="1620"/>
              <a:ext cx="752" cy="698"/>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3" name="Rectangle 9"/>
            <p:cNvSpPr>
              <a:spLocks noChangeArrowheads="1"/>
            </p:cNvSpPr>
            <p:nvPr/>
          </p:nvSpPr>
          <p:spPr bwMode="auto">
            <a:xfrm>
              <a:off x="1944" y="3043"/>
              <a:ext cx="752" cy="69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4" name="Rectangle 11"/>
            <p:cNvSpPr>
              <a:spLocks noChangeArrowheads="1"/>
            </p:cNvSpPr>
            <p:nvPr/>
          </p:nvSpPr>
          <p:spPr bwMode="auto">
            <a:xfrm>
              <a:off x="2614" y="1607"/>
              <a:ext cx="752" cy="69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5" name="AutoShape 13"/>
            <p:cNvSpPr>
              <a:spLocks noChangeArrowheads="1"/>
            </p:cNvSpPr>
            <p:nvPr/>
          </p:nvSpPr>
          <p:spPr bwMode="auto">
            <a:xfrm>
              <a:off x="604" y="1744"/>
              <a:ext cx="123" cy="191"/>
            </a:xfrm>
            <a:prstGeom prst="roundRect">
              <a:avLst>
                <a:gd name="adj" fmla="val 47153"/>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6" name="AutoShape 14"/>
            <p:cNvSpPr>
              <a:spLocks noChangeArrowheads="1"/>
            </p:cNvSpPr>
            <p:nvPr/>
          </p:nvSpPr>
          <p:spPr bwMode="auto">
            <a:xfrm>
              <a:off x="604" y="1744"/>
              <a:ext cx="137" cy="205"/>
            </a:xfrm>
            <a:prstGeom prst="roundRect">
              <a:avLst>
                <a:gd name="adj" fmla="val 42338"/>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7" name="Rectangle 15"/>
            <p:cNvSpPr>
              <a:spLocks noChangeArrowheads="1"/>
            </p:cNvSpPr>
            <p:nvPr/>
          </p:nvSpPr>
          <p:spPr bwMode="auto">
            <a:xfrm>
              <a:off x="617" y="1853"/>
              <a:ext cx="110" cy="8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8" name="Rectangle 16"/>
            <p:cNvSpPr>
              <a:spLocks noChangeArrowheads="1"/>
            </p:cNvSpPr>
            <p:nvPr/>
          </p:nvSpPr>
          <p:spPr bwMode="auto">
            <a:xfrm>
              <a:off x="617" y="1853"/>
              <a:ext cx="124" cy="96"/>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49" name="AutoShape 17"/>
            <p:cNvSpPr>
              <a:spLocks noChangeArrowheads="1"/>
            </p:cNvSpPr>
            <p:nvPr/>
          </p:nvSpPr>
          <p:spPr bwMode="auto">
            <a:xfrm>
              <a:off x="604" y="1744"/>
              <a:ext cx="137" cy="205"/>
            </a:xfrm>
            <a:prstGeom prst="roundRect">
              <a:avLst>
                <a:gd name="adj" fmla="val 4233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0" name="Line 18"/>
            <p:cNvSpPr>
              <a:spLocks noChangeShapeType="1"/>
            </p:cNvSpPr>
            <p:nvPr/>
          </p:nvSpPr>
          <p:spPr bwMode="auto">
            <a:xfrm>
              <a:off x="604" y="1839"/>
              <a:ext cx="1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AutoShape 19"/>
            <p:cNvSpPr>
              <a:spLocks noChangeArrowheads="1"/>
            </p:cNvSpPr>
            <p:nvPr/>
          </p:nvSpPr>
          <p:spPr bwMode="auto">
            <a:xfrm>
              <a:off x="959" y="1744"/>
              <a:ext cx="123" cy="191"/>
            </a:xfrm>
            <a:prstGeom prst="roundRect">
              <a:avLst>
                <a:gd name="adj" fmla="val 47153"/>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2" name="AutoShape 20"/>
            <p:cNvSpPr>
              <a:spLocks noChangeArrowheads="1"/>
            </p:cNvSpPr>
            <p:nvPr/>
          </p:nvSpPr>
          <p:spPr bwMode="auto">
            <a:xfrm>
              <a:off x="959" y="1744"/>
              <a:ext cx="137" cy="205"/>
            </a:xfrm>
            <a:prstGeom prst="roundRect">
              <a:avLst>
                <a:gd name="adj" fmla="val 42338"/>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3" name="Rectangle 21"/>
            <p:cNvSpPr>
              <a:spLocks noChangeArrowheads="1"/>
            </p:cNvSpPr>
            <p:nvPr/>
          </p:nvSpPr>
          <p:spPr bwMode="auto">
            <a:xfrm>
              <a:off x="959" y="1853"/>
              <a:ext cx="123" cy="8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4" name="Rectangle 22"/>
            <p:cNvSpPr>
              <a:spLocks noChangeArrowheads="1"/>
            </p:cNvSpPr>
            <p:nvPr/>
          </p:nvSpPr>
          <p:spPr bwMode="auto">
            <a:xfrm>
              <a:off x="959" y="1853"/>
              <a:ext cx="137" cy="96"/>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5" name="AutoShape 23"/>
            <p:cNvSpPr>
              <a:spLocks noChangeArrowheads="1"/>
            </p:cNvSpPr>
            <p:nvPr/>
          </p:nvSpPr>
          <p:spPr bwMode="auto">
            <a:xfrm>
              <a:off x="959" y="1744"/>
              <a:ext cx="137" cy="205"/>
            </a:xfrm>
            <a:prstGeom prst="roundRect">
              <a:avLst>
                <a:gd name="adj" fmla="val 4233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6" name="Line 24"/>
            <p:cNvSpPr>
              <a:spLocks noChangeShapeType="1"/>
            </p:cNvSpPr>
            <p:nvPr/>
          </p:nvSpPr>
          <p:spPr bwMode="auto">
            <a:xfrm>
              <a:off x="959" y="1839"/>
              <a:ext cx="1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AutoShape 25"/>
            <p:cNvSpPr>
              <a:spLocks noChangeArrowheads="1"/>
            </p:cNvSpPr>
            <p:nvPr/>
          </p:nvSpPr>
          <p:spPr bwMode="auto">
            <a:xfrm>
              <a:off x="2819" y="1730"/>
              <a:ext cx="123" cy="178"/>
            </a:xfrm>
            <a:prstGeom prst="roundRect">
              <a:avLst>
                <a:gd name="adj" fmla="val 47153"/>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8" name="AutoShape 26"/>
            <p:cNvSpPr>
              <a:spLocks noChangeArrowheads="1"/>
            </p:cNvSpPr>
            <p:nvPr/>
          </p:nvSpPr>
          <p:spPr bwMode="auto">
            <a:xfrm>
              <a:off x="2819" y="1730"/>
              <a:ext cx="137" cy="191"/>
            </a:xfrm>
            <a:prstGeom prst="roundRect">
              <a:avLst>
                <a:gd name="adj" fmla="val 42338"/>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59" name="Rectangle 27"/>
            <p:cNvSpPr>
              <a:spLocks noChangeArrowheads="1"/>
            </p:cNvSpPr>
            <p:nvPr/>
          </p:nvSpPr>
          <p:spPr bwMode="auto">
            <a:xfrm>
              <a:off x="2819" y="1826"/>
              <a:ext cx="123" cy="95"/>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0" name="Rectangle 28"/>
            <p:cNvSpPr>
              <a:spLocks noChangeArrowheads="1"/>
            </p:cNvSpPr>
            <p:nvPr/>
          </p:nvSpPr>
          <p:spPr bwMode="auto">
            <a:xfrm>
              <a:off x="2819" y="1826"/>
              <a:ext cx="137" cy="109"/>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1" name="AutoShape 29"/>
            <p:cNvSpPr>
              <a:spLocks noChangeArrowheads="1"/>
            </p:cNvSpPr>
            <p:nvPr/>
          </p:nvSpPr>
          <p:spPr bwMode="auto">
            <a:xfrm>
              <a:off x="2819" y="1730"/>
              <a:ext cx="137" cy="191"/>
            </a:xfrm>
            <a:prstGeom prst="roundRect">
              <a:avLst>
                <a:gd name="adj" fmla="val 4233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2" name="Line 30"/>
            <p:cNvSpPr>
              <a:spLocks noChangeShapeType="1"/>
            </p:cNvSpPr>
            <p:nvPr/>
          </p:nvSpPr>
          <p:spPr bwMode="auto">
            <a:xfrm>
              <a:off x="2819" y="1826"/>
              <a:ext cx="1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AutoShape 31"/>
            <p:cNvSpPr>
              <a:spLocks noChangeArrowheads="1"/>
            </p:cNvSpPr>
            <p:nvPr/>
          </p:nvSpPr>
          <p:spPr bwMode="auto">
            <a:xfrm>
              <a:off x="2245" y="3316"/>
              <a:ext cx="123" cy="178"/>
            </a:xfrm>
            <a:prstGeom prst="roundRect">
              <a:avLst>
                <a:gd name="adj" fmla="val 47153"/>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4" name="AutoShape 32"/>
            <p:cNvSpPr>
              <a:spLocks noChangeArrowheads="1"/>
            </p:cNvSpPr>
            <p:nvPr/>
          </p:nvSpPr>
          <p:spPr bwMode="auto">
            <a:xfrm>
              <a:off x="2245" y="3316"/>
              <a:ext cx="137" cy="192"/>
            </a:xfrm>
            <a:prstGeom prst="roundRect">
              <a:avLst>
                <a:gd name="adj" fmla="val 42338"/>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5" name="Rectangle 33"/>
            <p:cNvSpPr>
              <a:spLocks noChangeArrowheads="1"/>
            </p:cNvSpPr>
            <p:nvPr/>
          </p:nvSpPr>
          <p:spPr bwMode="auto">
            <a:xfrm>
              <a:off x="2245" y="3412"/>
              <a:ext cx="123" cy="8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6" name="Rectangle 34"/>
            <p:cNvSpPr>
              <a:spLocks noChangeArrowheads="1"/>
            </p:cNvSpPr>
            <p:nvPr/>
          </p:nvSpPr>
          <p:spPr bwMode="auto">
            <a:xfrm>
              <a:off x="2245" y="3412"/>
              <a:ext cx="137" cy="96"/>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7" name="AutoShape 35"/>
            <p:cNvSpPr>
              <a:spLocks noChangeArrowheads="1"/>
            </p:cNvSpPr>
            <p:nvPr/>
          </p:nvSpPr>
          <p:spPr bwMode="auto">
            <a:xfrm>
              <a:off x="2245" y="3316"/>
              <a:ext cx="137" cy="192"/>
            </a:xfrm>
            <a:prstGeom prst="roundRect">
              <a:avLst>
                <a:gd name="adj" fmla="val 42338"/>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68" name="Line 36"/>
            <p:cNvSpPr>
              <a:spLocks noChangeShapeType="1"/>
            </p:cNvSpPr>
            <p:nvPr/>
          </p:nvSpPr>
          <p:spPr bwMode="auto">
            <a:xfrm>
              <a:off x="2245" y="3398"/>
              <a:ext cx="1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Rectangle 37"/>
            <p:cNvSpPr>
              <a:spLocks noChangeArrowheads="1"/>
            </p:cNvSpPr>
            <p:nvPr/>
          </p:nvSpPr>
          <p:spPr bwMode="auto">
            <a:xfrm>
              <a:off x="826" y="1777"/>
              <a:ext cx="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D</a:t>
              </a:r>
              <a:endParaRPr lang="en-GB" altLang="en-US" i="1"/>
            </a:p>
          </p:txBody>
        </p:sp>
        <p:sp>
          <p:nvSpPr>
            <p:cNvPr id="39970" name="Freeform 38"/>
            <p:cNvSpPr>
              <a:spLocks/>
            </p:cNvSpPr>
            <p:nvPr/>
          </p:nvSpPr>
          <p:spPr bwMode="auto">
            <a:xfrm>
              <a:off x="1506" y="1114"/>
              <a:ext cx="69" cy="82"/>
            </a:xfrm>
            <a:custGeom>
              <a:avLst/>
              <a:gdLst>
                <a:gd name="T0" fmla="*/ 0 w 69"/>
                <a:gd name="T1" fmla="*/ 41 h 82"/>
                <a:gd name="T2" fmla="*/ 0 w 69"/>
                <a:gd name="T3" fmla="*/ 0 h 82"/>
                <a:gd name="T4" fmla="*/ 69 w 69"/>
                <a:gd name="T5" fmla="*/ 41 h 82"/>
                <a:gd name="T6" fmla="*/ 0 w 69"/>
                <a:gd name="T7" fmla="*/ 82 h 82"/>
                <a:gd name="T8" fmla="*/ 0 w 69"/>
                <a:gd name="T9" fmla="*/ 41 h 82"/>
                <a:gd name="T10" fmla="*/ 0 60000 65536"/>
                <a:gd name="T11" fmla="*/ 0 60000 65536"/>
                <a:gd name="T12" fmla="*/ 0 60000 65536"/>
                <a:gd name="T13" fmla="*/ 0 60000 65536"/>
                <a:gd name="T14" fmla="*/ 0 60000 65536"/>
                <a:gd name="T15" fmla="*/ 0 w 69"/>
                <a:gd name="T16" fmla="*/ 0 h 82"/>
                <a:gd name="T17" fmla="*/ 69 w 69"/>
                <a:gd name="T18" fmla="*/ 82 h 82"/>
              </a:gdLst>
              <a:ahLst/>
              <a:cxnLst>
                <a:cxn ang="T10">
                  <a:pos x="T0" y="T1"/>
                </a:cxn>
                <a:cxn ang="T11">
                  <a:pos x="T2" y="T3"/>
                </a:cxn>
                <a:cxn ang="T12">
                  <a:pos x="T4" y="T5"/>
                </a:cxn>
                <a:cxn ang="T13">
                  <a:pos x="T6" y="T7"/>
                </a:cxn>
                <a:cxn ang="T14">
                  <a:pos x="T8" y="T9"/>
                </a:cxn>
              </a:cxnLst>
              <a:rect l="T15" t="T16" r="T17" b="T18"/>
              <a:pathLst>
                <a:path w="69" h="82">
                  <a:moveTo>
                    <a:pt x="0" y="41"/>
                  </a:moveTo>
                  <a:lnTo>
                    <a:pt x="0" y="0"/>
                  </a:lnTo>
                  <a:lnTo>
                    <a:pt x="69" y="41"/>
                  </a:lnTo>
                  <a:lnTo>
                    <a:pt x="0" y="82"/>
                  </a:lnTo>
                  <a:lnTo>
                    <a:pt x="0" y="41"/>
                  </a:lnTo>
                  <a:close/>
                </a:path>
              </a:pathLst>
            </a:custGeom>
            <a:solidFill>
              <a:srgbClr val="000000"/>
            </a:solidFill>
            <a:ln w="25400">
              <a:solidFill>
                <a:srgbClr val="000000"/>
              </a:solidFill>
              <a:round/>
              <a:headEnd/>
              <a:tailEnd/>
            </a:ln>
          </p:spPr>
          <p:txBody>
            <a:bodyPr/>
            <a:lstStyle/>
            <a:p>
              <a:endParaRPr lang="en-US"/>
            </a:p>
          </p:txBody>
        </p:sp>
        <p:sp>
          <p:nvSpPr>
            <p:cNvPr id="39971" name="Freeform 39"/>
            <p:cNvSpPr>
              <a:spLocks/>
            </p:cNvSpPr>
            <p:nvPr/>
          </p:nvSpPr>
          <p:spPr bwMode="auto">
            <a:xfrm>
              <a:off x="659" y="1155"/>
              <a:ext cx="847" cy="575"/>
            </a:xfrm>
            <a:custGeom>
              <a:avLst/>
              <a:gdLst>
                <a:gd name="T0" fmla="*/ 0 w 847"/>
                <a:gd name="T1" fmla="*/ 575 h 575"/>
                <a:gd name="T2" fmla="*/ 13 w 847"/>
                <a:gd name="T3" fmla="*/ 479 h 575"/>
                <a:gd name="T4" fmla="*/ 54 w 847"/>
                <a:gd name="T5" fmla="*/ 370 h 575"/>
                <a:gd name="T6" fmla="*/ 136 w 847"/>
                <a:gd name="T7" fmla="*/ 274 h 575"/>
                <a:gd name="T8" fmla="*/ 232 w 847"/>
                <a:gd name="T9" fmla="*/ 192 h 575"/>
                <a:gd name="T10" fmla="*/ 506 w 847"/>
                <a:gd name="T11" fmla="*/ 69 h 575"/>
                <a:gd name="T12" fmla="*/ 847 w 847"/>
                <a:gd name="T13" fmla="*/ 0 h 575"/>
                <a:gd name="T14" fmla="*/ 0 60000 65536"/>
                <a:gd name="T15" fmla="*/ 0 60000 65536"/>
                <a:gd name="T16" fmla="*/ 0 60000 65536"/>
                <a:gd name="T17" fmla="*/ 0 60000 65536"/>
                <a:gd name="T18" fmla="*/ 0 60000 65536"/>
                <a:gd name="T19" fmla="*/ 0 60000 65536"/>
                <a:gd name="T20" fmla="*/ 0 60000 65536"/>
                <a:gd name="T21" fmla="*/ 0 w 847"/>
                <a:gd name="T22" fmla="*/ 0 h 575"/>
                <a:gd name="T23" fmla="*/ 847 w 847"/>
                <a:gd name="T24" fmla="*/ 575 h 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7" h="575">
                  <a:moveTo>
                    <a:pt x="0" y="575"/>
                  </a:moveTo>
                  <a:lnTo>
                    <a:pt x="13" y="479"/>
                  </a:lnTo>
                  <a:lnTo>
                    <a:pt x="54" y="370"/>
                  </a:lnTo>
                  <a:lnTo>
                    <a:pt x="136" y="274"/>
                  </a:lnTo>
                  <a:lnTo>
                    <a:pt x="232" y="192"/>
                  </a:lnTo>
                  <a:lnTo>
                    <a:pt x="506" y="69"/>
                  </a:lnTo>
                  <a:lnTo>
                    <a:pt x="847"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2" name="Freeform 40"/>
            <p:cNvSpPr>
              <a:spLocks/>
            </p:cNvSpPr>
            <p:nvPr/>
          </p:nvSpPr>
          <p:spPr bwMode="auto">
            <a:xfrm>
              <a:off x="2354" y="3371"/>
              <a:ext cx="69" cy="82"/>
            </a:xfrm>
            <a:custGeom>
              <a:avLst/>
              <a:gdLst>
                <a:gd name="T0" fmla="*/ 69 w 69"/>
                <a:gd name="T1" fmla="*/ 41 h 82"/>
                <a:gd name="T2" fmla="*/ 69 w 69"/>
                <a:gd name="T3" fmla="*/ 82 h 82"/>
                <a:gd name="T4" fmla="*/ 0 w 69"/>
                <a:gd name="T5" fmla="*/ 41 h 82"/>
                <a:gd name="T6" fmla="*/ 69 w 69"/>
                <a:gd name="T7" fmla="*/ 0 h 82"/>
                <a:gd name="T8" fmla="*/ 69 w 69"/>
                <a:gd name="T9" fmla="*/ 41 h 82"/>
                <a:gd name="T10" fmla="*/ 0 60000 65536"/>
                <a:gd name="T11" fmla="*/ 0 60000 65536"/>
                <a:gd name="T12" fmla="*/ 0 60000 65536"/>
                <a:gd name="T13" fmla="*/ 0 60000 65536"/>
                <a:gd name="T14" fmla="*/ 0 60000 65536"/>
                <a:gd name="T15" fmla="*/ 0 w 69"/>
                <a:gd name="T16" fmla="*/ 0 h 82"/>
                <a:gd name="T17" fmla="*/ 69 w 69"/>
                <a:gd name="T18" fmla="*/ 82 h 82"/>
              </a:gdLst>
              <a:ahLst/>
              <a:cxnLst>
                <a:cxn ang="T10">
                  <a:pos x="T0" y="T1"/>
                </a:cxn>
                <a:cxn ang="T11">
                  <a:pos x="T2" y="T3"/>
                </a:cxn>
                <a:cxn ang="T12">
                  <a:pos x="T4" y="T5"/>
                </a:cxn>
                <a:cxn ang="T13">
                  <a:pos x="T6" y="T7"/>
                </a:cxn>
                <a:cxn ang="T14">
                  <a:pos x="T8" y="T9"/>
                </a:cxn>
              </a:cxnLst>
              <a:rect l="T15" t="T16" r="T17" b="T18"/>
              <a:pathLst>
                <a:path w="69" h="82">
                  <a:moveTo>
                    <a:pt x="69" y="41"/>
                  </a:moveTo>
                  <a:lnTo>
                    <a:pt x="69" y="82"/>
                  </a:lnTo>
                  <a:lnTo>
                    <a:pt x="0" y="41"/>
                  </a:lnTo>
                  <a:lnTo>
                    <a:pt x="69" y="0"/>
                  </a:lnTo>
                  <a:lnTo>
                    <a:pt x="69" y="41"/>
                  </a:lnTo>
                  <a:close/>
                </a:path>
              </a:pathLst>
            </a:custGeom>
            <a:solidFill>
              <a:srgbClr val="000000"/>
            </a:solidFill>
            <a:ln w="25400">
              <a:solidFill>
                <a:srgbClr val="000000"/>
              </a:solidFill>
              <a:round/>
              <a:headEnd/>
              <a:tailEnd/>
            </a:ln>
          </p:spPr>
          <p:txBody>
            <a:bodyPr/>
            <a:lstStyle/>
            <a:p>
              <a:endParaRPr lang="en-US"/>
            </a:p>
          </p:txBody>
        </p:sp>
        <p:sp>
          <p:nvSpPr>
            <p:cNvPr id="39973" name="Freeform 41"/>
            <p:cNvSpPr>
              <a:spLocks/>
            </p:cNvSpPr>
            <p:nvPr/>
          </p:nvSpPr>
          <p:spPr bwMode="auto">
            <a:xfrm>
              <a:off x="2436" y="2933"/>
              <a:ext cx="1354" cy="479"/>
            </a:xfrm>
            <a:custGeom>
              <a:avLst/>
              <a:gdLst>
                <a:gd name="T0" fmla="*/ 1354 w 1354"/>
                <a:gd name="T1" fmla="*/ 0 h 479"/>
                <a:gd name="T2" fmla="*/ 1327 w 1354"/>
                <a:gd name="T3" fmla="*/ 82 h 479"/>
                <a:gd name="T4" fmla="*/ 1259 w 1354"/>
                <a:gd name="T5" fmla="*/ 178 h 479"/>
                <a:gd name="T6" fmla="*/ 1122 w 1354"/>
                <a:gd name="T7" fmla="*/ 260 h 479"/>
                <a:gd name="T8" fmla="*/ 958 w 1354"/>
                <a:gd name="T9" fmla="*/ 329 h 479"/>
                <a:gd name="T10" fmla="*/ 534 w 1354"/>
                <a:gd name="T11" fmla="*/ 438 h 479"/>
                <a:gd name="T12" fmla="*/ 0 w 1354"/>
                <a:gd name="T13" fmla="*/ 479 h 479"/>
                <a:gd name="T14" fmla="*/ 0 60000 65536"/>
                <a:gd name="T15" fmla="*/ 0 60000 65536"/>
                <a:gd name="T16" fmla="*/ 0 60000 65536"/>
                <a:gd name="T17" fmla="*/ 0 60000 65536"/>
                <a:gd name="T18" fmla="*/ 0 60000 65536"/>
                <a:gd name="T19" fmla="*/ 0 60000 65536"/>
                <a:gd name="T20" fmla="*/ 0 60000 65536"/>
                <a:gd name="T21" fmla="*/ 0 w 1354"/>
                <a:gd name="T22" fmla="*/ 0 h 479"/>
                <a:gd name="T23" fmla="*/ 1354 w 1354"/>
                <a:gd name="T24" fmla="*/ 479 h 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4" h="479">
                  <a:moveTo>
                    <a:pt x="1354" y="0"/>
                  </a:moveTo>
                  <a:lnTo>
                    <a:pt x="1327" y="82"/>
                  </a:lnTo>
                  <a:lnTo>
                    <a:pt x="1259" y="178"/>
                  </a:lnTo>
                  <a:lnTo>
                    <a:pt x="1122" y="260"/>
                  </a:lnTo>
                  <a:lnTo>
                    <a:pt x="958" y="329"/>
                  </a:lnTo>
                  <a:lnTo>
                    <a:pt x="534" y="438"/>
                  </a:lnTo>
                  <a:lnTo>
                    <a:pt x="0" y="47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4" name="Freeform 42"/>
            <p:cNvSpPr>
              <a:spLocks/>
            </p:cNvSpPr>
            <p:nvPr/>
          </p:nvSpPr>
          <p:spPr bwMode="auto">
            <a:xfrm>
              <a:off x="1288" y="2920"/>
              <a:ext cx="82" cy="82"/>
            </a:xfrm>
            <a:custGeom>
              <a:avLst/>
              <a:gdLst>
                <a:gd name="T0" fmla="*/ 41 w 82"/>
                <a:gd name="T1" fmla="*/ 68 h 82"/>
                <a:gd name="T2" fmla="*/ 0 w 82"/>
                <a:gd name="T3" fmla="*/ 82 h 82"/>
                <a:gd name="T4" fmla="*/ 13 w 82"/>
                <a:gd name="T5" fmla="*/ 0 h 82"/>
                <a:gd name="T6" fmla="*/ 82 w 82"/>
                <a:gd name="T7" fmla="*/ 54 h 82"/>
                <a:gd name="T8" fmla="*/ 41 w 82"/>
                <a:gd name="T9" fmla="*/ 68 h 82"/>
                <a:gd name="T10" fmla="*/ 0 60000 65536"/>
                <a:gd name="T11" fmla="*/ 0 60000 65536"/>
                <a:gd name="T12" fmla="*/ 0 60000 65536"/>
                <a:gd name="T13" fmla="*/ 0 60000 65536"/>
                <a:gd name="T14" fmla="*/ 0 60000 65536"/>
                <a:gd name="T15" fmla="*/ 0 w 82"/>
                <a:gd name="T16" fmla="*/ 0 h 82"/>
                <a:gd name="T17" fmla="*/ 82 w 82"/>
                <a:gd name="T18" fmla="*/ 82 h 82"/>
              </a:gdLst>
              <a:ahLst/>
              <a:cxnLst>
                <a:cxn ang="T10">
                  <a:pos x="T0" y="T1"/>
                </a:cxn>
                <a:cxn ang="T11">
                  <a:pos x="T2" y="T3"/>
                </a:cxn>
                <a:cxn ang="T12">
                  <a:pos x="T4" y="T5"/>
                </a:cxn>
                <a:cxn ang="T13">
                  <a:pos x="T6" y="T7"/>
                </a:cxn>
                <a:cxn ang="T14">
                  <a:pos x="T8" y="T9"/>
                </a:cxn>
              </a:cxnLst>
              <a:rect l="T15" t="T16" r="T17" b="T18"/>
              <a:pathLst>
                <a:path w="82" h="82">
                  <a:moveTo>
                    <a:pt x="41" y="68"/>
                  </a:moveTo>
                  <a:lnTo>
                    <a:pt x="0" y="82"/>
                  </a:lnTo>
                  <a:lnTo>
                    <a:pt x="13" y="0"/>
                  </a:lnTo>
                  <a:lnTo>
                    <a:pt x="82" y="54"/>
                  </a:lnTo>
                  <a:lnTo>
                    <a:pt x="41" y="68"/>
                  </a:lnTo>
                  <a:close/>
                </a:path>
              </a:pathLst>
            </a:custGeom>
            <a:solidFill>
              <a:srgbClr val="000000"/>
            </a:solidFill>
            <a:ln w="25400">
              <a:solidFill>
                <a:srgbClr val="000000"/>
              </a:solidFill>
              <a:round/>
              <a:headEnd/>
              <a:tailEnd/>
            </a:ln>
          </p:spPr>
          <p:txBody>
            <a:bodyPr/>
            <a:lstStyle/>
            <a:p>
              <a:endParaRPr lang="en-US"/>
            </a:p>
          </p:txBody>
        </p:sp>
        <p:sp>
          <p:nvSpPr>
            <p:cNvPr id="39975" name="Freeform 43"/>
            <p:cNvSpPr>
              <a:spLocks/>
            </p:cNvSpPr>
            <p:nvPr/>
          </p:nvSpPr>
          <p:spPr bwMode="auto">
            <a:xfrm>
              <a:off x="1329" y="3002"/>
              <a:ext cx="889" cy="396"/>
            </a:xfrm>
            <a:custGeom>
              <a:avLst/>
              <a:gdLst>
                <a:gd name="T0" fmla="*/ 889 w 889"/>
                <a:gd name="T1" fmla="*/ 396 h 396"/>
                <a:gd name="T2" fmla="*/ 588 w 889"/>
                <a:gd name="T3" fmla="*/ 369 h 396"/>
                <a:gd name="T4" fmla="*/ 328 w 889"/>
                <a:gd name="T5" fmla="*/ 287 h 396"/>
                <a:gd name="T6" fmla="*/ 123 w 889"/>
                <a:gd name="T7" fmla="*/ 164 h 396"/>
                <a:gd name="T8" fmla="*/ 54 w 889"/>
                <a:gd name="T9" fmla="*/ 82 h 396"/>
                <a:gd name="T10" fmla="*/ 0 w 889"/>
                <a:gd name="T11" fmla="*/ 0 h 396"/>
                <a:gd name="T12" fmla="*/ 0 60000 65536"/>
                <a:gd name="T13" fmla="*/ 0 60000 65536"/>
                <a:gd name="T14" fmla="*/ 0 60000 65536"/>
                <a:gd name="T15" fmla="*/ 0 60000 65536"/>
                <a:gd name="T16" fmla="*/ 0 60000 65536"/>
                <a:gd name="T17" fmla="*/ 0 60000 65536"/>
                <a:gd name="T18" fmla="*/ 0 w 889"/>
                <a:gd name="T19" fmla="*/ 0 h 396"/>
                <a:gd name="T20" fmla="*/ 889 w 889"/>
                <a:gd name="T21" fmla="*/ 396 h 396"/>
              </a:gdLst>
              <a:ahLst/>
              <a:cxnLst>
                <a:cxn ang="T12">
                  <a:pos x="T0" y="T1"/>
                </a:cxn>
                <a:cxn ang="T13">
                  <a:pos x="T2" y="T3"/>
                </a:cxn>
                <a:cxn ang="T14">
                  <a:pos x="T4" y="T5"/>
                </a:cxn>
                <a:cxn ang="T15">
                  <a:pos x="T6" y="T7"/>
                </a:cxn>
                <a:cxn ang="T16">
                  <a:pos x="T8" y="T9"/>
                </a:cxn>
                <a:cxn ang="T17">
                  <a:pos x="T10" y="T11"/>
                </a:cxn>
              </a:cxnLst>
              <a:rect l="T18" t="T19" r="T20" b="T21"/>
              <a:pathLst>
                <a:path w="889" h="396">
                  <a:moveTo>
                    <a:pt x="889" y="396"/>
                  </a:moveTo>
                  <a:lnTo>
                    <a:pt x="588" y="369"/>
                  </a:lnTo>
                  <a:lnTo>
                    <a:pt x="328" y="287"/>
                  </a:lnTo>
                  <a:lnTo>
                    <a:pt x="123" y="164"/>
                  </a:lnTo>
                  <a:lnTo>
                    <a:pt x="54" y="82"/>
                  </a:ln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6" name="Rectangle 44"/>
            <p:cNvSpPr>
              <a:spLocks noChangeArrowheads="1"/>
            </p:cNvSpPr>
            <p:nvPr/>
          </p:nvSpPr>
          <p:spPr bwMode="auto">
            <a:xfrm>
              <a:off x="1998" y="1290"/>
              <a:ext cx="4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Waits for</a:t>
              </a:r>
              <a:endParaRPr lang="en-GB" altLang="en-US"/>
            </a:p>
          </p:txBody>
        </p:sp>
        <p:sp>
          <p:nvSpPr>
            <p:cNvPr id="39977" name="Rectangle 45"/>
            <p:cNvSpPr>
              <a:spLocks noChangeArrowheads="1"/>
            </p:cNvSpPr>
            <p:nvPr/>
          </p:nvSpPr>
          <p:spPr bwMode="auto">
            <a:xfrm>
              <a:off x="521" y="2570"/>
              <a:ext cx="3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Waits</a:t>
              </a:r>
              <a:endParaRPr lang="en-GB" altLang="en-US"/>
            </a:p>
          </p:txBody>
        </p:sp>
        <p:sp>
          <p:nvSpPr>
            <p:cNvPr id="39978" name="Rectangle 46"/>
            <p:cNvSpPr>
              <a:spLocks noChangeArrowheads="1"/>
            </p:cNvSpPr>
            <p:nvPr/>
          </p:nvSpPr>
          <p:spPr bwMode="auto">
            <a:xfrm>
              <a:off x="658" y="2707"/>
              <a:ext cx="14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for</a:t>
              </a:r>
              <a:endParaRPr lang="en-GB" altLang="en-US"/>
            </a:p>
          </p:txBody>
        </p:sp>
        <p:sp>
          <p:nvSpPr>
            <p:cNvPr id="39979" name="Rectangle 47"/>
            <p:cNvSpPr>
              <a:spLocks noChangeArrowheads="1"/>
            </p:cNvSpPr>
            <p:nvPr/>
          </p:nvSpPr>
          <p:spPr bwMode="auto">
            <a:xfrm>
              <a:off x="945" y="1334"/>
              <a:ext cx="4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Held by</a:t>
              </a:r>
              <a:endParaRPr lang="en-GB" altLang="en-US"/>
            </a:p>
          </p:txBody>
        </p:sp>
        <p:sp>
          <p:nvSpPr>
            <p:cNvPr id="39980" name="Rectangle 48"/>
            <p:cNvSpPr>
              <a:spLocks noChangeArrowheads="1"/>
            </p:cNvSpPr>
            <p:nvPr/>
          </p:nvSpPr>
          <p:spPr bwMode="auto">
            <a:xfrm>
              <a:off x="3461" y="2406"/>
              <a:ext cx="2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Held</a:t>
              </a:r>
              <a:endParaRPr lang="en-GB" altLang="en-US"/>
            </a:p>
          </p:txBody>
        </p:sp>
        <p:sp>
          <p:nvSpPr>
            <p:cNvPr id="39981" name="Rectangle 49"/>
            <p:cNvSpPr>
              <a:spLocks noChangeArrowheads="1"/>
            </p:cNvSpPr>
            <p:nvPr/>
          </p:nvSpPr>
          <p:spPr bwMode="auto">
            <a:xfrm>
              <a:off x="3557" y="2543"/>
              <a:ext cx="1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by</a:t>
              </a:r>
              <a:endParaRPr lang="en-GB" altLang="en-US"/>
            </a:p>
          </p:txBody>
        </p:sp>
        <p:sp>
          <p:nvSpPr>
            <p:cNvPr id="39982" name="Rectangle 50"/>
            <p:cNvSpPr>
              <a:spLocks noChangeArrowheads="1"/>
            </p:cNvSpPr>
            <p:nvPr/>
          </p:nvSpPr>
          <p:spPr bwMode="auto">
            <a:xfrm>
              <a:off x="2051" y="313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B</a:t>
              </a:r>
              <a:endParaRPr lang="en-GB" altLang="en-US" i="1"/>
            </a:p>
          </p:txBody>
        </p:sp>
        <p:sp>
          <p:nvSpPr>
            <p:cNvPr id="39983" name="Rectangle 51"/>
            <p:cNvSpPr>
              <a:spLocks noChangeArrowheads="1"/>
            </p:cNvSpPr>
            <p:nvPr/>
          </p:nvSpPr>
          <p:spPr bwMode="auto">
            <a:xfrm>
              <a:off x="2928" y="3123"/>
              <a:ext cx="4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Waits for</a:t>
              </a:r>
              <a:endParaRPr lang="en-GB" altLang="en-US"/>
            </a:p>
          </p:txBody>
        </p:sp>
        <p:sp>
          <p:nvSpPr>
            <p:cNvPr id="39984" name="Rectangle 52"/>
            <p:cNvSpPr>
              <a:spLocks noChangeArrowheads="1"/>
            </p:cNvSpPr>
            <p:nvPr/>
          </p:nvSpPr>
          <p:spPr bwMode="auto">
            <a:xfrm>
              <a:off x="1317" y="3259"/>
              <a:ext cx="2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Held</a:t>
              </a:r>
              <a:endParaRPr lang="en-GB" altLang="en-US"/>
            </a:p>
          </p:txBody>
        </p:sp>
        <p:sp>
          <p:nvSpPr>
            <p:cNvPr id="39985" name="Rectangle 53"/>
            <p:cNvSpPr>
              <a:spLocks noChangeArrowheads="1"/>
            </p:cNvSpPr>
            <p:nvPr/>
          </p:nvSpPr>
          <p:spPr bwMode="auto">
            <a:xfrm>
              <a:off x="1427" y="3396"/>
              <a:ext cx="1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by</a:t>
              </a:r>
              <a:endParaRPr lang="en-GB" altLang="en-US"/>
            </a:p>
          </p:txBody>
        </p:sp>
        <p:sp>
          <p:nvSpPr>
            <p:cNvPr id="39986" name="Freeform 54"/>
            <p:cNvSpPr>
              <a:spLocks/>
            </p:cNvSpPr>
            <p:nvPr/>
          </p:nvSpPr>
          <p:spPr bwMode="auto">
            <a:xfrm>
              <a:off x="2819" y="1634"/>
              <a:ext cx="82" cy="82"/>
            </a:xfrm>
            <a:custGeom>
              <a:avLst/>
              <a:gdLst>
                <a:gd name="T0" fmla="*/ 41 w 82"/>
                <a:gd name="T1" fmla="*/ 14 h 82"/>
                <a:gd name="T2" fmla="*/ 82 w 82"/>
                <a:gd name="T3" fmla="*/ 0 h 82"/>
                <a:gd name="T4" fmla="*/ 69 w 82"/>
                <a:gd name="T5" fmla="*/ 82 h 82"/>
                <a:gd name="T6" fmla="*/ 0 w 82"/>
                <a:gd name="T7" fmla="*/ 27 h 82"/>
                <a:gd name="T8" fmla="*/ 41 w 82"/>
                <a:gd name="T9" fmla="*/ 14 h 82"/>
                <a:gd name="T10" fmla="*/ 0 60000 65536"/>
                <a:gd name="T11" fmla="*/ 0 60000 65536"/>
                <a:gd name="T12" fmla="*/ 0 60000 65536"/>
                <a:gd name="T13" fmla="*/ 0 60000 65536"/>
                <a:gd name="T14" fmla="*/ 0 60000 65536"/>
                <a:gd name="T15" fmla="*/ 0 w 82"/>
                <a:gd name="T16" fmla="*/ 0 h 82"/>
                <a:gd name="T17" fmla="*/ 82 w 82"/>
                <a:gd name="T18" fmla="*/ 82 h 82"/>
              </a:gdLst>
              <a:ahLst/>
              <a:cxnLst>
                <a:cxn ang="T10">
                  <a:pos x="T0" y="T1"/>
                </a:cxn>
                <a:cxn ang="T11">
                  <a:pos x="T2" y="T3"/>
                </a:cxn>
                <a:cxn ang="T12">
                  <a:pos x="T4" y="T5"/>
                </a:cxn>
                <a:cxn ang="T13">
                  <a:pos x="T6" y="T7"/>
                </a:cxn>
                <a:cxn ang="T14">
                  <a:pos x="T8" y="T9"/>
                </a:cxn>
              </a:cxnLst>
              <a:rect l="T15" t="T16" r="T17" b="T18"/>
              <a:pathLst>
                <a:path w="82" h="82">
                  <a:moveTo>
                    <a:pt x="41" y="14"/>
                  </a:moveTo>
                  <a:lnTo>
                    <a:pt x="82" y="0"/>
                  </a:lnTo>
                  <a:lnTo>
                    <a:pt x="69" y="82"/>
                  </a:lnTo>
                  <a:lnTo>
                    <a:pt x="0" y="27"/>
                  </a:lnTo>
                  <a:lnTo>
                    <a:pt x="41" y="14"/>
                  </a:lnTo>
                  <a:close/>
                </a:path>
              </a:pathLst>
            </a:custGeom>
            <a:solidFill>
              <a:srgbClr val="000000"/>
            </a:solidFill>
            <a:ln w="25400">
              <a:solidFill>
                <a:srgbClr val="000000"/>
              </a:solidFill>
              <a:round/>
              <a:headEnd/>
              <a:tailEnd/>
            </a:ln>
          </p:spPr>
          <p:txBody>
            <a:bodyPr/>
            <a:lstStyle/>
            <a:p>
              <a:endParaRPr lang="en-US"/>
            </a:p>
          </p:txBody>
        </p:sp>
        <p:sp>
          <p:nvSpPr>
            <p:cNvPr id="39987" name="Freeform 55"/>
            <p:cNvSpPr>
              <a:spLocks/>
            </p:cNvSpPr>
            <p:nvPr/>
          </p:nvSpPr>
          <p:spPr bwMode="auto">
            <a:xfrm>
              <a:off x="1794" y="1169"/>
              <a:ext cx="1066" cy="465"/>
            </a:xfrm>
            <a:custGeom>
              <a:avLst/>
              <a:gdLst>
                <a:gd name="T0" fmla="*/ 0 w 1066"/>
                <a:gd name="T1" fmla="*/ 0 h 465"/>
                <a:gd name="T2" fmla="*/ 355 w 1066"/>
                <a:gd name="T3" fmla="*/ 27 h 465"/>
                <a:gd name="T4" fmla="*/ 683 w 1066"/>
                <a:gd name="T5" fmla="*/ 123 h 465"/>
                <a:gd name="T6" fmla="*/ 930 w 1066"/>
                <a:gd name="T7" fmla="*/ 274 h 465"/>
                <a:gd name="T8" fmla="*/ 1012 w 1066"/>
                <a:gd name="T9" fmla="*/ 369 h 465"/>
                <a:gd name="T10" fmla="*/ 1066 w 1066"/>
                <a:gd name="T11" fmla="*/ 465 h 465"/>
                <a:gd name="T12" fmla="*/ 0 60000 65536"/>
                <a:gd name="T13" fmla="*/ 0 60000 65536"/>
                <a:gd name="T14" fmla="*/ 0 60000 65536"/>
                <a:gd name="T15" fmla="*/ 0 60000 65536"/>
                <a:gd name="T16" fmla="*/ 0 60000 65536"/>
                <a:gd name="T17" fmla="*/ 0 60000 65536"/>
                <a:gd name="T18" fmla="*/ 0 w 1066"/>
                <a:gd name="T19" fmla="*/ 0 h 465"/>
                <a:gd name="T20" fmla="*/ 1066 w 1066"/>
                <a:gd name="T21" fmla="*/ 465 h 465"/>
              </a:gdLst>
              <a:ahLst/>
              <a:cxnLst>
                <a:cxn ang="T12">
                  <a:pos x="T0" y="T1"/>
                </a:cxn>
                <a:cxn ang="T13">
                  <a:pos x="T2" y="T3"/>
                </a:cxn>
                <a:cxn ang="T14">
                  <a:pos x="T4" y="T5"/>
                </a:cxn>
                <a:cxn ang="T15">
                  <a:pos x="T6" y="T7"/>
                </a:cxn>
                <a:cxn ang="T16">
                  <a:pos x="T8" y="T9"/>
                </a:cxn>
                <a:cxn ang="T17">
                  <a:pos x="T10" y="T11"/>
                </a:cxn>
              </a:cxnLst>
              <a:rect l="T18" t="T19" r="T20" b="T21"/>
              <a:pathLst>
                <a:path w="1066" h="465">
                  <a:moveTo>
                    <a:pt x="0" y="0"/>
                  </a:moveTo>
                  <a:lnTo>
                    <a:pt x="355" y="27"/>
                  </a:lnTo>
                  <a:lnTo>
                    <a:pt x="683" y="123"/>
                  </a:lnTo>
                  <a:lnTo>
                    <a:pt x="930" y="274"/>
                  </a:lnTo>
                  <a:lnTo>
                    <a:pt x="1012" y="369"/>
                  </a:lnTo>
                  <a:lnTo>
                    <a:pt x="1066" y="46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8" name="Freeform 56"/>
            <p:cNvSpPr>
              <a:spLocks/>
            </p:cNvSpPr>
            <p:nvPr/>
          </p:nvSpPr>
          <p:spPr bwMode="auto">
            <a:xfrm>
              <a:off x="3722" y="2687"/>
              <a:ext cx="82" cy="69"/>
            </a:xfrm>
            <a:custGeom>
              <a:avLst/>
              <a:gdLst>
                <a:gd name="T0" fmla="*/ 41 w 82"/>
                <a:gd name="T1" fmla="*/ 0 h 69"/>
                <a:gd name="T2" fmla="*/ 82 w 82"/>
                <a:gd name="T3" fmla="*/ 0 h 69"/>
                <a:gd name="T4" fmla="*/ 55 w 82"/>
                <a:gd name="T5" fmla="*/ 69 h 69"/>
                <a:gd name="T6" fmla="*/ 0 w 82"/>
                <a:gd name="T7" fmla="*/ 0 h 69"/>
                <a:gd name="T8" fmla="*/ 41 w 82"/>
                <a:gd name="T9" fmla="*/ 0 h 69"/>
                <a:gd name="T10" fmla="*/ 0 60000 65536"/>
                <a:gd name="T11" fmla="*/ 0 60000 65536"/>
                <a:gd name="T12" fmla="*/ 0 60000 65536"/>
                <a:gd name="T13" fmla="*/ 0 60000 65536"/>
                <a:gd name="T14" fmla="*/ 0 60000 65536"/>
                <a:gd name="T15" fmla="*/ 0 w 82"/>
                <a:gd name="T16" fmla="*/ 0 h 69"/>
                <a:gd name="T17" fmla="*/ 82 w 82"/>
                <a:gd name="T18" fmla="*/ 69 h 69"/>
              </a:gdLst>
              <a:ahLst/>
              <a:cxnLst>
                <a:cxn ang="T10">
                  <a:pos x="T0" y="T1"/>
                </a:cxn>
                <a:cxn ang="T11">
                  <a:pos x="T2" y="T3"/>
                </a:cxn>
                <a:cxn ang="T12">
                  <a:pos x="T4" y="T5"/>
                </a:cxn>
                <a:cxn ang="T13">
                  <a:pos x="T6" y="T7"/>
                </a:cxn>
                <a:cxn ang="T14">
                  <a:pos x="T8" y="T9"/>
                </a:cxn>
              </a:cxnLst>
              <a:rect l="T15" t="T16" r="T17" b="T18"/>
              <a:pathLst>
                <a:path w="82" h="69">
                  <a:moveTo>
                    <a:pt x="41" y="0"/>
                  </a:moveTo>
                  <a:lnTo>
                    <a:pt x="82" y="0"/>
                  </a:lnTo>
                  <a:lnTo>
                    <a:pt x="55" y="69"/>
                  </a:lnTo>
                  <a:lnTo>
                    <a:pt x="0" y="0"/>
                  </a:lnTo>
                  <a:lnTo>
                    <a:pt x="41" y="0"/>
                  </a:lnTo>
                  <a:close/>
                </a:path>
              </a:pathLst>
            </a:custGeom>
            <a:solidFill>
              <a:srgbClr val="000000"/>
            </a:solidFill>
            <a:ln w="25400">
              <a:solidFill>
                <a:srgbClr val="000000"/>
              </a:solidFill>
              <a:round/>
              <a:headEnd/>
              <a:tailEnd/>
            </a:ln>
          </p:spPr>
          <p:txBody>
            <a:bodyPr/>
            <a:lstStyle/>
            <a:p>
              <a:endParaRPr lang="en-US"/>
            </a:p>
          </p:txBody>
        </p:sp>
        <p:sp>
          <p:nvSpPr>
            <p:cNvPr id="39989" name="Freeform 57"/>
            <p:cNvSpPr>
              <a:spLocks/>
            </p:cNvSpPr>
            <p:nvPr/>
          </p:nvSpPr>
          <p:spPr bwMode="auto">
            <a:xfrm>
              <a:off x="2970" y="1839"/>
              <a:ext cx="793" cy="848"/>
            </a:xfrm>
            <a:custGeom>
              <a:avLst/>
              <a:gdLst>
                <a:gd name="T0" fmla="*/ 0 w 793"/>
                <a:gd name="T1" fmla="*/ 0 h 848"/>
                <a:gd name="T2" fmla="*/ 150 w 793"/>
                <a:gd name="T3" fmla="*/ 14 h 848"/>
                <a:gd name="T4" fmla="*/ 287 w 793"/>
                <a:gd name="T5" fmla="*/ 69 h 848"/>
                <a:gd name="T6" fmla="*/ 410 w 793"/>
                <a:gd name="T7" fmla="*/ 137 h 848"/>
                <a:gd name="T8" fmla="*/ 533 w 793"/>
                <a:gd name="T9" fmla="*/ 246 h 848"/>
                <a:gd name="T10" fmla="*/ 629 w 793"/>
                <a:gd name="T11" fmla="*/ 370 h 848"/>
                <a:gd name="T12" fmla="*/ 711 w 793"/>
                <a:gd name="T13" fmla="*/ 506 h 848"/>
                <a:gd name="T14" fmla="*/ 766 w 793"/>
                <a:gd name="T15" fmla="*/ 670 h 848"/>
                <a:gd name="T16" fmla="*/ 793 w 793"/>
                <a:gd name="T17" fmla="*/ 848 h 8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3"/>
                <a:gd name="T28" fmla="*/ 0 h 848"/>
                <a:gd name="T29" fmla="*/ 793 w 793"/>
                <a:gd name="T30" fmla="*/ 848 h 8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3" h="848">
                  <a:moveTo>
                    <a:pt x="0" y="0"/>
                  </a:moveTo>
                  <a:lnTo>
                    <a:pt x="150" y="14"/>
                  </a:lnTo>
                  <a:lnTo>
                    <a:pt x="287" y="69"/>
                  </a:lnTo>
                  <a:lnTo>
                    <a:pt x="410" y="137"/>
                  </a:lnTo>
                  <a:lnTo>
                    <a:pt x="533" y="246"/>
                  </a:lnTo>
                  <a:lnTo>
                    <a:pt x="629" y="370"/>
                  </a:lnTo>
                  <a:lnTo>
                    <a:pt x="711" y="506"/>
                  </a:lnTo>
                  <a:lnTo>
                    <a:pt x="766" y="670"/>
                  </a:lnTo>
                  <a:lnTo>
                    <a:pt x="793" y="848"/>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0" name="Freeform 58"/>
            <p:cNvSpPr>
              <a:spLocks/>
            </p:cNvSpPr>
            <p:nvPr/>
          </p:nvSpPr>
          <p:spPr bwMode="auto">
            <a:xfrm>
              <a:off x="631" y="2003"/>
              <a:ext cx="82" cy="69"/>
            </a:xfrm>
            <a:custGeom>
              <a:avLst/>
              <a:gdLst>
                <a:gd name="T0" fmla="*/ 41 w 82"/>
                <a:gd name="T1" fmla="*/ 69 h 69"/>
                <a:gd name="T2" fmla="*/ 0 w 82"/>
                <a:gd name="T3" fmla="*/ 69 h 69"/>
                <a:gd name="T4" fmla="*/ 41 w 82"/>
                <a:gd name="T5" fmla="*/ 0 h 69"/>
                <a:gd name="T6" fmla="*/ 82 w 82"/>
                <a:gd name="T7" fmla="*/ 69 h 69"/>
                <a:gd name="T8" fmla="*/ 41 w 82"/>
                <a:gd name="T9" fmla="*/ 69 h 69"/>
                <a:gd name="T10" fmla="*/ 0 60000 65536"/>
                <a:gd name="T11" fmla="*/ 0 60000 65536"/>
                <a:gd name="T12" fmla="*/ 0 60000 65536"/>
                <a:gd name="T13" fmla="*/ 0 60000 65536"/>
                <a:gd name="T14" fmla="*/ 0 60000 65536"/>
                <a:gd name="T15" fmla="*/ 0 w 82"/>
                <a:gd name="T16" fmla="*/ 0 h 69"/>
                <a:gd name="T17" fmla="*/ 82 w 82"/>
                <a:gd name="T18" fmla="*/ 69 h 69"/>
              </a:gdLst>
              <a:ahLst/>
              <a:cxnLst>
                <a:cxn ang="T10">
                  <a:pos x="T0" y="T1"/>
                </a:cxn>
                <a:cxn ang="T11">
                  <a:pos x="T2" y="T3"/>
                </a:cxn>
                <a:cxn ang="T12">
                  <a:pos x="T4" y="T5"/>
                </a:cxn>
                <a:cxn ang="T13">
                  <a:pos x="T6" y="T7"/>
                </a:cxn>
                <a:cxn ang="T14">
                  <a:pos x="T8" y="T9"/>
                </a:cxn>
              </a:cxnLst>
              <a:rect l="T15" t="T16" r="T17" b="T18"/>
              <a:pathLst>
                <a:path w="82" h="69">
                  <a:moveTo>
                    <a:pt x="41" y="69"/>
                  </a:moveTo>
                  <a:lnTo>
                    <a:pt x="0" y="69"/>
                  </a:lnTo>
                  <a:lnTo>
                    <a:pt x="41" y="0"/>
                  </a:lnTo>
                  <a:lnTo>
                    <a:pt x="82" y="69"/>
                  </a:lnTo>
                  <a:lnTo>
                    <a:pt x="41" y="69"/>
                  </a:lnTo>
                  <a:close/>
                </a:path>
              </a:pathLst>
            </a:custGeom>
            <a:solidFill>
              <a:srgbClr val="000000"/>
            </a:solidFill>
            <a:ln w="25400">
              <a:solidFill>
                <a:srgbClr val="000000"/>
              </a:solidFill>
              <a:round/>
              <a:headEnd/>
              <a:tailEnd/>
            </a:ln>
          </p:spPr>
          <p:txBody>
            <a:bodyPr/>
            <a:lstStyle/>
            <a:p>
              <a:endParaRPr lang="en-US"/>
            </a:p>
          </p:txBody>
        </p:sp>
        <p:sp>
          <p:nvSpPr>
            <p:cNvPr id="39991" name="Freeform 59"/>
            <p:cNvSpPr>
              <a:spLocks/>
            </p:cNvSpPr>
            <p:nvPr/>
          </p:nvSpPr>
          <p:spPr bwMode="auto">
            <a:xfrm>
              <a:off x="672" y="2085"/>
              <a:ext cx="561" cy="725"/>
            </a:xfrm>
            <a:custGeom>
              <a:avLst/>
              <a:gdLst>
                <a:gd name="T0" fmla="*/ 561 w 561"/>
                <a:gd name="T1" fmla="*/ 725 h 725"/>
                <a:gd name="T2" fmla="*/ 451 w 561"/>
                <a:gd name="T3" fmla="*/ 712 h 725"/>
                <a:gd name="T4" fmla="*/ 356 w 561"/>
                <a:gd name="T5" fmla="*/ 671 h 725"/>
                <a:gd name="T6" fmla="*/ 274 w 561"/>
                <a:gd name="T7" fmla="*/ 616 h 725"/>
                <a:gd name="T8" fmla="*/ 192 w 561"/>
                <a:gd name="T9" fmla="*/ 520 h 725"/>
                <a:gd name="T10" fmla="*/ 69 w 561"/>
                <a:gd name="T11" fmla="*/ 288 h 725"/>
                <a:gd name="T12" fmla="*/ 0 w 561"/>
                <a:gd name="T13" fmla="*/ 0 h 725"/>
                <a:gd name="T14" fmla="*/ 0 60000 65536"/>
                <a:gd name="T15" fmla="*/ 0 60000 65536"/>
                <a:gd name="T16" fmla="*/ 0 60000 65536"/>
                <a:gd name="T17" fmla="*/ 0 60000 65536"/>
                <a:gd name="T18" fmla="*/ 0 60000 65536"/>
                <a:gd name="T19" fmla="*/ 0 60000 65536"/>
                <a:gd name="T20" fmla="*/ 0 60000 65536"/>
                <a:gd name="T21" fmla="*/ 0 w 561"/>
                <a:gd name="T22" fmla="*/ 0 h 725"/>
                <a:gd name="T23" fmla="*/ 561 w 561"/>
                <a:gd name="T24" fmla="*/ 725 h 7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1" h="725">
                  <a:moveTo>
                    <a:pt x="561" y="725"/>
                  </a:moveTo>
                  <a:lnTo>
                    <a:pt x="451" y="712"/>
                  </a:lnTo>
                  <a:lnTo>
                    <a:pt x="356" y="671"/>
                  </a:lnTo>
                  <a:lnTo>
                    <a:pt x="274" y="616"/>
                  </a:lnTo>
                  <a:lnTo>
                    <a:pt x="192" y="520"/>
                  </a:lnTo>
                  <a:lnTo>
                    <a:pt x="69" y="288"/>
                  </a:ln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2" name="Freeform 60"/>
            <p:cNvSpPr>
              <a:spLocks/>
            </p:cNvSpPr>
            <p:nvPr/>
          </p:nvSpPr>
          <p:spPr bwMode="auto">
            <a:xfrm>
              <a:off x="3599" y="2838"/>
              <a:ext cx="68" cy="68"/>
            </a:xfrm>
            <a:custGeom>
              <a:avLst/>
              <a:gdLst>
                <a:gd name="T0" fmla="*/ 0 w 68"/>
                <a:gd name="T1" fmla="*/ 27 h 68"/>
                <a:gd name="T2" fmla="*/ 0 w 68"/>
                <a:gd name="T3" fmla="*/ 0 h 68"/>
                <a:gd name="T4" fmla="*/ 68 w 68"/>
                <a:gd name="T5" fmla="*/ 27 h 68"/>
                <a:gd name="T6" fmla="*/ 0 w 68"/>
                <a:gd name="T7" fmla="*/ 68 h 68"/>
                <a:gd name="T8" fmla="*/ 0 w 68"/>
                <a:gd name="T9" fmla="*/ 27 h 68"/>
                <a:gd name="T10" fmla="*/ 0 60000 65536"/>
                <a:gd name="T11" fmla="*/ 0 60000 65536"/>
                <a:gd name="T12" fmla="*/ 0 60000 65536"/>
                <a:gd name="T13" fmla="*/ 0 60000 65536"/>
                <a:gd name="T14" fmla="*/ 0 60000 65536"/>
                <a:gd name="T15" fmla="*/ 0 w 68"/>
                <a:gd name="T16" fmla="*/ 0 h 68"/>
                <a:gd name="T17" fmla="*/ 68 w 68"/>
                <a:gd name="T18" fmla="*/ 68 h 68"/>
              </a:gdLst>
              <a:ahLst/>
              <a:cxnLst>
                <a:cxn ang="T10">
                  <a:pos x="T0" y="T1"/>
                </a:cxn>
                <a:cxn ang="T11">
                  <a:pos x="T2" y="T3"/>
                </a:cxn>
                <a:cxn ang="T12">
                  <a:pos x="T4" y="T5"/>
                </a:cxn>
                <a:cxn ang="T13">
                  <a:pos x="T6" y="T7"/>
                </a:cxn>
                <a:cxn ang="T14">
                  <a:pos x="T8" y="T9"/>
                </a:cxn>
              </a:cxnLst>
              <a:rect l="T15" t="T16" r="T17" b="T18"/>
              <a:pathLst>
                <a:path w="68" h="68">
                  <a:moveTo>
                    <a:pt x="0" y="27"/>
                  </a:moveTo>
                  <a:lnTo>
                    <a:pt x="0" y="0"/>
                  </a:lnTo>
                  <a:lnTo>
                    <a:pt x="68" y="27"/>
                  </a:lnTo>
                  <a:lnTo>
                    <a:pt x="0" y="68"/>
                  </a:lnTo>
                  <a:lnTo>
                    <a:pt x="0" y="27"/>
                  </a:lnTo>
                  <a:close/>
                </a:path>
              </a:pathLst>
            </a:custGeom>
            <a:solidFill>
              <a:srgbClr val="000000"/>
            </a:solidFill>
            <a:ln w="25400">
              <a:solidFill>
                <a:srgbClr val="000000"/>
              </a:solidFill>
              <a:round/>
              <a:headEnd/>
              <a:tailEnd/>
            </a:ln>
          </p:spPr>
          <p:txBody>
            <a:bodyPr/>
            <a:lstStyle/>
            <a:p>
              <a:endParaRPr lang="en-US"/>
            </a:p>
          </p:txBody>
        </p:sp>
        <p:sp>
          <p:nvSpPr>
            <p:cNvPr id="39993" name="Freeform 61"/>
            <p:cNvSpPr>
              <a:spLocks/>
            </p:cNvSpPr>
            <p:nvPr/>
          </p:nvSpPr>
          <p:spPr bwMode="auto">
            <a:xfrm>
              <a:off x="1014" y="1921"/>
              <a:ext cx="2585" cy="944"/>
            </a:xfrm>
            <a:custGeom>
              <a:avLst/>
              <a:gdLst>
                <a:gd name="T0" fmla="*/ 2585 w 2585"/>
                <a:gd name="T1" fmla="*/ 944 h 944"/>
                <a:gd name="T2" fmla="*/ 2065 w 2585"/>
                <a:gd name="T3" fmla="*/ 930 h 944"/>
                <a:gd name="T4" fmla="*/ 1573 w 2585"/>
                <a:gd name="T5" fmla="*/ 876 h 944"/>
                <a:gd name="T6" fmla="*/ 1135 w 2585"/>
                <a:gd name="T7" fmla="*/ 780 h 944"/>
                <a:gd name="T8" fmla="*/ 752 w 2585"/>
                <a:gd name="T9" fmla="*/ 670 h 944"/>
                <a:gd name="T10" fmla="*/ 438 w 2585"/>
                <a:gd name="T11" fmla="*/ 520 h 944"/>
                <a:gd name="T12" fmla="*/ 205 w 2585"/>
                <a:gd name="T13" fmla="*/ 370 h 944"/>
                <a:gd name="T14" fmla="*/ 55 w 2585"/>
                <a:gd name="T15" fmla="*/ 192 h 944"/>
                <a:gd name="T16" fmla="*/ 0 w 2585"/>
                <a:gd name="T17" fmla="*/ 0 h 9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5"/>
                <a:gd name="T28" fmla="*/ 0 h 944"/>
                <a:gd name="T29" fmla="*/ 2585 w 2585"/>
                <a:gd name="T30" fmla="*/ 944 h 9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5" h="944">
                  <a:moveTo>
                    <a:pt x="2585" y="944"/>
                  </a:moveTo>
                  <a:lnTo>
                    <a:pt x="2065" y="930"/>
                  </a:lnTo>
                  <a:lnTo>
                    <a:pt x="1573" y="876"/>
                  </a:lnTo>
                  <a:lnTo>
                    <a:pt x="1135" y="780"/>
                  </a:lnTo>
                  <a:lnTo>
                    <a:pt x="752" y="670"/>
                  </a:lnTo>
                  <a:lnTo>
                    <a:pt x="438" y="520"/>
                  </a:lnTo>
                  <a:lnTo>
                    <a:pt x="205" y="370"/>
                  </a:lnTo>
                  <a:lnTo>
                    <a:pt x="55" y="192"/>
                  </a:ln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4" name="Rectangle 62"/>
            <p:cNvSpPr>
              <a:spLocks noChangeArrowheads="1"/>
            </p:cNvSpPr>
            <p:nvPr/>
          </p:nvSpPr>
          <p:spPr bwMode="auto">
            <a:xfrm>
              <a:off x="2955" y="2160"/>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X</a:t>
              </a:r>
              <a:endParaRPr lang="en-GB" altLang="en-US" i="1"/>
            </a:p>
          </p:txBody>
        </p:sp>
        <p:sp>
          <p:nvSpPr>
            <p:cNvPr id="39995" name="Rectangle 63"/>
            <p:cNvSpPr>
              <a:spLocks noChangeArrowheads="1"/>
            </p:cNvSpPr>
            <p:nvPr/>
          </p:nvSpPr>
          <p:spPr bwMode="auto">
            <a:xfrm>
              <a:off x="2285" y="3596"/>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Y</a:t>
              </a:r>
              <a:endParaRPr lang="en-GB" altLang="en-US" i="1"/>
            </a:p>
          </p:txBody>
        </p:sp>
        <p:sp>
          <p:nvSpPr>
            <p:cNvPr id="39996" name="Rectangle 64"/>
            <p:cNvSpPr>
              <a:spLocks noChangeArrowheads="1"/>
            </p:cNvSpPr>
            <p:nvPr/>
          </p:nvSpPr>
          <p:spPr bwMode="auto">
            <a:xfrm>
              <a:off x="781" y="2174"/>
              <a:ext cx="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Z</a:t>
              </a:r>
              <a:endParaRPr lang="en-GB" altLang="en-US" i="1"/>
            </a:p>
          </p:txBody>
        </p:sp>
        <p:sp>
          <p:nvSpPr>
            <p:cNvPr id="39997" name="Rectangle 65"/>
            <p:cNvSpPr>
              <a:spLocks noChangeArrowheads="1"/>
            </p:cNvSpPr>
            <p:nvPr/>
          </p:nvSpPr>
          <p:spPr bwMode="auto">
            <a:xfrm>
              <a:off x="2026" y="2516"/>
              <a:ext cx="4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a:solidFill>
                    <a:srgbClr val="000000"/>
                  </a:solidFill>
                  <a:latin typeface="Arial" panose="020B0604020202020204" pitchFamily="34" charset="0"/>
                </a:rPr>
                <a:t>Held by</a:t>
              </a:r>
              <a:endParaRPr lang="en-GB" altLang="en-US"/>
            </a:p>
          </p:txBody>
        </p:sp>
        <p:sp>
          <p:nvSpPr>
            <p:cNvPr id="39998" name="Rectangle 66"/>
            <p:cNvSpPr>
              <a:spLocks noChangeArrowheads="1"/>
            </p:cNvSpPr>
            <p:nvPr/>
          </p:nvSpPr>
          <p:spPr bwMode="auto">
            <a:xfrm>
              <a:off x="1588" y="1060"/>
              <a:ext cx="178" cy="17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39999" name="Rectangle 67"/>
            <p:cNvSpPr>
              <a:spLocks noChangeArrowheads="1"/>
            </p:cNvSpPr>
            <p:nvPr/>
          </p:nvSpPr>
          <p:spPr bwMode="auto">
            <a:xfrm>
              <a:off x="1588" y="1060"/>
              <a:ext cx="192" cy="19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00" name="Rectangle 68"/>
            <p:cNvSpPr>
              <a:spLocks noChangeArrowheads="1"/>
            </p:cNvSpPr>
            <p:nvPr/>
          </p:nvSpPr>
          <p:spPr bwMode="auto">
            <a:xfrm>
              <a:off x="1629" y="1098"/>
              <a:ext cx="1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W</a:t>
              </a:r>
              <a:endParaRPr lang="en-GB" altLang="en-US" i="1"/>
            </a:p>
          </p:txBody>
        </p:sp>
        <p:sp>
          <p:nvSpPr>
            <p:cNvPr id="40001" name="Rectangle 69"/>
            <p:cNvSpPr>
              <a:spLocks noChangeArrowheads="1"/>
            </p:cNvSpPr>
            <p:nvPr/>
          </p:nvSpPr>
          <p:spPr bwMode="auto">
            <a:xfrm>
              <a:off x="3681" y="2769"/>
              <a:ext cx="178" cy="16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02" name="Rectangle 70"/>
            <p:cNvSpPr>
              <a:spLocks noChangeArrowheads="1"/>
            </p:cNvSpPr>
            <p:nvPr/>
          </p:nvSpPr>
          <p:spPr bwMode="auto">
            <a:xfrm>
              <a:off x="3681" y="2769"/>
              <a:ext cx="191"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03" name="Rectangle 71"/>
            <p:cNvSpPr>
              <a:spLocks noChangeArrowheads="1"/>
            </p:cNvSpPr>
            <p:nvPr/>
          </p:nvSpPr>
          <p:spPr bwMode="auto">
            <a:xfrm>
              <a:off x="3735" y="2794"/>
              <a:ext cx="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U</a:t>
              </a:r>
              <a:endParaRPr lang="en-GB" altLang="en-US" i="1"/>
            </a:p>
          </p:txBody>
        </p:sp>
        <p:sp>
          <p:nvSpPr>
            <p:cNvPr id="40004" name="Rectangle 72"/>
            <p:cNvSpPr>
              <a:spLocks noChangeArrowheads="1"/>
            </p:cNvSpPr>
            <p:nvPr/>
          </p:nvSpPr>
          <p:spPr bwMode="auto">
            <a:xfrm>
              <a:off x="1206" y="2742"/>
              <a:ext cx="177" cy="16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05" name="Rectangle 73"/>
            <p:cNvSpPr>
              <a:spLocks noChangeArrowheads="1"/>
            </p:cNvSpPr>
            <p:nvPr/>
          </p:nvSpPr>
          <p:spPr bwMode="auto">
            <a:xfrm>
              <a:off x="1206" y="2742"/>
              <a:ext cx="191" cy="17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06" name="Rectangle 74"/>
            <p:cNvSpPr>
              <a:spLocks noChangeArrowheads="1"/>
            </p:cNvSpPr>
            <p:nvPr/>
          </p:nvSpPr>
          <p:spPr bwMode="auto">
            <a:xfrm>
              <a:off x="1273" y="278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V</a:t>
              </a:r>
              <a:endParaRPr lang="en-GB" altLang="en-US" i="1"/>
            </a:p>
          </p:txBody>
        </p:sp>
        <p:sp>
          <p:nvSpPr>
            <p:cNvPr id="40007" name="Rectangle 75"/>
            <p:cNvSpPr>
              <a:spLocks noChangeArrowheads="1"/>
            </p:cNvSpPr>
            <p:nvPr/>
          </p:nvSpPr>
          <p:spPr bwMode="auto">
            <a:xfrm>
              <a:off x="2678" y="1804"/>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A</a:t>
              </a:r>
              <a:endParaRPr lang="en-GB" altLang="en-US" i="1"/>
            </a:p>
          </p:txBody>
        </p:sp>
        <p:sp>
          <p:nvSpPr>
            <p:cNvPr id="40008" name="Rectangle 76"/>
            <p:cNvSpPr>
              <a:spLocks noChangeArrowheads="1"/>
            </p:cNvSpPr>
            <p:nvPr/>
          </p:nvSpPr>
          <p:spPr bwMode="auto">
            <a:xfrm>
              <a:off x="465" y="1791"/>
              <a:ext cx="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i="1">
                  <a:solidFill>
                    <a:srgbClr val="000000"/>
                  </a:solidFill>
                  <a:latin typeface="Arial" panose="020B0604020202020204" pitchFamily="34" charset="0"/>
                </a:rPr>
                <a:t>C</a:t>
              </a:r>
              <a:endParaRPr lang="en-GB" altLang="en-US" i="1"/>
            </a:p>
          </p:txBody>
        </p:sp>
        <p:sp>
          <p:nvSpPr>
            <p:cNvPr id="40009" name="Freeform 77"/>
            <p:cNvSpPr>
              <a:spLocks/>
            </p:cNvSpPr>
            <p:nvPr/>
          </p:nvSpPr>
          <p:spPr bwMode="auto">
            <a:xfrm>
              <a:off x="5674" y="2674"/>
              <a:ext cx="75" cy="62"/>
            </a:xfrm>
            <a:custGeom>
              <a:avLst/>
              <a:gdLst>
                <a:gd name="T0" fmla="*/ 38 w 75"/>
                <a:gd name="T1" fmla="*/ 0 h 62"/>
                <a:gd name="T2" fmla="*/ 75 w 75"/>
                <a:gd name="T3" fmla="*/ 0 h 62"/>
                <a:gd name="T4" fmla="*/ 38 w 75"/>
                <a:gd name="T5" fmla="*/ 62 h 62"/>
                <a:gd name="T6" fmla="*/ 0 w 75"/>
                <a:gd name="T7" fmla="*/ 0 h 62"/>
                <a:gd name="T8" fmla="*/ 38 w 75"/>
                <a:gd name="T9" fmla="*/ 0 h 62"/>
                <a:gd name="T10" fmla="*/ 0 60000 65536"/>
                <a:gd name="T11" fmla="*/ 0 60000 65536"/>
                <a:gd name="T12" fmla="*/ 0 60000 65536"/>
                <a:gd name="T13" fmla="*/ 0 60000 65536"/>
                <a:gd name="T14" fmla="*/ 0 60000 65536"/>
                <a:gd name="T15" fmla="*/ 0 w 75"/>
                <a:gd name="T16" fmla="*/ 0 h 62"/>
                <a:gd name="T17" fmla="*/ 75 w 75"/>
                <a:gd name="T18" fmla="*/ 62 h 62"/>
              </a:gdLst>
              <a:ahLst/>
              <a:cxnLst>
                <a:cxn ang="T10">
                  <a:pos x="T0" y="T1"/>
                </a:cxn>
                <a:cxn ang="T11">
                  <a:pos x="T2" y="T3"/>
                </a:cxn>
                <a:cxn ang="T12">
                  <a:pos x="T4" y="T5"/>
                </a:cxn>
                <a:cxn ang="T13">
                  <a:pos x="T6" y="T7"/>
                </a:cxn>
                <a:cxn ang="T14">
                  <a:pos x="T8" y="T9"/>
                </a:cxn>
              </a:cxnLst>
              <a:rect l="T15" t="T16" r="T17" b="T18"/>
              <a:pathLst>
                <a:path w="75" h="62">
                  <a:moveTo>
                    <a:pt x="38" y="0"/>
                  </a:moveTo>
                  <a:lnTo>
                    <a:pt x="75" y="0"/>
                  </a:lnTo>
                  <a:lnTo>
                    <a:pt x="38" y="62"/>
                  </a:lnTo>
                  <a:lnTo>
                    <a:pt x="0" y="0"/>
                  </a:lnTo>
                  <a:lnTo>
                    <a:pt x="38" y="0"/>
                  </a:lnTo>
                  <a:close/>
                </a:path>
              </a:pathLst>
            </a:custGeom>
            <a:solidFill>
              <a:srgbClr val="000000"/>
            </a:solidFill>
            <a:ln w="25400">
              <a:solidFill>
                <a:srgbClr val="000000"/>
              </a:solidFill>
              <a:round/>
              <a:headEnd/>
              <a:tailEnd/>
            </a:ln>
          </p:spPr>
          <p:txBody>
            <a:bodyPr/>
            <a:lstStyle/>
            <a:p>
              <a:endParaRPr lang="en-US"/>
            </a:p>
          </p:txBody>
        </p:sp>
        <p:sp>
          <p:nvSpPr>
            <p:cNvPr id="40010" name="Freeform 78"/>
            <p:cNvSpPr>
              <a:spLocks/>
            </p:cNvSpPr>
            <p:nvPr/>
          </p:nvSpPr>
          <p:spPr bwMode="auto">
            <a:xfrm>
              <a:off x="5137" y="1251"/>
              <a:ext cx="575" cy="1410"/>
            </a:xfrm>
            <a:custGeom>
              <a:avLst/>
              <a:gdLst>
                <a:gd name="T0" fmla="*/ 0 w 575"/>
                <a:gd name="T1" fmla="*/ 0 h 1410"/>
                <a:gd name="T2" fmla="*/ 113 w 575"/>
                <a:gd name="T3" fmla="*/ 25 h 1410"/>
                <a:gd name="T4" fmla="*/ 213 w 575"/>
                <a:gd name="T5" fmla="*/ 112 h 1410"/>
                <a:gd name="T6" fmla="*/ 312 w 575"/>
                <a:gd name="T7" fmla="*/ 237 h 1410"/>
                <a:gd name="T8" fmla="*/ 400 w 575"/>
                <a:gd name="T9" fmla="*/ 412 h 1410"/>
                <a:gd name="T10" fmla="*/ 525 w 575"/>
                <a:gd name="T11" fmla="*/ 861 h 1410"/>
                <a:gd name="T12" fmla="*/ 575 w 575"/>
                <a:gd name="T13" fmla="*/ 1410 h 1410"/>
                <a:gd name="T14" fmla="*/ 0 60000 65536"/>
                <a:gd name="T15" fmla="*/ 0 60000 65536"/>
                <a:gd name="T16" fmla="*/ 0 60000 65536"/>
                <a:gd name="T17" fmla="*/ 0 60000 65536"/>
                <a:gd name="T18" fmla="*/ 0 60000 65536"/>
                <a:gd name="T19" fmla="*/ 0 60000 65536"/>
                <a:gd name="T20" fmla="*/ 0 60000 65536"/>
                <a:gd name="T21" fmla="*/ 0 w 575"/>
                <a:gd name="T22" fmla="*/ 0 h 1410"/>
                <a:gd name="T23" fmla="*/ 575 w 575"/>
                <a:gd name="T24" fmla="*/ 1410 h 14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5" h="1410">
                  <a:moveTo>
                    <a:pt x="0" y="0"/>
                  </a:moveTo>
                  <a:lnTo>
                    <a:pt x="113" y="25"/>
                  </a:lnTo>
                  <a:lnTo>
                    <a:pt x="213" y="112"/>
                  </a:lnTo>
                  <a:lnTo>
                    <a:pt x="312" y="237"/>
                  </a:lnTo>
                  <a:lnTo>
                    <a:pt x="400" y="412"/>
                  </a:lnTo>
                  <a:lnTo>
                    <a:pt x="525" y="861"/>
                  </a:lnTo>
                  <a:lnTo>
                    <a:pt x="575" y="141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11" name="Freeform 79"/>
            <p:cNvSpPr>
              <a:spLocks/>
            </p:cNvSpPr>
            <p:nvPr/>
          </p:nvSpPr>
          <p:spPr bwMode="auto">
            <a:xfrm>
              <a:off x="4913" y="1201"/>
              <a:ext cx="75" cy="75"/>
            </a:xfrm>
            <a:custGeom>
              <a:avLst/>
              <a:gdLst>
                <a:gd name="T0" fmla="*/ 12 w 75"/>
                <a:gd name="T1" fmla="*/ 37 h 75"/>
                <a:gd name="T2" fmla="*/ 0 w 75"/>
                <a:gd name="T3" fmla="*/ 0 h 75"/>
                <a:gd name="T4" fmla="*/ 75 w 75"/>
                <a:gd name="T5" fmla="*/ 25 h 75"/>
                <a:gd name="T6" fmla="*/ 12 w 75"/>
                <a:gd name="T7" fmla="*/ 75 h 75"/>
                <a:gd name="T8" fmla="*/ 12 w 75"/>
                <a:gd name="T9" fmla="*/ 37 h 75"/>
                <a:gd name="T10" fmla="*/ 0 60000 65536"/>
                <a:gd name="T11" fmla="*/ 0 60000 65536"/>
                <a:gd name="T12" fmla="*/ 0 60000 65536"/>
                <a:gd name="T13" fmla="*/ 0 60000 65536"/>
                <a:gd name="T14" fmla="*/ 0 60000 65536"/>
                <a:gd name="T15" fmla="*/ 0 w 75"/>
                <a:gd name="T16" fmla="*/ 0 h 75"/>
                <a:gd name="T17" fmla="*/ 75 w 75"/>
                <a:gd name="T18" fmla="*/ 75 h 75"/>
              </a:gdLst>
              <a:ahLst/>
              <a:cxnLst>
                <a:cxn ang="T10">
                  <a:pos x="T0" y="T1"/>
                </a:cxn>
                <a:cxn ang="T11">
                  <a:pos x="T2" y="T3"/>
                </a:cxn>
                <a:cxn ang="T12">
                  <a:pos x="T4" y="T5"/>
                </a:cxn>
                <a:cxn ang="T13">
                  <a:pos x="T6" y="T7"/>
                </a:cxn>
                <a:cxn ang="T14">
                  <a:pos x="T8" y="T9"/>
                </a:cxn>
              </a:cxnLst>
              <a:rect l="T15" t="T16" r="T17" b="T18"/>
              <a:pathLst>
                <a:path w="75" h="75">
                  <a:moveTo>
                    <a:pt x="12" y="37"/>
                  </a:moveTo>
                  <a:lnTo>
                    <a:pt x="0" y="0"/>
                  </a:lnTo>
                  <a:lnTo>
                    <a:pt x="75" y="25"/>
                  </a:lnTo>
                  <a:lnTo>
                    <a:pt x="12" y="75"/>
                  </a:lnTo>
                  <a:lnTo>
                    <a:pt x="12" y="37"/>
                  </a:lnTo>
                  <a:close/>
                </a:path>
              </a:pathLst>
            </a:custGeom>
            <a:solidFill>
              <a:srgbClr val="000000"/>
            </a:solidFill>
            <a:ln w="25400">
              <a:solidFill>
                <a:srgbClr val="000000"/>
              </a:solidFill>
              <a:round/>
              <a:headEnd/>
              <a:tailEnd/>
            </a:ln>
          </p:spPr>
          <p:txBody>
            <a:bodyPr/>
            <a:lstStyle/>
            <a:p>
              <a:endParaRPr lang="en-US"/>
            </a:p>
          </p:txBody>
        </p:sp>
        <p:sp>
          <p:nvSpPr>
            <p:cNvPr id="40012" name="Freeform 80"/>
            <p:cNvSpPr>
              <a:spLocks/>
            </p:cNvSpPr>
            <p:nvPr/>
          </p:nvSpPr>
          <p:spPr bwMode="auto">
            <a:xfrm>
              <a:off x="4388" y="1238"/>
              <a:ext cx="525" cy="912"/>
            </a:xfrm>
            <a:custGeom>
              <a:avLst/>
              <a:gdLst>
                <a:gd name="T0" fmla="*/ 0 w 525"/>
                <a:gd name="T1" fmla="*/ 912 h 912"/>
                <a:gd name="T2" fmla="*/ 38 w 525"/>
                <a:gd name="T3" fmla="*/ 600 h 912"/>
                <a:gd name="T4" fmla="*/ 150 w 525"/>
                <a:gd name="T5" fmla="*/ 312 h 912"/>
                <a:gd name="T6" fmla="*/ 225 w 525"/>
                <a:gd name="T7" fmla="*/ 200 h 912"/>
                <a:gd name="T8" fmla="*/ 312 w 525"/>
                <a:gd name="T9" fmla="*/ 113 h 912"/>
                <a:gd name="T10" fmla="*/ 412 w 525"/>
                <a:gd name="T11" fmla="*/ 38 h 912"/>
                <a:gd name="T12" fmla="*/ 525 w 525"/>
                <a:gd name="T13" fmla="*/ 0 h 912"/>
                <a:gd name="T14" fmla="*/ 0 60000 65536"/>
                <a:gd name="T15" fmla="*/ 0 60000 65536"/>
                <a:gd name="T16" fmla="*/ 0 60000 65536"/>
                <a:gd name="T17" fmla="*/ 0 60000 65536"/>
                <a:gd name="T18" fmla="*/ 0 60000 65536"/>
                <a:gd name="T19" fmla="*/ 0 60000 65536"/>
                <a:gd name="T20" fmla="*/ 0 60000 65536"/>
                <a:gd name="T21" fmla="*/ 0 w 525"/>
                <a:gd name="T22" fmla="*/ 0 h 912"/>
                <a:gd name="T23" fmla="*/ 525 w 525"/>
                <a:gd name="T24" fmla="*/ 912 h 9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5" h="912">
                  <a:moveTo>
                    <a:pt x="0" y="912"/>
                  </a:moveTo>
                  <a:lnTo>
                    <a:pt x="38" y="600"/>
                  </a:lnTo>
                  <a:lnTo>
                    <a:pt x="150" y="312"/>
                  </a:lnTo>
                  <a:lnTo>
                    <a:pt x="225" y="200"/>
                  </a:lnTo>
                  <a:lnTo>
                    <a:pt x="312" y="113"/>
                  </a:lnTo>
                  <a:lnTo>
                    <a:pt x="412" y="38"/>
                  </a:lnTo>
                  <a:lnTo>
                    <a:pt x="525"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13" name="Freeform 81"/>
            <p:cNvSpPr>
              <a:spLocks/>
            </p:cNvSpPr>
            <p:nvPr/>
          </p:nvSpPr>
          <p:spPr bwMode="auto">
            <a:xfrm>
              <a:off x="4376" y="2362"/>
              <a:ext cx="75" cy="62"/>
            </a:xfrm>
            <a:custGeom>
              <a:avLst/>
              <a:gdLst>
                <a:gd name="T0" fmla="*/ 37 w 75"/>
                <a:gd name="T1" fmla="*/ 50 h 62"/>
                <a:gd name="T2" fmla="*/ 0 w 75"/>
                <a:gd name="T3" fmla="*/ 62 h 62"/>
                <a:gd name="T4" fmla="*/ 12 w 75"/>
                <a:gd name="T5" fmla="*/ 0 h 62"/>
                <a:gd name="T6" fmla="*/ 75 w 75"/>
                <a:gd name="T7" fmla="*/ 37 h 62"/>
                <a:gd name="T8" fmla="*/ 37 w 75"/>
                <a:gd name="T9" fmla="*/ 50 h 62"/>
                <a:gd name="T10" fmla="*/ 0 60000 65536"/>
                <a:gd name="T11" fmla="*/ 0 60000 65536"/>
                <a:gd name="T12" fmla="*/ 0 60000 65536"/>
                <a:gd name="T13" fmla="*/ 0 60000 65536"/>
                <a:gd name="T14" fmla="*/ 0 60000 65536"/>
                <a:gd name="T15" fmla="*/ 0 w 75"/>
                <a:gd name="T16" fmla="*/ 0 h 62"/>
                <a:gd name="T17" fmla="*/ 75 w 75"/>
                <a:gd name="T18" fmla="*/ 62 h 62"/>
              </a:gdLst>
              <a:ahLst/>
              <a:cxnLst>
                <a:cxn ang="T10">
                  <a:pos x="T0" y="T1"/>
                </a:cxn>
                <a:cxn ang="T11">
                  <a:pos x="T2" y="T3"/>
                </a:cxn>
                <a:cxn ang="T12">
                  <a:pos x="T4" y="T5"/>
                </a:cxn>
                <a:cxn ang="T13">
                  <a:pos x="T6" y="T7"/>
                </a:cxn>
                <a:cxn ang="T14">
                  <a:pos x="T8" y="T9"/>
                </a:cxn>
              </a:cxnLst>
              <a:rect l="T15" t="T16" r="T17" b="T18"/>
              <a:pathLst>
                <a:path w="75" h="62">
                  <a:moveTo>
                    <a:pt x="37" y="50"/>
                  </a:moveTo>
                  <a:lnTo>
                    <a:pt x="0" y="62"/>
                  </a:lnTo>
                  <a:lnTo>
                    <a:pt x="12" y="0"/>
                  </a:lnTo>
                  <a:lnTo>
                    <a:pt x="75" y="37"/>
                  </a:lnTo>
                  <a:lnTo>
                    <a:pt x="37" y="50"/>
                  </a:lnTo>
                  <a:close/>
                </a:path>
              </a:pathLst>
            </a:custGeom>
            <a:solidFill>
              <a:srgbClr val="000000"/>
            </a:solidFill>
            <a:ln w="25400">
              <a:solidFill>
                <a:srgbClr val="000000"/>
              </a:solidFill>
              <a:round/>
              <a:headEnd/>
              <a:tailEnd/>
            </a:ln>
          </p:spPr>
          <p:txBody>
            <a:bodyPr/>
            <a:lstStyle/>
            <a:p>
              <a:endParaRPr lang="en-US"/>
            </a:p>
          </p:txBody>
        </p:sp>
        <p:sp>
          <p:nvSpPr>
            <p:cNvPr id="40014" name="Freeform 82"/>
            <p:cNvSpPr>
              <a:spLocks/>
            </p:cNvSpPr>
            <p:nvPr/>
          </p:nvSpPr>
          <p:spPr bwMode="auto">
            <a:xfrm>
              <a:off x="4413" y="2424"/>
              <a:ext cx="1211" cy="400"/>
            </a:xfrm>
            <a:custGeom>
              <a:avLst/>
              <a:gdLst>
                <a:gd name="T0" fmla="*/ 1211 w 1211"/>
                <a:gd name="T1" fmla="*/ 400 h 400"/>
                <a:gd name="T2" fmla="*/ 799 w 1211"/>
                <a:gd name="T3" fmla="*/ 375 h 400"/>
                <a:gd name="T4" fmla="*/ 437 w 1211"/>
                <a:gd name="T5" fmla="*/ 287 h 400"/>
                <a:gd name="T6" fmla="*/ 163 w 1211"/>
                <a:gd name="T7" fmla="*/ 162 h 400"/>
                <a:gd name="T8" fmla="*/ 63 w 1211"/>
                <a:gd name="T9" fmla="*/ 88 h 400"/>
                <a:gd name="T10" fmla="*/ 0 w 1211"/>
                <a:gd name="T11" fmla="*/ 0 h 400"/>
                <a:gd name="T12" fmla="*/ 0 60000 65536"/>
                <a:gd name="T13" fmla="*/ 0 60000 65536"/>
                <a:gd name="T14" fmla="*/ 0 60000 65536"/>
                <a:gd name="T15" fmla="*/ 0 60000 65536"/>
                <a:gd name="T16" fmla="*/ 0 60000 65536"/>
                <a:gd name="T17" fmla="*/ 0 60000 65536"/>
                <a:gd name="T18" fmla="*/ 0 w 1211"/>
                <a:gd name="T19" fmla="*/ 0 h 400"/>
                <a:gd name="T20" fmla="*/ 1211 w 1211"/>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1211" h="400">
                  <a:moveTo>
                    <a:pt x="1211" y="400"/>
                  </a:moveTo>
                  <a:lnTo>
                    <a:pt x="799" y="375"/>
                  </a:lnTo>
                  <a:lnTo>
                    <a:pt x="437" y="287"/>
                  </a:lnTo>
                  <a:lnTo>
                    <a:pt x="163" y="162"/>
                  </a:lnTo>
                  <a:lnTo>
                    <a:pt x="63" y="88"/>
                  </a:lnTo>
                  <a:lnTo>
                    <a:pt x="0"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15" name="Rectangle 83"/>
            <p:cNvSpPr>
              <a:spLocks noChangeArrowheads="1"/>
            </p:cNvSpPr>
            <p:nvPr/>
          </p:nvSpPr>
          <p:spPr bwMode="auto">
            <a:xfrm>
              <a:off x="4988" y="1176"/>
              <a:ext cx="162" cy="1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16" name="Rectangle 84"/>
            <p:cNvSpPr>
              <a:spLocks noChangeArrowheads="1"/>
            </p:cNvSpPr>
            <p:nvPr/>
          </p:nvSpPr>
          <p:spPr bwMode="auto">
            <a:xfrm>
              <a:off x="4988" y="1176"/>
              <a:ext cx="174" cy="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17" name="Rectangle 85"/>
            <p:cNvSpPr>
              <a:spLocks noChangeArrowheads="1"/>
            </p:cNvSpPr>
            <p:nvPr/>
          </p:nvSpPr>
          <p:spPr bwMode="auto">
            <a:xfrm>
              <a:off x="4326" y="2175"/>
              <a:ext cx="162" cy="1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18" name="Rectangle 86"/>
            <p:cNvSpPr>
              <a:spLocks noChangeArrowheads="1"/>
            </p:cNvSpPr>
            <p:nvPr/>
          </p:nvSpPr>
          <p:spPr bwMode="auto">
            <a:xfrm>
              <a:off x="4326" y="2175"/>
              <a:ext cx="175" cy="17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19" name="Rectangle 87"/>
            <p:cNvSpPr>
              <a:spLocks noChangeArrowheads="1"/>
            </p:cNvSpPr>
            <p:nvPr/>
          </p:nvSpPr>
          <p:spPr bwMode="auto">
            <a:xfrm>
              <a:off x="5624" y="2736"/>
              <a:ext cx="163" cy="163"/>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20" name="Rectangle 88"/>
            <p:cNvSpPr>
              <a:spLocks noChangeArrowheads="1"/>
            </p:cNvSpPr>
            <p:nvPr/>
          </p:nvSpPr>
          <p:spPr bwMode="auto">
            <a:xfrm>
              <a:off x="5624" y="2736"/>
              <a:ext cx="175" cy="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021" name="Rectangle 89"/>
            <p:cNvSpPr>
              <a:spLocks noChangeArrowheads="1"/>
            </p:cNvSpPr>
            <p:nvPr/>
          </p:nvSpPr>
          <p:spPr bwMode="auto">
            <a:xfrm>
              <a:off x="5028" y="1199"/>
              <a:ext cx="10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i="1">
                  <a:solidFill>
                    <a:srgbClr val="000000"/>
                  </a:solidFill>
                  <a:latin typeface="Arial" panose="020B0604020202020204" pitchFamily="34" charset="0"/>
                </a:rPr>
                <a:t>W</a:t>
              </a:r>
              <a:endParaRPr lang="en-GB" altLang="en-US" i="1"/>
            </a:p>
          </p:txBody>
        </p:sp>
        <p:sp>
          <p:nvSpPr>
            <p:cNvPr id="40022" name="Rectangle 90"/>
            <p:cNvSpPr>
              <a:spLocks noChangeArrowheads="1"/>
            </p:cNvSpPr>
            <p:nvPr/>
          </p:nvSpPr>
          <p:spPr bwMode="auto">
            <a:xfrm>
              <a:off x="4384" y="2198"/>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i="1">
                  <a:solidFill>
                    <a:srgbClr val="000000"/>
                  </a:solidFill>
                  <a:latin typeface="Arial" panose="020B0604020202020204" pitchFamily="34" charset="0"/>
                </a:rPr>
                <a:t>V</a:t>
              </a:r>
              <a:endParaRPr lang="en-GB" altLang="en-US" i="1"/>
            </a:p>
          </p:txBody>
        </p:sp>
        <p:sp>
          <p:nvSpPr>
            <p:cNvPr id="40023" name="Rectangle 91"/>
            <p:cNvSpPr>
              <a:spLocks noChangeArrowheads="1"/>
            </p:cNvSpPr>
            <p:nvPr/>
          </p:nvSpPr>
          <p:spPr bwMode="auto">
            <a:xfrm>
              <a:off x="5666" y="2759"/>
              <a:ext cx="8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300" i="1">
                  <a:solidFill>
                    <a:srgbClr val="000000"/>
                  </a:solidFill>
                  <a:latin typeface="Arial" panose="020B0604020202020204" pitchFamily="34" charset="0"/>
                </a:rPr>
                <a:t>U</a:t>
              </a:r>
              <a:endParaRPr lang="en-GB" altLang="en-US" i="1">
                <a:latin typeface="Arial" panose="020B0604020202020204" pitchFamily="34" charset="0"/>
              </a:endParaRPr>
            </a:p>
          </p:txBody>
        </p:sp>
      </p:grpSp>
      <p:sp>
        <p:nvSpPr>
          <p:cNvPr id="39940" name="Rectangle 5"/>
          <p:cNvSpPr>
            <a:spLocks noChangeArrowheads="1"/>
          </p:cNvSpPr>
          <p:nvPr/>
        </p:nvSpPr>
        <p:spPr bwMode="auto">
          <a:xfrm>
            <a:off x="2162175" y="123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t>(a)</a:t>
            </a:r>
          </a:p>
        </p:txBody>
      </p:sp>
      <p:sp>
        <p:nvSpPr>
          <p:cNvPr id="39941" name="Rectangle 6"/>
          <p:cNvSpPr>
            <a:spLocks noChangeArrowheads="1"/>
          </p:cNvSpPr>
          <p:nvPr/>
        </p:nvSpPr>
        <p:spPr bwMode="auto">
          <a:xfrm>
            <a:off x="7083425" y="1233488"/>
            <a:ext cx="45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t>(b)</a:t>
            </a:r>
          </a:p>
        </p:txBody>
      </p:sp>
    </p:spTree>
    <p:extLst>
      <p:ext uri="{BB962C8B-B14F-4D97-AF65-F5344CB8AC3E}">
        <p14:creationId xmlns:p14="http://schemas.microsoft.com/office/powerpoint/2010/main" val="2885587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189164" y="106798"/>
            <a:ext cx="8911687" cy="915554"/>
          </a:xfrm>
        </p:spPr>
        <p:txBody>
          <a:bodyPr/>
          <a:lstStyle/>
          <a:p>
            <a:r>
              <a:rPr lang="en-GB" altLang="en-US" dirty="0" smtClean="0"/>
              <a:t>Local and global wait-for graphs</a:t>
            </a:r>
          </a:p>
        </p:txBody>
      </p:sp>
      <p:grpSp>
        <p:nvGrpSpPr>
          <p:cNvPr id="40963" name="Group 51"/>
          <p:cNvGrpSpPr>
            <a:grpSpLocks/>
          </p:cNvGrpSpPr>
          <p:nvPr/>
        </p:nvGrpSpPr>
        <p:grpSpPr bwMode="auto">
          <a:xfrm>
            <a:off x="1812007" y="947736"/>
            <a:ext cx="10027067" cy="5262563"/>
            <a:chOff x="346" y="1088"/>
            <a:chExt cx="7379" cy="3315"/>
          </a:xfrm>
        </p:grpSpPr>
        <p:sp>
          <p:nvSpPr>
            <p:cNvPr id="40972" name="Rectangle 9"/>
            <p:cNvSpPr>
              <a:spLocks noChangeArrowheads="1"/>
            </p:cNvSpPr>
            <p:nvPr/>
          </p:nvSpPr>
          <p:spPr bwMode="auto">
            <a:xfrm>
              <a:off x="433" y="1494"/>
              <a:ext cx="1351" cy="12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73" name="Rectangle 12"/>
            <p:cNvSpPr>
              <a:spLocks noChangeArrowheads="1"/>
            </p:cNvSpPr>
            <p:nvPr/>
          </p:nvSpPr>
          <p:spPr bwMode="auto">
            <a:xfrm>
              <a:off x="1362" y="1769"/>
              <a:ext cx="350" cy="325"/>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74" name="Rectangle 13"/>
            <p:cNvSpPr>
              <a:spLocks noChangeArrowheads="1"/>
            </p:cNvSpPr>
            <p:nvPr/>
          </p:nvSpPr>
          <p:spPr bwMode="auto">
            <a:xfrm>
              <a:off x="1023" y="2507"/>
              <a:ext cx="14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X</a:t>
              </a:r>
              <a:endParaRPr lang="en-GB" altLang="en-US" i="1"/>
            </a:p>
          </p:txBody>
        </p:sp>
        <p:sp>
          <p:nvSpPr>
            <p:cNvPr id="40975" name="Rectangle 15"/>
            <p:cNvSpPr>
              <a:spLocks noChangeArrowheads="1"/>
            </p:cNvSpPr>
            <p:nvPr/>
          </p:nvSpPr>
          <p:spPr bwMode="auto">
            <a:xfrm>
              <a:off x="511" y="1791"/>
              <a:ext cx="350" cy="325"/>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76" name="Rectangle 16"/>
            <p:cNvSpPr>
              <a:spLocks noChangeArrowheads="1"/>
            </p:cNvSpPr>
            <p:nvPr/>
          </p:nvSpPr>
          <p:spPr bwMode="auto">
            <a:xfrm>
              <a:off x="617" y="1826"/>
              <a:ext cx="20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W</a:t>
              </a:r>
              <a:endParaRPr lang="en-GB" altLang="en-US" i="1"/>
            </a:p>
          </p:txBody>
        </p:sp>
        <p:sp>
          <p:nvSpPr>
            <p:cNvPr id="40977" name="Freeform 17"/>
            <p:cNvSpPr>
              <a:spLocks/>
            </p:cNvSpPr>
            <p:nvPr/>
          </p:nvSpPr>
          <p:spPr bwMode="auto">
            <a:xfrm>
              <a:off x="1162" y="1894"/>
              <a:ext cx="175" cy="75"/>
            </a:xfrm>
            <a:custGeom>
              <a:avLst/>
              <a:gdLst>
                <a:gd name="T0" fmla="*/ 0 w 175"/>
                <a:gd name="T1" fmla="*/ 25 h 75"/>
                <a:gd name="T2" fmla="*/ 0 w 175"/>
                <a:gd name="T3" fmla="*/ 0 h 75"/>
                <a:gd name="T4" fmla="*/ 175 w 175"/>
                <a:gd name="T5" fmla="*/ 25 h 75"/>
                <a:gd name="T6" fmla="*/ 0 w 175"/>
                <a:gd name="T7" fmla="*/ 75 h 75"/>
                <a:gd name="T8" fmla="*/ 0 w 175"/>
                <a:gd name="T9" fmla="*/ 25 h 75"/>
                <a:gd name="T10" fmla="*/ 0 60000 65536"/>
                <a:gd name="T11" fmla="*/ 0 60000 65536"/>
                <a:gd name="T12" fmla="*/ 0 60000 65536"/>
                <a:gd name="T13" fmla="*/ 0 60000 65536"/>
                <a:gd name="T14" fmla="*/ 0 60000 65536"/>
                <a:gd name="T15" fmla="*/ 0 w 175"/>
                <a:gd name="T16" fmla="*/ 0 h 75"/>
                <a:gd name="T17" fmla="*/ 175 w 175"/>
                <a:gd name="T18" fmla="*/ 75 h 75"/>
              </a:gdLst>
              <a:ahLst/>
              <a:cxnLst>
                <a:cxn ang="T10">
                  <a:pos x="T0" y="T1"/>
                </a:cxn>
                <a:cxn ang="T11">
                  <a:pos x="T2" y="T3"/>
                </a:cxn>
                <a:cxn ang="T12">
                  <a:pos x="T4" y="T5"/>
                </a:cxn>
                <a:cxn ang="T13">
                  <a:pos x="T6" y="T7"/>
                </a:cxn>
                <a:cxn ang="T14">
                  <a:pos x="T8" y="T9"/>
                </a:cxn>
              </a:cxnLst>
              <a:rect l="T15" t="T16" r="T17" b="T18"/>
              <a:pathLst>
                <a:path w="175" h="75">
                  <a:moveTo>
                    <a:pt x="0" y="25"/>
                  </a:moveTo>
                  <a:lnTo>
                    <a:pt x="0" y="0"/>
                  </a:lnTo>
                  <a:lnTo>
                    <a:pt x="175" y="25"/>
                  </a:lnTo>
                  <a:lnTo>
                    <a:pt x="0" y="75"/>
                  </a:lnTo>
                  <a:lnTo>
                    <a:pt x="0" y="25"/>
                  </a:lnTo>
                  <a:close/>
                </a:path>
              </a:pathLst>
            </a:custGeom>
            <a:solidFill>
              <a:srgbClr val="000000"/>
            </a:solidFill>
            <a:ln w="28575">
              <a:solidFill>
                <a:srgbClr val="000000"/>
              </a:solidFill>
              <a:round/>
              <a:headEnd/>
              <a:tailEnd/>
            </a:ln>
          </p:spPr>
          <p:txBody>
            <a:bodyPr/>
            <a:lstStyle/>
            <a:p>
              <a:endParaRPr lang="en-US"/>
            </a:p>
          </p:txBody>
        </p:sp>
        <p:sp>
          <p:nvSpPr>
            <p:cNvPr id="40978" name="Line 18"/>
            <p:cNvSpPr>
              <a:spLocks noChangeShapeType="1"/>
            </p:cNvSpPr>
            <p:nvPr/>
          </p:nvSpPr>
          <p:spPr bwMode="auto">
            <a:xfrm>
              <a:off x="852" y="1919"/>
              <a:ext cx="32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Rectangle 19"/>
            <p:cNvSpPr>
              <a:spLocks noChangeArrowheads="1"/>
            </p:cNvSpPr>
            <p:nvPr/>
          </p:nvSpPr>
          <p:spPr bwMode="auto">
            <a:xfrm>
              <a:off x="1455" y="1826"/>
              <a:ext cx="15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U</a:t>
              </a:r>
              <a:endParaRPr lang="en-GB" altLang="en-US" i="1"/>
            </a:p>
          </p:txBody>
        </p:sp>
        <p:sp>
          <p:nvSpPr>
            <p:cNvPr id="40980" name="Rectangle 20"/>
            <p:cNvSpPr>
              <a:spLocks noChangeArrowheads="1"/>
            </p:cNvSpPr>
            <p:nvPr/>
          </p:nvSpPr>
          <p:spPr bwMode="auto">
            <a:xfrm>
              <a:off x="1862" y="1129"/>
              <a:ext cx="1343" cy="126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81" name="Rectangle 22"/>
            <p:cNvSpPr>
              <a:spLocks noChangeArrowheads="1"/>
            </p:cNvSpPr>
            <p:nvPr/>
          </p:nvSpPr>
          <p:spPr bwMode="auto">
            <a:xfrm>
              <a:off x="2496" y="2137"/>
              <a:ext cx="14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Y</a:t>
              </a:r>
              <a:endParaRPr lang="en-GB" altLang="en-US" i="1"/>
            </a:p>
          </p:txBody>
        </p:sp>
        <p:sp>
          <p:nvSpPr>
            <p:cNvPr id="40982" name="Rectangle 24"/>
            <p:cNvSpPr>
              <a:spLocks noChangeArrowheads="1"/>
            </p:cNvSpPr>
            <p:nvPr/>
          </p:nvSpPr>
          <p:spPr bwMode="auto">
            <a:xfrm>
              <a:off x="2782" y="1403"/>
              <a:ext cx="349" cy="323"/>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83" name="Rectangle 26"/>
            <p:cNvSpPr>
              <a:spLocks noChangeArrowheads="1"/>
            </p:cNvSpPr>
            <p:nvPr/>
          </p:nvSpPr>
          <p:spPr bwMode="auto">
            <a:xfrm>
              <a:off x="1937" y="1403"/>
              <a:ext cx="348" cy="323"/>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84" name="Rectangle 27"/>
            <p:cNvSpPr>
              <a:spLocks noChangeArrowheads="1"/>
            </p:cNvSpPr>
            <p:nvPr/>
          </p:nvSpPr>
          <p:spPr bwMode="auto">
            <a:xfrm>
              <a:off x="2048" y="1459"/>
              <a:ext cx="15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U</a:t>
              </a:r>
              <a:endParaRPr lang="en-GB" altLang="en-US" i="1"/>
            </a:p>
          </p:txBody>
        </p:sp>
        <p:sp>
          <p:nvSpPr>
            <p:cNvPr id="40985" name="Freeform 28"/>
            <p:cNvSpPr>
              <a:spLocks/>
            </p:cNvSpPr>
            <p:nvPr/>
          </p:nvSpPr>
          <p:spPr bwMode="auto">
            <a:xfrm>
              <a:off x="2617" y="1519"/>
              <a:ext cx="149" cy="75"/>
            </a:xfrm>
            <a:custGeom>
              <a:avLst/>
              <a:gdLst>
                <a:gd name="T0" fmla="*/ 0 w 149"/>
                <a:gd name="T1" fmla="*/ 25 h 75"/>
                <a:gd name="T2" fmla="*/ 0 w 149"/>
                <a:gd name="T3" fmla="*/ 0 h 75"/>
                <a:gd name="T4" fmla="*/ 149 w 149"/>
                <a:gd name="T5" fmla="*/ 25 h 75"/>
                <a:gd name="T6" fmla="*/ 0 w 149"/>
                <a:gd name="T7" fmla="*/ 75 h 75"/>
                <a:gd name="T8" fmla="*/ 0 w 149"/>
                <a:gd name="T9" fmla="*/ 25 h 75"/>
                <a:gd name="T10" fmla="*/ 0 60000 65536"/>
                <a:gd name="T11" fmla="*/ 0 60000 65536"/>
                <a:gd name="T12" fmla="*/ 0 60000 65536"/>
                <a:gd name="T13" fmla="*/ 0 60000 65536"/>
                <a:gd name="T14" fmla="*/ 0 60000 65536"/>
                <a:gd name="T15" fmla="*/ 0 w 149"/>
                <a:gd name="T16" fmla="*/ 0 h 75"/>
                <a:gd name="T17" fmla="*/ 149 w 149"/>
                <a:gd name="T18" fmla="*/ 75 h 75"/>
              </a:gdLst>
              <a:ahLst/>
              <a:cxnLst>
                <a:cxn ang="T10">
                  <a:pos x="T0" y="T1"/>
                </a:cxn>
                <a:cxn ang="T11">
                  <a:pos x="T2" y="T3"/>
                </a:cxn>
                <a:cxn ang="T12">
                  <a:pos x="T4" y="T5"/>
                </a:cxn>
                <a:cxn ang="T13">
                  <a:pos x="T6" y="T7"/>
                </a:cxn>
                <a:cxn ang="T14">
                  <a:pos x="T8" y="T9"/>
                </a:cxn>
              </a:cxnLst>
              <a:rect l="T15" t="T16" r="T17" b="T18"/>
              <a:pathLst>
                <a:path w="149" h="75">
                  <a:moveTo>
                    <a:pt x="0" y="25"/>
                  </a:moveTo>
                  <a:lnTo>
                    <a:pt x="0" y="0"/>
                  </a:lnTo>
                  <a:lnTo>
                    <a:pt x="149" y="25"/>
                  </a:lnTo>
                  <a:lnTo>
                    <a:pt x="0" y="75"/>
                  </a:lnTo>
                  <a:lnTo>
                    <a:pt x="0" y="25"/>
                  </a:lnTo>
                  <a:close/>
                </a:path>
              </a:pathLst>
            </a:custGeom>
            <a:solidFill>
              <a:srgbClr val="000000"/>
            </a:solidFill>
            <a:ln w="28575">
              <a:solidFill>
                <a:srgbClr val="000000"/>
              </a:solidFill>
              <a:round/>
              <a:headEnd/>
              <a:tailEnd/>
            </a:ln>
          </p:spPr>
          <p:txBody>
            <a:bodyPr/>
            <a:lstStyle/>
            <a:p>
              <a:endParaRPr lang="en-US"/>
            </a:p>
          </p:txBody>
        </p:sp>
        <p:sp>
          <p:nvSpPr>
            <p:cNvPr id="40986" name="Line 29"/>
            <p:cNvSpPr>
              <a:spLocks noChangeShapeType="1"/>
            </p:cNvSpPr>
            <p:nvPr/>
          </p:nvSpPr>
          <p:spPr bwMode="auto">
            <a:xfrm>
              <a:off x="2276" y="1552"/>
              <a:ext cx="3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Rectangle 30"/>
            <p:cNvSpPr>
              <a:spLocks noChangeArrowheads="1"/>
            </p:cNvSpPr>
            <p:nvPr/>
          </p:nvSpPr>
          <p:spPr bwMode="auto">
            <a:xfrm>
              <a:off x="2900" y="1459"/>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V</a:t>
              </a:r>
              <a:endParaRPr lang="en-GB" altLang="en-US" i="1"/>
            </a:p>
          </p:txBody>
        </p:sp>
        <p:sp>
          <p:nvSpPr>
            <p:cNvPr id="40988" name="Rectangle 31"/>
            <p:cNvSpPr>
              <a:spLocks noChangeArrowheads="1"/>
            </p:cNvSpPr>
            <p:nvPr/>
          </p:nvSpPr>
          <p:spPr bwMode="auto">
            <a:xfrm>
              <a:off x="5285"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89" name="Rectangle 6"/>
            <p:cNvSpPr>
              <a:spLocks noChangeArrowheads="1"/>
            </p:cNvSpPr>
            <p:nvPr/>
          </p:nvSpPr>
          <p:spPr bwMode="auto">
            <a:xfrm>
              <a:off x="346" y="1088"/>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dirty="0"/>
                <a:t> local wait-for graph</a:t>
              </a:r>
            </a:p>
          </p:txBody>
        </p:sp>
        <p:sp>
          <p:nvSpPr>
            <p:cNvPr id="40990" name="Rectangle 7"/>
            <p:cNvSpPr>
              <a:spLocks noChangeArrowheads="1"/>
            </p:cNvSpPr>
            <p:nvPr/>
          </p:nvSpPr>
          <p:spPr bwMode="auto">
            <a:xfrm>
              <a:off x="3438" y="1088"/>
              <a:ext cx="4287" cy="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342900" indent="-342900">
                <a:buFont typeface="Arial" panose="020B0604020202020204" pitchFamily="34" charset="0"/>
                <a:buChar char="•"/>
              </a:pPr>
              <a:r>
                <a:rPr lang="en-GB" altLang="en-US" dirty="0"/>
                <a:t>Global wait for graph is held in part by each of the several servers involved. </a:t>
              </a:r>
              <a:endParaRPr lang="en-GB" altLang="en-US" dirty="0" smtClean="0"/>
            </a:p>
            <a:p>
              <a:pPr marL="342900" indent="-342900">
                <a:buFont typeface="Arial" panose="020B0604020202020204" pitchFamily="34" charset="0"/>
                <a:buChar char="•"/>
              </a:pPr>
              <a:r>
                <a:rPr lang="en-GB" altLang="en-US" dirty="0" smtClean="0"/>
                <a:t>Communication </a:t>
              </a:r>
              <a:r>
                <a:rPr lang="en-GB" altLang="en-US" dirty="0"/>
                <a:t>between these servers is required to find cycles in the graph. </a:t>
              </a:r>
            </a:p>
            <a:p>
              <a:r>
                <a:rPr lang="en-GB" altLang="en-US" b="1" dirty="0"/>
                <a:t>Simple solution: </a:t>
              </a:r>
              <a:endParaRPr lang="en-GB" altLang="en-US" b="1" dirty="0" smtClean="0"/>
            </a:p>
            <a:p>
              <a:pPr marL="342900" indent="-342900">
                <a:buFont typeface="Arial" panose="020B0604020202020204" pitchFamily="34" charset="0"/>
                <a:buChar char="•"/>
              </a:pPr>
              <a:r>
                <a:rPr lang="en-GB" altLang="en-US" dirty="0" smtClean="0"/>
                <a:t>one </a:t>
              </a:r>
              <a:r>
                <a:rPr lang="en-GB" altLang="en-US" dirty="0"/>
                <a:t>server takes on the role of global deadlock detector</a:t>
              </a:r>
              <a:r>
                <a:rPr lang="en-GB" altLang="en-US" dirty="0" smtClean="0"/>
                <a:t>.</a:t>
              </a:r>
            </a:p>
            <a:p>
              <a:pPr marL="342900" indent="-342900">
                <a:buFont typeface="Arial" panose="020B0604020202020204" pitchFamily="34" charset="0"/>
                <a:buChar char="•"/>
              </a:pPr>
              <a:r>
                <a:rPr lang="en-GB" altLang="en-US" dirty="0" smtClean="0"/>
                <a:t> </a:t>
              </a:r>
              <a:r>
                <a:rPr lang="en-GB" altLang="en-US" dirty="0"/>
                <a:t>From time to time, each server sends the latest copy of its local wait-for graph. </a:t>
              </a:r>
            </a:p>
            <a:p>
              <a:r>
                <a:rPr lang="en-GB" altLang="en-US" b="1" dirty="0"/>
                <a:t>Disadvantages</a:t>
              </a:r>
              <a:r>
                <a:rPr lang="en-GB" altLang="en-US" dirty="0"/>
                <a:t>: poor availability, lack of fault tolerance and no ability to scale. The cost of frequent transmission of local wait-for graph is high. </a:t>
              </a:r>
            </a:p>
            <a:p>
              <a:endParaRPr lang="en-GB" altLang="en-US" dirty="0"/>
            </a:p>
          </p:txBody>
        </p:sp>
      </p:grpSp>
      <p:sp>
        <p:nvSpPr>
          <p:cNvPr id="40964" name="Rectangle 20"/>
          <p:cNvSpPr>
            <a:spLocks noChangeArrowheads="1"/>
          </p:cNvSpPr>
          <p:nvPr/>
        </p:nvSpPr>
        <p:spPr bwMode="auto">
          <a:xfrm>
            <a:off x="1916113" y="3914775"/>
            <a:ext cx="1968500" cy="201453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65" name="Rectangle 22"/>
          <p:cNvSpPr>
            <a:spLocks noChangeArrowheads="1"/>
          </p:cNvSpPr>
          <p:nvPr/>
        </p:nvSpPr>
        <p:spPr bwMode="auto">
          <a:xfrm>
            <a:off x="3065463" y="6107114"/>
            <a:ext cx="1952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Z</a:t>
            </a:r>
            <a:endParaRPr lang="en-GB" altLang="en-US" i="1"/>
          </a:p>
        </p:txBody>
      </p:sp>
      <p:sp>
        <p:nvSpPr>
          <p:cNvPr id="40966" name="Rectangle 24"/>
          <p:cNvSpPr>
            <a:spLocks noChangeArrowheads="1"/>
          </p:cNvSpPr>
          <p:nvPr/>
        </p:nvSpPr>
        <p:spPr bwMode="auto">
          <a:xfrm>
            <a:off x="3265489" y="4941888"/>
            <a:ext cx="511175" cy="512762"/>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67" name="Rectangle 26"/>
          <p:cNvSpPr>
            <a:spLocks noChangeArrowheads="1"/>
          </p:cNvSpPr>
          <p:nvPr/>
        </p:nvSpPr>
        <p:spPr bwMode="auto">
          <a:xfrm>
            <a:off x="2027239" y="4941888"/>
            <a:ext cx="509587" cy="512762"/>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0968" name="Rectangle 27"/>
          <p:cNvSpPr>
            <a:spLocks noChangeArrowheads="1"/>
          </p:cNvSpPr>
          <p:nvPr/>
        </p:nvSpPr>
        <p:spPr bwMode="auto">
          <a:xfrm>
            <a:off x="2189164" y="5030789"/>
            <a:ext cx="212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V</a:t>
            </a:r>
            <a:endParaRPr lang="en-GB" altLang="en-US" i="1"/>
          </a:p>
        </p:txBody>
      </p:sp>
      <p:sp>
        <p:nvSpPr>
          <p:cNvPr id="40969" name="Rectangle 30"/>
          <p:cNvSpPr>
            <a:spLocks noChangeArrowheads="1"/>
          </p:cNvSpPr>
          <p:nvPr/>
        </p:nvSpPr>
        <p:spPr bwMode="auto">
          <a:xfrm>
            <a:off x="3438526" y="5030789"/>
            <a:ext cx="3016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W</a:t>
            </a:r>
            <a:endParaRPr lang="en-GB" altLang="en-US" i="1"/>
          </a:p>
        </p:txBody>
      </p:sp>
      <p:sp>
        <p:nvSpPr>
          <p:cNvPr id="40970" name="Freeform 28"/>
          <p:cNvSpPr>
            <a:spLocks/>
          </p:cNvSpPr>
          <p:nvPr/>
        </p:nvSpPr>
        <p:spPr bwMode="auto">
          <a:xfrm>
            <a:off x="3070225" y="5148263"/>
            <a:ext cx="217488" cy="119062"/>
          </a:xfrm>
          <a:custGeom>
            <a:avLst/>
            <a:gdLst>
              <a:gd name="T0" fmla="*/ 0 w 149"/>
              <a:gd name="T1" fmla="*/ 2147483647 h 75"/>
              <a:gd name="T2" fmla="*/ 0 w 149"/>
              <a:gd name="T3" fmla="*/ 0 h 75"/>
              <a:gd name="T4" fmla="*/ 2147483647 w 149"/>
              <a:gd name="T5" fmla="*/ 2147483647 h 75"/>
              <a:gd name="T6" fmla="*/ 0 w 149"/>
              <a:gd name="T7" fmla="*/ 2147483647 h 75"/>
              <a:gd name="T8" fmla="*/ 0 w 149"/>
              <a:gd name="T9" fmla="*/ 2147483647 h 75"/>
              <a:gd name="T10" fmla="*/ 0 60000 65536"/>
              <a:gd name="T11" fmla="*/ 0 60000 65536"/>
              <a:gd name="T12" fmla="*/ 0 60000 65536"/>
              <a:gd name="T13" fmla="*/ 0 60000 65536"/>
              <a:gd name="T14" fmla="*/ 0 60000 65536"/>
              <a:gd name="T15" fmla="*/ 0 w 149"/>
              <a:gd name="T16" fmla="*/ 0 h 75"/>
              <a:gd name="T17" fmla="*/ 149 w 149"/>
              <a:gd name="T18" fmla="*/ 75 h 75"/>
            </a:gdLst>
            <a:ahLst/>
            <a:cxnLst>
              <a:cxn ang="T10">
                <a:pos x="T0" y="T1"/>
              </a:cxn>
              <a:cxn ang="T11">
                <a:pos x="T2" y="T3"/>
              </a:cxn>
              <a:cxn ang="T12">
                <a:pos x="T4" y="T5"/>
              </a:cxn>
              <a:cxn ang="T13">
                <a:pos x="T6" y="T7"/>
              </a:cxn>
              <a:cxn ang="T14">
                <a:pos x="T8" y="T9"/>
              </a:cxn>
            </a:cxnLst>
            <a:rect l="T15" t="T16" r="T17" b="T18"/>
            <a:pathLst>
              <a:path w="149" h="75">
                <a:moveTo>
                  <a:pt x="0" y="25"/>
                </a:moveTo>
                <a:lnTo>
                  <a:pt x="0" y="0"/>
                </a:lnTo>
                <a:lnTo>
                  <a:pt x="149" y="25"/>
                </a:lnTo>
                <a:lnTo>
                  <a:pt x="0" y="75"/>
                </a:lnTo>
                <a:lnTo>
                  <a:pt x="0" y="25"/>
                </a:lnTo>
                <a:close/>
              </a:path>
            </a:pathLst>
          </a:custGeom>
          <a:solidFill>
            <a:srgbClr val="000000"/>
          </a:solidFill>
          <a:ln w="28575">
            <a:solidFill>
              <a:srgbClr val="000000"/>
            </a:solidFill>
            <a:round/>
            <a:headEnd/>
            <a:tailEnd/>
          </a:ln>
        </p:spPr>
        <p:txBody>
          <a:bodyPr/>
          <a:lstStyle/>
          <a:p>
            <a:endParaRPr lang="en-US"/>
          </a:p>
        </p:txBody>
      </p:sp>
      <p:sp>
        <p:nvSpPr>
          <p:cNvPr id="40971" name="Line 29"/>
          <p:cNvSpPr>
            <a:spLocks noChangeShapeType="1"/>
          </p:cNvSpPr>
          <p:nvPr/>
        </p:nvSpPr>
        <p:spPr bwMode="auto">
          <a:xfrm>
            <a:off x="2584451" y="5187950"/>
            <a:ext cx="473075"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37717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smtClean="0"/>
              <a:t>Phantom deadlock	</a:t>
            </a:r>
          </a:p>
        </p:txBody>
      </p:sp>
      <p:sp>
        <p:nvSpPr>
          <p:cNvPr id="41986" name="Content Placeholder 2"/>
          <p:cNvSpPr>
            <a:spLocks noGrp="1"/>
          </p:cNvSpPr>
          <p:nvPr>
            <p:ph idx="1"/>
          </p:nvPr>
        </p:nvSpPr>
        <p:spPr>
          <a:xfrm>
            <a:off x="2360612" y="1676400"/>
            <a:ext cx="8915400" cy="3777622"/>
          </a:xfrm>
        </p:spPr>
        <p:txBody>
          <a:bodyPr>
            <a:normAutofit/>
          </a:bodyPr>
          <a:lstStyle/>
          <a:p>
            <a:r>
              <a:rPr lang="en-US" altLang="en-US" sz="2800" dirty="0" smtClean="0"/>
              <a:t>A deadlock that is detected but is not really a deadlock is called a phantom deadlock. </a:t>
            </a:r>
          </a:p>
          <a:p>
            <a:r>
              <a:rPr lang="en-US" altLang="en-US" sz="2800" dirty="0" smtClean="0"/>
              <a:t>As the procedure of sending local wait-for graph to one place will take some time, there is a chance that one of the transactions that holds a lock will meanwhile have released it, in which case the deadlock will no longer exist. </a:t>
            </a:r>
          </a:p>
          <a:p>
            <a:endParaRPr lang="en-US" altLang="en-US" sz="2000" dirty="0" smtClean="0"/>
          </a:p>
        </p:txBody>
      </p:sp>
    </p:spTree>
    <p:extLst>
      <p:ext uri="{BB962C8B-B14F-4D97-AF65-F5344CB8AC3E}">
        <p14:creationId xmlns:p14="http://schemas.microsoft.com/office/powerpoint/2010/main" val="2875559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txBox="1">
            <a:spLocks noChangeArrowheads="1"/>
          </p:cNvSpPr>
          <p:nvPr/>
        </p:nvSpPr>
        <p:spPr bwMode="auto">
          <a:xfrm>
            <a:off x="1930400" y="228600"/>
            <a:ext cx="820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kumimoji="1" lang="en-GB" altLang="en-US" sz="2000">
                <a:solidFill>
                  <a:schemeClr val="accent1"/>
                </a:solidFill>
                <a:latin typeface="Arial" panose="020B0604020202020204" pitchFamily="34" charset="0"/>
              </a:rPr>
              <a:t>Figure 14.14</a:t>
            </a:r>
            <a:br>
              <a:rPr kumimoji="1" lang="en-GB" altLang="en-US" sz="2000">
                <a:solidFill>
                  <a:schemeClr val="accent1"/>
                </a:solidFill>
                <a:latin typeface="Arial" panose="020B0604020202020204" pitchFamily="34" charset="0"/>
              </a:rPr>
            </a:br>
            <a:r>
              <a:rPr kumimoji="1" lang="en-GB" altLang="en-US" sz="2000">
                <a:solidFill>
                  <a:schemeClr val="accent1"/>
                </a:solidFill>
                <a:latin typeface="Arial" panose="020B0604020202020204" pitchFamily="34" charset="0"/>
              </a:rPr>
              <a:t>Phantom deadlock</a:t>
            </a:r>
          </a:p>
        </p:txBody>
      </p:sp>
      <p:grpSp>
        <p:nvGrpSpPr>
          <p:cNvPr id="43012" name="Group 51"/>
          <p:cNvGrpSpPr>
            <a:grpSpLocks/>
          </p:cNvGrpSpPr>
          <p:nvPr/>
        </p:nvGrpSpPr>
        <p:grpSpPr bwMode="auto">
          <a:xfrm>
            <a:off x="1849439" y="1271589"/>
            <a:ext cx="8243887" cy="2670175"/>
            <a:chOff x="346" y="1088"/>
            <a:chExt cx="5626" cy="1682"/>
          </a:xfrm>
        </p:grpSpPr>
        <p:sp>
          <p:nvSpPr>
            <p:cNvPr id="43016" name="Rectangle 9"/>
            <p:cNvSpPr>
              <a:spLocks noChangeArrowheads="1"/>
            </p:cNvSpPr>
            <p:nvPr/>
          </p:nvSpPr>
          <p:spPr bwMode="auto">
            <a:xfrm>
              <a:off x="433" y="1494"/>
              <a:ext cx="1351" cy="12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17" name="Rectangle 12"/>
            <p:cNvSpPr>
              <a:spLocks noChangeArrowheads="1"/>
            </p:cNvSpPr>
            <p:nvPr/>
          </p:nvSpPr>
          <p:spPr bwMode="auto">
            <a:xfrm>
              <a:off x="1362" y="1769"/>
              <a:ext cx="350" cy="325"/>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18" name="Rectangle 13"/>
            <p:cNvSpPr>
              <a:spLocks noChangeArrowheads="1"/>
            </p:cNvSpPr>
            <p:nvPr/>
          </p:nvSpPr>
          <p:spPr bwMode="auto">
            <a:xfrm>
              <a:off x="1023" y="2507"/>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X</a:t>
              </a:r>
              <a:endParaRPr lang="en-GB" altLang="en-US" i="1"/>
            </a:p>
          </p:txBody>
        </p:sp>
        <p:sp>
          <p:nvSpPr>
            <p:cNvPr id="43019" name="Rectangle 15"/>
            <p:cNvSpPr>
              <a:spLocks noChangeArrowheads="1"/>
            </p:cNvSpPr>
            <p:nvPr/>
          </p:nvSpPr>
          <p:spPr bwMode="auto">
            <a:xfrm>
              <a:off x="511" y="1791"/>
              <a:ext cx="350" cy="325"/>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20" name="Rectangle 16"/>
            <p:cNvSpPr>
              <a:spLocks noChangeArrowheads="1"/>
            </p:cNvSpPr>
            <p:nvPr/>
          </p:nvSpPr>
          <p:spPr bwMode="auto">
            <a:xfrm>
              <a:off x="617" y="1826"/>
              <a:ext cx="1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T</a:t>
              </a:r>
              <a:endParaRPr lang="en-GB" altLang="en-US" i="1"/>
            </a:p>
          </p:txBody>
        </p:sp>
        <p:sp>
          <p:nvSpPr>
            <p:cNvPr id="43021" name="Freeform 17"/>
            <p:cNvSpPr>
              <a:spLocks/>
            </p:cNvSpPr>
            <p:nvPr/>
          </p:nvSpPr>
          <p:spPr bwMode="auto">
            <a:xfrm>
              <a:off x="1162" y="1894"/>
              <a:ext cx="175" cy="75"/>
            </a:xfrm>
            <a:custGeom>
              <a:avLst/>
              <a:gdLst>
                <a:gd name="T0" fmla="*/ 0 w 175"/>
                <a:gd name="T1" fmla="*/ 25 h 75"/>
                <a:gd name="T2" fmla="*/ 0 w 175"/>
                <a:gd name="T3" fmla="*/ 0 h 75"/>
                <a:gd name="T4" fmla="*/ 175 w 175"/>
                <a:gd name="T5" fmla="*/ 25 h 75"/>
                <a:gd name="T6" fmla="*/ 0 w 175"/>
                <a:gd name="T7" fmla="*/ 75 h 75"/>
                <a:gd name="T8" fmla="*/ 0 w 175"/>
                <a:gd name="T9" fmla="*/ 25 h 75"/>
                <a:gd name="T10" fmla="*/ 0 60000 65536"/>
                <a:gd name="T11" fmla="*/ 0 60000 65536"/>
                <a:gd name="T12" fmla="*/ 0 60000 65536"/>
                <a:gd name="T13" fmla="*/ 0 60000 65536"/>
                <a:gd name="T14" fmla="*/ 0 60000 65536"/>
                <a:gd name="T15" fmla="*/ 0 w 175"/>
                <a:gd name="T16" fmla="*/ 0 h 75"/>
                <a:gd name="T17" fmla="*/ 175 w 175"/>
                <a:gd name="T18" fmla="*/ 75 h 75"/>
              </a:gdLst>
              <a:ahLst/>
              <a:cxnLst>
                <a:cxn ang="T10">
                  <a:pos x="T0" y="T1"/>
                </a:cxn>
                <a:cxn ang="T11">
                  <a:pos x="T2" y="T3"/>
                </a:cxn>
                <a:cxn ang="T12">
                  <a:pos x="T4" y="T5"/>
                </a:cxn>
                <a:cxn ang="T13">
                  <a:pos x="T6" y="T7"/>
                </a:cxn>
                <a:cxn ang="T14">
                  <a:pos x="T8" y="T9"/>
                </a:cxn>
              </a:cxnLst>
              <a:rect l="T15" t="T16" r="T17" b="T18"/>
              <a:pathLst>
                <a:path w="175" h="75">
                  <a:moveTo>
                    <a:pt x="0" y="25"/>
                  </a:moveTo>
                  <a:lnTo>
                    <a:pt x="0" y="0"/>
                  </a:lnTo>
                  <a:lnTo>
                    <a:pt x="175" y="25"/>
                  </a:lnTo>
                  <a:lnTo>
                    <a:pt x="0" y="75"/>
                  </a:lnTo>
                  <a:lnTo>
                    <a:pt x="0" y="25"/>
                  </a:lnTo>
                  <a:close/>
                </a:path>
              </a:pathLst>
            </a:custGeom>
            <a:solidFill>
              <a:srgbClr val="000000"/>
            </a:solidFill>
            <a:ln w="28575">
              <a:solidFill>
                <a:srgbClr val="000000"/>
              </a:solidFill>
              <a:round/>
              <a:headEnd/>
              <a:tailEnd/>
            </a:ln>
          </p:spPr>
          <p:txBody>
            <a:bodyPr/>
            <a:lstStyle/>
            <a:p>
              <a:endParaRPr lang="en-US"/>
            </a:p>
          </p:txBody>
        </p:sp>
        <p:sp>
          <p:nvSpPr>
            <p:cNvPr id="43022" name="Line 18"/>
            <p:cNvSpPr>
              <a:spLocks noChangeShapeType="1"/>
            </p:cNvSpPr>
            <p:nvPr/>
          </p:nvSpPr>
          <p:spPr bwMode="auto">
            <a:xfrm>
              <a:off x="852" y="1919"/>
              <a:ext cx="32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3" name="Rectangle 19"/>
            <p:cNvSpPr>
              <a:spLocks noChangeArrowheads="1"/>
            </p:cNvSpPr>
            <p:nvPr/>
          </p:nvSpPr>
          <p:spPr bwMode="auto">
            <a:xfrm>
              <a:off x="1455" y="1826"/>
              <a:ext cx="15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U</a:t>
              </a:r>
              <a:endParaRPr lang="en-GB" altLang="en-US" i="1"/>
            </a:p>
          </p:txBody>
        </p:sp>
        <p:sp>
          <p:nvSpPr>
            <p:cNvPr id="43024" name="Rectangle 20"/>
            <p:cNvSpPr>
              <a:spLocks noChangeArrowheads="1"/>
            </p:cNvSpPr>
            <p:nvPr/>
          </p:nvSpPr>
          <p:spPr bwMode="auto">
            <a:xfrm>
              <a:off x="2416" y="1494"/>
              <a:ext cx="1343" cy="126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25" name="Rectangle 22"/>
            <p:cNvSpPr>
              <a:spLocks noChangeArrowheads="1"/>
            </p:cNvSpPr>
            <p:nvPr/>
          </p:nvSpPr>
          <p:spPr bwMode="auto">
            <a:xfrm>
              <a:off x="3050" y="2502"/>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Y</a:t>
              </a:r>
              <a:endParaRPr lang="en-GB" altLang="en-US" i="1"/>
            </a:p>
          </p:txBody>
        </p:sp>
        <p:sp>
          <p:nvSpPr>
            <p:cNvPr id="43026" name="Rectangle 24"/>
            <p:cNvSpPr>
              <a:spLocks noChangeArrowheads="1"/>
            </p:cNvSpPr>
            <p:nvPr/>
          </p:nvSpPr>
          <p:spPr bwMode="auto">
            <a:xfrm>
              <a:off x="3336" y="1768"/>
              <a:ext cx="349" cy="323"/>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27" name="Rectangle 26"/>
            <p:cNvSpPr>
              <a:spLocks noChangeArrowheads="1"/>
            </p:cNvSpPr>
            <p:nvPr/>
          </p:nvSpPr>
          <p:spPr bwMode="auto">
            <a:xfrm>
              <a:off x="2491" y="1768"/>
              <a:ext cx="348" cy="323"/>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28" name="Rectangle 27"/>
            <p:cNvSpPr>
              <a:spLocks noChangeArrowheads="1"/>
            </p:cNvSpPr>
            <p:nvPr/>
          </p:nvSpPr>
          <p:spPr bwMode="auto">
            <a:xfrm>
              <a:off x="2602" y="1824"/>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V</a:t>
              </a:r>
              <a:endParaRPr lang="en-GB" altLang="en-US" i="1"/>
            </a:p>
          </p:txBody>
        </p:sp>
        <p:sp>
          <p:nvSpPr>
            <p:cNvPr id="43029" name="Freeform 28"/>
            <p:cNvSpPr>
              <a:spLocks/>
            </p:cNvSpPr>
            <p:nvPr/>
          </p:nvSpPr>
          <p:spPr bwMode="auto">
            <a:xfrm>
              <a:off x="3162" y="1892"/>
              <a:ext cx="149" cy="75"/>
            </a:xfrm>
            <a:custGeom>
              <a:avLst/>
              <a:gdLst>
                <a:gd name="T0" fmla="*/ 0 w 149"/>
                <a:gd name="T1" fmla="*/ 25 h 75"/>
                <a:gd name="T2" fmla="*/ 0 w 149"/>
                <a:gd name="T3" fmla="*/ 0 h 75"/>
                <a:gd name="T4" fmla="*/ 149 w 149"/>
                <a:gd name="T5" fmla="*/ 25 h 75"/>
                <a:gd name="T6" fmla="*/ 0 w 149"/>
                <a:gd name="T7" fmla="*/ 75 h 75"/>
                <a:gd name="T8" fmla="*/ 0 w 149"/>
                <a:gd name="T9" fmla="*/ 25 h 75"/>
                <a:gd name="T10" fmla="*/ 0 60000 65536"/>
                <a:gd name="T11" fmla="*/ 0 60000 65536"/>
                <a:gd name="T12" fmla="*/ 0 60000 65536"/>
                <a:gd name="T13" fmla="*/ 0 60000 65536"/>
                <a:gd name="T14" fmla="*/ 0 60000 65536"/>
                <a:gd name="T15" fmla="*/ 0 w 149"/>
                <a:gd name="T16" fmla="*/ 0 h 75"/>
                <a:gd name="T17" fmla="*/ 149 w 149"/>
                <a:gd name="T18" fmla="*/ 75 h 75"/>
              </a:gdLst>
              <a:ahLst/>
              <a:cxnLst>
                <a:cxn ang="T10">
                  <a:pos x="T0" y="T1"/>
                </a:cxn>
                <a:cxn ang="T11">
                  <a:pos x="T2" y="T3"/>
                </a:cxn>
                <a:cxn ang="T12">
                  <a:pos x="T4" y="T5"/>
                </a:cxn>
                <a:cxn ang="T13">
                  <a:pos x="T6" y="T7"/>
                </a:cxn>
                <a:cxn ang="T14">
                  <a:pos x="T8" y="T9"/>
                </a:cxn>
              </a:cxnLst>
              <a:rect l="T15" t="T16" r="T17" b="T18"/>
              <a:pathLst>
                <a:path w="149" h="75">
                  <a:moveTo>
                    <a:pt x="0" y="25"/>
                  </a:moveTo>
                  <a:lnTo>
                    <a:pt x="0" y="0"/>
                  </a:lnTo>
                  <a:lnTo>
                    <a:pt x="149" y="25"/>
                  </a:lnTo>
                  <a:lnTo>
                    <a:pt x="0" y="75"/>
                  </a:lnTo>
                  <a:lnTo>
                    <a:pt x="0" y="25"/>
                  </a:lnTo>
                  <a:close/>
                </a:path>
              </a:pathLst>
            </a:custGeom>
            <a:solidFill>
              <a:srgbClr val="000000"/>
            </a:solidFill>
            <a:ln w="28575">
              <a:solidFill>
                <a:srgbClr val="000000"/>
              </a:solidFill>
              <a:round/>
              <a:headEnd/>
              <a:tailEnd/>
            </a:ln>
          </p:spPr>
          <p:txBody>
            <a:bodyPr/>
            <a:lstStyle/>
            <a:p>
              <a:endParaRPr lang="en-US"/>
            </a:p>
          </p:txBody>
        </p:sp>
        <p:sp>
          <p:nvSpPr>
            <p:cNvPr id="43030" name="Line 29"/>
            <p:cNvSpPr>
              <a:spLocks noChangeShapeType="1"/>
            </p:cNvSpPr>
            <p:nvPr/>
          </p:nvSpPr>
          <p:spPr bwMode="auto">
            <a:xfrm>
              <a:off x="2830" y="1917"/>
              <a:ext cx="3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1" name="Rectangle 30"/>
            <p:cNvSpPr>
              <a:spLocks noChangeArrowheads="1"/>
            </p:cNvSpPr>
            <p:nvPr/>
          </p:nvSpPr>
          <p:spPr bwMode="auto">
            <a:xfrm>
              <a:off x="3454" y="1824"/>
              <a:ext cx="1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T</a:t>
              </a:r>
              <a:endParaRPr lang="en-GB" altLang="en-US" i="1"/>
            </a:p>
          </p:txBody>
        </p:sp>
        <p:sp>
          <p:nvSpPr>
            <p:cNvPr id="43032" name="Rectangle 31"/>
            <p:cNvSpPr>
              <a:spLocks noChangeArrowheads="1"/>
            </p:cNvSpPr>
            <p:nvPr/>
          </p:nvSpPr>
          <p:spPr bwMode="auto">
            <a:xfrm>
              <a:off x="5285"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3" name="Rectangle 32"/>
            <p:cNvSpPr>
              <a:spLocks noChangeArrowheads="1"/>
            </p:cNvSpPr>
            <p:nvPr/>
          </p:nvSpPr>
          <p:spPr bwMode="auto">
            <a:xfrm>
              <a:off x="5285"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4" name="Rectangle 33"/>
            <p:cNvSpPr>
              <a:spLocks noChangeArrowheads="1"/>
            </p:cNvSpPr>
            <p:nvPr/>
          </p:nvSpPr>
          <p:spPr bwMode="auto">
            <a:xfrm>
              <a:off x="4538"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5" name="Rectangle 34"/>
            <p:cNvSpPr>
              <a:spLocks noChangeArrowheads="1"/>
            </p:cNvSpPr>
            <p:nvPr/>
          </p:nvSpPr>
          <p:spPr bwMode="auto">
            <a:xfrm>
              <a:off x="4538"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6" name="Rectangle 35"/>
            <p:cNvSpPr>
              <a:spLocks noChangeArrowheads="1"/>
            </p:cNvSpPr>
            <p:nvPr/>
          </p:nvSpPr>
          <p:spPr bwMode="auto">
            <a:xfrm>
              <a:off x="4414" y="1494"/>
              <a:ext cx="1344" cy="127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7" name="Rectangle 38"/>
            <p:cNvSpPr>
              <a:spLocks noChangeArrowheads="1"/>
            </p:cNvSpPr>
            <p:nvPr/>
          </p:nvSpPr>
          <p:spPr bwMode="auto">
            <a:xfrm>
              <a:off x="4538" y="2266"/>
              <a:ext cx="374" cy="374"/>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8" name="Rectangle 40"/>
            <p:cNvSpPr>
              <a:spLocks noChangeArrowheads="1"/>
            </p:cNvSpPr>
            <p:nvPr/>
          </p:nvSpPr>
          <p:spPr bwMode="auto">
            <a:xfrm>
              <a:off x="5285" y="2266"/>
              <a:ext cx="374" cy="374"/>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39" name="Rectangle 42"/>
            <p:cNvSpPr>
              <a:spLocks noChangeArrowheads="1"/>
            </p:cNvSpPr>
            <p:nvPr/>
          </p:nvSpPr>
          <p:spPr bwMode="auto">
            <a:xfrm>
              <a:off x="4887" y="1619"/>
              <a:ext cx="348" cy="348"/>
            </a:xfrm>
            <a:prstGeom prst="rect">
              <a:avLst/>
            </a:prstGeom>
            <a:solidFill>
              <a:schemeClr val="bg1"/>
            </a:solidFill>
            <a:ln w="28575">
              <a:solidFill>
                <a:srgbClr val="000000"/>
              </a:solidFill>
              <a:miter lim="800000"/>
              <a:headEnd/>
              <a:tailEnd/>
            </a:ln>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3040" name="Rectangle 43"/>
            <p:cNvSpPr>
              <a:spLocks noChangeArrowheads="1"/>
            </p:cNvSpPr>
            <p:nvPr/>
          </p:nvSpPr>
          <p:spPr bwMode="auto">
            <a:xfrm>
              <a:off x="4998" y="1675"/>
              <a:ext cx="13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T</a:t>
              </a:r>
              <a:endParaRPr lang="en-GB" altLang="en-US" i="1"/>
            </a:p>
          </p:txBody>
        </p:sp>
        <p:sp>
          <p:nvSpPr>
            <p:cNvPr id="43041" name="Freeform 44"/>
            <p:cNvSpPr>
              <a:spLocks/>
            </p:cNvSpPr>
            <p:nvPr/>
          </p:nvSpPr>
          <p:spPr bwMode="auto">
            <a:xfrm>
              <a:off x="4762" y="2092"/>
              <a:ext cx="125" cy="149"/>
            </a:xfrm>
            <a:custGeom>
              <a:avLst/>
              <a:gdLst>
                <a:gd name="T0" fmla="*/ 100 w 125"/>
                <a:gd name="T1" fmla="*/ 25 h 149"/>
                <a:gd name="T2" fmla="*/ 125 w 125"/>
                <a:gd name="T3" fmla="*/ 50 h 149"/>
                <a:gd name="T4" fmla="*/ 0 w 125"/>
                <a:gd name="T5" fmla="*/ 149 h 149"/>
                <a:gd name="T6" fmla="*/ 50 w 125"/>
                <a:gd name="T7" fmla="*/ 0 h 149"/>
                <a:gd name="T8" fmla="*/ 100 w 125"/>
                <a:gd name="T9" fmla="*/ 25 h 149"/>
                <a:gd name="T10" fmla="*/ 0 60000 65536"/>
                <a:gd name="T11" fmla="*/ 0 60000 65536"/>
                <a:gd name="T12" fmla="*/ 0 60000 65536"/>
                <a:gd name="T13" fmla="*/ 0 60000 65536"/>
                <a:gd name="T14" fmla="*/ 0 60000 65536"/>
                <a:gd name="T15" fmla="*/ 0 w 125"/>
                <a:gd name="T16" fmla="*/ 0 h 149"/>
                <a:gd name="T17" fmla="*/ 125 w 125"/>
                <a:gd name="T18" fmla="*/ 149 h 149"/>
              </a:gdLst>
              <a:ahLst/>
              <a:cxnLst>
                <a:cxn ang="T10">
                  <a:pos x="T0" y="T1"/>
                </a:cxn>
                <a:cxn ang="T11">
                  <a:pos x="T2" y="T3"/>
                </a:cxn>
                <a:cxn ang="T12">
                  <a:pos x="T4" y="T5"/>
                </a:cxn>
                <a:cxn ang="T13">
                  <a:pos x="T6" y="T7"/>
                </a:cxn>
                <a:cxn ang="T14">
                  <a:pos x="T8" y="T9"/>
                </a:cxn>
              </a:cxnLst>
              <a:rect l="T15" t="T16" r="T17" b="T18"/>
              <a:pathLst>
                <a:path w="125" h="149">
                  <a:moveTo>
                    <a:pt x="100" y="25"/>
                  </a:moveTo>
                  <a:lnTo>
                    <a:pt x="125" y="50"/>
                  </a:lnTo>
                  <a:lnTo>
                    <a:pt x="0" y="149"/>
                  </a:lnTo>
                  <a:lnTo>
                    <a:pt x="50" y="0"/>
                  </a:lnTo>
                  <a:lnTo>
                    <a:pt x="100" y="25"/>
                  </a:lnTo>
                  <a:close/>
                </a:path>
              </a:pathLst>
            </a:custGeom>
            <a:solidFill>
              <a:srgbClr val="000000"/>
            </a:solidFill>
            <a:ln w="28575">
              <a:solidFill>
                <a:srgbClr val="000000"/>
              </a:solidFill>
              <a:round/>
              <a:headEnd/>
              <a:tailEnd/>
            </a:ln>
          </p:spPr>
          <p:txBody>
            <a:bodyPr/>
            <a:lstStyle/>
            <a:p>
              <a:endParaRPr lang="en-US"/>
            </a:p>
          </p:txBody>
        </p:sp>
        <p:sp>
          <p:nvSpPr>
            <p:cNvPr id="43042" name="Line 45"/>
            <p:cNvSpPr>
              <a:spLocks noChangeShapeType="1"/>
            </p:cNvSpPr>
            <p:nvPr/>
          </p:nvSpPr>
          <p:spPr bwMode="auto">
            <a:xfrm flipH="1">
              <a:off x="4846" y="1958"/>
              <a:ext cx="149"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Freeform 46"/>
            <p:cNvSpPr>
              <a:spLocks/>
            </p:cNvSpPr>
            <p:nvPr/>
          </p:nvSpPr>
          <p:spPr bwMode="auto">
            <a:xfrm>
              <a:off x="5161" y="1967"/>
              <a:ext cx="124" cy="150"/>
            </a:xfrm>
            <a:custGeom>
              <a:avLst/>
              <a:gdLst>
                <a:gd name="T0" fmla="*/ 99 w 124"/>
                <a:gd name="T1" fmla="*/ 125 h 150"/>
                <a:gd name="T2" fmla="*/ 74 w 124"/>
                <a:gd name="T3" fmla="*/ 150 h 150"/>
                <a:gd name="T4" fmla="*/ 0 w 124"/>
                <a:gd name="T5" fmla="*/ 0 h 150"/>
                <a:gd name="T6" fmla="*/ 124 w 124"/>
                <a:gd name="T7" fmla="*/ 100 h 150"/>
                <a:gd name="T8" fmla="*/ 99 w 124"/>
                <a:gd name="T9" fmla="*/ 125 h 150"/>
                <a:gd name="T10" fmla="*/ 0 60000 65536"/>
                <a:gd name="T11" fmla="*/ 0 60000 65536"/>
                <a:gd name="T12" fmla="*/ 0 60000 65536"/>
                <a:gd name="T13" fmla="*/ 0 60000 65536"/>
                <a:gd name="T14" fmla="*/ 0 60000 65536"/>
                <a:gd name="T15" fmla="*/ 0 w 124"/>
                <a:gd name="T16" fmla="*/ 0 h 150"/>
                <a:gd name="T17" fmla="*/ 124 w 124"/>
                <a:gd name="T18" fmla="*/ 150 h 150"/>
              </a:gdLst>
              <a:ahLst/>
              <a:cxnLst>
                <a:cxn ang="T10">
                  <a:pos x="T0" y="T1"/>
                </a:cxn>
                <a:cxn ang="T11">
                  <a:pos x="T2" y="T3"/>
                </a:cxn>
                <a:cxn ang="T12">
                  <a:pos x="T4" y="T5"/>
                </a:cxn>
                <a:cxn ang="T13">
                  <a:pos x="T6" y="T7"/>
                </a:cxn>
                <a:cxn ang="T14">
                  <a:pos x="T8" y="T9"/>
                </a:cxn>
              </a:cxnLst>
              <a:rect l="T15" t="T16" r="T17" b="T18"/>
              <a:pathLst>
                <a:path w="124" h="150">
                  <a:moveTo>
                    <a:pt x="99" y="125"/>
                  </a:moveTo>
                  <a:lnTo>
                    <a:pt x="74" y="150"/>
                  </a:lnTo>
                  <a:lnTo>
                    <a:pt x="0" y="0"/>
                  </a:lnTo>
                  <a:lnTo>
                    <a:pt x="124" y="100"/>
                  </a:lnTo>
                  <a:lnTo>
                    <a:pt x="99" y="125"/>
                  </a:lnTo>
                  <a:close/>
                </a:path>
              </a:pathLst>
            </a:custGeom>
            <a:solidFill>
              <a:srgbClr val="000000"/>
            </a:solidFill>
            <a:ln w="28575">
              <a:solidFill>
                <a:srgbClr val="000000"/>
              </a:solidFill>
              <a:round/>
              <a:headEnd/>
              <a:tailEnd/>
            </a:ln>
          </p:spPr>
          <p:txBody>
            <a:bodyPr/>
            <a:lstStyle/>
            <a:p>
              <a:endParaRPr lang="en-US"/>
            </a:p>
          </p:txBody>
        </p:sp>
        <p:sp>
          <p:nvSpPr>
            <p:cNvPr id="43044" name="Line 47"/>
            <p:cNvSpPr>
              <a:spLocks noChangeShapeType="1"/>
            </p:cNvSpPr>
            <p:nvPr/>
          </p:nvSpPr>
          <p:spPr bwMode="auto">
            <a:xfrm flipH="1" flipV="1">
              <a:off x="5276" y="2101"/>
              <a:ext cx="150"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5" name="Rectangle 48"/>
            <p:cNvSpPr>
              <a:spLocks noChangeArrowheads="1"/>
            </p:cNvSpPr>
            <p:nvPr/>
          </p:nvSpPr>
          <p:spPr bwMode="auto">
            <a:xfrm>
              <a:off x="4625" y="2348"/>
              <a:ext cx="15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U</a:t>
              </a:r>
              <a:endParaRPr lang="en-GB" altLang="en-US" i="1"/>
            </a:p>
          </p:txBody>
        </p:sp>
        <p:sp>
          <p:nvSpPr>
            <p:cNvPr id="43046" name="Rectangle 49"/>
            <p:cNvSpPr>
              <a:spLocks noChangeArrowheads="1"/>
            </p:cNvSpPr>
            <p:nvPr/>
          </p:nvSpPr>
          <p:spPr bwMode="auto">
            <a:xfrm>
              <a:off x="5409" y="2323"/>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500" i="1">
                  <a:solidFill>
                    <a:srgbClr val="000000"/>
                  </a:solidFill>
                  <a:latin typeface="Arial" panose="020B0604020202020204" pitchFamily="34" charset="0"/>
                </a:rPr>
                <a:t>V</a:t>
              </a:r>
              <a:endParaRPr lang="en-GB" altLang="en-US" i="1"/>
            </a:p>
          </p:txBody>
        </p:sp>
        <p:sp>
          <p:nvSpPr>
            <p:cNvPr id="43047" name="Rectangle 6"/>
            <p:cNvSpPr>
              <a:spLocks noChangeArrowheads="1"/>
            </p:cNvSpPr>
            <p:nvPr/>
          </p:nvSpPr>
          <p:spPr bwMode="auto">
            <a:xfrm>
              <a:off x="346" y="1088"/>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t> local wait-for graph</a:t>
              </a:r>
            </a:p>
          </p:txBody>
        </p:sp>
        <p:sp>
          <p:nvSpPr>
            <p:cNvPr id="43048" name="Rectangle 7"/>
            <p:cNvSpPr>
              <a:spLocks noChangeArrowheads="1"/>
            </p:cNvSpPr>
            <p:nvPr/>
          </p:nvSpPr>
          <p:spPr bwMode="auto">
            <a:xfrm>
              <a:off x="2446" y="1088"/>
              <a:ext cx="13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t>local wait-for graph</a:t>
              </a:r>
            </a:p>
          </p:txBody>
        </p:sp>
        <p:sp>
          <p:nvSpPr>
            <p:cNvPr id="43049" name="Rectangle 8"/>
            <p:cNvSpPr>
              <a:spLocks noChangeArrowheads="1"/>
            </p:cNvSpPr>
            <p:nvPr/>
          </p:nvSpPr>
          <p:spPr bwMode="auto">
            <a:xfrm>
              <a:off x="4313" y="1088"/>
              <a:ext cx="16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t>global deadlock detector</a:t>
              </a:r>
            </a:p>
          </p:txBody>
        </p:sp>
      </p:grpSp>
      <p:sp>
        <p:nvSpPr>
          <p:cNvPr id="43013" name="Rectangle 7"/>
          <p:cNvSpPr>
            <a:spLocks noChangeArrowheads="1"/>
          </p:cNvSpPr>
          <p:nvPr/>
        </p:nvSpPr>
        <p:spPr bwMode="auto">
          <a:xfrm>
            <a:off x="2084389" y="4148138"/>
            <a:ext cx="80422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marL="285750" indent="-285750">
              <a:buFont typeface="Arial" panose="020B0604020202020204" pitchFamily="34" charset="0"/>
              <a:buChar char="•"/>
            </a:pPr>
            <a:r>
              <a:rPr lang="en-GB" altLang="en-US" sz="2000" dirty="0"/>
              <a:t>suppose U releases object at X and request object held by V </a:t>
            </a:r>
            <a:r>
              <a:rPr lang="en-GB" altLang="en-US" sz="2000" dirty="0" smtClean="0"/>
              <a:t>.</a:t>
            </a:r>
          </a:p>
          <a:p>
            <a:r>
              <a:rPr lang="en-GB" altLang="en-US" sz="2000" dirty="0" smtClean="0"/>
              <a:t> </a:t>
            </a:r>
            <a:r>
              <a:rPr lang="en-GB" altLang="en-US" sz="2000" dirty="0"/>
              <a:t>U-&gt;V</a:t>
            </a:r>
          </a:p>
          <a:p>
            <a:pPr marL="285750" indent="-285750">
              <a:buFont typeface="Arial" panose="020B0604020202020204" pitchFamily="34" charset="0"/>
              <a:buChar char="•"/>
            </a:pPr>
            <a:r>
              <a:rPr lang="en-GB" altLang="en-US" sz="2000" dirty="0"/>
              <a:t>Then the global detector will see deadlock. However, the edge from T to U no longer exist. </a:t>
            </a:r>
          </a:p>
          <a:p>
            <a:pPr marL="285750" indent="-285750">
              <a:buFont typeface="Arial" panose="020B0604020202020204" pitchFamily="34" charset="0"/>
              <a:buChar char="•"/>
            </a:pPr>
            <a:r>
              <a:rPr lang="en-GB" altLang="en-US" sz="2000" dirty="0" smtClean="0"/>
              <a:t>However</a:t>
            </a:r>
            <a:r>
              <a:rPr lang="en-GB" altLang="en-US" sz="2000" dirty="0"/>
              <a:t>, if two-phase locking is used, transactions can not release locks and then obtain more locks, and phantom deadlock cycles cannot occur in the way suggested above.</a:t>
            </a:r>
          </a:p>
        </p:txBody>
      </p:sp>
      <p:sp>
        <p:nvSpPr>
          <p:cNvPr id="43014" name="Freeform 28"/>
          <p:cNvSpPr>
            <a:spLocks/>
          </p:cNvSpPr>
          <p:nvPr/>
        </p:nvSpPr>
        <p:spPr bwMode="auto">
          <a:xfrm>
            <a:off x="8978901" y="3386138"/>
            <a:ext cx="219075" cy="119062"/>
          </a:xfrm>
          <a:custGeom>
            <a:avLst/>
            <a:gdLst>
              <a:gd name="T0" fmla="*/ 0 w 149"/>
              <a:gd name="T1" fmla="*/ 2147483647 h 75"/>
              <a:gd name="T2" fmla="*/ 0 w 149"/>
              <a:gd name="T3" fmla="*/ 0 h 75"/>
              <a:gd name="T4" fmla="*/ 2147483647 w 149"/>
              <a:gd name="T5" fmla="*/ 2147483647 h 75"/>
              <a:gd name="T6" fmla="*/ 0 w 149"/>
              <a:gd name="T7" fmla="*/ 2147483647 h 75"/>
              <a:gd name="T8" fmla="*/ 0 w 149"/>
              <a:gd name="T9" fmla="*/ 2147483647 h 75"/>
              <a:gd name="T10" fmla="*/ 0 60000 65536"/>
              <a:gd name="T11" fmla="*/ 0 60000 65536"/>
              <a:gd name="T12" fmla="*/ 0 60000 65536"/>
              <a:gd name="T13" fmla="*/ 0 60000 65536"/>
              <a:gd name="T14" fmla="*/ 0 60000 65536"/>
              <a:gd name="T15" fmla="*/ 0 w 149"/>
              <a:gd name="T16" fmla="*/ 0 h 75"/>
              <a:gd name="T17" fmla="*/ 149 w 149"/>
              <a:gd name="T18" fmla="*/ 75 h 75"/>
            </a:gdLst>
            <a:ahLst/>
            <a:cxnLst>
              <a:cxn ang="T10">
                <a:pos x="T0" y="T1"/>
              </a:cxn>
              <a:cxn ang="T11">
                <a:pos x="T2" y="T3"/>
              </a:cxn>
              <a:cxn ang="T12">
                <a:pos x="T4" y="T5"/>
              </a:cxn>
              <a:cxn ang="T13">
                <a:pos x="T6" y="T7"/>
              </a:cxn>
              <a:cxn ang="T14">
                <a:pos x="T8" y="T9"/>
              </a:cxn>
            </a:cxnLst>
            <a:rect l="T15" t="T16" r="T17" b="T18"/>
            <a:pathLst>
              <a:path w="149" h="75">
                <a:moveTo>
                  <a:pt x="0" y="25"/>
                </a:moveTo>
                <a:lnTo>
                  <a:pt x="0" y="0"/>
                </a:lnTo>
                <a:lnTo>
                  <a:pt x="149" y="25"/>
                </a:lnTo>
                <a:lnTo>
                  <a:pt x="0" y="75"/>
                </a:lnTo>
                <a:lnTo>
                  <a:pt x="0" y="25"/>
                </a:lnTo>
                <a:close/>
              </a:path>
            </a:pathLst>
          </a:custGeom>
          <a:solidFill>
            <a:srgbClr val="000000"/>
          </a:solidFill>
          <a:ln w="28575">
            <a:solidFill>
              <a:srgbClr val="FF0000"/>
            </a:solidFill>
            <a:round/>
            <a:headEnd/>
            <a:tailEnd/>
          </a:ln>
        </p:spPr>
        <p:txBody>
          <a:bodyPr/>
          <a:lstStyle/>
          <a:p>
            <a:endParaRPr lang="en-US"/>
          </a:p>
        </p:txBody>
      </p:sp>
      <p:sp>
        <p:nvSpPr>
          <p:cNvPr id="43015" name="Line 29"/>
          <p:cNvSpPr>
            <a:spLocks noChangeShapeType="1"/>
          </p:cNvSpPr>
          <p:nvPr/>
        </p:nvSpPr>
        <p:spPr bwMode="auto">
          <a:xfrm>
            <a:off x="8493126" y="3425825"/>
            <a:ext cx="473075" cy="15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55913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smtClean="0"/>
              <a:t>Edge Chasing / Path Pushing </a:t>
            </a:r>
          </a:p>
        </p:txBody>
      </p:sp>
      <p:sp>
        <p:nvSpPr>
          <p:cNvPr id="44034" name="Content Placeholder 2"/>
          <p:cNvSpPr>
            <a:spLocks noGrp="1"/>
          </p:cNvSpPr>
          <p:nvPr>
            <p:ph idx="1"/>
          </p:nvPr>
        </p:nvSpPr>
        <p:spPr/>
        <p:txBody>
          <a:bodyPr>
            <a:normAutofit/>
          </a:bodyPr>
          <a:lstStyle/>
          <a:p>
            <a:r>
              <a:rPr lang="en-US" altLang="en-US" sz="2400" dirty="0" smtClean="0"/>
              <a:t>Distributed approach for deadlock detection. </a:t>
            </a:r>
          </a:p>
          <a:p>
            <a:r>
              <a:rPr lang="en-US" altLang="en-US" sz="2400" dirty="0" smtClean="0"/>
              <a:t>No global wait-for graph is constructed, but each of the servers has knowledge about some of its edges. </a:t>
            </a:r>
          </a:p>
          <a:p>
            <a:r>
              <a:rPr lang="en-US" altLang="en-US" sz="2400" dirty="0" smtClean="0"/>
              <a:t>The servers attempt to find cycles by forwarding messages called probes, which follow the edges of the graph throughout the distributed system. </a:t>
            </a:r>
          </a:p>
          <a:p>
            <a:r>
              <a:rPr lang="en-US" altLang="en-US" sz="2400" dirty="0" smtClean="0"/>
              <a:t>A probe message consists of transaction wait-for relationships representing a path in the global wait-for graph. </a:t>
            </a:r>
          </a:p>
        </p:txBody>
      </p:sp>
    </p:spTree>
    <p:extLst>
      <p:ext uri="{BB962C8B-B14F-4D97-AF65-F5344CB8AC3E}">
        <p14:creationId xmlns:p14="http://schemas.microsoft.com/office/powerpoint/2010/main" val="2384618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37789" y="322487"/>
            <a:ext cx="8911687" cy="1280890"/>
          </a:xfrm>
        </p:spPr>
        <p:txBody>
          <a:bodyPr/>
          <a:lstStyle/>
          <a:p>
            <a:r>
              <a:rPr lang="en-GB" altLang="en-US" dirty="0" smtClean="0"/>
              <a:t>Probes transmitted to detect deadlock</a:t>
            </a:r>
          </a:p>
        </p:txBody>
      </p:sp>
      <p:grpSp>
        <p:nvGrpSpPr>
          <p:cNvPr id="45059" name="Group 168"/>
          <p:cNvGrpSpPr>
            <a:grpSpLocks/>
          </p:cNvGrpSpPr>
          <p:nvPr/>
        </p:nvGrpSpPr>
        <p:grpSpPr bwMode="auto">
          <a:xfrm>
            <a:off x="2154238" y="1255714"/>
            <a:ext cx="7605590" cy="4721225"/>
            <a:chOff x="430" y="791"/>
            <a:chExt cx="5191" cy="2974"/>
          </a:xfrm>
        </p:grpSpPr>
        <p:sp>
          <p:nvSpPr>
            <p:cNvPr id="45060" name="Rectangle 86"/>
            <p:cNvSpPr>
              <a:spLocks noChangeArrowheads="1"/>
            </p:cNvSpPr>
            <p:nvPr/>
          </p:nvSpPr>
          <p:spPr bwMode="auto">
            <a:xfrm>
              <a:off x="4782" y="1321"/>
              <a:ext cx="679" cy="6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1" name="Rectangle 88"/>
            <p:cNvSpPr>
              <a:spLocks noChangeArrowheads="1"/>
            </p:cNvSpPr>
            <p:nvPr/>
          </p:nvSpPr>
          <p:spPr bwMode="auto">
            <a:xfrm>
              <a:off x="3008" y="3095"/>
              <a:ext cx="663"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2" name="Rectangle 90"/>
            <p:cNvSpPr>
              <a:spLocks noChangeArrowheads="1"/>
            </p:cNvSpPr>
            <p:nvPr/>
          </p:nvSpPr>
          <p:spPr bwMode="auto">
            <a:xfrm>
              <a:off x="1367" y="1189"/>
              <a:ext cx="679"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3" name="AutoShape 92"/>
            <p:cNvSpPr>
              <a:spLocks noChangeArrowheads="1"/>
            </p:cNvSpPr>
            <p:nvPr/>
          </p:nvSpPr>
          <p:spPr bwMode="auto">
            <a:xfrm>
              <a:off x="1616" y="1321"/>
              <a:ext cx="149" cy="232"/>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4" name="AutoShape 93"/>
            <p:cNvSpPr>
              <a:spLocks noChangeArrowheads="1"/>
            </p:cNvSpPr>
            <p:nvPr/>
          </p:nvSpPr>
          <p:spPr bwMode="auto">
            <a:xfrm>
              <a:off x="1616" y="1321"/>
              <a:ext cx="165" cy="249"/>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5" name="Rectangle 94"/>
            <p:cNvSpPr>
              <a:spLocks noChangeArrowheads="1"/>
            </p:cNvSpPr>
            <p:nvPr/>
          </p:nvSpPr>
          <p:spPr bwMode="auto">
            <a:xfrm>
              <a:off x="1616" y="1437"/>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6" name="Rectangle 95"/>
            <p:cNvSpPr>
              <a:spLocks noChangeArrowheads="1"/>
            </p:cNvSpPr>
            <p:nvPr/>
          </p:nvSpPr>
          <p:spPr bwMode="auto">
            <a:xfrm>
              <a:off x="1616" y="1437"/>
              <a:ext cx="165" cy="133"/>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7" name="AutoShape 96"/>
            <p:cNvSpPr>
              <a:spLocks noChangeArrowheads="1"/>
            </p:cNvSpPr>
            <p:nvPr/>
          </p:nvSpPr>
          <p:spPr bwMode="auto">
            <a:xfrm>
              <a:off x="1616" y="1321"/>
              <a:ext cx="165" cy="249"/>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68" name="Line 97"/>
            <p:cNvSpPr>
              <a:spLocks noChangeShapeType="1"/>
            </p:cNvSpPr>
            <p:nvPr/>
          </p:nvSpPr>
          <p:spPr bwMode="auto">
            <a:xfrm>
              <a:off x="1616" y="1437"/>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AutoShape 98"/>
            <p:cNvSpPr>
              <a:spLocks noChangeArrowheads="1"/>
            </p:cNvSpPr>
            <p:nvPr/>
          </p:nvSpPr>
          <p:spPr bwMode="auto">
            <a:xfrm>
              <a:off x="5097" y="1537"/>
              <a:ext cx="149" cy="215"/>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0" name="AutoShape 99"/>
            <p:cNvSpPr>
              <a:spLocks noChangeArrowheads="1"/>
            </p:cNvSpPr>
            <p:nvPr/>
          </p:nvSpPr>
          <p:spPr bwMode="auto">
            <a:xfrm>
              <a:off x="5097" y="1537"/>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1" name="Rectangle 100"/>
            <p:cNvSpPr>
              <a:spLocks noChangeArrowheads="1"/>
            </p:cNvSpPr>
            <p:nvPr/>
          </p:nvSpPr>
          <p:spPr bwMode="auto">
            <a:xfrm>
              <a:off x="5097" y="1653"/>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2" name="Rectangle 101"/>
            <p:cNvSpPr>
              <a:spLocks noChangeArrowheads="1"/>
            </p:cNvSpPr>
            <p:nvPr/>
          </p:nvSpPr>
          <p:spPr bwMode="auto">
            <a:xfrm>
              <a:off x="5097" y="1653"/>
              <a:ext cx="165" cy="132"/>
            </a:xfrm>
            <a:prstGeom prst="rect">
              <a:avLst/>
            </a:prstGeom>
            <a:noFill/>
            <a:ln w="2857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3" name="AutoShape 102"/>
            <p:cNvSpPr>
              <a:spLocks noChangeArrowheads="1"/>
            </p:cNvSpPr>
            <p:nvPr/>
          </p:nvSpPr>
          <p:spPr bwMode="auto">
            <a:xfrm>
              <a:off x="5097" y="1537"/>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4" name="Line 103"/>
            <p:cNvSpPr>
              <a:spLocks noChangeShapeType="1"/>
            </p:cNvSpPr>
            <p:nvPr/>
          </p:nvSpPr>
          <p:spPr bwMode="auto">
            <a:xfrm>
              <a:off x="5097" y="1653"/>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AutoShape 104"/>
            <p:cNvSpPr>
              <a:spLocks noChangeArrowheads="1"/>
            </p:cNvSpPr>
            <p:nvPr/>
          </p:nvSpPr>
          <p:spPr bwMode="auto">
            <a:xfrm>
              <a:off x="3257" y="3310"/>
              <a:ext cx="149" cy="216"/>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6" name="AutoShape 105"/>
            <p:cNvSpPr>
              <a:spLocks noChangeArrowheads="1"/>
            </p:cNvSpPr>
            <p:nvPr/>
          </p:nvSpPr>
          <p:spPr bwMode="auto">
            <a:xfrm>
              <a:off x="3257" y="3310"/>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7" name="Rectangle 106"/>
            <p:cNvSpPr>
              <a:spLocks noChangeArrowheads="1"/>
            </p:cNvSpPr>
            <p:nvPr/>
          </p:nvSpPr>
          <p:spPr bwMode="auto">
            <a:xfrm>
              <a:off x="3273" y="3426"/>
              <a:ext cx="133"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8" name="Rectangle 107"/>
            <p:cNvSpPr>
              <a:spLocks noChangeArrowheads="1"/>
            </p:cNvSpPr>
            <p:nvPr/>
          </p:nvSpPr>
          <p:spPr bwMode="auto">
            <a:xfrm>
              <a:off x="3273" y="3426"/>
              <a:ext cx="149" cy="116"/>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79" name="AutoShape 108"/>
            <p:cNvSpPr>
              <a:spLocks noChangeArrowheads="1"/>
            </p:cNvSpPr>
            <p:nvPr/>
          </p:nvSpPr>
          <p:spPr bwMode="auto">
            <a:xfrm>
              <a:off x="3257" y="3310"/>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0" name="Line 109"/>
            <p:cNvSpPr>
              <a:spLocks noChangeShapeType="1"/>
            </p:cNvSpPr>
            <p:nvPr/>
          </p:nvSpPr>
          <p:spPr bwMode="auto">
            <a:xfrm>
              <a:off x="3257" y="3410"/>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Rectangle 110"/>
            <p:cNvSpPr>
              <a:spLocks noChangeArrowheads="1"/>
            </p:cNvSpPr>
            <p:nvPr/>
          </p:nvSpPr>
          <p:spPr bwMode="auto">
            <a:xfrm>
              <a:off x="1980" y="2647"/>
              <a:ext cx="199"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2" name="Rectangle 111"/>
            <p:cNvSpPr>
              <a:spLocks noChangeArrowheads="1"/>
            </p:cNvSpPr>
            <p:nvPr/>
          </p:nvSpPr>
          <p:spPr bwMode="auto">
            <a:xfrm>
              <a:off x="1980" y="2647"/>
              <a:ext cx="216"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3" name="Rectangle 112"/>
            <p:cNvSpPr>
              <a:spLocks noChangeArrowheads="1"/>
            </p:cNvSpPr>
            <p:nvPr/>
          </p:nvSpPr>
          <p:spPr bwMode="auto">
            <a:xfrm>
              <a:off x="2033" y="2716"/>
              <a:ext cx="1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V</a:t>
              </a:r>
              <a:endParaRPr lang="en-GB" altLang="en-US" i="1"/>
            </a:p>
          </p:txBody>
        </p:sp>
        <p:sp>
          <p:nvSpPr>
            <p:cNvPr id="45084" name="Rectangle 113"/>
            <p:cNvSpPr>
              <a:spLocks noChangeArrowheads="1"/>
            </p:cNvSpPr>
            <p:nvPr/>
          </p:nvSpPr>
          <p:spPr bwMode="auto">
            <a:xfrm>
              <a:off x="3489" y="791"/>
              <a:ext cx="2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5" name="Rectangle 114"/>
            <p:cNvSpPr>
              <a:spLocks noChangeArrowheads="1"/>
            </p:cNvSpPr>
            <p:nvPr/>
          </p:nvSpPr>
          <p:spPr bwMode="auto">
            <a:xfrm>
              <a:off x="3489" y="791"/>
              <a:ext cx="232"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086" name="Rectangle 115"/>
            <p:cNvSpPr>
              <a:spLocks noChangeArrowheads="1"/>
            </p:cNvSpPr>
            <p:nvPr/>
          </p:nvSpPr>
          <p:spPr bwMode="auto">
            <a:xfrm>
              <a:off x="2402" y="1064"/>
              <a:ext cx="5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Held by</a:t>
              </a:r>
              <a:endParaRPr lang="en-GB" altLang="en-US"/>
            </a:p>
          </p:txBody>
        </p:sp>
        <p:sp>
          <p:nvSpPr>
            <p:cNvPr id="45087" name="Freeform 116"/>
            <p:cNvSpPr>
              <a:spLocks/>
            </p:cNvSpPr>
            <p:nvPr/>
          </p:nvSpPr>
          <p:spPr bwMode="auto">
            <a:xfrm>
              <a:off x="1781" y="1437"/>
              <a:ext cx="67" cy="83"/>
            </a:xfrm>
            <a:custGeom>
              <a:avLst/>
              <a:gdLst>
                <a:gd name="T0" fmla="*/ 50 w 67"/>
                <a:gd name="T1" fmla="*/ 67 h 83"/>
                <a:gd name="T2" fmla="*/ 17 w 67"/>
                <a:gd name="T3" fmla="*/ 83 h 83"/>
                <a:gd name="T4" fmla="*/ 0 w 67"/>
                <a:gd name="T5" fmla="*/ 0 h 83"/>
                <a:gd name="T6" fmla="*/ 67 w 67"/>
                <a:gd name="T7" fmla="*/ 50 h 83"/>
                <a:gd name="T8" fmla="*/ 50 w 67"/>
                <a:gd name="T9" fmla="*/ 67 h 83"/>
                <a:gd name="T10" fmla="*/ 0 60000 65536"/>
                <a:gd name="T11" fmla="*/ 0 60000 65536"/>
                <a:gd name="T12" fmla="*/ 0 60000 65536"/>
                <a:gd name="T13" fmla="*/ 0 60000 65536"/>
                <a:gd name="T14" fmla="*/ 0 60000 65536"/>
                <a:gd name="T15" fmla="*/ 0 w 67"/>
                <a:gd name="T16" fmla="*/ 0 h 83"/>
                <a:gd name="T17" fmla="*/ 67 w 67"/>
                <a:gd name="T18" fmla="*/ 83 h 83"/>
              </a:gdLst>
              <a:ahLst/>
              <a:cxnLst>
                <a:cxn ang="T10">
                  <a:pos x="T0" y="T1"/>
                </a:cxn>
                <a:cxn ang="T11">
                  <a:pos x="T2" y="T3"/>
                </a:cxn>
                <a:cxn ang="T12">
                  <a:pos x="T4" y="T5"/>
                </a:cxn>
                <a:cxn ang="T13">
                  <a:pos x="T6" y="T7"/>
                </a:cxn>
                <a:cxn ang="T14">
                  <a:pos x="T8" y="T9"/>
                </a:cxn>
              </a:cxnLst>
              <a:rect l="T15" t="T16" r="T17" b="T18"/>
              <a:pathLst>
                <a:path w="67" h="83">
                  <a:moveTo>
                    <a:pt x="50" y="67"/>
                  </a:moveTo>
                  <a:lnTo>
                    <a:pt x="17" y="83"/>
                  </a:lnTo>
                  <a:lnTo>
                    <a:pt x="0" y="0"/>
                  </a:lnTo>
                  <a:lnTo>
                    <a:pt x="67" y="50"/>
                  </a:lnTo>
                  <a:lnTo>
                    <a:pt x="50" y="67"/>
                  </a:lnTo>
                  <a:close/>
                </a:path>
              </a:pathLst>
            </a:custGeom>
            <a:solidFill>
              <a:srgbClr val="000000"/>
            </a:solidFill>
            <a:ln w="38100">
              <a:solidFill>
                <a:srgbClr val="000000"/>
              </a:solidFill>
              <a:round/>
              <a:headEnd/>
              <a:tailEnd/>
            </a:ln>
          </p:spPr>
          <p:txBody>
            <a:bodyPr/>
            <a:lstStyle/>
            <a:p>
              <a:endParaRPr lang="en-US"/>
            </a:p>
          </p:txBody>
        </p:sp>
        <p:sp>
          <p:nvSpPr>
            <p:cNvPr id="45088" name="Line 117"/>
            <p:cNvSpPr>
              <a:spLocks noChangeShapeType="1"/>
            </p:cNvSpPr>
            <p:nvPr/>
          </p:nvSpPr>
          <p:spPr bwMode="auto">
            <a:xfrm>
              <a:off x="1831" y="1504"/>
              <a:ext cx="1426" cy="19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9" name="Freeform 118"/>
            <p:cNvSpPr>
              <a:spLocks/>
            </p:cNvSpPr>
            <p:nvPr/>
          </p:nvSpPr>
          <p:spPr bwMode="auto">
            <a:xfrm>
              <a:off x="3406" y="3327"/>
              <a:ext cx="83" cy="83"/>
            </a:xfrm>
            <a:custGeom>
              <a:avLst/>
              <a:gdLst>
                <a:gd name="T0" fmla="*/ 66 w 83"/>
                <a:gd name="T1" fmla="*/ 16 h 83"/>
                <a:gd name="T2" fmla="*/ 83 w 83"/>
                <a:gd name="T3" fmla="*/ 33 h 83"/>
                <a:gd name="T4" fmla="*/ 0 w 83"/>
                <a:gd name="T5" fmla="*/ 83 h 83"/>
                <a:gd name="T6" fmla="*/ 49 w 83"/>
                <a:gd name="T7" fmla="*/ 0 h 83"/>
                <a:gd name="T8" fmla="*/ 66 w 83"/>
                <a:gd name="T9" fmla="*/ 16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66" y="16"/>
                  </a:moveTo>
                  <a:lnTo>
                    <a:pt x="83" y="33"/>
                  </a:lnTo>
                  <a:lnTo>
                    <a:pt x="0" y="83"/>
                  </a:lnTo>
                  <a:lnTo>
                    <a:pt x="49" y="0"/>
                  </a:lnTo>
                  <a:lnTo>
                    <a:pt x="66" y="16"/>
                  </a:lnTo>
                  <a:close/>
                </a:path>
              </a:pathLst>
            </a:custGeom>
            <a:solidFill>
              <a:srgbClr val="000000"/>
            </a:solidFill>
            <a:ln w="38100">
              <a:solidFill>
                <a:srgbClr val="000000"/>
              </a:solidFill>
              <a:round/>
              <a:headEnd/>
              <a:tailEnd/>
            </a:ln>
          </p:spPr>
          <p:txBody>
            <a:bodyPr/>
            <a:lstStyle/>
            <a:p>
              <a:endParaRPr lang="en-US"/>
            </a:p>
          </p:txBody>
        </p:sp>
        <p:sp>
          <p:nvSpPr>
            <p:cNvPr id="45090" name="Line 119"/>
            <p:cNvSpPr>
              <a:spLocks noChangeShapeType="1"/>
            </p:cNvSpPr>
            <p:nvPr/>
          </p:nvSpPr>
          <p:spPr bwMode="auto">
            <a:xfrm flipV="1">
              <a:off x="3472" y="1736"/>
              <a:ext cx="1641" cy="16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Rectangle 120"/>
            <p:cNvSpPr>
              <a:spLocks noChangeArrowheads="1"/>
            </p:cNvSpPr>
            <p:nvPr/>
          </p:nvSpPr>
          <p:spPr bwMode="auto">
            <a:xfrm>
              <a:off x="3530" y="865"/>
              <a:ext cx="1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5092" name="Rectangle 121"/>
            <p:cNvSpPr>
              <a:spLocks noChangeArrowheads="1"/>
            </p:cNvSpPr>
            <p:nvPr/>
          </p:nvSpPr>
          <p:spPr bwMode="auto">
            <a:xfrm>
              <a:off x="3977" y="3467"/>
              <a:ext cx="5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 for</a:t>
              </a:r>
              <a:endParaRPr lang="en-GB" altLang="en-US"/>
            </a:p>
          </p:txBody>
        </p:sp>
        <p:sp>
          <p:nvSpPr>
            <p:cNvPr id="45093" name="Rectangle 122"/>
            <p:cNvSpPr>
              <a:spLocks noChangeArrowheads="1"/>
            </p:cNvSpPr>
            <p:nvPr/>
          </p:nvSpPr>
          <p:spPr bwMode="auto">
            <a:xfrm>
              <a:off x="1971" y="3418"/>
              <a:ext cx="5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Held by</a:t>
              </a:r>
              <a:endParaRPr lang="en-GB" altLang="en-US"/>
            </a:p>
          </p:txBody>
        </p:sp>
        <p:sp>
          <p:nvSpPr>
            <p:cNvPr id="45094" name="Rectangle 123"/>
            <p:cNvSpPr>
              <a:spLocks noChangeArrowheads="1"/>
            </p:cNvSpPr>
            <p:nvPr/>
          </p:nvSpPr>
          <p:spPr bwMode="auto">
            <a:xfrm>
              <a:off x="1325" y="2208"/>
              <a:ext cx="3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a:t>
              </a:r>
              <a:endParaRPr lang="en-GB" altLang="en-US"/>
            </a:p>
          </p:txBody>
        </p:sp>
        <p:sp>
          <p:nvSpPr>
            <p:cNvPr id="45095" name="Rectangle 124"/>
            <p:cNvSpPr>
              <a:spLocks noChangeArrowheads="1"/>
            </p:cNvSpPr>
            <p:nvPr/>
          </p:nvSpPr>
          <p:spPr bwMode="auto">
            <a:xfrm>
              <a:off x="1325" y="2357"/>
              <a:ext cx="1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for</a:t>
              </a:r>
              <a:endParaRPr lang="en-GB" altLang="en-US"/>
            </a:p>
          </p:txBody>
        </p:sp>
        <p:sp>
          <p:nvSpPr>
            <p:cNvPr id="45096" name="Rectangle 125"/>
            <p:cNvSpPr>
              <a:spLocks noChangeArrowheads="1"/>
            </p:cNvSpPr>
            <p:nvPr/>
          </p:nvSpPr>
          <p:spPr bwMode="auto">
            <a:xfrm>
              <a:off x="4016" y="1081"/>
              <a:ext cx="5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 for</a:t>
              </a:r>
              <a:endParaRPr lang="en-GB" altLang="en-US"/>
            </a:p>
          </p:txBody>
        </p:sp>
        <p:sp>
          <p:nvSpPr>
            <p:cNvPr id="45097" name="Rectangle 126"/>
            <p:cNvSpPr>
              <a:spLocks noChangeArrowheads="1"/>
            </p:cNvSpPr>
            <p:nvPr/>
          </p:nvSpPr>
          <p:spPr bwMode="auto">
            <a:xfrm>
              <a:off x="760" y="1279"/>
              <a:ext cx="62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Deadlock</a:t>
              </a:r>
              <a:endParaRPr lang="en-GB" altLang="en-US"/>
            </a:p>
          </p:txBody>
        </p:sp>
        <p:sp>
          <p:nvSpPr>
            <p:cNvPr id="45098" name="Rectangle 127"/>
            <p:cNvSpPr>
              <a:spLocks noChangeArrowheads="1"/>
            </p:cNvSpPr>
            <p:nvPr/>
          </p:nvSpPr>
          <p:spPr bwMode="auto">
            <a:xfrm>
              <a:off x="760" y="1445"/>
              <a:ext cx="5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detected</a:t>
              </a:r>
              <a:endParaRPr lang="en-GB" altLang="en-US"/>
            </a:p>
          </p:txBody>
        </p:sp>
        <p:sp>
          <p:nvSpPr>
            <p:cNvPr id="45099" name="Rectangle 128"/>
            <p:cNvSpPr>
              <a:spLocks noChangeArrowheads="1"/>
            </p:cNvSpPr>
            <p:nvPr/>
          </p:nvSpPr>
          <p:spPr bwMode="auto">
            <a:xfrm>
              <a:off x="4500" y="2747"/>
              <a:ext cx="215"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00" name="Rectangle 129"/>
            <p:cNvSpPr>
              <a:spLocks noChangeArrowheads="1"/>
            </p:cNvSpPr>
            <p:nvPr/>
          </p:nvSpPr>
          <p:spPr bwMode="auto">
            <a:xfrm>
              <a:off x="4500" y="2747"/>
              <a:ext cx="232" cy="2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5101" name="Rectangle 130"/>
            <p:cNvSpPr>
              <a:spLocks noChangeArrowheads="1"/>
            </p:cNvSpPr>
            <p:nvPr/>
          </p:nvSpPr>
          <p:spPr bwMode="auto">
            <a:xfrm>
              <a:off x="4557" y="2821"/>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U</a:t>
              </a:r>
              <a:endParaRPr lang="en-GB" altLang="en-US" i="1"/>
            </a:p>
          </p:txBody>
        </p:sp>
        <p:sp>
          <p:nvSpPr>
            <p:cNvPr id="45102" name="Rectangle 131"/>
            <p:cNvSpPr>
              <a:spLocks noChangeArrowheads="1"/>
            </p:cNvSpPr>
            <p:nvPr/>
          </p:nvSpPr>
          <p:spPr bwMode="auto">
            <a:xfrm>
              <a:off x="1432" y="1379"/>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C</a:t>
              </a:r>
              <a:endParaRPr lang="en-GB" altLang="en-US"/>
            </a:p>
          </p:txBody>
        </p:sp>
        <p:sp>
          <p:nvSpPr>
            <p:cNvPr id="45103" name="Rectangle 132"/>
            <p:cNvSpPr>
              <a:spLocks noChangeArrowheads="1"/>
            </p:cNvSpPr>
            <p:nvPr/>
          </p:nvSpPr>
          <p:spPr bwMode="auto">
            <a:xfrm>
              <a:off x="4974" y="1611"/>
              <a:ext cx="1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A</a:t>
              </a:r>
              <a:endParaRPr lang="en-GB" altLang="en-US" i="1"/>
            </a:p>
          </p:txBody>
        </p:sp>
        <p:sp>
          <p:nvSpPr>
            <p:cNvPr id="45104" name="Rectangle 133"/>
            <p:cNvSpPr>
              <a:spLocks noChangeArrowheads="1"/>
            </p:cNvSpPr>
            <p:nvPr/>
          </p:nvSpPr>
          <p:spPr bwMode="auto">
            <a:xfrm>
              <a:off x="3210" y="3550"/>
              <a:ext cx="1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B</a:t>
              </a:r>
              <a:endParaRPr lang="en-GB" altLang="en-US" i="1"/>
            </a:p>
          </p:txBody>
        </p:sp>
        <p:sp>
          <p:nvSpPr>
            <p:cNvPr id="45105" name="Rectangle 134"/>
            <p:cNvSpPr>
              <a:spLocks noChangeArrowheads="1"/>
            </p:cNvSpPr>
            <p:nvPr/>
          </p:nvSpPr>
          <p:spPr bwMode="auto">
            <a:xfrm>
              <a:off x="4176" y="1926"/>
              <a:ext cx="6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b="1">
                  <a:solidFill>
                    <a:srgbClr val="000000"/>
                  </a:solidFill>
                  <a:latin typeface="Arial" panose="020B0604020202020204" pitchFamily="34" charset="0"/>
                </a:rPr>
                <a:t>Initiation</a:t>
              </a:r>
              <a:endParaRPr lang="en-GB" altLang="en-US" b="1"/>
            </a:p>
          </p:txBody>
        </p:sp>
        <p:sp>
          <p:nvSpPr>
            <p:cNvPr id="45106" name="Rectangle 135"/>
            <p:cNvSpPr>
              <a:spLocks noChangeArrowheads="1"/>
            </p:cNvSpPr>
            <p:nvPr/>
          </p:nvSpPr>
          <p:spPr bwMode="auto">
            <a:xfrm>
              <a:off x="430" y="1047"/>
              <a:ext cx="1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5107" name="Rectangle 136"/>
            <p:cNvSpPr>
              <a:spLocks noChangeArrowheads="1"/>
            </p:cNvSpPr>
            <p:nvPr/>
          </p:nvSpPr>
          <p:spPr bwMode="auto">
            <a:xfrm>
              <a:off x="562" y="1030"/>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08" name="Rectangle 137"/>
            <p:cNvSpPr>
              <a:spLocks noChangeArrowheads="1"/>
            </p:cNvSpPr>
            <p:nvPr/>
          </p:nvSpPr>
          <p:spPr bwMode="auto">
            <a:xfrm>
              <a:off x="712" y="1047"/>
              <a:ext cx="1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 </a:t>
              </a:r>
              <a:endParaRPr lang="en-GB" altLang="en-US" i="1"/>
            </a:p>
          </p:txBody>
        </p:sp>
        <p:sp>
          <p:nvSpPr>
            <p:cNvPr id="45109" name="Rectangle 138"/>
            <p:cNvSpPr>
              <a:spLocks noChangeArrowheads="1"/>
            </p:cNvSpPr>
            <p:nvPr/>
          </p:nvSpPr>
          <p:spPr bwMode="auto">
            <a:xfrm>
              <a:off x="911" y="1030"/>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10" name="Rectangle 139"/>
            <p:cNvSpPr>
              <a:spLocks noChangeArrowheads="1"/>
            </p:cNvSpPr>
            <p:nvPr/>
          </p:nvSpPr>
          <p:spPr bwMode="auto">
            <a:xfrm>
              <a:off x="1060" y="1047"/>
              <a:ext cx="22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 </a:t>
              </a:r>
              <a:endParaRPr lang="en-GB" altLang="en-US" i="1"/>
            </a:p>
          </p:txBody>
        </p:sp>
        <p:sp>
          <p:nvSpPr>
            <p:cNvPr id="45111" name="Rectangle 140"/>
            <p:cNvSpPr>
              <a:spLocks noChangeArrowheads="1"/>
            </p:cNvSpPr>
            <p:nvPr/>
          </p:nvSpPr>
          <p:spPr bwMode="auto">
            <a:xfrm>
              <a:off x="1275" y="1030"/>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12" name="Rectangle 141"/>
            <p:cNvSpPr>
              <a:spLocks noChangeArrowheads="1"/>
            </p:cNvSpPr>
            <p:nvPr/>
          </p:nvSpPr>
          <p:spPr bwMode="auto">
            <a:xfrm>
              <a:off x="1424" y="1047"/>
              <a:ext cx="1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W</a:t>
              </a:r>
              <a:endParaRPr lang="en-GB" altLang="en-US" i="1"/>
            </a:p>
          </p:txBody>
        </p:sp>
        <p:sp>
          <p:nvSpPr>
            <p:cNvPr id="45113" name="Rectangle 142"/>
            <p:cNvSpPr>
              <a:spLocks noChangeArrowheads="1"/>
            </p:cNvSpPr>
            <p:nvPr/>
          </p:nvSpPr>
          <p:spPr bwMode="auto">
            <a:xfrm>
              <a:off x="3929" y="2340"/>
              <a:ext cx="1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5114" name="Rectangle 143"/>
            <p:cNvSpPr>
              <a:spLocks noChangeArrowheads="1"/>
            </p:cNvSpPr>
            <p:nvPr/>
          </p:nvSpPr>
          <p:spPr bwMode="auto">
            <a:xfrm>
              <a:off x="4062" y="2323"/>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15" name="Rectangle 144"/>
            <p:cNvSpPr>
              <a:spLocks noChangeArrowheads="1"/>
            </p:cNvSpPr>
            <p:nvPr/>
          </p:nvSpPr>
          <p:spPr bwMode="auto">
            <a:xfrm>
              <a:off x="4211" y="2340"/>
              <a:ext cx="1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a:t>
              </a:r>
              <a:endParaRPr lang="en-GB" altLang="en-US" i="1"/>
            </a:p>
          </p:txBody>
        </p:sp>
        <p:sp>
          <p:nvSpPr>
            <p:cNvPr id="45116" name="Rectangle 145"/>
            <p:cNvSpPr>
              <a:spLocks noChangeArrowheads="1"/>
            </p:cNvSpPr>
            <p:nvPr/>
          </p:nvSpPr>
          <p:spPr bwMode="auto">
            <a:xfrm>
              <a:off x="2459" y="2092"/>
              <a:ext cx="1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5117" name="Rectangle 146"/>
            <p:cNvSpPr>
              <a:spLocks noChangeArrowheads="1"/>
            </p:cNvSpPr>
            <p:nvPr/>
          </p:nvSpPr>
          <p:spPr bwMode="auto">
            <a:xfrm>
              <a:off x="2609" y="2075"/>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18" name="Rectangle 147"/>
            <p:cNvSpPr>
              <a:spLocks noChangeArrowheads="1"/>
            </p:cNvSpPr>
            <p:nvPr/>
          </p:nvSpPr>
          <p:spPr bwMode="auto">
            <a:xfrm>
              <a:off x="2758" y="2092"/>
              <a:ext cx="1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 </a:t>
              </a:r>
              <a:endParaRPr lang="en-GB" altLang="en-US" i="1"/>
            </a:p>
          </p:txBody>
        </p:sp>
        <p:sp>
          <p:nvSpPr>
            <p:cNvPr id="45119" name="Rectangle 148"/>
            <p:cNvSpPr>
              <a:spLocks noChangeArrowheads="1"/>
            </p:cNvSpPr>
            <p:nvPr/>
          </p:nvSpPr>
          <p:spPr bwMode="auto">
            <a:xfrm>
              <a:off x="2940" y="2075"/>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5120" name="Rectangle 149"/>
            <p:cNvSpPr>
              <a:spLocks noChangeArrowheads="1"/>
            </p:cNvSpPr>
            <p:nvPr/>
          </p:nvSpPr>
          <p:spPr bwMode="auto">
            <a:xfrm>
              <a:off x="3089" y="2092"/>
              <a:ext cx="1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a:t>
              </a:r>
              <a:endParaRPr lang="en-GB" altLang="en-US" i="1"/>
            </a:p>
          </p:txBody>
        </p:sp>
        <p:sp>
          <p:nvSpPr>
            <p:cNvPr id="45121" name="Freeform 150"/>
            <p:cNvSpPr>
              <a:spLocks/>
            </p:cNvSpPr>
            <p:nvPr/>
          </p:nvSpPr>
          <p:spPr bwMode="auto">
            <a:xfrm>
              <a:off x="4135" y="3675"/>
              <a:ext cx="66" cy="83"/>
            </a:xfrm>
            <a:custGeom>
              <a:avLst/>
              <a:gdLst>
                <a:gd name="T0" fmla="*/ 50 w 66"/>
                <a:gd name="T1" fmla="*/ 50 h 83"/>
                <a:gd name="T2" fmla="*/ 66 w 66"/>
                <a:gd name="T3" fmla="*/ 83 h 83"/>
                <a:gd name="T4" fmla="*/ 0 w 66"/>
                <a:gd name="T5" fmla="*/ 50 h 83"/>
                <a:gd name="T6" fmla="*/ 50 w 66"/>
                <a:gd name="T7" fmla="*/ 0 h 83"/>
                <a:gd name="T8" fmla="*/ 50 w 66"/>
                <a:gd name="T9" fmla="*/ 50 h 83"/>
                <a:gd name="T10" fmla="*/ 0 60000 65536"/>
                <a:gd name="T11" fmla="*/ 0 60000 65536"/>
                <a:gd name="T12" fmla="*/ 0 60000 65536"/>
                <a:gd name="T13" fmla="*/ 0 60000 65536"/>
                <a:gd name="T14" fmla="*/ 0 60000 65536"/>
                <a:gd name="T15" fmla="*/ 0 w 66"/>
                <a:gd name="T16" fmla="*/ 0 h 83"/>
                <a:gd name="T17" fmla="*/ 66 w 66"/>
                <a:gd name="T18" fmla="*/ 83 h 83"/>
              </a:gdLst>
              <a:ahLst/>
              <a:cxnLst>
                <a:cxn ang="T10">
                  <a:pos x="T0" y="T1"/>
                </a:cxn>
                <a:cxn ang="T11">
                  <a:pos x="T2" y="T3"/>
                </a:cxn>
                <a:cxn ang="T12">
                  <a:pos x="T4" y="T5"/>
                </a:cxn>
                <a:cxn ang="T13">
                  <a:pos x="T6" y="T7"/>
                </a:cxn>
                <a:cxn ang="T14">
                  <a:pos x="T8" y="T9"/>
                </a:cxn>
              </a:cxnLst>
              <a:rect l="T15" t="T16" r="T17" b="T18"/>
              <a:pathLst>
                <a:path w="66" h="83">
                  <a:moveTo>
                    <a:pt x="50" y="50"/>
                  </a:moveTo>
                  <a:lnTo>
                    <a:pt x="66" y="83"/>
                  </a:lnTo>
                  <a:lnTo>
                    <a:pt x="0" y="50"/>
                  </a:lnTo>
                  <a:lnTo>
                    <a:pt x="50" y="0"/>
                  </a:lnTo>
                  <a:lnTo>
                    <a:pt x="50" y="50"/>
                  </a:lnTo>
                  <a:close/>
                </a:path>
              </a:pathLst>
            </a:custGeom>
            <a:solidFill>
              <a:srgbClr val="FFFFFF"/>
            </a:solidFill>
            <a:ln w="38100">
              <a:solidFill>
                <a:srgbClr val="FFFFFF"/>
              </a:solidFill>
              <a:round/>
              <a:headEnd/>
              <a:tailEnd/>
            </a:ln>
          </p:spPr>
          <p:txBody>
            <a:bodyPr/>
            <a:lstStyle/>
            <a:p>
              <a:endParaRPr lang="en-US"/>
            </a:p>
          </p:txBody>
        </p:sp>
        <p:sp>
          <p:nvSpPr>
            <p:cNvPr id="45122" name="Freeform 151"/>
            <p:cNvSpPr>
              <a:spLocks/>
            </p:cNvSpPr>
            <p:nvPr/>
          </p:nvSpPr>
          <p:spPr bwMode="auto">
            <a:xfrm>
              <a:off x="4201" y="3277"/>
              <a:ext cx="1094" cy="448"/>
            </a:xfrm>
            <a:custGeom>
              <a:avLst/>
              <a:gdLst>
                <a:gd name="T0" fmla="*/ 1094 w 1094"/>
                <a:gd name="T1" fmla="*/ 0 h 448"/>
                <a:gd name="T2" fmla="*/ 1078 w 1094"/>
                <a:gd name="T3" fmla="*/ 83 h 448"/>
                <a:gd name="T4" fmla="*/ 1012 w 1094"/>
                <a:gd name="T5" fmla="*/ 166 h 448"/>
                <a:gd name="T6" fmla="*/ 780 w 1094"/>
                <a:gd name="T7" fmla="*/ 315 h 448"/>
                <a:gd name="T8" fmla="*/ 431 w 1094"/>
                <a:gd name="T9" fmla="*/ 398 h 448"/>
                <a:gd name="T10" fmla="*/ 0 w 1094"/>
                <a:gd name="T11" fmla="*/ 448 h 448"/>
                <a:gd name="T12" fmla="*/ 0 60000 65536"/>
                <a:gd name="T13" fmla="*/ 0 60000 65536"/>
                <a:gd name="T14" fmla="*/ 0 60000 65536"/>
                <a:gd name="T15" fmla="*/ 0 60000 65536"/>
                <a:gd name="T16" fmla="*/ 0 60000 65536"/>
                <a:gd name="T17" fmla="*/ 0 60000 65536"/>
                <a:gd name="T18" fmla="*/ 0 w 1094"/>
                <a:gd name="T19" fmla="*/ 0 h 448"/>
                <a:gd name="T20" fmla="*/ 1094 w 1094"/>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1094" h="448">
                  <a:moveTo>
                    <a:pt x="1094" y="0"/>
                  </a:moveTo>
                  <a:lnTo>
                    <a:pt x="1078" y="83"/>
                  </a:lnTo>
                  <a:lnTo>
                    <a:pt x="1012" y="166"/>
                  </a:lnTo>
                  <a:lnTo>
                    <a:pt x="780" y="315"/>
                  </a:lnTo>
                  <a:lnTo>
                    <a:pt x="431" y="398"/>
                  </a:lnTo>
                  <a:lnTo>
                    <a:pt x="0" y="448"/>
                  </a:ln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3" name="Freeform 152"/>
            <p:cNvSpPr>
              <a:spLocks/>
            </p:cNvSpPr>
            <p:nvPr/>
          </p:nvSpPr>
          <p:spPr bwMode="auto">
            <a:xfrm>
              <a:off x="3406" y="3410"/>
              <a:ext cx="66" cy="66"/>
            </a:xfrm>
            <a:custGeom>
              <a:avLst/>
              <a:gdLst>
                <a:gd name="T0" fmla="*/ 66 w 66"/>
                <a:gd name="T1" fmla="*/ 33 h 66"/>
                <a:gd name="T2" fmla="*/ 66 w 66"/>
                <a:gd name="T3" fmla="*/ 66 h 66"/>
                <a:gd name="T4" fmla="*/ 0 w 66"/>
                <a:gd name="T5" fmla="*/ 33 h 66"/>
                <a:gd name="T6" fmla="*/ 66 w 66"/>
                <a:gd name="T7" fmla="*/ 0 h 66"/>
                <a:gd name="T8" fmla="*/ 66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66" y="33"/>
                  </a:moveTo>
                  <a:lnTo>
                    <a:pt x="66" y="66"/>
                  </a:lnTo>
                  <a:lnTo>
                    <a:pt x="0" y="33"/>
                  </a:lnTo>
                  <a:lnTo>
                    <a:pt x="66" y="0"/>
                  </a:lnTo>
                  <a:lnTo>
                    <a:pt x="66" y="33"/>
                  </a:lnTo>
                  <a:close/>
                </a:path>
              </a:pathLst>
            </a:custGeom>
            <a:solidFill>
              <a:srgbClr val="000000"/>
            </a:solidFill>
            <a:ln w="38100">
              <a:solidFill>
                <a:srgbClr val="000000"/>
              </a:solidFill>
              <a:round/>
              <a:headEnd/>
              <a:tailEnd/>
            </a:ln>
          </p:spPr>
          <p:txBody>
            <a:bodyPr/>
            <a:lstStyle/>
            <a:p>
              <a:endParaRPr lang="en-US"/>
            </a:p>
          </p:txBody>
        </p:sp>
        <p:sp>
          <p:nvSpPr>
            <p:cNvPr id="45124" name="Freeform 153"/>
            <p:cNvSpPr>
              <a:spLocks/>
            </p:cNvSpPr>
            <p:nvPr/>
          </p:nvSpPr>
          <p:spPr bwMode="auto">
            <a:xfrm>
              <a:off x="3472" y="3029"/>
              <a:ext cx="1144" cy="414"/>
            </a:xfrm>
            <a:custGeom>
              <a:avLst/>
              <a:gdLst>
                <a:gd name="T0" fmla="*/ 1144 w 1144"/>
                <a:gd name="T1" fmla="*/ 0 h 414"/>
                <a:gd name="T2" fmla="*/ 1111 w 1144"/>
                <a:gd name="T3" fmla="*/ 82 h 414"/>
                <a:gd name="T4" fmla="*/ 1044 w 1144"/>
                <a:gd name="T5" fmla="*/ 149 h 414"/>
                <a:gd name="T6" fmla="*/ 812 w 1144"/>
                <a:gd name="T7" fmla="*/ 281 h 414"/>
                <a:gd name="T8" fmla="*/ 448 w 1144"/>
                <a:gd name="T9" fmla="*/ 381 h 414"/>
                <a:gd name="T10" fmla="*/ 0 w 1144"/>
                <a:gd name="T11" fmla="*/ 414 h 414"/>
                <a:gd name="T12" fmla="*/ 0 60000 65536"/>
                <a:gd name="T13" fmla="*/ 0 60000 65536"/>
                <a:gd name="T14" fmla="*/ 0 60000 65536"/>
                <a:gd name="T15" fmla="*/ 0 60000 65536"/>
                <a:gd name="T16" fmla="*/ 0 60000 65536"/>
                <a:gd name="T17" fmla="*/ 0 60000 65536"/>
                <a:gd name="T18" fmla="*/ 0 w 1144"/>
                <a:gd name="T19" fmla="*/ 0 h 414"/>
                <a:gd name="T20" fmla="*/ 1144 w 1144"/>
                <a:gd name="T21" fmla="*/ 414 h 414"/>
              </a:gdLst>
              <a:ahLst/>
              <a:cxnLst>
                <a:cxn ang="T12">
                  <a:pos x="T0" y="T1"/>
                </a:cxn>
                <a:cxn ang="T13">
                  <a:pos x="T2" y="T3"/>
                </a:cxn>
                <a:cxn ang="T14">
                  <a:pos x="T4" y="T5"/>
                </a:cxn>
                <a:cxn ang="T15">
                  <a:pos x="T6" y="T7"/>
                </a:cxn>
                <a:cxn ang="T16">
                  <a:pos x="T8" y="T9"/>
                </a:cxn>
                <a:cxn ang="T17">
                  <a:pos x="T10" y="T11"/>
                </a:cxn>
              </a:cxnLst>
              <a:rect l="T18" t="T19" r="T20" b="T21"/>
              <a:pathLst>
                <a:path w="1144" h="414">
                  <a:moveTo>
                    <a:pt x="1144" y="0"/>
                  </a:moveTo>
                  <a:lnTo>
                    <a:pt x="1111" y="82"/>
                  </a:lnTo>
                  <a:lnTo>
                    <a:pt x="1044" y="149"/>
                  </a:lnTo>
                  <a:lnTo>
                    <a:pt x="812" y="281"/>
                  </a:lnTo>
                  <a:lnTo>
                    <a:pt x="448" y="381"/>
                  </a:lnTo>
                  <a:lnTo>
                    <a:pt x="0" y="4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5" name="Freeform 154"/>
            <p:cNvSpPr>
              <a:spLocks/>
            </p:cNvSpPr>
            <p:nvPr/>
          </p:nvSpPr>
          <p:spPr bwMode="auto">
            <a:xfrm>
              <a:off x="2063" y="2913"/>
              <a:ext cx="66" cy="66"/>
            </a:xfrm>
            <a:custGeom>
              <a:avLst/>
              <a:gdLst>
                <a:gd name="T0" fmla="*/ 33 w 66"/>
                <a:gd name="T1" fmla="*/ 49 h 66"/>
                <a:gd name="T2" fmla="*/ 0 w 66"/>
                <a:gd name="T3" fmla="*/ 66 h 66"/>
                <a:gd name="T4" fmla="*/ 17 w 66"/>
                <a:gd name="T5" fmla="*/ 0 h 66"/>
                <a:gd name="T6" fmla="*/ 66 w 66"/>
                <a:gd name="T7" fmla="*/ 49 h 66"/>
                <a:gd name="T8" fmla="*/ 33 w 66"/>
                <a:gd name="T9" fmla="*/ 49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49"/>
                  </a:moveTo>
                  <a:lnTo>
                    <a:pt x="0" y="66"/>
                  </a:lnTo>
                  <a:lnTo>
                    <a:pt x="17" y="0"/>
                  </a:lnTo>
                  <a:lnTo>
                    <a:pt x="66" y="49"/>
                  </a:lnTo>
                  <a:lnTo>
                    <a:pt x="33" y="49"/>
                  </a:lnTo>
                  <a:close/>
                </a:path>
              </a:pathLst>
            </a:custGeom>
            <a:solidFill>
              <a:srgbClr val="000000"/>
            </a:solidFill>
            <a:ln w="38100">
              <a:solidFill>
                <a:srgbClr val="000000"/>
              </a:solidFill>
              <a:round/>
              <a:headEnd/>
              <a:tailEnd/>
            </a:ln>
          </p:spPr>
          <p:txBody>
            <a:bodyPr/>
            <a:lstStyle/>
            <a:p>
              <a:endParaRPr lang="en-US"/>
            </a:p>
          </p:txBody>
        </p:sp>
        <p:sp>
          <p:nvSpPr>
            <p:cNvPr id="45126" name="Freeform 155"/>
            <p:cNvSpPr>
              <a:spLocks/>
            </p:cNvSpPr>
            <p:nvPr/>
          </p:nvSpPr>
          <p:spPr bwMode="auto">
            <a:xfrm>
              <a:off x="2096" y="2979"/>
              <a:ext cx="1161" cy="464"/>
            </a:xfrm>
            <a:custGeom>
              <a:avLst/>
              <a:gdLst>
                <a:gd name="T0" fmla="*/ 1161 w 1161"/>
                <a:gd name="T1" fmla="*/ 464 h 464"/>
                <a:gd name="T2" fmla="*/ 730 w 1161"/>
                <a:gd name="T3" fmla="*/ 431 h 464"/>
                <a:gd name="T4" fmla="*/ 365 w 1161"/>
                <a:gd name="T5" fmla="*/ 331 h 464"/>
                <a:gd name="T6" fmla="*/ 116 w 1161"/>
                <a:gd name="T7" fmla="*/ 182 h 464"/>
                <a:gd name="T8" fmla="*/ 33 w 1161"/>
                <a:gd name="T9" fmla="*/ 99 h 464"/>
                <a:gd name="T10" fmla="*/ 0 w 1161"/>
                <a:gd name="T11" fmla="*/ 0 h 464"/>
                <a:gd name="T12" fmla="*/ 0 60000 65536"/>
                <a:gd name="T13" fmla="*/ 0 60000 65536"/>
                <a:gd name="T14" fmla="*/ 0 60000 65536"/>
                <a:gd name="T15" fmla="*/ 0 60000 65536"/>
                <a:gd name="T16" fmla="*/ 0 60000 65536"/>
                <a:gd name="T17" fmla="*/ 0 60000 65536"/>
                <a:gd name="T18" fmla="*/ 0 w 1161"/>
                <a:gd name="T19" fmla="*/ 0 h 464"/>
                <a:gd name="T20" fmla="*/ 1161 w 1161"/>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1161" h="464">
                  <a:moveTo>
                    <a:pt x="1161" y="464"/>
                  </a:moveTo>
                  <a:lnTo>
                    <a:pt x="730" y="431"/>
                  </a:lnTo>
                  <a:lnTo>
                    <a:pt x="365" y="331"/>
                  </a:lnTo>
                  <a:lnTo>
                    <a:pt x="116" y="182"/>
                  </a:lnTo>
                  <a:lnTo>
                    <a:pt x="33" y="99"/>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7" name="Freeform 156"/>
            <p:cNvSpPr>
              <a:spLocks/>
            </p:cNvSpPr>
            <p:nvPr/>
          </p:nvSpPr>
          <p:spPr bwMode="auto">
            <a:xfrm>
              <a:off x="1665" y="1570"/>
              <a:ext cx="67" cy="66"/>
            </a:xfrm>
            <a:custGeom>
              <a:avLst/>
              <a:gdLst>
                <a:gd name="T0" fmla="*/ 33 w 67"/>
                <a:gd name="T1" fmla="*/ 66 h 66"/>
                <a:gd name="T2" fmla="*/ 0 w 67"/>
                <a:gd name="T3" fmla="*/ 66 h 66"/>
                <a:gd name="T4" fmla="*/ 33 w 67"/>
                <a:gd name="T5" fmla="*/ 0 h 66"/>
                <a:gd name="T6" fmla="*/ 67 w 67"/>
                <a:gd name="T7" fmla="*/ 66 h 66"/>
                <a:gd name="T8" fmla="*/ 33 w 67"/>
                <a:gd name="T9" fmla="*/ 66 h 66"/>
                <a:gd name="T10" fmla="*/ 0 60000 65536"/>
                <a:gd name="T11" fmla="*/ 0 60000 65536"/>
                <a:gd name="T12" fmla="*/ 0 60000 65536"/>
                <a:gd name="T13" fmla="*/ 0 60000 65536"/>
                <a:gd name="T14" fmla="*/ 0 60000 65536"/>
                <a:gd name="T15" fmla="*/ 0 w 67"/>
                <a:gd name="T16" fmla="*/ 0 h 66"/>
                <a:gd name="T17" fmla="*/ 67 w 67"/>
                <a:gd name="T18" fmla="*/ 66 h 66"/>
              </a:gdLst>
              <a:ahLst/>
              <a:cxnLst>
                <a:cxn ang="T10">
                  <a:pos x="T0" y="T1"/>
                </a:cxn>
                <a:cxn ang="T11">
                  <a:pos x="T2" y="T3"/>
                </a:cxn>
                <a:cxn ang="T12">
                  <a:pos x="T4" y="T5"/>
                </a:cxn>
                <a:cxn ang="T13">
                  <a:pos x="T6" y="T7"/>
                </a:cxn>
                <a:cxn ang="T14">
                  <a:pos x="T8" y="T9"/>
                </a:cxn>
              </a:cxnLst>
              <a:rect l="T15" t="T16" r="T17" b="T18"/>
              <a:pathLst>
                <a:path w="67" h="66">
                  <a:moveTo>
                    <a:pt x="33" y="66"/>
                  </a:moveTo>
                  <a:lnTo>
                    <a:pt x="0" y="66"/>
                  </a:lnTo>
                  <a:lnTo>
                    <a:pt x="33" y="0"/>
                  </a:lnTo>
                  <a:lnTo>
                    <a:pt x="67" y="66"/>
                  </a:lnTo>
                  <a:lnTo>
                    <a:pt x="33" y="66"/>
                  </a:lnTo>
                  <a:close/>
                </a:path>
              </a:pathLst>
            </a:custGeom>
            <a:solidFill>
              <a:srgbClr val="000000"/>
            </a:solidFill>
            <a:ln w="38100">
              <a:solidFill>
                <a:srgbClr val="000000"/>
              </a:solidFill>
              <a:round/>
              <a:headEnd/>
              <a:tailEnd/>
            </a:ln>
          </p:spPr>
          <p:txBody>
            <a:bodyPr/>
            <a:lstStyle/>
            <a:p>
              <a:endParaRPr lang="en-US"/>
            </a:p>
          </p:txBody>
        </p:sp>
        <p:sp>
          <p:nvSpPr>
            <p:cNvPr id="45128" name="Freeform 157"/>
            <p:cNvSpPr>
              <a:spLocks/>
            </p:cNvSpPr>
            <p:nvPr/>
          </p:nvSpPr>
          <p:spPr bwMode="auto">
            <a:xfrm>
              <a:off x="1698" y="1636"/>
              <a:ext cx="282" cy="1144"/>
            </a:xfrm>
            <a:custGeom>
              <a:avLst/>
              <a:gdLst>
                <a:gd name="T0" fmla="*/ 282 w 282"/>
                <a:gd name="T1" fmla="*/ 1144 h 1144"/>
                <a:gd name="T2" fmla="*/ 232 w 282"/>
                <a:gd name="T3" fmla="*/ 1127 h 1144"/>
                <a:gd name="T4" fmla="*/ 183 w 282"/>
                <a:gd name="T5" fmla="*/ 1061 h 1144"/>
                <a:gd name="T6" fmla="*/ 83 w 282"/>
                <a:gd name="T7" fmla="*/ 812 h 1144"/>
                <a:gd name="T8" fmla="*/ 34 w 282"/>
                <a:gd name="T9" fmla="*/ 448 h 1144"/>
                <a:gd name="T10" fmla="*/ 0 w 282"/>
                <a:gd name="T11" fmla="*/ 0 h 1144"/>
                <a:gd name="T12" fmla="*/ 0 60000 65536"/>
                <a:gd name="T13" fmla="*/ 0 60000 65536"/>
                <a:gd name="T14" fmla="*/ 0 60000 65536"/>
                <a:gd name="T15" fmla="*/ 0 60000 65536"/>
                <a:gd name="T16" fmla="*/ 0 60000 65536"/>
                <a:gd name="T17" fmla="*/ 0 60000 65536"/>
                <a:gd name="T18" fmla="*/ 0 w 282"/>
                <a:gd name="T19" fmla="*/ 0 h 1144"/>
                <a:gd name="T20" fmla="*/ 282 w 282"/>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282" h="1144">
                  <a:moveTo>
                    <a:pt x="282" y="1144"/>
                  </a:moveTo>
                  <a:lnTo>
                    <a:pt x="232" y="1127"/>
                  </a:lnTo>
                  <a:lnTo>
                    <a:pt x="183" y="1061"/>
                  </a:lnTo>
                  <a:lnTo>
                    <a:pt x="83" y="812"/>
                  </a:lnTo>
                  <a:lnTo>
                    <a:pt x="34" y="448"/>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29" name="Freeform 158"/>
            <p:cNvSpPr>
              <a:spLocks/>
            </p:cNvSpPr>
            <p:nvPr/>
          </p:nvSpPr>
          <p:spPr bwMode="auto">
            <a:xfrm>
              <a:off x="3406" y="857"/>
              <a:ext cx="49" cy="67"/>
            </a:xfrm>
            <a:custGeom>
              <a:avLst/>
              <a:gdLst>
                <a:gd name="T0" fmla="*/ 0 w 49"/>
                <a:gd name="T1" fmla="*/ 33 h 67"/>
                <a:gd name="T2" fmla="*/ 0 w 49"/>
                <a:gd name="T3" fmla="*/ 0 h 67"/>
                <a:gd name="T4" fmla="*/ 49 w 49"/>
                <a:gd name="T5" fmla="*/ 33 h 67"/>
                <a:gd name="T6" fmla="*/ 0 w 49"/>
                <a:gd name="T7" fmla="*/ 67 h 67"/>
                <a:gd name="T8" fmla="*/ 0 w 49"/>
                <a:gd name="T9" fmla="*/ 33 h 67"/>
                <a:gd name="T10" fmla="*/ 0 60000 65536"/>
                <a:gd name="T11" fmla="*/ 0 60000 65536"/>
                <a:gd name="T12" fmla="*/ 0 60000 65536"/>
                <a:gd name="T13" fmla="*/ 0 60000 65536"/>
                <a:gd name="T14" fmla="*/ 0 60000 65536"/>
                <a:gd name="T15" fmla="*/ 0 w 49"/>
                <a:gd name="T16" fmla="*/ 0 h 67"/>
                <a:gd name="T17" fmla="*/ 49 w 49"/>
                <a:gd name="T18" fmla="*/ 67 h 67"/>
              </a:gdLst>
              <a:ahLst/>
              <a:cxnLst>
                <a:cxn ang="T10">
                  <a:pos x="T0" y="T1"/>
                </a:cxn>
                <a:cxn ang="T11">
                  <a:pos x="T2" y="T3"/>
                </a:cxn>
                <a:cxn ang="T12">
                  <a:pos x="T4" y="T5"/>
                </a:cxn>
                <a:cxn ang="T13">
                  <a:pos x="T6" y="T7"/>
                </a:cxn>
                <a:cxn ang="T14">
                  <a:pos x="T8" y="T9"/>
                </a:cxn>
              </a:cxnLst>
              <a:rect l="T15" t="T16" r="T17" b="T18"/>
              <a:pathLst>
                <a:path w="49" h="67">
                  <a:moveTo>
                    <a:pt x="0" y="33"/>
                  </a:moveTo>
                  <a:lnTo>
                    <a:pt x="0" y="0"/>
                  </a:lnTo>
                  <a:lnTo>
                    <a:pt x="49" y="33"/>
                  </a:lnTo>
                  <a:lnTo>
                    <a:pt x="0" y="67"/>
                  </a:lnTo>
                  <a:lnTo>
                    <a:pt x="0" y="33"/>
                  </a:lnTo>
                  <a:close/>
                </a:path>
              </a:pathLst>
            </a:custGeom>
            <a:solidFill>
              <a:srgbClr val="000000"/>
            </a:solidFill>
            <a:ln w="38100">
              <a:solidFill>
                <a:srgbClr val="000000"/>
              </a:solidFill>
              <a:round/>
              <a:headEnd/>
              <a:tailEnd/>
            </a:ln>
          </p:spPr>
          <p:txBody>
            <a:bodyPr/>
            <a:lstStyle/>
            <a:p>
              <a:endParaRPr lang="en-US"/>
            </a:p>
          </p:txBody>
        </p:sp>
        <p:sp>
          <p:nvSpPr>
            <p:cNvPr id="45130" name="Freeform 159"/>
            <p:cNvSpPr>
              <a:spLocks/>
            </p:cNvSpPr>
            <p:nvPr/>
          </p:nvSpPr>
          <p:spPr bwMode="auto">
            <a:xfrm>
              <a:off x="1715" y="890"/>
              <a:ext cx="1674" cy="465"/>
            </a:xfrm>
            <a:custGeom>
              <a:avLst/>
              <a:gdLst>
                <a:gd name="T0" fmla="*/ 0 w 1674"/>
                <a:gd name="T1" fmla="*/ 465 h 465"/>
                <a:gd name="T2" fmla="*/ 33 w 1674"/>
                <a:gd name="T3" fmla="*/ 365 h 465"/>
                <a:gd name="T4" fmla="*/ 133 w 1674"/>
                <a:gd name="T5" fmla="*/ 282 h 465"/>
                <a:gd name="T6" fmla="*/ 497 w 1674"/>
                <a:gd name="T7" fmla="*/ 133 h 465"/>
                <a:gd name="T8" fmla="*/ 1028 w 1674"/>
                <a:gd name="T9" fmla="*/ 34 h 465"/>
                <a:gd name="T10" fmla="*/ 1674 w 1674"/>
                <a:gd name="T11" fmla="*/ 0 h 465"/>
                <a:gd name="T12" fmla="*/ 0 60000 65536"/>
                <a:gd name="T13" fmla="*/ 0 60000 65536"/>
                <a:gd name="T14" fmla="*/ 0 60000 65536"/>
                <a:gd name="T15" fmla="*/ 0 60000 65536"/>
                <a:gd name="T16" fmla="*/ 0 60000 65536"/>
                <a:gd name="T17" fmla="*/ 0 60000 65536"/>
                <a:gd name="T18" fmla="*/ 0 w 1674"/>
                <a:gd name="T19" fmla="*/ 0 h 465"/>
                <a:gd name="T20" fmla="*/ 1674 w 1674"/>
                <a:gd name="T21" fmla="*/ 465 h 465"/>
              </a:gdLst>
              <a:ahLst/>
              <a:cxnLst>
                <a:cxn ang="T12">
                  <a:pos x="T0" y="T1"/>
                </a:cxn>
                <a:cxn ang="T13">
                  <a:pos x="T2" y="T3"/>
                </a:cxn>
                <a:cxn ang="T14">
                  <a:pos x="T4" y="T5"/>
                </a:cxn>
                <a:cxn ang="T15">
                  <a:pos x="T6" y="T7"/>
                </a:cxn>
                <a:cxn ang="T16">
                  <a:pos x="T8" y="T9"/>
                </a:cxn>
                <a:cxn ang="T17">
                  <a:pos x="T10" y="T11"/>
                </a:cxn>
              </a:cxnLst>
              <a:rect l="T18" t="T19" r="T20" b="T21"/>
              <a:pathLst>
                <a:path w="1674" h="465">
                  <a:moveTo>
                    <a:pt x="0" y="465"/>
                  </a:moveTo>
                  <a:lnTo>
                    <a:pt x="33" y="365"/>
                  </a:lnTo>
                  <a:lnTo>
                    <a:pt x="133" y="282"/>
                  </a:lnTo>
                  <a:lnTo>
                    <a:pt x="497" y="133"/>
                  </a:lnTo>
                  <a:lnTo>
                    <a:pt x="1028" y="34"/>
                  </a:lnTo>
                  <a:lnTo>
                    <a:pt x="1674"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1" name="Freeform 160"/>
            <p:cNvSpPr>
              <a:spLocks/>
            </p:cNvSpPr>
            <p:nvPr/>
          </p:nvSpPr>
          <p:spPr bwMode="auto">
            <a:xfrm>
              <a:off x="5130" y="1454"/>
              <a:ext cx="66" cy="66"/>
            </a:xfrm>
            <a:custGeom>
              <a:avLst/>
              <a:gdLst>
                <a:gd name="T0" fmla="*/ 33 w 66"/>
                <a:gd name="T1" fmla="*/ 17 h 66"/>
                <a:gd name="T2" fmla="*/ 66 w 66"/>
                <a:gd name="T3" fmla="*/ 0 h 66"/>
                <a:gd name="T4" fmla="*/ 49 w 66"/>
                <a:gd name="T5" fmla="*/ 66 h 66"/>
                <a:gd name="T6" fmla="*/ 0 w 66"/>
                <a:gd name="T7" fmla="*/ 17 h 66"/>
                <a:gd name="T8" fmla="*/ 33 w 66"/>
                <a:gd name="T9" fmla="*/ 17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17"/>
                  </a:moveTo>
                  <a:lnTo>
                    <a:pt x="66" y="0"/>
                  </a:lnTo>
                  <a:lnTo>
                    <a:pt x="49" y="66"/>
                  </a:lnTo>
                  <a:lnTo>
                    <a:pt x="0" y="17"/>
                  </a:lnTo>
                  <a:lnTo>
                    <a:pt x="33" y="17"/>
                  </a:lnTo>
                  <a:close/>
                </a:path>
              </a:pathLst>
            </a:custGeom>
            <a:solidFill>
              <a:srgbClr val="000000"/>
            </a:solidFill>
            <a:ln w="38100">
              <a:solidFill>
                <a:srgbClr val="000000"/>
              </a:solidFill>
              <a:round/>
              <a:headEnd/>
              <a:tailEnd/>
            </a:ln>
          </p:spPr>
          <p:txBody>
            <a:bodyPr/>
            <a:lstStyle/>
            <a:p>
              <a:endParaRPr lang="en-US"/>
            </a:p>
          </p:txBody>
        </p:sp>
        <p:sp>
          <p:nvSpPr>
            <p:cNvPr id="45132" name="Freeform 161"/>
            <p:cNvSpPr>
              <a:spLocks/>
            </p:cNvSpPr>
            <p:nvPr/>
          </p:nvSpPr>
          <p:spPr bwMode="auto">
            <a:xfrm>
              <a:off x="3704" y="907"/>
              <a:ext cx="1459" cy="547"/>
            </a:xfrm>
            <a:custGeom>
              <a:avLst/>
              <a:gdLst>
                <a:gd name="T0" fmla="*/ 0 w 1459"/>
                <a:gd name="T1" fmla="*/ 0 h 547"/>
                <a:gd name="T2" fmla="*/ 531 w 1459"/>
                <a:gd name="T3" fmla="*/ 50 h 547"/>
                <a:gd name="T4" fmla="*/ 995 w 1459"/>
                <a:gd name="T5" fmla="*/ 166 h 547"/>
                <a:gd name="T6" fmla="*/ 1177 w 1459"/>
                <a:gd name="T7" fmla="*/ 232 h 547"/>
                <a:gd name="T8" fmla="*/ 1310 w 1459"/>
                <a:gd name="T9" fmla="*/ 332 h 547"/>
                <a:gd name="T10" fmla="*/ 1409 w 1459"/>
                <a:gd name="T11" fmla="*/ 431 h 547"/>
                <a:gd name="T12" fmla="*/ 1459 w 1459"/>
                <a:gd name="T13" fmla="*/ 547 h 547"/>
                <a:gd name="T14" fmla="*/ 0 60000 65536"/>
                <a:gd name="T15" fmla="*/ 0 60000 65536"/>
                <a:gd name="T16" fmla="*/ 0 60000 65536"/>
                <a:gd name="T17" fmla="*/ 0 60000 65536"/>
                <a:gd name="T18" fmla="*/ 0 60000 65536"/>
                <a:gd name="T19" fmla="*/ 0 60000 65536"/>
                <a:gd name="T20" fmla="*/ 0 60000 65536"/>
                <a:gd name="T21" fmla="*/ 0 w 1459"/>
                <a:gd name="T22" fmla="*/ 0 h 547"/>
                <a:gd name="T23" fmla="*/ 1459 w 1459"/>
                <a:gd name="T24" fmla="*/ 547 h 5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9" h="547">
                  <a:moveTo>
                    <a:pt x="0" y="0"/>
                  </a:moveTo>
                  <a:lnTo>
                    <a:pt x="531" y="50"/>
                  </a:lnTo>
                  <a:lnTo>
                    <a:pt x="995" y="166"/>
                  </a:lnTo>
                  <a:lnTo>
                    <a:pt x="1177" y="232"/>
                  </a:lnTo>
                  <a:lnTo>
                    <a:pt x="1310" y="332"/>
                  </a:lnTo>
                  <a:lnTo>
                    <a:pt x="1409" y="431"/>
                  </a:lnTo>
                  <a:lnTo>
                    <a:pt x="1459" y="54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3" name="Freeform 162"/>
            <p:cNvSpPr>
              <a:spLocks/>
            </p:cNvSpPr>
            <p:nvPr/>
          </p:nvSpPr>
          <p:spPr bwMode="auto">
            <a:xfrm>
              <a:off x="4715" y="2813"/>
              <a:ext cx="67" cy="66"/>
            </a:xfrm>
            <a:custGeom>
              <a:avLst/>
              <a:gdLst>
                <a:gd name="T0" fmla="*/ 50 w 67"/>
                <a:gd name="T1" fmla="*/ 33 h 66"/>
                <a:gd name="T2" fmla="*/ 67 w 67"/>
                <a:gd name="T3" fmla="*/ 66 h 66"/>
                <a:gd name="T4" fmla="*/ 0 w 67"/>
                <a:gd name="T5" fmla="*/ 33 h 66"/>
                <a:gd name="T6" fmla="*/ 50 w 67"/>
                <a:gd name="T7" fmla="*/ 0 h 66"/>
                <a:gd name="T8" fmla="*/ 50 w 67"/>
                <a:gd name="T9" fmla="*/ 33 h 66"/>
                <a:gd name="T10" fmla="*/ 0 60000 65536"/>
                <a:gd name="T11" fmla="*/ 0 60000 65536"/>
                <a:gd name="T12" fmla="*/ 0 60000 65536"/>
                <a:gd name="T13" fmla="*/ 0 60000 65536"/>
                <a:gd name="T14" fmla="*/ 0 60000 65536"/>
                <a:gd name="T15" fmla="*/ 0 w 67"/>
                <a:gd name="T16" fmla="*/ 0 h 66"/>
                <a:gd name="T17" fmla="*/ 67 w 67"/>
                <a:gd name="T18" fmla="*/ 66 h 66"/>
              </a:gdLst>
              <a:ahLst/>
              <a:cxnLst>
                <a:cxn ang="T10">
                  <a:pos x="T0" y="T1"/>
                </a:cxn>
                <a:cxn ang="T11">
                  <a:pos x="T2" y="T3"/>
                </a:cxn>
                <a:cxn ang="T12">
                  <a:pos x="T4" y="T5"/>
                </a:cxn>
                <a:cxn ang="T13">
                  <a:pos x="T6" y="T7"/>
                </a:cxn>
                <a:cxn ang="T14">
                  <a:pos x="T8" y="T9"/>
                </a:cxn>
              </a:cxnLst>
              <a:rect l="T15" t="T16" r="T17" b="T18"/>
              <a:pathLst>
                <a:path w="67" h="66">
                  <a:moveTo>
                    <a:pt x="50" y="33"/>
                  </a:moveTo>
                  <a:lnTo>
                    <a:pt x="67" y="66"/>
                  </a:lnTo>
                  <a:lnTo>
                    <a:pt x="0" y="33"/>
                  </a:lnTo>
                  <a:lnTo>
                    <a:pt x="50" y="0"/>
                  </a:lnTo>
                  <a:lnTo>
                    <a:pt x="50" y="33"/>
                  </a:lnTo>
                  <a:close/>
                </a:path>
              </a:pathLst>
            </a:custGeom>
            <a:solidFill>
              <a:srgbClr val="000000"/>
            </a:solidFill>
            <a:ln w="38100">
              <a:solidFill>
                <a:srgbClr val="000000"/>
              </a:solidFill>
              <a:round/>
              <a:headEnd/>
              <a:tailEnd/>
            </a:ln>
          </p:spPr>
          <p:txBody>
            <a:bodyPr/>
            <a:lstStyle/>
            <a:p>
              <a:endParaRPr lang="en-US"/>
            </a:p>
          </p:txBody>
        </p:sp>
        <p:sp>
          <p:nvSpPr>
            <p:cNvPr id="45134" name="Freeform 163"/>
            <p:cNvSpPr>
              <a:spLocks/>
            </p:cNvSpPr>
            <p:nvPr/>
          </p:nvSpPr>
          <p:spPr bwMode="auto">
            <a:xfrm>
              <a:off x="4782" y="1785"/>
              <a:ext cx="397" cy="1061"/>
            </a:xfrm>
            <a:custGeom>
              <a:avLst/>
              <a:gdLst>
                <a:gd name="T0" fmla="*/ 397 w 397"/>
                <a:gd name="T1" fmla="*/ 0 h 1061"/>
                <a:gd name="T2" fmla="*/ 364 w 397"/>
                <a:gd name="T3" fmla="*/ 382 h 1061"/>
                <a:gd name="T4" fmla="*/ 281 w 397"/>
                <a:gd name="T5" fmla="*/ 697 h 1061"/>
                <a:gd name="T6" fmla="*/ 165 w 397"/>
                <a:gd name="T7" fmla="*/ 945 h 1061"/>
                <a:gd name="T8" fmla="*/ 82 w 397"/>
                <a:gd name="T9" fmla="*/ 1012 h 1061"/>
                <a:gd name="T10" fmla="*/ 0 w 397"/>
                <a:gd name="T11" fmla="*/ 1061 h 1061"/>
                <a:gd name="T12" fmla="*/ 0 60000 65536"/>
                <a:gd name="T13" fmla="*/ 0 60000 65536"/>
                <a:gd name="T14" fmla="*/ 0 60000 65536"/>
                <a:gd name="T15" fmla="*/ 0 60000 65536"/>
                <a:gd name="T16" fmla="*/ 0 60000 65536"/>
                <a:gd name="T17" fmla="*/ 0 60000 65536"/>
                <a:gd name="T18" fmla="*/ 0 w 397"/>
                <a:gd name="T19" fmla="*/ 0 h 1061"/>
                <a:gd name="T20" fmla="*/ 397 w 397"/>
                <a:gd name="T21" fmla="*/ 1061 h 1061"/>
              </a:gdLst>
              <a:ahLst/>
              <a:cxnLst>
                <a:cxn ang="T12">
                  <a:pos x="T0" y="T1"/>
                </a:cxn>
                <a:cxn ang="T13">
                  <a:pos x="T2" y="T3"/>
                </a:cxn>
                <a:cxn ang="T14">
                  <a:pos x="T4" y="T5"/>
                </a:cxn>
                <a:cxn ang="T15">
                  <a:pos x="T6" y="T7"/>
                </a:cxn>
                <a:cxn ang="T16">
                  <a:pos x="T8" y="T9"/>
                </a:cxn>
                <a:cxn ang="T17">
                  <a:pos x="T10" y="T11"/>
                </a:cxn>
              </a:cxnLst>
              <a:rect l="T18" t="T19" r="T20" b="T21"/>
              <a:pathLst>
                <a:path w="397" h="1061">
                  <a:moveTo>
                    <a:pt x="397" y="0"/>
                  </a:moveTo>
                  <a:lnTo>
                    <a:pt x="364" y="382"/>
                  </a:lnTo>
                  <a:lnTo>
                    <a:pt x="281" y="697"/>
                  </a:lnTo>
                  <a:lnTo>
                    <a:pt x="165" y="945"/>
                  </a:lnTo>
                  <a:lnTo>
                    <a:pt x="82" y="1012"/>
                  </a:lnTo>
                  <a:lnTo>
                    <a:pt x="0" y="10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135" name="Rectangle 164"/>
            <p:cNvSpPr>
              <a:spLocks noChangeArrowheads="1"/>
            </p:cNvSpPr>
            <p:nvPr/>
          </p:nvSpPr>
          <p:spPr bwMode="auto">
            <a:xfrm>
              <a:off x="1253" y="1710"/>
              <a:ext cx="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Z</a:t>
              </a:r>
              <a:endParaRPr lang="en-GB" altLang="en-US"/>
            </a:p>
          </p:txBody>
        </p:sp>
        <p:sp>
          <p:nvSpPr>
            <p:cNvPr id="45136" name="Rectangle 165"/>
            <p:cNvSpPr>
              <a:spLocks noChangeArrowheads="1"/>
            </p:cNvSpPr>
            <p:nvPr/>
          </p:nvSpPr>
          <p:spPr bwMode="auto">
            <a:xfrm>
              <a:off x="2878" y="3600"/>
              <a:ext cx="1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Y</a:t>
              </a:r>
              <a:endParaRPr lang="en-GB" altLang="en-US" i="1"/>
            </a:p>
          </p:txBody>
        </p:sp>
        <p:sp>
          <p:nvSpPr>
            <p:cNvPr id="45137" name="Rectangle 166"/>
            <p:cNvSpPr>
              <a:spLocks noChangeArrowheads="1"/>
            </p:cNvSpPr>
            <p:nvPr/>
          </p:nvSpPr>
          <p:spPr bwMode="auto">
            <a:xfrm>
              <a:off x="5521" y="1860"/>
              <a:ext cx="1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X</a:t>
              </a:r>
              <a:endParaRPr lang="en-GB" altLang="en-US" i="1"/>
            </a:p>
          </p:txBody>
        </p:sp>
      </p:grpSp>
    </p:spTree>
    <p:extLst>
      <p:ext uri="{BB962C8B-B14F-4D97-AF65-F5344CB8AC3E}">
        <p14:creationId xmlns:p14="http://schemas.microsoft.com/office/powerpoint/2010/main" val="466883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9FE8D69-F74D-4EC4-AC4D-0ECB21FD282D}" type="slidenum">
              <a:rPr lang="en-US" altLang="en-US" sz="800"/>
              <a:pPr/>
              <a:t>5</a:t>
            </a:fld>
            <a:endParaRPr lang="en-US" altLang="en-US" sz="800"/>
          </a:p>
        </p:txBody>
      </p:sp>
      <p:sp>
        <p:nvSpPr>
          <p:cNvPr id="6147" name="Rectangle 2"/>
          <p:cNvSpPr>
            <a:spLocks noGrp="1" noChangeArrowheads="1"/>
          </p:cNvSpPr>
          <p:nvPr>
            <p:ph type="title"/>
          </p:nvPr>
        </p:nvSpPr>
        <p:spPr/>
        <p:txBody>
          <a:bodyPr/>
          <a:lstStyle/>
          <a:p>
            <a:r>
              <a:rPr lang="en-GB" altLang="en-US" smtClean="0"/>
              <a:t>Nested banking transaction</a:t>
            </a:r>
          </a:p>
        </p:txBody>
      </p:sp>
      <p:sp>
        <p:nvSpPr>
          <p:cNvPr id="27858" name="Rectangle 210"/>
          <p:cNvSpPr>
            <a:spLocks noGrp="1" noChangeArrowheads="1"/>
          </p:cNvSpPr>
          <p:nvPr>
            <p:ph type="body" idx="1"/>
          </p:nvPr>
        </p:nvSpPr>
        <p:spPr>
          <a:xfrm>
            <a:off x="1549400" y="5946776"/>
            <a:ext cx="8859838" cy="479425"/>
          </a:xfrm>
        </p:spPr>
        <p:txBody>
          <a:bodyPr/>
          <a:lstStyle/>
          <a:p>
            <a:r>
              <a:rPr lang="en-GB" altLang="en-US" sz="2000" dirty="0"/>
              <a:t>client transfers $10 from A to C and then transfers $20 from B to </a:t>
            </a:r>
            <a:r>
              <a:rPr lang="en-GB" altLang="en-US" sz="2000" dirty="0" smtClean="0"/>
              <a:t>D</a:t>
            </a:r>
            <a:endParaRPr lang="en-GB" altLang="en-US" sz="2000" dirty="0"/>
          </a:p>
        </p:txBody>
      </p:sp>
      <p:grpSp>
        <p:nvGrpSpPr>
          <p:cNvPr id="2" name="Group 212"/>
          <p:cNvGrpSpPr>
            <a:grpSpLocks/>
          </p:cNvGrpSpPr>
          <p:nvPr/>
        </p:nvGrpSpPr>
        <p:grpSpPr bwMode="auto">
          <a:xfrm>
            <a:off x="1589089" y="1296988"/>
            <a:ext cx="8472487" cy="4229100"/>
            <a:chOff x="353" y="1422"/>
            <a:chExt cx="5337" cy="2664"/>
          </a:xfrm>
        </p:grpSpPr>
        <p:grpSp>
          <p:nvGrpSpPr>
            <p:cNvPr id="6152" name="Group 209"/>
            <p:cNvGrpSpPr>
              <a:grpSpLocks/>
            </p:cNvGrpSpPr>
            <p:nvPr/>
          </p:nvGrpSpPr>
          <p:grpSpPr bwMode="auto">
            <a:xfrm>
              <a:off x="353" y="1422"/>
              <a:ext cx="4888" cy="2664"/>
              <a:chOff x="353" y="1116"/>
              <a:chExt cx="4888" cy="2664"/>
            </a:xfrm>
          </p:grpSpPr>
          <p:sp>
            <p:nvSpPr>
              <p:cNvPr id="6154" name="Rectangle 96"/>
              <p:cNvSpPr>
                <a:spLocks noChangeArrowheads="1"/>
              </p:cNvSpPr>
              <p:nvPr/>
            </p:nvSpPr>
            <p:spPr bwMode="auto">
              <a:xfrm>
                <a:off x="3053" y="3345"/>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55" name="Rectangle 191"/>
              <p:cNvSpPr>
                <a:spLocks noChangeArrowheads="1"/>
              </p:cNvSpPr>
              <p:nvPr/>
            </p:nvSpPr>
            <p:spPr bwMode="auto">
              <a:xfrm>
                <a:off x="3053" y="2996"/>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56" name="Rectangle 190"/>
              <p:cNvSpPr>
                <a:spLocks noChangeArrowheads="1"/>
              </p:cNvSpPr>
              <p:nvPr/>
            </p:nvSpPr>
            <p:spPr bwMode="auto">
              <a:xfrm>
                <a:off x="3053" y="2264"/>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57" name="Rectangle 189"/>
              <p:cNvSpPr>
                <a:spLocks noChangeArrowheads="1"/>
              </p:cNvSpPr>
              <p:nvPr/>
            </p:nvSpPr>
            <p:spPr bwMode="auto">
              <a:xfrm>
                <a:off x="3053" y="1363"/>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58" name="Line 170"/>
              <p:cNvSpPr>
                <a:spLocks noChangeShapeType="1"/>
              </p:cNvSpPr>
              <p:nvPr/>
            </p:nvSpPr>
            <p:spPr bwMode="auto">
              <a:xfrm flipV="1">
                <a:off x="2425" y="1478"/>
                <a:ext cx="542" cy="16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72"/>
              <p:cNvSpPr>
                <a:spLocks noChangeShapeType="1"/>
              </p:cNvSpPr>
              <p:nvPr/>
            </p:nvSpPr>
            <p:spPr bwMode="auto">
              <a:xfrm>
                <a:off x="2408" y="1741"/>
                <a:ext cx="592" cy="4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Line 174"/>
              <p:cNvSpPr>
                <a:spLocks noChangeShapeType="1"/>
              </p:cNvSpPr>
              <p:nvPr/>
            </p:nvSpPr>
            <p:spPr bwMode="auto">
              <a:xfrm>
                <a:off x="2342" y="1856"/>
                <a:ext cx="674" cy="10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176"/>
              <p:cNvSpPr>
                <a:spLocks noChangeShapeType="1"/>
              </p:cNvSpPr>
              <p:nvPr/>
            </p:nvSpPr>
            <p:spPr bwMode="auto">
              <a:xfrm>
                <a:off x="2227" y="1856"/>
                <a:ext cx="773" cy="14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Rectangle 133"/>
              <p:cNvSpPr>
                <a:spLocks noChangeArrowheads="1"/>
              </p:cNvSpPr>
              <p:nvPr/>
            </p:nvSpPr>
            <p:spPr bwMode="auto">
              <a:xfrm>
                <a:off x="1931" y="130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3" name="Rectangle 188"/>
              <p:cNvSpPr>
                <a:spLocks noChangeArrowheads="1"/>
              </p:cNvSpPr>
              <p:nvPr/>
            </p:nvSpPr>
            <p:spPr bwMode="auto">
              <a:xfrm>
                <a:off x="2051" y="1588"/>
                <a:ext cx="350" cy="293"/>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4" name="Rectangle 97"/>
              <p:cNvSpPr>
                <a:spLocks noChangeArrowheads="1"/>
              </p:cNvSpPr>
              <p:nvPr/>
            </p:nvSpPr>
            <p:spPr bwMode="auto">
              <a:xfrm>
                <a:off x="3501" y="204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5" name="Rectangle 98"/>
              <p:cNvSpPr>
                <a:spLocks noChangeArrowheads="1"/>
              </p:cNvSpPr>
              <p:nvPr/>
            </p:nvSpPr>
            <p:spPr bwMode="auto">
              <a:xfrm>
                <a:off x="3493" y="203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6" name="Rectangle 99"/>
              <p:cNvSpPr>
                <a:spLocks noChangeArrowheads="1"/>
              </p:cNvSpPr>
              <p:nvPr/>
            </p:nvSpPr>
            <p:spPr bwMode="auto">
              <a:xfrm>
                <a:off x="3501" y="1124"/>
                <a:ext cx="592" cy="65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7" name="Rectangle 100"/>
              <p:cNvSpPr>
                <a:spLocks noChangeArrowheads="1"/>
              </p:cNvSpPr>
              <p:nvPr/>
            </p:nvSpPr>
            <p:spPr bwMode="auto">
              <a:xfrm>
                <a:off x="3493" y="1116"/>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8" name="Rectangle 101"/>
              <p:cNvSpPr>
                <a:spLocks noChangeArrowheads="1"/>
              </p:cNvSpPr>
              <p:nvPr/>
            </p:nvSpPr>
            <p:spPr bwMode="auto">
              <a:xfrm>
                <a:off x="3501" y="2949"/>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69" name="Rectangle 102"/>
              <p:cNvSpPr>
                <a:spLocks noChangeArrowheads="1"/>
              </p:cNvSpPr>
              <p:nvPr/>
            </p:nvSpPr>
            <p:spPr bwMode="auto">
              <a:xfrm>
                <a:off x="3493" y="2941"/>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0" name="AutoShape 103"/>
              <p:cNvSpPr>
                <a:spLocks noChangeArrowheads="1"/>
              </p:cNvSpPr>
              <p:nvPr/>
            </p:nvSpPr>
            <p:spPr bwMode="auto">
              <a:xfrm>
                <a:off x="3723" y="1363"/>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1" name="AutoShape 104"/>
              <p:cNvSpPr>
                <a:spLocks noChangeArrowheads="1"/>
              </p:cNvSpPr>
              <p:nvPr/>
            </p:nvSpPr>
            <p:spPr bwMode="auto">
              <a:xfrm>
                <a:off x="3723" y="1363"/>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2" name="Rectangle 105"/>
              <p:cNvSpPr>
                <a:spLocks noChangeArrowheads="1"/>
              </p:cNvSpPr>
              <p:nvPr/>
            </p:nvSpPr>
            <p:spPr bwMode="auto">
              <a:xfrm>
                <a:off x="3723" y="147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3" name="Rectangle 106"/>
              <p:cNvSpPr>
                <a:spLocks noChangeArrowheads="1"/>
              </p:cNvSpPr>
              <p:nvPr/>
            </p:nvSpPr>
            <p:spPr bwMode="auto">
              <a:xfrm>
                <a:off x="3723" y="1478"/>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4" name="AutoShape 107"/>
              <p:cNvSpPr>
                <a:spLocks noChangeArrowheads="1"/>
              </p:cNvSpPr>
              <p:nvPr/>
            </p:nvSpPr>
            <p:spPr bwMode="auto">
              <a:xfrm>
                <a:off x="3723" y="1363"/>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5" name="Line 108"/>
              <p:cNvSpPr>
                <a:spLocks noChangeShapeType="1"/>
              </p:cNvSpPr>
              <p:nvPr/>
            </p:nvSpPr>
            <p:spPr bwMode="auto">
              <a:xfrm>
                <a:off x="3723" y="147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6" name="AutoShape 109"/>
              <p:cNvSpPr>
                <a:spLocks noChangeArrowheads="1"/>
              </p:cNvSpPr>
              <p:nvPr/>
            </p:nvSpPr>
            <p:spPr bwMode="auto">
              <a:xfrm>
                <a:off x="3723" y="2267"/>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7" name="AutoShape 110"/>
              <p:cNvSpPr>
                <a:spLocks noChangeArrowheads="1"/>
              </p:cNvSpPr>
              <p:nvPr/>
            </p:nvSpPr>
            <p:spPr bwMode="auto">
              <a:xfrm>
                <a:off x="3723" y="2267"/>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8" name="Rectangle 111"/>
              <p:cNvSpPr>
                <a:spLocks noChangeArrowheads="1"/>
              </p:cNvSpPr>
              <p:nvPr/>
            </p:nvSpPr>
            <p:spPr bwMode="auto">
              <a:xfrm>
                <a:off x="3723" y="2382"/>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79" name="Rectangle 112"/>
              <p:cNvSpPr>
                <a:spLocks noChangeArrowheads="1"/>
              </p:cNvSpPr>
              <p:nvPr/>
            </p:nvSpPr>
            <p:spPr bwMode="auto">
              <a:xfrm>
                <a:off x="3723" y="2382"/>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0" name="AutoShape 113"/>
              <p:cNvSpPr>
                <a:spLocks noChangeArrowheads="1"/>
              </p:cNvSpPr>
              <p:nvPr/>
            </p:nvSpPr>
            <p:spPr bwMode="auto">
              <a:xfrm>
                <a:off x="3723" y="2267"/>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1" name="Line 114"/>
              <p:cNvSpPr>
                <a:spLocks noChangeShapeType="1"/>
              </p:cNvSpPr>
              <p:nvPr/>
            </p:nvSpPr>
            <p:spPr bwMode="auto">
              <a:xfrm>
                <a:off x="3723" y="2382"/>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AutoShape 115"/>
              <p:cNvSpPr>
                <a:spLocks noChangeArrowheads="1"/>
              </p:cNvSpPr>
              <p:nvPr/>
            </p:nvSpPr>
            <p:spPr bwMode="auto">
              <a:xfrm>
                <a:off x="3723" y="3023"/>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3" name="AutoShape 116"/>
              <p:cNvSpPr>
                <a:spLocks noChangeArrowheads="1"/>
              </p:cNvSpPr>
              <p:nvPr/>
            </p:nvSpPr>
            <p:spPr bwMode="auto">
              <a:xfrm>
                <a:off x="3723" y="3023"/>
                <a:ext cx="165" cy="230"/>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4" name="Rectangle 117"/>
              <p:cNvSpPr>
                <a:spLocks noChangeArrowheads="1"/>
              </p:cNvSpPr>
              <p:nvPr/>
            </p:nvSpPr>
            <p:spPr bwMode="auto">
              <a:xfrm>
                <a:off x="3723" y="313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5" name="Rectangle 118"/>
              <p:cNvSpPr>
                <a:spLocks noChangeArrowheads="1"/>
              </p:cNvSpPr>
              <p:nvPr/>
            </p:nvSpPr>
            <p:spPr bwMode="auto">
              <a:xfrm>
                <a:off x="3723" y="3138"/>
                <a:ext cx="165" cy="132"/>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6" name="AutoShape 119"/>
              <p:cNvSpPr>
                <a:spLocks noChangeArrowheads="1"/>
              </p:cNvSpPr>
              <p:nvPr/>
            </p:nvSpPr>
            <p:spPr bwMode="auto">
              <a:xfrm>
                <a:off x="3723" y="3023"/>
                <a:ext cx="165" cy="230"/>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7" name="Line 120"/>
              <p:cNvSpPr>
                <a:spLocks noChangeShapeType="1"/>
              </p:cNvSpPr>
              <p:nvPr/>
            </p:nvSpPr>
            <p:spPr bwMode="auto">
              <a:xfrm>
                <a:off x="3723" y="313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8" name="AutoShape 121"/>
              <p:cNvSpPr>
                <a:spLocks noChangeArrowheads="1"/>
              </p:cNvSpPr>
              <p:nvPr/>
            </p:nvSpPr>
            <p:spPr bwMode="auto">
              <a:xfrm>
                <a:off x="3707" y="3319"/>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89" name="AutoShape 122"/>
              <p:cNvSpPr>
                <a:spLocks noChangeArrowheads="1"/>
              </p:cNvSpPr>
              <p:nvPr/>
            </p:nvSpPr>
            <p:spPr bwMode="auto">
              <a:xfrm>
                <a:off x="3707" y="3319"/>
                <a:ext cx="164" cy="230"/>
              </a:xfrm>
              <a:prstGeom prst="roundRect">
                <a:avLst>
                  <a:gd name="adj" fmla="val 4238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90" name="Rectangle 123"/>
              <p:cNvSpPr>
                <a:spLocks noChangeArrowheads="1"/>
              </p:cNvSpPr>
              <p:nvPr/>
            </p:nvSpPr>
            <p:spPr bwMode="auto">
              <a:xfrm>
                <a:off x="3707" y="3434"/>
                <a:ext cx="14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91" name="Rectangle 124"/>
              <p:cNvSpPr>
                <a:spLocks noChangeArrowheads="1"/>
              </p:cNvSpPr>
              <p:nvPr/>
            </p:nvSpPr>
            <p:spPr bwMode="auto">
              <a:xfrm>
                <a:off x="3707" y="3434"/>
                <a:ext cx="164" cy="115"/>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92" name="AutoShape 125"/>
              <p:cNvSpPr>
                <a:spLocks noChangeArrowheads="1"/>
              </p:cNvSpPr>
              <p:nvPr/>
            </p:nvSpPr>
            <p:spPr bwMode="auto">
              <a:xfrm>
                <a:off x="3707" y="3319"/>
                <a:ext cx="164" cy="230"/>
              </a:xfrm>
              <a:prstGeom prst="roundRect">
                <a:avLst>
                  <a:gd name="adj" fmla="val 4238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193" name="Line 126"/>
              <p:cNvSpPr>
                <a:spLocks noChangeShapeType="1"/>
              </p:cNvSpPr>
              <p:nvPr/>
            </p:nvSpPr>
            <p:spPr bwMode="auto">
              <a:xfrm>
                <a:off x="3707" y="3434"/>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4" name="Rectangle 127"/>
              <p:cNvSpPr>
                <a:spLocks noChangeArrowheads="1"/>
              </p:cNvSpPr>
              <p:nvPr/>
            </p:nvSpPr>
            <p:spPr bwMode="auto">
              <a:xfrm>
                <a:off x="4339" y="1403"/>
                <a:ext cx="90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a.withdraw(10)</a:t>
                </a:r>
                <a:endParaRPr lang="en-GB" altLang="en-US" i="1"/>
              </a:p>
            </p:txBody>
          </p:sp>
          <p:sp>
            <p:nvSpPr>
              <p:cNvPr id="6195" name="Rectangle 128"/>
              <p:cNvSpPr>
                <a:spLocks noChangeArrowheads="1"/>
              </p:cNvSpPr>
              <p:nvPr/>
            </p:nvSpPr>
            <p:spPr bwMode="auto">
              <a:xfrm>
                <a:off x="4339" y="308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c</a:t>
                </a:r>
                <a:endParaRPr lang="en-GB" altLang="en-US"/>
              </a:p>
            </p:txBody>
          </p:sp>
          <p:sp>
            <p:nvSpPr>
              <p:cNvPr id="6196" name="Rectangle 129"/>
              <p:cNvSpPr>
                <a:spLocks noChangeArrowheads="1"/>
              </p:cNvSpPr>
              <p:nvPr/>
            </p:nvSpPr>
            <p:spPr bwMode="auto">
              <a:xfrm>
                <a:off x="4405" y="3031"/>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C Helvetica Condensed" charset="0"/>
                  </a:rPr>
                  <a:t>.</a:t>
                </a:r>
                <a:endParaRPr lang="en-GB" altLang="en-US"/>
              </a:p>
            </p:txBody>
          </p:sp>
          <p:sp>
            <p:nvSpPr>
              <p:cNvPr id="6197" name="Rectangle 130"/>
              <p:cNvSpPr>
                <a:spLocks noChangeArrowheads="1"/>
              </p:cNvSpPr>
              <p:nvPr/>
            </p:nvSpPr>
            <p:spPr bwMode="auto">
              <a:xfrm>
                <a:off x="4442" y="3080"/>
                <a:ext cx="6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deposit(10)</a:t>
                </a:r>
                <a:endParaRPr lang="en-GB" altLang="en-US" i="1"/>
              </a:p>
            </p:txBody>
          </p:sp>
          <p:sp>
            <p:nvSpPr>
              <p:cNvPr id="6198" name="Rectangle 131"/>
              <p:cNvSpPr>
                <a:spLocks noChangeArrowheads="1"/>
              </p:cNvSpPr>
              <p:nvPr/>
            </p:nvSpPr>
            <p:spPr bwMode="auto">
              <a:xfrm>
                <a:off x="4339" y="2373"/>
                <a:ext cx="90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b.withdraw(20)</a:t>
                </a:r>
                <a:endParaRPr lang="en-GB" altLang="en-US" i="1"/>
              </a:p>
            </p:txBody>
          </p:sp>
          <p:sp>
            <p:nvSpPr>
              <p:cNvPr id="6199" name="Rectangle 132"/>
              <p:cNvSpPr>
                <a:spLocks noChangeArrowheads="1"/>
              </p:cNvSpPr>
              <p:nvPr/>
            </p:nvSpPr>
            <p:spPr bwMode="auto">
              <a:xfrm>
                <a:off x="4339" y="3376"/>
                <a:ext cx="80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d.deposit(20)</a:t>
                </a:r>
                <a:endParaRPr lang="en-GB" altLang="en-US" i="1"/>
              </a:p>
            </p:txBody>
          </p:sp>
          <p:sp>
            <p:nvSpPr>
              <p:cNvPr id="6200" name="Rectangle 134"/>
              <p:cNvSpPr>
                <a:spLocks noChangeArrowheads="1"/>
              </p:cNvSpPr>
              <p:nvPr/>
            </p:nvSpPr>
            <p:spPr bwMode="auto">
              <a:xfrm>
                <a:off x="1915" y="129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01" name="Rectangle 135"/>
              <p:cNvSpPr>
                <a:spLocks noChangeArrowheads="1"/>
              </p:cNvSpPr>
              <p:nvPr/>
            </p:nvSpPr>
            <p:spPr bwMode="auto">
              <a:xfrm>
                <a:off x="1989" y="1387"/>
                <a:ext cx="35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Client</a:t>
                </a:r>
                <a:endParaRPr lang="en-GB" altLang="en-US"/>
              </a:p>
            </p:txBody>
          </p:sp>
          <p:sp>
            <p:nvSpPr>
              <p:cNvPr id="6202" name="Rectangle 136"/>
              <p:cNvSpPr>
                <a:spLocks noChangeArrowheads="1"/>
              </p:cNvSpPr>
              <p:nvPr/>
            </p:nvSpPr>
            <p:spPr bwMode="auto">
              <a:xfrm>
                <a:off x="3942" y="1420"/>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A</a:t>
                </a:r>
                <a:endParaRPr lang="en-GB" altLang="en-US"/>
              </a:p>
            </p:txBody>
          </p:sp>
          <p:sp>
            <p:nvSpPr>
              <p:cNvPr id="6203" name="Rectangle 137"/>
              <p:cNvSpPr>
                <a:spLocks noChangeArrowheads="1"/>
              </p:cNvSpPr>
              <p:nvPr/>
            </p:nvSpPr>
            <p:spPr bwMode="auto">
              <a:xfrm>
                <a:off x="3942" y="2357"/>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B</a:t>
                </a:r>
                <a:endParaRPr lang="en-GB" altLang="en-US"/>
              </a:p>
            </p:txBody>
          </p:sp>
          <p:sp>
            <p:nvSpPr>
              <p:cNvPr id="6204" name="Rectangle 138"/>
              <p:cNvSpPr>
                <a:spLocks noChangeArrowheads="1"/>
              </p:cNvSpPr>
              <p:nvPr/>
            </p:nvSpPr>
            <p:spPr bwMode="auto">
              <a:xfrm>
                <a:off x="3942" y="3097"/>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C</a:t>
                </a:r>
                <a:endParaRPr lang="en-GB" altLang="en-US"/>
              </a:p>
            </p:txBody>
          </p:sp>
          <p:sp>
            <p:nvSpPr>
              <p:cNvPr id="6205" name="Rectangle 147"/>
              <p:cNvSpPr>
                <a:spLocks noChangeArrowheads="1"/>
              </p:cNvSpPr>
              <p:nvPr/>
            </p:nvSpPr>
            <p:spPr bwMode="auto">
              <a:xfrm>
                <a:off x="3145" y="1436"/>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endParaRPr lang="en-GB" altLang="en-US"/>
              </a:p>
            </p:txBody>
          </p:sp>
          <p:sp>
            <p:nvSpPr>
              <p:cNvPr id="6206" name="Rectangle 148"/>
              <p:cNvSpPr>
                <a:spLocks noChangeArrowheads="1"/>
              </p:cNvSpPr>
              <p:nvPr/>
            </p:nvSpPr>
            <p:spPr bwMode="auto">
              <a:xfrm>
                <a:off x="3216" y="1529"/>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400">
                    <a:solidFill>
                      <a:srgbClr val="000000"/>
                    </a:solidFill>
                    <a:latin typeface="Arial" panose="020B0604020202020204" pitchFamily="34" charset="0"/>
                  </a:rPr>
                  <a:t>1</a:t>
                </a:r>
                <a:endParaRPr lang="en-GB" altLang="en-US"/>
              </a:p>
            </p:txBody>
          </p:sp>
          <p:sp>
            <p:nvSpPr>
              <p:cNvPr id="6207" name="Rectangle 149"/>
              <p:cNvSpPr>
                <a:spLocks noChangeArrowheads="1"/>
              </p:cNvSpPr>
              <p:nvPr/>
            </p:nvSpPr>
            <p:spPr bwMode="auto">
              <a:xfrm>
                <a:off x="3159" y="2324"/>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endParaRPr lang="en-GB" altLang="en-US"/>
              </a:p>
            </p:txBody>
          </p:sp>
          <p:sp>
            <p:nvSpPr>
              <p:cNvPr id="6208" name="Rectangle 150"/>
              <p:cNvSpPr>
                <a:spLocks noChangeArrowheads="1"/>
              </p:cNvSpPr>
              <p:nvPr/>
            </p:nvSpPr>
            <p:spPr bwMode="auto">
              <a:xfrm>
                <a:off x="3253" y="241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400">
                    <a:solidFill>
                      <a:srgbClr val="000000"/>
                    </a:solidFill>
                    <a:latin typeface="Arial" panose="020B0604020202020204" pitchFamily="34" charset="0"/>
                  </a:rPr>
                  <a:t>2</a:t>
                </a:r>
                <a:endParaRPr lang="en-GB" altLang="en-US"/>
              </a:p>
            </p:txBody>
          </p:sp>
          <p:sp>
            <p:nvSpPr>
              <p:cNvPr id="6209" name="Rectangle 155"/>
              <p:cNvSpPr>
                <a:spLocks noChangeArrowheads="1"/>
              </p:cNvSpPr>
              <p:nvPr/>
            </p:nvSpPr>
            <p:spPr bwMode="auto">
              <a:xfrm>
                <a:off x="3159" y="3064"/>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endParaRPr lang="en-GB" altLang="en-US"/>
              </a:p>
            </p:txBody>
          </p:sp>
          <p:sp>
            <p:nvSpPr>
              <p:cNvPr id="6210" name="Rectangle 156"/>
              <p:cNvSpPr>
                <a:spLocks noChangeArrowheads="1"/>
              </p:cNvSpPr>
              <p:nvPr/>
            </p:nvSpPr>
            <p:spPr bwMode="auto">
              <a:xfrm>
                <a:off x="3253" y="315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400">
                    <a:solidFill>
                      <a:srgbClr val="000000"/>
                    </a:solidFill>
                    <a:latin typeface="Arial" panose="020B0604020202020204" pitchFamily="34" charset="0"/>
                  </a:rPr>
                  <a:t>3</a:t>
                </a:r>
                <a:endParaRPr lang="en-GB" altLang="en-US"/>
              </a:p>
            </p:txBody>
          </p:sp>
          <p:sp>
            <p:nvSpPr>
              <p:cNvPr id="6211" name="Rectangle 161"/>
              <p:cNvSpPr>
                <a:spLocks noChangeArrowheads="1"/>
              </p:cNvSpPr>
              <p:nvPr/>
            </p:nvSpPr>
            <p:spPr bwMode="auto">
              <a:xfrm>
                <a:off x="3159" y="3425"/>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endParaRPr lang="en-GB" altLang="en-US"/>
              </a:p>
            </p:txBody>
          </p:sp>
          <p:sp>
            <p:nvSpPr>
              <p:cNvPr id="6212" name="Rectangle 162"/>
              <p:cNvSpPr>
                <a:spLocks noChangeArrowheads="1"/>
              </p:cNvSpPr>
              <p:nvPr/>
            </p:nvSpPr>
            <p:spPr bwMode="auto">
              <a:xfrm>
                <a:off x="3253" y="3518"/>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400">
                    <a:solidFill>
                      <a:srgbClr val="000000"/>
                    </a:solidFill>
                    <a:latin typeface="Arial" panose="020B0604020202020204" pitchFamily="34" charset="0"/>
                  </a:rPr>
                  <a:t>4</a:t>
                </a:r>
                <a:endParaRPr lang="en-GB" altLang="en-US"/>
              </a:p>
            </p:txBody>
          </p:sp>
          <p:sp>
            <p:nvSpPr>
              <p:cNvPr id="6213" name="Rectangle 167"/>
              <p:cNvSpPr>
                <a:spLocks noChangeArrowheads="1"/>
              </p:cNvSpPr>
              <p:nvPr/>
            </p:nvSpPr>
            <p:spPr bwMode="auto">
              <a:xfrm>
                <a:off x="2168" y="1655"/>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endParaRPr lang="en-GB" altLang="en-US"/>
              </a:p>
            </p:txBody>
          </p:sp>
          <p:sp>
            <p:nvSpPr>
              <p:cNvPr id="6214" name="Rectangle 168"/>
              <p:cNvSpPr>
                <a:spLocks noChangeArrowheads="1"/>
              </p:cNvSpPr>
              <p:nvPr/>
            </p:nvSpPr>
            <p:spPr bwMode="auto">
              <a:xfrm>
                <a:off x="3942" y="3409"/>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D</a:t>
                </a:r>
                <a:endParaRPr lang="en-GB" altLang="en-US"/>
              </a:p>
            </p:txBody>
          </p:sp>
          <p:sp>
            <p:nvSpPr>
              <p:cNvPr id="6215" name="Freeform 169"/>
              <p:cNvSpPr>
                <a:spLocks/>
              </p:cNvSpPr>
              <p:nvPr/>
            </p:nvSpPr>
            <p:spPr bwMode="auto">
              <a:xfrm>
                <a:off x="2967" y="1428"/>
                <a:ext cx="66" cy="66"/>
              </a:xfrm>
              <a:custGeom>
                <a:avLst/>
                <a:gdLst>
                  <a:gd name="T0" fmla="*/ 16 w 66"/>
                  <a:gd name="T1" fmla="*/ 33 h 66"/>
                  <a:gd name="T2" fmla="*/ 0 w 66"/>
                  <a:gd name="T3" fmla="*/ 0 h 66"/>
                  <a:gd name="T4" fmla="*/ 66 w 66"/>
                  <a:gd name="T5" fmla="*/ 17 h 66"/>
                  <a:gd name="T6" fmla="*/ 16 w 66"/>
                  <a:gd name="T7" fmla="*/ 66 h 66"/>
                  <a:gd name="T8" fmla="*/ 16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16" y="33"/>
                    </a:moveTo>
                    <a:lnTo>
                      <a:pt x="0" y="0"/>
                    </a:lnTo>
                    <a:lnTo>
                      <a:pt x="66" y="17"/>
                    </a:lnTo>
                    <a:lnTo>
                      <a:pt x="16" y="66"/>
                    </a:lnTo>
                    <a:lnTo>
                      <a:pt x="16" y="33"/>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16" name="Freeform 171"/>
              <p:cNvSpPr>
                <a:spLocks/>
              </p:cNvSpPr>
              <p:nvPr/>
            </p:nvSpPr>
            <p:spPr bwMode="auto">
              <a:xfrm>
                <a:off x="2983" y="2185"/>
                <a:ext cx="66" cy="65"/>
              </a:xfrm>
              <a:custGeom>
                <a:avLst/>
                <a:gdLst>
                  <a:gd name="T0" fmla="*/ 17 w 66"/>
                  <a:gd name="T1" fmla="*/ 16 h 65"/>
                  <a:gd name="T2" fmla="*/ 33 w 66"/>
                  <a:gd name="T3" fmla="*/ 0 h 65"/>
                  <a:gd name="T4" fmla="*/ 66 w 66"/>
                  <a:gd name="T5" fmla="*/ 65 h 65"/>
                  <a:gd name="T6" fmla="*/ 0 w 66"/>
                  <a:gd name="T7" fmla="*/ 49 h 65"/>
                  <a:gd name="T8" fmla="*/ 17 w 66"/>
                  <a:gd name="T9" fmla="*/ 16 h 65"/>
                  <a:gd name="T10" fmla="*/ 0 60000 65536"/>
                  <a:gd name="T11" fmla="*/ 0 60000 65536"/>
                  <a:gd name="T12" fmla="*/ 0 60000 65536"/>
                  <a:gd name="T13" fmla="*/ 0 60000 65536"/>
                  <a:gd name="T14" fmla="*/ 0 60000 65536"/>
                  <a:gd name="T15" fmla="*/ 0 w 66"/>
                  <a:gd name="T16" fmla="*/ 0 h 65"/>
                  <a:gd name="T17" fmla="*/ 66 w 66"/>
                  <a:gd name="T18" fmla="*/ 65 h 65"/>
                </a:gdLst>
                <a:ahLst/>
                <a:cxnLst>
                  <a:cxn ang="T10">
                    <a:pos x="T0" y="T1"/>
                  </a:cxn>
                  <a:cxn ang="T11">
                    <a:pos x="T2" y="T3"/>
                  </a:cxn>
                  <a:cxn ang="T12">
                    <a:pos x="T4" y="T5"/>
                  </a:cxn>
                  <a:cxn ang="T13">
                    <a:pos x="T6" y="T7"/>
                  </a:cxn>
                  <a:cxn ang="T14">
                    <a:pos x="T8" y="T9"/>
                  </a:cxn>
                </a:cxnLst>
                <a:rect l="T15" t="T16" r="T17" b="T18"/>
                <a:pathLst>
                  <a:path w="66" h="65">
                    <a:moveTo>
                      <a:pt x="17" y="16"/>
                    </a:moveTo>
                    <a:lnTo>
                      <a:pt x="33" y="0"/>
                    </a:lnTo>
                    <a:lnTo>
                      <a:pt x="66" y="65"/>
                    </a:lnTo>
                    <a:lnTo>
                      <a:pt x="0" y="49"/>
                    </a:lnTo>
                    <a:lnTo>
                      <a:pt x="17" y="16"/>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17" name="Freeform 173"/>
              <p:cNvSpPr>
                <a:spLocks/>
              </p:cNvSpPr>
              <p:nvPr/>
            </p:nvSpPr>
            <p:spPr bwMode="auto">
              <a:xfrm>
                <a:off x="2983" y="2924"/>
                <a:ext cx="66" cy="66"/>
              </a:xfrm>
              <a:custGeom>
                <a:avLst/>
                <a:gdLst>
                  <a:gd name="T0" fmla="*/ 33 w 66"/>
                  <a:gd name="T1" fmla="*/ 17 h 66"/>
                  <a:gd name="T2" fmla="*/ 66 w 66"/>
                  <a:gd name="T3" fmla="*/ 0 h 66"/>
                  <a:gd name="T4" fmla="*/ 66 w 66"/>
                  <a:gd name="T5" fmla="*/ 66 h 66"/>
                  <a:gd name="T6" fmla="*/ 0 w 66"/>
                  <a:gd name="T7" fmla="*/ 33 h 66"/>
                  <a:gd name="T8" fmla="*/ 33 w 66"/>
                  <a:gd name="T9" fmla="*/ 17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17"/>
                    </a:moveTo>
                    <a:lnTo>
                      <a:pt x="66" y="0"/>
                    </a:lnTo>
                    <a:lnTo>
                      <a:pt x="66" y="66"/>
                    </a:lnTo>
                    <a:lnTo>
                      <a:pt x="0" y="33"/>
                    </a:lnTo>
                    <a:lnTo>
                      <a:pt x="33" y="17"/>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18" name="Freeform 175"/>
              <p:cNvSpPr>
                <a:spLocks/>
              </p:cNvSpPr>
              <p:nvPr/>
            </p:nvSpPr>
            <p:spPr bwMode="auto">
              <a:xfrm>
                <a:off x="2967" y="3270"/>
                <a:ext cx="66" cy="65"/>
              </a:xfrm>
              <a:custGeom>
                <a:avLst/>
                <a:gdLst>
                  <a:gd name="T0" fmla="*/ 33 w 66"/>
                  <a:gd name="T1" fmla="*/ 16 h 65"/>
                  <a:gd name="T2" fmla="*/ 66 w 66"/>
                  <a:gd name="T3" fmla="*/ 0 h 65"/>
                  <a:gd name="T4" fmla="*/ 66 w 66"/>
                  <a:gd name="T5" fmla="*/ 65 h 65"/>
                  <a:gd name="T6" fmla="*/ 0 w 66"/>
                  <a:gd name="T7" fmla="*/ 33 h 65"/>
                  <a:gd name="T8" fmla="*/ 33 w 66"/>
                  <a:gd name="T9" fmla="*/ 16 h 65"/>
                  <a:gd name="T10" fmla="*/ 0 60000 65536"/>
                  <a:gd name="T11" fmla="*/ 0 60000 65536"/>
                  <a:gd name="T12" fmla="*/ 0 60000 65536"/>
                  <a:gd name="T13" fmla="*/ 0 60000 65536"/>
                  <a:gd name="T14" fmla="*/ 0 60000 65536"/>
                  <a:gd name="T15" fmla="*/ 0 w 66"/>
                  <a:gd name="T16" fmla="*/ 0 h 65"/>
                  <a:gd name="T17" fmla="*/ 66 w 66"/>
                  <a:gd name="T18" fmla="*/ 65 h 65"/>
                </a:gdLst>
                <a:ahLst/>
                <a:cxnLst>
                  <a:cxn ang="T10">
                    <a:pos x="T0" y="T1"/>
                  </a:cxn>
                  <a:cxn ang="T11">
                    <a:pos x="T2" y="T3"/>
                  </a:cxn>
                  <a:cxn ang="T12">
                    <a:pos x="T4" y="T5"/>
                  </a:cxn>
                  <a:cxn ang="T13">
                    <a:pos x="T6" y="T7"/>
                  </a:cxn>
                  <a:cxn ang="T14">
                    <a:pos x="T8" y="T9"/>
                  </a:cxn>
                </a:cxnLst>
                <a:rect l="T15" t="T16" r="T17" b="T18"/>
                <a:pathLst>
                  <a:path w="66" h="65">
                    <a:moveTo>
                      <a:pt x="33" y="16"/>
                    </a:moveTo>
                    <a:lnTo>
                      <a:pt x="66" y="0"/>
                    </a:lnTo>
                    <a:lnTo>
                      <a:pt x="66" y="65"/>
                    </a:lnTo>
                    <a:lnTo>
                      <a:pt x="0" y="33"/>
                    </a:lnTo>
                    <a:lnTo>
                      <a:pt x="33" y="16"/>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19" name="Freeform 177"/>
              <p:cNvSpPr>
                <a:spLocks/>
              </p:cNvSpPr>
              <p:nvPr/>
            </p:nvSpPr>
            <p:spPr bwMode="auto">
              <a:xfrm>
                <a:off x="3641" y="1428"/>
                <a:ext cx="66" cy="83"/>
              </a:xfrm>
              <a:custGeom>
                <a:avLst/>
                <a:gdLst>
                  <a:gd name="T0" fmla="*/ 0 w 66"/>
                  <a:gd name="T1" fmla="*/ 33 h 83"/>
                  <a:gd name="T2" fmla="*/ 0 w 66"/>
                  <a:gd name="T3" fmla="*/ 0 h 83"/>
                  <a:gd name="T4" fmla="*/ 66 w 66"/>
                  <a:gd name="T5" fmla="*/ 33 h 83"/>
                  <a:gd name="T6" fmla="*/ 0 w 66"/>
                  <a:gd name="T7" fmla="*/ 83 h 83"/>
                  <a:gd name="T8" fmla="*/ 0 w 66"/>
                  <a:gd name="T9" fmla="*/ 33 h 83"/>
                  <a:gd name="T10" fmla="*/ 0 60000 65536"/>
                  <a:gd name="T11" fmla="*/ 0 60000 65536"/>
                  <a:gd name="T12" fmla="*/ 0 60000 65536"/>
                  <a:gd name="T13" fmla="*/ 0 60000 65536"/>
                  <a:gd name="T14" fmla="*/ 0 60000 65536"/>
                  <a:gd name="T15" fmla="*/ 0 w 66"/>
                  <a:gd name="T16" fmla="*/ 0 h 83"/>
                  <a:gd name="T17" fmla="*/ 66 w 66"/>
                  <a:gd name="T18" fmla="*/ 83 h 83"/>
                </a:gdLst>
                <a:ahLst/>
                <a:cxnLst>
                  <a:cxn ang="T10">
                    <a:pos x="T0" y="T1"/>
                  </a:cxn>
                  <a:cxn ang="T11">
                    <a:pos x="T2" y="T3"/>
                  </a:cxn>
                  <a:cxn ang="T12">
                    <a:pos x="T4" y="T5"/>
                  </a:cxn>
                  <a:cxn ang="T13">
                    <a:pos x="T6" y="T7"/>
                  </a:cxn>
                  <a:cxn ang="T14">
                    <a:pos x="T8" y="T9"/>
                  </a:cxn>
                </a:cxnLst>
                <a:rect l="T15" t="T16" r="T17" b="T18"/>
                <a:pathLst>
                  <a:path w="66" h="83">
                    <a:moveTo>
                      <a:pt x="0" y="33"/>
                    </a:moveTo>
                    <a:lnTo>
                      <a:pt x="0" y="0"/>
                    </a:lnTo>
                    <a:lnTo>
                      <a:pt x="66" y="33"/>
                    </a:lnTo>
                    <a:lnTo>
                      <a:pt x="0" y="83"/>
                    </a:lnTo>
                    <a:lnTo>
                      <a:pt x="0" y="33"/>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20" name="Line 178"/>
              <p:cNvSpPr>
                <a:spLocks noChangeShapeType="1"/>
              </p:cNvSpPr>
              <p:nvPr/>
            </p:nvSpPr>
            <p:spPr bwMode="auto">
              <a:xfrm>
                <a:off x="3394" y="1461"/>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1" name="Freeform 179"/>
              <p:cNvSpPr>
                <a:spLocks/>
              </p:cNvSpPr>
              <p:nvPr/>
            </p:nvSpPr>
            <p:spPr bwMode="auto">
              <a:xfrm>
                <a:off x="3641" y="2349"/>
                <a:ext cx="66" cy="66"/>
              </a:xfrm>
              <a:custGeom>
                <a:avLst/>
                <a:gdLst>
                  <a:gd name="T0" fmla="*/ 0 w 66"/>
                  <a:gd name="T1" fmla="*/ 33 h 66"/>
                  <a:gd name="T2" fmla="*/ 0 w 66"/>
                  <a:gd name="T3" fmla="*/ 0 h 66"/>
                  <a:gd name="T4" fmla="*/ 66 w 66"/>
                  <a:gd name="T5" fmla="*/ 33 h 66"/>
                  <a:gd name="T6" fmla="*/ 0 w 66"/>
                  <a:gd name="T7" fmla="*/ 66 h 66"/>
                  <a:gd name="T8" fmla="*/ 0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0" y="33"/>
                    </a:moveTo>
                    <a:lnTo>
                      <a:pt x="0" y="0"/>
                    </a:lnTo>
                    <a:lnTo>
                      <a:pt x="66" y="33"/>
                    </a:lnTo>
                    <a:lnTo>
                      <a:pt x="0" y="66"/>
                    </a:lnTo>
                    <a:lnTo>
                      <a:pt x="0" y="33"/>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22" name="Line 180"/>
              <p:cNvSpPr>
                <a:spLocks noChangeShapeType="1"/>
              </p:cNvSpPr>
              <p:nvPr/>
            </p:nvSpPr>
            <p:spPr bwMode="auto">
              <a:xfrm>
                <a:off x="3394" y="2382"/>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3" name="Freeform 181"/>
              <p:cNvSpPr>
                <a:spLocks/>
              </p:cNvSpPr>
              <p:nvPr/>
            </p:nvSpPr>
            <p:spPr bwMode="auto">
              <a:xfrm>
                <a:off x="3641" y="3122"/>
                <a:ext cx="49" cy="65"/>
              </a:xfrm>
              <a:custGeom>
                <a:avLst/>
                <a:gdLst>
                  <a:gd name="T0" fmla="*/ 0 w 49"/>
                  <a:gd name="T1" fmla="*/ 33 h 65"/>
                  <a:gd name="T2" fmla="*/ 0 w 49"/>
                  <a:gd name="T3" fmla="*/ 0 h 65"/>
                  <a:gd name="T4" fmla="*/ 49 w 49"/>
                  <a:gd name="T5" fmla="*/ 33 h 65"/>
                  <a:gd name="T6" fmla="*/ 0 w 49"/>
                  <a:gd name="T7" fmla="*/ 65 h 65"/>
                  <a:gd name="T8" fmla="*/ 0 w 49"/>
                  <a:gd name="T9" fmla="*/ 33 h 65"/>
                  <a:gd name="T10" fmla="*/ 0 60000 65536"/>
                  <a:gd name="T11" fmla="*/ 0 60000 65536"/>
                  <a:gd name="T12" fmla="*/ 0 60000 65536"/>
                  <a:gd name="T13" fmla="*/ 0 60000 65536"/>
                  <a:gd name="T14" fmla="*/ 0 60000 65536"/>
                  <a:gd name="T15" fmla="*/ 0 w 49"/>
                  <a:gd name="T16" fmla="*/ 0 h 65"/>
                  <a:gd name="T17" fmla="*/ 49 w 49"/>
                  <a:gd name="T18" fmla="*/ 65 h 65"/>
                </a:gdLst>
                <a:ahLst/>
                <a:cxnLst>
                  <a:cxn ang="T10">
                    <a:pos x="T0" y="T1"/>
                  </a:cxn>
                  <a:cxn ang="T11">
                    <a:pos x="T2" y="T3"/>
                  </a:cxn>
                  <a:cxn ang="T12">
                    <a:pos x="T4" y="T5"/>
                  </a:cxn>
                  <a:cxn ang="T13">
                    <a:pos x="T6" y="T7"/>
                  </a:cxn>
                  <a:cxn ang="T14">
                    <a:pos x="T8" y="T9"/>
                  </a:cxn>
                </a:cxnLst>
                <a:rect l="T15" t="T16" r="T17" b="T18"/>
                <a:pathLst>
                  <a:path w="49" h="65">
                    <a:moveTo>
                      <a:pt x="0" y="33"/>
                    </a:moveTo>
                    <a:lnTo>
                      <a:pt x="0" y="0"/>
                    </a:lnTo>
                    <a:lnTo>
                      <a:pt x="49" y="33"/>
                    </a:lnTo>
                    <a:lnTo>
                      <a:pt x="0" y="65"/>
                    </a:lnTo>
                    <a:lnTo>
                      <a:pt x="0" y="33"/>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24" name="Line 182"/>
              <p:cNvSpPr>
                <a:spLocks noChangeShapeType="1"/>
              </p:cNvSpPr>
              <p:nvPr/>
            </p:nvSpPr>
            <p:spPr bwMode="auto">
              <a:xfrm>
                <a:off x="3378" y="3155"/>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5" name="Freeform 183"/>
              <p:cNvSpPr>
                <a:spLocks/>
              </p:cNvSpPr>
              <p:nvPr/>
            </p:nvSpPr>
            <p:spPr bwMode="auto">
              <a:xfrm>
                <a:off x="3625" y="3401"/>
                <a:ext cx="65" cy="66"/>
              </a:xfrm>
              <a:custGeom>
                <a:avLst/>
                <a:gdLst>
                  <a:gd name="T0" fmla="*/ 0 w 65"/>
                  <a:gd name="T1" fmla="*/ 33 h 66"/>
                  <a:gd name="T2" fmla="*/ 0 w 65"/>
                  <a:gd name="T3" fmla="*/ 0 h 66"/>
                  <a:gd name="T4" fmla="*/ 65 w 65"/>
                  <a:gd name="T5" fmla="*/ 33 h 66"/>
                  <a:gd name="T6" fmla="*/ 0 w 65"/>
                  <a:gd name="T7" fmla="*/ 66 h 66"/>
                  <a:gd name="T8" fmla="*/ 0 w 65"/>
                  <a:gd name="T9" fmla="*/ 33 h 66"/>
                  <a:gd name="T10" fmla="*/ 0 60000 65536"/>
                  <a:gd name="T11" fmla="*/ 0 60000 65536"/>
                  <a:gd name="T12" fmla="*/ 0 60000 65536"/>
                  <a:gd name="T13" fmla="*/ 0 60000 65536"/>
                  <a:gd name="T14" fmla="*/ 0 60000 65536"/>
                  <a:gd name="T15" fmla="*/ 0 w 65"/>
                  <a:gd name="T16" fmla="*/ 0 h 66"/>
                  <a:gd name="T17" fmla="*/ 65 w 65"/>
                  <a:gd name="T18" fmla="*/ 66 h 66"/>
                </a:gdLst>
                <a:ahLst/>
                <a:cxnLst>
                  <a:cxn ang="T10">
                    <a:pos x="T0" y="T1"/>
                  </a:cxn>
                  <a:cxn ang="T11">
                    <a:pos x="T2" y="T3"/>
                  </a:cxn>
                  <a:cxn ang="T12">
                    <a:pos x="T4" y="T5"/>
                  </a:cxn>
                  <a:cxn ang="T13">
                    <a:pos x="T6" y="T7"/>
                  </a:cxn>
                  <a:cxn ang="T14">
                    <a:pos x="T8" y="T9"/>
                  </a:cxn>
                </a:cxnLst>
                <a:rect l="T15" t="T16" r="T17" b="T18"/>
                <a:pathLst>
                  <a:path w="65" h="66">
                    <a:moveTo>
                      <a:pt x="0" y="33"/>
                    </a:moveTo>
                    <a:lnTo>
                      <a:pt x="0" y="0"/>
                    </a:lnTo>
                    <a:lnTo>
                      <a:pt x="65" y="33"/>
                    </a:lnTo>
                    <a:lnTo>
                      <a:pt x="0" y="66"/>
                    </a:lnTo>
                    <a:lnTo>
                      <a:pt x="0" y="33"/>
                    </a:lnTo>
                    <a:close/>
                  </a:path>
                </a:pathLst>
              </a:custGeom>
              <a:solidFill>
                <a:srgbClr val="000000"/>
              </a:solidFill>
              <a:ln w="38100">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6226" name="Line 184"/>
              <p:cNvSpPr>
                <a:spLocks noChangeShapeType="1"/>
              </p:cNvSpPr>
              <p:nvPr/>
            </p:nvSpPr>
            <p:spPr bwMode="auto">
              <a:xfrm>
                <a:off x="3378" y="3434"/>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7" name="Rectangle 185"/>
              <p:cNvSpPr>
                <a:spLocks noChangeArrowheads="1"/>
              </p:cNvSpPr>
              <p:nvPr/>
            </p:nvSpPr>
            <p:spPr bwMode="auto">
              <a:xfrm>
                <a:off x="3407" y="1157"/>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X</a:t>
                </a:r>
                <a:endParaRPr lang="en-GB" altLang="en-US"/>
              </a:p>
            </p:txBody>
          </p:sp>
          <p:sp>
            <p:nvSpPr>
              <p:cNvPr id="6228" name="Rectangle 186"/>
              <p:cNvSpPr>
                <a:spLocks noChangeArrowheads="1"/>
              </p:cNvSpPr>
              <p:nvPr/>
            </p:nvSpPr>
            <p:spPr bwMode="auto">
              <a:xfrm>
                <a:off x="3398" y="2044"/>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Y</a:t>
                </a:r>
                <a:endParaRPr lang="en-GB" altLang="en-US"/>
              </a:p>
            </p:txBody>
          </p:sp>
          <p:sp>
            <p:nvSpPr>
              <p:cNvPr id="6229" name="Rectangle 187"/>
              <p:cNvSpPr>
                <a:spLocks noChangeArrowheads="1"/>
              </p:cNvSpPr>
              <p:nvPr/>
            </p:nvSpPr>
            <p:spPr bwMode="auto">
              <a:xfrm>
                <a:off x="3400" y="2834"/>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Z</a:t>
                </a:r>
                <a:endParaRPr lang="en-GB" altLang="en-US"/>
              </a:p>
            </p:txBody>
          </p:sp>
          <p:sp>
            <p:nvSpPr>
              <p:cNvPr id="6230" name="Rectangle 193"/>
              <p:cNvSpPr>
                <a:spLocks noChangeArrowheads="1"/>
              </p:cNvSpPr>
              <p:nvPr/>
            </p:nvSpPr>
            <p:spPr bwMode="auto">
              <a:xfrm>
                <a:off x="372" y="2103"/>
                <a:ext cx="2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T</a:t>
                </a:r>
                <a:r>
                  <a:rPr lang="en-GB" altLang="en-US" sz="1700">
                    <a:solidFill>
                      <a:srgbClr val="000000"/>
                    </a:solidFill>
                    <a:latin typeface="Arial" panose="020B0604020202020204" pitchFamily="34" charset="0"/>
                  </a:rPr>
                  <a:t> = </a:t>
                </a:r>
                <a:endParaRPr lang="en-GB" altLang="en-US"/>
              </a:p>
            </p:txBody>
          </p:sp>
          <p:sp>
            <p:nvSpPr>
              <p:cNvPr id="6231" name="Rectangle 194"/>
              <p:cNvSpPr>
                <a:spLocks noChangeArrowheads="1"/>
              </p:cNvSpPr>
              <p:nvPr/>
            </p:nvSpPr>
            <p:spPr bwMode="auto">
              <a:xfrm>
                <a:off x="597" y="2103"/>
                <a:ext cx="10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openTransaction</a:t>
                </a:r>
                <a:endParaRPr lang="en-GB" altLang="en-US"/>
              </a:p>
            </p:txBody>
          </p:sp>
          <p:sp>
            <p:nvSpPr>
              <p:cNvPr id="6232" name="Rectangle 195"/>
              <p:cNvSpPr>
                <a:spLocks noChangeArrowheads="1"/>
              </p:cNvSpPr>
              <p:nvPr/>
            </p:nvSpPr>
            <p:spPr bwMode="auto">
              <a:xfrm>
                <a:off x="413" y="2312"/>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     </a:t>
                </a:r>
                <a:endParaRPr lang="en-GB" altLang="en-US"/>
              </a:p>
            </p:txBody>
          </p:sp>
          <p:sp>
            <p:nvSpPr>
              <p:cNvPr id="6233" name="Rectangle 196"/>
              <p:cNvSpPr>
                <a:spLocks noChangeArrowheads="1"/>
              </p:cNvSpPr>
              <p:nvPr/>
            </p:nvSpPr>
            <p:spPr bwMode="auto">
              <a:xfrm>
                <a:off x="592" y="2264"/>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C Helvetica Condensed" charset="0"/>
                  </a:rPr>
                  <a:t> </a:t>
                </a:r>
                <a:endParaRPr lang="en-GB" altLang="en-US"/>
              </a:p>
            </p:txBody>
          </p:sp>
          <p:sp>
            <p:nvSpPr>
              <p:cNvPr id="6234" name="Rectangle 197"/>
              <p:cNvSpPr>
                <a:spLocks noChangeArrowheads="1"/>
              </p:cNvSpPr>
              <p:nvPr/>
            </p:nvSpPr>
            <p:spPr bwMode="auto">
              <a:xfrm>
                <a:off x="628" y="2312"/>
                <a:ext cx="12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openSubTransaction</a:t>
                </a:r>
                <a:endParaRPr lang="en-GB" altLang="en-US"/>
              </a:p>
            </p:txBody>
          </p:sp>
          <p:sp>
            <p:nvSpPr>
              <p:cNvPr id="6235" name="Rectangle 198"/>
              <p:cNvSpPr>
                <a:spLocks noChangeArrowheads="1"/>
              </p:cNvSpPr>
              <p:nvPr/>
            </p:nvSpPr>
            <p:spPr bwMode="auto">
              <a:xfrm>
                <a:off x="792" y="2457"/>
                <a:ext cx="9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a.withdraw(10);</a:t>
                </a:r>
                <a:endParaRPr lang="en-GB" altLang="en-US"/>
              </a:p>
            </p:txBody>
          </p:sp>
          <p:sp>
            <p:nvSpPr>
              <p:cNvPr id="6236" name="Rectangle 199"/>
              <p:cNvSpPr>
                <a:spLocks noChangeArrowheads="1"/>
              </p:cNvSpPr>
              <p:nvPr/>
            </p:nvSpPr>
            <p:spPr bwMode="auto">
              <a:xfrm>
                <a:off x="353" y="3615"/>
                <a:ext cx="12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      </a:t>
                </a:r>
                <a:r>
                  <a:rPr lang="en-GB" altLang="en-US" sz="1700" i="1">
                    <a:solidFill>
                      <a:srgbClr val="000000"/>
                    </a:solidFill>
                    <a:latin typeface="Arial" panose="020B0604020202020204" pitchFamily="34" charset="0"/>
                  </a:rPr>
                  <a:t>closeTransaction</a:t>
                </a:r>
                <a:endParaRPr lang="en-GB" altLang="en-US"/>
              </a:p>
            </p:txBody>
          </p:sp>
          <p:sp>
            <p:nvSpPr>
              <p:cNvPr id="6237" name="Rectangle 200"/>
              <p:cNvSpPr>
                <a:spLocks noChangeArrowheads="1"/>
              </p:cNvSpPr>
              <p:nvPr/>
            </p:nvSpPr>
            <p:spPr bwMode="auto">
              <a:xfrm>
                <a:off x="413" y="2634"/>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     </a:t>
                </a:r>
                <a:endParaRPr lang="en-GB" altLang="en-US"/>
              </a:p>
            </p:txBody>
          </p:sp>
          <p:sp>
            <p:nvSpPr>
              <p:cNvPr id="6238" name="Rectangle 201"/>
              <p:cNvSpPr>
                <a:spLocks noChangeArrowheads="1"/>
              </p:cNvSpPr>
              <p:nvPr/>
            </p:nvSpPr>
            <p:spPr bwMode="auto">
              <a:xfrm>
                <a:off x="592" y="2586"/>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00" i="1">
                    <a:solidFill>
                      <a:srgbClr val="000000"/>
                    </a:solidFill>
                    <a:latin typeface="C Helvetica Condensed" charset="0"/>
                  </a:rPr>
                  <a:t> </a:t>
                </a:r>
                <a:endParaRPr lang="en-GB" altLang="en-US"/>
              </a:p>
            </p:txBody>
          </p:sp>
          <p:sp>
            <p:nvSpPr>
              <p:cNvPr id="6239" name="Rectangle 202"/>
              <p:cNvSpPr>
                <a:spLocks noChangeArrowheads="1"/>
              </p:cNvSpPr>
              <p:nvPr/>
            </p:nvSpPr>
            <p:spPr bwMode="auto">
              <a:xfrm>
                <a:off x="628" y="2634"/>
                <a:ext cx="12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i="1">
                    <a:solidFill>
                      <a:srgbClr val="000000"/>
                    </a:solidFill>
                    <a:latin typeface="Arial" panose="020B0604020202020204" pitchFamily="34" charset="0"/>
                  </a:rPr>
                  <a:t>openSubTransaction</a:t>
                </a:r>
                <a:endParaRPr lang="en-GB" altLang="en-US"/>
              </a:p>
            </p:txBody>
          </p:sp>
          <p:sp>
            <p:nvSpPr>
              <p:cNvPr id="6240" name="Rectangle 203"/>
              <p:cNvSpPr>
                <a:spLocks noChangeArrowheads="1"/>
              </p:cNvSpPr>
              <p:nvPr/>
            </p:nvSpPr>
            <p:spPr bwMode="auto">
              <a:xfrm>
                <a:off x="792" y="2779"/>
                <a:ext cx="9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b.withdraw(20);</a:t>
                </a:r>
                <a:endParaRPr lang="en-GB" altLang="en-US"/>
              </a:p>
            </p:txBody>
          </p:sp>
          <p:sp>
            <p:nvSpPr>
              <p:cNvPr id="6241" name="Rectangle 204"/>
              <p:cNvSpPr>
                <a:spLocks noChangeArrowheads="1"/>
              </p:cNvSpPr>
              <p:nvPr/>
            </p:nvSpPr>
            <p:spPr bwMode="auto">
              <a:xfrm>
                <a:off x="413" y="2972"/>
                <a:ext cx="14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     </a:t>
                </a:r>
                <a:r>
                  <a:rPr lang="en-GB" altLang="en-US" sz="1700" i="1">
                    <a:solidFill>
                      <a:srgbClr val="000000"/>
                    </a:solidFill>
                    <a:latin typeface="Arial" panose="020B0604020202020204" pitchFamily="34" charset="0"/>
                  </a:rPr>
                  <a:t>openSubTransaction</a:t>
                </a:r>
                <a:endParaRPr lang="en-GB" altLang="en-US"/>
              </a:p>
            </p:txBody>
          </p:sp>
          <p:sp>
            <p:nvSpPr>
              <p:cNvPr id="6242" name="Rectangle 205"/>
              <p:cNvSpPr>
                <a:spLocks noChangeArrowheads="1"/>
              </p:cNvSpPr>
              <p:nvPr/>
            </p:nvSpPr>
            <p:spPr bwMode="auto">
              <a:xfrm>
                <a:off x="792" y="3117"/>
                <a:ext cx="8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c.deposit(10);</a:t>
                </a:r>
                <a:endParaRPr lang="en-GB" altLang="en-US"/>
              </a:p>
            </p:txBody>
          </p:sp>
          <p:sp>
            <p:nvSpPr>
              <p:cNvPr id="6243" name="Rectangle 206"/>
              <p:cNvSpPr>
                <a:spLocks noChangeArrowheads="1"/>
              </p:cNvSpPr>
              <p:nvPr/>
            </p:nvSpPr>
            <p:spPr bwMode="auto">
              <a:xfrm>
                <a:off x="413" y="3278"/>
                <a:ext cx="14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      </a:t>
                </a:r>
                <a:r>
                  <a:rPr lang="en-GB" altLang="en-US" sz="1700" i="1">
                    <a:solidFill>
                      <a:srgbClr val="000000"/>
                    </a:solidFill>
                    <a:latin typeface="Arial" panose="020B0604020202020204" pitchFamily="34" charset="0"/>
                  </a:rPr>
                  <a:t>openSubTransaction</a:t>
                </a:r>
                <a:endParaRPr lang="en-GB" altLang="en-US"/>
              </a:p>
            </p:txBody>
          </p:sp>
          <p:sp>
            <p:nvSpPr>
              <p:cNvPr id="6244" name="Rectangle 207"/>
              <p:cNvSpPr>
                <a:spLocks noChangeArrowheads="1"/>
              </p:cNvSpPr>
              <p:nvPr/>
            </p:nvSpPr>
            <p:spPr bwMode="auto">
              <a:xfrm>
                <a:off x="792" y="3422"/>
                <a:ext cx="8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700">
                    <a:solidFill>
                      <a:srgbClr val="000000"/>
                    </a:solidFill>
                    <a:latin typeface="Arial" panose="020B0604020202020204" pitchFamily="34" charset="0"/>
                  </a:rPr>
                  <a:t>d.deposit(20);</a:t>
                </a:r>
                <a:endParaRPr lang="en-GB" altLang="en-US"/>
              </a:p>
            </p:txBody>
          </p:sp>
        </p:grpSp>
        <p:sp>
          <p:nvSpPr>
            <p:cNvPr id="6153" name="Rectangle 211"/>
            <p:cNvSpPr>
              <a:spLocks noChangeArrowheads="1"/>
            </p:cNvSpPr>
            <p:nvPr/>
          </p:nvSpPr>
          <p:spPr bwMode="auto">
            <a:xfrm>
              <a:off x="4438" y="2073"/>
              <a:ext cx="12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800">
                  <a:solidFill>
                    <a:schemeClr val="accent1"/>
                  </a:solidFill>
                  <a:latin typeface="Arial" panose="020B0604020202020204" pitchFamily="34" charset="0"/>
                </a:rPr>
                <a:t>Figure 13.2</a:t>
              </a:r>
            </a:p>
          </p:txBody>
        </p:sp>
      </p:grpSp>
      <p:sp>
        <p:nvSpPr>
          <p:cNvPr id="27861" name="Text Box 213"/>
          <p:cNvSpPr txBox="1">
            <a:spLocks noChangeArrowheads="1"/>
          </p:cNvSpPr>
          <p:nvPr/>
        </p:nvSpPr>
        <p:spPr bwMode="auto">
          <a:xfrm>
            <a:off x="1538289" y="2832100"/>
            <a:ext cx="2566987" cy="267765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dirty="0">
                <a:latin typeface="Helvetica" panose="020B0604020202020204" pitchFamily="34" charset="0"/>
              </a:rPr>
              <a:t>requests can be run in parallel -</a:t>
            </a:r>
          </a:p>
          <a:p>
            <a:r>
              <a:rPr lang="en-GB" altLang="en-US" dirty="0">
                <a:latin typeface="Helvetica" panose="020B0604020202020204" pitchFamily="34" charset="0"/>
              </a:rPr>
              <a:t>with several servers, the nested transaction is more efficient</a:t>
            </a:r>
            <a:endParaRPr lang="en-GB" altLang="en-US" dirty="0"/>
          </a:p>
        </p:txBody>
      </p:sp>
      <p:sp>
        <p:nvSpPr>
          <p:cNvPr id="27862" name="Text Box 214"/>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dirty="0"/>
              <a:t>•</a:t>
            </a:r>
          </a:p>
        </p:txBody>
      </p:sp>
    </p:spTree>
    <p:extLst>
      <p:ext uri="{BB962C8B-B14F-4D97-AF65-F5344CB8AC3E}">
        <p14:creationId xmlns:p14="http://schemas.microsoft.com/office/powerpoint/2010/main" val="3373970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858">
                                            <p:txEl>
                                              <p:pRg st="0" end="0"/>
                                            </p:txEl>
                                          </p:spTgt>
                                        </p:tgtEl>
                                        <p:attrNameLst>
                                          <p:attrName>style.visibility</p:attrName>
                                        </p:attrNameLst>
                                      </p:cBhvr>
                                      <p:to>
                                        <p:strVal val="visible"/>
                                      </p:to>
                                    </p:set>
                                    <p:animEffect transition="in" filter="wipe(up)">
                                      <p:cBhvr>
                                        <p:cTn id="12" dur="500"/>
                                        <p:tgtEl>
                                          <p:spTgt spid="278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861"/>
                                        </p:tgtEl>
                                        <p:attrNameLst>
                                          <p:attrName>style.visibility</p:attrName>
                                        </p:attrNameLst>
                                      </p:cBhvr>
                                      <p:to>
                                        <p:strVal val="visible"/>
                                      </p:to>
                                    </p:set>
                                    <p:anim calcmode="lin" valueType="num">
                                      <p:cBhvr additive="base">
                                        <p:cTn id="17" dur="500" fill="hold"/>
                                        <p:tgtEl>
                                          <p:spTgt spid="27861"/>
                                        </p:tgtEl>
                                        <p:attrNameLst>
                                          <p:attrName>ppt_x</p:attrName>
                                        </p:attrNameLst>
                                      </p:cBhvr>
                                      <p:tavLst>
                                        <p:tav tm="0">
                                          <p:val>
                                            <p:strVal val="1+#ppt_w/2"/>
                                          </p:val>
                                        </p:tav>
                                        <p:tav tm="100000">
                                          <p:val>
                                            <p:strVal val="#ppt_x"/>
                                          </p:val>
                                        </p:tav>
                                      </p:tavLst>
                                    </p:anim>
                                    <p:anim calcmode="lin" valueType="num">
                                      <p:cBhvr additive="base">
                                        <p:cTn id="18" dur="500" fill="hold"/>
                                        <p:tgtEl>
                                          <p:spTgt spid="2786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7862"/>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8" grpId="0" build="p" bldLvl="2" autoUpdateAnimBg="0"/>
      <p:bldP spid="27861" grpId="0" animBg="1" autoUpdateAnimBg="0"/>
      <p:bldP spid="2786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en-US" smtClean="0"/>
              <a:t>Initiation</a:t>
            </a:r>
          </a:p>
        </p:txBody>
      </p:sp>
      <p:sp>
        <p:nvSpPr>
          <p:cNvPr id="46083" name="Rectangle 142"/>
          <p:cNvSpPr>
            <a:spLocks noChangeArrowheads="1"/>
          </p:cNvSpPr>
          <p:nvPr/>
        </p:nvSpPr>
        <p:spPr bwMode="auto">
          <a:xfrm>
            <a:off x="4251326" y="2579689"/>
            <a:ext cx="347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6084" name="Rectangle 143"/>
          <p:cNvSpPr>
            <a:spLocks noChangeArrowheads="1"/>
          </p:cNvSpPr>
          <p:nvPr/>
        </p:nvSpPr>
        <p:spPr bwMode="auto">
          <a:xfrm>
            <a:off x="4446589" y="2552700"/>
            <a:ext cx="4079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85" name="Rectangle 144"/>
          <p:cNvSpPr>
            <a:spLocks noChangeArrowheads="1"/>
          </p:cNvSpPr>
          <p:nvPr/>
        </p:nvSpPr>
        <p:spPr bwMode="auto">
          <a:xfrm>
            <a:off x="4665664" y="2579689"/>
            <a:ext cx="3714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a:t>
            </a:r>
            <a:endParaRPr lang="en-GB" altLang="en-US" i="1"/>
          </a:p>
        </p:txBody>
      </p:sp>
      <p:sp>
        <p:nvSpPr>
          <p:cNvPr id="46086" name="TextBox 6"/>
          <p:cNvSpPr txBox="1">
            <a:spLocks noChangeArrowheads="1"/>
          </p:cNvSpPr>
          <p:nvPr/>
        </p:nvSpPr>
        <p:spPr bwMode="auto">
          <a:xfrm>
            <a:off x="1871663" y="1403350"/>
            <a:ext cx="77152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800" b="1" dirty="0"/>
              <a:t>When</a:t>
            </a:r>
            <a:r>
              <a:rPr lang="en-US" altLang="en-US" sz="1800" dirty="0"/>
              <a:t> to send the probe in the </a:t>
            </a:r>
            <a:r>
              <a:rPr lang="en-US" altLang="en-US" sz="1800" b="1" dirty="0"/>
              <a:t>Initiation</a:t>
            </a:r>
            <a:r>
              <a:rPr lang="en-US" altLang="en-US" sz="1800" dirty="0"/>
              <a:t>? </a:t>
            </a:r>
          </a:p>
          <a:p>
            <a:endParaRPr lang="en-US" altLang="en-US" sz="1800" dirty="0"/>
          </a:p>
          <a:p>
            <a:r>
              <a:rPr lang="en-US" altLang="en-US" sz="1800" dirty="0"/>
              <a:t>Considering a server X detects a local waiting for relationship as </a:t>
            </a:r>
          </a:p>
          <a:p>
            <a:endParaRPr lang="en-US" altLang="en-US" sz="1800" dirty="0"/>
          </a:p>
          <a:p>
            <a:r>
              <a:rPr lang="en-US" altLang="en-US" sz="1800" dirty="0"/>
              <a:t>If U is not waiting:</a:t>
            </a:r>
          </a:p>
          <a:p>
            <a:endParaRPr lang="en-US" altLang="en-US" sz="1800" dirty="0"/>
          </a:p>
          <a:p>
            <a:r>
              <a:rPr lang="en-US" altLang="en-US" sz="1800" dirty="0"/>
              <a:t>There is no chance that a cycle can be formed. </a:t>
            </a:r>
          </a:p>
          <a:p>
            <a:endParaRPr lang="en-US" altLang="en-US" sz="1800" dirty="0"/>
          </a:p>
          <a:p>
            <a:r>
              <a:rPr lang="en-US" altLang="en-US" sz="1800" dirty="0"/>
              <a:t>However, if U is waiting for another transaction say V, there is a potential for a possible cycle to form. </a:t>
            </a:r>
          </a:p>
          <a:p>
            <a:endParaRPr lang="en-US" altLang="en-US" sz="1800" dirty="0"/>
          </a:p>
        </p:txBody>
      </p:sp>
      <p:sp>
        <p:nvSpPr>
          <p:cNvPr id="46087" name="Rectangle 142"/>
          <p:cNvSpPr>
            <a:spLocks noChangeArrowheads="1"/>
          </p:cNvSpPr>
          <p:nvPr/>
        </p:nvSpPr>
        <p:spPr bwMode="auto">
          <a:xfrm>
            <a:off x="4275138" y="4405314"/>
            <a:ext cx="3476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6088" name="Rectangle 143"/>
          <p:cNvSpPr>
            <a:spLocks noChangeArrowheads="1"/>
          </p:cNvSpPr>
          <p:nvPr/>
        </p:nvSpPr>
        <p:spPr bwMode="auto">
          <a:xfrm>
            <a:off x="4470400" y="4378325"/>
            <a:ext cx="4064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89" name="Rectangle 144"/>
          <p:cNvSpPr>
            <a:spLocks noChangeArrowheads="1"/>
          </p:cNvSpPr>
          <p:nvPr/>
        </p:nvSpPr>
        <p:spPr bwMode="auto">
          <a:xfrm>
            <a:off x="4689476" y="4405314"/>
            <a:ext cx="3730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dirty="0">
                <a:solidFill>
                  <a:srgbClr val="000000"/>
                </a:solidFill>
                <a:latin typeface="Arial" panose="020B0604020202020204" pitchFamily="34" charset="0"/>
              </a:rPr>
              <a:t> U</a:t>
            </a:r>
            <a:endParaRPr lang="en-GB" altLang="en-US" i="1" dirty="0"/>
          </a:p>
        </p:txBody>
      </p:sp>
      <p:sp>
        <p:nvSpPr>
          <p:cNvPr id="46090" name="Rectangle 143"/>
          <p:cNvSpPr>
            <a:spLocks noChangeArrowheads="1"/>
          </p:cNvSpPr>
          <p:nvPr/>
        </p:nvSpPr>
        <p:spPr bwMode="auto">
          <a:xfrm>
            <a:off x="4879975" y="4389438"/>
            <a:ext cx="4079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91" name="Rectangle 144"/>
          <p:cNvSpPr>
            <a:spLocks noChangeArrowheads="1"/>
          </p:cNvSpPr>
          <p:nvPr/>
        </p:nvSpPr>
        <p:spPr bwMode="auto">
          <a:xfrm>
            <a:off x="5111751" y="4416425"/>
            <a:ext cx="354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a:t>
            </a:r>
            <a:endParaRPr lang="en-GB" altLang="en-US" i="1"/>
          </a:p>
        </p:txBody>
      </p:sp>
      <p:sp>
        <p:nvSpPr>
          <p:cNvPr id="46092" name="Rectangle 142"/>
          <p:cNvSpPr>
            <a:spLocks noChangeArrowheads="1"/>
          </p:cNvSpPr>
          <p:nvPr/>
        </p:nvSpPr>
        <p:spPr bwMode="auto">
          <a:xfrm>
            <a:off x="4427538" y="4854575"/>
            <a:ext cx="34766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6093" name="Rectangle 143"/>
          <p:cNvSpPr>
            <a:spLocks noChangeArrowheads="1"/>
          </p:cNvSpPr>
          <p:nvPr/>
        </p:nvSpPr>
        <p:spPr bwMode="auto">
          <a:xfrm>
            <a:off x="4622800" y="4827588"/>
            <a:ext cx="406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94" name="Rectangle 144"/>
          <p:cNvSpPr>
            <a:spLocks noChangeArrowheads="1"/>
          </p:cNvSpPr>
          <p:nvPr/>
        </p:nvSpPr>
        <p:spPr bwMode="auto">
          <a:xfrm>
            <a:off x="4841876" y="4854575"/>
            <a:ext cx="373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dirty="0">
                <a:solidFill>
                  <a:srgbClr val="000000"/>
                </a:solidFill>
                <a:latin typeface="Arial" panose="020B0604020202020204" pitchFamily="34" charset="0"/>
              </a:rPr>
              <a:t> U</a:t>
            </a:r>
            <a:endParaRPr lang="en-GB" altLang="en-US" i="1" dirty="0"/>
          </a:p>
        </p:txBody>
      </p:sp>
      <p:sp>
        <p:nvSpPr>
          <p:cNvPr id="46095" name="Rectangle 143"/>
          <p:cNvSpPr>
            <a:spLocks noChangeArrowheads="1"/>
          </p:cNvSpPr>
          <p:nvPr/>
        </p:nvSpPr>
        <p:spPr bwMode="auto">
          <a:xfrm>
            <a:off x="5032375" y="4838700"/>
            <a:ext cx="4079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96" name="Rectangle 144"/>
          <p:cNvSpPr>
            <a:spLocks noChangeArrowheads="1"/>
          </p:cNvSpPr>
          <p:nvPr/>
        </p:nvSpPr>
        <p:spPr bwMode="auto">
          <a:xfrm>
            <a:off x="5264151" y="4865689"/>
            <a:ext cx="354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a:t>
            </a:r>
            <a:endParaRPr lang="en-GB" altLang="en-US" i="1"/>
          </a:p>
        </p:txBody>
      </p:sp>
      <p:sp>
        <p:nvSpPr>
          <p:cNvPr id="46097" name="Rectangle 144"/>
          <p:cNvSpPr>
            <a:spLocks noChangeArrowheads="1"/>
          </p:cNvSpPr>
          <p:nvPr/>
        </p:nvSpPr>
        <p:spPr bwMode="auto">
          <a:xfrm>
            <a:off x="3509963" y="4849814"/>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a:t>
            </a:r>
            <a:endParaRPr lang="en-GB" altLang="en-US" i="1"/>
          </a:p>
        </p:txBody>
      </p:sp>
      <p:sp>
        <p:nvSpPr>
          <p:cNvPr id="46098" name="Rectangle 143"/>
          <p:cNvSpPr>
            <a:spLocks noChangeArrowheads="1"/>
          </p:cNvSpPr>
          <p:nvPr/>
        </p:nvSpPr>
        <p:spPr bwMode="auto">
          <a:xfrm>
            <a:off x="3743325" y="4822825"/>
            <a:ext cx="406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6099" name="Rectangle 144"/>
          <p:cNvSpPr>
            <a:spLocks noChangeArrowheads="1"/>
          </p:cNvSpPr>
          <p:nvPr/>
        </p:nvSpPr>
        <p:spPr bwMode="auto">
          <a:xfrm>
            <a:off x="3932238" y="4810125"/>
            <a:ext cx="711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dirty="0">
                <a:solidFill>
                  <a:srgbClr val="000000"/>
                </a:solidFill>
                <a:latin typeface="Arial" panose="020B0604020202020204" pitchFamily="34" charset="0"/>
              </a:rPr>
              <a:t>… …</a:t>
            </a:r>
            <a:endParaRPr lang="en-GB" altLang="en-US" i="1" dirty="0"/>
          </a:p>
        </p:txBody>
      </p:sp>
    </p:spTree>
    <p:extLst>
      <p:ext uri="{BB962C8B-B14F-4D97-AF65-F5344CB8AC3E}">
        <p14:creationId xmlns:p14="http://schemas.microsoft.com/office/powerpoint/2010/main" val="37983833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769965" y="153847"/>
            <a:ext cx="8911687" cy="1280890"/>
          </a:xfrm>
        </p:spPr>
        <p:txBody>
          <a:bodyPr/>
          <a:lstStyle/>
          <a:p>
            <a:r>
              <a:rPr lang="en-US" altLang="en-US" dirty="0" smtClean="0"/>
              <a:t>Three steps</a:t>
            </a:r>
          </a:p>
        </p:txBody>
      </p:sp>
      <p:sp>
        <p:nvSpPr>
          <p:cNvPr id="47106" name="Content Placeholder 2"/>
          <p:cNvSpPr>
            <a:spLocks noGrp="1"/>
          </p:cNvSpPr>
          <p:nvPr>
            <p:ph idx="1"/>
          </p:nvPr>
        </p:nvSpPr>
        <p:spPr>
          <a:xfrm>
            <a:off x="1423851" y="1140823"/>
            <a:ext cx="9989321" cy="3777622"/>
          </a:xfrm>
        </p:spPr>
        <p:txBody>
          <a:bodyPr>
            <a:noAutofit/>
          </a:bodyPr>
          <a:lstStyle/>
          <a:p>
            <a:r>
              <a:rPr lang="en-US" altLang="en-US" sz="3200" b="1" dirty="0"/>
              <a:t>Initiation</a:t>
            </a:r>
            <a:r>
              <a:rPr lang="en-US" altLang="en-US" sz="3200" dirty="0"/>
              <a:t>: </a:t>
            </a:r>
            <a:endParaRPr lang="en-US" altLang="en-US" sz="3200" dirty="0" smtClean="0"/>
          </a:p>
          <a:p>
            <a:pPr lvl="1"/>
            <a:r>
              <a:rPr lang="en-US" altLang="en-US" sz="2800" dirty="0" smtClean="0"/>
              <a:t>when </a:t>
            </a:r>
            <a:r>
              <a:rPr lang="en-US" altLang="en-US" sz="2800" dirty="0"/>
              <a:t>a server notes that a transaction T starts waiting for another U, where U is waiting to access object at another server. </a:t>
            </a:r>
            <a:endParaRPr lang="en-US" altLang="en-US" sz="2800" dirty="0" smtClean="0"/>
          </a:p>
          <a:p>
            <a:pPr lvl="1"/>
            <a:r>
              <a:rPr lang="en-US" altLang="en-US" sz="2800" dirty="0" smtClean="0"/>
              <a:t>It </a:t>
            </a:r>
            <a:r>
              <a:rPr lang="en-US" altLang="en-US" sz="2800" dirty="0"/>
              <a:t>initiates detection by sending a probe containing the edge&lt;T-&gt;U&gt; to the server of the object at which U is blocked. </a:t>
            </a:r>
          </a:p>
        </p:txBody>
      </p:sp>
    </p:spTree>
    <p:extLst>
      <p:ext uri="{BB962C8B-B14F-4D97-AF65-F5344CB8AC3E}">
        <p14:creationId xmlns:p14="http://schemas.microsoft.com/office/powerpoint/2010/main" val="2590099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9497" y="389344"/>
            <a:ext cx="9663748" cy="3777622"/>
          </a:xfrm>
        </p:spPr>
        <p:txBody>
          <a:bodyPr>
            <a:noAutofit/>
          </a:bodyPr>
          <a:lstStyle/>
          <a:p>
            <a:r>
              <a:rPr lang="en-US" altLang="en-US" sz="2400" b="1" dirty="0"/>
              <a:t>Detection</a:t>
            </a:r>
            <a:r>
              <a:rPr lang="en-US" altLang="en-US" sz="2400" dirty="0"/>
              <a:t>: </a:t>
            </a:r>
            <a:endParaRPr lang="en-US" altLang="en-US" sz="2400" dirty="0" smtClean="0"/>
          </a:p>
          <a:p>
            <a:pPr lvl="1"/>
            <a:r>
              <a:rPr lang="en-US" altLang="en-US" sz="2000" dirty="0" smtClean="0"/>
              <a:t>consists </a:t>
            </a:r>
            <a:r>
              <a:rPr lang="en-US" altLang="en-US" sz="2000" dirty="0"/>
              <a:t>of receiving probes and deciding whether deadlock has occurred and whether to forward the probes. </a:t>
            </a:r>
            <a:endParaRPr lang="en-US" altLang="en-US" sz="2000" dirty="0" smtClean="0"/>
          </a:p>
          <a:p>
            <a:pPr lvl="1"/>
            <a:r>
              <a:rPr lang="en-US" altLang="en-US" sz="2000" dirty="0" smtClean="0"/>
              <a:t>The </a:t>
            </a:r>
            <a:r>
              <a:rPr lang="en-US" altLang="en-US" sz="2000" dirty="0"/>
              <a:t>server receives the probe and check to see whether U is also waiting</a:t>
            </a:r>
            <a:r>
              <a:rPr lang="en-US" altLang="en-US" sz="2000" dirty="0" smtClean="0"/>
              <a:t>.</a:t>
            </a:r>
          </a:p>
          <a:p>
            <a:pPr lvl="1"/>
            <a:r>
              <a:rPr lang="en-US" altLang="en-US" sz="2000" dirty="0" smtClean="0"/>
              <a:t> </a:t>
            </a:r>
            <a:r>
              <a:rPr lang="en-US" altLang="en-US" sz="2000" dirty="0"/>
              <a:t>If it is, the transaction it </a:t>
            </a:r>
            <a:r>
              <a:rPr lang="en-US" altLang="en-US" sz="2000" dirty="0" err="1"/>
              <a:t>wais</a:t>
            </a:r>
            <a:r>
              <a:rPr lang="en-US" altLang="en-US" sz="2000" dirty="0"/>
              <a:t> for (e.g. V) is added to the probe making it &lt;T-&gt;U-&gt;V&gt;, and if the new transaction V is waiting for another object elsewhere, the probe is forwarded. </a:t>
            </a:r>
          </a:p>
          <a:p>
            <a:pPr lvl="1"/>
            <a:r>
              <a:rPr lang="en-US" altLang="en-US" sz="2000" dirty="0"/>
              <a:t>In this way, paths through the global wait-for graph are built one edge at a time. </a:t>
            </a:r>
            <a:endParaRPr lang="en-US" altLang="en-US" sz="2000" dirty="0" smtClean="0"/>
          </a:p>
          <a:p>
            <a:pPr lvl="1"/>
            <a:r>
              <a:rPr lang="en-US" altLang="en-US" sz="2000" dirty="0" smtClean="0"/>
              <a:t>After </a:t>
            </a:r>
            <a:r>
              <a:rPr lang="en-US" altLang="en-US" sz="2000" dirty="0"/>
              <a:t>a new transaction is added to the probe, it will see if the just added transaction has caused a cycle. </a:t>
            </a:r>
          </a:p>
          <a:p>
            <a:r>
              <a:rPr lang="en-US" altLang="en-US" sz="2400" b="1" dirty="0"/>
              <a:t>Resolution</a:t>
            </a:r>
            <a:r>
              <a:rPr lang="en-US" altLang="en-US" sz="2400" dirty="0"/>
              <a:t>: </a:t>
            </a:r>
            <a:endParaRPr lang="en-US" altLang="en-US" sz="2400" dirty="0" smtClean="0"/>
          </a:p>
          <a:p>
            <a:pPr lvl="1"/>
            <a:r>
              <a:rPr lang="en-US" altLang="en-US" sz="2000" dirty="0" smtClean="0"/>
              <a:t>when </a:t>
            </a:r>
            <a:r>
              <a:rPr lang="en-US" altLang="en-US" sz="2000" dirty="0"/>
              <a:t>a cycle is detected, a transaction in the cycle is aborted to break the deadlock. </a:t>
            </a:r>
          </a:p>
          <a:p>
            <a:endParaRPr lang="en-US" sz="2400" dirty="0"/>
          </a:p>
        </p:txBody>
      </p:sp>
    </p:spTree>
    <p:extLst>
      <p:ext uri="{BB962C8B-B14F-4D97-AF65-F5344CB8AC3E}">
        <p14:creationId xmlns:p14="http://schemas.microsoft.com/office/powerpoint/2010/main" val="1274393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en-US" smtClean="0"/>
              <a:t>Three steps</a:t>
            </a:r>
          </a:p>
        </p:txBody>
      </p:sp>
      <p:sp>
        <p:nvSpPr>
          <p:cNvPr id="48130" name="Content Placeholder 2"/>
          <p:cNvSpPr>
            <a:spLocks noGrp="1"/>
          </p:cNvSpPr>
          <p:nvPr>
            <p:ph idx="1"/>
          </p:nvPr>
        </p:nvSpPr>
        <p:spPr>
          <a:xfrm>
            <a:off x="1524000" y="1539875"/>
            <a:ext cx="4279900" cy="4406900"/>
          </a:xfrm>
        </p:spPr>
        <p:txBody>
          <a:bodyPr>
            <a:noAutofit/>
          </a:bodyPr>
          <a:lstStyle/>
          <a:p>
            <a:r>
              <a:rPr lang="en-US" altLang="en-US" dirty="0"/>
              <a:t>Server X initiates detection by sending probe &lt;W-&gt;U&gt; </a:t>
            </a:r>
            <a:r>
              <a:rPr lang="en-US" altLang="en-US" b="1" dirty="0"/>
              <a:t>to the server of B ( server Y)</a:t>
            </a:r>
          </a:p>
          <a:p>
            <a:r>
              <a:rPr lang="en-US" altLang="en-US" dirty="0"/>
              <a:t>Server Y receives probe &lt;W-&gt;U&gt;, note that B is held by V and appends V to the probe to produce &lt;W-&gt;U-&gt;V&gt;. It notes that V is waiting for C at server Z. This probe is forwarded to server Z. </a:t>
            </a:r>
          </a:p>
          <a:p>
            <a:r>
              <a:rPr lang="en-US" altLang="en-US" dirty="0"/>
              <a:t>Server Z receives probe &lt;W-&gt;U-&gt;V&gt; and notes C is held by W and appends W to the probe to produce &lt;W-&gt;U-&gt;V-&gt;W&gt;.</a:t>
            </a:r>
          </a:p>
          <a:p>
            <a:r>
              <a:rPr lang="en-US" altLang="en-US" dirty="0"/>
              <a:t>One of the transactions in the cycle must abort and the choice can be made based on priorities. </a:t>
            </a:r>
          </a:p>
        </p:txBody>
      </p:sp>
      <p:grpSp>
        <p:nvGrpSpPr>
          <p:cNvPr id="48132" name="Group 168"/>
          <p:cNvGrpSpPr>
            <a:grpSpLocks/>
          </p:cNvGrpSpPr>
          <p:nvPr/>
        </p:nvGrpSpPr>
        <p:grpSpPr bwMode="auto">
          <a:xfrm>
            <a:off x="6546896" y="1264555"/>
            <a:ext cx="5366988" cy="4281532"/>
            <a:chOff x="430" y="791"/>
            <a:chExt cx="5233" cy="2992"/>
          </a:xfrm>
        </p:grpSpPr>
        <p:sp>
          <p:nvSpPr>
            <p:cNvPr id="48133" name="Rectangle 86"/>
            <p:cNvSpPr>
              <a:spLocks noChangeArrowheads="1"/>
            </p:cNvSpPr>
            <p:nvPr/>
          </p:nvSpPr>
          <p:spPr bwMode="auto">
            <a:xfrm>
              <a:off x="4782" y="1321"/>
              <a:ext cx="679" cy="6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4" name="Rectangle 88"/>
            <p:cNvSpPr>
              <a:spLocks noChangeArrowheads="1"/>
            </p:cNvSpPr>
            <p:nvPr/>
          </p:nvSpPr>
          <p:spPr bwMode="auto">
            <a:xfrm>
              <a:off x="3008" y="3095"/>
              <a:ext cx="663"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5" name="Rectangle 90"/>
            <p:cNvSpPr>
              <a:spLocks noChangeArrowheads="1"/>
            </p:cNvSpPr>
            <p:nvPr/>
          </p:nvSpPr>
          <p:spPr bwMode="auto">
            <a:xfrm>
              <a:off x="1367" y="1189"/>
              <a:ext cx="679"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6" name="AutoShape 92"/>
            <p:cNvSpPr>
              <a:spLocks noChangeArrowheads="1"/>
            </p:cNvSpPr>
            <p:nvPr/>
          </p:nvSpPr>
          <p:spPr bwMode="auto">
            <a:xfrm>
              <a:off x="1616" y="1321"/>
              <a:ext cx="149" cy="232"/>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7" name="AutoShape 93"/>
            <p:cNvSpPr>
              <a:spLocks noChangeArrowheads="1"/>
            </p:cNvSpPr>
            <p:nvPr/>
          </p:nvSpPr>
          <p:spPr bwMode="auto">
            <a:xfrm>
              <a:off x="1616" y="1321"/>
              <a:ext cx="165" cy="249"/>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8" name="Rectangle 94"/>
            <p:cNvSpPr>
              <a:spLocks noChangeArrowheads="1"/>
            </p:cNvSpPr>
            <p:nvPr/>
          </p:nvSpPr>
          <p:spPr bwMode="auto">
            <a:xfrm>
              <a:off x="1616" y="1437"/>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39" name="Rectangle 95"/>
            <p:cNvSpPr>
              <a:spLocks noChangeArrowheads="1"/>
            </p:cNvSpPr>
            <p:nvPr/>
          </p:nvSpPr>
          <p:spPr bwMode="auto">
            <a:xfrm>
              <a:off x="1616" y="1437"/>
              <a:ext cx="165" cy="133"/>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0" name="AutoShape 96"/>
            <p:cNvSpPr>
              <a:spLocks noChangeArrowheads="1"/>
            </p:cNvSpPr>
            <p:nvPr/>
          </p:nvSpPr>
          <p:spPr bwMode="auto">
            <a:xfrm>
              <a:off x="1616" y="1321"/>
              <a:ext cx="165" cy="249"/>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1" name="Line 97"/>
            <p:cNvSpPr>
              <a:spLocks noChangeShapeType="1"/>
            </p:cNvSpPr>
            <p:nvPr/>
          </p:nvSpPr>
          <p:spPr bwMode="auto">
            <a:xfrm>
              <a:off x="1616" y="1437"/>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AutoShape 98"/>
            <p:cNvSpPr>
              <a:spLocks noChangeArrowheads="1"/>
            </p:cNvSpPr>
            <p:nvPr/>
          </p:nvSpPr>
          <p:spPr bwMode="auto">
            <a:xfrm>
              <a:off x="5097" y="1537"/>
              <a:ext cx="149" cy="215"/>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3" name="AutoShape 99"/>
            <p:cNvSpPr>
              <a:spLocks noChangeArrowheads="1"/>
            </p:cNvSpPr>
            <p:nvPr/>
          </p:nvSpPr>
          <p:spPr bwMode="auto">
            <a:xfrm>
              <a:off x="5097" y="1537"/>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4" name="Rectangle 100"/>
            <p:cNvSpPr>
              <a:spLocks noChangeArrowheads="1"/>
            </p:cNvSpPr>
            <p:nvPr/>
          </p:nvSpPr>
          <p:spPr bwMode="auto">
            <a:xfrm>
              <a:off x="5097" y="1653"/>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5" name="Rectangle 101"/>
            <p:cNvSpPr>
              <a:spLocks noChangeArrowheads="1"/>
            </p:cNvSpPr>
            <p:nvPr/>
          </p:nvSpPr>
          <p:spPr bwMode="auto">
            <a:xfrm>
              <a:off x="5097" y="1653"/>
              <a:ext cx="165" cy="132"/>
            </a:xfrm>
            <a:prstGeom prst="rect">
              <a:avLst/>
            </a:prstGeom>
            <a:noFill/>
            <a:ln w="2857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6" name="AutoShape 102"/>
            <p:cNvSpPr>
              <a:spLocks noChangeArrowheads="1"/>
            </p:cNvSpPr>
            <p:nvPr/>
          </p:nvSpPr>
          <p:spPr bwMode="auto">
            <a:xfrm>
              <a:off x="5097" y="1537"/>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7" name="Line 103"/>
            <p:cNvSpPr>
              <a:spLocks noChangeShapeType="1"/>
            </p:cNvSpPr>
            <p:nvPr/>
          </p:nvSpPr>
          <p:spPr bwMode="auto">
            <a:xfrm>
              <a:off x="5097" y="1653"/>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AutoShape 104"/>
            <p:cNvSpPr>
              <a:spLocks noChangeArrowheads="1"/>
            </p:cNvSpPr>
            <p:nvPr/>
          </p:nvSpPr>
          <p:spPr bwMode="auto">
            <a:xfrm>
              <a:off x="3257" y="3310"/>
              <a:ext cx="149" cy="216"/>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49" name="AutoShape 105"/>
            <p:cNvSpPr>
              <a:spLocks noChangeArrowheads="1"/>
            </p:cNvSpPr>
            <p:nvPr/>
          </p:nvSpPr>
          <p:spPr bwMode="auto">
            <a:xfrm>
              <a:off x="3257" y="3310"/>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0" name="Rectangle 106"/>
            <p:cNvSpPr>
              <a:spLocks noChangeArrowheads="1"/>
            </p:cNvSpPr>
            <p:nvPr/>
          </p:nvSpPr>
          <p:spPr bwMode="auto">
            <a:xfrm>
              <a:off x="3273" y="3426"/>
              <a:ext cx="133"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1" name="Rectangle 107"/>
            <p:cNvSpPr>
              <a:spLocks noChangeArrowheads="1"/>
            </p:cNvSpPr>
            <p:nvPr/>
          </p:nvSpPr>
          <p:spPr bwMode="auto">
            <a:xfrm>
              <a:off x="3273" y="3426"/>
              <a:ext cx="149" cy="116"/>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2" name="AutoShape 108"/>
            <p:cNvSpPr>
              <a:spLocks noChangeArrowheads="1"/>
            </p:cNvSpPr>
            <p:nvPr/>
          </p:nvSpPr>
          <p:spPr bwMode="auto">
            <a:xfrm>
              <a:off x="3257" y="3310"/>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3" name="Line 109"/>
            <p:cNvSpPr>
              <a:spLocks noChangeShapeType="1"/>
            </p:cNvSpPr>
            <p:nvPr/>
          </p:nvSpPr>
          <p:spPr bwMode="auto">
            <a:xfrm>
              <a:off x="3257" y="3410"/>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4" name="Rectangle 110"/>
            <p:cNvSpPr>
              <a:spLocks noChangeArrowheads="1"/>
            </p:cNvSpPr>
            <p:nvPr/>
          </p:nvSpPr>
          <p:spPr bwMode="auto">
            <a:xfrm>
              <a:off x="1980" y="2647"/>
              <a:ext cx="199"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5" name="Rectangle 111"/>
            <p:cNvSpPr>
              <a:spLocks noChangeArrowheads="1"/>
            </p:cNvSpPr>
            <p:nvPr/>
          </p:nvSpPr>
          <p:spPr bwMode="auto">
            <a:xfrm>
              <a:off x="1980" y="2647"/>
              <a:ext cx="216"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6" name="Rectangle 112"/>
            <p:cNvSpPr>
              <a:spLocks noChangeArrowheads="1"/>
            </p:cNvSpPr>
            <p:nvPr/>
          </p:nvSpPr>
          <p:spPr bwMode="auto">
            <a:xfrm>
              <a:off x="2033" y="2716"/>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V</a:t>
              </a:r>
              <a:endParaRPr lang="en-GB" altLang="en-US" i="1"/>
            </a:p>
          </p:txBody>
        </p:sp>
        <p:sp>
          <p:nvSpPr>
            <p:cNvPr id="48157" name="Rectangle 113"/>
            <p:cNvSpPr>
              <a:spLocks noChangeArrowheads="1"/>
            </p:cNvSpPr>
            <p:nvPr/>
          </p:nvSpPr>
          <p:spPr bwMode="auto">
            <a:xfrm>
              <a:off x="3489" y="791"/>
              <a:ext cx="2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8" name="Rectangle 114"/>
            <p:cNvSpPr>
              <a:spLocks noChangeArrowheads="1"/>
            </p:cNvSpPr>
            <p:nvPr/>
          </p:nvSpPr>
          <p:spPr bwMode="auto">
            <a:xfrm>
              <a:off x="3489" y="791"/>
              <a:ext cx="232"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59" name="Rectangle 115"/>
            <p:cNvSpPr>
              <a:spLocks noChangeArrowheads="1"/>
            </p:cNvSpPr>
            <p:nvPr/>
          </p:nvSpPr>
          <p:spPr bwMode="auto">
            <a:xfrm>
              <a:off x="2402" y="1064"/>
              <a:ext cx="7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dirty="0">
                  <a:solidFill>
                    <a:srgbClr val="000000"/>
                  </a:solidFill>
                  <a:latin typeface="Arial" panose="020B0604020202020204" pitchFamily="34" charset="0"/>
                </a:rPr>
                <a:t>Held by</a:t>
              </a:r>
              <a:endParaRPr lang="en-GB" altLang="en-US" dirty="0"/>
            </a:p>
          </p:txBody>
        </p:sp>
        <p:sp>
          <p:nvSpPr>
            <p:cNvPr id="48160" name="Freeform 116"/>
            <p:cNvSpPr>
              <a:spLocks/>
            </p:cNvSpPr>
            <p:nvPr/>
          </p:nvSpPr>
          <p:spPr bwMode="auto">
            <a:xfrm>
              <a:off x="1781" y="1437"/>
              <a:ext cx="67" cy="83"/>
            </a:xfrm>
            <a:custGeom>
              <a:avLst/>
              <a:gdLst>
                <a:gd name="T0" fmla="*/ 50 w 67"/>
                <a:gd name="T1" fmla="*/ 67 h 83"/>
                <a:gd name="T2" fmla="*/ 17 w 67"/>
                <a:gd name="T3" fmla="*/ 83 h 83"/>
                <a:gd name="T4" fmla="*/ 0 w 67"/>
                <a:gd name="T5" fmla="*/ 0 h 83"/>
                <a:gd name="T6" fmla="*/ 67 w 67"/>
                <a:gd name="T7" fmla="*/ 50 h 83"/>
                <a:gd name="T8" fmla="*/ 50 w 67"/>
                <a:gd name="T9" fmla="*/ 67 h 83"/>
                <a:gd name="T10" fmla="*/ 0 60000 65536"/>
                <a:gd name="T11" fmla="*/ 0 60000 65536"/>
                <a:gd name="T12" fmla="*/ 0 60000 65536"/>
                <a:gd name="T13" fmla="*/ 0 60000 65536"/>
                <a:gd name="T14" fmla="*/ 0 60000 65536"/>
                <a:gd name="T15" fmla="*/ 0 w 67"/>
                <a:gd name="T16" fmla="*/ 0 h 83"/>
                <a:gd name="T17" fmla="*/ 67 w 67"/>
                <a:gd name="T18" fmla="*/ 83 h 83"/>
              </a:gdLst>
              <a:ahLst/>
              <a:cxnLst>
                <a:cxn ang="T10">
                  <a:pos x="T0" y="T1"/>
                </a:cxn>
                <a:cxn ang="T11">
                  <a:pos x="T2" y="T3"/>
                </a:cxn>
                <a:cxn ang="T12">
                  <a:pos x="T4" y="T5"/>
                </a:cxn>
                <a:cxn ang="T13">
                  <a:pos x="T6" y="T7"/>
                </a:cxn>
                <a:cxn ang="T14">
                  <a:pos x="T8" y="T9"/>
                </a:cxn>
              </a:cxnLst>
              <a:rect l="T15" t="T16" r="T17" b="T18"/>
              <a:pathLst>
                <a:path w="67" h="83">
                  <a:moveTo>
                    <a:pt x="50" y="67"/>
                  </a:moveTo>
                  <a:lnTo>
                    <a:pt x="17" y="83"/>
                  </a:lnTo>
                  <a:lnTo>
                    <a:pt x="0" y="0"/>
                  </a:lnTo>
                  <a:lnTo>
                    <a:pt x="67" y="50"/>
                  </a:lnTo>
                  <a:lnTo>
                    <a:pt x="50" y="67"/>
                  </a:lnTo>
                  <a:close/>
                </a:path>
              </a:pathLst>
            </a:custGeom>
            <a:solidFill>
              <a:srgbClr val="000000"/>
            </a:solidFill>
            <a:ln w="38100">
              <a:solidFill>
                <a:srgbClr val="000000"/>
              </a:solidFill>
              <a:round/>
              <a:headEnd/>
              <a:tailEnd/>
            </a:ln>
          </p:spPr>
          <p:txBody>
            <a:bodyPr/>
            <a:lstStyle/>
            <a:p>
              <a:endParaRPr lang="en-US"/>
            </a:p>
          </p:txBody>
        </p:sp>
        <p:sp>
          <p:nvSpPr>
            <p:cNvPr id="48161" name="Line 117"/>
            <p:cNvSpPr>
              <a:spLocks noChangeShapeType="1"/>
            </p:cNvSpPr>
            <p:nvPr/>
          </p:nvSpPr>
          <p:spPr bwMode="auto">
            <a:xfrm>
              <a:off x="1831" y="1504"/>
              <a:ext cx="1426" cy="19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Freeform 118"/>
            <p:cNvSpPr>
              <a:spLocks/>
            </p:cNvSpPr>
            <p:nvPr/>
          </p:nvSpPr>
          <p:spPr bwMode="auto">
            <a:xfrm>
              <a:off x="3406" y="3327"/>
              <a:ext cx="83" cy="83"/>
            </a:xfrm>
            <a:custGeom>
              <a:avLst/>
              <a:gdLst>
                <a:gd name="T0" fmla="*/ 66 w 83"/>
                <a:gd name="T1" fmla="*/ 16 h 83"/>
                <a:gd name="T2" fmla="*/ 83 w 83"/>
                <a:gd name="T3" fmla="*/ 33 h 83"/>
                <a:gd name="T4" fmla="*/ 0 w 83"/>
                <a:gd name="T5" fmla="*/ 83 h 83"/>
                <a:gd name="T6" fmla="*/ 49 w 83"/>
                <a:gd name="T7" fmla="*/ 0 h 83"/>
                <a:gd name="T8" fmla="*/ 66 w 83"/>
                <a:gd name="T9" fmla="*/ 16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66" y="16"/>
                  </a:moveTo>
                  <a:lnTo>
                    <a:pt x="83" y="33"/>
                  </a:lnTo>
                  <a:lnTo>
                    <a:pt x="0" y="83"/>
                  </a:lnTo>
                  <a:lnTo>
                    <a:pt x="49" y="0"/>
                  </a:lnTo>
                  <a:lnTo>
                    <a:pt x="66" y="16"/>
                  </a:lnTo>
                  <a:close/>
                </a:path>
              </a:pathLst>
            </a:custGeom>
            <a:solidFill>
              <a:srgbClr val="000000"/>
            </a:solidFill>
            <a:ln w="38100">
              <a:solidFill>
                <a:srgbClr val="000000"/>
              </a:solidFill>
              <a:round/>
              <a:headEnd/>
              <a:tailEnd/>
            </a:ln>
          </p:spPr>
          <p:txBody>
            <a:bodyPr/>
            <a:lstStyle/>
            <a:p>
              <a:endParaRPr lang="en-US"/>
            </a:p>
          </p:txBody>
        </p:sp>
        <p:sp>
          <p:nvSpPr>
            <p:cNvPr id="48163" name="Line 119"/>
            <p:cNvSpPr>
              <a:spLocks noChangeShapeType="1"/>
            </p:cNvSpPr>
            <p:nvPr/>
          </p:nvSpPr>
          <p:spPr bwMode="auto">
            <a:xfrm flipV="1">
              <a:off x="3472" y="1736"/>
              <a:ext cx="1641" cy="16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4" name="Rectangle 120"/>
            <p:cNvSpPr>
              <a:spLocks noChangeArrowheads="1"/>
            </p:cNvSpPr>
            <p:nvPr/>
          </p:nvSpPr>
          <p:spPr bwMode="auto">
            <a:xfrm>
              <a:off x="3530" y="865"/>
              <a:ext cx="20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8165" name="Rectangle 121"/>
            <p:cNvSpPr>
              <a:spLocks noChangeArrowheads="1"/>
            </p:cNvSpPr>
            <p:nvPr/>
          </p:nvSpPr>
          <p:spPr bwMode="auto">
            <a:xfrm>
              <a:off x="3977" y="3467"/>
              <a:ext cx="83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 for</a:t>
              </a:r>
              <a:endParaRPr lang="en-GB" altLang="en-US"/>
            </a:p>
          </p:txBody>
        </p:sp>
        <p:sp>
          <p:nvSpPr>
            <p:cNvPr id="48166" name="Rectangle 122"/>
            <p:cNvSpPr>
              <a:spLocks noChangeArrowheads="1"/>
            </p:cNvSpPr>
            <p:nvPr/>
          </p:nvSpPr>
          <p:spPr bwMode="auto">
            <a:xfrm>
              <a:off x="1971" y="3418"/>
              <a:ext cx="7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Held by</a:t>
              </a:r>
              <a:endParaRPr lang="en-GB" altLang="en-US"/>
            </a:p>
          </p:txBody>
        </p:sp>
        <p:sp>
          <p:nvSpPr>
            <p:cNvPr id="48167" name="Rectangle 123"/>
            <p:cNvSpPr>
              <a:spLocks noChangeArrowheads="1"/>
            </p:cNvSpPr>
            <p:nvPr/>
          </p:nvSpPr>
          <p:spPr bwMode="auto">
            <a:xfrm>
              <a:off x="1325" y="2208"/>
              <a:ext cx="52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a:t>
              </a:r>
              <a:endParaRPr lang="en-GB" altLang="en-US"/>
            </a:p>
          </p:txBody>
        </p:sp>
        <p:sp>
          <p:nvSpPr>
            <p:cNvPr id="48168" name="Rectangle 124"/>
            <p:cNvSpPr>
              <a:spLocks noChangeArrowheads="1"/>
            </p:cNvSpPr>
            <p:nvPr/>
          </p:nvSpPr>
          <p:spPr bwMode="auto">
            <a:xfrm>
              <a:off x="1325" y="2357"/>
              <a:ext cx="24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for</a:t>
              </a:r>
              <a:endParaRPr lang="en-GB" altLang="en-US"/>
            </a:p>
          </p:txBody>
        </p:sp>
        <p:sp>
          <p:nvSpPr>
            <p:cNvPr id="48169" name="Rectangle 125"/>
            <p:cNvSpPr>
              <a:spLocks noChangeArrowheads="1"/>
            </p:cNvSpPr>
            <p:nvPr/>
          </p:nvSpPr>
          <p:spPr bwMode="auto">
            <a:xfrm>
              <a:off x="4016" y="1081"/>
              <a:ext cx="83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Waits for</a:t>
              </a:r>
              <a:endParaRPr lang="en-GB" altLang="en-US"/>
            </a:p>
          </p:txBody>
        </p:sp>
        <p:sp>
          <p:nvSpPr>
            <p:cNvPr id="48170" name="Rectangle 126"/>
            <p:cNvSpPr>
              <a:spLocks noChangeArrowheads="1"/>
            </p:cNvSpPr>
            <p:nvPr/>
          </p:nvSpPr>
          <p:spPr bwMode="auto">
            <a:xfrm>
              <a:off x="609" y="1279"/>
              <a:ext cx="8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Deadlock</a:t>
              </a:r>
              <a:endParaRPr lang="en-GB" altLang="en-US"/>
            </a:p>
          </p:txBody>
        </p:sp>
        <p:sp>
          <p:nvSpPr>
            <p:cNvPr id="48171" name="Rectangle 127"/>
            <p:cNvSpPr>
              <a:spLocks noChangeArrowheads="1"/>
            </p:cNvSpPr>
            <p:nvPr/>
          </p:nvSpPr>
          <p:spPr bwMode="auto">
            <a:xfrm>
              <a:off x="622" y="1445"/>
              <a:ext cx="81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a:solidFill>
                    <a:srgbClr val="000000"/>
                  </a:solidFill>
                  <a:latin typeface="Arial" panose="020B0604020202020204" pitchFamily="34" charset="0"/>
                </a:rPr>
                <a:t>detected</a:t>
              </a:r>
              <a:endParaRPr lang="en-GB" altLang="en-US"/>
            </a:p>
          </p:txBody>
        </p:sp>
        <p:sp>
          <p:nvSpPr>
            <p:cNvPr id="48172" name="Rectangle 128"/>
            <p:cNvSpPr>
              <a:spLocks noChangeArrowheads="1"/>
            </p:cNvSpPr>
            <p:nvPr/>
          </p:nvSpPr>
          <p:spPr bwMode="auto">
            <a:xfrm>
              <a:off x="4500" y="2747"/>
              <a:ext cx="215"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73" name="Rectangle 129"/>
            <p:cNvSpPr>
              <a:spLocks noChangeArrowheads="1"/>
            </p:cNvSpPr>
            <p:nvPr/>
          </p:nvSpPr>
          <p:spPr bwMode="auto">
            <a:xfrm>
              <a:off x="4500" y="2747"/>
              <a:ext cx="232" cy="2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8174" name="Rectangle 130"/>
            <p:cNvSpPr>
              <a:spLocks noChangeArrowheads="1"/>
            </p:cNvSpPr>
            <p:nvPr/>
          </p:nvSpPr>
          <p:spPr bwMode="auto">
            <a:xfrm>
              <a:off x="4557" y="2821"/>
              <a:ext cx="15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U</a:t>
              </a:r>
              <a:endParaRPr lang="en-GB" altLang="en-US" i="1"/>
            </a:p>
          </p:txBody>
        </p:sp>
        <p:sp>
          <p:nvSpPr>
            <p:cNvPr id="48175" name="Rectangle 131"/>
            <p:cNvSpPr>
              <a:spLocks noChangeArrowheads="1"/>
            </p:cNvSpPr>
            <p:nvPr/>
          </p:nvSpPr>
          <p:spPr bwMode="auto">
            <a:xfrm>
              <a:off x="1432" y="1379"/>
              <a:ext cx="15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C</a:t>
              </a:r>
              <a:endParaRPr lang="en-GB" altLang="en-US"/>
            </a:p>
          </p:txBody>
        </p:sp>
        <p:sp>
          <p:nvSpPr>
            <p:cNvPr id="48176" name="Rectangle 132"/>
            <p:cNvSpPr>
              <a:spLocks noChangeArrowheads="1"/>
            </p:cNvSpPr>
            <p:nvPr/>
          </p:nvSpPr>
          <p:spPr bwMode="auto">
            <a:xfrm>
              <a:off x="4974" y="1611"/>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A</a:t>
              </a:r>
              <a:endParaRPr lang="en-GB" altLang="en-US" i="1"/>
            </a:p>
          </p:txBody>
        </p:sp>
        <p:sp>
          <p:nvSpPr>
            <p:cNvPr id="48177" name="Rectangle 133"/>
            <p:cNvSpPr>
              <a:spLocks noChangeArrowheads="1"/>
            </p:cNvSpPr>
            <p:nvPr/>
          </p:nvSpPr>
          <p:spPr bwMode="auto">
            <a:xfrm>
              <a:off x="3210" y="355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B</a:t>
              </a:r>
              <a:endParaRPr lang="en-GB" altLang="en-US" i="1"/>
            </a:p>
          </p:txBody>
        </p:sp>
        <p:sp>
          <p:nvSpPr>
            <p:cNvPr id="48178" name="Rectangle 134"/>
            <p:cNvSpPr>
              <a:spLocks noChangeArrowheads="1"/>
            </p:cNvSpPr>
            <p:nvPr/>
          </p:nvSpPr>
          <p:spPr bwMode="auto">
            <a:xfrm>
              <a:off x="4176" y="1926"/>
              <a:ext cx="8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b="1">
                  <a:solidFill>
                    <a:srgbClr val="000000"/>
                  </a:solidFill>
                  <a:latin typeface="Arial" panose="020B0604020202020204" pitchFamily="34" charset="0"/>
                </a:rPr>
                <a:t>Initiation</a:t>
              </a:r>
              <a:endParaRPr lang="en-GB" altLang="en-US" b="1"/>
            </a:p>
          </p:txBody>
        </p:sp>
        <p:sp>
          <p:nvSpPr>
            <p:cNvPr id="48179" name="Rectangle 135"/>
            <p:cNvSpPr>
              <a:spLocks noChangeArrowheads="1"/>
            </p:cNvSpPr>
            <p:nvPr/>
          </p:nvSpPr>
          <p:spPr bwMode="auto">
            <a:xfrm>
              <a:off x="430" y="1047"/>
              <a:ext cx="20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8180" name="Rectangle 136"/>
            <p:cNvSpPr>
              <a:spLocks noChangeArrowheads="1"/>
            </p:cNvSpPr>
            <p:nvPr/>
          </p:nvSpPr>
          <p:spPr bwMode="auto">
            <a:xfrm>
              <a:off x="562" y="1030"/>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81" name="Rectangle 137"/>
            <p:cNvSpPr>
              <a:spLocks noChangeArrowheads="1"/>
            </p:cNvSpPr>
            <p:nvPr/>
          </p:nvSpPr>
          <p:spPr bwMode="auto">
            <a:xfrm>
              <a:off x="712" y="1047"/>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 </a:t>
              </a:r>
              <a:endParaRPr lang="en-GB" altLang="en-US" i="1"/>
            </a:p>
          </p:txBody>
        </p:sp>
        <p:sp>
          <p:nvSpPr>
            <p:cNvPr id="48182" name="Rectangle 138"/>
            <p:cNvSpPr>
              <a:spLocks noChangeArrowheads="1"/>
            </p:cNvSpPr>
            <p:nvPr/>
          </p:nvSpPr>
          <p:spPr bwMode="auto">
            <a:xfrm>
              <a:off x="911" y="1030"/>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83" name="Rectangle 139"/>
            <p:cNvSpPr>
              <a:spLocks noChangeArrowheads="1"/>
            </p:cNvSpPr>
            <p:nvPr/>
          </p:nvSpPr>
          <p:spPr bwMode="auto">
            <a:xfrm>
              <a:off x="1060" y="1047"/>
              <a:ext cx="32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 </a:t>
              </a:r>
              <a:endParaRPr lang="en-GB" altLang="en-US" i="1"/>
            </a:p>
          </p:txBody>
        </p:sp>
        <p:sp>
          <p:nvSpPr>
            <p:cNvPr id="48184" name="Rectangle 140"/>
            <p:cNvSpPr>
              <a:spLocks noChangeArrowheads="1"/>
            </p:cNvSpPr>
            <p:nvPr/>
          </p:nvSpPr>
          <p:spPr bwMode="auto">
            <a:xfrm>
              <a:off x="1275" y="1030"/>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85" name="Rectangle 141"/>
            <p:cNvSpPr>
              <a:spLocks noChangeArrowheads="1"/>
            </p:cNvSpPr>
            <p:nvPr/>
          </p:nvSpPr>
          <p:spPr bwMode="auto">
            <a:xfrm>
              <a:off x="1424" y="1047"/>
              <a:ext cx="2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W</a:t>
              </a:r>
              <a:endParaRPr lang="en-GB" altLang="en-US" i="1"/>
            </a:p>
          </p:txBody>
        </p:sp>
        <p:sp>
          <p:nvSpPr>
            <p:cNvPr id="48186" name="Rectangle 142"/>
            <p:cNvSpPr>
              <a:spLocks noChangeArrowheads="1"/>
            </p:cNvSpPr>
            <p:nvPr/>
          </p:nvSpPr>
          <p:spPr bwMode="auto">
            <a:xfrm>
              <a:off x="3929" y="2340"/>
              <a:ext cx="20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8187" name="Rectangle 143"/>
            <p:cNvSpPr>
              <a:spLocks noChangeArrowheads="1"/>
            </p:cNvSpPr>
            <p:nvPr/>
          </p:nvSpPr>
          <p:spPr bwMode="auto">
            <a:xfrm>
              <a:off x="4062" y="2323"/>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88" name="Rectangle 144"/>
            <p:cNvSpPr>
              <a:spLocks noChangeArrowheads="1"/>
            </p:cNvSpPr>
            <p:nvPr/>
          </p:nvSpPr>
          <p:spPr bwMode="auto">
            <a:xfrm>
              <a:off x="4211" y="2340"/>
              <a:ext cx="21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a:t>
              </a:r>
              <a:endParaRPr lang="en-GB" altLang="en-US" i="1"/>
            </a:p>
          </p:txBody>
        </p:sp>
        <p:sp>
          <p:nvSpPr>
            <p:cNvPr id="48189" name="Rectangle 145"/>
            <p:cNvSpPr>
              <a:spLocks noChangeArrowheads="1"/>
            </p:cNvSpPr>
            <p:nvPr/>
          </p:nvSpPr>
          <p:spPr bwMode="auto">
            <a:xfrm>
              <a:off x="2459" y="2092"/>
              <a:ext cx="20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W</a:t>
              </a:r>
              <a:endParaRPr lang="en-GB" altLang="en-US" i="1"/>
            </a:p>
          </p:txBody>
        </p:sp>
        <p:sp>
          <p:nvSpPr>
            <p:cNvPr id="48190" name="Rectangle 146"/>
            <p:cNvSpPr>
              <a:spLocks noChangeArrowheads="1"/>
            </p:cNvSpPr>
            <p:nvPr/>
          </p:nvSpPr>
          <p:spPr bwMode="auto">
            <a:xfrm>
              <a:off x="2609" y="2075"/>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91" name="Rectangle 147"/>
            <p:cNvSpPr>
              <a:spLocks noChangeArrowheads="1"/>
            </p:cNvSpPr>
            <p:nvPr/>
          </p:nvSpPr>
          <p:spPr bwMode="auto">
            <a:xfrm>
              <a:off x="2758" y="2092"/>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U </a:t>
              </a:r>
              <a:endParaRPr lang="en-GB" altLang="en-US" i="1"/>
            </a:p>
          </p:txBody>
        </p:sp>
        <p:sp>
          <p:nvSpPr>
            <p:cNvPr id="48192" name="Rectangle 148"/>
            <p:cNvSpPr>
              <a:spLocks noChangeArrowheads="1"/>
            </p:cNvSpPr>
            <p:nvPr/>
          </p:nvSpPr>
          <p:spPr bwMode="auto">
            <a:xfrm>
              <a:off x="2940" y="2075"/>
              <a:ext cx="2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48193" name="Rectangle 149"/>
            <p:cNvSpPr>
              <a:spLocks noChangeArrowheads="1"/>
            </p:cNvSpPr>
            <p:nvPr/>
          </p:nvSpPr>
          <p:spPr bwMode="auto">
            <a:xfrm>
              <a:off x="3089" y="2092"/>
              <a:ext cx="26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  V</a:t>
              </a:r>
              <a:endParaRPr lang="en-GB" altLang="en-US" i="1"/>
            </a:p>
          </p:txBody>
        </p:sp>
        <p:sp>
          <p:nvSpPr>
            <p:cNvPr id="48194" name="Freeform 150"/>
            <p:cNvSpPr>
              <a:spLocks/>
            </p:cNvSpPr>
            <p:nvPr/>
          </p:nvSpPr>
          <p:spPr bwMode="auto">
            <a:xfrm>
              <a:off x="4135" y="3675"/>
              <a:ext cx="66" cy="83"/>
            </a:xfrm>
            <a:custGeom>
              <a:avLst/>
              <a:gdLst>
                <a:gd name="T0" fmla="*/ 50 w 66"/>
                <a:gd name="T1" fmla="*/ 50 h 83"/>
                <a:gd name="T2" fmla="*/ 66 w 66"/>
                <a:gd name="T3" fmla="*/ 83 h 83"/>
                <a:gd name="T4" fmla="*/ 0 w 66"/>
                <a:gd name="T5" fmla="*/ 50 h 83"/>
                <a:gd name="T6" fmla="*/ 50 w 66"/>
                <a:gd name="T7" fmla="*/ 0 h 83"/>
                <a:gd name="T8" fmla="*/ 50 w 66"/>
                <a:gd name="T9" fmla="*/ 50 h 83"/>
                <a:gd name="T10" fmla="*/ 0 60000 65536"/>
                <a:gd name="T11" fmla="*/ 0 60000 65536"/>
                <a:gd name="T12" fmla="*/ 0 60000 65536"/>
                <a:gd name="T13" fmla="*/ 0 60000 65536"/>
                <a:gd name="T14" fmla="*/ 0 60000 65536"/>
                <a:gd name="T15" fmla="*/ 0 w 66"/>
                <a:gd name="T16" fmla="*/ 0 h 83"/>
                <a:gd name="T17" fmla="*/ 66 w 66"/>
                <a:gd name="T18" fmla="*/ 83 h 83"/>
              </a:gdLst>
              <a:ahLst/>
              <a:cxnLst>
                <a:cxn ang="T10">
                  <a:pos x="T0" y="T1"/>
                </a:cxn>
                <a:cxn ang="T11">
                  <a:pos x="T2" y="T3"/>
                </a:cxn>
                <a:cxn ang="T12">
                  <a:pos x="T4" y="T5"/>
                </a:cxn>
                <a:cxn ang="T13">
                  <a:pos x="T6" y="T7"/>
                </a:cxn>
                <a:cxn ang="T14">
                  <a:pos x="T8" y="T9"/>
                </a:cxn>
              </a:cxnLst>
              <a:rect l="T15" t="T16" r="T17" b="T18"/>
              <a:pathLst>
                <a:path w="66" h="83">
                  <a:moveTo>
                    <a:pt x="50" y="50"/>
                  </a:moveTo>
                  <a:lnTo>
                    <a:pt x="66" y="83"/>
                  </a:lnTo>
                  <a:lnTo>
                    <a:pt x="0" y="50"/>
                  </a:lnTo>
                  <a:lnTo>
                    <a:pt x="50" y="0"/>
                  </a:lnTo>
                  <a:lnTo>
                    <a:pt x="50" y="50"/>
                  </a:lnTo>
                  <a:close/>
                </a:path>
              </a:pathLst>
            </a:custGeom>
            <a:solidFill>
              <a:srgbClr val="FFFFFF"/>
            </a:solidFill>
            <a:ln w="38100">
              <a:solidFill>
                <a:srgbClr val="FFFFFF"/>
              </a:solidFill>
              <a:round/>
              <a:headEnd/>
              <a:tailEnd/>
            </a:ln>
          </p:spPr>
          <p:txBody>
            <a:bodyPr/>
            <a:lstStyle/>
            <a:p>
              <a:endParaRPr lang="en-US"/>
            </a:p>
          </p:txBody>
        </p:sp>
        <p:sp>
          <p:nvSpPr>
            <p:cNvPr id="48195" name="Freeform 151"/>
            <p:cNvSpPr>
              <a:spLocks/>
            </p:cNvSpPr>
            <p:nvPr/>
          </p:nvSpPr>
          <p:spPr bwMode="auto">
            <a:xfrm>
              <a:off x="4201" y="3277"/>
              <a:ext cx="1094" cy="448"/>
            </a:xfrm>
            <a:custGeom>
              <a:avLst/>
              <a:gdLst>
                <a:gd name="T0" fmla="*/ 1094 w 1094"/>
                <a:gd name="T1" fmla="*/ 0 h 448"/>
                <a:gd name="T2" fmla="*/ 1078 w 1094"/>
                <a:gd name="T3" fmla="*/ 83 h 448"/>
                <a:gd name="T4" fmla="*/ 1012 w 1094"/>
                <a:gd name="T5" fmla="*/ 166 h 448"/>
                <a:gd name="T6" fmla="*/ 780 w 1094"/>
                <a:gd name="T7" fmla="*/ 315 h 448"/>
                <a:gd name="T8" fmla="*/ 431 w 1094"/>
                <a:gd name="T9" fmla="*/ 398 h 448"/>
                <a:gd name="T10" fmla="*/ 0 w 1094"/>
                <a:gd name="T11" fmla="*/ 448 h 448"/>
                <a:gd name="T12" fmla="*/ 0 60000 65536"/>
                <a:gd name="T13" fmla="*/ 0 60000 65536"/>
                <a:gd name="T14" fmla="*/ 0 60000 65536"/>
                <a:gd name="T15" fmla="*/ 0 60000 65536"/>
                <a:gd name="T16" fmla="*/ 0 60000 65536"/>
                <a:gd name="T17" fmla="*/ 0 60000 65536"/>
                <a:gd name="T18" fmla="*/ 0 w 1094"/>
                <a:gd name="T19" fmla="*/ 0 h 448"/>
                <a:gd name="T20" fmla="*/ 1094 w 1094"/>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1094" h="448">
                  <a:moveTo>
                    <a:pt x="1094" y="0"/>
                  </a:moveTo>
                  <a:lnTo>
                    <a:pt x="1078" y="83"/>
                  </a:lnTo>
                  <a:lnTo>
                    <a:pt x="1012" y="166"/>
                  </a:lnTo>
                  <a:lnTo>
                    <a:pt x="780" y="315"/>
                  </a:lnTo>
                  <a:lnTo>
                    <a:pt x="431" y="398"/>
                  </a:lnTo>
                  <a:lnTo>
                    <a:pt x="0" y="448"/>
                  </a:lnTo>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6" name="Freeform 152"/>
            <p:cNvSpPr>
              <a:spLocks/>
            </p:cNvSpPr>
            <p:nvPr/>
          </p:nvSpPr>
          <p:spPr bwMode="auto">
            <a:xfrm>
              <a:off x="3406" y="3410"/>
              <a:ext cx="66" cy="66"/>
            </a:xfrm>
            <a:custGeom>
              <a:avLst/>
              <a:gdLst>
                <a:gd name="T0" fmla="*/ 66 w 66"/>
                <a:gd name="T1" fmla="*/ 33 h 66"/>
                <a:gd name="T2" fmla="*/ 66 w 66"/>
                <a:gd name="T3" fmla="*/ 66 h 66"/>
                <a:gd name="T4" fmla="*/ 0 w 66"/>
                <a:gd name="T5" fmla="*/ 33 h 66"/>
                <a:gd name="T6" fmla="*/ 66 w 66"/>
                <a:gd name="T7" fmla="*/ 0 h 66"/>
                <a:gd name="T8" fmla="*/ 66 w 66"/>
                <a:gd name="T9" fmla="*/ 33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66" y="33"/>
                  </a:moveTo>
                  <a:lnTo>
                    <a:pt x="66" y="66"/>
                  </a:lnTo>
                  <a:lnTo>
                    <a:pt x="0" y="33"/>
                  </a:lnTo>
                  <a:lnTo>
                    <a:pt x="66" y="0"/>
                  </a:lnTo>
                  <a:lnTo>
                    <a:pt x="66" y="33"/>
                  </a:lnTo>
                  <a:close/>
                </a:path>
              </a:pathLst>
            </a:custGeom>
            <a:solidFill>
              <a:srgbClr val="000000"/>
            </a:solidFill>
            <a:ln w="38100">
              <a:solidFill>
                <a:srgbClr val="000000"/>
              </a:solidFill>
              <a:round/>
              <a:headEnd/>
              <a:tailEnd/>
            </a:ln>
          </p:spPr>
          <p:txBody>
            <a:bodyPr/>
            <a:lstStyle/>
            <a:p>
              <a:endParaRPr lang="en-US"/>
            </a:p>
          </p:txBody>
        </p:sp>
        <p:sp>
          <p:nvSpPr>
            <p:cNvPr id="48197" name="Freeform 153"/>
            <p:cNvSpPr>
              <a:spLocks/>
            </p:cNvSpPr>
            <p:nvPr/>
          </p:nvSpPr>
          <p:spPr bwMode="auto">
            <a:xfrm>
              <a:off x="3472" y="3029"/>
              <a:ext cx="1144" cy="414"/>
            </a:xfrm>
            <a:custGeom>
              <a:avLst/>
              <a:gdLst>
                <a:gd name="T0" fmla="*/ 1144 w 1144"/>
                <a:gd name="T1" fmla="*/ 0 h 414"/>
                <a:gd name="T2" fmla="*/ 1111 w 1144"/>
                <a:gd name="T3" fmla="*/ 82 h 414"/>
                <a:gd name="T4" fmla="*/ 1044 w 1144"/>
                <a:gd name="T5" fmla="*/ 149 h 414"/>
                <a:gd name="T6" fmla="*/ 812 w 1144"/>
                <a:gd name="T7" fmla="*/ 281 h 414"/>
                <a:gd name="T8" fmla="*/ 448 w 1144"/>
                <a:gd name="T9" fmla="*/ 381 h 414"/>
                <a:gd name="T10" fmla="*/ 0 w 1144"/>
                <a:gd name="T11" fmla="*/ 414 h 414"/>
                <a:gd name="T12" fmla="*/ 0 60000 65536"/>
                <a:gd name="T13" fmla="*/ 0 60000 65536"/>
                <a:gd name="T14" fmla="*/ 0 60000 65536"/>
                <a:gd name="T15" fmla="*/ 0 60000 65536"/>
                <a:gd name="T16" fmla="*/ 0 60000 65536"/>
                <a:gd name="T17" fmla="*/ 0 60000 65536"/>
                <a:gd name="T18" fmla="*/ 0 w 1144"/>
                <a:gd name="T19" fmla="*/ 0 h 414"/>
                <a:gd name="T20" fmla="*/ 1144 w 1144"/>
                <a:gd name="T21" fmla="*/ 414 h 414"/>
              </a:gdLst>
              <a:ahLst/>
              <a:cxnLst>
                <a:cxn ang="T12">
                  <a:pos x="T0" y="T1"/>
                </a:cxn>
                <a:cxn ang="T13">
                  <a:pos x="T2" y="T3"/>
                </a:cxn>
                <a:cxn ang="T14">
                  <a:pos x="T4" y="T5"/>
                </a:cxn>
                <a:cxn ang="T15">
                  <a:pos x="T6" y="T7"/>
                </a:cxn>
                <a:cxn ang="T16">
                  <a:pos x="T8" y="T9"/>
                </a:cxn>
                <a:cxn ang="T17">
                  <a:pos x="T10" y="T11"/>
                </a:cxn>
              </a:cxnLst>
              <a:rect l="T18" t="T19" r="T20" b="T21"/>
              <a:pathLst>
                <a:path w="1144" h="414">
                  <a:moveTo>
                    <a:pt x="1144" y="0"/>
                  </a:moveTo>
                  <a:lnTo>
                    <a:pt x="1111" y="82"/>
                  </a:lnTo>
                  <a:lnTo>
                    <a:pt x="1044" y="149"/>
                  </a:lnTo>
                  <a:lnTo>
                    <a:pt x="812" y="281"/>
                  </a:lnTo>
                  <a:lnTo>
                    <a:pt x="448" y="381"/>
                  </a:lnTo>
                  <a:lnTo>
                    <a:pt x="0" y="414"/>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98" name="Freeform 154"/>
            <p:cNvSpPr>
              <a:spLocks/>
            </p:cNvSpPr>
            <p:nvPr/>
          </p:nvSpPr>
          <p:spPr bwMode="auto">
            <a:xfrm>
              <a:off x="2063" y="2913"/>
              <a:ext cx="66" cy="66"/>
            </a:xfrm>
            <a:custGeom>
              <a:avLst/>
              <a:gdLst>
                <a:gd name="T0" fmla="*/ 33 w 66"/>
                <a:gd name="T1" fmla="*/ 49 h 66"/>
                <a:gd name="T2" fmla="*/ 0 w 66"/>
                <a:gd name="T3" fmla="*/ 66 h 66"/>
                <a:gd name="T4" fmla="*/ 17 w 66"/>
                <a:gd name="T5" fmla="*/ 0 h 66"/>
                <a:gd name="T6" fmla="*/ 66 w 66"/>
                <a:gd name="T7" fmla="*/ 49 h 66"/>
                <a:gd name="T8" fmla="*/ 33 w 66"/>
                <a:gd name="T9" fmla="*/ 49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49"/>
                  </a:moveTo>
                  <a:lnTo>
                    <a:pt x="0" y="66"/>
                  </a:lnTo>
                  <a:lnTo>
                    <a:pt x="17" y="0"/>
                  </a:lnTo>
                  <a:lnTo>
                    <a:pt x="66" y="49"/>
                  </a:lnTo>
                  <a:lnTo>
                    <a:pt x="33" y="49"/>
                  </a:lnTo>
                  <a:close/>
                </a:path>
              </a:pathLst>
            </a:custGeom>
            <a:solidFill>
              <a:srgbClr val="000000"/>
            </a:solidFill>
            <a:ln w="38100">
              <a:solidFill>
                <a:srgbClr val="000000"/>
              </a:solidFill>
              <a:round/>
              <a:headEnd/>
              <a:tailEnd/>
            </a:ln>
          </p:spPr>
          <p:txBody>
            <a:bodyPr/>
            <a:lstStyle/>
            <a:p>
              <a:endParaRPr lang="en-US"/>
            </a:p>
          </p:txBody>
        </p:sp>
        <p:sp>
          <p:nvSpPr>
            <p:cNvPr id="48199" name="Freeform 155"/>
            <p:cNvSpPr>
              <a:spLocks/>
            </p:cNvSpPr>
            <p:nvPr/>
          </p:nvSpPr>
          <p:spPr bwMode="auto">
            <a:xfrm>
              <a:off x="2096" y="2979"/>
              <a:ext cx="1161" cy="464"/>
            </a:xfrm>
            <a:custGeom>
              <a:avLst/>
              <a:gdLst>
                <a:gd name="T0" fmla="*/ 1161 w 1161"/>
                <a:gd name="T1" fmla="*/ 464 h 464"/>
                <a:gd name="T2" fmla="*/ 730 w 1161"/>
                <a:gd name="T3" fmla="*/ 431 h 464"/>
                <a:gd name="T4" fmla="*/ 365 w 1161"/>
                <a:gd name="T5" fmla="*/ 331 h 464"/>
                <a:gd name="T6" fmla="*/ 116 w 1161"/>
                <a:gd name="T7" fmla="*/ 182 h 464"/>
                <a:gd name="T8" fmla="*/ 33 w 1161"/>
                <a:gd name="T9" fmla="*/ 99 h 464"/>
                <a:gd name="T10" fmla="*/ 0 w 1161"/>
                <a:gd name="T11" fmla="*/ 0 h 464"/>
                <a:gd name="T12" fmla="*/ 0 60000 65536"/>
                <a:gd name="T13" fmla="*/ 0 60000 65536"/>
                <a:gd name="T14" fmla="*/ 0 60000 65536"/>
                <a:gd name="T15" fmla="*/ 0 60000 65536"/>
                <a:gd name="T16" fmla="*/ 0 60000 65536"/>
                <a:gd name="T17" fmla="*/ 0 60000 65536"/>
                <a:gd name="T18" fmla="*/ 0 w 1161"/>
                <a:gd name="T19" fmla="*/ 0 h 464"/>
                <a:gd name="T20" fmla="*/ 1161 w 1161"/>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1161" h="464">
                  <a:moveTo>
                    <a:pt x="1161" y="464"/>
                  </a:moveTo>
                  <a:lnTo>
                    <a:pt x="730" y="431"/>
                  </a:lnTo>
                  <a:lnTo>
                    <a:pt x="365" y="331"/>
                  </a:lnTo>
                  <a:lnTo>
                    <a:pt x="116" y="182"/>
                  </a:lnTo>
                  <a:lnTo>
                    <a:pt x="33" y="99"/>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00" name="Freeform 156"/>
            <p:cNvSpPr>
              <a:spLocks/>
            </p:cNvSpPr>
            <p:nvPr/>
          </p:nvSpPr>
          <p:spPr bwMode="auto">
            <a:xfrm>
              <a:off x="1665" y="1570"/>
              <a:ext cx="67" cy="66"/>
            </a:xfrm>
            <a:custGeom>
              <a:avLst/>
              <a:gdLst>
                <a:gd name="T0" fmla="*/ 33 w 67"/>
                <a:gd name="T1" fmla="*/ 66 h 66"/>
                <a:gd name="T2" fmla="*/ 0 w 67"/>
                <a:gd name="T3" fmla="*/ 66 h 66"/>
                <a:gd name="T4" fmla="*/ 33 w 67"/>
                <a:gd name="T5" fmla="*/ 0 h 66"/>
                <a:gd name="T6" fmla="*/ 67 w 67"/>
                <a:gd name="T7" fmla="*/ 66 h 66"/>
                <a:gd name="T8" fmla="*/ 33 w 67"/>
                <a:gd name="T9" fmla="*/ 66 h 66"/>
                <a:gd name="T10" fmla="*/ 0 60000 65536"/>
                <a:gd name="T11" fmla="*/ 0 60000 65536"/>
                <a:gd name="T12" fmla="*/ 0 60000 65536"/>
                <a:gd name="T13" fmla="*/ 0 60000 65536"/>
                <a:gd name="T14" fmla="*/ 0 60000 65536"/>
                <a:gd name="T15" fmla="*/ 0 w 67"/>
                <a:gd name="T16" fmla="*/ 0 h 66"/>
                <a:gd name="T17" fmla="*/ 67 w 67"/>
                <a:gd name="T18" fmla="*/ 66 h 66"/>
              </a:gdLst>
              <a:ahLst/>
              <a:cxnLst>
                <a:cxn ang="T10">
                  <a:pos x="T0" y="T1"/>
                </a:cxn>
                <a:cxn ang="T11">
                  <a:pos x="T2" y="T3"/>
                </a:cxn>
                <a:cxn ang="T12">
                  <a:pos x="T4" y="T5"/>
                </a:cxn>
                <a:cxn ang="T13">
                  <a:pos x="T6" y="T7"/>
                </a:cxn>
                <a:cxn ang="T14">
                  <a:pos x="T8" y="T9"/>
                </a:cxn>
              </a:cxnLst>
              <a:rect l="T15" t="T16" r="T17" b="T18"/>
              <a:pathLst>
                <a:path w="67" h="66">
                  <a:moveTo>
                    <a:pt x="33" y="66"/>
                  </a:moveTo>
                  <a:lnTo>
                    <a:pt x="0" y="66"/>
                  </a:lnTo>
                  <a:lnTo>
                    <a:pt x="33" y="0"/>
                  </a:lnTo>
                  <a:lnTo>
                    <a:pt x="67" y="66"/>
                  </a:lnTo>
                  <a:lnTo>
                    <a:pt x="33" y="66"/>
                  </a:lnTo>
                  <a:close/>
                </a:path>
              </a:pathLst>
            </a:custGeom>
            <a:solidFill>
              <a:srgbClr val="000000"/>
            </a:solidFill>
            <a:ln w="38100">
              <a:solidFill>
                <a:srgbClr val="000000"/>
              </a:solidFill>
              <a:round/>
              <a:headEnd/>
              <a:tailEnd/>
            </a:ln>
          </p:spPr>
          <p:txBody>
            <a:bodyPr/>
            <a:lstStyle/>
            <a:p>
              <a:endParaRPr lang="en-US"/>
            </a:p>
          </p:txBody>
        </p:sp>
        <p:sp>
          <p:nvSpPr>
            <p:cNvPr id="48201" name="Freeform 157"/>
            <p:cNvSpPr>
              <a:spLocks/>
            </p:cNvSpPr>
            <p:nvPr/>
          </p:nvSpPr>
          <p:spPr bwMode="auto">
            <a:xfrm>
              <a:off x="1698" y="1636"/>
              <a:ext cx="282" cy="1144"/>
            </a:xfrm>
            <a:custGeom>
              <a:avLst/>
              <a:gdLst>
                <a:gd name="T0" fmla="*/ 282 w 282"/>
                <a:gd name="T1" fmla="*/ 1144 h 1144"/>
                <a:gd name="T2" fmla="*/ 232 w 282"/>
                <a:gd name="T3" fmla="*/ 1127 h 1144"/>
                <a:gd name="T4" fmla="*/ 183 w 282"/>
                <a:gd name="T5" fmla="*/ 1061 h 1144"/>
                <a:gd name="T6" fmla="*/ 83 w 282"/>
                <a:gd name="T7" fmla="*/ 812 h 1144"/>
                <a:gd name="T8" fmla="*/ 34 w 282"/>
                <a:gd name="T9" fmla="*/ 448 h 1144"/>
                <a:gd name="T10" fmla="*/ 0 w 282"/>
                <a:gd name="T11" fmla="*/ 0 h 1144"/>
                <a:gd name="T12" fmla="*/ 0 60000 65536"/>
                <a:gd name="T13" fmla="*/ 0 60000 65536"/>
                <a:gd name="T14" fmla="*/ 0 60000 65536"/>
                <a:gd name="T15" fmla="*/ 0 60000 65536"/>
                <a:gd name="T16" fmla="*/ 0 60000 65536"/>
                <a:gd name="T17" fmla="*/ 0 60000 65536"/>
                <a:gd name="T18" fmla="*/ 0 w 282"/>
                <a:gd name="T19" fmla="*/ 0 h 1144"/>
                <a:gd name="T20" fmla="*/ 282 w 282"/>
                <a:gd name="T21" fmla="*/ 1144 h 1144"/>
              </a:gdLst>
              <a:ahLst/>
              <a:cxnLst>
                <a:cxn ang="T12">
                  <a:pos x="T0" y="T1"/>
                </a:cxn>
                <a:cxn ang="T13">
                  <a:pos x="T2" y="T3"/>
                </a:cxn>
                <a:cxn ang="T14">
                  <a:pos x="T4" y="T5"/>
                </a:cxn>
                <a:cxn ang="T15">
                  <a:pos x="T6" y="T7"/>
                </a:cxn>
                <a:cxn ang="T16">
                  <a:pos x="T8" y="T9"/>
                </a:cxn>
                <a:cxn ang="T17">
                  <a:pos x="T10" y="T11"/>
                </a:cxn>
              </a:cxnLst>
              <a:rect l="T18" t="T19" r="T20" b="T21"/>
              <a:pathLst>
                <a:path w="282" h="1144">
                  <a:moveTo>
                    <a:pt x="282" y="1144"/>
                  </a:moveTo>
                  <a:lnTo>
                    <a:pt x="232" y="1127"/>
                  </a:lnTo>
                  <a:lnTo>
                    <a:pt x="183" y="1061"/>
                  </a:lnTo>
                  <a:lnTo>
                    <a:pt x="83" y="812"/>
                  </a:lnTo>
                  <a:lnTo>
                    <a:pt x="34" y="448"/>
                  </a:lnTo>
                  <a:lnTo>
                    <a:pt x="0"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02" name="Freeform 158"/>
            <p:cNvSpPr>
              <a:spLocks/>
            </p:cNvSpPr>
            <p:nvPr/>
          </p:nvSpPr>
          <p:spPr bwMode="auto">
            <a:xfrm>
              <a:off x="3406" y="857"/>
              <a:ext cx="49" cy="67"/>
            </a:xfrm>
            <a:custGeom>
              <a:avLst/>
              <a:gdLst>
                <a:gd name="T0" fmla="*/ 0 w 49"/>
                <a:gd name="T1" fmla="*/ 33 h 67"/>
                <a:gd name="T2" fmla="*/ 0 w 49"/>
                <a:gd name="T3" fmla="*/ 0 h 67"/>
                <a:gd name="T4" fmla="*/ 49 w 49"/>
                <a:gd name="T5" fmla="*/ 33 h 67"/>
                <a:gd name="T6" fmla="*/ 0 w 49"/>
                <a:gd name="T7" fmla="*/ 67 h 67"/>
                <a:gd name="T8" fmla="*/ 0 w 49"/>
                <a:gd name="T9" fmla="*/ 33 h 67"/>
                <a:gd name="T10" fmla="*/ 0 60000 65536"/>
                <a:gd name="T11" fmla="*/ 0 60000 65536"/>
                <a:gd name="T12" fmla="*/ 0 60000 65536"/>
                <a:gd name="T13" fmla="*/ 0 60000 65536"/>
                <a:gd name="T14" fmla="*/ 0 60000 65536"/>
                <a:gd name="T15" fmla="*/ 0 w 49"/>
                <a:gd name="T16" fmla="*/ 0 h 67"/>
                <a:gd name="T17" fmla="*/ 49 w 49"/>
                <a:gd name="T18" fmla="*/ 67 h 67"/>
              </a:gdLst>
              <a:ahLst/>
              <a:cxnLst>
                <a:cxn ang="T10">
                  <a:pos x="T0" y="T1"/>
                </a:cxn>
                <a:cxn ang="T11">
                  <a:pos x="T2" y="T3"/>
                </a:cxn>
                <a:cxn ang="T12">
                  <a:pos x="T4" y="T5"/>
                </a:cxn>
                <a:cxn ang="T13">
                  <a:pos x="T6" y="T7"/>
                </a:cxn>
                <a:cxn ang="T14">
                  <a:pos x="T8" y="T9"/>
                </a:cxn>
              </a:cxnLst>
              <a:rect l="T15" t="T16" r="T17" b="T18"/>
              <a:pathLst>
                <a:path w="49" h="67">
                  <a:moveTo>
                    <a:pt x="0" y="33"/>
                  </a:moveTo>
                  <a:lnTo>
                    <a:pt x="0" y="0"/>
                  </a:lnTo>
                  <a:lnTo>
                    <a:pt x="49" y="33"/>
                  </a:lnTo>
                  <a:lnTo>
                    <a:pt x="0" y="67"/>
                  </a:lnTo>
                  <a:lnTo>
                    <a:pt x="0" y="33"/>
                  </a:lnTo>
                  <a:close/>
                </a:path>
              </a:pathLst>
            </a:custGeom>
            <a:solidFill>
              <a:srgbClr val="000000"/>
            </a:solidFill>
            <a:ln w="38100">
              <a:solidFill>
                <a:srgbClr val="000000"/>
              </a:solidFill>
              <a:round/>
              <a:headEnd/>
              <a:tailEnd/>
            </a:ln>
          </p:spPr>
          <p:txBody>
            <a:bodyPr/>
            <a:lstStyle/>
            <a:p>
              <a:endParaRPr lang="en-US"/>
            </a:p>
          </p:txBody>
        </p:sp>
        <p:sp>
          <p:nvSpPr>
            <p:cNvPr id="48203" name="Freeform 159"/>
            <p:cNvSpPr>
              <a:spLocks/>
            </p:cNvSpPr>
            <p:nvPr/>
          </p:nvSpPr>
          <p:spPr bwMode="auto">
            <a:xfrm>
              <a:off x="1715" y="890"/>
              <a:ext cx="1674" cy="465"/>
            </a:xfrm>
            <a:custGeom>
              <a:avLst/>
              <a:gdLst>
                <a:gd name="T0" fmla="*/ 0 w 1674"/>
                <a:gd name="T1" fmla="*/ 465 h 465"/>
                <a:gd name="T2" fmla="*/ 33 w 1674"/>
                <a:gd name="T3" fmla="*/ 365 h 465"/>
                <a:gd name="T4" fmla="*/ 133 w 1674"/>
                <a:gd name="T5" fmla="*/ 282 h 465"/>
                <a:gd name="T6" fmla="*/ 497 w 1674"/>
                <a:gd name="T7" fmla="*/ 133 h 465"/>
                <a:gd name="T8" fmla="*/ 1028 w 1674"/>
                <a:gd name="T9" fmla="*/ 34 h 465"/>
                <a:gd name="T10" fmla="*/ 1674 w 1674"/>
                <a:gd name="T11" fmla="*/ 0 h 465"/>
                <a:gd name="T12" fmla="*/ 0 60000 65536"/>
                <a:gd name="T13" fmla="*/ 0 60000 65536"/>
                <a:gd name="T14" fmla="*/ 0 60000 65536"/>
                <a:gd name="T15" fmla="*/ 0 60000 65536"/>
                <a:gd name="T16" fmla="*/ 0 60000 65536"/>
                <a:gd name="T17" fmla="*/ 0 60000 65536"/>
                <a:gd name="T18" fmla="*/ 0 w 1674"/>
                <a:gd name="T19" fmla="*/ 0 h 465"/>
                <a:gd name="T20" fmla="*/ 1674 w 1674"/>
                <a:gd name="T21" fmla="*/ 465 h 465"/>
              </a:gdLst>
              <a:ahLst/>
              <a:cxnLst>
                <a:cxn ang="T12">
                  <a:pos x="T0" y="T1"/>
                </a:cxn>
                <a:cxn ang="T13">
                  <a:pos x="T2" y="T3"/>
                </a:cxn>
                <a:cxn ang="T14">
                  <a:pos x="T4" y="T5"/>
                </a:cxn>
                <a:cxn ang="T15">
                  <a:pos x="T6" y="T7"/>
                </a:cxn>
                <a:cxn ang="T16">
                  <a:pos x="T8" y="T9"/>
                </a:cxn>
                <a:cxn ang="T17">
                  <a:pos x="T10" y="T11"/>
                </a:cxn>
              </a:cxnLst>
              <a:rect l="T18" t="T19" r="T20" b="T21"/>
              <a:pathLst>
                <a:path w="1674" h="465">
                  <a:moveTo>
                    <a:pt x="0" y="465"/>
                  </a:moveTo>
                  <a:lnTo>
                    <a:pt x="33" y="365"/>
                  </a:lnTo>
                  <a:lnTo>
                    <a:pt x="133" y="282"/>
                  </a:lnTo>
                  <a:lnTo>
                    <a:pt x="497" y="133"/>
                  </a:lnTo>
                  <a:lnTo>
                    <a:pt x="1028" y="34"/>
                  </a:lnTo>
                  <a:lnTo>
                    <a:pt x="1674"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04" name="Freeform 160"/>
            <p:cNvSpPr>
              <a:spLocks/>
            </p:cNvSpPr>
            <p:nvPr/>
          </p:nvSpPr>
          <p:spPr bwMode="auto">
            <a:xfrm>
              <a:off x="5130" y="1454"/>
              <a:ext cx="66" cy="66"/>
            </a:xfrm>
            <a:custGeom>
              <a:avLst/>
              <a:gdLst>
                <a:gd name="T0" fmla="*/ 33 w 66"/>
                <a:gd name="T1" fmla="*/ 17 h 66"/>
                <a:gd name="T2" fmla="*/ 66 w 66"/>
                <a:gd name="T3" fmla="*/ 0 h 66"/>
                <a:gd name="T4" fmla="*/ 49 w 66"/>
                <a:gd name="T5" fmla="*/ 66 h 66"/>
                <a:gd name="T6" fmla="*/ 0 w 66"/>
                <a:gd name="T7" fmla="*/ 17 h 66"/>
                <a:gd name="T8" fmla="*/ 33 w 66"/>
                <a:gd name="T9" fmla="*/ 17 h 66"/>
                <a:gd name="T10" fmla="*/ 0 60000 65536"/>
                <a:gd name="T11" fmla="*/ 0 60000 65536"/>
                <a:gd name="T12" fmla="*/ 0 60000 65536"/>
                <a:gd name="T13" fmla="*/ 0 60000 65536"/>
                <a:gd name="T14" fmla="*/ 0 60000 65536"/>
                <a:gd name="T15" fmla="*/ 0 w 66"/>
                <a:gd name="T16" fmla="*/ 0 h 66"/>
                <a:gd name="T17" fmla="*/ 66 w 66"/>
                <a:gd name="T18" fmla="*/ 66 h 66"/>
              </a:gdLst>
              <a:ahLst/>
              <a:cxnLst>
                <a:cxn ang="T10">
                  <a:pos x="T0" y="T1"/>
                </a:cxn>
                <a:cxn ang="T11">
                  <a:pos x="T2" y="T3"/>
                </a:cxn>
                <a:cxn ang="T12">
                  <a:pos x="T4" y="T5"/>
                </a:cxn>
                <a:cxn ang="T13">
                  <a:pos x="T6" y="T7"/>
                </a:cxn>
                <a:cxn ang="T14">
                  <a:pos x="T8" y="T9"/>
                </a:cxn>
              </a:cxnLst>
              <a:rect l="T15" t="T16" r="T17" b="T18"/>
              <a:pathLst>
                <a:path w="66" h="66">
                  <a:moveTo>
                    <a:pt x="33" y="17"/>
                  </a:moveTo>
                  <a:lnTo>
                    <a:pt x="66" y="0"/>
                  </a:lnTo>
                  <a:lnTo>
                    <a:pt x="49" y="66"/>
                  </a:lnTo>
                  <a:lnTo>
                    <a:pt x="0" y="17"/>
                  </a:lnTo>
                  <a:lnTo>
                    <a:pt x="33" y="17"/>
                  </a:lnTo>
                  <a:close/>
                </a:path>
              </a:pathLst>
            </a:custGeom>
            <a:solidFill>
              <a:srgbClr val="000000"/>
            </a:solidFill>
            <a:ln w="38100">
              <a:solidFill>
                <a:srgbClr val="000000"/>
              </a:solidFill>
              <a:round/>
              <a:headEnd/>
              <a:tailEnd/>
            </a:ln>
          </p:spPr>
          <p:txBody>
            <a:bodyPr/>
            <a:lstStyle/>
            <a:p>
              <a:endParaRPr lang="en-US"/>
            </a:p>
          </p:txBody>
        </p:sp>
        <p:sp>
          <p:nvSpPr>
            <p:cNvPr id="48205" name="Freeform 161"/>
            <p:cNvSpPr>
              <a:spLocks/>
            </p:cNvSpPr>
            <p:nvPr/>
          </p:nvSpPr>
          <p:spPr bwMode="auto">
            <a:xfrm>
              <a:off x="3704" y="907"/>
              <a:ext cx="1459" cy="547"/>
            </a:xfrm>
            <a:custGeom>
              <a:avLst/>
              <a:gdLst>
                <a:gd name="T0" fmla="*/ 0 w 1459"/>
                <a:gd name="T1" fmla="*/ 0 h 547"/>
                <a:gd name="T2" fmla="*/ 531 w 1459"/>
                <a:gd name="T3" fmla="*/ 50 h 547"/>
                <a:gd name="T4" fmla="*/ 995 w 1459"/>
                <a:gd name="T5" fmla="*/ 166 h 547"/>
                <a:gd name="T6" fmla="*/ 1177 w 1459"/>
                <a:gd name="T7" fmla="*/ 232 h 547"/>
                <a:gd name="T8" fmla="*/ 1310 w 1459"/>
                <a:gd name="T9" fmla="*/ 332 h 547"/>
                <a:gd name="T10" fmla="*/ 1409 w 1459"/>
                <a:gd name="T11" fmla="*/ 431 h 547"/>
                <a:gd name="T12" fmla="*/ 1459 w 1459"/>
                <a:gd name="T13" fmla="*/ 547 h 547"/>
                <a:gd name="T14" fmla="*/ 0 60000 65536"/>
                <a:gd name="T15" fmla="*/ 0 60000 65536"/>
                <a:gd name="T16" fmla="*/ 0 60000 65536"/>
                <a:gd name="T17" fmla="*/ 0 60000 65536"/>
                <a:gd name="T18" fmla="*/ 0 60000 65536"/>
                <a:gd name="T19" fmla="*/ 0 60000 65536"/>
                <a:gd name="T20" fmla="*/ 0 60000 65536"/>
                <a:gd name="T21" fmla="*/ 0 w 1459"/>
                <a:gd name="T22" fmla="*/ 0 h 547"/>
                <a:gd name="T23" fmla="*/ 1459 w 1459"/>
                <a:gd name="T24" fmla="*/ 547 h 5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9" h="547">
                  <a:moveTo>
                    <a:pt x="0" y="0"/>
                  </a:moveTo>
                  <a:lnTo>
                    <a:pt x="531" y="50"/>
                  </a:lnTo>
                  <a:lnTo>
                    <a:pt x="995" y="166"/>
                  </a:lnTo>
                  <a:lnTo>
                    <a:pt x="1177" y="232"/>
                  </a:lnTo>
                  <a:lnTo>
                    <a:pt x="1310" y="332"/>
                  </a:lnTo>
                  <a:lnTo>
                    <a:pt x="1409" y="431"/>
                  </a:lnTo>
                  <a:lnTo>
                    <a:pt x="1459" y="547"/>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06" name="Freeform 162"/>
            <p:cNvSpPr>
              <a:spLocks/>
            </p:cNvSpPr>
            <p:nvPr/>
          </p:nvSpPr>
          <p:spPr bwMode="auto">
            <a:xfrm>
              <a:off x="4715" y="2813"/>
              <a:ext cx="67" cy="66"/>
            </a:xfrm>
            <a:custGeom>
              <a:avLst/>
              <a:gdLst>
                <a:gd name="T0" fmla="*/ 50 w 67"/>
                <a:gd name="T1" fmla="*/ 33 h 66"/>
                <a:gd name="T2" fmla="*/ 67 w 67"/>
                <a:gd name="T3" fmla="*/ 66 h 66"/>
                <a:gd name="T4" fmla="*/ 0 w 67"/>
                <a:gd name="T5" fmla="*/ 33 h 66"/>
                <a:gd name="T6" fmla="*/ 50 w 67"/>
                <a:gd name="T7" fmla="*/ 0 h 66"/>
                <a:gd name="T8" fmla="*/ 50 w 67"/>
                <a:gd name="T9" fmla="*/ 33 h 66"/>
                <a:gd name="T10" fmla="*/ 0 60000 65536"/>
                <a:gd name="T11" fmla="*/ 0 60000 65536"/>
                <a:gd name="T12" fmla="*/ 0 60000 65536"/>
                <a:gd name="T13" fmla="*/ 0 60000 65536"/>
                <a:gd name="T14" fmla="*/ 0 60000 65536"/>
                <a:gd name="T15" fmla="*/ 0 w 67"/>
                <a:gd name="T16" fmla="*/ 0 h 66"/>
                <a:gd name="T17" fmla="*/ 67 w 67"/>
                <a:gd name="T18" fmla="*/ 66 h 66"/>
              </a:gdLst>
              <a:ahLst/>
              <a:cxnLst>
                <a:cxn ang="T10">
                  <a:pos x="T0" y="T1"/>
                </a:cxn>
                <a:cxn ang="T11">
                  <a:pos x="T2" y="T3"/>
                </a:cxn>
                <a:cxn ang="T12">
                  <a:pos x="T4" y="T5"/>
                </a:cxn>
                <a:cxn ang="T13">
                  <a:pos x="T6" y="T7"/>
                </a:cxn>
                <a:cxn ang="T14">
                  <a:pos x="T8" y="T9"/>
                </a:cxn>
              </a:cxnLst>
              <a:rect l="T15" t="T16" r="T17" b="T18"/>
              <a:pathLst>
                <a:path w="67" h="66">
                  <a:moveTo>
                    <a:pt x="50" y="33"/>
                  </a:moveTo>
                  <a:lnTo>
                    <a:pt x="67" y="66"/>
                  </a:lnTo>
                  <a:lnTo>
                    <a:pt x="0" y="33"/>
                  </a:lnTo>
                  <a:lnTo>
                    <a:pt x="50" y="0"/>
                  </a:lnTo>
                  <a:lnTo>
                    <a:pt x="50" y="33"/>
                  </a:lnTo>
                  <a:close/>
                </a:path>
              </a:pathLst>
            </a:custGeom>
            <a:solidFill>
              <a:srgbClr val="000000"/>
            </a:solidFill>
            <a:ln w="38100">
              <a:solidFill>
                <a:srgbClr val="000000"/>
              </a:solidFill>
              <a:round/>
              <a:headEnd/>
              <a:tailEnd/>
            </a:ln>
          </p:spPr>
          <p:txBody>
            <a:bodyPr/>
            <a:lstStyle/>
            <a:p>
              <a:endParaRPr lang="en-US"/>
            </a:p>
          </p:txBody>
        </p:sp>
        <p:sp>
          <p:nvSpPr>
            <p:cNvPr id="48207" name="Freeform 163"/>
            <p:cNvSpPr>
              <a:spLocks/>
            </p:cNvSpPr>
            <p:nvPr/>
          </p:nvSpPr>
          <p:spPr bwMode="auto">
            <a:xfrm>
              <a:off x="4782" y="1785"/>
              <a:ext cx="397" cy="1061"/>
            </a:xfrm>
            <a:custGeom>
              <a:avLst/>
              <a:gdLst>
                <a:gd name="T0" fmla="*/ 397 w 397"/>
                <a:gd name="T1" fmla="*/ 0 h 1061"/>
                <a:gd name="T2" fmla="*/ 364 w 397"/>
                <a:gd name="T3" fmla="*/ 382 h 1061"/>
                <a:gd name="T4" fmla="*/ 281 w 397"/>
                <a:gd name="T5" fmla="*/ 697 h 1061"/>
                <a:gd name="T6" fmla="*/ 165 w 397"/>
                <a:gd name="T7" fmla="*/ 945 h 1061"/>
                <a:gd name="T8" fmla="*/ 82 w 397"/>
                <a:gd name="T9" fmla="*/ 1012 h 1061"/>
                <a:gd name="T10" fmla="*/ 0 w 397"/>
                <a:gd name="T11" fmla="*/ 1061 h 1061"/>
                <a:gd name="T12" fmla="*/ 0 60000 65536"/>
                <a:gd name="T13" fmla="*/ 0 60000 65536"/>
                <a:gd name="T14" fmla="*/ 0 60000 65536"/>
                <a:gd name="T15" fmla="*/ 0 60000 65536"/>
                <a:gd name="T16" fmla="*/ 0 60000 65536"/>
                <a:gd name="T17" fmla="*/ 0 60000 65536"/>
                <a:gd name="T18" fmla="*/ 0 w 397"/>
                <a:gd name="T19" fmla="*/ 0 h 1061"/>
                <a:gd name="T20" fmla="*/ 397 w 397"/>
                <a:gd name="T21" fmla="*/ 1061 h 1061"/>
              </a:gdLst>
              <a:ahLst/>
              <a:cxnLst>
                <a:cxn ang="T12">
                  <a:pos x="T0" y="T1"/>
                </a:cxn>
                <a:cxn ang="T13">
                  <a:pos x="T2" y="T3"/>
                </a:cxn>
                <a:cxn ang="T14">
                  <a:pos x="T4" y="T5"/>
                </a:cxn>
                <a:cxn ang="T15">
                  <a:pos x="T6" y="T7"/>
                </a:cxn>
                <a:cxn ang="T16">
                  <a:pos x="T8" y="T9"/>
                </a:cxn>
                <a:cxn ang="T17">
                  <a:pos x="T10" y="T11"/>
                </a:cxn>
              </a:cxnLst>
              <a:rect l="T18" t="T19" r="T20" b="T21"/>
              <a:pathLst>
                <a:path w="397" h="1061">
                  <a:moveTo>
                    <a:pt x="397" y="0"/>
                  </a:moveTo>
                  <a:lnTo>
                    <a:pt x="364" y="382"/>
                  </a:lnTo>
                  <a:lnTo>
                    <a:pt x="281" y="697"/>
                  </a:lnTo>
                  <a:lnTo>
                    <a:pt x="165" y="945"/>
                  </a:lnTo>
                  <a:lnTo>
                    <a:pt x="82" y="1012"/>
                  </a:lnTo>
                  <a:lnTo>
                    <a:pt x="0" y="106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208" name="Rectangle 164"/>
            <p:cNvSpPr>
              <a:spLocks noChangeArrowheads="1"/>
            </p:cNvSpPr>
            <p:nvPr/>
          </p:nvSpPr>
          <p:spPr bwMode="auto">
            <a:xfrm>
              <a:off x="1253" y="1710"/>
              <a:ext cx="13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Z</a:t>
              </a:r>
              <a:endParaRPr lang="en-GB" altLang="en-US"/>
            </a:p>
          </p:txBody>
        </p:sp>
        <p:sp>
          <p:nvSpPr>
            <p:cNvPr id="48209" name="Rectangle 165"/>
            <p:cNvSpPr>
              <a:spLocks noChangeArrowheads="1"/>
            </p:cNvSpPr>
            <p:nvPr/>
          </p:nvSpPr>
          <p:spPr bwMode="auto">
            <a:xfrm>
              <a:off x="2878" y="360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Y</a:t>
              </a:r>
              <a:endParaRPr lang="en-GB" altLang="en-US" i="1"/>
            </a:p>
          </p:txBody>
        </p:sp>
        <p:sp>
          <p:nvSpPr>
            <p:cNvPr id="48210" name="Rectangle 166"/>
            <p:cNvSpPr>
              <a:spLocks noChangeArrowheads="1"/>
            </p:cNvSpPr>
            <p:nvPr/>
          </p:nvSpPr>
          <p:spPr bwMode="auto">
            <a:xfrm>
              <a:off x="5521" y="1860"/>
              <a:ext cx="14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Arial" panose="020B0604020202020204" pitchFamily="34" charset="0"/>
                </a:rPr>
                <a:t>X</a:t>
              </a:r>
              <a:endParaRPr lang="en-GB" altLang="en-US" i="1"/>
            </a:p>
          </p:txBody>
        </p:sp>
      </p:grpSp>
    </p:spTree>
    <p:extLst>
      <p:ext uri="{BB962C8B-B14F-4D97-AF65-F5344CB8AC3E}">
        <p14:creationId xmlns:p14="http://schemas.microsoft.com/office/powerpoint/2010/main" val="4037651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txBox="1">
            <a:spLocks/>
          </p:cNvSpPr>
          <p:nvPr/>
        </p:nvSpPr>
        <p:spPr bwMode="auto">
          <a:xfrm>
            <a:off x="3670300" y="6400800"/>
            <a:ext cx="60261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spcBef>
                <a:spcPct val="50000"/>
              </a:spcBef>
            </a:pPr>
            <a:r>
              <a:rPr lang="en-GB" altLang="en-US" sz="800"/>
              <a:t>Instructor</a:t>
            </a:r>
            <a:r>
              <a:rPr lang="ja-JP" altLang="en-GB" sz="800"/>
              <a:t>’</a:t>
            </a:r>
            <a:r>
              <a:rPr lang="en-GB" altLang="ja-JP" sz="800"/>
              <a:t>s Guide for  Coulouris, Dollimore and Kindberg   Distributed Systems: Concepts and Design   Edn.4   </a:t>
            </a:r>
            <a:br>
              <a:rPr lang="en-GB" altLang="ja-JP" sz="800"/>
            </a:br>
            <a:r>
              <a:rPr lang="en-GB" altLang="ja-JP" sz="800"/>
              <a:t>©  Pearson Education 2005 </a:t>
            </a:r>
            <a:endParaRPr lang="en-US" altLang="en-US" sz="800"/>
          </a:p>
        </p:txBody>
      </p:sp>
      <p:sp>
        <p:nvSpPr>
          <p:cNvPr id="49155" name="Rectangle 2"/>
          <p:cNvSpPr txBox="1">
            <a:spLocks noChangeArrowheads="1"/>
          </p:cNvSpPr>
          <p:nvPr/>
        </p:nvSpPr>
        <p:spPr bwMode="auto">
          <a:xfrm>
            <a:off x="1930400" y="228600"/>
            <a:ext cx="8204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kumimoji="1" lang="en-GB" altLang="en-US" sz="2000">
                <a:solidFill>
                  <a:schemeClr val="accent1"/>
                </a:solidFill>
                <a:latin typeface="Arial" panose="020B0604020202020204" pitchFamily="34" charset="0"/>
              </a:rPr>
              <a:t>Coordinator and Participants for a distributed transaction</a:t>
            </a:r>
          </a:p>
        </p:txBody>
      </p:sp>
      <p:grpSp>
        <p:nvGrpSpPr>
          <p:cNvPr id="49156" name="Group 112"/>
          <p:cNvGrpSpPr>
            <a:grpSpLocks/>
          </p:cNvGrpSpPr>
          <p:nvPr/>
        </p:nvGrpSpPr>
        <p:grpSpPr bwMode="auto">
          <a:xfrm>
            <a:off x="1773239" y="1371601"/>
            <a:ext cx="8550155" cy="5121275"/>
            <a:chOff x="170" y="864"/>
            <a:chExt cx="5834" cy="3400"/>
          </a:xfrm>
        </p:grpSpPr>
        <p:sp>
          <p:nvSpPr>
            <p:cNvPr id="49158" name="Rectangle 60"/>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59" name="Rectangle 97"/>
            <p:cNvSpPr>
              <a:spLocks noChangeArrowheads="1"/>
            </p:cNvSpPr>
            <p:nvPr/>
          </p:nvSpPr>
          <p:spPr bwMode="auto">
            <a:xfrm>
              <a:off x="1848" y="1825"/>
              <a:ext cx="304" cy="248"/>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0" name="AutoShape 4"/>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1" name="AutoShape 5"/>
            <p:cNvSpPr>
              <a:spLocks noChangeArrowheads="1"/>
            </p:cNvSpPr>
            <p:nvPr/>
          </p:nvSpPr>
          <p:spPr bwMode="auto">
            <a:xfrm>
              <a:off x="2546" y="864"/>
              <a:ext cx="169" cy="230"/>
            </a:xfrm>
            <a:prstGeom prst="roundRect">
              <a:avLst>
                <a:gd name="adj" fmla="val 38463"/>
              </a:avLst>
            </a:prstGeom>
            <a:noFill/>
            <a:ln w="25400">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2" name="Rectangle 6"/>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3" name="Rectangle 7"/>
            <p:cNvSpPr>
              <a:spLocks noChangeArrowheads="1"/>
            </p:cNvSpPr>
            <p:nvPr/>
          </p:nvSpPr>
          <p:spPr bwMode="auto">
            <a:xfrm>
              <a:off x="2561" y="864"/>
              <a:ext cx="154" cy="122"/>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4" name="AutoShape 8"/>
            <p:cNvSpPr>
              <a:spLocks noChangeArrowheads="1"/>
            </p:cNvSpPr>
            <p:nvPr/>
          </p:nvSpPr>
          <p:spPr bwMode="auto">
            <a:xfrm>
              <a:off x="2546" y="864"/>
              <a:ext cx="169" cy="230"/>
            </a:xfrm>
            <a:prstGeom prst="roundRect">
              <a:avLst>
                <a:gd name="adj" fmla="val 38463"/>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5" name="Line 9"/>
            <p:cNvSpPr>
              <a:spLocks noChangeShapeType="1"/>
            </p:cNvSpPr>
            <p:nvPr/>
          </p:nvSpPr>
          <p:spPr bwMode="auto">
            <a:xfrm>
              <a:off x="2546" y="971"/>
              <a:ext cx="1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Rectangle 10"/>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7" name="Rectangle 12"/>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8" name="Rectangle 14"/>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69" name="AutoShape 16"/>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0" name="AutoShape 17"/>
            <p:cNvSpPr>
              <a:spLocks noChangeArrowheads="1"/>
            </p:cNvSpPr>
            <p:nvPr/>
          </p:nvSpPr>
          <p:spPr bwMode="auto">
            <a:xfrm>
              <a:off x="4154" y="1140"/>
              <a:ext cx="153" cy="214"/>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1" name="Rectangle 18"/>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2" name="Rectangle 19"/>
            <p:cNvSpPr>
              <a:spLocks noChangeArrowheads="1"/>
            </p:cNvSpPr>
            <p:nvPr/>
          </p:nvSpPr>
          <p:spPr bwMode="auto">
            <a:xfrm>
              <a:off x="4154" y="1247"/>
              <a:ext cx="153" cy="122"/>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3" name="AutoShape 20"/>
            <p:cNvSpPr>
              <a:spLocks noChangeArrowheads="1"/>
            </p:cNvSpPr>
            <p:nvPr/>
          </p:nvSpPr>
          <p:spPr bwMode="auto">
            <a:xfrm>
              <a:off x="4154" y="1140"/>
              <a:ext cx="153" cy="214"/>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4" name="Line 21"/>
            <p:cNvSpPr>
              <a:spLocks noChangeShapeType="1"/>
            </p:cNvSpPr>
            <p:nvPr/>
          </p:nvSpPr>
          <p:spPr bwMode="auto">
            <a:xfrm>
              <a:off x="4154" y="1247"/>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AutoShape 22"/>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6" name="AutoShape 23"/>
            <p:cNvSpPr>
              <a:spLocks noChangeArrowheads="1"/>
            </p:cNvSpPr>
            <p:nvPr/>
          </p:nvSpPr>
          <p:spPr bwMode="auto">
            <a:xfrm>
              <a:off x="4736" y="1170"/>
              <a:ext cx="153" cy="215"/>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7" name="Rectangle 24"/>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8" name="Rectangle 25"/>
            <p:cNvSpPr>
              <a:spLocks noChangeArrowheads="1"/>
            </p:cNvSpPr>
            <p:nvPr/>
          </p:nvSpPr>
          <p:spPr bwMode="auto">
            <a:xfrm>
              <a:off x="4736" y="1277"/>
              <a:ext cx="153" cy="123"/>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79" name="AutoShape 26"/>
            <p:cNvSpPr>
              <a:spLocks noChangeArrowheads="1"/>
            </p:cNvSpPr>
            <p:nvPr/>
          </p:nvSpPr>
          <p:spPr bwMode="auto">
            <a:xfrm>
              <a:off x="4736" y="1170"/>
              <a:ext cx="153" cy="215"/>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0" name="Line 27"/>
            <p:cNvSpPr>
              <a:spLocks noChangeShapeType="1"/>
            </p:cNvSpPr>
            <p:nvPr/>
          </p:nvSpPr>
          <p:spPr bwMode="auto">
            <a:xfrm>
              <a:off x="4736" y="1277"/>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1" name="AutoShape 28"/>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2" name="AutoShape 29"/>
            <p:cNvSpPr>
              <a:spLocks noChangeArrowheads="1"/>
            </p:cNvSpPr>
            <p:nvPr/>
          </p:nvSpPr>
          <p:spPr bwMode="auto">
            <a:xfrm>
              <a:off x="4154" y="2104"/>
              <a:ext cx="153" cy="215"/>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3" name="Rectangle 30"/>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4" name="Rectangle 31"/>
            <p:cNvSpPr>
              <a:spLocks noChangeArrowheads="1"/>
            </p:cNvSpPr>
            <p:nvPr/>
          </p:nvSpPr>
          <p:spPr bwMode="auto">
            <a:xfrm>
              <a:off x="4154" y="2212"/>
              <a:ext cx="153" cy="107"/>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5" name="AutoShape 32"/>
            <p:cNvSpPr>
              <a:spLocks noChangeArrowheads="1"/>
            </p:cNvSpPr>
            <p:nvPr/>
          </p:nvSpPr>
          <p:spPr bwMode="auto">
            <a:xfrm>
              <a:off x="4154" y="2104"/>
              <a:ext cx="153" cy="215"/>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6" name="Line 33"/>
            <p:cNvSpPr>
              <a:spLocks noChangeShapeType="1"/>
            </p:cNvSpPr>
            <p:nvPr/>
          </p:nvSpPr>
          <p:spPr bwMode="auto">
            <a:xfrm>
              <a:off x="4154" y="2196"/>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7" name="AutoShape 34"/>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8" name="AutoShape 35"/>
            <p:cNvSpPr>
              <a:spLocks noChangeArrowheads="1"/>
            </p:cNvSpPr>
            <p:nvPr/>
          </p:nvSpPr>
          <p:spPr bwMode="auto">
            <a:xfrm>
              <a:off x="4752" y="2227"/>
              <a:ext cx="153" cy="230"/>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89" name="Rectangle 36"/>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0" name="Rectangle 37"/>
            <p:cNvSpPr>
              <a:spLocks noChangeArrowheads="1"/>
            </p:cNvSpPr>
            <p:nvPr/>
          </p:nvSpPr>
          <p:spPr bwMode="auto">
            <a:xfrm>
              <a:off x="4752" y="2349"/>
              <a:ext cx="153" cy="10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1" name="AutoShape 38"/>
            <p:cNvSpPr>
              <a:spLocks noChangeArrowheads="1"/>
            </p:cNvSpPr>
            <p:nvPr/>
          </p:nvSpPr>
          <p:spPr bwMode="auto">
            <a:xfrm>
              <a:off x="4752" y="2227"/>
              <a:ext cx="153" cy="230"/>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2" name="Line 39"/>
            <p:cNvSpPr>
              <a:spLocks noChangeShapeType="1"/>
            </p:cNvSpPr>
            <p:nvPr/>
          </p:nvSpPr>
          <p:spPr bwMode="auto">
            <a:xfrm>
              <a:off x="4752" y="2334"/>
              <a:ext cx="13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3" name="AutoShape 40"/>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4" name="AutoShape 41"/>
            <p:cNvSpPr>
              <a:spLocks noChangeArrowheads="1"/>
            </p:cNvSpPr>
            <p:nvPr/>
          </p:nvSpPr>
          <p:spPr bwMode="auto">
            <a:xfrm>
              <a:off x="4154" y="3069"/>
              <a:ext cx="153" cy="215"/>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5" name="Rectangle 42"/>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6" name="Rectangle 43"/>
            <p:cNvSpPr>
              <a:spLocks noChangeArrowheads="1"/>
            </p:cNvSpPr>
            <p:nvPr/>
          </p:nvSpPr>
          <p:spPr bwMode="auto">
            <a:xfrm>
              <a:off x="4154" y="3176"/>
              <a:ext cx="153" cy="10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7" name="AutoShape 44"/>
            <p:cNvSpPr>
              <a:spLocks noChangeArrowheads="1"/>
            </p:cNvSpPr>
            <p:nvPr/>
          </p:nvSpPr>
          <p:spPr bwMode="auto">
            <a:xfrm>
              <a:off x="4154" y="3069"/>
              <a:ext cx="153" cy="215"/>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198" name="Line 45"/>
            <p:cNvSpPr>
              <a:spLocks noChangeShapeType="1"/>
            </p:cNvSpPr>
            <p:nvPr/>
          </p:nvSpPr>
          <p:spPr bwMode="auto">
            <a:xfrm>
              <a:off x="4154" y="3161"/>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9" name="AutoShape 46"/>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0" name="AutoShape 47"/>
            <p:cNvSpPr>
              <a:spLocks noChangeArrowheads="1"/>
            </p:cNvSpPr>
            <p:nvPr/>
          </p:nvSpPr>
          <p:spPr bwMode="auto">
            <a:xfrm>
              <a:off x="4736" y="3069"/>
              <a:ext cx="153" cy="230"/>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1" name="Rectangle 48"/>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2" name="Rectangle 49"/>
            <p:cNvSpPr>
              <a:spLocks noChangeArrowheads="1"/>
            </p:cNvSpPr>
            <p:nvPr/>
          </p:nvSpPr>
          <p:spPr bwMode="auto">
            <a:xfrm>
              <a:off x="4736" y="3192"/>
              <a:ext cx="153" cy="107"/>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3" name="AutoShape 50"/>
            <p:cNvSpPr>
              <a:spLocks noChangeArrowheads="1"/>
            </p:cNvSpPr>
            <p:nvPr/>
          </p:nvSpPr>
          <p:spPr bwMode="auto">
            <a:xfrm>
              <a:off x="4736" y="3069"/>
              <a:ext cx="153" cy="230"/>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4" name="Line 51"/>
            <p:cNvSpPr>
              <a:spLocks noChangeShapeType="1"/>
            </p:cNvSpPr>
            <p:nvPr/>
          </p:nvSpPr>
          <p:spPr bwMode="auto">
            <a:xfrm>
              <a:off x="4736" y="3176"/>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AutoShape 52"/>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6" name="AutoShape 53"/>
            <p:cNvSpPr>
              <a:spLocks noChangeArrowheads="1"/>
            </p:cNvSpPr>
            <p:nvPr/>
          </p:nvSpPr>
          <p:spPr bwMode="auto">
            <a:xfrm>
              <a:off x="4721" y="3376"/>
              <a:ext cx="153" cy="229"/>
            </a:xfrm>
            <a:prstGeom prst="roundRect">
              <a:avLst>
                <a:gd name="adj" fmla="val 42481"/>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7" name="Rectangle 54"/>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8" name="Rectangle 55"/>
            <p:cNvSpPr>
              <a:spLocks noChangeArrowheads="1"/>
            </p:cNvSpPr>
            <p:nvPr/>
          </p:nvSpPr>
          <p:spPr bwMode="auto">
            <a:xfrm>
              <a:off x="4736" y="3498"/>
              <a:ext cx="138" cy="107"/>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09" name="AutoShape 56"/>
            <p:cNvSpPr>
              <a:spLocks noChangeArrowheads="1"/>
            </p:cNvSpPr>
            <p:nvPr/>
          </p:nvSpPr>
          <p:spPr bwMode="auto">
            <a:xfrm>
              <a:off x="4721" y="3376"/>
              <a:ext cx="153" cy="229"/>
            </a:xfrm>
            <a:prstGeom prst="roundRect">
              <a:avLst>
                <a:gd name="adj" fmla="val 42481"/>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49210" name="Line 57"/>
            <p:cNvSpPr>
              <a:spLocks noChangeShapeType="1"/>
            </p:cNvSpPr>
            <p:nvPr/>
          </p:nvSpPr>
          <p:spPr bwMode="auto">
            <a:xfrm>
              <a:off x="4721" y="3483"/>
              <a:ext cx="13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1" name="Rectangle 58"/>
            <p:cNvSpPr>
              <a:spLocks noChangeArrowheads="1"/>
            </p:cNvSpPr>
            <p:nvPr/>
          </p:nvSpPr>
          <p:spPr bwMode="auto">
            <a:xfrm>
              <a:off x="3282" y="1331"/>
              <a:ext cx="3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a:t>
              </a:r>
              <a:endParaRPr lang="en-GB" altLang="en-US"/>
            </a:p>
          </p:txBody>
        </p:sp>
        <p:sp>
          <p:nvSpPr>
            <p:cNvPr id="49212" name="Rectangle 59"/>
            <p:cNvSpPr>
              <a:spLocks noChangeArrowheads="1"/>
            </p:cNvSpPr>
            <p:nvPr/>
          </p:nvSpPr>
          <p:spPr bwMode="auto">
            <a:xfrm>
              <a:off x="3282" y="1331"/>
              <a:ext cx="3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a:t>
              </a:r>
              <a:endParaRPr lang="en-GB" altLang="en-US"/>
            </a:p>
          </p:txBody>
        </p:sp>
        <p:sp>
          <p:nvSpPr>
            <p:cNvPr id="49213" name="Rectangle 62"/>
            <p:cNvSpPr>
              <a:spLocks noChangeArrowheads="1"/>
            </p:cNvSpPr>
            <p:nvPr/>
          </p:nvSpPr>
          <p:spPr bwMode="auto">
            <a:xfrm>
              <a:off x="4446" y="3674"/>
              <a:ext cx="5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BranchZ</a:t>
              </a:r>
              <a:endParaRPr lang="en-GB" altLang="en-US"/>
            </a:p>
          </p:txBody>
        </p:sp>
        <p:sp>
          <p:nvSpPr>
            <p:cNvPr id="49214" name="Rectangle 63"/>
            <p:cNvSpPr>
              <a:spLocks noChangeArrowheads="1"/>
            </p:cNvSpPr>
            <p:nvPr/>
          </p:nvSpPr>
          <p:spPr bwMode="auto">
            <a:xfrm>
              <a:off x="4431" y="1652"/>
              <a:ext cx="5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BranchX</a:t>
              </a:r>
              <a:endParaRPr lang="en-GB" altLang="en-US"/>
            </a:p>
          </p:txBody>
        </p:sp>
        <p:sp>
          <p:nvSpPr>
            <p:cNvPr id="49215" name="Rectangle 64"/>
            <p:cNvSpPr>
              <a:spLocks noChangeArrowheads="1"/>
            </p:cNvSpPr>
            <p:nvPr/>
          </p:nvSpPr>
          <p:spPr bwMode="auto">
            <a:xfrm>
              <a:off x="4137" y="1959"/>
              <a:ext cx="6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participant</a:t>
              </a:r>
              <a:endParaRPr lang="en-GB" altLang="en-US"/>
            </a:p>
          </p:txBody>
        </p:sp>
        <p:sp>
          <p:nvSpPr>
            <p:cNvPr id="49216" name="Rectangle 65"/>
            <p:cNvSpPr>
              <a:spLocks noChangeArrowheads="1"/>
            </p:cNvSpPr>
            <p:nvPr/>
          </p:nvSpPr>
          <p:spPr bwMode="auto">
            <a:xfrm>
              <a:off x="4113" y="2939"/>
              <a:ext cx="6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participant</a:t>
              </a:r>
              <a:endParaRPr lang="en-GB" altLang="en-US"/>
            </a:p>
          </p:txBody>
        </p:sp>
        <p:sp>
          <p:nvSpPr>
            <p:cNvPr id="49217" name="Rectangle 66"/>
            <p:cNvSpPr>
              <a:spLocks noChangeArrowheads="1"/>
            </p:cNvSpPr>
            <p:nvPr/>
          </p:nvSpPr>
          <p:spPr bwMode="auto">
            <a:xfrm>
              <a:off x="4507" y="3214"/>
              <a:ext cx="10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C</a:t>
              </a:r>
              <a:endParaRPr lang="en-GB" altLang="en-US"/>
            </a:p>
          </p:txBody>
        </p:sp>
        <p:sp>
          <p:nvSpPr>
            <p:cNvPr id="49218" name="Rectangle 67"/>
            <p:cNvSpPr>
              <a:spLocks noChangeArrowheads="1"/>
            </p:cNvSpPr>
            <p:nvPr/>
          </p:nvSpPr>
          <p:spPr bwMode="auto">
            <a:xfrm>
              <a:off x="4507" y="3444"/>
              <a:ext cx="10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D</a:t>
              </a:r>
              <a:endParaRPr lang="en-GB" altLang="en-US"/>
            </a:p>
          </p:txBody>
        </p:sp>
        <p:sp>
          <p:nvSpPr>
            <p:cNvPr id="49219" name="Rectangle 68"/>
            <p:cNvSpPr>
              <a:spLocks noChangeArrowheads="1"/>
            </p:cNvSpPr>
            <p:nvPr/>
          </p:nvSpPr>
          <p:spPr bwMode="auto">
            <a:xfrm>
              <a:off x="1639" y="2280"/>
              <a:ext cx="3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Client</a:t>
              </a:r>
              <a:endParaRPr lang="en-GB" altLang="en-US"/>
            </a:p>
          </p:txBody>
        </p:sp>
        <p:sp>
          <p:nvSpPr>
            <p:cNvPr id="49220" name="Rectangle 69"/>
            <p:cNvSpPr>
              <a:spLocks noChangeArrowheads="1"/>
            </p:cNvSpPr>
            <p:nvPr/>
          </p:nvSpPr>
          <p:spPr bwMode="auto">
            <a:xfrm>
              <a:off x="4431" y="2648"/>
              <a:ext cx="5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BranchY</a:t>
              </a:r>
              <a:endParaRPr lang="en-GB" altLang="en-US"/>
            </a:p>
          </p:txBody>
        </p:sp>
        <p:sp>
          <p:nvSpPr>
            <p:cNvPr id="49221" name="Rectangle 70"/>
            <p:cNvSpPr>
              <a:spLocks noChangeArrowheads="1"/>
            </p:cNvSpPr>
            <p:nvPr/>
          </p:nvSpPr>
          <p:spPr bwMode="auto">
            <a:xfrm>
              <a:off x="4507" y="2311"/>
              <a:ext cx="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B</a:t>
              </a:r>
              <a:endParaRPr lang="en-GB" altLang="en-US"/>
            </a:p>
          </p:txBody>
        </p:sp>
        <p:sp>
          <p:nvSpPr>
            <p:cNvPr id="49222" name="Rectangle 71"/>
            <p:cNvSpPr>
              <a:spLocks noChangeArrowheads="1"/>
            </p:cNvSpPr>
            <p:nvPr/>
          </p:nvSpPr>
          <p:spPr bwMode="auto">
            <a:xfrm>
              <a:off x="4507" y="1254"/>
              <a:ext cx="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A</a:t>
              </a:r>
              <a:endParaRPr lang="en-GB" altLang="en-US"/>
            </a:p>
          </p:txBody>
        </p:sp>
        <p:sp>
          <p:nvSpPr>
            <p:cNvPr id="49223" name="Rectangle 72"/>
            <p:cNvSpPr>
              <a:spLocks noChangeArrowheads="1"/>
            </p:cNvSpPr>
            <p:nvPr/>
          </p:nvSpPr>
          <p:spPr bwMode="auto">
            <a:xfrm>
              <a:off x="4107" y="994"/>
              <a:ext cx="6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participant</a:t>
              </a:r>
              <a:endParaRPr lang="en-GB" altLang="en-US"/>
            </a:p>
          </p:txBody>
        </p:sp>
        <p:sp>
          <p:nvSpPr>
            <p:cNvPr id="49224" name="Freeform 73"/>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25400">
              <a:solidFill>
                <a:srgbClr val="000000"/>
              </a:solidFill>
              <a:round/>
              <a:headEnd/>
              <a:tailEnd/>
            </a:ln>
          </p:spPr>
          <p:txBody>
            <a:bodyPr/>
            <a:lstStyle/>
            <a:p>
              <a:endParaRPr lang="en-US"/>
            </a:p>
          </p:txBody>
        </p:sp>
        <p:sp>
          <p:nvSpPr>
            <p:cNvPr id="49225" name="Line 74"/>
            <p:cNvSpPr>
              <a:spLocks noChangeShapeType="1"/>
            </p:cNvSpPr>
            <p:nvPr/>
          </p:nvSpPr>
          <p:spPr bwMode="auto">
            <a:xfrm flipH="1" flipV="1">
              <a:off x="2761" y="971"/>
              <a:ext cx="1393" cy="26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26" name="Freeform 75"/>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25400">
              <a:solidFill>
                <a:srgbClr val="000000"/>
              </a:solidFill>
              <a:round/>
              <a:headEnd/>
              <a:tailEnd/>
            </a:ln>
          </p:spPr>
          <p:txBody>
            <a:bodyPr/>
            <a:lstStyle/>
            <a:p>
              <a:endParaRPr lang="en-US"/>
            </a:p>
          </p:txBody>
        </p:sp>
        <p:sp>
          <p:nvSpPr>
            <p:cNvPr id="49227" name="Line 76"/>
            <p:cNvSpPr>
              <a:spLocks noChangeShapeType="1"/>
            </p:cNvSpPr>
            <p:nvPr/>
          </p:nvSpPr>
          <p:spPr bwMode="auto">
            <a:xfrm flipH="1" flipV="1">
              <a:off x="2745" y="1078"/>
              <a:ext cx="1409" cy="113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28" name="Freeform 77"/>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25400">
              <a:solidFill>
                <a:srgbClr val="000000"/>
              </a:solidFill>
              <a:round/>
              <a:headEnd/>
              <a:tailEnd/>
            </a:ln>
          </p:spPr>
          <p:txBody>
            <a:bodyPr/>
            <a:lstStyle/>
            <a:p>
              <a:endParaRPr lang="en-US"/>
            </a:p>
          </p:txBody>
        </p:sp>
        <p:sp>
          <p:nvSpPr>
            <p:cNvPr id="49229" name="Line 78"/>
            <p:cNvSpPr>
              <a:spLocks noChangeShapeType="1"/>
            </p:cNvSpPr>
            <p:nvPr/>
          </p:nvSpPr>
          <p:spPr bwMode="auto">
            <a:xfrm flipH="1" flipV="1">
              <a:off x="2669" y="1124"/>
              <a:ext cx="1470" cy="20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30" name="Rectangle 79"/>
            <p:cNvSpPr>
              <a:spLocks noChangeArrowheads="1"/>
            </p:cNvSpPr>
            <p:nvPr/>
          </p:nvSpPr>
          <p:spPr bwMode="auto">
            <a:xfrm>
              <a:off x="3291" y="948"/>
              <a:ext cx="3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49231" name="Rectangle 80"/>
            <p:cNvSpPr>
              <a:spLocks noChangeArrowheads="1"/>
            </p:cNvSpPr>
            <p:nvPr/>
          </p:nvSpPr>
          <p:spPr bwMode="auto">
            <a:xfrm>
              <a:off x="3282" y="1464"/>
              <a:ext cx="3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49232" name="Rectangle 81"/>
            <p:cNvSpPr>
              <a:spLocks noChangeArrowheads="1"/>
            </p:cNvSpPr>
            <p:nvPr/>
          </p:nvSpPr>
          <p:spPr bwMode="auto">
            <a:xfrm>
              <a:off x="3469" y="2709"/>
              <a:ext cx="3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49233" name="Rectangle 86"/>
            <p:cNvSpPr>
              <a:spLocks noChangeArrowheads="1"/>
            </p:cNvSpPr>
            <p:nvPr/>
          </p:nvSpPr>
          <p:spPr bwMode="auto">
            <a:xfrm>
              <a:off x="1968" y="1882"/>
              <a:ext cx="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T</a:t>
              </a:r>
              <a:endParaRPr lang="en-GB" altLang="en-US"/>
            </a:p>
          </p:txBody>
        </p:sp>
        <p:sp>
          <p:nvSpPr>
            <p:cNvPr id="49234" name="Rectangle 87"/>
            <p:cNvSpPr>
              <a:spLocks noChangeArrowheads="1"/>
            </p:cNvSpPr>
            <p:nvPr/>
          </p:nvSpPr>
          <p:spPr bwMode="auto">
            <a:xfrm>
              <a:off x="4888" y="1254"/>
              <a:ext cx="111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      a.withdraw(4);</a:t>
              </a:r>
              <a:endParaRPr lang="en-GB" altLang="en-US" i="1"/>
            </a:p>
          </p:txBody>
        </p:sp>
        <p:sp>
          <p:nvSpPr>
            <p:cNvPr id="49235" name="Rectangle 88"/>
            <p:cNvSpPr>
              <a:spLocks noChangeArrowheads="1"/>
            </p:cNvSpPr>
            <p:nvPr/>
          </p:nvSpPr>
          <p:spPr bwMode="auto">
            <a:xfrm>
              <a:off x="4921" y="3153"/>
              <a:ext cx="100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      c.deposit(4);</a:t>
              </a:r>
              <a:endParaRPr lang="en-GB" altLang="en-US" i="1"/>
            </a:p>
          </p:txBody>
        </p:sp>
        <p:sp>
          <p:nvSpPr>
            <p:cNvPr id="49236" name="Rectangle 89"/>
            <p:cNvSpPr>
              <a:spLocks noChangeArrowheads="1"/>
            </p:cNvSpPr>
            <p:nvPr/>
          </p:nvSpPr>
          <p:spPr bwMode="auto">
            <a:xfrm>
              <a:off x="4888" y="2311"/>
              <a:ext cx="111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      b.withdraw(3);</a:t>
              </a:r>
              <a:endParaRPr lang="en-GB" altLang="en-US" i="1"/>
            </a:p>
          </p:txBody>
        </p:sp>
        <p:sp>
          <p:nvSpPr>
            <p:cNvPr id="49237" name="Rectangle 90"/>
            <p:cNvSpPr>
              <a:spLocks noChangeArrowheads="1"/>
            </p:cNvSpPr>
            <p:nvPr/>
          </p:nvSpPr>
          <p:spPr bwMode="auto">
            <a:xfrm>
              <a:off x="4877" y="3459"/>
              <a:ext cx="101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      d.deposit(3);</a:t>
              </a:r>
              <a:endParaRPr lang="en-GB" altLang="en-US" i="1"/>
            </a:p>
          </p:txBody>
        </p:sp>
        <p:sp>
          <p:nvSpPr>
            <p:cNvPr id="49238" name="Freeform 91"/>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 name="T15" fmla="*/ 0 w 76"/>
                <a:gd name="T16" fmla="*/ 0 h 62"/>
                <a:gd name="T17" fmla="*/ 76 w 76"/>
                <a:gd name="T18" fmla="*/ 62 h 62"/>
              </a:gdLst>
              <a:ahLst/>
              <a:cxnLst>
                <a:cxn ang="T10">
                  <a:pos x="T0" y="T1"/>
                </a:cxn>
                <a:cxn ang="T11">
                  <a:pos x="T2" y="T3"/>
                </a:cxn>
                <a:cxn ang="T12">
                  <a:pos x="T4" y="T5"/>
                </a:cxn>
                <a:cxn ang="T13">
                  <a:pos x="T6" y="T7"/>
                </a:cxn>
                <a:cxn ang="T14">
                  <a:pos x="T8" y="T9"/>
                </a:cxn>
              </a:cxnLst>
              <a:rect l="T15" t="T16" r="T17" b="T18"/>
              <a:pathLst>
                <a:path w="76" h="62">
                  <a:moveTo>
                    <a:pt x="15" y="31"/>
                  </a:moveTo>
                  <a:lnTo>
                    <a:pt x="15" y="0"/>
                  </a:lnTo>
                  <a:lnTo>
                    <a:pt x="76" y="46"/>
                  </a:lnTo>
                  <a:lnTo>
                    <a:pt x="0" y="62"/>
                  </a:lnTo>
                  <a:lnTo>
                    <a:pt x="15" y="31"/>
                  </a:lnTo>
                  <a:close/>
                </a:path>
              </a:pathLst>
            </a:custGeom>
            <a:solidFill>
              <a:srgbClr val="000000"/>
            </a:solidFill>
            <a:ln w="25400">
              <a:solidFill>
                <a:srgbClr val="000000"/>
              </a:solidFill>
              <a:round/>
              <a:headEnd/>
              <a:tailEnd/>
            </a:ln>
          </p:spPr>
          <p:txBody>
            <a:bodyPr/>
            <a:lstStyle/>
            <a:p>
              <a:endParaRPr lang="en-US"/>
            </a:p>
          </p:txBody>
        </p:sp>
        <p:sp>
          <p:nvSpPr>
            <p:cNvPr id="49239" name="Line 92"/>
            <p:cNvSpPr>
              <a:spLocks noChangeShapeType="1"/>
            </p:cNvSpPr>
            <p:nvPr/>
          </p:nvSpPr>
          <p:spPr bwMode="auto">
            <a:xfrm>
              <a:off x="2179" y="1936"/>
              <a:ext cx="643" cy="15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0" name="Freeform 93"/>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25400">
              <a:solidFill>
                <a:srgbClr val="000000"/>
              </a:solidFill>
              <a:round/>
              <a:headEnd/>
              <a:tailEnd/>
            </a:ln>
          </p:spPr>
          <p:txBody>
            <a:bodyPr/>
            <a:lstStyle/>
            <a:p>
              <a:endParaRPr lang="en-US"/>
            </a:p>
          </p:txBody>
        </p:sp>
        <p:sp>
          <p:nvSpPr>
            <p:cNvPr id="49241" name="Line 94"/>
            <p:cNvSpPr>
              <a:spLocks noChangeShapeType="1"/>
            </p:cNvSpPr>
            <p:nvPr/>
          </p:nvSpPr>
          <p:spPr bwMode="auto">
            <a:xfrm flipV="1">
              <a:off x="1995" y="1032"/>
              <a:ext cx="505" cy="7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42" name="Rectangle 95"/>
            <p:cNvSpPr>
              <a:spLocks noChangeArrowheads="1"/>
            </p:cNvSpPr>
            <p:nvPr/>
          </p:nvSpPr>
          <p:spPr bwMode="auto">
            <a:xfrm>
              <a:off x="1359" y="960"/>
              <a:ext cx="103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openTransaction</a:t>
              </a:r>
              <a:endParaRPr lang="en-GB" altLang="en-US"/>
            </a:p>
          </p:txBody>
        </p:sp>
        <p:sp>
          <p:nvSpPr>
            <p:cNvPr id="49243" name="Rectangle 96"/>
            <p:cNvSpPr>
              <a:spLocks noChangeArrowheads="1"/>
            </p:cNvSpPr>
            <p:nvPr/>
          </p:nvSpPr>
          <p:spPr bwMode="auto">
            <a:xfrm>
              <a:off x="2298" y="2188"/>
              <a:ext cx="12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      b.withdraw(T, 3);</a:t>
              </a:r>
              <a:endParaRPr lang="en-GB" altLang="en-US" i="1"/>
            </a:p>
          </p:txBody>
        </p:sp>
        <p:sp>
          <p:nvSpPr>
            <p:cNvPr id="49244" name="Rectangle 98"/>
            <p:cNvSpPr>
              <a:spLocks noChangeArrowheads="1"/>
            </p:cNvSpPr>
            <p:nvPr/>
          </p:nvSpPr>
          <p:spPr bwMode="auto">
            <a:xfrm>
              <a:off x="1292" y="1089"/>
              <a:ext cx="11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latin typeface="Arial" panose="020B0604020202020204" pitchFamily="34" charset="0"/>
                </a:rPr>
                <a:t>closeTransaction</a:t>
              </a:r>
              <a:endParaRPr lang="en-GB" altLang="en-US">
                <a:latin typeface="Arial" panose="020B0604020202020204" pitchFamily="34" charset="0"/>
              </a:endParaRPr>
            </a:p>
          </p:txBody>
        </p:sp>
        <p:sp>
          <p:nvSpPr>
            <p:cNvPr id="49245" name="Rectangle 101"/>
            <p:cNvSpPr>
              <a:spLocks noChangeArrowheads="1"/>
            </p:cNvSpPr>
            <p:nvPr/>
          </p:nvSpPr>
          <p:spPr bwMode="auto">
            <a:xfrm>
              <a:off x="395" y="2592"/>
              <a:ext cx="22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T </a:t>
              </a:r>
              <a:r>
                <a:rPr lang="en-GB" altLang="en-US" sz="1500">
                  <a:solidFill>
                    <a:srgbClr val="000000"/>
                  </a:solidFill>
                  <a:latin typeface="Arial" panose="020B0604020202020204" pitchFamily="34" charset="0"/>
                </a:rPr>
                <a:t>= </a:t>
              </a:r>
              <a:endParaRPr lang="en-GB" altLang="en-US"/>
            </a:p>
          </p:txBody>
        </p:sp>
        <p:sp>
          <p:nvSpPr>
            <p:cNvPr id="49246" name="Rectangle 102"/>
            <p:cNvSpPr>
              <a:spLocks noChangeArrowheads="1"/>
            </p:cNvSpPr>
            <p:nvPr/>
          </p:nvSpPr>
          <p:spPr bwMode="auto">
            <a:xfrm>
              <a:off x="605" y="2592"/>
              <a:ext cx="9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openTransaction</a:t>
              </a:r>
              <a:endParaRPr lang="en-GB" altLang="en-US" i="1"/>
            </a:p>
          </p:txBody>
        </p:sp>
        <p:sp>
          <p:nvSpPr>
            <p:cNvPr id="49247" name="Rectangle 103"/>
            <p:cNvSpPr>
              <a:spLocks noChangeArrowheads="1"/>
            </p:cNvSpPr>
            <p:nvPr/>
          </p:nvSpPr>
          <p:spPr bwMode="auto">
            <a:xfrm>
              <a:off x="439" y="2742"/>
              <a:ext cx="104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      a.withdraw(4);</a:t>
              </a:r>
              <a:endParaRPr lang="en-GB" altLang="en-US" i="1"/>
            </a:p>
          </p:txBody>
        </p:sp>
        <p:sp>
          <p:nvSpPr>
            <p:cNvPr id="49248" name="Rectangle 104"/>
            <p:cNvSpPr>
              <a:spLocks noChangeArrowheads="1"/>
            </p:cNvSpPr>
            <p:nvPr/>
          </p:nvSpPr>
          <p:spPr bwMode="auto">
            <a:xfrm>
              <a:off x="439" y="2906"/>
              <a:ext cx="9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      c.deposit(4);</a:t>
              </a:r>
              <a:endParaRPr lang="en-GB" altLang="en-US" i="1"/>
            </a:p>
          </p:txBody>
        </p:sp>
        <p:sp>
          <p:nvSpPr>
            <p:cNvPr id="49249" name="Rectangle 105"/>
            <p:cNvSpPr>
              <a:spLocks noChangeArrowheads="1"/>
            </p:cNvSpPr>
            <p:nvPr/>
          </p:nvSpPr>
          <p:spPr bwMode="auto">
            <a:xfrm>
              <a:off x="439" y="3040"/>
              <a:ext cx="104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      b.withdraw(3);</a:t>
              </a:r>
              <a:endParaRPr lang="en-GB" altLang="en-US" i="1"/>
            </a:p>
          </p:txBody>
        </p:sp>
        <p:sp>
          <p:nvSpPr>
            <p:cNvPr id="49250" name="Rectangle 106"/>
            <p:cNvSpPr>
              <a:spLocks noChangeArrowheads="1"/>
            </p:cNvSpPr>
            <p:nvPr/>
          </p:nvSpPr>
          <p:spPr bwMode="auto">
            <a:xfrm>
              <a:off x="439" y="3175"/>
              <a:ext cx="94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i="1">
                  <a:solidFill>
                    <a:srgbClr val="000000"/>
                  </a:solidFill>
                  <a:latin typeface="Arial" panose="020B0604020202020204" pitchFamily="34" charset="0"/>
                </a:rPr>
                <a:t>      d.deposit(3);</a:t>
              </a:r>
              <a:endParaRPr lang="en-GB" altLang="en-US" i="1"/>
            </a:p>
          </p:txBody>
        </p:sp>
        <p:sp>
          <p:nvSpPr>
            <p:cNvPr id="49251" name="Rectangle 107"/>
            <p:cNvSpPr>
              <a:spLocks noChangeArrowheads="1"/>
            </p:cNvSpPr>
            <p:nvPr/>
          </p:nvSpPr>
          <p:spPr bwMode="auto">
            <a:xfrm>
              <a:off x="364" y="3324"/>
              <a:ext cx="120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      </a:t>
              </a:r>
              <a:r>
                <a:rPr lang="en-GB" altLang="en-US" sz="1500" i="1">
                  <a:solidFill>
                    <a:srgbClr val="000000"/>
                  </a:solidFill>
                  <a:latin typeface="Arial" panose="020B0604020202020204" pitchFamily="34" charset="0"/>
                </a:rPr>
                <a:t>closeTransaction</a:t>
              </a:r>
              <a:endParaRPr lang="en-GB" altLang="en-US"/>
            </a:p>
          </p:txBody>
        </p:sp>
        <p:sp>
          <p:nvSpPr>
            <p:cNvPr id="49252" name="Rectangle 100"/>
            <p:cNvSpPr>
              <a:spLocks noChangeArrowheads="1"/>
            </p:cNvSpPr>
            <p:nvPr/>
          </p:nvSpPr>
          <p:spPr bwMode="auto">
            <a:xfrm>
              <a:off x="170" y="3467"/>
              <a:ext cx="3793"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a:t> </a:t>
              </a:r>
              <a:r>
                <a:rPr lang="en-GB" altLang="en-US" sz="1600">
                  <a:latin typeface="Arial" panose="020B0604020202020204" pitchFamily="34" charset="0"/>
                </a:rPr>
                <a:t>Note: client invoke an operation b.withdraw(), </a:t>
              </a:r>
            </a:p>
            <a:p>
              <a:r>
                <a:rPr lang="en-GB" altLang="en-US" sz="1600">
                  <a:latin typeface="Arial" panose="020B0604020202020204" pitchFamily="34" charset="0"/>
                </a:rPr>
                <a:t>B will inform participant at BranchY to join coordinator. </a:t>
              </a:r>
            </a:p>
            <a:p>
              <a:endParaRPr lang="en-GB" altLang="en-US" sz="1600">
                <a:latin typeface="Arial" panose="020B0604020202020204" pitchFamily="34" charset="0"/>
              </a:endParaRPr>
            </a:p>
            <a:p>
              <a:r>
                <a:rPr lang="en-GB" altLang="en-US" sz="1600">
                  <a:latin typeface="Arial" panose="020B0604020202020204" pitchFamily="34" charset="0"/>
                </a:rPr>
                <a:t>the coordinator is in one of the servers, e.g. BranchX</a:t>
              </a:r>
              <a:endParaRPr lang="en-GB" altLang="en-US"/>
            </a:p>
          </p:txBody>
        </p:sp>
      </p:grpSp>
      <p:sp>
        <p:nvSpPr>
          <p:cNvPr id="49157" name="Rectangle 95"/>
          <p:cNvSpPr>
            <a:spLocks noChangeArrowheads="1"/>
          </p:cNvSpPr>
          <p:nvPr/>
        </p:nvSpPr>
        <p:spPr bwMode="auto">
          <a:xfrm>
            <a:off x="5040314" y="1087438"/>
            <a:ext cx="1025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i="1">
                <a:solidFill>
                  <a:srgbClr val="000000"/>
                </a:solidFill>
                <a:latin typeface="Arial" panose="020B0604020202020204" pitchFamily="34" charset="0"/>
              </a:rPr>
              <a:t>coordinator</a:t>
            </a:r>
            <a:endParaRPr lang="en-GB" altLang="en-US"/>
          </a:p>
        </p:txBody>
      </p:sp>
    </p:spTree>
    <p:extLst>
      <p:ext uri="{BB962C8B-B14F-4D97-AF65-F5344CB8AC3E}">
        <p14:creationId xmlns:p14="http://schemas.microsoft.com/office/powerpoint/2010/main" val="4264805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743839" y="153847"/>
            <a:ext cx="8911687" cy="1280890"/>
          </a:xfrm>
        </p:spPr>
        <p:txBody>
          <a:bodyPr/>
          <a:lstStyle/>
          <a:p>
            <a:r>
              <a:rPr lang="en-US" altLang="en-US" dirty="0" smtClean="0"/>
              <a:t>Probe Forwarding between servers is actually through Coordinator</a:t>
            </a:r>
          </a:p>
        </p:txBody>
      </p:sp>
      <p:sp>
        <p:nvSpPr>
          <p:cNvPr id="50178" name="Content Placeholder 2"/>
          <p:cNvSpPr>
            <a:spLocks noGrp="1"/>
          </p:cNvSpPr>
          <p:nvPr>
            <p:ph idx="1"/>
          </p:nvPr>
        </p:nvSpPr>
        <p:spPr>
          <a:xfrm>
            <a:off x="2027509" y="1676400"/>
            <a:ext cx="8915400" cy="3777622"/>
          </a:xfrm>
        </p:spPr>
        <p:txBody>
          <a:bodyPr>
            <a:noAutofit/>
          </a:bodyPr>
          <a:lstStyle/>
          <a:p>
            <a:r>
              <a:rPr lang="en-US" altLang="en-US" sz="2000" dirty="0"/>
              <a:t>Lock manager at participants inform coordinator when transaction starts waiting for objects and when transaction acquires objects and become active again.</a:t>
            </a:r>
          </a:p>
          <a:p>
            <a:r>
              <a:rPr lang="en-US" altLang="en-US" sz="2000" dirty="0"/>
              <a:t> The coordinator is responsible for recording whether the transaction is active or waiting for a object, and participants can get this information from the coordinator. </a:t>
            </a:r>
          </a:p>
          <a:p>
            <a:r>
              <a:rPr lang="en-US" altLang="en-US" sz="2000" dirty="0" smtClean="0"/>
              <a:t>A </a:t>
            </a:r>
            <a:r>
              <a:rPr lang="en-US" altLang="en-US" sz="2000" dirty="0"/>
              <a:t>server usually sends its probe to the coordinator of the last transaction in the path to find out whether the transaction is waiting for another object elsewhere. </a:t>
            </a:r>
          </a:p>
          <a:p>
            <a:r>
              <a:rPr lang="en-US" altLang="en-US" sz="2000" dirty="0"/>
              <a:t>E.g. W-&gt;U-&gt;V, see V if waiting or not, if V is waiting for another object, V’s coordinator will forward the probe to the server of the object on which V is waiting on. </a:t>
            </a:r>
          </a:p>
          <a:p>
            <a:r>
              <a:rPr lang="en-US" altLang="en-US" sz="2000" dirty="0"/>
              <a:t>This shows that when a probe is forwarded, two messages are required. </a:t>
            </a:r>
          </a:p>
          <a:p>
            <a:endParaRPr lang="en-US" altLang="en-US" dirty="0"/>
          </a:p>
        </p:txBody>
      </p:sp>
    </p:spTree>
    <p:extLst>
      <p:ext uri="{BB962C8B-B14F-4D97-AF65-F5344CB8AC3E}">
        <p14:creationId xmlns:p14="http://schemas.microsoft.com/office/powerpoint/2010/main" val="1114482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smtClean="0"/>
              <a:t>Performance Analysis</a:t>
            </a:r>
          </a:p>
        </p:txBody>
      </p:sp>
      <p:sp>
        <p:nvSpPr>
          <p:cNvPr id="51202" name="Content Placeholder 2"/>
          <p:cNvSpPr>
            <a:spLocks noGrp="1"/>
          </p:cNvSpPr>
          <p:nvPr>
            <p:ph idx="1"/>
          </p:nvPr>
        </p:nvSpPr>
        <p:spPr/>
        <p:txBody>
          <a:bodyPr>
            <a:noAutofit/>
          </a:bodyPr>
          <a:lstStyle/>
          <a:p>
            <a:r>
              <a:rPr lang="en-US" altLang="en-US" sz="2400" dirty="0" smtClean="0"/>
              <a:t>In above example, two probe messages to detect a cycle involving three transactions. </a:t>
            </a:r>
          </a:p>
          <a:p>
            <a:r>
              <a:rPr lang="en-US" altLang="en-US" sz="2400" dirty="0" smtClean="0"/>
              <a:t>when one probe is forwarded, two messages are required.</a:t>
            </a:r>
          </a:p>
          <a:p>
            <a:r>
              <a:rPr lang="en-US" altLang="en-US" sz="2400" dirty="0" smtClean="0"/>
              <a:t>In general, a probe that detects a cycle involving N transactions will be forwarded by (N-1) transaction coordinators via (N-1) servers of objects, requiring a total of </a:t>
            </a:r>
            <a:r>
              <a:rPr lang="en-US" altLang="en-US" sz="2400" b="1" dirty="0" smtClean="0"/>
              <a:t>2(N-1)</a:t>
            </a:r>
            <a:r>
              <a:rPr lang="en-US" altLang="en-US" sz="2400" dirty="0" smtClean="0"/>
              <a:t> messages. </a:t>
            </a:r>
          </a:p>
          <a:p>
            <a:r>
              <a:rPr lang="en-US" altLang="en-US" sz="2400" dirty="0" smtClean="0"/>
              <a:t>Deadlock detection can be initiated by several transactions in a cycle at the same time. </a:t>
            </a:r>
          </a:p>
        </p:txBody>
      </p:sp>
    </p:spTree>
    <p:extLst>
      <p:ext uri="{BB962C8B-B14F-4D97-AF65-F5344CB8AC3E}">
        <p14:creationId xmlns:p14="http://schemas.microsoft.com/office/powerpoint/2010/main" val="644417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smtClean="0"/>
              <a:t>Figure 14.16</a:t>
            </a:r>
            <a:br>
              <a:rPr lang="en-GB" altLang="en-US" smtClean="0"/>
            </a:br>
            <a:r>
              <a:rPr lang="en-GB" altLang="en-US" smtClean="0"/>
              <a:t>Two probes initiated</a:t>
            </a:r>
          </a:p>
        </p:txBody>
      </p:sp>
      <p:sp>
        <p:nvSpPr>
          <p:cNvPr id="52227" name="Rectangle 10"/>
          <p:cNvSpPr>
            <a:spLocks noChangeArrowheads="1"/>
          </p:cNvSpPr>
          <p:nvPr/>
        </p:nvSpPr>
        <p:spPr bwMode="auto">
          <a:xfrm>
            <a:off x="2028825" y="1624013"/>
            <a:ext cx="17091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t>(a) initial situation</a:t>
            </a:r>
          </a:p>
        </p:txBody>
      </p:sp>
      <p:sp>
        <p:nvSpPr>
          <p:cNvPr id="52228" name="Rectangle 11"/>
          <p:cNvSpPr>
            <a:spLocks noChangeArrowheads="1"/>
          </p:cNvSpPr>
          <p:nvPr/>
        </p:nvSpPr>
        <p:spPr bwMode="auto">
          <a:xfrm>
            <a:off x="4257676" y="1624014"/>
            <a:ext cx="3184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t>(b) detection initiated at object requested by </a:t>
            </a:r>
            <a:r>
              <a:rPr lang="en-GB" altLang="en-US" sz="1600" i="1"/>
              <a:t>T</a:t>
            </a:r>
            <a:endParaRPr lang="en-GB" altLang="en-US" sz="1600"/>
          </a:p>
        </p:txBody>
      </p:sp>
      <p:sp>
        <p:nvSpPr>
          <p:cNvPr id="52229" name="Rectangle 17"/>
          <p:cNvSpPr>
            <a:spLocks noChangeArrowheads="1"/>
          </p:cNvSpPr>
          <p:nvPr/>
        </p:nvSpPr>
        <p:spPr bwMode="auto">
          <a:xfrm>
            <a:off x="7232651" y="1606551"/>
            <a:ext cx="3121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t>(c) detection initiated at object requested by </a:t>
            </a:r>
            <a:r>
              <a:rPr lang="en-GB" altLang="en-US" sz="1600" i="1"/>
              <a:t>W</a:t>
            </a:r>
            <a:endParaRPr lang="en-GB" altLang="en-US" sz="1600"/>
          </a:p>
        </p:txBody>
      </p:sp>
      <p:grpSp>
        <p:nvGrpSpPr>
          <p:cNvPr id="52230" name="Group 156"/>
          <p:cNvGrpSpPr>
            <a:grpSpLocks/>
          </p:cNvGrpSpPr>
          <p:nvPr/>
        </p:nvGrpSpPr>
        <p:grpSpPr bwMode="auto">
          <a:xfrm>
            <a:off x="1968500" y="2374900"/>
            <a:ext cx="8223250" cy="2565400"/>
            <a:chOff x="280" y="1496"/>
            <a:chExt cx="5180" cy="1616"/>
          </a:xfrm>
        </p:grpSpPr>
        <p:sp>
          <p:nvSpPr>
            <p:cNvPr id="52231" name="Line 52"/>
            <p:cNvSpPr>
              <a:spLocks noChangeShapeType="1"/>
            </p:cNvSpPr>
            <p:nvPr/>
          </p:nvSpPr>
          <p:spPr bwMode="auto">
            <a:xfrm flipH="1">
              <a:off x="2757" y="2026"/>
              <a:ext cx="442" cy="77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2" name="Rectangle 154"/>
            <p:cNvSpPr>
              <a:spLocks noChangeArrowheads="1"/>
            </p:cNvSpPr>
            <p:nvPr/>
          </p:nvSpPr>
          <p:spPr bwMode="auto">
            <a:xfrm>
              <a:off x="2766" y="2321"/>
              <a:ext cx="781" cy="135"/>
            </a:xfrm>
            <a:prstGeom prst="rect">
              <a:avLst/>
            </a:prstGeom>
            <a:solidFill>
              <a:schemeClr val="bg1"/>
            </a:solidFill>
            <a:ln w="25400">
              <a:solidFill>
                <a:schemeClr val="bg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33" name="Line 145"/>
            <p:cNvSpPr>
              <a:spLocks noChangeShapeType="1"/>
            </p:cNvSpPr>
            <p:nvPr/>
          </p:nvSpPr>
          <p:spPr bwMode="auto">
            <a:xfrm flipV="1">
              <a:off x="3861" y="1736"/>
              <a:ext cx="427" cy="3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4" name="Rectangle 153"/>
            <p:cNvSpPr>
              <a:spLocks noChangeArrowheads="1"/>
            </p:cNvSpPr>
            <p:nvPr/>
          </p:nvSpPr>
          <p:spPr bwMode="auto">
            <a:xfrm>
              <a:off x="3411" y="1803"/>
              <a:ext cx="863" cy="146"/>
            </a:xfrm>
            <a:prstGeom prst="rect">
              <a:avLst/>
            </a:prstGeom>
            <a:solidFill>
              <a:schemeClr val="bg1"/>
            </a:solidFill>
            <a:ln w="25400">
              <a:solidFill>
                <a:schemeClr val="bg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35" name="Line 147"/>
            <p:cNvSpPr>
              <a:spLocks noChangeShapeType="1"/>
            </p:cNvSpPr>
            <p:nvPr/>
          </p:nvSpPr>
          <p:spPr bwMode="auto">
            <a:xfrm>
              <a:off x="4541" y="1667"/>
              <a:ext cx="443" cy="5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Rectangle 152"/>
            <p:cNvSpPr>
              <a:spLocks noChangeArrowheads="1"/>
            </p:cNvSpPr>
            <p:nvPr/>
          </p:nvSpPr>
          <p:spPr bwMode="auto">
            <a:xfrm>
              <a:off x="4274" y="1972"/>
              <a:ext cx="1186" cy="146"/>
            </a:xfrm>
            <a:prstGeom prst="rect">
              <a:avLst/>
            </a:prstGeom>
            <a:solidFill>
              <a:schemeClr val="bg1"/>
            </a:solidFill>
            <a:ln w="25400">
              <a:solidFill>
                <a:schemeClr val="bg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37" name="Line 43"/>
            <p:cNvSpPr>
              <a:spLocks noChangeShapeType="1"/>
            </p:cNvSpPr>
            <p:nvPr/>
          </p:nvSpPr>
          <p:spPr bwMode="auto">
            <a:xfrm flipH="1" flipV="1">
              <a:off x="2136" y="2250"/>
              <a:ext cx="428" cy="62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Rectangle 151"/>
            <p:cNvSpPr>
              <a:spLocks noChangeArrowheads="1"/>
            </p:cNvSpPr>
            <p:nvPr/>
          </p:nvSpPr>
          <p:spPr bwMode="auto">
            <a:xfrm>
              <a:off x="1768" y="2411"/>
              <a:ext cx="1019" cy="169"/>
            </a:xfrm>
            <a:prstGeom prst="rect">
              <a:avLst/>
            </a:prstGeom>
            <a:solidFill>
              <a:schemeClr val="bg1"/>
            </a:solidFill>
            <a:ln w="25400">
              <a:solidFill>
                <a:schemeClr val="bg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39" name="Freeform 18"/>
            <p:cNvSpPr>
              <a:spLocks/>
            </p:cNvSpPr>
            <p:nvPr/>
          </p:nvSpPr>
          <p:spPr bwMode="auto">
            <a:xfrm>
              <a:off x="993" y="1685"/>
              <a:ext cx="73" cy="79"/>
            </a:xfrm>
            <a:custGeom>
              <a:avLst/>
              <a:gdLst>
                <a:gd name="T0" fmla="*/ 0 w 79"/>
                <a:gd name="T1" fmla="*/ 47 h 79"/>
                <a:gd name="T2" fmla="*/ 0 w 79"/>
                <a:gd name="T3" fmla="*/ 0 h 79"/>
                <a:gd name="T4" fmla="*/ 49 w 79"/>
                <a:gd name="T5" fmla="*/ 32 h 79"/>
                <a:gd name="T6" fmla="*/ 0 w 79"/>
                <a:gd name="T7" fmla="*/ 79 h 79"/>
                <a:gd name="T8" fmla="*/ 0 w 79"/>
                <a:gd name="T9" fmla="*/ 47 h 79"/>
                <a:gd name="T10" fmla="*/ 0 60000 65536"/>
                <a:gd name="T11" fmla="*/ 0 60000 65536"/>
                <a:gd name="T12" fmla="*/ 0 60000 65536"/>
                <a:gd name="T13" fmla="*/ 0 60000 65536"/>
                <a:gd name="T14" fmla="*/ 0 60000 65536"/>
                <a:gd name="T15" fmla="*/ 0 w 79"/>
                <a:gd name="T16" fmla="*/ 0 h 79"/>
                <a:gd name="T17" fmla="*/ 79 w 79"/>
                <a:gd name="T18" fmla="*/ 79 h 79"/>
              </a:gdLst>
              <a:ahLst/>
              <a:cxnLst>
                <a:cxn ang="T10">
                  <a:pos x="T0" y="T1"/>
                </a:cxn>
                <a:cxn ang="T11">
                  <a:pos x="T2" y="T3"/>
                </a:cxn>
                <a:cxn ang="T12">
                  <a:pos x="T4" y="T5"/>
                </a:cxn>
                <a:cxn ang="T13">
                  <a:pos x="T6" y="T7"/>
                </a:cxn>
                <a:cxn ang="T14">
                  <a:pos x="T8" y="T9"/>
                </a:cxn>
              </a:cxnLst>
              <a:rect l="T15" t="T16" r="T17" b="T18"/>
              <a:pathLst>
                <a:path w="79" h="79">
                  <a:moveTo>
                    <a:pt x="0" y="47"/>
                  </a:moveTo>
                  <a:lnTo>
                    <a:pt x="0" y="0"/>
                  </a:lnTo>
                  <a:lnTo>
                    <a:pt x="79" y="32"/>
                  </a:lnTo>
                  <a:lnTo>
                    <a:pt x="0" y="79"/>
                  </a:lnTo>
                  <a:lnTo>
                    <a:pt x="0" y="47"/>
                  </a:lnTo>
                  <a:close/>
                </a:path>
              </a:pathLst>
            </a:custGeom>
            <a:solidFill>
              <a:srgbClr val="000000"/>
            </a:solidFill>
            <a:ln w="25400">
              <a:solidFill>
                <a:srgbClr val="000000"/>
              </a:solidFill>
              <a:round/>
              <a:headEnd/>
              <a:tailEnd/>
            </a:ln>
          </p:spPr>
          <p:txBody>
            <a:bodyPr/>
            <a:lstStyle/>
            <a:p>
              <a:endParaRPr lang="en-US"/>
            </a:p>
          </p:txBody>
        </p:sp>
        <p:sp>
          <p:nvSpPr>
            <p:cNvPr id="52240" name="Freeform 19"/>
            <p:cNvSpPr>
              <a:spLocks/>
            </p:cNvSpPr>
            <p:nvPr/>
          </p:nvSpPr>
          <p:spPr bwMode="auto">
            <a:xfrm>
              <a:off x="588" y="1732"/>
              <a:ext cx="391" cy="314"/>
            </a:xfrm>
            <a:custGeom>
              <a:avLst/>
              <a:gdLst>
                <a:gd name="T0" fmla="*/ 0 w 424"/>
                <a:gd name="T1" fmla="*/ 314 h 314"/>
                <a:gd name="T2" fmla="*/ 20 w 424"/>
                <a:gd name="T3" fmla="*/ 204 h 314"/>
                <a:gd name="T4" fmla="*/ 77 w 424"/>
                <a:gd name="T5" fmla="*/ 110 h 314"/>
                <a:gd name="T6" fmla="*/ 154 w 424"/>
                <a:gd name="T7" fmla="*/ 47 h 314"/>
                <a:gd name="T8" fmla="*/ 261 w 424"/>
                <a:gd name="T9" fmla="*/ 0 h 314"/>
                <a:gd name="T10" fmla="*/ 0 60000 65536"/>
                <a:gd name="T11" fmla="*/ 0 60000 65536"/>
                <a:gd name="T12" fmla="*/ 0 60000 65536"/>
                <a:gd name="T13" fmla="*/ 0 60000 65536"/>
                <a:gd name="T14" fmla="*/ 0 60000 65536"/>
                <a:gd name="T15" fmla="*/ 0 w 424"/>
                <a:gd name="T16" fmla="*/ 0 h 314"/>
                <a:gd name="T17" fmla="*/ 424 w 424"/>
                <a:gd name="T18" fmla="*/ 314 h 314"/>
              </a:gdLst>
              <a:ahLst/>
              <a:cxnLst>
                <a:cxn ang="T10">
                  <a:pos x="T0" y="T1"/>
                </a:cxn>
                <a:cxn ang="T11">
                  <a:pos x="T2" y="T3"/>
                </a:cxn>
                <a:cxn ang="T12">
                  <a:pos x="T4" y="T5"/>
                </a:cxn>
                <a:cxn ang="T13">
                  <a:pos x="T6" y="T7"/>
                </a:cxn>
                <a:cxn ang="T14">
                  <a:pos x="T8" y="T9"/>
                </a:cxn>
              </a:cxnLst>
              <a:rect l="T15" t="T16" r="T17" b="T18"/>
              <a:pathLst>
                <a:path w="424" h="314">
                  <a:moveTo>
                    <a:pt x="0" y="314"/>
                  </a:moveTo>
                  <a:lnTo>
                    <a:pt x="32" y="204"/>
                  </a:lnTo>
                  <a:lnTo>
                    <a:pt x="126" y="110"/>
                  </a:lnTo>
                  <a:lnTo>
                    <a:pt x="251" y="47"/>
                  </a:lnTo>
                  <a:lnTo>
                    <a:pt x="424"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41" name="Rectangle 20"/>
            <p:cNvSpPr>
              <a:spLocks noChangeArrowheads="1"/>
            </p:cNvSpPr>
            <p:nvPr/>
          </p:nvSpPr>
          <p:spPr bwMode="auto">
            <a:xfrm>
              <a:off x="1066" y="1623"/>
              <a:ext cx="174" cy="20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42" name="Rectangle 21"/>
            <p:cNvSpPr>
              <a:spLocks noChangeArrowheads="1"/>
            </p:cNvSpPr>
            <p:nvPr/>
          </p:nvSpPr>
          <p:spPr bwMode="auto">
            <a:xfrm>
              <a:off x="501" y="2046"/>
              <a:ext cx="174" cy="1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43" name="Rectangle 22"/>
            <p:cNvSpPr>
              <a:spLocks noChangeArrowheads="1"/>
            </p:cNvSpPr>
            <p:nvPr/>
          </p:nvSpPr>
          <p:spPr bwMode="auto">
            <a:xfrm>
              <a:off x="704" y="2500"/>
              <a:ext cx="188" cy="20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44" name="Rectangle 23"/>
            <p:cNvSpPr>
              <a:spLocks noChangeArrowheads="1"/>
            </p:cNvSpPr>
            <p:nvPr/>
          </p:nvSpPr>
          <p:spPr bwMode="auto">
            <a:xfrm>
              <a:off x="1279" y="2061"/>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latin typeface="Helvetica" panose="020B0604020202020204" pitchFamily="34" charset="0"/>
                </a:rPr>
                <a:t>U</a:t>
              </a:r>
              <a:endParaRPr lang="en-GB" altLang="en-US"/>
            </a:p>
          </p:txBody>
        </p:sp>
        <p:sp>
          <p:nvSpPr>
            <p:cNvPr id="52245" name="Rectangle 24"/>
            <p:cNvSpPr>
              <a:spLocks noChangeArrowheads="1"/>
            </p:cNvSpPr>
            <p:nvPr/>
          </p:nvSpPr>
          <p:spPr bwMode="auto">
            <a:xfrm>
              <a:off x="1092" y="1660"/>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latin typeface="Helvetica" panose="020B0604020202020204" pitchFamily="34" charset="0"/>
                </a:rPr>
                <a:t>T</a:t>
              </a:r>
              <a:endParaRPr lang="en-GB" altLang="en-US"/>
            </a:p>
          </p:txBody>
        </p:sp>
        <p:sp>
          <p:nvSpPr>
            <p:cNvPr id="52246" name="Rectangle 25"/>
            <p:cNvSpPr>
              <a:spLocks noChangeArrowheads="1"/>
            </p:cNvSpPr>
            <p:nvPr/>
          </p:nvSpPr>
          <p:spPr bwMode="auto">
            <a:xfrm>
              <a:off x="523" y="2061"/>
              <a:ext cx="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latin typeface="Helvetica" panose="020B0604020202020204" pitchFamily="34" charset="0"/>
                </a:rPr>
                <a:t>V</a:t>
              </a:r>
              <a:endParaRPr lang="en-GB" altLang="en-US"/>
            </a:p>
          </p:txBody>
        </p:sp>
        <p:sp>
          <p:nvSpPr>
            <p:cNvPr id="52247" name="Rectangle 26"/>
            <p:cNvSpPr>
              <a:spLocks noChangeArrowheads="1"/>
            </p:cNvSpPr>
            <p:nvPr/>
          </p:nvSpPr>
          <p:spPr bwMode="auto">
            <a:xfrm>
              <a:off x="715" y="2537"/>
              <a:ext cx="1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i="1">
                  <a:solidFill>
                    <a:srgbClr val="000000"/>
                  </a:solidFill>
                  <a:latin typeface="Helvetica" panose="020B0604020202020204" pitchFamily="34" charset="0"/>
                </a:rPr>
                <a:t>W</a:t>
              </a:r>
              <a:endParaRPr lang="en-GB" altLang="en-US"/>
            </a:p>
          </p:txBody>
        </p:sp>
        <p:sp>
          <p:nvSpPr>
            <p:cNvPr id="52248" name="Freeform 27"/>
            <p:cNvSpPr>
              <a:spLocks/>
            </p:cNvSpPr>
            <p:nvPr/>
          </p:nvSpPr>
          <p:spPr bwMode="auto">
            <a:xfrm>
              <a:off x="906" y="2547"/>
              <a:ext cx="73" cy="78"/>
            </a:xfrm>
            <a:custGeom>
              <a:avLst/>
              <a:gdLst>
                <a:gd name="T0" fmla="*/ 49 w 79"/>
                <a:gd name="T1" fmla="*/ 47 h 78"/>
                <a:gd name="T2" fmla="*/ 49 w 79"/>
                <a:gd name="T3" fmla="*/ 78 h 78"/>
                <a:gd name="T4" fmla="*/ 0 w 79"/>
                <a:gd name="T5" fmla="*/ 47 h 78"/>
                <a:gd name="T6" fmla="*/ 40 w 79"/>
                <a:gd name="T7" fmla="*/ 0 h 78"/>
                <a:gd name="T8" fmla="*/ 49 w 79"/>
                <a:gd name="T9" fmla="*/ 47 h 78"/>
                <a:gd name="T10" fmla="*/ 0 60000 65536"/>
                <a:gd name="T11" fmla="*/ 0 60000 65536"/>
                <a:gd name="T12" fmla="*/ 0 60000 65536"/>
                <a:gd name="T13" fmla="*/ 0 60000 65536"/>
                <a:gd name="T14" fmla="*/ 0 60000 65536"/>
                <a:gd name="T15" fmla="*/ 0 w 79"/>
                <a:gd name="T16" fmla="*/ 0 h 78"/>
                <a:gd name="T17" fmla="*/ 79 w 79"/>
                <a:gd name="T18" fmla="*/ 78 h 78"/>
              </a:gdLst>
              <a:ahLst/>
              <a:cxnLst>
                <a:cxn ang="T10">
                  <a:pos x="T0" y="T1"/>
                </a:cxn>
                <a:cxn ang="T11">
                  <a:pos x="T2" y="T3"/>
                </a:cxn>
                <a:cxn ang="T12">
                  <a:pos x="T4" y="T5"/>
                </a:cxn>
                <a:cxn ang="T13">
                  <a:pos x="T6" y="T7"/>
                </a:cxn>
                <a:cxn ang="T14">
                  <a:pos x="T8" y="T9"/>
                </a:cxn>
              </a:cxnLst>
              <a:rect l="T15" t="T16" r="T17" b="T18"/>
              <a:pathLst>
                <a:path w="79" h="78">
                  <a:moveTo>
                    <a:pt x="79" y="47"/>
                  </a:moveTo>
                  <a:lnTo>
                    <a:pt x="79" y="78"/>
                  </a:lnTo>
                  <a:lnTo>
                    <a:pt x="0" y="47"/>
                  </a:lnTo>
                  <a:lnTo>
                    <a:pt x="63" y="0"/>
                  </a:lnTo>
                  <a:lnTo>
                    <a:pt x="79" y="47"/>
                  </a:lnTo>
                  <a:close/>
                </a:path>
              </a:pathLst>
            </a:custGeom>
            <a:solidFill>
              <a:srgbClr val="000000"/>
            </a:solidFill>
            <a:ln w="25400">
              <a:solidFill>
                <a:srgbClr val="000000"/>
              </a:solidFill>
              <a:round/>
              <a:headEnd/>
              <a:tailEnd/>
            </a:ln>
          </p:spPr>
          <p:txBody>
            <a:bodyPr/>
            <a:lstStyle/>
            <a:p>
              <a:endParaRPr lang="en-US"/>
            </a:p>
          </p:txBody>
        </p:sp>
        <p:sp>
          <p:nvSpPr>
            <p:cNvPr id="52249" name="Freeform 28"/>
            <p:cNvSpPr>
              <a:spLocks/>
            </p:cNvSpPr>
            <p:nvPr/>
          </p:nvSpPr>
          <p:spPr bwMode="auto">
            <a:xfrm>
              <a:off x="979" y="2234"/>
              <a:ext cx="347" cy="344"/>
            </a:xfrm>
            <a:custGeom>
              <a:avLst/>
              <a:gdLst>
                <a:gd name="T0" fmla="*/ 232 w 376"/>
                <a:gd name="T1" fmla="*/ 0 h 344"/>
                <a:gd name="T2" fmla="*/ 212 w 376"/>
                <a:gd name="T3" fmla="*/ 109 h 344"/>
                <a:gd name="T4" fmla="*/ 164 w 376"/>
                <a:gd name="T5" fmla="*/ 219 h 344"/>
                <a:gd name="T6" fmla="*/ 97 w 376"/>
                <a:gd name="T7" fmla="*/ 297 h 344"/>
                <a:gd name="T8" fmla="*/ 0 w 376"/>
                <a:gd name="T9" fmla="*/ 344 h 344"/>
                <a:gd name="T10" fmla="*/ 0 60000 65536"/>
                <a:gd name="T11" fmla="*/ 0 60000 65536"/>
                <a:gd name="T12" fmla="*/ 0 60000 65536"/>
                <a:gd name="T13" fmla="*/ 0 60000 65536"/>
                <a:gd name="T14" fmla="*/ 0 60000 65536"/>
                <a:gd name="T15" fmla="*/ 0 w 376"/>
                <a:gd name="T16" fmla="*/ 0 h 344"/>
                <a:gd name="T17" fmla="*/ 376 w 376"/>
                <a:gd name="T18" fmla="*/ 344 h 344"/>
              </a:gdLst>
              <a:ahLst/>
              <a:cxnLst>
                <a:cxn ang="T10">
                  <a:pos x="T0" y="T1"/>
                </a:cxn>
                <a:cxn ang="T11">
                  <a:pos x="T2" y="T3"/>
                </a:cxn>
                <a:cxn ang="T12">
                  <a:pos x="T4" y="T5"/>
                </a:cxn>
                <a:cxn ang="T13">
                  <a:pos x="T6" y="T7"/>
                </a:cxn>
                <a:cxn ang="T14">
                  <a:pos x="T8" y="T9"/>
                </a:cxn>
              </a:cxnLst>
              <a:rect l="T15" t="T16" r="T17" b="T18"/>
              <a:pathLst>
                <a:path w="376" h="344">
                  <a:moveTo>
                    <a:pt x="376" y="0"/>
                  </a:moveTo>
                  <a:lnTo>
                    <a:pt x="344" y="109"/>
                  </a:lnTo>
                  <a:lnTo>
                    <a:pt x="266" y="219"/>
                  </a:lnTo>
                  <a:lnTo>
                    <a:pt x="156" y="297"/>
                  </a:lnTo>
                  <a:lnTo>
                    <a:pt x="0" y="344"/>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0" name="Rectangle 29"/>
            <p:cNvSpPr>
              <a:spLocks noChangeArrowheads="1"/>
            </p:cNvSpPr>
            <p:nvPr/>
          </p:nvSpPr>
          <p:spPr bwMode="auto">
            <a:xfrm>
              <a:off x="1253" y="2046"/>
              <a:ext cx="189" cy="20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51" name="Rectangle 30"/>
            <p:cNvSpPr>
              <a:spLocks noChangeArrowheads="1"/>
            </p:cNvSpPr>
            <p:nvPr/>
          </p:nvSpPr>
          <p:spPr bwMode="auto">
            <a:xfrm>
              <a:off x="280" y="1655"/>
              <a:ext cx="5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Waits for</a:t>
              </a:r>
              <a:endParaRPr lang="en-GB" altLang="en-US"/>
            </a:p>
          </p:txBody>
        </p:sp>
        <p:sp>
          <p:nvSpPr>
            <p:cNvPr id="52252" name="Rectangle 31"/>
            <p:cNvSpPr>
              <a:spLocks noChangeArrowheads="1"/>
            </p:cNvSpPr>
            <p:nvPr/>
          </p:nvSpPr>
          <p:spPr bwMode="auto">
            <a:xfrm>
              <a:off x="1181" y="2578"/>
              <a:ext cx="376" cy="28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53" name="Freeform 32"/>
            <p:cNvSpPr>
              <a:spLocks/>
            </p:cNvSpPr>
            <p:nvPr/>
          </p:nvSpPr>
          <p:spPr bwMode="auto">
            <a:xfrm>
              <a:off x="1181" y="2578"/>
              <a:ext cx="59" cy="63"/>
            </a:xfrm>
            <a:custGeom>
              <a:avLst/>
              <a:gdLst>
                <a:gd name="T0" fmla="*/ 0 w 63"/>
                <a:gd name="T1" fmla="*/ 63 h 63"/>
                <a:gd name="T2" fmla="*/ 0 w 63"/>
                <a:gd name="T3" fmla="*/ 0 h 63"/>
                <a:gd name="T4" fmla="*/ 43 w 63"/>
                <a:gd name="T5" fmla="*/ 0 h 63"/>
                <a:gd name="T6" fmla="*/ 0 60000 65536"/>
                <a:gd name="T7" fmla="*/ 0 60000 65536"/>
                <a:gd name="T8" fmla="*/ 0 60000 65536"/>
                <a:gd name="T9" fmla="*/ 0 w 63"/>
                <a:gd name="T10" fmla="*/ 0 h 63"/>
                <a:gd name="T11" fmla="*/ 63 w 63"/>
                <a:gd name="T12" fmla="*/ 63 h 63"/>
              </a:gdLst>
              <a:ahLst/>
              <a:cxnLst>
                <a:cxn ang="T6">
                  <a:pos x="T0" y="T1"/>
                </a:cxn>
                <a:cxn ang="T7">
                  <a:pos x="T2" y="T3"/>
                </a:cxn>
                <a:cxn ang="T8">
                  <a:pos x="T4" y="T5"/>
                </a:cxn>
              </a:cxnLst>
              <a:rect l="T9" t="T10" r="T11" b="T12"/>
              <a:pathLst>
                <a:path w="63" h="63">
                  <a:moveTo>
                    <a:pt x="0" y="63"/>
                  </a:moveTo>
                  <a:lnTo>
                    <a:pt x="0" y="0"/>
                  </a:lnTo>
                  <a:lnTo>
                    <a:pt x="6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4" name="Freeform 33"/>
            <p:cNvSpPr>
              <a:spLocks/>
            </p:cNvSpPr>
            <p:nvPr/>
          </p:nvSpPr>
          <p:spPr bwMode="auto">
            <a:xfrm>
              <a:off x="1500" y="2578"/>
              <a:ext cx="57" cy="63"/>
            </a:xfrm>
            <a:custGeom>
              <a:avLst/>
              <a:gdLst>
                <a:gd name="T0" fmla="*/ 0 w 62"/>
                <a:gd name="T1" fmla="*/ 0 h 63"/>
                <a:gd name="T2" fmla="*/ 37 w 62"/>
                <a:gd name="T3" fmla="*/ 0 h 63"/>
                <a:gd name="T4" fmla="*/ 37 w 62"/>
                <a:gd name="T5" fmla="*/ 63 h 63"/>
                <a:gd name="T6" fmla="*/ 0 60000 65536"/>
                <a:gd name="T7" fmla="*/ 0 60000 65536"/>
                <a:gd name="T8" fmla="*/ 0 60000 65536"/>
                <a:gd name="T9" fmla="*/ 0 w 62"/>
                <a:gd name="T10" fmla="*/ 0 h 63"/>
                <a:gd name="T11" fmla="*/ 62 w 62"/>
                <a:gd name="T12" fmla="*/ 63 h 63"/>
              </a:gdLst>
              <a:ahLst/>
              <a:cxnLst>
                <a:cxn ang="T6">
                  <a:pos x="T0" y="T1"/>
                </a:cxn>
                <a:cxn ang="T7">
                  <a:pos x="T2" y="T3"/>
                </a:cxn>
                <a:cxn ang="T8">
                  <a:pos x="T4" y="T5"/>
                </a:cxn>
              </a:cxnLst>
              <a:rect l="T9" t="T10" r="T11" b="T12"/>
              <a:pathLst>
                <a:path w="62" h="63">
                  <a:moveTo>
                    <a:pt x="0" y="0"/>
                  </a:moveTo>
                  <a:lnTo>
                    <a:pt x="62" y="0"/>
                  </a:lnTo>
                  <a:lnTo>
                    <a:pt x="62" y="63"/>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5" name="Freeform 34"/>
            <p:cNvSpPr>
              <a:spLocks/>
            </p:cNvSpPr>
            <p:nvPr/>
          </p:nvSpPr>
          <p:spPr bwMode="auto">
            <a:xfrm>
              <a:off x="1500" y="2798"/>
              <a:ext cx="57" cy="62"/>
            </a:xfrm>
            <a:custGeom>
              <a:avLst/>
              <a:gdLst>
                <a:gd name="T0" fmla="*/ 37 w 62"/>
                <a:gd name="T1" fmla="*/ 0 h 62"/>
                <a:gd name="T2" fmla="*/ 37 w 62"/>
                <a:gd name="T3" fmla="*/ 62 h 62"/>
                <a:gd name="T4" fmla="*/ 0 w 62"/>
                <a:gd name="T5" fmla="*/ 62 h 62"/>
                <a:gd name="T6" fmla="*/ 0 60000 65536"/>
                <a:gd name="T7" fmla="*/ 0 60000 65536"/>
                <a:gd name="T8" fmla="*/ 0 60000 65536"/>
                <a:gd name="T9" fmla="*/ 0 w 62"/>
                <a:gd name="T10" fmla="*/ 0 h 62"/>
                <a:gd name="T11" fmla="*/ 62 w 62"/>
                <a:gd name="T12" fmla="*/ 62 h 62"/>
              </a:gdLst>
              <a:ahLst/>
              <a:cxnLst>
                <a:cxn ang="T6">
                  <a:pos x="T0" y="T1"/>
                </a:cxn>
                <a:cxn ang="T7">
                  <a:pos x="T2" y="T3"/>
                </a:cxn>
                <a:cxn ang="T8">
                  <a:pos x="T4" y="T5"/>
                </a:cxn>
              </a:cxnLst>
              <a:rect l="T9" t="T10" r="T11" b="T12"/>
              <a:pathLst>
                <a:path w="62" h="62">
                  <a:moveTo>
                    <a:pt x="62" y="0"/>
                  </a:moveTo>
                  <a:lnTo>
                    <a:pt x="62" y="62"/>
                  </a:lnTo>
                  <a:lnTo>
                    <a:pt x="0" y="62"/>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6" name="Line 35"/>
            <p:cNvSpPr>
              <a:spLocks noChangeShapeType="1"/>
            </p:cNvSpPr>
            <p:nvPr/>
          </p:nvSpPr>
          <p:spPr bwMode="auto">
            <a:xfrm>
              <a:off x="1326" y="2578"/>
              <a:ext cx="101" cy="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7" name="Line 36"/>
            <p:cNvSpPr>
              <a:spLocks noChangeShapeType="1"/>
            </p:cNvSpPr>
            <p:nvPr/>
          </p:nvSpPr>
          <p:spPr bwMode="auto">
            <a:xfrm flipH="1">
              <a:off x="1326" y="2860"/>
              <a:ext cx="101" cy="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Freeform 37"/>
            <p:cNvSpPr>
              <a:spLocks/>
            </p:cNvSpPr>
            <p:nvPr/>
          </p:nvSpPr>
          <p:spPr bwMode="auto">
            <a:xfrm>
              <a:off x="1181" y="2798"/>
              <a:ext cx="59" cy="62"/>
            </a:xfrm>
            <a:custGeom>
              <a:avLst/>
              <a:gdLst>
                <a:gd name="T0" fmla="*/ 43 w 63"/>
                <a:gd name="T1" fmla="*/ 62 h 62"/>
                <a:gd name="T2" fmla="*/ 0 w 63"/>
                <a:gd name="T3" fmla="*/ 62 h 62"/>
                <a:gd name="T4" fmla="*/ 0 w 63"/>
                <a:gd name="T5" fmla="*/ 0 h 62"/>
                <a:gd name="T6" fmla="*/ 0 60000 65536"/>
                <a:gd name="T7" fmla="*/ 0 60000 65536"/>
                <a:gd name="T8" fmla="*/ 0 60000 65536"/>
                <a:gd name="T9" fmla="*/ 0 w 63"/>
                <a:gd name="T10" fmla="*/ 0 h 62"/>
                <a:gd name="T11" fmla="*/ 63 w 63"/>
                <a:gd name="T12" fmla="*/ 62 h 62"/>
              </a:gdLst>
              <a:ahLst/>
              <a:cxnLst>
                <a:cxn ang="T6">
                  <a:pos x="T0" y="T1"/>
                </a:cxn>
                <a:cxn ang="T7">
                  <a:pos x="T2" y="T3"/>
                </a:cxn>
                <a:cxn ang="T8">
                  <a:pos x="T4" y="T5"/>
                </a:cxn>
              </a:cxnLst>
              <a:rect l="T9" t="T10" r="T11" b="T12"/>
              <a:pathLst>
                <a:path w="63" h="62">
                  <a:moveTo>
                    <a:pt x="63" y="62"/>
                  </a:moveTo>
                  <a:lnTo>
                    <a:pt x="0" y="62"/>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59" name="Rectangle 38"/>
            <p:cNvSpPr>
              <a:spLocks noChangeArrowheads="1"/>
            </p:cNvSpPr>
            <p:nvPr/>
          </p:nvSpPr>
          <p:spPr bwMode="auto">
            <a:xfrm>
              <a:off x="1213" y="251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Waits</a:t>
              </a:r>
              <a:endParaRPr lang="en-GB" altLang="en-US"/>
            </a:p>
          </p:txBody>
        </p:sp>
        <p:sp>
          <p:nvSpPr>
            <p:cNvPr id="52260" name="Rectangle 39"/>
            <p:cNvSpPr>
              <a:spLocks noChangeArrowheads="1"/>
            </p:cNvSpPr>
            <p:nvPr/>
          </p:nvSpPr>
          <p:spPr bwMode="auto">
            <a:xfrm>
              <a:off x="1213" y="2651"/>
              <a:ext cx="1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for</a:t>
              </a:r>
              <a:endParaRPr lang="en-GB" altLang="en-US"/>
            </a:p>
          </p:txBody>
        </p:sp>
        <p:sp>
          <p:nvSpPr>
            <p:cNvPr id="52261" name="Freeform 40"/>
            <p:cNvSpPr>
              <a:spLocks/>
            </p:cNvSpPr>
            <p:nvPr/>
          </p:nvSpPr>
          <p:spPr bwMode="auto">
            <a:xfrm>
              <a:off x="3006" y="1921"/>
              <a:ext cx="82" cy="75"/>
            </a:xfrm>
            <a:custGeom>
              <a:avLst/>
              <a:gdLst>
                <a:gd name="T0" fmla="*/ 9 w 89"/>
                <a:gd name="T1" fmla="*/ 45 h 75"/>
                <a:gd name="T2" fmla="*/ 27 w 89"/>
                <a:gd name="T3" fmla="*/ 0 h 75"/>
                <a:gd name="T4" fmla="*/ 54 w 89"/>
                <a:gd name="T5" fmla="*/ 75 h 75"/>
                <a:gd name="T6" fmla="*/ 0 w 89"/>
                <a:gd name="T7" fmla="*/ 75 h 75"/>
                <a:gd name="T8" fmla="*/ 9 w 89"/>
                <a:gd name="T9" fmla="*/ 45 h 75"/>
                <a:gd name="T10" fmla="*/ 0 60000 65536"/>
                <a:gd name="T11" fmla="*/ 0 60000 65536"/>
                <a:gd name="T12" fmla="*/ 0 60000 65536"/>
                <a:gd name="T13" fmla="*/ 0 60000 65536"/>
                <a:gd name="T14" fmla="*/ 0 60000 65536"/>
                <a:gd name="T15" fmla="*/ 0 w 89"/>
                <a:gd name="T16" fmla="*/ 0 h 75"/>
                <a:gd name="T17" fmla="*/ 89 w 89"/>
                <a:gd name="T18" fmla="*/ 75 h 75"/>
              </a:gdLst>
              <a:ahLst/>
              <a:cxnLst>
                <a:cxn ang="T10">
                  <a:pos x="T0" y="T1"/>
                </a:cxn>
                <a:cxn ang="T11">
                  <a:pos x="T2" y="T3"/>
                </a:cxn>
                <a:cxn ang="T12">
                  <a:pos x="T4" y="T5"/>
                </a:cxn>
                <a:cxn ang="T13">
                  <a:pos x="T6" y="T7"/>
                </a:cxn>
                <a:cxn ang="T14">
                  <a:pos x="T8" y="T9"/>
                </a:cxn>
              </a:cxnLst>
              <a:rect l="T15" t="T16" r="T17" b="T18"/>
              <a:pathLst>
                <a:path w="89" h="75">
                  <a:moveTo>
                    <a:pt x="15" y="45"/>
                  </a:moveTo>
                  <a:lnTo>
                    <a:pt x="45" y="0"/>
                  </a:lnTo>
                  <a:lnTo>
                    <a:pt x="89" y="75"/>
                  </a:lnTo>
                  <a:lnTo>
                    <a:pt x="0" y="75"/>
                  </a:lnTo>
                  <a:lnTo>
                    <a:pt x="15" y="45"/>
                  </a:lnTo>
                  <a:close/>
                </a:path>
              </a:pathLst>
            </a:custGeom>
            <a:solidFill>
              <a:srgbClr val="000000"/>
            </a:solidFill>
            <a:ln w="25400">
              <a:solidFill>
                <a:srgbClr val="000000"/>
              </a:solidFill>
              <a:round/>
              <a:headEnd/>
              <a:tailEnd/>
            </a:ln>
          </p:spPr>
          <p:txBody>
            <a:bodyPr/>
            <a:lstStyle/>
            <a:p>
              <a:endParaRPr lang="en-US"/>
            </a:p>
          </p:txBody>
        </p:sp>
        <p:sp>
          <p:nvSpPr>
            <p:cNvPr id="52262" name="Line 41"/>
            <p:cNvSpPr>
              <a:spLocks noChangeShapeType="1"/>
            </p:cNvSpPr>
            <p:nvPr/>
          </p:nvSpPr>
          <p:spPr bwMode="auto">
            <a:xfrm>
              <a:off x="2729" y="1801"/>
              <a:ext cx="291" cy="16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3" name="Freeform 42"/>
            <p:cNvSpPr>
              <a:spLocks/>
            </p:cNvSpPr>
            <p:nvPr/>
          </p:nvSpPr>
          <p:spPr bwMode="auto">
            <a:xfrm>
              <a:off x="2094" y="2190"/>
              <a:ext cx="70" cy="90"/>
            </a:xfrm>
            <a:custGeom>
              <a:avLst/>
              <a:gdLst>
                <a:gd name="T0" fmla="*/ 30 w 75"/>
                <a:gd name="T1" fmla="*/ 60 h 90"/>
                <a:gd name="T2" fmla="*/ 9 w 75"/>
                <a:gd name="T3" fmla="*/ 90 h 90"/>
                <a:gd name="T4" fmla="*/ 0 w 75"/>
                <a:gd name="T5" fmla="*/ 0 h 90"/>
                <a:gd name="T6" fmla="*/ 49 w 75"/>
                <a:gd name="T7" fmla="*/ 30 h 90"/>
                <a:gd name="T8" fmla="*/ 30 w 75"/>
                <a:gd name="T9" fmla="*/ 60 h 90"/>
                <a:gd name="T10" fmla="*/ 0 60000 65536"/>
                <a:gd name="T11" fmla="*/ 0 60000 65536"/>
                <a:gd name="T12" fmla="*/ 0 60000 65536"/>
                <a:gd name="T13" fmla="*/ 0 60000 65536"/>
                <a:gd name="T14" fmla="*/ 0 60000 65536"/>
                <a:gd name="T15" fmla="*/ 0 w 75"/>
                <a:gd name="T16" fmla="*/ 0 h 90"/>
                <a:gd name="T17" fmla="*/ 75 w 75"/>
                <a:gd name="T18" fmla="*/ 90 h 90"/>
              </a:gdLst>
              <a:ahLst/>
              <a:cxnLst>
                <a:cxn ang="T10">
                  <a:pos x="T0" y="T1"/>
                </a:cxn>
                <a:cxn ang="T11">
                  <a:pos x="T2" y="T3"/>
                </a:cxn>
                <a:cxn ang="T12">
                  <a:pos x="T4" y="T5"/>
                </a:cxn>
                <a:cxn ang="T13">
                  <a:pos x="T6" y="T7"/>
                </a:cxn>
                <a:cxn ang="T14">
                  <a:pos x="T8" y="T9"/>
                </a:cxn>
              </a:cxnLst>
              <a:rect l="T15" t="T16" r="T17" b="T18"/>
              <a:pathLst>
                <a:path w="75" h="90">
                  <a:moveTo>
                    <a:pt x="45" y="60"/>
                  </a:moveTo>
                  <a:lnTo>
                    <a:pt x="15" y="90"/>
                  </a:lnTo>
                  <a:lnTo>
                    <a:pt x="0" y="0"/>
                  </a:lnTo>
                  <a:lnTo>
                    <a:pt x="75" y="30"/>
                  </a:lnTo>
                  <a:lnTo>
                    <a:pt x="45" y="60"/>
                  </a:lnTo>
                  <a:close/>
                </a:path>
              </a:pathLst>
            </a:custGeom>
            <a:solidFill>
              <a:srgbClr val="000000"/>
            </a:solidFill>
            <a:ln w="25400">
              <a:solidFill>
                <a:srgbClr val="000000"/>
              </a:solidFill>
              <a:round/>
              <a:headEnd/>
              <a:tailEnd/>
            </a:ln>
          </p:spPr>
          <p:txBody>
            <a:bodyPr/>
            <a:lstStyle/>
            <a:p>
              <a:endParaRPr lang="en-US"/>
            </a:p>
          </p:txBody>
        </p:sp>
        <p:sp>
          <p:nvSpPr>
            <p:cNvPr id="52264" name="Rectangle 44"/>
            <p:cNvSpPr>
              <a:spLocks noChangeArrowheads="1"/>
            </p:cNvSpPr>
            <p:nvPr/>
          </p:nvSpPr>
          <p:spPr bwMode="auto">
            <a:xfrm>
              <a:off x="2039" y="2025"/>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Helvetica" panose="020B0604020202020204" pitchFamily="34" charset="0"/>
                </a:rPr>
                <a:t>V</a:t>
              </a:r>
              <a:endParaRPr lang="en-GB" altLang="en-US"/>
            </a:p>
          </p:txBody>
        </p:sp>
        <p:sp>
          <p:nvSpPr>
            <p:cNvPr id="52265" name="Rectangle 45"/>
            <p:cNvSpPr>
              <a:spLocks noChangeArrowheads="1"/>
            </p:cNvSpPr>
            <p:nvPr/>
          </p:nvSpPr>
          <p:spPr bwMode="auto">
            <a:xfrm>
              <a:off x="2011" y="2011"/>
              <a:ext cx="180" cy="1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66" name="Freeform 46"/>
            <p:cNvSpPr>
              <a:spLocks/>
            </p:cNvSpPr>
            <p:nvPr/>
          </p:nvSpPr>
          <p:spPr bwMode="auto">
            <a:xfrm>
              <a:off x="2440" y="1682"/>
              <a:ext cx="69" cy="74"/>
            </a:xfrm>
            <a:custGeom>
              <a:avLst/>
              <a:gdLst>
                <a:gd name="T0" fmla="*/ 0 w 75"/>
                <a:gd name="T1" fmla="*/ 30 h 74"/>
                <a:gd name="T2" fmla="*/ 0 w 75"/>
                <a:gd name="T3" fmla="*/ 0 h 74"/>
                <a:gd name="T4" fmla="*/ 45 w 75"/>
                <a:gd name="T5" fmla="*/ 30 h 74"/>
                <a:gd name="T6" fmla="*/ 9 w 75"/>
                <a:gd name="T7" fmla="*/ 74 h 74"/>
                <a:gd name="T8" fmla="*/ 0 w 75"/>
                <a:gd name="T9" fmla="*/ 30 h 74"/>
                <a:gd name="T10" fmla="*/ 0 60000 65536"/>
                <a:gd name="T11" fmla="*/ 0 60000 65536"/>
                <a:gd name="T12" fmla="*/ 0 60000 65536"/>
                <a:gd name="T13" fmla="*/ 0 60000 65536"/>
                <a:gd name="T14" fmla="*/ 0 60000 65536"/>
                <a:gd name="T15" fmla="*/ 0 w 75"/>
                <a:gd name="T16" fmla="*/ 0 h 74"/>
                <a:gd name="T17" fmla="*/ 75 w 75"/>
                <a:gd name="T18" fmla="*/ 74 h 74"/>
              </a:gdLst>
              <a:ahLst/>
              <a:cxnLst>
                <a:cxn ang="T10">
                  <a:pos x="T0" y="T1"/>
                </a:cxn>
                <a:cxn ang="T11">
                  <a:pos x="T2" y="T3"/>
                </a:cxn>
                <a:cxn ang="T12">
                  <a:pos x="T4" y="T5"/>
                </a:cxn>
                <a:cxn ang="T13">
                  <a:pos x="T6" y="T7"/>
                </a:cxn>
                <a:cxn ang="T14">
                  <a:pos x="T8" y="T9"/>
                </a:cxn>
              </a:cxnLst>
              <a:rect l="T15" t="T16" r="T17" b="T18"/>
              <a:pathLst>
                <a:path w="75" h="74">
                  <a:moveTo>
                    <a:pt x="0" y="30"/>
                  </a:moveTo>
                  <a:lnTo>
                    <a:pt x="0" y="0"/>
                  </a:lnTo>
                  <a:lnTo>
                    <a:pt x="75" y="30"/>
                  </a:lnTo>
                  <a:lnTo>
                    <a:pt x="15" y="74"/>
                  </a:lnTo>
                  <a:lnTo>
                    <a:pt x="0" y="30"/>
                  </a:lnTo>
                  <a:close/>
                </a:path>
              </a:pathLst>
            </a:custGeom>
            <a:solidFill>
              <a:srgbClr val="000000"/>
            </a:solidFill>
            <a:ln w="25400">
              <a:solidFill>
                <a:srgbClr val="000000"/>
              </a:solidFill>
              <a:round/>
              <a:headEnd/>
              <a:tailEnd/>
            </a:ln>
          </p:spPr>
          <p:txBody>
            <a:bodyPr/>
            <a:lstStyle/>
            <a:p>
              <a:endParaRPr lang="en-US"/>
            </a:p>
          </p:txBody>
        </p:sp>
        <p:sp>
          <p:nvSpPr>
            <p:cNvPr id="52267" name="Freeform 47"/>
            <p:cNvSpPr>
              <a:spLocks/>
            </p:cNvSpPr>
            <p:nvPr/>
          </p:nvSpPr>
          <p:spPr bwMode="auto">
            <a:xfrm>
              <a:off x="2108" y="1726"/>
              <a:ext cx="332" cy="255"/>
            </a:xfrm>
            <a:custGeom>
              <a:avLst/>
              <a:gdLst>
                <a:gd name="T0" fmla="*/ 0 w 359"/>
                <a:gd name="T1" fmla="*/ 255 h 255"/>
                <a:gd name="T2" fmla="*/ 18 w 359"/>
                <a:gd name="T3" fmla="*/ 165 h 255"/>
                <a:gd name="T4" fmla="*/ 66 w 359"/>
                <a:gd name="T5" fmla="*/ 90 h 255"/>
                <a:gd name="T6" fmla="*/ 131 w 359"/>
                <a:gd name="T7" fmla="*/ 30 h 255"/>
                <a:gd name="T8" fmla="*/ 225 w 359"/>
                <a:gd name="T9" fmla="*/ 0 h 255"/>
                <a:gd name="T10" fmla="*/ 0 60000 65536"/>
                <a:gd name="T11" fmla="*/ 0 60000 65536"/>
                <a:gd name="T12" fmla="*/ 0 60000 65536"/>
                <a:gd name="T13" fmla="*/ 0 60000 65536"/>
                <a:gd name="T14" fmla="*/ 0 60000 65536"/>
                <a:gd name="T15" fmla="*/ 0 w 359"/>
                <a:gd name="T16" fmla="*/ 0 h 255"/>
                <a:gd name="T17" fmla="*/ 359 w 359"/>
                <a:gd name="T18" fmla="*/ 255 h 255"/>
              </a:gdLst>
              <a:ahLst/>
              <a:cxnLst>
                <a:cxn ang="T10">
                  <a:pos x="T0" y="T1"/>
                </a:cxn>
                <a:cxn ang="T11">
                  <a:pos x="T2" y="T3"/>
                </a:cxn>
                <a:cxn ang="T12">
                  <a:pos x="T4" y="T5"/>
                </a:cxn>
                <a:cxn ang="T13">
                  <a:pos x="T6" y="T7"/>
                </a:cxn>
                <a:cxn ang="T14">
                  <a:pos x="T8" y="T9"/>
                </a:cxn>
              </a:cxnLst>
              <a:rect l="T15" t="T16" r="T17" b="T18"/>
              <a:pathLst>
                <a:path w="359" h="255">
                  <a:moveTo>
                    <a:pt x="0" y="255"/>
                  </a:moveTo>
                  <a:lnTo>
                    <a:pt x="30" y="165"/>
                  </a:lnTo>
                  <a:lnTo>
                    <a:pt x="105" y="90"/>
                  </a:lnTo>
                  <a:lnTo>
                    <a:pt x="210" y="30"/>
                  </a:lnTo>
                  <a:lnTo>
                    <a:pt x="359"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68" name="Rectangle 48"/>
            <p:cNvSpPr>
              <a:spLocks noChangeArrowheads="1"/>
            </p:cNvSpPr>
            <p:nvPr/>
          </p:nvSpPr>
          <p:spPr bwMode="auto">
            <a:xfrm>
              <a:off x="2564" y="2879"/>
              <a:ext cx="151" cy="16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69" name="Rectangle 50"/>
            <p:cNvSpPr>
              <a:spLocks noChangeArrowheads="1"/>
            </p:cNvSpPr>
            <p:nvPr/>
          </p:nvSpPr>
          <p:spPr bwMode="auto">
            <a:xfrm>
              <a:off x="2558" y="2893"/>
              <a:ext cx="1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Helvetica" panose="020B0604020202020204" pitchFamily="34" charset="0"/>
                </a:rPr>
                <a:t>W</a:t>
              </a:r>
              <a:endParaRPr lang="en-GB" altLang="en-US"/>
            </a:p>
          </p:txBody>
        </p:sp>
        <p:sp>
          <p:nvSpPr>
            <p:cNvPr id="52270" name="Freeform 51"/>
            <p:cNvSpPr>
              <a:spLocks/>
            </p:cNvSpPr>
            <p:nvPr/>
          </p:nvSpPr>
          <p:spPr bwMode="auto">
            <a:xfrm>
              <a:off x="2729" y="2789"/>
              <a:ext cx="70" cy="75"/>
            </a:xfrm>
            <a:custGeom>
              <a:avLst/>
              <a:gdLst>
                <a:gd name="T0" fmla="*/ 20 w 75"/>
                <a:gd name="T1" fmla="*/ 15 h 75"/>
                <a:gd name="T2" fmla="*/ 49 w 75"/>
                <a:gd name="T3" fmla="*/ 45 h 75"/>
                <a:gd name="T4" fmla="*/ 0 w 75"/>
                <a:gd name="T5" fmla="*/ 75 h 75"/>
                <a:gd name="T6" fmla="*/ 0 w 75"/>
                <a:gd name="T7" fmla="*/ 0 h 75"/>
                <a:gd name="T8" fmla="*/ 20 w 75"/>
                <a:gd name="T9" fmla="*/ 15 h 75"/>
                <a:gd name="T10" fmla="*/ 0 60000 65536"/>
                <a:gd name="T11" fmla="*/ 0 60000 65536"/>
                <a:gd name="T12" fmla="*/ 0 60000 65536"/>
                <a:gd name="T13" fmla="*/ 0 60000 65536"/>
                <a:gd name="T14" fmla="*/ 0 60000 65536"/>
                <a:gd name="T15" fmla="*/ 0 w 75"/>
                <a:gd name="T16" fmla="*/ 0 h 75"/>
                <a:gd name="T17" fmla="*/ 75 w 75"/>
                <a:gd name="T18" fmla="*/ 75 h 75"/>
              </a:gdLst>
              <a:ahLst/>
              <a:cxnLst>
                <a:cxn ang="T10">
                  <a:pos x="T0" y="T1"/>
                </a:cxn>
                <a:cxn ang="T11">
                  <a:pos x="T2" y="T3"/>
                </a:cxn>
                <a:cxn ang="T12">
                  <a:pos x="T4" y="T5"/>
                </a:cxn>
                <a:cxn ang="T13">
                  <a:pos x="T6" y="T7"/>
                </a:cxn>
                <a:cxn ang="T14">
                  <a:pos x="T8" y="T9"/>
                </a:cxn>
              </a:cxnLst>
              <a:rect l="T15" t="T16" r="T17" b="T18"/>
              <a:pathLst>
                <a:path w="75" h="75">
                  <a:moveTo>
                    <a:pt x="30" y="15"/>
                  </a:moveTo>
                  <a:lnTo>
                    <a:pt x="75" y="45"/>
                  </a:lnTo>
                  <a:lnTo>
                    <a:pt x="0" y="75"/>
                  </a:lnTo>
                  <a:lnTo>
                    <a:pt x="0" y="0"/>
                  </a:lnTo>
                  <a:lnTo>
                    <a:pt x="30" y="15"/>
                  </a:lnTo>
                  <a:close/>
                </a:path>
              </a:pathLst>
            </a:custGeom>
            <a:solidFill>
              <a:srgbClr val="000000"/>
            </a:solidFill>
            <a:ln w="25400">
              <a:solidFill>
                <a:srgbClr val="000000"/>
              </a:solidFill>
              <a:round/>
              <a:headEnd/>
              <a:tailEnd/>
            </a:ln>
          </p:spPr>
          <p:txBody>
            <a:bodyPr/>
            <a:lstStyle/>
            <a:p>
              <a:endParaRPr lang="en-US"/>
            </a:p>
          </p:txBody>
        </p:sp>
        <p:sp>
          <p:nvSpPr>
            <p:cNvPr id="52271" name="Rectangle 53"/>
            <p:cNvSpPr>
              <a:spLocks noChangeArrowheads="1"/>
            </p:cNvSpPr>
            <p:nvPr/>
          </p:nvSpPr>
          <p:spPr bwMode="auto">
            <a:xfrm>
              <a:off x="3088" y="2011"/>
              <a:ext cx="153" cy="1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72" name="Rectangle 54"/>
            <p:cNvSpPr>
              <a:spLocks noChangeArrowheads="1"/>
            </p:cNvSpPr>
            <p:nvPr/>
          </p:nvSpPr>
          <p:spPr bwMode="auto">
            <a:xfrm>
              <a:off x="3088" y="2011"/>
              <a:ext cx="167" cy="19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73" name="Rectangle 55"/>
            <p:cNvSpPr>
              <a:spLocks noChangeArrowheads="1"/>
            </p:cNvSpPr>
            <p:nvPr/>
          </p:nvSpPr>
          <p:spPr bwMode="auto">
            <a:xfrm>
              <a:off x="3102" y="2025"/>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Helvetica" panose="020B0604020202020204" pitchFamily="34" charset="0"/>
                </a:rPr>
                <a:t>U</a:t>
              </a:r>
              <a:endParaRPr lang="en-GB" altLang="en-US"/>
            </a:p>
          </p:txBody>
        </p:sp>
        <p:sp>
          <p:nvSpPr>
            <p:cNvPr id="52274" name="Rectangle 56"/>
            <p:cNvSpPr>
              <a:spLocks noChangeArrowheads="1"/>
            </p:cNvSpPr>
            <p:nvPr/>
          </p:nvSpPr>
          <p:spPr bwMode="auto">
            <a:xfrm>
              <a:off x="2550" y="1652"/>
              <a:ext cx="165" cy="16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75" name="Rectangle 57"/>
            <p:cNvSpPr>
              <a:spLocks noChangeArrowheads="1"/>
            </p:cNvSpPr>
            <p:nvPr/>
          </p:nvSpPr>
          <p:spPr bwMode="auto">
            <a:xfrm>
              <a:off x="2550" y="1652"/>
              <a:ext cx="179" cy="17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276" name="Rectangle 58"/>
            <p:cNvSpPr>
              <a:spLocks noChangeArrowheads="1"/>
            </p:cNvSpPr>
            <p:nvPr/>
          </p:nvSpPr>
          <p:spPr bwMode="auto">
            <a:xfrm>
              <a:off x="2582" y="1666"/>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700" i="1">
                  <a:solidFill>
                    <a:srgbClr val="000000"/>
                  </a:solidFill>
                  <a:latin typeface="Helvetica" panose="020B0604020202020204" pitchFamily="34" charset="0"/>
                </a:rPr>
                <a:t>T</a:t>
              </a:r>
              <a:endParaRPr lang="en-GB" altLang="en-US"/>
            </a:p>
          </p:txBody>
        </p:sp>
        <p:sp>
          <p:nvSpPr>
            <p:cNvPr id="52277" name="Rectangle 59"/>
            <p:cNvSpPr>
              <a:spLocks noChangeArrowheads="1"/>
            </p:cNvSpPr>
            <p:nvPr/>
          </p:nvSpPr>
          <p:spPr bwMode="auto">
            <a:xfrm>
              <a:off x="1816" y="2417"/>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T</a:t>
              </a:r>
              <a:endParaRPr lang="en-GB" altLang="en-US" sz="1600"/>
            </a:p>
          </p:txBody>
        </p:sp>
        <p:sp>
          <p:nvSpPr>
            <p:cNvPr id="52278" name="Rectangle 60"/>
            <p:cNvSpPr>
              <a:spLocks noChangeArrowheads="1"/>
            </p:cNvSpPr>
            <p:nvPr/>
          </p:nvSpPr>
          <p:spPr bwMode="auto">
            <a:xfrm>
              <a:off x="1880" y="2387"/>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279" name="Rectangle 61"/>
            <p:cNvSpPr>
              <a:spLocks noChangeArrowheads="1"/>
            </p:cNvSpPr>
            <p:nvPr/>
          </p:nvSpPr>
          <p:spPr bwMode="auto">
            <a:xfrm>
              <a:off x="1918" y="2387"/>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280" name="Rectangle 62"/>
            <p:cNvSpPr>
              <a:spLocks noChangeArrowheads="1"/>
            </p:cNvSpPr>
            <p:nvPr/>
          </p:nvSpPr>
          <p:spPr bwMode="auto">
            <a:xfrm>
              <a:off x="2059" y="2387"/>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281" name="Rectangle 63"/>
            <p:cNvSpPr>
              <a:spLocks noChangeArrowheads="1"/>
            </p:cNvSpPr>
            <p:nvPr/>
          </p:nvSpPr>
          <p:spPr bwMode="auto">
            <a:xfrm>
              <a:off x="2089" y="2417"/>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U</a:t>
              </a:r>
              <a:endParaRPr lang="en-GB" altLang="en-US" sz="1600"/>
            </a:p>
          </p:txBody>
        </p:sp>
        <p:sp>
          <p:nvSpPr>
            <p:cNvPr id="52282" name="Rectangle 64"/>
            <p:cNvSpPr>
              <a:spLocks noChangeArrowheads="1"/>
            </p:cNvSpPr>
            <p:nvPr/>
          </p:nvSpPr>
          <p:spPr bwMode="auto">
            <a:xfrm>
              <a:off x="2170" y="2387"/>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283" name="Rectangle 65"/>
            <p:cNvSpPr>
              <a:spLocks noChangeArrowheads="1"/>
            </p:cNvSpPr>
            <p:nvPr/>
          </p:nvSpPr>
          <p:spPr bwMode="auto">
            <a:xfrm>
              <a:off x="2203" y="2387"/>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284" name="Rectangle 66"/>
            <p:cNvSpPr>
              <a:spLocks noChangeArrowheads="1"/>
            </p:cNvSpPr>
            <p:nvPr/>
          </p:nvSpPr>
          <p:spPr bwMode="auto">
            <a:xfrm>
              <a:off x="2335" y="2387"/>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285" name="Rectangle 67"/>
            <p:cNvSpPr>
              <a:spLocks noChangeArrowheads="1"/>
            </p:cNvSpPr>
            <p:nvPr/>
          </p:nvSpPr>
          <p:spPr bwMode="auto">
            <a:xfrm>
              <a:off x="2374" y="2417"/>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t>
              </a:r>
              <a:endParaRPr lang="en-GB" altLang="en-US" sz="1600"/>
            </a:p>
          </p:txBody>
        </p:sp>
        <p:sp>
          <p:nvSpPr>
            <p:cNvPr id="52286" name="Rectangle 68"/>
            <p:cNvSpPr>
              <a:spLocks noChangeArrowheads="1"/>
            </p:cNvSpPr>
            <p:nvPr/>
          </p:nvSpPr>
          <p:spPr bwMode="auto">
            <a:xfrm>
              <a:off x="2474" y="2387"/>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287" name="Rectangle 69"/>
            <p:cNvSpPr>
              <a:spLocks noChangeArrowheads="1"/>
            </p:cNvSpPr>
            <p:nvPr/>
          </p:nvSpPr>
          <p:spPr bwMode="auto">
            <a:xfrm>
              <a:off x="2512" y="2387"/>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288" name="Rectangle 70"/>
            <p:cNvSpPr>
              <a:spLocks noChangeArrowheads="1"/>
            </p:cNvSpPr>
            <p:nvPr/>
          </p:nvSpPr>
          <p:spPr bwMode="auto">
            <a:xfrm>
              <a:off x="2654" y="2387"/>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289" name="Rectangle 71"/>
            <p:cNvSpPr>
              <a:spLocks noChangeArrowheads="1"/>
            </p:cNvSpPr>
            <p:nvPr/>
          </p:nvSpPr>
          <p:spPr bwMode="auto">
            <a:xfrm>
              <a:off x="2684" y="2417"/>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V</a:t>
              </a:r>
              <a:endParaRPr lang="en-GB" altLang="en-US" sz="1600"/>
            </a:p>
          </p:txBody>
        </p:sp>
        <p:sp>
          <p:nvSpPr>
            <p:cNvPr id="52290" name="Rectangle 72"/>
            <p:cNvSpPr>
              <a:spLocks noChangeArrowheads="1"/>
            </p:cNvSpPr>
            <p:nvPr/>
          </p:nvSpPr>
          <p:spPr bwMode="auto">
            <a:xfrm>
              <a:off x="2823" y="231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T</a:t>
              </a:r>
              <a:endParaRPr lang="en-GB" altLang="en-US" sz="1600"/>
            </a:p>
          </p:txBody>
        </p:sp>
        <p:sp>
          <p:nvSpPr>
            <p:cNvPr id="52291" name="Rectangle 73"/>
            <p:cNvSpPr>
              <a:spLocks noChangeArrowheads="1"/>
            </p:cNvSpPr>
            <p:nvPr/>
          </p:nvSpPr>
          <p:spPr bwMode="auto">
            <a:xfrm>
              <a:off x="2896" y="228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292" name="Rectangle 74"/>
            <p:cNvSpPr>
              <a:spLocks noChangeArrowheads="1"/>
            </p:cNvSpPr>
            <p:nvPr/>
          </p:nvSpPr>
          <p:spPr bwMode="auto">
            <a:xfrm>
              <a:off x="2926" y="2288"/>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293" name="Rectangle 75"/>
            <p:cNvSpPr>
              <a:spLocks noChangeArrowheads="1"/>
            </p:cNvSpPr>
            <p:nvPr/>
          </p:nvSpPr>
          <p:spPr bwMode="auto">
            <a:xfrm>
              <a:off x="3062" y="2288"/>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294" name="Rectangle 76"/>
            <p:cNvSpPr>
              <a:spLocks noChangeArrowheads="1"/>
            </p:cNvSpPr>
            <p:nvPr/>
          </p:nvSpPr>
          <p:spPr bwMode="auto">
            <a:xfrm>
              <a:off x="3097" y="2318"/>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U</a:t>
              </a:r>
              <a:endParaRPr lang="en-GB" altLang="en-US" sz="1600"/>
            </a:p>
          </p:txBody>
        </p:sp>
        <p:sp>
          <p:nvSpPr>
            <p:cNvPr id="52295" name="Rectangle 77"/>
            <p:cNvSpPr>
              <a:spLocks noChangeArrowheads="1"/>
            </p:cNvSpPr>
            <p:nvPr/>
          </p:nvSpPr>
          <p:spPr bwMode="auto">
            <a:xfrm>
              <a:off x="3172" y="228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296" name="Rectangle 78"/>
            <p:cNvSpPr>
              <a:spLocks noChangeArrowheads="1"/>
            </p:cNvSpPr>
            <p:nvPr/>
          </p:nvSpPr>
          <p:spPr bwMode="auto">
            <a:xfrm>
              <a:off x="3211" y="2288"/>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297" name="Rectangle 79"/>
            <p:cNvSpPr>
              <a:spLocks noChangeArrowheads="1"/>
            </p:cNvSpPr>
            <p:nvPr/>
          </p:nvSpPr>
          <p:spPr bwMode="auto">
            <a:xfrm>
              <a:off x="3351" y="2288"/>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298" name="Rectangle 80"/>
            <p:cNvSpPr>
              <a:spLocks noChangeArrowheads="1"/>
            </p:cNvSpPr>
            <p:nvPr/>
          </p:nvSpPr>
          <p:spPr bwMode="auto">
            <a:xfrm>
              <a:off x="3382" y="2318"/>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t>
              </a:r>
              <a:endParaRPr lang="en-GB" altLang="en-US" sz="1600"/>
            </a:p>
          </p:txBody>
        </p:sp>
        <p:sp>
          <p:nvSpPr>
            <p:cNvPr id="52299" name="Rectangle 81"/>
            <p:cNvSpPr>
              <a:spLocks noChangeArrowheads="1"/>
            </p:cNvSpPr>
            <p:nvPr/>
          </p:nvSpPr>
          <p:spPr bwMode="auto">
            <a:xfrm>
              <a:off x="2863" y="1735"/>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T</a:t>
              </a:r>
              <a:endParaRPr lang="en-GB" altLang="en-US"/>
            </a:p>
          </p:txBody>
        </p:sp>
        <p:sp>
          <p:nvSpPr>
            <p:cNvPr id="52300" name="Rectangle 82"/>
            <p:cNvSpPr>
              <a:spLocks noChangeArrowheads="1"/>
            </p:cNvSpPr>
            <p:nvPr/>
          </p:nvSpPr>
          <p:spPr bwMode="auto">
            <a:xfrm>
              <a:off x="2928" y="1705"/>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Arial" panose="020B0604020202020204" pitchFamily="34" charset="0"/>
                </a:rPr>
                <a:t> </a:t>
              </a:r>
              <a:endParaRPr lang="en-GB" altLang="en-US"/>
            </a:p>
          </p:txBody>
        </p:sp>
        <p:sp>
          <p:nvSpPr>
            <p:cNvPr id="52301" name="Rectangle 83"/>
            <p:cNvSpPr>
              <a:spLocks noChangeArrowheads="1"/>
            </p:cNvSpPr>
            <p:nvPr/>
          </p:nvSpPr>
          <p:spPr bwMode="auto">
            <a:xfrm>
              <a:off x="2965" y="1705"/>
              <a:ext cx="1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a:t>
              </a:r>
              <a:endParaRPr lang="en-GB" altLang="en-US"/>
            </a:p>
          </p:txBody>
        </p:sp>
        <p:sp>
          <p:nvSpPr>
            <p:cNvPr id="52302" name="Rectangle 84"/>
            <p:cNvSpPr>
              <a:spLocks noChangeArrowheads="1"/>
            </p:cNvSpPr>
            <p:nvPr/>
          </p:nvSpPr>
          <p:spPr bwMode="auto">
            <a:xfrm>
              <a:off x="3108" y="1705"/>
              <a:ext cx="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900">
                  <a:solidFill>
                    <a:srgbClr val="000000"/>
                  </a:solidFill>
                  <a:latin typeface="Symbol" panose="05050102010706020507" pitchFamily="18" charset="2"/>
                </a:rPr>
                <a:t> </a:t>
              </a:r>
              <a:endParaRPr lang="en-GB" altLang="en-US"/>
            </a:p>
          </p:txBody>
        </p:sp>
        <p:sp>
          <p:nvSpPr>
            <p:cNvPr id="52303" name="Rectangle 85"/>
            <p:cNvSpPr>
              <a:spLocks noChangeArrowheads="1"/>
            </p:cNvSpPr>
            <p:nvPr/>
          </p:nvSpPr>
          <p:spPr bwMode="auto">
            <a:xfrm>
              <a:off x="3135" y="1735"/>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U</a:t>
              </a:r>
              <a:endParaRPr lang="en-GB" altLang="en-US"/>
            </a:p>
          </p:txBody>
        </p:sp>
        <p:sp>
          <p:nvSpPr>
            <p:cNvPr id="52304" name="Rectangle 86"/>
            <p:cNvSpPr>
              <a:spLocks noChangeArrowheads="1"/>
            </p:cNvSpPr>
            <p:nvPr/>
          </p:nvSpPr>
          <p:spPr bwMode="auto">
            <a:xfrm>
              <a:off x="1776" y="1658"/>
              <a:ext cx="4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500">
                  <a:solidFill>
                    <a:srgbClr val="000000"/>
                  </a:solidFill>
                  <a:latin typeface="Arial" panose="020B0604020202020204" pitchFamily="34" charset="0"/>
                </a:rPr>
                <a:t>Waits for</a:t>
              </a:r>
              <a:endParaRPr lang="en-GB" altLang="en-US"/>
            </a:p>
          </p:txBody>
        </p:sp>
        <p:sp>
          <p:nvSpPr>
            <p:cNvPr id="52305" name="Rectangle 87"/>
            <p:cNvSpPr>
              <a:spLocks noChangeArrowheads="1"/>
            </p:cNvSpPr>
            <p:nvPr/>
          </p:nvSpPr>
          <p:spPr bwMode="auto">
            <a:xfrm>
              <a:off x="5031" y="2318"/>
              <a:ext cx="189" cy="20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06" name="Rectangle 88"/>
            <p:cNvSpPr>
              <a:spLocks noChangeArrowheads="1"/>
            </p:cNvSpPr>
            <p:nvPr/>
          </p:nvSpPr>
          <p:spPr bwMode="auto">
            <a:xfrm>
              <a:off x="5031" y="2318"/>
              <a:ext cx="206" cy="22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07" name="Rectangle 89"/>
            <p:cNvSpPr>
              <a:spLocks noChangeArrowheads="1"/>
            </p:cNvSpPr>
            <p:nvPr/>
          </p:nvSpPr>
          <p:spPr bwMode="auto">
            <a:xfrm>
              <a:off x="5070" y="233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Helvetica" panose="020B0604020202020204" pitchFamily="34" charset="0"/>
                </a:rPr>
                <a:t>U</a:t>
              </a:r>
              <a:endParaRPr lang="en-GB" altLang="en-US"/>
            </a:p>
          </p:txBody>
        </p:sp>
        <p:sp>
          <p:nvSpPr>
            <p:cNvPr id="52308" name="Freeform 90"/>
            <p:cNvSpPr>
              <a:spLocks/>
            </p:cNvSpPr>
            <p:nvPr/>
          </p:nvSpPr>
          <p:spPr bwMode="auto">
            <a:xfrm>
              <a:off x="4588" y="2934"/>
              <a:ext cx="95" cy="86"/>
            </a:xfrm>
            <a:custGeom>
              <a:avLst/>
              <a:gdLst>
                <a:gd name="T0" fmla="*/ 53 w 103"/>
                <a:gd name="T1" fmla="*/ 35 h 86"/>
                <a:gd name="T2" fmla="*/ 64 w 103"/>
                <a:gd name="T3" fmla="*/ 86 h 86"/>
                <a:gd name="T4" fmla="*/ 0 w 103"/>
                <a:gd name="T5" fmla="*/ 52 h 86"/>
                <a:gd name="T6" fmla="*/ 53 w 103"/>
                <a:gd name="T7" fmla="*/ 0 h 86"/>
                <a:gd name="T8" fmla="*/ 53 w 103"/>
                <a:gd name="T9" fmla="*/ 35 h 86"/>
                <a:gd name="T10" fmla="*/ 0 60000 65536"/>
                <a:gd name="T11" fmla="*/ 0 60000 65536"/>
                <a:gd name="T12" fmla="*/ 0 60000 65536"/>
                <a:gd name="T13" fmla="*/ 0 60000 65536"/>
                <a:gd name="T14" fmla="*/ 0 60000 65536"/>
                <a:gd name="T15" fmla="*/ 0 w 103"/>
                <a:gd name="T16" fmla="*/ 0 h 86"/>
                <a:gd name="T17" fmla="*/ 103 w 103"/>
                <a:gd name="T18" fmla="*/ 86 h 86"/>
              </a:gdLst>
              <a:ahLst/>
              <a:cxnLst>
                <a:cxn ang="T10">
                  <a:pos x="T0" y="T1"/>
                </a:cxn>
                <a:cxn ang="T11">
                  <a:pos x="T2" y="T3"/>
                </a:cxn>
                <a:cxn ang="T12">
                  <a:pos x="T4" y="T5"/>
                </a:cxn>
                <a:cxn ang="T13">
                  <a:pos x="T6" y="T7"/>
                </a:cxn>
                <a:cxn ang="T14">
                  <a:pos x="T8" y="T9"/>
                </a:cxn>
              </a:cxnLst>
              <a:rect l="T15" t="T16" r="T17" b="T18"/>
              <a:pathLst>
                <a:path w="103" h="86">
                  <a:moveTo>
                    <a:pt x="86" y="35"/>
                  </a:moveTo>
                  <a:lnTo>
                    <a:pt x="103" y="86"/>
                  </a:lnTo>
                  <a:lnTo>
                    <a:pt x="0" y="52"/>
                  </a:lnTo>
                  <a:lnTo>
                    <a:pt x="86" y="0"/>
                  </a:lnTo>
                  <a:lnTo>
                    <a:pt x="86" y="35"/>
                  </a:lnTo>
                  <a:close/>
                </a:path>
              </a:pathLst>
            </a:custGeom>
            <a:solidFill>
              <a:srgbClr val="000000"/>
            </a:solidFill>
            <a:ln w="25400">
              <a:solidFill>
                <a:srgbClr val="000000"/>
              </a:solidFill>
              <a:round/>
              <a:headEnd/>
              <a:tailEnd/>
            </a:ln>
          </p:spPr>
          <p:txBody>
            <a:bodyPr/>
            <a:lstStyle/>
            <a:p>
              <a:endParaRPr lang="en-US"/>
            </a:p>
          </p:txBody>
        </p:sp>
        <p:sp>
          <p:nvSpPr>
            <p:cNvPr id="52309" name="Freeform 91"/>
            <p:cNvSpPr>
              <a:spLocks/>
            </p:cNvSpPr>
            <p:nvPr/>
          </p:nvSpPr>
          <p:spPr bwMode="auto">
            <a:xfrm>
              <a:off x="4683" y="2506"/>
              <a:ext cx="428" cy="463"/>
            </a:xfrm>
            <a:custGeom>
              <a:avLst/>
              <a:gdLst>
                <a:gd name="T0" fmla="*/ 288 w 463"/>
                <a:gd name="T1" fmla="*/ 0 h 463"/>
                <a:gd name="T2" fmla="*/ 266 w 463"/>
                <a:gd name="T3" fmla="*/ 154 h 463"/>
                <a:gd name="T4" fmla="*/ 203 w 463"/>
                <a:gd name="T5" fmla="*/ 291 h 463"/>
                <a:gd name="T6" fmla="*/ 118 w 463"/>
                <a:gd name="T7" fmla="*/ 411 h 463"/>
                <a:gd name="T8" fmla="*/ 0 w 463"/>
                <a:gd name="T9" fmla="*/ 463 h 463"/>
                <a:gd name="T10" fmla="*/ 0 60000 65536"/>
                <a:gd name="T11" fmla="*/ 0 60000 65536"/>
                <a:gd name="T12" fmla="*/ 0 60000 65536"/>
                <a:gd name="T13" fmla="*/ 0 60000 65536"/>
                <a:gd name="T14" fmla="*/ 0 60000 65536"/>
                <a:gd name="T15" fmla="*/ 0 w 463"/>
                <a:gd name="T16" fmla="*/ 0 h 463"/>
                <a:gd name="T17" fmla="*/ 463 w 463"/>
                <a:gd name="T18" fmla="*/ 463 h 463"/>
              </a:gdLst>
              <a:ahLst/>
              <a:cxnLst>
                <a:cxn ang="T10">
                  <a:pos x="T0" y="T1"/>
                </a:cxn>
                <a:cxn ang="T11">
                  <a:pos x="T2" y="T3"/>
                </a:cxn>
                <a:cxn ang="T12">
                  <a:pos x="T4" y="T5"/>
                </a:cxn>
                <a:cxn ang="T13">
                  <a:pos x="T6" y="T7"/>
                </a:cxn>
                <a:cxn ang="T14">
                  <a:pos x="T8" y="T9"/>
                </a:cxn>
              </a:cxnLst>
              <a:rect l="T15" t="T16" r="T17" b="T18"/>
              <a:pathLst>
                <a:path w="463" h="463">
                  <a:moveTo>
                    <a:pt x="463" y="0"/>
                  </a:moveTo>
                  <a:lnTo>
                    <a:pt x="428" y="154"/>
                  </a:lnTo>
                  <a:lnTo>
                    <a:pt x="326" y="291"/>
                  </a:lnTo>
                  <a:lnTo>
                    <a:pt x="188" y="411"/>
                  </a:lnTo>
                  <a:lnTo>
                    <a:pt x="0" y="46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10" name="Rectangle 92"/>
            <p:cNvSpPr>
              <a:spLocks noChangeArrowheads="1"/>
            </p:cNvSpPr>
            <p:nvPr/>
          </p:nvSpPr>
          <p:spPr bwMode="auto">
            <a:xfrm>
              <a:off x="3767" y="2078"/>
              <a:ext cx="189" cy="206"/>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1" name="Rectangle 93"/>
            <p:cNvSpPr>
              <a:spLocks noChangeArrowheads="1"/>
            </p:cNvSpPr>
            <p:nvPr/>
          </p:nvSpPr>
          <p:spPr bwMode="auto">
            <a:xfrm>
              <a:off x="3767" y="2078"/>
              <a:ext cx="205" cy="22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2" name="Rectangle 94"/>
            <p:cNvSpPr>
              <a:spLocks noChangeArrowheads="1"/>
            </p:cNvSpPr>
            <p:nvPr/>
          </p:nvSpPr>
          <p:spPr bwMode="auto">
            <a:xfrm>
              <a:off x="3809" y="209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Helvetica" panose="020B0604020202020204" pitchFamily="34" charset="0"/>
                </a:rPr>
                <a:t>V</a:t>
              </a:r>
              <a:endParaRPr lang="en-GB" altLang="en-US"/>
            </a:p>
          </p:txBody>
        </p:sp>
        <p:sp>
          <p:nvSpPr>
            <p:cNvPr id="52313" name="Rectangle 95"/>
            <p:cNvSpPr>
              <a:spLocks noChangeArrowheads="1"/>
            </p:cNvSpPr>
            <p:nvPr/>
          </p:nvSpPr>
          <p:spPr bwMode="auto">
            <a:xfrm>
              <a:off x="4383" y="1496"/>
              <a:ext cx="174" cy="1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4" name="Rectangle 96"/>
            <p:cNvSpPr>
              <a:spLocks noChangeArrowheads="1"/>
            </p:cNvSpPr>
            <p:nvPr/>
          </p:nvSpPr>
          <p:spPr bwMode="auto">
            <a:xfrm>
              <a:off x="4383" y="1496"/>
              <a:ext cx="190" cy="20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5" name="Rectangle 97"/>
            <p:cNvSpPr>
              <a:spLocks noChangeArrowheads="1"/>
            </p:cNvSpPr>
            <p:nvPr/>
          </p:nvSpPr>
          <p:spPr bwMode="auto">
            <a:xfrm>
              <a:off x="4409" y="1516"/>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Helvetica" panose="020B0604020202020204" pitchFamily="34" charset="0"/>
                </a:rPr>
                <a:t>T</a:t>
              </a:r>
              <a:endParaRPr lang="en-GB" altLang="en-US"/>
            </a:p>
          </p:txBody>
        </p:sp>
        <p:sp>
          <p:nvSpPr>
            <p:cNvPr id="52316" name="Rectangle 98"/>
            <p:cNvSpPr>
              <a:spLocks noChangeArrowheads="1"/>
            </p:cNvSpPr>
            <p:nvPr/>
          </p:nvSpPr>
          <p:spPr bwMode="auto">
            <a:xfrm>
              <a:off x="4383" y="2900"/>
              <a:ext cx="174" cy="1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7" name="Rectangle 99"/>
            <p:cNvSpPr>
              <a:spLocks noChangeArrowheads="1"/>
            </p:cNvSpPr>
            <p:nvPr/>
          </p:nvSpPr>
          <p:spPr bwMode="auto">
            <a:xfrm>
              <a:off x="2553" y="2855"/>
              <a:ext cx="189" cy="20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18" name="Rectangle 100"/>
            <p:cNvSpPr>
              <a:spLocks noChangeArrowheads="1"/>
            </p:cNvSpPr>
            <p:nvPr/>
          </p:nvSpPr>
          <p:spPr bwMode="auto">
            <a:xfrm>
              <a:off x="4393" y="2920"/>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000" i="1">
                  <a:solidFill>
                    <a:srgbClr val="000000"/>
                  </a:solidFill>
                  <a:latin typeface="Helvetica" panose="020B0604020202020204" pitchFamily="34" charset="0"/>
                </a:rPr>
                <a:t>W</a:t>
              </a:r>
              <a:endParaRPr lang="en-GB" altLang="en-US"/>
            </a:p>
          </p:txBody>
        </p:sp>
        <p:sp>
          <p:nvSpPr>
            <p:cNvPr id="52319" name="Rectangle 101"/>
            <p:cNvSpPr>
              <a:spLocks noChangeArrowheads="1"/>
            </p:cNvSpPr>
            <p:nvPr/>
          </p:nvSpPr>
          <p:spPr bwMode="auto">
            <a:xfrm>
              <a:off x="3490" y="1800"/>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t>
              </a:r>
              <a:endParaRPr lang="en-GB" altLang="en-US" sz="1600"/>
            </a:p>
          </p:txBody>
        </p:sp>
        <p:sp>
          <p:nvSpPr>
            <p:cNvPr id="52320" name="Rectangle 102"/>
            <p:cNvSpPr>
              <a:spLocks noChangeArrowheads="1"/>
            </p:cNvSpPr>
            <p:nvPr/>
          </p:nvSpPr>
          <p:spPr bwMode="auto">
            <a:xfrm>
              <a:off x="3614" y="1766"/>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21" name="Rectangle 103"/>
            <p:cNvSpPr>
              <a:spLocks noChangeArrowheads="1"/>
            </p:cNvSpPr>
            <p:nvPr/>
          </p:nvSpPr>
          <p:spPr bwMode="auto">
            <a:xfrm>
              <a:off x="3649" y="1766"/>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22" name="Rectangle 104"/>
            <p:cNvSpPr>
              <a:spLocks noChangeArrowheads="1"/>
            </p:cNvSpPr>
            <p:nvPr/>
          </p:nvSpPr>
          <p:spPr bwMode="auto">
            <a:xfrm>
              <a:off x="3805" y="1766"/>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23" name="Rectangle 105"/>
            <p:cNvSpPr>
              <a:spLocks noChangeArrowheads="1"/>
            </p:cNvSpPr>
            <p:nvPr/>
          </p:nvSpPr>
          <p:spPr bwMode="auto">
            <a:xfrm>
              <a:off x="3844" y="180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V</a:t>
              </a:r>
              <a:endParaRPr lang="en-GB" altLang="en-US" sz="1600"/>
            </a:p>
          </p:txBody>
        </p:sp>
        <p:sp>
          <p:nvSpPr>
            <p:cNvPr id="52324" name="Rectangle 106"/>
            <p:cNvSpPr>
              <a:spLocks noChangeArrowheads="1"/>
            </p:cNvSpPr>
            <p:nvPr/>
          </p:nvSpPr>
          <p:spPr bwMode="auto">
            <a:xfrm>
              <a:off x="3931" y="1766"/>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25" name="Rectangle 107"/>
            <p:cNvSpPr>
              <a:spLocks noChangeArrowheads="1"/>
            </p:cNvSpPr>
            <p:nvPr/>
          </p:nvSpPr>
          <p:spPr bwMode="auto">
            <a:xfrm>
              <a:off x="3968" y="1766"/>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26" name="Rectangle 108"/>
            <p:cNvSpPr>
              <a:spLocks noChangeArrowheads="1"/>
            </p:cNvSpPr>
            <p:nvPr/>
          </p:nvSpPr>
          <p:spPr bwMode="auto">
            <a:xfrm>
              <a:off x="4121" y="1766"/>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27" name="Rectangle 109"/>
            <p:cNvSpPr>
              <a:spLocks noChangeArrowheads="1"/>
            </p:cNvSpPr>
            <p:nvPr/>
          </p:nvSpPr>
          <p:spPr bwMode="auto">
            <a:xfrm>
              <a:off x="4184" y="1789"/>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T</a:t>
              </a:r>
              <a:endParaRPr lang="en-GB" altLang="en-US" sz="1600"/>
            </a:p>
          </p:txBody>
        </p:sp>
        <p:sp>
          <p:nvSpPr>
            <p:cNvPr id="52328" name="Rectangle 110"/>
            <p:cNvSpPr>
              <a:spLocks noChangeArrowheads="1"/>
            </p:cNvSpPr>
            <p:nvPr/>
          </p:nvSpPr>
          <p:spPr bwMode="auto">
            <a:xfrm>
              <a:off x="4501" y="1744"/>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29" name="Rectangle 111"/>
            <p:cNvSpPr>
              <a:spLocks noChangeArrowheads="1"/>
            </p:cNvSpPr>
            <p:nvPr/>
          </p:nvSpPr>
          <p:spPr bwMode="auto">
            <a:xfrm>
              <a:off x="4533" y="1744"/>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rPr>
                <a:t> </a:t>
              </a:r>
              <a:endParaRPr lang="en-GB" altLang="en-US"/>
            </a:p>
          </p:txBody>
        </p:sp>
        <p:sp>
          <p:nvSpPr>
            <p:cNvPr id="52330" name="Rectangle 112"/>
            <p:cNvSpPr>
              <a:spLocks noChangeArrowheads="1"/>
            </p:cNvSpPr>
            <p:nvPr/>
          </p:nvSpPr>
          <p:spPr bwMode="auto">
            <a:xfrm>
              <a:off x="4326" y="1976"/>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t>
              </a:r>
              <a:endParaRPr lang="en-GB" altLang="en-US" sz="1600"/>
            </a:p>
          </p:txBody>
        </p:sp>
        <p:sp>
          <p:nvSpPr>
            <p:cNvPr id="52331" name="Rectangle 113"/>
            <p:cNvSpPr>
              <a:spLocks noChangeArrowheads="1"/>
            </p:cNvSpPr>
            <p:nvPr/>
          </p:nvSpPr>
          <p:spPr bwMode="auto">
            <a:xfrm>
              <a:off x="4438" y="1942"/>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32" name="Rectangle 114"/>
            <p:cNvSpPr>
              <a:spLocks noChangeArrowheads="1"/>
            </p:cNvSpPr>
            <p:nvPr/>
          </p:nvSpPr>
          <p:spPr bwMode="auto">
            <a:xfrm>
              <a:off x="4485" y="1942"/>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33" name="Rectangle 115"/>
            <p:cNvSpPr>
              <a:spLocks noChangeArrowheads="1"/>
            </p:cNvSpPr>
            <p:nvPr/>
          </p:nvSpPr>
          <p:spPr bwMode="auto">
            <a:xfrm>
              <a:off x="4644" y="1942"/>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34" name="Rectangle 116"/>
            <p:cNvSpPr>
              <a:spLocks noChangeArrowheads="1"/>
            </p:cNvSpPr>
            <p:nvPr/>
          </p:nvSpPr>
          <p:spPr bwMode="auto">
            <a:xfrm>
              <a:off x="4681" y="197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V</a:t>
              </a:r>
              <a:endParaRPr lang="en-GB" altLang="en-US" sz="1600"/>
            </a:p>
          </p:txBody>
        </p:sp>
        <p:sp>
          <p:nvSpPr>
            <p:cNvPr id="52335" name="Rectangle 117"/>
            <p:cNvSpPr>
              <a:spLocks noChangeArrowheads="1"/>
            </p:cNvSpPr>
            <p:nvPr/>
          </p:nvSpPr>
          <p:spPr bwMode="auto">
            <a:xfrm>
              <a:off x="4770" y="1942"/>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36" name="Rectangle 118"/>
            <p:cNvSpPr>
              <a:spLocks noChangeArrowheads="1"/>
            </p:cNvSpPr>
            <p:nvPr/>
          </p:nvSpPr>
          <p:spPr bwMode="auto">
            <a:xfrm>
              <a:off x="4804" y="1942"/>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37" name="Rectangle 119"/>
            <p:cNvSpPr>
              <a:spLocks noChangeArrowheads="1"/>
            </p:cNvSpPr>
            <p:nvPr/>
          </p:nvSpPr>
          <p:spPr bwMode="auto">
            <a:xfrm>
              <a:off x="4959" y="1942"/>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38" name="Rectangle 120"/>
            <p:cNvSpPr>
              <a:spLocks noChangeArrowheads="1"/>
            </p:cNvSpPr>
            <p:nvPr/>
          </p:nvSpPr>
          <p:spPr bwMode="auto">
            <a:xfrm>
              <a:off x="5000" y="1976"/>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latin typeface="Arial" panose="020B0604020202020204" pitchFamily="34" charset="0"/>
                </a:rPr>
                <a:t>T</a:t>
              </a:r>
              <a:endParaRPr lang="en-GB" altLang="en-US"/>
            </a:p>
          </p:txBody>
        </p:sp>
        <p:sp>
          <p:nvSpPr>
            <p:cNvPr id="52339" name="Rectangle 121"/>
            <p:cNvSpPr>
              <a:spLocks noChangeArrowheads="1"/>
            </p:cNvSpPr>
            <p:nvPr/>
          </p:nvSpPr>
          <p:spPr bwMode="auto">
            <a:xfrm>
              <a:off x="5070" y="1942"/>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 </a:t>
              </a:r>
              <a:endParaRPr lang="en-GB" altLang="en-US" sz="1600"/>
            </a:p>
          </p:txBody>
        </p:sp>
        <p:sp>
          <p:nvSpPr>
            <p:cNvPr id="52340" name="Rectangle 122"/>
            <p:cNvSpPr>
              <a:spLocks noChangeArrowheads="1"/>
            </p:cNvSpPr>
            <p:nvPr/>
          </p:nvSpPr>
          <p:spPr bwMode="auto">
            <a:xfrm>
              <a:off x="5116" y="1942"/>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41" name="Rectangle 123"/>
            <p:cNvSpPr>
              <a:spLocks noChangeArrowheads="1"/>
            </p:cNvSpPr>
            <p:nvPr/>
          </p:nvSpPr>
          <p:spPr bwMode="auto">
            <a:xfrm>
              <a:off x="5276" y="1942"/>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42" name="Rectangle 124"/>
            <p:cNvSpPr>
              <a:spLocks noChangeArrowheads="1"/>
            </p:cNvSpPr>
            <p:nvPr/>
          </p:nvSpPr>
          <p:spPr bwMode="auto">
            <a:xfrm>
              <a:off x="5312" y="1976"/>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U</a:t>
              </a:r>
              <a:endParaRPr lang="en-GB" altLang="en-US" sz="1600"/>
            </a:p>
          </p:txBody>
        </p:sp>
        <p:sp>
          <p:nvSpPr>
            <p:cNvPr id="52343" name="Rectangle 125"/>
            <p:cNvSpPr>
              <a:spLocks noChangeArrowheads="1"/>
            </p:cNvSpPr>
            <p:nvPr/>
          </p:nvSpPr>
          <p:spPr bwMode="auto">
            <a:xfrm>
              <a:off x="5402" y="1942"/>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44" name="Rectangle 126"/>
            <p:cNvSpPr>
              <a:spLocks noChangeArrowheads="1"/>
            </p:cNvSpPr>
            <p:nvPr/>
          </p:nvSpPr>
          <p:spPr bwMode="auto">
            <a:xfrm>
              <a:off x="3827" y="2615"/>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W</a:t>
              </a:r>
              <a:endParaRPr lang="en-GB" altLang="en-US" sz="1600"/>
            </a:p>
          </p:txBody>
        </p:sp>
        <p:sp>
          <p:nvSpPr>
            <p:cNvPr id="52345" name="Rectangle 127"/>
            <p:cNvSpPr>
              <a:spLocks noChangeArrowheads="1"/>
            </p:cNvSpPr>
            <p:nvPr/>
          </p:nvSpPr>
          <p:spPr bwMode="auto">
            <a:xfrm>
              <a:off x="3950" y="2581"/>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46" name="Rectangle 128"/>
            <p:cNvSpPr>
              <a:spLocks noChangeArrowheads="1"/>
            </p:cNvSpPr>
            <p:nvPr/>
          </p:nvSpPr>
          <p:spPr bwMode="auto">
            <a:xfrm>
              <a:off x="3986" y="2581"/>
              <a:ext cx="17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a:t>
              </a:r>
              <a:endParaRPr lang="en-GB" altLang="en-US"/>
            </a:p>
          </p:txBody>
        </p:sp>
        <p:sp>
          <p:nvSpPr>
            <p:cNvPr id="52347" name="Rectangle 129"/>
            <p:cNvSpPr>
              <a:spLocks noChangeArrowheads="1"/>
            </p:cNvSpPr>
            <p:nvPr/>
          </p:nvSpPr>
          <p:spPr bwMode="auto">
            <a:xfrm>
              <a:off x="4140" y="2581"/>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Symbol" panose="05050102010706020507" pitchFamily="18" charset="2"/>
                </a:rPr>
                <a:t> </a:t>
              </a:r>
              <a:endParaRPr lang="en-GB" altLang="en-US"/>
            </a:p>
          </p:txBody>
        </p:sp>
        <p:sp>
          <p:nvSpPr>
            <p:cNvPr id="52348" name="Rectangle 130"/>
            <p:cNvSpPr>
              <a:spLocks noChangeArrowheads="1"/>
            </p:cNvSpPr>
            <p:nvPr/>
          </p:nvSpPr>
          <p:spPr bwMode="auto">
            <a:xfrm>
              <a:off x="4181" y="2615"/>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600">
                  <a:solidFill>
                    <a:srgbClr val="000000"/>
                  </a:solidFill>
                  <a:latin typeface="Arial" panose="020B0604020202020204" pitchFamily="34" charset="0"/>
                </a:rPr>
                <a:t>V</a:t>
              </a:r>
              <a:endParaRPr lang="en-GB" altLang="en-US" sz="1600"/>
            </a:p>
          </p:txBody>
        </p:sp>
        <p:sp>
          <p:nvSpPr>
            <p:cNvPr id="52349" name="Rectangle 131"/>
            <p:cNvSpPr>
              <a:spLocks noChangeArrowheads="1"/>
            </p:cNvSpPr>
            <p:nvPr/>
          </p:nvSpPr>
          <p:spPr bwMode="auto">
            <a:xfrm>
              <a:off x="4185" y="282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latin typeface="Arial" panose="020B0604020202020204" pitchFamily="34" charset="0"/>
                </a:rPr>
                <a:t> </a:t>
              </a:r>
              <a:endParaRPr lang="en-GB" altLang="en-US"/>
            </a:p>
          </p:txBody>
        </p:sp>
        <p:sp>
          <p:nvSpPr>
            <p:cNvPr id="52350" name="Rectangle 132"/>
            <p:cNvSpPr>
              <a:spLocks noChangeArrowheads="1"/>
            </p:cNvSpPr>
            <p:nvPr/>
          </p:nvSpPr>
          <p:spPr bwMode="auto">
            <a:xfrm>
              <a:off x="4216" y="2823"/>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200">
                  <a:solidFill>
                    <a:srgbClr val="000000"/>
                  </a:solidFill>
                </a:rPr>
                <a:t> </a:t>
              </a:r>
              <a:endParaRPr lang="en-GB" altLang="en-US"/>
            </a:p>
          </p:txBody>
        </p:sp>
        <p:sp>
          <p:nvSpPr>
            <p:cNvPr id="52351" name="Rectangle 133"/>
            <p:cNvSpPr>
              <a:spLocks noChangeArrowheads="1"/>
            </p:cNvSpPr>
            <p:nvPr/>
          </p:nvSpPr>
          <p:spPr bwMode="auto">
            <a:xfrm>
              <a:off x="5063" y="2780"/>
              <a:ext cx="395" cy="326"/>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sp>
          <p:nvSpPr>
            <p:cNvPr id="52352" name="Freeform 134"/>
            <p:cNvSpPr>
              <a:spLocks/>
            </p:cNvSpPr>
            <p:nvPr/>
          </p:nvSpPr>
          <p:spPr bwMode="auto">
            <a:xfrm>
              <a:off x="5063" y="2780"/>
              <a:ext cx="63" cy="69"/>
            </a:xfrm>
            <a:custGeom>
              <a:avLst/>
              <a:gdLst>
                <a:gd name="T0" fmla="*/ 0 w 69"/>
                <a:gd name="T1" fmla="*/ 69 h 69"/>
                <a:gd name="T2" fmla="*/ 0 w 69"/>
                <a:gd name="T3" fmla="*/ 0 h 69"/>
                <a:gd name="T4" fmla="*/ 40 w 69"/>
                <a:gd name="T5" fmla="*/ 0 h 69"/>
                <a:gd name="T6" fmla="*/ 0 60000 65536"/>
                <a:gd name="T7" fmla="*/ 0 60000 65536"/>
                <a:gd name="T8" fmla="*/ 0 60000 65536"/>
                <a:gd name="T9" fmla="*/ 0 w 69"/>
                <a:gd name="T10" fmla="*/ 0 h 69"/>
                <a:gd name="T11" fmla="*/ 69 w 69"/>
                <a:gd name="T12" fmla="*/ 69 h 69"/>
              </a:gdLst>
              <a:ahLst/>
              <a:cxnLst>
                <a:cxn ang="T6">
                  <a:pos x="T0" y="T1"/>
                </a:cxn>
                <a:cxn ang="T7">
                  <a:pos x="T2" y="T3"/>
                </a:cxn>
                <a:cxn ang="T8">
                  <a:pos x="T4" y="T5"/>
                </a:cxn>
              </a:cxnLst>
              <a:rect l="T9" t="T10" r="T11" b="T12"/>
              <a:pathLst>
                <a:path w="69" h="69">
                  <a:moveTo>
                    <a:pt x="0" y="69"/>
                  </a:moveTo>
                  <a:lnTo>
                    <a:pt x="0" y="0"/>
                  </a:lnTo>
                  <a:lnTo>
                    <a:pt x="69"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53" name="Freeform 135"/>
            <p:cNvSpPr>
              <a:spLocks/>
            </p:cNvSpPr>
            <p:nvPr/>
          </p:nvSpPr>
          <p:spPr bwMode="auto">
            <a:xfrm>
              <a:off x="5395" y="2780"/>
              <a:ext cx="63" cy="69"/>
            </a:xfrm>
            <a:custGeom>
              <a:avLst/>
              <a:gdLst>
                <a:gd name="T0" fmla="*/ 0 w 68"/>
                <a:gd name="T1" fmla="*/ 0 h 69"/>
                <a:gd name="T2" fmla="*/ 43 w 68"/>
                <a:gd name="T3" fmla="*/ 0 h 69"/>
                <a:gd name="T4" fmla="*/ 43 w 68"/>
                <a:gd name="T5" fmla="*/ 69 h 69"/>
                <a:gd name="T6" fmla="*/ 0 60000 65536"/>
                <a:gd name="T7" fmla="*/ 0 60000 65536"/>
                <a:gd name="T8" fmla="*/ 0 60000 65536"/>
                <a:gd name="T9" fmla="*/ 0 w 68"/>
                <a:gd name="T10" fmla="*/ 0 h 69"/>
                <a:gd name="T11" fmla="*/ 68 w 68"/>
                <a:gd name="T12" fmla="*/ 69 h 69"/>
              </a:gdLst>
              <a:ahLst/>
              <a:cxnLst>
                <a:cxn ang="T6">
                  <a:pos x="T0" y="T1"/>
                </a:cxn>
                <a:cxn ang="T7">
                  <a:pos x="T2" y="T3"/>
                </a:cxn>
                <a:cxn ang="T8">
                  <a:pos x="T4" y="T5"/>
                </a:cxn>
              </a:cxnLst>
              <a:rect l="T9" t="T10" r="T11" b="T12"/>
              <a:pathLst>
                <a:path w="68" h="69">
                  <a:moveTo>
                    <a:pt x="0" y="0"/>
                  </a:moveTo>
                  <a:lnTo>
                    <a:pt x="68" y="0"/>
                  </a:lnTo>
                  <a:lnTo>
                    <a:pt x="68" y="69"/>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54" name="Freeform 136"/>
            <p:cNvSpPr>
              <a:spLocks/>
            </p:cNvSpPr>
            <p:nvPr/>
          </p:nvSpPr>
          <p:spPr bwMode="auto">
            <a:xfrm>
              <a:off x="5395" y="3037"/>
              <a:ext cx="63" cy="69"/>
            </a:xfrm>
            <a:custGeom>
              <a:avLst/>
              <a:gdLst>
                <a:gd name="T0" fmla="*/ 43 w 68"/>
                <a:gd name="T1" fmla="*/ 0 h 69"/>
                <a:gd name="T2" fmla="*/ 43 w 68"/>
                <a:gd name="T3" fmla="*/ 69 h 69"/>
                <a:gd name="T4" fmla="*/ 0 w 68"/>
                <a:gd name="T5" fmla="*/ 69 h 69"/>
                <a:gd name="T6" fmla="*/ 0 60000 65536"/>
                <a:gd name="T7" fmla="*/ 0 60000 65536"/>
                <a:gd name="T8" fmla="*/ 0 60000 65536"/>
                <a:gd name="T9" fmla="*/ 0 w 68"/>
                <a:gd name="T10" fmla="*/ 0 h 69"/>
                <a:gd name="T11" fmla="*/ 68 w 68"/>
                <a:gd name="T12" fmla="*/ 69 h 69"/>
              </a:gdLst>
              <a:ahLst/>
              <a:cxnLst>
                <a:cxn ang="T6">
                  <a:pos x="T0" y="T1"/>
                </a:cxn>
                <a:cxn ang="T7">
                  <a:pos x="T2" y="T3"/>
                </a:cxn>
                <a:cxn ang="T8">
                  <a:pos x="T4" y="T5"/>
                </a:cxn>
              </a:cxnLst>
              <a:rect l="T9" t="T10" r="T11" b="T12"/>
              <a:pathLst>
                <a:path w="68" h="69">
                  <a:moveTo>
                    <a:pt x="68" y="0"/>
                  </a:moveTo>
                  <a:lnTo>
                    <a:pt x="68" y="69"/>
                  </a:lnTo>
                  <a:lnTo>
                    <a:pt x="0" y="69"/>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55" name="Line 137"/>
            <p:cNvSpPr>
              <a:spLocks noChangeShapeType="1"/>
            </p:cNvSpPr>
            <p:nvPr/>
          </p:nvSpPr>
          <p:spPr bwMode="auto">
            <a:xfrm>
              <a:off x="5205" y="2780"/>
              <a:ext cx="111" cy="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56" name="Line 138"/>
            <p:cNvSpPr>
              <a:spLocks noChangeShapeType="1"/>
            </p:cNvSpPr>
            <p:nvPr/>
          </p:nvSpPr>
          <p:spPr bwMode="auto">
            <a:xfrm flipH="1">
              <a:off x="5205" y="3106"/>
              <a:ext cx="111" cy="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57" name="Freeform 139"/>
            <p:cNvSpPr>
              <a:spLocks/>
            </p:cNvSpPr>
            <p:nvPr/>
          </p:nvSpPr>
          <p:spPr bwMode="auto">
            <a:xfrm>
              <a:off x="5063" y="3037"/>
              <a:ext cx="63" cy="69"/>
            </a:xfrm>
            <a:custGeom>
              <a:avLst/>
              <a:gdLst>
                <a:gd name="T0" fmla="*/ 40 w 69"/>
                <a:gd name="T1" fmla="*/ 69 h 69"/>
                <a:gd name="T2" fmla="*/ 0 w 69"/>
                <a:gd name="T3" fmla="*/ 69 h 69"/>
                <a:gd name="T4" fmla="*/ 0 w 69"/>
                <a:gd name="T5" fmla="*/ 0 h 69"/>
                <a:gd name="T6" fmla="*/ 0 60000 65536"/>
                <a:gd name="T7" fmla="*/ 0 60000 65536"/>
                <a:gd name="T8" fmla="*/ 0 60000 65536"/>
                <a:gd name="T9" fmla="*/ 0 w 69"/>
                <a:gd name="T10" fmla="*/ 0 h 69"/>
                <a:gd name="T11" fmla="*/ 69 w 69"/>
                <a:gd name="T12" fmla="*/ 69 h 69"/>
              </a:gdLst>
              <a:ahLst/>
              <a:cxnLst>
                <a:cxn ang="T6">
                  <a:pos x="T0" y="T1"/>
                </a:cxn>
                <a:cxn ang="T7">
                  <a:pos x="T2" y="T3"/>
                </a:cxn>
                <a:cxn ang="T8">
                  <a:pos x="T4" y="T5"/>
                </a:cxn>
              </a:cxnLst>
              <a:rect l="T9" t="T10" r="T11" b="T12"/>
              <a:pathLst>
                <a:path w="69" h="69">
                  <a:moveTo>
                    <a:pt x="69" y="69"/>
                  </a:moveTo>
                  <a:lnTo>
                    <a:pt x="0" y="69"/>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58" name="Rectangle 140"/>
            <p:cNvSpPr>
              <a:spLocks noChangeArrowheads="1"/>
            </p:cNvSpPr>
            <p:nvPr/>
          </p:nvSpPr>
          <p:spPr bwMode="auto">
            <a:xfrm>
              <a:off x="5088" y="2771"/>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latin typeface="Arial" panose="020B0604020202020204" pitchFamily="34" charset="0"/>
                </a:rPr>
                <a:t>Waits</a:t>
              </a:r>
              <a:endParaRPr lang="en-GB" altLang="en-US"/>
            </a:p>
          </p:txBody>
        </p:sp>
        <p:sp>
          <p:nvSpPr>
            <p:cNvPr id="52359" name="Rectangle 141"/>
            <p:cNvSpPr>
              <a:spLocks noChangeArrowheads="1"/>
            </p:cNvSpPr>
            <p:nvPr/>
          </p:nvSpPr>
          <p:spPr bwMode="auto">
            <a:xfrm>
              <a:off x="5088" y="2925"/>
              <a:ext cx="1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800">
                  <a:solidFill>
                    <a:srgbClr val="000000"/>
                  </a:solidFill>
                  <a:latin typeface="Arial" panose="020B0604020202020204" pitchFamily="34" charset="0"/>
                </a:rPr>
                <a:t>for</a:t>
              </a:r>
              <a:endParaRPr lang="en-GB" altLang="en-US"/>
            </a:p>
          </p:txBody>
        </p:sp>
        <p:sp>
          <p:nvSpPr>
            <p:cNvPr id="52360" name="Freeform 142"/>
            <p:cNvSpPr>
              <a:spLocks/>
            </p:cNvSpPr>
            <p:nvPr/>
          </p:nvSpPr>
          <p:spPr bwMode="auto">
            <a:xfrm>
              <a:off x="3940" y="2249"/>
              <a:ext cx="80" cy="103"/>
            </a:xfrm>
            <a:custGeom>
              <a:avLst/>
              <a:gdLst>
                <a:gd name="T0" fmla="*/ 33 w 86"/>
                <a:gd name="T1" fmla="*/ 69 h 103"/>
                <a:gd name="T2" fmla="*/ 11 w 86"/>
                <a:gd name="T3" fmla="*/ 103 h 103"/>
                <a:gd name="T4" fmla="*/ 0 w 86"/>
                <a:gd name="T5" fmla="*/ 0 h 103"/>
                <a:gd name="T6" fmla="*/ 56 w 86"/>
                <a:gd name="T7" fmla="*/ 35 h 103"/>
                <a:gd name="T8" fmla="*/ 33 w 86"/>
                <a:gd name="T9" fmla="*/ 69 h 103"/>
                <a:gd name="T10" fmla="*/ 0 60000 65536"/>
                <a:gd name="T11" fmla="*/ 0 60000 65536"/>
                <a:gd name="T12" fmla="*/ 0 60000 65536"/>
                <a:gd name="T13" fmla="*/ 0 60000 65536"/>
                <a:gd name="T14" fmla="*/ 0 60000 65536"/>
                <a:gd name="T15" fmla="*/ 0 w 86"/>
                <a:gd name="T16" fmla="*/ 0 h 103"/>
                <a:gd name="T17" fmla="*/ 86 w 86"/>
                <a:gd name="T18" fmla="*/ 103 h 103"/>
              </a:gdLst>
              <a:ahLst/>
              <a:cxnLst>
                <a:cxn ang="T10">
                  <a:pos x="T0" y="T1"/>
                </a:cxn>
                <a:cxn ang="T11">
                  <a:pos x="T2" y="T3"/>
                </a:cxn>
                <a:cxn ang="T12">
                  <a:pos x="T4" y="T5"/>
                </a:cxn>
                <a:cxn ang="T13">
                  <a:pos x="T6" y="T7"/>
                </a:cxn>
                <a:cxn ang="T14">
                  <a:pos x="T8" y="T9"/>
                </a:cxn>
              </a:cxnLst>
              <a:rect l="T15" t="T16" r="T17" b="T18"/>
              <a:pathLst>
                <a:path w="86" h="103">
                  <a:moveTo>
                    <a:pt x="51" y="69"/>
                  </a:moveTo>
                  <a:lnTo>
                    <a:pt x="17" y="103"/>
                  </a:lnTo>
                  <a:lnTo>
                    <a:pt x="0" y="0"/>
                  </a:lnTo>
                  <a:lnTo>
                    <a:pt x="86" y="35"/>
                  </a:lnTo>
                  <a:lnTo>
                    <a:pt x="51" y="69"/>
                  </a:lnTo>
                  <a:close/>
                </a:path>
              </a:pathLst>
            </a:custGeom>
            <a:solidFill>
              <a:srgbClr val="000000"/>
            </a:solidFill>
            <a:ln w="25400">
              <a:solidFill>
                <a:srgbClr val="000000"/>
              </a:solidFill>
              <a:round/>
              <a:headEnd/>
              <a:tailEnd/>
            </a:ln>
          </p:spPr>
          <p:txBody>
            <a:bodyPr/>
            <a:lstStyle/>
            <a:p>
              <a:endParaRPr lang="en-US"/>
            </a:p>
          </p:txBody>
        </p:sp>
        <p:sp>
          <p:nvSpPr>
            <p:cNvPr id="52361" name="Line 143"/>
            <p:cNvSpPr>
              <a:spLocks noChangeShapeType="1"/>
            </p:cNvSpPr>
            <p:nvPr/>
          </p:nvSpPr>
          <p:spPr bwMode="auto">
            <a:xfrm flipH="1" flipV="1">
              <a:off x="3987" y="2318"/>
              <a:ext cx="507" cy="58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62" name="Freeform 144"/>
            <p:cNvSpPr>
              <a:spLocks/>
            </p:cNvSpPr>
            <p:nvPr/>
          </p:nvSpPr>
          <p:spPr bwMode="auto">
            <a:xfrm>
              <a:off x="4267" y="1667"/>
              <a:ext cx="94" cy="103"/>
            </a:xfrm>
            <a:custGeom>
              <a:avLst/>
              <a:gdLst>
                <a:gd name="T0" fmla="*/ 21 w 102"/>
                <a:gd name="T1" fmla="*/ 52 h 103"/>
                <a:gd name="T2" fmla="*/ 0 w 102"/>
                <a:gd name="T3" fmla="*/ 17 h 103"/>
                <a:gd name="T4" fmla="*/ 63 w 102"/>
                <a:gd name="T5" fmla="*/ 0 h 103"/>
                <a:gd name="T6" fmla="*/ 41 w 102"/>
                <a:gd name="T7" fmla="*/ 103 h 103"/>
                <a:gd name="T8" fmla="*/ 21 w 102"/>
                <a:gd name="T9" fmla="*/ 52 h 103"/>
                <a:gd name="T10" fmla="*/ 0 60000 65536"/>
                <a:gd name="T11" fmla="*/ 0 60000 65536"/>
                <a:gd name="T12" fmla="*/ 0 60000 65536"/>
                <a:gd name="T13" fmla="*/ 0 60000 65536"/>
                <a:gd name="T14" fmla="*/ 0 60000 65536"/>
                <a:gd name="T15" fmla="*/ 0 w 102"/>
                <a:gd name="T16" fmla="*/ 0 h 103"/>
                <a:gd name="T17" fmla="*/ 102 w 102"/>
                <a:gd name="T18" fmla="*/ 103 h 103"/>
              </a:gdLst>
              <a:ahLst/>
              <a:cxnLst>
                <a:cxn ang="T10">
                  <a:pos x="T0" y="T1"/>
                </a:cxn>
                <a:cxn ang="T11">
                  <a:pos x="T2" y="T3"/>
                </a:cxn>
                <a:cxn ang="T12">
                  <a:pos x="T4" y="T5"/>
                </a:cxn>
                <a:cxn ang="T13">
                  <a:pos x="T6" y="T7"/>
                </a:cxn>
                <a:cxn ang="T14">
                  <a:pos x="T8" y="T9"/>
                </a:cxn>
              </a:cxnLst>
              <a:rect l="T15" t="T16" r="T17" b="T18"/>
              <a:pathLst>
                <a:path w="102" h="103">
                  <a:moveTo>
                    <a:pt x="34" y="52"/>
                  </a:moveTo>
                  <a:lnTo>
                    <a:pt x="0" y="17"/>
                  </a:lnTo>
                  <a:lnTo>
                    <a:pt x="102" y="0"/>
                  </a:lnTo>
                  <a:lnTo>
                    <a:pt x="68" y="103"/>
                  </a:lnTo>
                  <a:lnTo>
                    <a:pt x="34" y="52"/>
                  </a:lnTo>
                  <a:close/>
                </a:path>
              </a:pathLst>
            </a:custGeom>
            <a:solidFill>
              <a:srgbClr val="000000"/>
            </a:solidFill>
            <a:ln w="25400">
              <a:solidFill>
                <a:srgbClr val="000000"/>
              </a:solidFill>
              <a:round/>
              <a:headEnd/>
              <a:tailEnd/>
            </a:ln>
          </p:spPr>
          <p:txBody>
            <a:bodyPr/>
            <a:lstStyle/>
            <a:p>
              <a:endParaRPr lang="en-US"/>
            </a:p>
          </p:txBody>
        </p:sp>
        <p:sp>
          <p:nvSpPr>
            <p:cNvPr id="52363" name="Freeform 146"/>
            <p:cNvSpPr>
              <a:spLocks/>
            </p:cNvSpPr>
            <p:nvPr/>
          </p:nvSpPr>
          <p:spPr bwMode="auto">
            <a:xfrm>
              <a:off x="4952" y="2215"/>
              <a:ext cx="79" cy="103"/>
            </a:xfrm>
            <a:custGeom>
              <a:avLst/>
              <a:gdLst>
                <a:gd name="T0" fmla="*/ 21 w 86"/>
                <a:gd name="T1" fmla="*/ 34 h 103"/>
                <a:gd name="T2" fmla="*/ 41 w 86"/>
                <a:gd name="T3" fmla="*/ 0 h 103"/>
                <a:gd name="T4" fmla="*/ 52 w 86"/>
                <a:gd name="T5" fmla="*/ 103 h 103"/>
                <a:gd name="T6" fmla="*/ 0 w 86"/>
                <a:gd name="T7" fmla="*/ 69 h 103"/>
                <a:gd name="T8" fmla="*/ 21 w 86"/>
                <a:gd name="T9" fmla="*/ 34 h 103"/>
                <a:gd name="T10" fmla="*/ 0 60000 65536"/>
                <a:gd name="T11" fmla="*/ 0 60000 65536"/>
                <a:gd name="T12" fmla="*/ 0 60000 65536"/>
                <a:gd name="T13" fmla="*/ 0 60000 65536"/>
                <a:gd name="T14" fmla="*/ 0 60000 65536"/>
                <a:gd name="T15" fmla="*/ 0 w 86"/>
                <a:gd name="T16" fmla="*/ 0 h 103"/>
                <a:gd name="T17" fmla="*/ 86 w 86"/>
                <a:gd name="T18" fmla="*/ 103 h 103"/>
              </a:gdLst>
              <a:ahLst/>
              <a:cxnLst>
                <a:cxn ang="T10">
                  <a:pos x="T0" y="T1"/>
                </a:cxn>
                <a:cxn ang="T11">
                  <a:pos x="T2" y="T3"/>
                </a:cxn>
                <a:cxn ang="T12">
                  <a:pos x="T4" y="T5"/>
                </a:cxn>
                <a:cxn ang="T13">
                  <a:pos x="T6" y="T7"/>
                </a:cxn>
                <a:cxn ang="T14">
                  <a:pos x="T8" y="T9"/>
                </a:cxn>
              </a:cxnLst>
              <a:rect l="T15" t="T16" r="T17" b="T18"/>
              <a:pathLst>
                <a:path w="86" h="103">
                  <a:moveTo>
                    <a:pt x="35" y="34"/>
                  </a:moveTo>
                  <a:lnTo>
                    <a:pt x="69" y="0"/>
                  </a:lnTo>
                  <a:lnTo>
                    <a:pt x="86" y="103"/>
                  </a:lnTo>
                  <a:lnTo>
                    <a:pt x="0" y="69"/>
                  </a:lnTo>
                  <a:lnTo>
                    <a:pt x="35" y="34"/>
                  </a:lnTo>
                  <a:close/>
                </a:path>
              </a:pathLst>
            </a:custGeom>
            <a:solidFill>
              <a:srgbClr val="000000"/>
            </a:solidFill>
            <a:ln w="25400">
              <a:solidFill>
                <a:srgbClr val="000000"/>
              </a:solidFill>
              <a:round/>
              <a:headEnd/>
              <a:tailEnd/>
            </a:ln>
          </p:spPr>
          <p:txBody>
            <a:bodyPr/>
            <a:lstStyle/>
            <a:p>
              <a:endParaRPr lang="en-US"/>
            </a:p>
          </p:txBody>
        </p:sp>
        <p:sp>
          <p:nvSpPr>
            <p:cNvPr id="52364" name="Rectangle 150"/>
            <p:cNvSpPr>
              <a:spLocks noChangeArrowheads="1"/>
            </p:cNvSpPr>
            <p:nvPr/>
          </p:nvSpPr>
          <p:spPr bwMode="auto">
            <a:xfrm>
              <a:off x="4383" y="2900"/>
              <a:ext cx="190" cy="206"/>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spTree>
    <p:extLst>
      <p:ext uri="{BB962C8B-B14F-4D97-AF65-F5344CB8AC3E}">
        <p14:creationId xmlns:p14="http://schemas.microsoft.com/office/powerpoint/2010/main" val="4286572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smtClean="0"/>
              <a:t>Multiple Probes Problems </a:t>
            </a:r>
          </a:p>
        </p:txBody>
      </p:sp>
      <p:sp>
        <p:nvSpPr>
          <p:cNvPr id="53251" name="Rectangle 11"/>
          <p:cNvSpPr>
            <a:spLocks noGrp="1" noChangeArrowheads="1"/>
          </p:cNvSpPr>
          <p:nvPr>
            <p:ph idx="1"/>
          </p:nvPr>
        </p:nvSpPr>
        <p:spPr>
          <a:xfrm>
            <a:off x="1981200" y="1435101"/>
            <a:ext cx="8178800" cy="5114221"/>
          </a:xfrm>
        </p:spPr>
        <p:txBody>
          <a:bodyPr>
            <a:spAutoFit/>
          </a:bodyPr>
          <a:lstStyle/>
          <a:p>
            <a:pPr marL="285750" indent="-285750"/>
            <a:r>
              <a:rPr lang="en-GB" altLang="en-US" dirty="0"/>
              <a:t>At about the same time, T waits for U ( T-&gt;U) and W waits for V (W-&gt;V). </a:t>
            </a:r>
            <a:endParaRPr lang="en-GB" altLang="en-US" dirty="0" smtClean="0"/>
          </a:p>
          <a:p>
            <a:pPr marL="285750" indent="-285750"/>
            <a:r>
              <a:rPr lang="en-GB" altLang="en-US" dirty="0" smtClean="0"/>
              <a:t>Two </a:t>
            </a:r>
            <a:r>
              <a:rPr lang="en-GB" altLang="en-US" dirty="0"/>
              <a:t>probes occur, two deadlocks detected by different servers.  </a:t>
            </a:r>
          </a:p>
          <a:p>
            <a:pPr marL="285750" indent="-285750"/>
            <a:r>
              <a:rPr lang="en-GB" altLang="en-US" dirty="0" smtClean="0"/>
              <a:t>We </a:t>
            </a:r>
            <a:r>
              <a:rPr lang="en-GB" altLang="en-US" dirty="0"/>
              <a:t>want to ensure that only one transaction is aborted in the same deadlock since different servers may choose different transaction to abort leading to unnecessary abort of transactions. </a:t>
            </a:r>
          </a:p>
          <a:p>
            <a:pPr marL="285750" indent="-285750"/>
            <a:r>
              <a:rPr lang="en-GB" altLang="en-US" dirty="0"/>
              <a:t>So using priorities to determine which transaction to abort will result in the same transaction to abort even if the cycles are detected by different servers. </a:t>
            </a:r>
          </a:p>
          <a:p>
            <a:pPr marL="285750" indent="-285750"/>
            <a:endParaRPr lang="en-GB" altLang="en-US" dirty="0"/>
          </a:p>
          <a:p>
            <a:pPr marL="285750" indent="-285750"/>
            <a:r>
              <a:rPr lang="en-GB" altLang="en-US" dirty="0"/>
              <a:t>Using priority can also reduce the number of probes. For example, we only initiate probe when higher priority transaction starts to wait for lower priority transaction. </a:t>
            </a:r>
          </a:p>
          <a:p>
            <a:pPr marL="285750" indent="-285750"/>
            <a:r>
              <a:rPr lang="en-GB" altLang="en-US" dirty="0"/>
              <a:t>If we say the priority order from high to low is: T, U, V and W. Then only the probe of T-&gt;U will be sent and not the probe of W-&gt;V. </a:t>
            </a:r>
          </a:p>
          <a:p>
            <a:pPr marL="285750" indent="-285750"/>
            <a:endParaRPr lang="en-GB" altLang="en-US" sz="1600" dirty="0"/>
          </a:p>
        </p:txBody>
      </p:sp>
    </p:spTree>
    <p:extLst>
      <p:ext uri="{BB962C8B-B14F-4D97-AF65-F5344CB8AC3E}">
        <p14:creationId xmlns:p14="http://schemas.microsoft.com/office/powerpoint/2010/main" val="3081067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926719" y="153848"/>
            <a:ext cx="8911687" cy="1280890"/>
          </a:xfrm>
        </p:spPr>
        <p:txBody>
          <a:bodyPr/>
          <a:lstStyle/>
          <a:p>
            <a:r>
              <a:rPr lang="en-US" altLang="en-US" dirty="0" smtClean="0"/>
              <a:t>Transaction recovery</a:t>
            </a:r>
          </a:p>
        </p:txBody>
      </p:sp>
      <p:sp>
        <p:nvSpPr>
          <p:cNvPr id="54274" name="Content Placeholder 2"/>
          <p:cNvSpPr>
            <a:spLocks noGrp="1"/>
          </p:cNvSpPr>
          <p:nvPr>
            <p:ph idx="1"/>
          </p:nvPr>
        </p:nvSpPr>
        <p:spPr>
          <a:xfrm>
            <a:off x="1149531" y="1173116"/>
            <a:ext cx="10133011" cy="3777622"/>
          </a:xfrm>
        </p:spPr>
        <p:txBody>
          <a:bodyPr>
            <a:noAutofit/>
          </a:bodyPr>
          <a:lstStyle/>
          <a:p>
            <a:r>
              <a:rPr lang="en-US" altLang="en-US" sz="2800" dirty="0" smtClean="0"/>
              <a:t>Atomic property of transactions can be described in two aspects:</a:t>
            </a:r>
          </a:p>
          <a:p>
            <a:pPr lvl="1"/>
            <a:r>
              <a:rPr lang="en-US" altLang="en-US" sz="2400" dirty="0" smtClean="0"/>
              <a:t>Durability: </a:t>
            </a:r>
            <a:endParaRPr lang="en-US" altLang="en-US" sz="2400" dirty="0" smtClean="0"/>
          </a:p>
          <a:p>
            <a:pPr lvl="2"/>
            <a:r>
              <a:rPr lang="en-US" altLang="en-US" sz="2200" dirty="0" smtClean="0"/>
              <a:t>objects </a:t>
            </a:r>
            <a:r>
              <a:rPr lang="en-US" altLang="en-US" sz="2200" dirty="0" smtClean="0"/>
              <a:t>are saved in permanent storage and will be available indefinitely thereafter. </a:t>
            </a:r>
            <a:endParaRPr lang="en-US" altLang="en-US" sz="2200" dirty="0" smtClean="0"/>
          </a:p>
          <a:p>
            <a:pPr lvl="2"/>
            <a:r>
              <a:rPr lang="en-US" altLang="en-US" sz="2200" dirty="0" smtClean="0"/>
              <a:t>Acknowledgement </a:t>
            </a:r>
            <a:r>
              <a:rPr lang="en-US" altLang="en-US" sz="2200" dirty="0" smtClean="0"/>
              <a:t>of a client’s commit request implies that all the effects of the transaction have been recorded in permanent storage as well as in the server’s volatile object. </a:t>
            </a:r>
          </a:p>
          <a:p>
            <a:pPr lvl="1"/>
            <a:r>
              <a:rPr lang="en-US" altLang="en-US" sz="2400" dirty="0" smtClean="0"/>
              <a:t>Failure atomicity: </a:t>
            </a:r>
            <a:endParaRPr lang="en-US" altLang="en-US" sz="2400" dirty="0" smtClean="0"/>
          </a:p>
          <a:p>
            <a:pPr lvl="2"/>
            <a:r>
              <a:rPr lang="en-US" altLang="en-US" sz="2200" dirty="0" smtClean="0"/>
              <a:t>the </a:t>
            </a:r>
            <a:r>
              <a:rPr lang="en-US" altLang="en-US" sz="2200" dirty="0" smtClean="0"/>
              <a:t>effects of transactions are atomic even when the server crashes. </a:t>
            </a:r>
          </a:p>
          <a:p>
            <a:pPr lvl="1"/>
            <a:r>
              <a:rPr lang="en-US" altLang="en-US" sz="2400" dirty="0" smtClean="0"/>
              <a:t>Both can be realized by recovery manager. </a:t>
            </a:r>
          </a:p>
        </p:txBody>
      </p:sp>
    </p:spTree>
    <p:extLst>
      <p:ext uri="{BB962C8B-B14F-4D97-AF65-F5344CB8AC3E}">
        <p14:creationId xmlns:p14="http://schemas.microsoft.com/office/powerpoint/2010/main" val="69899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E647E26-661E-4FB6-8A87-C603F85E5C33}" type="slidenum">
              <a:rPr lang="en-US" altLang="en-US" sz="800"/>
              <a:pPr/>
              <a:t>6</a:t>
            </a:fld>
            <a:endParaRPr lang="en-US" altLang="en-US" sz="800"/>
          </a:p>
        </p:txBody>
      </p:sp>
      <p:sp>
        <p:nvSpPr>
          <p:cNvPr id="7171" name="Rectangle 2"/>
          <p:cNvSpPr>
            <a:spLocks noGrp="1" noChangeArrowheads="1"/>
          </p:cNvSpPr>
          <p:nvPr>
            <p:ph type="title"/>
          </p:nvPr>
        </p:nvSpPr>
        <p:spPr>
          <a:xfrm>
            <a:off x="1553114" y="457200"/>
            <a:ext cx="8911687" cy="1280890"/>
          </a:xfrm>
        </p:spPr>
        <p:txBody>
          <a:bodyPr/>
          <a:lstStyle/>
          <a:p>
            <a:r>
              <a:rPr lang="en-GB" altLang="en-US" dirty="0" smtClean="0"/>
              <a:t>The coordinator of a flat distributed transaction</a:t>
            </a:r>
          </a:p>
        </p:txBody>
      </p:sp>
      <p:sp>
        <p:nvSpPr>
          <p:cNvPr id="60419" name="Rectangle 3"/>
          <p:cNvSpPr>
            <a:spLocks noGrp="1" noChangeArrowheads="1"/>
          </p:cNvSpPr>
          <p:nvPr>
            <p:ph type="body" idx="1"/>
          </p:nvPr>
        </p:nvSpPr>
        <p:spPr>
          <a:xfrm>
            <a:off x="1839914" y="1738090"/>
            <a:ext cx="8915400" cy="3777622"/>
          </a:xfrm>
        </p:spPr>
        <p:txBody>
          <a:bodyPr>
            <a:noAutofit/>
          </a:bodyPr>
          <a:lstStyle/>
          <a:p>
            <a:r>
              <a:rPr lang="en-GB" altLang="en-US" dirty="0" smtClean="0"/>
              <a:t>Servers execute requests in a distributed transaction </a:t>
            </a:r>
          </a:p>
          <a:p>
            <a:pPr lvl="1"/>
            <a:r>
              <a:rPr lang="en-GB" altLang="en-US" sz="1800" dirty="0" smtClean="0"/>
              <a:t>when it commits they must communicate with one another to coordinate their actions</a:t>
            </a:r>
          </a:p>
          <a:p>
            <a:pPr lvl="1"/>
            <a:r>
              <a:rPr lang="en-GB" altLang="en-US" sz="1800" dirty="0" smtClean="0"/>
              <a:t>a client starts a transaction by sending an </a:t>
            </a:r>
            <a:r>
              <a:rPr lang="en-GB" altLang="en-US" sz="1800" dirty="0" err="1" smtClean="0"/>
              <a:t>ope</a:t>
            </a:r>
            <a:r>
              <a:rPr lang="en-GB" altLang="en-US" sz="1800" i="1" dirty="0" err="1" smtClean="0"/>
              <a:t>nTransaction</a:t>
            </a:r>
            <a:r>
              <a:rPr lang="en-GB" altLang="en-US" sz="1800" dirty="0" smtClean="0"/>
              <a:t> request to a </a:t>
            </a:r>
            <a:r>
              <a:rPr lang="en-GB" altLang="en-US" sz="1800" i="1" dirty="0" smtClean="0"/>
              <a:t>coordinator</a:t>
            </a:r>
            <a:r>
              <a:rPr lang="en-GB" altLang="en-US" sz="1800" dirty="0" smtClean="0"/>
              <a:t> in any server </a:t>
            </a:r>
          </a:p>
          <a:p>
            <a:pPr lvl="2"/>
            <a:r>
              <a:rPr lang="en-GB" altLang="en-US" sz="1600" dirty="0" smtClean="0"/>
              <a:t>it returns a TID unique in the distributed system(e.g. server ID + local transaction number)</a:t>
            </a:r>
          </a:p>
          <a:p>
            <a:pPr lvl="2"/>
            <a:r>
              <a:rPr lang="en-GB" altLang="en-US" sz="1800" dirty="0" smtClean="0"/>
              <a:t>at the end, it will be responsible for committing or aborting it</a:t>
            </a:r>
          </a:p>
          <a:p>
            <a:pPr lvl="1"/>
            <a:r>
              <a:rPr lang="en-GB" altLang="en-US" sz="1800" dirty="0"/>
              <a:t>e</a:t>
            </a:r>
            <a:r>
              <a:rPr lang="en-GB" altLang="en-US" sz="1800" dirty="0" smtClean="0"/>
              <a:t>ach server managing an object accessed by the transaction is a </a:t>
            </a:r>
            <a:r>
              <a:rPr lang="en-GB" altLang="en-US" sz="1800" i="1" dirty="0" smtClean="0"/>
              <a:t>participant </a:t>
            </a:r>
            <a:r>
              <a:rPr lang="en-GB" altLang="en-US" sz="1800" dirty="0" smtClean="0"/>
              <a:t>- it joins the transaction </a:t>
            </a:r>
          </a:p>
          <a:p>
            <a:pPr lvl="2"/>
            <a:r>
              <a:rPr lang="en-GB" altLang="en-US" sz="1600" dirty="0" smtClean="0"/>
              <a:t>a participant keeps track of objects involved in the transaction</a:t>
            </a:r>
          </a:p>
          <a:p>
            <a:pPr lvl="2"/>
            <a:r>
              <a:rPr lang="en-GB" altLang="en-US" sz="1800" dirty="0" smtClean="0"/>
              <a:t>at the end it cooperates with the coordinator in carrying out the commit protocol</a:t>
            </a:r>
          </a:p>
          <a:p>
            <a:pPr lvl="1"/>
            <a:r>
              <a:rPr lang="en-GB" altLang="en-US" sz="1800" dirty="0" smtClean="0"/>
              <a:t>note that a participant can call </a:t>
            </a:r>
            <a:r>
              <a:rPr lang="en-GB" altLang="en-US" sz="1800" i="1" dirty="0" err="1" smtClean="0"/>
              <a:t>abortTransaction</a:t>
            </a:r>
            <a:r>
              <a:rPr lang="en-GB" altLang="en-US" sz="1800" dirty="0" smtClean="0"/>
              <a:t> in coordinator</a:t>
            </a:r>
          </a:p>
        </p:txBody>
      </p:sp>
      <p:sp>
        <p:nvSpPr>
          <p:cNvPr id="60420" name="Text Box 4"/>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60421" name="Text Box 5"/>
          <p:cNvSpPr txBox="1">
            <a:spLocks noChangeArrowheads="1"/>
          </p:cNvSpPr>
          <p:nvPr/>
        </p:nvSpPr>
        <p:spPr bwMode="auto">
          <a:xfrm>
            <a:off x="4899026" y="0"/>
            <a:ext cx="61499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latin typeface="Helvetica" panose="020B0604020202020204" pitchFamily="34" charset="0"/>
              </a:rPr>
              <a:t>Why might a participant abort a transaction?</a:t>
            </a:r>
          </a:p>
        </p:txBody>
      </p:sp>
    </p:spTree>
    <p:extLst>
      <p:ext uri="{BB962C8B-B14F-4D97-AF65-F5344CB8AC3E}">
        <p14:creationId xmlns:p14="http://schemas.microsoft.com/office/powerpoint/2010/main" val="822119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0420"/>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P spid="60421"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smtClean="0"/>
              <a:t>Recovery manager</a:t>
            </a:r>
          </a:p>
        </p:txBody>
      </p:sp>
      <p:sp>
        <p:nvSpPr>
          <p:cNvPr id="55298" name="Content Placeholder 2"/>
          <p:cNvSpPr>
            <a:spLocks noGrp="1"/>
          </p:cNvSpPr>
          <p:nvPr>
            <p:ph idx="1"/>
          </p:nvPr>
        </p:nvSpPr>
        <p:spPr>
          <a:xfrm>
            <a:off x="1923006" y="1754777"/>
            <a:ext cx="8915400" cy="3777622"/>
          </a:xfrm>
        </p:spPr>
        <p:txBody>
          <a:bodyPr>
            <a:normAutofit/>
          </a:bodyPr>
          <a:lstStyle/>
          <a:p>
            <a:r>
              <a:rPr lang="en-US" altLang="en-US" sz="3200" dirty="0" smtClean="0"/>
              <a:t>Tasks of a recovery manager:</a:t>
            </a:r>
          </a:p>
          <a:p>
            <a:pPr lvl="1"/>
            <a:r>
              <a:rPr lang="en-US" altLang="en-US" sz="2800" dirty="0" smtClean="0"/>
              <a:t>Save objects in permanent storage ( in a recovery file) for committed transactions;</a:t>
            </a:r>
          </a:p>
          <a:p>
            <a:pPr lvl="1"/>
            <a:r>
              <a:rPr lang="en-US" altLang="en-US" sz="2800" dirty="0" smtClean="0"/>
              <a:t>To restore the server’s objects after a crash;</a:t>
            </a:r>
          </a:p>
          <a:p>
            <a:pPr lvl="1"/>
            <a:r>
              <a:rPr lang="en-US" altLang="en-US" sz="2800" dirty="0" smtClean="0"/>
              <a:t>To reorganize the recovery file to improve the performance of recovery;</a:t>
            </a:r>
          </a:p>
          <a:p>
            <a:pPr lvl="1"/>
            <a:r>
              <a:rPr lang="en-US" altLang="en-US" sz="2800" dirty="0" smtClean="0"/>
              <a:t>To reclaim storage space in the recovery file.</a:t>
            </a:r>
          </a:p>
        </p:txBody>
      </p:sp>
    </p:spTree>
    <p:extLst>
      <p:ext uri="{BB962C8B-B14F-4D97-AF65-F5344CB8AC3E}">
        <p14:creationId xmlns:p14="http://schemas.microsoft.com/office/powerpoint/2010/main" val="4140747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00238" y="-4537"/>
            <a:ext cx="8911687" cy="1280890"/>
          </a:xfrm>
        </p:spPr>
        <p:txBody>
          <a:bodyPr/>
          <a:lstStyle/>
          <a:p>
            <a:r>
              <a:rPr lang="en-GB" altLang="en-US" dirty="0" smtClean="0"/>
              <a:t>Types </a:t>
            </a:r>
            <a:r>
              <a:rPr lang="en-GB" altLang="en-US" dirty="0" smtClean="0"/>
              <a:t>of entry in a recovery file</a:t>
            </a:r>
          </a:p>
        </p:txBody>
      </p:sp>
      <p:sp>
        <p:nvSpPr>
          <p:cNvPr id="56324" name="Content Placeholder 2"/>
          <p:cNvSpPr txBox="1">
            <a:spLocks/>
          </p:cNvSpPr>
          <p:nvPr/>
        </p:nvSpPr>
        <p:spPr bwMode="auto">
          <a:xfrm>
            <a:off x="1873251" y="3778251"/>
            <a:ext cx="8626475"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20000"/>
              </a:spcBef>
              <a:buClr>
                <a:schemeClr val="accent2"/>
              </a:buClr>
            </a:pPr>
            <a:endParaRPr kumimoji="1" lang="en-US" altLang="en-US" sz="1800" dirty="0">
              <a:solidFill>
                <a:schemeClr val="hlink"/>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236828" y="1367793"/>
            <a:ext cx="10320201" cy="4079418"/>
          </a:xfrm>
          <a:prstGeom prst="rect">
            <a:avLst/>
          </a:prstGeom>
        </p:spPr>
      </p:pic>
    </p:spTree>
    <p:extLst>
      <p:ext uri="{BB962C8B-B14F-4D97-AF65-F5344CB8AC3E}">
        <p14:creationId xmlns:p14="http://schemas.microsoft.com/office/powerpoint/2010/main" val="2105060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Intentions list</a:t>
            </a:r>
            <a:endParaRPr lang="en-US" dirty="0"/>
          </a:p>
        </p:txBody>
      </p:sp>
      <p:sp>
        <p:nvSpPr>
          <p:cNvPr id="4" name="Content Placeholder 3"/>
          <p:cNvSpPr>
            <a:spLocks noGrp="1"/>
          </p:cNvSpPr>
          <p:nvPr>
            <p:ph idx="1"/>
          </p:nvPr>
        </p:nvSpPr>
        <p:spPr>
          <a:xfrm>
            <a:off x="1410789" y="1545772"/>
            <a:ext cx="9963194" cy="3777622"/>
          </a:xfrm>
        </p:spPr>
        <p:txBody>
          <a:bodyPr>
            <a:noAutofit/>
          </a:bodyPr>
          <a:lstStyle/>
          <a:p>
            <a:r>
              <a:rPr lang="en-US" sz="2400" dirty="0"/>
              <a:t>Intention list records all of its currently active transactions</a:t>
            </a:r>
            <a:r>
              <a:rPr lang="en-US" sz="2400" dirty="0" smtClean="0"/>
              <a:t>.</a:t>
            </a:r>
          </a:p>
          <a:p>
            <a:r>
              <a:rPr lang="en-US" sz="2400" dirty="0" smtClean="0"/>
              <a:t>A </a:t>
            </a:r>
            <a:r>
              <a:rPr lang="en-US" sz="2400" dirty="0"/>
              <a:t>list of a particular transaction contains a list of the references and the values of all the objects that are altered. </a:t>
            </a:r>
            <a:endParaRPr lang="en-US" sz="2400" dirty="0" smtClean="0"/>
          </a:p>
          <a:p>
            <a:r>
              <a:rPr lang="en-US" sz="2400" dirty="0" smtClean="0"/>
              <a:t>When </a:t>
            </a:r>
            <a:r>
              <a:rPr lang="en-US" sz="2400" dirty="0"/>
              <a:t>committed, the committed version of each object is replaced by the tentative version made by that transaction. When a transaction aborts, the server uses the intention list to delete all the tentative versions of objects. </a:t>
            </a:r>
          </a:p>
          <a:p>
            <a:r>
              <a:rPr lang="en-US" sz="2400" dirty="0"/>
              <a:t>When a participant says it is prepared to commit, its recovery manager must have saved both its intention list for that transaction and the objects in that intention list in its recovery file, so it will be able to carry out the commitment later on, even if it crashes in the interim. </a:t>
            </a:r>
          </a:p>
          <a:p>
            <a:endParaRPr lang="en-US" sz="2400" dirty="0"/>
          </a:p>
        </p:txBody>
      </p:sp>
    </p:spTree>
    <p:extLst>
      <p:ext uri="{BB962C8B-B14F-4D97-AF65-F5344CB8AC3E}">
        <p14:creationId xmlns:p14="http://schemas.microsoft.com/office/powerpoint/2010/main" val="931812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endParaRPr lang="en-US" dirty="0"/>
          </a:p>
        </p:txBody>
      </p:sp>
      <p:sp>
        <p:nvSpPr>
          <p:cNvPr id="3" name="Content Placeholder 2"/>
          <p:cNvSpPr>
            <a:spLocks noGrp="1"/>
          </p:cNvSpPr>
          <p:nvPr>
            <p:ph idx="1"/>
          </p:nvPr>
        </p:nvSpPr>
        <p:spPr>
          <a:xfrm>
            <a:off x="2348581" y="1592179"/>
            <a:ext cx="8915400" cy="3777622"/>
          </a:xfrm>
        </p:spPr>
        <p:txBody>
          <a:bodyPr>
            <a:noAutofit/>
          </a:bodyPr>
          <a:lstStyle/>
          <a:p>
            <a:r>
              <a:rPr lang="en-US" sz="2400" dirty="0"/>
              <a:t>In the logging technique, the recovery file represents a log containing the history of </a:t>
            </a:r>
            <a:r>
              <a:rPr lang="en-US" sz="2400" dirty="0" smtClean="0"/>
              <a:t>all  the </a:t>
            </a:r>
            <a:r>
              <a:rPr lang="en-US" sz="2400" dirty="0"/>
              <a:t>transactions performed by a server. </a:t>
            </a:r>
            <a:endParaRPr lang="en-US" sz="2400" dirty="0" smtClean="0"/>
          </a:p>
          <a:p>
            <a:r>
              <a:rPr lang="en-US" sz="2400" dirty="0" smtClean="0"/>
              <a:t>The </a:t>
            </a:r>
            <a:r>
              <a:rPr lang="en-US" sz="2400" dirty="0"/>
              <a:t>history consists of values of objects</a:t>
            </a:r>
            <a:r>
              <a:rPr lang="en-US" sz="2400" dirty="0" smtClean="0"/>
              <a:t>, transaction </a:t>
            </a:r>
            <a:r>
              <a:rPr lang="en-US" sz="2400" dirty="0"/>
              <a:t>status entries and transaction intentions lists. </a:t>
            </a:r>
            <a:endParaRPr lang="en-US" sz="2400" dirty="0" smtClean="0"/>
          </a:p>
          <a:p>
            <a:r>
              <a:rPr lang="en-US" sz="2400" dirty="0" smtClean="0"/>
              <a:t>The </a:t>
            </a:r>
            <a:r>
              <a:rPr lang="en-US" sz="2400" dirty="0"/>
              <a:t>order of the entries in </a:t>
            </a:r>
            <a:r>
              <a:rPr lang="en-US" sz="2400" dirty="0" smtClean="0"/>
              <a:t>the log </a:t>
            </a:r>
            <a:r>
              <a:rPr lang="en-US" sz="2400" dirty="0"/>
              <a:t>reflects the order in which transactions have prepared, committed and aborted at </a:t>
            </a:r>
            <a:r>
              <a:rPr lang="en-US" sz="2400" dirty="0" smtClean="0"/>
              <a:t>that server.</a:t>
            </a:r>
          </a:p>
          <a:p>
            <a:r>
              <a:rPr lang="en-US" sz="2400" dirty="0" smtClean="0"/>
              <a:t> </a:t>
            </a:r>
            <a:r>
              <a:rPr lang="en-US" sz="2400" dirty="0"/>
              <a:t>In practice, the recovery file will contain a recent snapshot of the values of all </a:t>
            </a:r>
            <a:r>
              <a:rPr lang="en-US" sz="2400" dirty="0" smtClean="0"/>
              <a:t>the objects </a:t>
            </a:r>
            <a:r>
              <a:rPr lang="en-US" sz="2400" dirty="0"/>
              <a:t>in the server followed by a history of transactions postdating the snapshot.</a:t>
            </a:r>
            <a:endParaRPr lang="en-US" sz="2400" dirty="0"/>
          </a:p>
        </p:txBody>
      </p:sp>
    </p:spTree>
    <p:extLst>
      <p:ext uri="{BB962C8B-B14F-4D97-AF65-F5344CB8AC3E}">
        <p14:creationId xmlns:p14="http://schemas.microsoft.com/office/powerpoint/2010/main" val="168173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a:xfrm>
            <a:off x="2324517" y="1592179"/>
            <a:ext cx="8915400" cy="3777622"/>
          </a:xfrm>
        </p:spPr>
        <p:txBody>
          <a:bodyPr>
            <a:noAutofit/>
          </a:bodyPr>
          <a:lstStyle/>
          <a:p>
            <a:r>
              <a:rPr lang="en-US" sz="2400" dirty="0"/>
              <a:t>During the normal operation of a server, </a:t>
            </a:r>
            <a:endParaRPr lang="en-US" sz="2400" dirty="0" smtClean="0"/>
          </a:p>
          <a:p>
            <a:pPr lvl="1"/>
            <a:r>
              <a:rPr lang="en-US" sz="2200" dirty="0" smtClean="0"/>
              <a:t>its </a:t>
            </a:r>
            <a:r>
              <a:rPr lang="en-US" sz="2200" dirty="0"/>
              <a:t>recovery manager is called </a:t>
            </a:r>
            <a:r>
              <a:rPr lang="en-US" sz="2200" dirty="0" smtClean="0"/>
              <a:t>whenever a </a:t>
            </a:r>
            <a:r>
              <a:rPr lang="en-US" sz="2200" dirty="0"/>
              <a:t>transaction prepares to commit, commits or aborts a transaction. </a:t>
            </a:r>
            <a:endParaRPr lang="en-US" sz="2200" dirty="0" smtClean="0"/>
          </a:p>
          <a:p>
            <a:r>
              <a:rPr lang="en-US" sz="2400" dirty="0" smtClean="0"/>
              <a:t>When </a:t>
            </a:r>
            <a:r>
              <a:rPr lang="en-US" sz="2400" dirty="0"/>
              <a:t>the server </a:t>
            </a:r>
            <a:r>
              <a:rPr lang="en-US" sz="2400" dirty="0" smtClean="0"/>
              <a:t>is prepared </a:t>
            </a:r>
            <a:r>
              <a:rPr lang="en-US" sz="2400" dirty="0"/>
              <a:t>to commit a transaction, </a:t>
            </a:r>
            <a:endParaRPr lang="en-US" sz="2400" dirty="0" smtClean="0"/>
          </a:p>
          <a:p>
            <a:pPr lvl="1"/>
            <a:r>
              <a:rPr lang="en-US" sz="2200" dirty="0" smtClean="0"/>
              <a:t>the </a:t>
            </a:r>
            <a:r>
              <a:rPr lang="en-US" sz="2200" dirty="0"/>
              <a:t>recovery manager appends all the objects in </a:t>
            </a:r>
            <a:r>
              <a:rPr lang="en-US" sz="2200" dirty="0" smtClean="0"/>
              <a:t>its intentions </a:t>
            </a:r>
            <a:r>
              <a:rPr lang="en-US" sz="2200" dirty="0"/>
              <a:t>list to the recovery file, followed by the current status of that </a:t>
            </a:r>
            <a:r>
              <a:rPr lang="en-US" sz="2200" dirty="0" smtClean="0"/>
              <a:t>transaction (</a:t>
            </a:r>
            <a:r>
              <a:rPr lang="en-US" sz="2200" i="1" dirty="0"/>
              <a:t>prepared</a:t>
            </a:r>
            <a:r>
              <a:rPr lang="en-US" sz="2200" dirty="0"/>
              <a:t>) together with its intentions list. </a:t>
            </a:r>
            <a:endParaRPr lang="en-US" sz="2200" dirty="0" smtClean="0"/>
          </a:p>
          <a:p>
            <a:r>
              <a:rPr lang="en-US" sz="2400" dirty="0" smtClean="0"/>
              <a:t>When </a:t>
            </a:r>
            <a:r>
              <a:rPr lang="en-US" sz="2400" dirty="0"/>
              <a:t>a transaction is eventually </a:t>
            </a:r>
            <a:r>
              <a:rPr lang="en-US" sz="2400" dirty="0" smtClean="0"/>
              <a:t>committed or </a:t>
            </a:r>
            <a:r>
              <a:rPr lang="en-US" sz="2400" dirty="0"/>
              <a:t>aborted, </a:t>
            </a:r>
            <a:endParaRPr lang="en-US" sz="2400" dirty="0" smtClean="0"/>
          </a:p>
          <a:p>
            <a:pPr lvl="1"/>
            <a:r>
              <a:rPr lang="en-US" sz="2200" dirty="0" smtClean="0"/>
              <a:t>the </a:t>
            </a:r>
            <a:r>
              <a:rPr lang="en-US" sz="2200" dirty="0"/>
              <a:t>recovery manager appends the corresponding status of the transaction </a:t>
            </a:r>
            <a:r>
              <a:rPr lang="en-US" sz="2200" dirty="0" smtClean="0"/>
              <a:t>to its </a:t>
            </a:r>
            <a:r>
              <a:rPr lang="en-US" sz="2200" dirty="0"/>
              <a:t>recovery file.</a:t>
            </a:r>
            <a:endParaRPr lang="en-US" sz="2200" dirty="0"/>
          </a:p>
        </p:txBody>
      </p:sp>
    </p:spTree>
    <p:extLst>
      <p:ext uri="{BB962C8B-B14F-4D97-AF65-F5344CB8AC3E}">
        <p14:creationId xmlns:p14="http://schemas.microsoft.com/office/powerpoint/2010/main" val="3076652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normAutofit/>
          </a:bodyPr>
          <a:lstStyle/>
          <a:p>
            <a:r>
              <a:rPr lang="en-US" sz="2400" dirty="0"/>
              <a:t>After a crash, any transaction that does not have a </a:t>
            </a:r>
            <a:r>
              <a:rPr lang="en-US" sz="2400" i="1" dirty="0"/>
              <a:t>committed </a:t>
            </a:r>
            <a:r>
              <a:rPr lang="en-US" sz="2400" dirty="0"/>
              <a:t>status in the log </a:t>
            </a:r>
            <a:r>
              <a:rPr lang="en-US" sz="2400" dirty="0" smtClean="0"/>
              <a:t>is  aborted</a:t>
            </a:r>
            <a:r>
              <a:rPr lang="en-US" sz="2400" dirty="0"/>
              <a:t>. </a:t>
            </a:r>
            <a:endParaRPr lang="en-US" sz="2400" dirty="0" smtClean="0"/>
          </a:p>
          <a:p>
            <a:r>
              <a:rPr lang="en-US" sz="2400" dirty="0"/>
              <a:t>W</a:t>
            </a:r>
            <a:r>
              <a:rPr lang="en-US" sz="2400" dirty="0" smtClean="0"/>
              <a:t>hen </a:t>
            </a:r>
            <a:r>
              <a:rPr lang="en-US" sz="2400" dirty="0"/>
              <a:t>a transaction commits, its </a:t>
            </a:r>
            <a:r>
              <a:rPr lang="en-US" sz="2400" i="1" dirty="0"/>
              <a:t>committed </a:t>
            </a:r>
            <a:r>
              <a:rPr lang="en-US" sz="2400" dirty="0"/>
              <a:t>status entry must </a:t>
            </a:r>
            <a:r>
              <a:rPr lang="en-US" sz="2400" dirty="0" smtClean="0"/>
              <a:t>be </a:t>
            </a:r>
            <a:r>
              <a:rPr lang="en-US" sz="2400" i="1" dirty="0" smtClean="0"/>
              <a:t>forced </a:t>
            </a:r>
            <a:r>
              <a:rPr lang="en-US" sz="2400" dirty="0"/>
              <a:t>to the log – that is, written to the log together with any other buffered entries.</a:t>
            </a:r>
          </a:p>
          <a:p>
            <a:r>
              <a:rPr lang="en-US" sz="2400" dirty="0"/>
              <a:t>The recovery manager associates a unique identifier with each object so that </a:t>
            </a:r>
            <a:r>
              <a:rPr lang="en-US" sz="2400" dirty="0" smtClean="0"/>
              <a:t>the successive </a:t>
            </a:r>
            <a:r>
              <a:rPr lang="en-US" sz="2400" dirty="0"/>
              <a:t>versions of an object in the recovery file may be associated with the </a:t>
            </a:r>
            <a:r>
              <a:rPr lang="en-US" sz="2400" dirty="0" smtClean="0"/>
              <a:t>server’s objects</a:t>
            </a:r>
            <a:endParaRPr lang="en-US" sz="2400" dirty="0"/>
          </a:p>
        </p:txBody>
      </p:sp>
    </p:spTree>
    <p:extLst>
      <p:ext uri="{BB962C8B-B14F-4D97-AF65-F5344CB8AC3E}">
        <p14:creationId xmlns:p14="http://schemas.microsoft.com/office/powerpoint/2010/main" val="40776177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for banking service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7982" y="1674449"/>
            <a:ext cx="11397595" cy="4073208"/>
          </a:xfrm>
          <a:prstGeom prst="rect">
            <a:avLst/>
          </a:prstGeom>
        </p:spPr>
      </p:pic>
    </p:spTree>
    <p:extLst>
      <p:ext uri="{BB962C8B-B14F-4D97-AF65-F5344CB8AC3E}">
        <p14:creationId xmlns:p14="http://schemas.microsoft.com/office/powerpoint/2010/main" val="18246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0"/>
            <a:ext cx="8911687" cy="407856"/>
          </a:xfrm>
        </p:spPr>
        <p:txBody>
          <a:bodyPr>
            <a:normAutofit fontScale="90000"/>
          </a:bodyPr>
          <a:lstStyle/>
          <a:p>
            <a:r>
              <a:rPr lang="en-GB" altLang="en-US" dirty="0" smtClean="0"/>
              <a:t/>
            </a:r>
            <a:br>
              <a:rPr lang="en-GB" altLang="en-US" dirty="0" smtClean="0"/>
            </a:br>
            <a:r>
              <a:rPr lang="en-GB" altLang="en-US" dirty="0" smtClean="0"/>
              <a:t>Log for banking service</a:t>
            </a:r>
          </a:p>
        </p:txBody>
      </p:sp>
      <p:sp>
        <p:nvSpPr>
          <p:cNvPr id="57348" name="Content Placeholder 2"/>
          <p:cNvSpPr txBox="1">
            <a:spLocks/>
          </p:cNvSpPr>
          <p:nvPr/>
        </p:nvSpPr>
        <p:spPr bwMode="auto">
          <a:xfrm>
            <a:off x="1981199" y="1371601"/>
            <a:ext cx="9318171" cy="49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20000"/>
              </a:spcBef>
              <a:buClr>
                <a:schemeClr val="accent2"/>
              </a:buClr>
              <a:buFont typeface="Monotype Sorts" pitchFamily="1" charset="2"/>
              <a:buChar char="z"/>
            </a:pPr>
            <a:r>
              <a:rPr kumimoji="1" lang="en-US" altLang="en-US" dirty="0">
                <a:latin typeface="Arial" panose="020B0604020202020204" pitchFamily="34" charset="0"/>
              </a:rPr>
              <a:t>Log technique contains history of all transactions by a server</a:t>
            </a:r>
            <a:r>
              <a:rPr kumimoji="1" lang="en-US" altLang="en-US" dirty="0" smtClean="0">
                <a:latin typeface="Arial" panose="020B0604020202020204" pitchFamily="34" charset="0"/>
              </a:rPr>
              <a:t>.</a:t>
            </a:r>
          </a:p>
          <a:p>
            <a:pPr>
              <a:spcBef>
                <a:spcPct val="20000"/>
              </a:spcBef>
              <a:buClr>
                <a:schemeClr val="accent2"/>
              </a:buClr>
              <a:buFont typeface="Monotype Sorts" pitchFamily="1" charset="2"/>
              <a:buChar char="z"/>
            </a:pPr>
            <a:r>
              <a:rPr kumimoji="1" lang="en-US" altLang="en-US" dirty="0" smtClean="0">
                <a:latin typeface="Arial" panose="020B0604020202020204" pitchFamily="34" charset="0"/>
              </a:rPr>
              <a:t> </a:t>
            </a:r>
            <a:r>
              <a:rPr kumimoji="1" lang="en-US" altLang="en-US" dirty="0">
                <a:latin typeface="Arial" panose="020B0604020202020204" pitchFamily="34" charset="0"/>
              </a:rPr>
              <a:t>When </a:t>
            </a:r>
            <a:r>
              <a:rPr kumimoji="1" lang="en-US" altLang="en-US" b="1" dirty="0">
                <a:latin typeface="Arial" panose="020B0604020202020204" pitchFamily="34" charset="0"/>
              </a:rPr>
              <a:t>prepared, commits or aborts</a:t>
            </a:r>
            <a:r>
              <a:rPr kumimoji="1" lang="en-US" altLang="en-US" dirty="0">
                <a:latin typeface="Arial" panose="020B0604020202020204" pitchFamily="34" charset="0"/>
              </a:rPr>
              <a:t>, the recovery manager is called. </a:t>
            </a:r>
            <a:endParaRPr kumimoji="1" lang="en-US" altLang="en-US" dirty="0" smtClean="0">
              <a:latin typeface="Arial" panose="020B0604020202020204" pitchFamily="34" charset="0"/>
            </a:endParaRPr>
          </a:p>
          <a:p>
            <a:pPr>
              <a:spcBef>
                <a:spcPct val="20000"/>
              </a:spcBef>
              <a:buClr>
                <a:schemeClr val="accent2"/>
              </a:buClr>
              <a:buFont typeface="Monotype Sorts" pitchFamily="1" charset="2"/>
              <a:buChar char="z"/>
            </a:pPr>
            <a:r>
              <a:rPr kumimoji="1" lang="en-US" altLang="en-US" dirty="0" smtClean="0">
                <a:latin typeface="Arial" panose="020B0604020202020204" pitchFamily="34" charset="0"/>
              </a:rPr>
              <a:t>It </a:t>
            </a:r>
            <a:r>
              <a:rPr kumimoji="1" lang="en-US" altLang="en-US" dirty="0">
                <a:latin typeface="Arial" panose="020B0604020202020204" pitchFamily="34" charset="0"/>
              </a:rPr>
              <a:t>appends all objects in its intention list followed by the current status</a:t>
            </a:r>
            <a:r>
              <a:rPr kumimoji="1" lang="en-US" altLang="en-US" dirty="0" smtClean="0">
                <a:latin typeface="Arial" panose="020B0604020202020204" pitchFamily="34" charset="0"/>
              </a:rPr>
              <a:t>.</a:t>
            </a:r>
          </a:p>
          <a:p>
            <a:pPr>
              <a:spcBef>
                <a:spcPct val="20000"/>
              </a:spcBef>
              <a:buClr>
                <a:schemeClr val="accent2"/>
              </a:buClr>
              <a:buFont typeface="Monotype Sorts" pitchFamily="1" charset="2"/>
              <a:buChar char="z"/>
            </a:pPr>
            <a:r>
              <a:rPr kumimoji="1" lang="en-US" altLang="en-US" dirty="0" smtClean="0">
                <a:latin typeface="Arial" panose="020B0604020202020204" pitchFamily="34" charset="0"/>
              </a:rPr>
              <a:t> </a:t>
            </a:r>
            <a:r>
              <a:rPr kumimoji="1" lang="en-US" altLang="en-US" dirty="0">
                <a:latin typeface="Arial" panose="020B0604020202020204" pitchFamily="34" charset="0"/>
              </a:rPr>
              <a:t>After a crash, any transaction that does not have a committed status in the log is aborted. </a:t>
            </a:r>
          </a:p>
          <a:p>
            <a:pPr>
              <a:spcBef>
                <a:spcPct val="20000"/>
              </a:spcBef>
              <a:buClr>
                <a:schemeClr val="accent2"/>
              </a:buClr>
              <a:buFont typeface="Monotype Sorts" pitchFamily="1" charset="2"/>
              <a:buChar char="z"/>
            </a:pPr>
            <a:r>
              <a:rPr kumimoji="1" lang="en-US" altLang="en-US" dirty="0">
                <a:latin typeface="Arial" panose="020B0604020202020204" pitchFamily="34" charset="0"/>
              </a:rPr>
              <a:t>Each transaction status entry contains a pointer to the position in the recovery file of the previous transaction status entry to enable the recovery manager to follow the transaction entries in reverse order. </a:t>
            </a:r>
            <a:endParaRPr kumimoji="1" lang="en-US" altLang="en-US" dirty="0" smtClean="0">
              <a:latin typeface="Arial" panose="020B0604020202020204" pitchFamily="34" charset="0"/>
            </a:endParaRPr>
          </a:p>
          <a:p>
            <a:pPr>
              <a:spcBef>
                <a:spcPct val="20000"/>
              </a:spcBef>
              <a:buClr>
                <a:schemeClr val="accent2"/>
              </a:buClr>
              <a:buFont typeface="Monotype Sorts" pitchFamily="1" charset="2"/>
              <a:buChar char="z"/>
            </a:pPr>
            <a:r>
              <a:rPr kumimoji="1" lang="en-US" altLang="en-US" dirty="0" smtClean="0">
                <a:latin typeface="Arial" panose="020B0604020202020204" pitchFamily="34" charset="0"/>
              </a:rPr>
              <a:t>The </a:t>
            </a:r>
            <a:r>
              <a:rPr kumimoji="1" lang="en-US" altLang="en-US" dirty="0">
                <a:latin typeface="Arial" panose="020B0604020202020204" pitchFamily="34" charset="0"/>
              </a:rPr>
              <a:t>last pointer points to the checkpoint. </a:t>
            </a:r>
          </a:p>
        </p:txBody>
      </p:sp>
    </p:spTree>
    <p:extLst>
      <p:ext uri="{BB962C8B-B14F-4D97-AF65-F5344CB8AC3E}">
        <p14:creationId xmlns:p14="http://schemas.microsoft.com/office/powerpoint/2010/main" val="4096996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Recovery of objects</a:t>
            </a:r>
            <a:endParaRPr lang="en-US" dirty="0"/>
          </a:p>
        </p:txBody>
      </p:sp>
      <p:sp>
        <p:nvSpPr>
          <p:cNvPr id="4" name="Content Placeholder 3"/>
          <p:cNvSpPr>
            <a:spLocks noGrp="1"/>
          </p:cNvSpPr>
          <p:nvPr>
            <p:ph idx="1"/>
          </p:nvPr>
        </p:nvSpPr>
        <p:spPr>
          <a:xfrm>
            <a:off x="2075864" y="1636294"/>
            <a:ext cx="8915400" cy="3777622"/>
          </a:xfrm>
        </p:spPr>
        <p:txBody>
          <a:bodyPr>
            <a:noAutofit/>
          </a:bodyPr>
          <a:lstStyle/>
          <a:p>
            <a:r>
              <a:rPr lang="en-US" sz="2400" dirty="0"/>
              <a:t>When a server is replaced after a crash, it first sets default </a:t>
            </a:r>
            <a:r>
              <a:rPr lang="en-US" sz="2400" dirty="0" smtClean="0"/>
              <a:t>initial values </a:t>
            </a:r>
            <a:r>
              <a:rPr lang="en-US" sz="2400" dirty="0"/>
              <a:t>for its objects and then hands over to its recovery manager. </a:t>
            </a:r>
            <a:endParaRPr lang="en-US" sz="2400" dirty="0" smtClean="0"/>
          </a:p>
          <a:p>
            <a:r>
              <a:rPr lang="en-US" sz="2400" dirty="0" smtClean="0"/>
              <a:t>The </a:t>
            </a:r>
            <a:r>
              <a:rPr lang="en-US" sz="2400" dirty="0"/>
              <a:t>recovery </a:t>
            </a:r>
            <a:r>
              <a:rPr lang="en-US" sz="2400" dirty="0" smtClean="0"/>
              <a:t>manager is </a:t>
            </a:r>
            <a:r>
              <a:rPr lang="en-US" sz="2400" dirty="0"/>
              <a:t>responsible for restoring the server’s objects so that they include all the effects of </a:t>
            </a:r>
            <a:r>
              <a:rPr lang="en-US" sz="2400" dirty="0" smtClean="0"/>
              <a:t>the committed </a:t>
            </a:r>
            <a:r>
              <a:rPr lang="en-US" sz="2400" dirty="0"/>
              <a:t>transactions performed in the correct order and none of the effects </a:t>
            </a:r>
            <a:r>
              <a:rPr lang="en-US" sz="2400" dirty="0" smtClean="0"/>
              <a:t>of incomplete </a:t>
            </a:r>
            <a:r>
              <a:rPr lang="en-US" sz="2400" dirty="0"/>
              <a:t>or aborted transactions</a:t>
            </a:r>
            <a:r>
              <a:rPr lang="en-US" sz="2400" dirty="0" smtClean="0"/>
              <a:t>.</a:t>
            </a:r>
          </a:p>
          <a:p>
            <a:r>
              <a:rPr lang="en-US" sz="2400" dirty="0"/>
              <a:t>The most recent information about transactions is at the end of the log. </a:t>
            </a:r>
            <a:endParaRPr lang="en-US" sz="2400" dirty="0" smtClean="0"/>
          </a:p>
          <a:p>
            <a:r>
              <a:rPr lang="en-US" sz="2400" dirty="0" smtClean="0"/>
              <a:t>There are two </a:t>
            </a:r>
            <a:r>
              <a:rPr lang="en-US" sz="2400" dirty="0"/>
              <a:t>approaches to restoring the data from the recovery file</a:t>
            </a:r>
            <a:endParaRPr lang="en-US" sz="2400" dirty="0" smtClean="0"/>
          </a:p>
        </p:txBody>
      </p:sp>
    </p:spTree>
    <p:extLst>
      <p:ext uri="{BB962C8B-B14F-4D97-AF65-F5344CB8AC3E}">
        <p14:creationId xmlns:p14="http://schemas.microsoft.com/office/powerpoint/2010/main" val="1511162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Recovery of objects</a:t>
            </a:r>
            <a:endParaRPr lang="en-US" dirty="0"/>
          </a:p>
        </p:txBody>
      </p:sp>
      <p:sp>
        <p:nvSpPr>
          <p:cNvPr id="3" name="Content Placeholder 2"/>
          <p:cNvSpPr>
            <a:spLocks noGrp="1"/>
          </p:cNvSpPr>
          <p:nvPr>
            <p:ph idx="1"/>
          </p:nvPr>
        </p:nvSpPr>
        <p:spPr/>
        <p:txBody>
          <a:bodyPr>
            <a:noAutofit/>
          </a:bodyPr>
          <a:lstStyle/>
          <a:p>
            <a:r>
              <a:rPr lang="en-US" sz="2400" dirty="0"/>
              <a:t>In the first</a:t>
            </a:r>
            <a:r>
              <a:rPr lang="en-US" sz="2400" dirty="0" smtClean="0"/>
              <a:t>,</a:t>
            </a:r>
          </a:p>
          <a:p>
            <a:pPr lvl="1"/>
            <a:r>
              <a:rPr lang="en-US" sz="2400" dirty="0" smtClean="0"/>
              <a:t> </a:t>
            </a:r>
            <a:r>
              <a:rPr lang="en-US" sz="2400" dirty="0"/>
              <a:t>the </a:t>
            </a:r>
            <a:r>
              <a:rPr lang="en-US" sz="2400" dirty="0" smtClean="0"/>
              <a:t>recovery manager </a:t>
            </a:r>
            <a:r>
              <a:rPr lang="en-US" sz="2400" dirty="0"/>
              <a:t>starts at the beginning and restores the values of all of the objects from the </a:t>
            </a:r>
            <a:r>
              <a:rPr lang="en-US" sz="2400" dirty="0" smtClean="0"/>
              <a:t>most recent checkpoint.</a:t>
            </a:r>
          </a:p>
          <a:p>
            <a:pPr lvl="1"/>
            <a:r>
              <a:rPr lang="en-US" sz="2400" dirty="0" smtClean="0"/>
              <a:t> </a:t>
            </a:r>
            <a:r>
              <a:rPr lang="en-US" sz="2400" dirty="0"/>
              <a:t>It then reads in the values of each </a:t>
            </a:r>
            <a:r>
              <a:rPr lang="en-US" sz="2400" dirty="0" smtClean="0"/>
              <a:t>of the </a:t>
            </a:r>
            <a:r>
              <a:rPr lang="en-US" sz="2400" dirty="0"/>
              <a:t>objects, associates them with their transaction’s intentions lists and for </a:t>
            </a:r>
            <a:r>
              <a:rPr lang="en-US" sz="2400" dirty="0" smtClean="0"/>
              <a:t>committed transactions </a:t>
            </a:r>
            <a:r>
              <a:rPr lang="en-US" sz="2400" dirty="0"/>
              <a:t>replaces the values of the objects. </a:t>
            </a:r>
            <a:endParaRPr lang="en-US" sz="2400" dirty="0" smtClean="0"/>
          </a:p>
          <a:p>
            <a:pPr lvl="1"/>
            <a:r>
              <a:rPr lang="en-US" sz="2400" dirty="0" smtClean="0"/>
              <a:t>In </a:t>
            </a:r>
            <a:r>
              <a:rPr lang="en-US" sz="2400" dirty="0"/>
              <a:t>this approach, the transactions </a:t>
            </a:r>
            <a:r>
              <a:rPr lang="en-US" sz="2400" dirty="0" smtClean="0"/>
              <a:t>are replayed </a:t>
            </a:r>
            <a:r>
              <a:rPr lang="en-US" sz="2400" dirty="0"/>
              <a:t>in the order in which they were </a:t>
            </a:r>
            <a:r>
              <a:rPr lang="en-US" sz="2400" dirty="0" smtClean="0"/>
              <a:t>executed</a:t>
            </a:r>
            <a:endParaRPr lang="en-US" sz="2400" dirty="0"/>
          </a:p>
        </p:txBody>
      </p:sp>
    </p:spTree>
    <p:extLst>
      <p:ext uri="{BB962C8B-B14F-4D97-AF65-F5344CB8AC3E}">
        <p14:creationId xmlns:p14="http://schemas.microsoft.com/office/powerpoint/2010/main" val="281574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4AEF03-5136-4E3F-A70A-51128A9F3345}" type="slidenum">
              <a:rPr lang="en-US" altLang="en-US" sz="800"/>
              <a:pPr/>
              <a:t>7</a:t>
            </a:fld>
            <a:endParaRPr lang="en-US" altLang="en-US" sz="800"/>
          </a:p>
        </p:txBody>
      </p:sp>
      <p:sp>
        <p:nvSpPr>
          <p:cNvPr id="8195" name="Rectangle 2"/>
          <p:cNvSpPr>
            <a:spLocks noGrp="1" noChangeArrowheads="1"/>
          </p:cNvSpPr>
          <p:nvPr>
            <p:ph type="title"/>
          </p:nvPr>
        </p:nvSpPr>
        <p:spPr>
          <a:xfrm>
            <a:off x="1969562" y="115427"/>
            <a:ext cx="8911687" cy="456978"/>
          </a:xfrm>
        </p:spPr>
        <p:txBody>
          <a:bodyPr>
            <a:normAutofit fontScale="90000"/>
          </a:bodyPr>
          <a:lstStyle/>
          <a:p>
            <a:r>
              <a:rPr lang="en-GB" altLang="en-US" dirty="0" smtClean="0"/>
              <a:t/>
            </a:r>
            <a:br>
              <a:rPr lang="en-GB" altLang="en-US" dirty="0" smtClean="0"/>
            </a:br>
            <a:r>
              <a:rPr lang="en-GB" altLang="en-US" dirty="0" smtClean="0"/>
              <a:t>A flat distributed banking transaction</a:t>
            </a:r>
          </a:p>
        </p:txBody>
      </p:sp>
      <p:sp>
        <p:nvSpPr>
          <p:cNvPr id="28785" name="Rectangle 113"/>
          <p:cNvSpPr>
            <a:spLocks noGrp="1" noChangeArrowheads="1"/>
          </p:cNvSpPr>
          <p:nvPr>
            <p:ph type="body" idx="1"/>
          </p:nvPr>
        </p:nvSpPr>
        <p:spPr>
          <a:xfrm>
            <a:off x="1663700" y="6183313"/>
            <a:ext cx="8859838" cy="385762"/>
          </a:xfrm>
        </p:spPr>
        <p:txBody>
          <a:bodyPr/>
          <a:lstStyle/>
          <a:p>
            <a:r>
              <a:rPr lang="en-GB" altLang="en-US"/>
              <a:t>Note that the TID (</a:t>
            </a:r>
            <a:r>
              <a:rPr lang="en-GB" altLang="en-US" i="1"/>
              <a:t>T</a:t>
            </a:r>
            <a:r>
              <a:rPr lang="en-GB" altLang="en-US"/>
              <a:t>) is passed with each request e.g. withdraw(T,3)</a:t>
            </a:r>
            <a:endParaRPr lang="en-GB" altLang="en-US" smtClean="0"/>
          </a:p>
        </p:txBody>
      </p:sp>
      <p:grpSp>
        <p:nvGrpSpPr>
          <p:cNvPr id="2" name="Group 115"/>
          <p:cNvGrpSpPr>
            <a:grpSpLocks/>
          </p:cNvGrpSpPr>
          <p:nvPr/>
        </p:nvGrpSpPr>
        <p:grpSpPr bwMode="auto">
          <a:xfrm>
            <a:off x="1865313" y="1293813"/>
            <a:ext cx="9009062" cy="4716462"/>
            <a:chOff x="233" y="1124"/>
            <a:chExt cx="5675" cy="2971"/>
          </a:xfrm>
        </p:grpSpPr>
        <p:grpSp>
          <p:nvGrpSpPr>
            <p:cNvPr id="8204" name="Group 112"/>
            <p:cNvGrpSpPr>
              <a:grpSpLocks/>
            </p:cNvGrpSpPr>
            <p:nvPr/>
          </p:nvGrpSpPr>
          <p:grpSpPr bwMode="auto">
            <a:xfrm>
              <a:off x="233" y="1124"/>
              <a:ext cx="5675" cy="2971"/>
              <a:chOff x="233" y="864"/>
              <a:chExt cx="5675" cy="2971"/>
            </a:xfrm>
          </p:grpSpPr>
          <p:sp>
            <p:nvSpPr>
              <p:cNvPr id="8206" name="Rectangle 60"/>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7" name="Rectangle 97"/>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8" name="AutoShape 4"/>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9" name="AutoShape 5"/>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0" name="Rectangle 6"/>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1" name="Rectangle 7"/>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2" name="AutoShape 8"/>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3" name="Line 9"/>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Rectangle 10"/>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5" name="Rectangle 12"/>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6" name="Rectangle 14"/>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7" name="AutoShape 16"/>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8" name="AutoShape 17"/>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9" name="Rectangle 18"/>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0" name="Rectangle 19"/>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1" name="AutoShape 20"/>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2" name="Line 21"/>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3" name="AutoShape 22"/>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4" name="AutoShape 23"/>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5" name="Rectangle 24"/>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6" name="Rectangle 25"/>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7" name="AutoShape 26"/>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8" name="Line 27"/>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9" name="AutoShape 28"/>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0" name="AutoShape 29"/>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1" name="Rectangle 30"/>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2" name="Rectangle 31"/>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3" name="AutoShape 32"/>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4" name="Line 33"/>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5" name="AutoShape 34"/>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6" name="AutoShape 35"/>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7" name="Rectangle 36"/>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8" name="Rectangle 37"/>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39" name="AutoShape 38"/>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0" name="Line 39"/>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1" name="AutoShape 40"/>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2" name="AutoShape 41"/>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3" name="Rectangle 42"/>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4" name="Rectangle 43"/>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5" name="AutoShape 44"/>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6" name="Line 45"/>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7" name="AutoShape 46"/>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8" name="AutoShape 47"/>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49" name="Rectangle 48"/>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0" name="Rectangle 49"/>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1" name="AutoShape 50"/>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2" name="Line 51"/>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3" name="AutoShape 52"/>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4" name="AutoShape 53"/>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5" name="Rectangle 54"/>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6" name="Rectangle 55"/>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7" name="AutoShape 56"/>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58" name="Line 57"/>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9" name="Rectangle 58"/>
              <p:cNvSpPr>
                <a:spLocks noChangeArrowheads="1"/>
              </p:cNvSpPr>
              <p:nvPr/>
            </p:nvSpPr>
            <p:spPr bwMode="auto">
              <a:xfrm>
                <a:off x="3282" y="133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a:t>
                </a:r>
                <a:endParaRPr lang="en-GB" altLang="en-US"/>
              </a:p>
            </p:txBody>
          </p:sp>
          <p:sp>
            <p:nvSpPr>
              <p:cNvPr id="8260" name="Rectangle 59"/>
              <p:cNvSpPr>
                <a:spLocks noChangeArrowheads="1"/>
              </p:cNvSpPr>
              <p:nvPr/>
            </p:nvSpPr>
            <p:spPr bwMode="auto">
              <a:xfrm>
                <a:off x="3282" y="1331"/>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a:t>
                </a:r>
                <a:endParaRPr lang="en-GB" altLang="en-US"/>
              </a:p>
            </p:txBody>
          </p:sp>
          <p:sp>
            <p:nvSpPr>
              <p:cNvPr id="8261" name="Rectangle 62"/>
              <p:cNvSpPr>
                <a:spLocks noChangeArrowheads="1"/>
              </p:cNvSpPr>
              <p:nvPr/>
            </p:nvSpPr>
            <p:spPr bwMode="auto">
              <a:xfrm>
                <a:off x="4446" y="3674"/>
                <a:ext cx="4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BranchZ</a:t>
                </a:r>
                <a:endParaRPr lang="en-GB" altLang="en-US"/>
              </a:p>
            </p:txBody>
          </p:sp>
          <p:sp>
            <p:nvSpPr>
              <p:cNvPr id="8262" name="Rectangle 63"/>
              <p:cNvSpPr>
                <a:spLocks noChangeArrowheads="1"/>
              </p:cNvSpPr>
              <p:nvPr/>
            </p:nvSpPr>
            <p:spPr bwMode="auto">
              <a:xfrm>
                <a:off x="4431" y="1652"/>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BranchX</a:t>
                </a:r>
                <a:endParaRPr lang="en-GB" altLang="en-US"/>
              </a:p>
            </p:txBody>
          </p:sp>
          <p:sp>
            <p:nvSpPr>
              <p:cNvPr id="8263" name="Rectangle 64"/>
              <p:cNvSpPr>
                <a:spLocks noChangeArrowheads="1"/>
              </p:cNvSpPr>
              <p:nvPr/>
            </p:nvSpPr>
            <p:spPr bwMode="auto">
              <a:xfrm>
                <a:off x="4137" y="1959"/>
                <a:ext cx="5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participant</a:t>
                </a:r>
                <a:endParaRPr lang="en-GB" altLang="en-US"/>
              </a:p>
            </p:txBody>
          </p:sp>
          <p:sp>
            <p:nvSpPr>
              <p:cNvPr id="8264" name="Rectangle 65"/>
              <p:cNvSpPr>
                <a:spLocks noChangeArrowheads="1"/>
              </p:cNvSpPr>
              <p:nvPr/>
            </p:nvSpPr>
            <p:spPr bwMode="auto">
              <a:xfrm>
                <a:off x="4113" y="2939"/>
                <a:ext cx="5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participant</a:t>
                </a:r>
                <a:endParaRPr lang="en-GB" altLang="en-US"/>
              </a:p>
            </p:txBody>
          </p:sp>
          <p:sp>
            <p:nvSpPr>
              <p:cNvPr id="8265" name="Rectangle 66"/>
              <p:cNvSpPr>
                <a:spLocks noChangeArrowheads="1"/>
              </p:cNvSpPr>
              <p:nvPr/>
            </p:nvSpPr>
            <p:spPr bwMode="auto">
              <a:xfrm>
                <a:off x="4507" y="3214"/>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C</a:t>
                </a:r>
                <a:endParaRPr lang="en-GB" altLang="en-US"/>
              </a:p>
            </p:txBody>
          </p:sp>
          <p:sp>
            <p:nvSpPr>
              <p:cNvPr id="8266" name="Rectangle 67"/>
              <p:cNvSpPr>
                <a:spLocks noChangeArrowheads="1"/>
              </p:cNvSpPr>
              <p:nvPr/>
            </p:nvSpPr>
            <p:spPr bwMode="auto">
              <a:xfrm>
                <a:off x="4507" y="3444"/>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D</a:t>
                </a:r>
                <a:endParaRPr lang="en-GB" altLang="en-US"/>
              </a:p>
            </p:txBody>
          </p:sp>
          <p:sp>
            <p:nvSpPr>
              <p:cNvPr id="8267" name="Rectangle 68"/>
              <p:cNvSpPr>
                <a:spLocks noChangeArrowheads="1"/>
              </p:cNvSpPr>
              <p:nvPr/>
            </p:nvSpPr>
            <p:spPr bwMode="auto">
              <a:xfrm>
                <a:off x="1639" y="2280"/>
                <a:ext cx="3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Client</a:t>
                </a:r>
                <a:endParaRPr lang="en-GB" altLang="en-US"/>
              </a:p>
            </p:txBody>
          </p:sp>
          <p:sp>
            <p:nvSpPr>
              <p:cNvPr id="8268" name="Rectangle 69"/>
              <p:cNvSpPr>
                <a:spLocks noChangeArrowheads="1"/>
              </p:cNvSpPr>
              <p:nvPr/>
            </p:nvSpPr>
            <p:spPr bwMode="auto">
              <a:xfrm>
                <a:off x="4431" y="2648"/>
                <a:ext cx="4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BranchY</a:t>
                </a:r>
                <a:endParaRPr lang="en-GB" altLang="en-US"/>
              </a:p>
            </p:txBody>
          </p:sp>
          <p:sp>
            <p:nvSpPr>
              <p:cNvPr id="8269" name="Rectangle 70"/>
              <p:cNvSpPr>
                <a:spLocks noChangeArrowheads="1"/>
              </p:cNvSpPr>
              <p:nvPr/>
            </p:nvSpPr>
            <p:spPr bwMode="auto">
              <a:xfrm>
                <a:off x="4507" y="2311"/>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B</a:t>
                </a:r>
                <a:endParaRPr lang="en-GB" altLang="en-US"/>
              </a:p>
            </p:txBody>
          </p:sp>
          <p:sp>
            <p:nvSpPr>
              <p:cNvPr id="8270" name="Rectangle 71"/>
              <p:cNvSpPr>
                <a:spLocks noChangeArrowheads="1"/>
              </p:cNvSpPr>
              <p:nvPr/>
            </p:nvSpPr>
            <p:spPr bwMode="auto">
              <a:xfrm>
                <a:off x="4507" y="1254"/>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A</a:t>
                </a:r>
                <a:endParaRPr lang="en-GB" altLang="en-US"/>
              </a:p>
            </p:txBody>
          </p:sp>
          <p:sp>
            <p:nvSpPr>
              <p:cNvPr id="8271" name="Rectangle 72"/>
              <p:cNvSpPr>
                <a:spLocks noChangeArrowheads="1"/>
              </p:cNvSpPr>
              <p:nvPr/>
            </p:nvSpPr>
            <p:spPr bwMode="auto">
              <a:xfrm>
                <a:off x="4107" y="994"/>
                <a:ext cx="59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participant</a:t>
                </a:r>
                <a:endParaRPr lang="en-GB" altLang="en-US"/>
              </a:p>
            </p:txBody>
          </p:sp>
          <p:sp>
            <p:nvSpPr>
              <p:cNvPr id="8272" name="Freeform 73"/>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62" y="30"/>
                    </a:moveTo>
                    <a:lnTo>
                      <a:pt x="46" y="61"/>
                    </a:lnTo>
                    <a:lnTo>
                      <a:pt x="0" y="15"/>
                    </a:lnTo>
                    <a:lnTo>
                      <a:pt x="62" y="0"/>
                    </a:lnTo>
                    <a:lnTo>
                      <a:pt x="62" y="30"/>
                    </a:lnTo>
                    <a:close/>
                  </a:path>
                </a:pathLst>
              </a:custGeom>
              <a:solidFill>
                <a:srgbClr val="000000"/>
              </a:solidFill>
              <a:ln w="34925">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73" name="Line 74"/>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4" name="Freeform 75"/>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 name="T15" fmla="*/ 0 w 62"/>
                  <a:gd name="T16" fmla="*/ 0 h 61"/>
                  <a:gd name="T17" fmla="*/ 62 w 62"/>
                  <a:gd name="T18" fmla="*/ 61 h 61"/>
                </a:gdLst>
                <a:ahLst/>
                <a:cxnLst>
                  <a:cxn ang="T10">
                    <a:pos x="T0" y="T1"/>
                  </a:cxn>
                  <a:cxn ang="T11">
                    <a:pos x="T2" y="T3"/>
                  </a:cxn>
                  <a:cxn ang="T12">
                    <a:pos x="T4" y="T5"/>
                  </a:cxn>
                  <a:cxn ang="T13">
                    <a:pos x="T6" y="T7"/>
                  </a:cxn>
                  <a:cxn ang="T14">
                    <a:pos x="T8" y="T9"/>
                  </a:cxn>
                </a:cxnLst>
                <a:rect l="T15" t="T16" r="T17" b="T18"/>
                <a:pathLst>
                  <a:path w="62" h="61">
                    <a:moveTo>
                      <a:pt x="46" y="30"/>
                    </a:moveTo>
                    <a:lnTo>
                      <a:pt x="16" y="61"/>
                    </a:lnTo>
                    <a:lnTo>
                      <a:pt x="0" y="0"/>
                    </a:lnTo>
                    <a:lnTo>
                      <a:pt x="62" y="0"/>
                    </a:lnTo>
                    <a:lnTo>
                      <a:pt x="46" y="30"/>
                    </a:lnTo>
                    <a:close/>
                  </a:path>
                </a:pathLst>
              </a:custGeom>
              <a:solidFill>
                <a:srgbClr val="000000"/>
              </a:solidFill>
              <a:ln w="34925">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75" name="Line 76"/>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6" name="Freeform 77"/>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1" y="46"/>
                    </a:moveTo>
                    <a:lnTo>
                      <a:pt x="0" y="62"/>
                    </a:lnTo>
                    <a:lnTo>
                      <a:pt x="0" y="0"/>
                    </a:lnTo>
                    <a:lnTo>
                      <a:pt x="61" y="31"/>
                    </a:lnTo>
                    <a:lnTo>
                      <a:pt x="31" y="46"/>
                    </a:lnTo>
                    <a:close/>
                  </a:path>
                </a:pathLst>
              </a:custGeom>
              <a:solidFill>
                <a:srgbClr val="000000"/>
              </a:solidFill>
              <a:ln w="34925">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77" name="Line 78"/>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78" name="Rectangle 79"/>
              <p:cNvSpPr>
                <a:spLocks noChangeArrowheads="1"/>
              </p:cNvSpPr>
              <p:nvPr/>
            </p:nvSpPr>
            <p:spPr bwMode="auto">
              <a:xfrm>
                <a:off x="3291" y="948"/>
                <a:ext cx="3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8279" name="Rectangle 80"/>
              <p:cNvSpPr>
                <a:spLocks noChangeArrowheads="1"/>
              </p:cNvSpPr>
              <p:nvPr/>
            </p:nvSpPr>
            <p:spPr bwMode="auto">
              <a:xfrm>
                <a:off x="3282" y="1464"/>
                <a:ext cx="3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8280" name="Rectangle 81"/>
              <p:cNvSpPr>
                <a:spLocks noChangeArrowheads="1"/>
              </p:cNvSpPr>
              <p:nvPr/>
            </p:nvSpPr>
            <p:spPr bwMode="auto">
              <a:xfrm>
                <a:off x="3470" y="2709"/>
                <a:ext cx="3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    </a:t>
                </a:r>
                <a:r>
                  <a:rPr lang="en-GB" altLang="en-US" sz="1600" i="1">
                    <a:solidFill>
                      <a:srgbClr val="000000"/>
                    </a:solidFill>
                    <a:latin typeface="Arial" panose="020B0604020202020204" pitchFamily="34" charset="0"/>
                  </a:rPr>
                  <a:t>join</a:t>
                </a:r>
                <a:endParaRPr lang="en-GB" altLang="en-US"/>
              </a:p>
            </p:txBody>
          </p:sp>
          <p:sp>
            <p:nvSpPr>
              <p:cNvPr id="8281" name="Rectangle 86"/>
              <p:cNvSpPr>
                <a:spLocks noChangeArrowheads="1"/>
              </p:cNvSpPr>
              <p:nvPr/>
            </p:nvSpPr>
            <p:spPr bwMode="auto">
              <a:xfrm>
                <a:off x="1968" y="1882"/>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T</a:t>
                </a:r>
                <a:endParaRPr lang="en-GB" altLang="en-US"/>
              </a:p>
            </p:txBody>
          </p:sp>
          <p:sp>
            <p:nvSpPr>
              <p:cNvPr id="8282" name="Rectangle 87"/>
              <p:cNvSpPr>
                <a:spLocks noChangeArrowheads="1"/>
              </p:cNvSpPr>
              <p:nvPr/>
            </p:nvSpPr>
            <p:spPr bwMode="auto">
              <a:xfrm>
                <a:off x="4888" y="1254"/>
                <a:ext cx="10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solidFill>
                      <a:srgbClr val="000000"/>
                    </a:solidFill>
                    <a:latin typeface="Arial" panose="020B0604020202020204" pitchFamily="34" charset="0"/>
                  </a:rPr>
                  <a:t>      a.withdraw(4);</a:t>
                </a:r>
                <a:endParaRPr lang="en-GB" altLang="en-US" i="1"/>
              </a:p>
            </p:txBody>
          </p:sp>
          <p:sp>
            <p:nvSpPr>
              <p:cNvPr id="8283" name="Rectangle 88"/>
              <p:cNvSpPr>
                <a:spLocks noChangeArrowheads="1"/>
              </p:cNvSpPr>
              <p:nvPr/>
            </p:nvSpPr>
            <p:spPr bwMode="auto">
              <a:xfrm>
                <a:off x="4921" y="3153"/>
                <a:ext cx="9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solidFill>
                      <a:srgbClr val="000000"/>
                    </a:solidFill>
                    <a:latin typeface="Arial" panose="020B0604020202020204" pitchFamily="34" charset="0"/>
                  </a:rPr>
                  <a:t>      c.deposit(4);</a:t>
                </a:r>
                <a:endParaRPr lang="en-GB" altLang="en-US" i="1"/>
              </a:p>
            </p:txBody>
          </p:sp>
          <p:sp>
            <p:nvSpPr>
              <p:cNvPr id="8284" name="Rectangle 89"/>
              <p:cNvSpPr>
                <a:spLocks noChangeArrowheads="1"/>
              </p:cNvSpPr>
              <p:nvPr/>
            </p:nvSpPr>
            <p:spPr bwMode="auto">
              <a:xfrm>
                <a:off x="4888" y="2311"/>
                <a:ext cx="10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solidFill>
                      <a:srgbClr val="000000"/>
                    </a:solidFill>
                    <a:latin typeface="Arial" panose="020B0604020202020204" pitchFamily="34" charset="0"/>
                  </a:rPr>
                  <a:t>      b.withdraw(3);</a:t>
                </a:r>
                <a:endParaRPr lang="en-GB" altLang="en-US" i="1"/>
              </a:p>
            </p:txBody>
          </p:sp>
          <p:sp>
            <p:nvSpPr>
              <p:cNvPr id="8285" name="Rectangle 90"/>
              <p:cNvSpPr>
                <a:spLocks noChangeArrowheads="1"/>
              </p:cNvSpPr>
              <p:nvPr/>
            </p:nvSpPr>
            <p:spPr bwMode="auto">
              <a:xfrm>
                <a:off x="4877" y="3459"/>
                <a:ext cx="9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solidFill>
                      <a:srgbClr val="000000"/>
                    </a:solidFill>
                    <a:latin typeface="Arial" panose="020B0604020202020204" pitchFamily="34" charset="0"/>
                  </a:rPr>
                  <a:t>      d.deposit(3);</a:t>
                </a:r>
                <a:endParaRPr lang="en-GB" altLang="en-US" i="1"/>
              </a:p>
            </p:txBody>
          </p:sp>
          <p:sp>
            <p:nvSpPr>
              <p:cNvPr id="8286" name="Freeform 91"/>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 name="T15" fmla="*/ 0 w 76"/>
                  <a:gd name="T16" fmla="*/ 0 h 62"/>
                  <a:gd name="T17" fmla="*/ 76 w 76"/>
                  <a:gd name="T18" fmla="*/ 62 h 62"/>
                </a:gdLst>
                <a:ahLst/>
                <a:cxnLst>
                  <a:cxn ang="T10">
                    <a:pos x="T0" y="T1"/>
                  </a:cxn>
                  <a:cxn ang="T11">
                    <a:pos x="T2" y="T3"/>
                  </a:cxn>
                  <a:cxn ang="T12">
                    <a:pos x="T4" y="T5"/>
                  </a:cxn>
                  <a:cxn ang="T13">
                    <a:pos x="T6" y="T7"/>
                  </a:cxn>
                  <a:cxn ang="T14">
                    <a:pos x="T8" y="T9"/>
                  </a:cxn>
                </a:cxnLst>
                <a:rect l="T15" t="T16" r="T17" b="T18"/>
                <a:pathLst>
                  <a:path w="76" h="62">
                    <a:moveTo>
                      <a:pt x="15" y="31"/>
                    </a:moveTo>
                    <a:lnTo>
                      <a:pt x="15" y="0"/>
                    </a:lnTo>
                    <a:lnTo>
                      <a:pt x="76" y="46"/>
                    </a:lnTo>
                    <a:lnTo>
                      <a:pt x="0" y="62"/>
                    </a:lnTo>
                    <a:lnTo>
                      <a:pt x="15" y="31"/>
                    </a:lnTo>
                    <a:close/>
                  </a:path>
                </a:pathLst>
              </a:custGeom>
              <a:solidFill>
                <a:srgbClr val="000000"/>
              </a:solidFill>
              <a:ln w="34925">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87" name="Line 92"/>
              <p:cNvSpPr>
                <a:spLocks noChangeShapeType="1"/>
              </p:cNvSpPr>
              <p:nvPr/>
            </p:nvSpPr>
            <p:spPr bwMode="auto">
              <a:xfrm>
                <a:off x="2179" y="1936"/>
                <a:ext cx="643" cy="15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88" name="Freeform 93"/>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 name="T15" fmla="*/ 0 w 61"/>
                  <a:gd name="T16" fmla="*/ 0 h 62"/>
                  <a:gd name="T17" fmla="*/ 61 w 61"/>
                  <a:gd name="T18" fmla="*/ 62 h 62"/>
                </a:gdLst>
                <a:ahLst/>
                <a:cxnLst>
                  <a:cxn ang="T10">
                    <a:pos x="T0" y="T1"/>
                  </a:cxn>
                  <a:cxn ang="T11">
                    <a:pos x="T2" y="T3"/>
                  </a:cxn>
                  <a:cxn ang="T12">
                    <a:pos x="T4" y="T5"/>
                  </a:cxn>
                  <a:cxn ang="T13">
                    <a:pos x="T6" y="T7"/>
                  </a:cxn>
                  <a:cxn ang="T14">
                    <a:pos x="T8" y="T9"/>
                  </a:cxn>
                </a:cxnLst>
                <a:rect l="T15" t="T16" r="T17" b="T18"/>
                <a:pathLst>
                  <a:path w="61" h="62">
                    <a:moveTo>
                      <a:pt x="30" y="46"/>
                    </a:moveTo>
                    <a:lnTo>
                      <a:pt x="0" y="16"/>
                    </a:lnTo>
                    <a:lnTo>
                      <a:pt x="61" y="0"/>
                    </a:lnTo>
                    <a:lnTo>
                      <a:pt x="46" y="62"/>
                    </a:lnTo>
                    <a:lnTo>
                      <a:pt x="30" y="46"/>
                    </a:lnTo>
                    <a:close/>
                  </a:path>
                </a:pathLst>
              </a:custGeom>
              <a:solidFill>
                <a:srgbClr val="000000"/>
              </a:solidFill>
              <a:ln w="34925">
                <a:solidFill>
                  <a:srgbClr val="000000"/>
                </a:solidFill>
                <a:round/>
                <a:headEnd/>
                <a:tailEnd/>
              </a:ln>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89" name="Line 94"/>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0" name="Rectangle 95"/>
              <p:cNvSpPr>
                <a:spLocks noChangeArrowheads="1"/>
              </p:cNvSpPr>
              <p:nvPr/>
            </p:nvSpPr>
            <p:spPr bwMode="auto">
              <a:xfrm>
                <a:off x="1358" y="960"/>
                <a:ext cx="9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dirty="0" err="1">
                    <a:solidFill>
                      <a:srgbClr val="000000"/>
                    </a:solidFill>
                    <a:latin typeface="Arial" panose="020B0604020202020204" pitchFamily="34" charset="0"/>
                  </a:rPr>
                  <a:t>openTransaction</a:t>
                </a:r>
                <a:endParaRPr lang="en-GB" altLang="en-US" dirty="0"/>
              </a:p>
            </p:txBody>
          </p:sp>
          <p:sp>
            <p:nvSpPr>
              <p:cNvPr id="8291" name="Rectangle 96"/>
              <p:cNvSpPr>
                <a:spLocks noChangeArrowheads="1"/>
              </p:cNvSpPr>
              <p:nvPr/>
            </p:nvSpPr>
            <p:spPr bwMode="auto">
              <a:xfrm>
                <a:off x="2297" y="2188"/>
                <a:ext cx="11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solidFill>
                      <a:srgbClr val="000000"/>
                    </a:solidFill>
                    <a:latin typeface="Arial" panose="020B0604020202020204" pitchFamily="34" charset="0"/>
                  </a:rPr>
                  <a:t>      b.withdraw(T, 3);</a:t>
                </a:r>
                <a:endParaRPr lang="en-GB" altLang="en-US" i="1"/>
              </a:p>
            </p:txBody>
          </p:sp>
          <p:sp>
            <p:nvSpPr>
              <p:cNvPr id="8292" name="Rectangle 98"/>
              <p:cNvSpPr>
                <a:spLocks noChangeArrowheads="1"/>
              </p:cNvSpPr>
              <p:nvPr/>
            </p:nvSpPr>
            <p:spPr bwMode="auto">
              <a:xfrm>
                <a:off x="1292" y="1089"/>
                <a:ext cx="10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i="1">
                    <a:latin typeface="Arial" panose="020B0604020202020204" pitchFamily="34" charset="0"/>
                  </a:rPr>
                  <a:t>closeTransaction</a:t>
                </a:r>
                <a:endParaRPr lang="en-GB" altLang="en-US">
                  <a:latin typeface="Arial" panose="020B0604020202020204" pitchFamily="34" charset="0"/>
                </a:endParaRPr>
              </a:p>
            </p:txBody>
          </p:sp>
          <p:sp>
            <p:nvSpPr>
              <p:cNvPr id="8293" name="Rectangle 101"/>
              <p:cNvSpPr>
                <a:spLocks noChangeArrowheads="1"/>
              </p:cNvSpPr>
              <p:nvPr/>
            </p:nvSpPr>
            <p:spPr bwMode="auto">
              <a:xfrm>
                <a:off x="396" y="2592"/>
                <a:ext cx="21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T </a:t>
                </a:r>
                <a:r>
                  <a:rPr lang="en-GB" altLang="en-US" sz="1500">
                    <a:solidFill>
                      <a:srgbClr val="000000"/>
                    </a:solidFill>
                    <a:latin typeface="Arial" panose="020B0604020202020204" pitchFamily="34" charset="0"/>
                  </a:rPr>
                  <a:t>= </a:t>
                </a:r>
                <a:endParaRPr lang="en-GB" altLang="en-US"/>
              </a:p>
            </p:txBody>
          </p:sp>
          <p:sp>
            <p:nvSpPr>
              <p:cNvPr id="8294" name="Rectangle 102"/>
              <p:cNvSpPr>
                <a:spLocks noChangeArrowheads="1"/>
              </p:cNvSpPr>
              <p:nvPr/>
            </p:nvSpPr>
            <p:spPr bwMode="auto">
              <a:xfrm>
                <a:off x="605" y="2592"/>
                <a:ext cx="8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openTransaction</a:t>
                </a:r>
                <a:endParaRPr lang="en-GB" altLang="en-US" i="1"/>
              </a:p>
            </p:txBody>
          </p:sp>
          <p:sp>
            <p:nvSpPr>
              <p:cNvPr id="8295" name="Rectangle 103"/>
              <p:cNvSpPr>
                <a:spLocks noChangeArrowheads="1"/>
              </p:cNvSpPr>
              <p:nvPr/>
            </p:nvSpPr>
            <p:spPr bwMode="auto">
              <a:xfrm>
                <a:off x="439" y="2742"/>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      a.withdraw(4);</a:t>
                </a:r>
                <a:endParaRPr lang="en-GB" altLang="en-US" i="1"/>
              </a:p>
            </p:txBody>
          </p:sp>
          <p:sp>
            <p:nvSpPr>
              <p:cNvPr id="8296" name="Rectangle 104"/>
              <p:cNvSpPr>
                <a:spLocks noChangeArrowheads="1"/>
              </p:cNvSpPr>
              <p:nvPr/>
            </p:nvSpPr>
            <p:spPr bwMode="auto">
              <a:xfrm>
                <a:off x="439" y="2906"/>
                <a:ext cx="86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      c.deposit(4);</a:t>
                </a:r>
                <a:endParaRPr lang="en-GB" altLang="en-US" i="1"/>
              </a:p>
            </p:txBody>
          </p:sp>
          <p:sp>
            <p:nvSpPr>
              <p:cNvPr id="8297" name="Rectangle 105"/>
              <p:cNvSpPr>
                <a:spLocks noChangeArrowheads="1"/>
              </p:cNvSpPr>
              <p:nvPr/>
            </p:nvSpPr>
            <p:spPr bwMode="auto">
              <a:xfrm>
                <a:off x="439" y="3040"/>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      b.withdraw(3);</a:t>
                </a:r>
                <a:endParaRPr lang="en-GB" altLang="en-US" i="1"/>
              </a:p>
            </p:txBody>
          </p:sp>
          <p:sp>
            <p:nvSpPr>
              <p:cNvPr id="8298" name="Rectangle 106"/>
              <p:cNvSpPr>
                <a:spLocks noChangeArrowheads="1"/>
              </p:cNvSpPr>
              <p:nvPr/>
            </p:nvSpPr>
            <p:spPr bwMode="auto">
              <a:xfrm>
                <a:off x="439" y="3175"/>
                <a:ext cx="8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i="1">
                    <a:solidFill>
                      <a:srgbClr val="000000"/>
                    </a:solidFill>
                    <a:latin typeface="Arial" panose="020B0604020202020204" pitchFamily="34" charset="0"/>
                  </a:rPr>
                  <a:t>      d.deposit(3);</a:t>
                </a:r>
                <a:endParaRPr lang="en-GB" altLang="en-US" i="1"/>
              </a:p>
            </p:txBody>
          </p:sp>
          <p:sp>
            <p:nvSpPr>
              <p:cNvPr id="8299" name="Rectangle 107"/>
              <p:cNvSpPr>
                <a:spLocks noChangeArrowheads="1"/>
              </p:cNvSpPr>
              <p:nvPr/>
            </p:nvSpPr>
            <p:spPr bwMode="auto">
              <a:xfrm>
                <a:off x="364" y="3324"/>
                <a:ext cx="11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500">
                    <a:solidFill>
                      <a:srgbClr val="000000"/>
                    </a:solidFill>
                    <a:latin typeface="Arial" panose="020B0604020202020204" pitchFamily="34" charset="0"/>
                  </a:rPr>
                  <a:t>      </a:t>
                </a:r>
                <a:r>
                  <a:rPr lang="en-GB" altLang="en-US" sz="1500" i="1">
                    <a:solidFill>
                      <a:srgbClr val="000000"/>
                    </a:solidFill>
                    <a:latin typeface="Arial" panose="020B0604020202020204" pitchFamily="34" charset="0"/>
                  </a:rPr>
                  <a:t>closeTransaction</a:t>
                </a:r>
                <a:endParaRPr lang="en-GB" altLang="en-US"/>
              </a:p>
            </p:txBody>
          </p:sp>
          <p:sp>
            <p:nvSpPr>
              <p:cNvPr id="8300" name="Rectangle 100"/>
              <p:cNvSpPr>
                <a:spLocks noChangeArrowheads="1"/>
              </p:cNvSpPr>
              <p:nvPr/>
            </p:nvSpPr>
            <p:spPr bwMode="auto">
              <a:xfrm>
                <a:off x="233" y="3547"/>
                <a:ext cx="34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 </a:t>
                </a:r>
                <a:r>
                  <a:rPr lang="en-GB" altLang="en-US" sz="1600">
                    <a:latin typeface="Arial" panose="020B0604020202020204" pitchFamily="34" charset="0"/>
                  </a:rPr>
                  <a:t>Note: the coordinator is in one of the servers, e.g. BranchX</a:t>
                </a:r>
                <a:endParaRPr lang="en-GB" altLang="en-US"/>
              </a:p>
            </p:txBody>
          </p:sp>
        </p:grpSp>
        <p:sp>
          <p:nvSpPr>
            <p:cNvPr id="8205" name="Rectangle 114"/>
            <p:cNvSpPr>
              <a:spLocks noChangeArrowheads="1"/>
            </p:cNvSpPr>
            <p:nvPr/>
          </p:nvSpPr>
          <p:spPr bwMode="auto">
            <a:xfrm>
              <a:off x="1985" y="3428"/>
              <a:ext cx="9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kumimoji="1" lang="en-GB" altLang="en-US" sz="2000">
                  <a:solidFill>
                    <a:schemeClr val="accent1"/>
                  </a:solidFill>
                  <a:latin typeface="Arial" panose="020B0604020202020204" pitchFamily="34" charset="0"/>
                </a:rPr>
                <a:t>Figure 13.3</a:t>
              </a:r>
            </a:p>
          </p:txBody>
        </p:sp>
      </p:grpSp>
      <p:sp>
        <p:nvSpPr>
          <p:cNvPr id="28788" name="Rectangle 116"/>
          <p:cNvSpPr>
            <a:spLocks noChangeArrowheads="1"/>
          </p:cNvSpPr>
          <p:nvPr/>
        </p:nvSpPr>
        <p:spPr bwMode="auto">
          <a:xfrm>
            <a:off x="1314451" y="1208089"/>
            <a:ext cx="2151063" cy="22891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a:latin typeface="Helvetica" panose="020B0604020202020204" pitchFamily="34" charset="0"/>
              </a:rPr>
              <a:t>a client’s (flat) banking transaction involves accounts </a:t>
            </a:r>
            <a:r>
              <a:rPr lang="en-GB" altLang="en-US" sz="1800" i="1">
                <a:latin typeface="Helvetica" panose="020B0604020202020204" pitchFamily="34" charset="0"/>
              </a:rPr>
              <a:t>A</a:t>
            </a:r>
            <a:r>
              <a:rPr lang="en-GB" altLang="en-US" sz="1800">
                <a:latin typeface="Helvetica" panose="020B0604020202020204" pitchFamily="34" charset="0"/>
              </a:rPr>
              <a:t>, </a:t>
            </a:r>
            <a:r>
              <a:rPr lang="en-GB" altLang="en-US" sz="1800" i="1">
                <a:latin typeface="Helvetica" panose="020B0604020202020204" pitchFamily="34" charset="0"/>
              </a:rPr>
              <a:t>B</a:t>
            </a:r>
            <a:r>
              <a:rPr lang="en-GB" altLang="en-US" sz="1800">
                <a:latin typeface="Helvetica" panose="020B0604020202020204" pitchFamily="34" charset="0"/>
              </a:rPr>
              <a:t>, </a:t>
            </a:r>
            <a:r>
              <a:rPr lang="en-GB" altLang="en-US" sz="1800" i="1">
                <a:latin typeface="Helvetica" panose="020B0604020202020204" pitchFamily="34" charset="0"/>
              </a:rPr>
              <a:t>C</a:t>
            </a:r>
            <a:r>
              <a:rPr lang="en-GB" altLang="en-US" sz="1800">
                <a:latin typeface="Helvetica" panose="020B0604020202020204" pitchFamily="34" charset="0"/>
              </a:rPr>
              <a:t> and </a:t>
            </a:r>
            <a:r>
              <a:rPr lang="en-GB" altLang="en-US" sz="1800" i="1">
                <a:latin typeface="Helvetica" panose="020B0604020202020204" pitchFamily="34" charset="0"/>
              </a:rPr>
              <a:t>D</a:t>
            </a:r>
            <a:r>
              <a:rPr lang="en-GB" altLang="en-US" sz="1800">
                <a:latin typeface="Helvetica" panose="020B0604020202020204" pitchFamily="34" charset="0"/>
              </a:rPr>
              <a:t> at servers </a:t>
            </a:r>
            <a:r>
              <a:rPr lang="en-GB" altLang="en-US" sz="1800" i="1">
                <a:latin typeface="Helvetica" panose="020B0604020202020204" pitchFamily="34" charset="0"/>
              </a:rPr>
              <a:t>BranchX</a:t>
            </a:r>
            <a:r>
              <a:rPr lang="en-GB" altLang="en-US" sz="1800">
                <a:latin typeface="Helvetica" panose="020B0604020202020204" pitchFamily="34" charset="0"/>
              </a:rPr>
              <a:t>, </a:t>
            </a:r>
            <a:r>
              <a:rPr lang="en-GB" altLang="en-US" sz="1800" i="1">
                <a:latin typeface="Helvetica" panose="020B0604020202020204" pitchFamily="34" charset="0"/>
              </a:rPr>
              <a:t>BranchY</a:t>
            </a:r>
            <a:r>
              <a:rPr lang="en-GB" altLang="en-US" sz="1800">
                <a:latin typeface="Helvetica" panose="020B0604020202020204" pitchFamily="34" charset="0"/>
              </a:rPr>
              <a:t> and </a:t>
            </a:r>
            <a:r>
              <a:rPr lang="en-GB" altLang="en-US" sz="1800" i="1">
                <a:latin typeface="Helvetica" panose="020B0604020202020204" pitchFamily="34" charset="0"/>
              </a:rPr>
              <a:t>BranchZ</a:t>
            </a:r>
            <a:endParaRPr lang="en-GB" altLang="en-US" sz="2000">
              <a:latin typeface="Helvetica" panose="020B0604020202020204" pitchFamily="34" charset="0"/>
            </a:endParaRPr>
          </a:p>
        </p:txBody>
      </p:sp>
      <p:grpSp>
        <p:nvGrpSpPr>
          <p:cNvPr id="4" name="Group 120"/>
          <p:cNvGrpSpPr>
            <a:grpSpLocks/>
          </p:cNvGrpSpPr>
          <p:nvPr/>
        </p:nvGrpSpPr>
        <p:grpSpPr bwMode="auto">
          <a:xfrm>
            <a:off x="5632450" y="366713"/>
            <a:ext cx="5416550" cy="965200"/>
            <a:chOff x="2828" y="231"/>
            <a:chExt cx="3412" cy="608"/>
          </a:xfrm>
        </p:grpSpPr>
        <p:sp>
          <p:nvSpPr>
            <p:cNvPr id="8202" name="Rectangle 117"/>
            <p:cNvSpPr>
              <a:spLocks noChangeArrowheads="1"/>
            </p:cNvSpPr>
            <p:nvPr/>
          </p:nvSpPr>
          <p:spPr bwMode="auto">
            <a:xfrm>
              <a:off x="3786" y="231"/>
              <a:ext cx="2454"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800" i="1">
                  <a:latin typeface="Helvetica" panose="020B0604020202020204" pitchFamily="34" charset="0"/>
                </a:rPr>
                <a:t>openTransaction</a:t>
              </a:r>
              <a:r>
                <a:rPr lang="en-GB" altLang="en-US" sz="1800">
                  <a:latin typeface="Helvetica" panose="020B0604020202020204" pitchFamily="34" charset="0"/>
                </a:rPr>
                <a:t> goes to the coordinator</a:t>
              </a:r>
              <a:endParaRPr lang="en-GB" altLang="en-US" sz="2000">
                <a:latin typeface="Helvetica" panose="020B0604020202020204" pitchFamily="34" charset="0"/>
              </a:endParaRPr>
            </a:p>
          </p:txBody>
        </p:sp>
        <p:sp>
          <p:nvSpPr>
            <p:cNvPr id="8203" name="Line 118"/>
            <p:cNvSpPr>
              <a:spLocks noChangeShapeType="1"/>
            </p:cNvSpPr>
            <p:nvPr/>
          </p:nvSpPr>
          <p:spPr bwMode="auto">
            <a:xfrm flipH="1">
              <a:off x="2828" y="449"/>
              <a:ext cx="999" cy="39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8793" name="Rectangle 121"/>
          <p:cNvSpPr>
            <a:spLocks noChangeArrowheads="1"/>
          </p:cNvSpPr>
          <p:nvPr/>
        </p:nvSpPr>
        <p:spPr bwMode="auto">
          <a:xfrm>
            <a:off x="1509713" y="3908426"/>
            <a:ext cx="3098800" cy="1616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latin typeface="Helvetica" panose="020B0604020202020204" pitchFamily="34" charset="0"/>
              </a:rPr>
              <a:t>Each server is shown with a </a:t>
            </a:r>
            <a:r>
              <a:rPr lang="en-GB" altLang="en-US" sz="2000" i="1">
                <a:latin typeface="Helvetica" panose="020B0604020202020204" pitchFamily="34" charset="0"/>
              </a:rPr>
              <a:t>participant</a:t>
            </a:r>
            <a:r>
              <a:rPr lang="en-GB" altLang="en-US" sz="2000">
                <a:latin typeface="Helvetica" panose="020B0604020202020204" pitchFamily="34" charset="0"/>
              </a:rPr>
              <a:t>, which joins the transaction by invoking the </a:t>
            </a:r>
            <a:r>
              <a:rPr lang="en-GB" altLang="en-US" sz="2000" i="1">
                <a:latin typeface="Helvetica" panose="020B0604020202020204" pitchFamily="34" charset="0"/>
              </a:rPr>
              <a:t>join</a:t>
            </a:r>
            <a:r>
              <a:rPr lang="en-GB" altLang="en-US" sz="2000">
                <a:latin typeface="Helvetica" panose="020B0604020202020204" pitchFamily="34" charset="0"/>
              </a:rPr>
              <a:t> method in the coordinator</a:t>
            </a:r>
          </a:p>
        </p:txBody>
      </p:sp>
      <p:sp>
        <p:nvSpPr>
          <p:cNvPr id="28794" name="Text Box 122"/>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642100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5">
                                            <p:txEl>
                                              <p:pRg st="0" end="0"/>
                                            </p:txEl>
                                          </p:spTgt>
                                        </p:tgtEl>
                                        <p:attrNameLst>
                                          <p:attrName>style.visibility</p:attrName>
                                        </p:attrNameLst>
                                      </p:cBhvr>
                                      <p:to>
                                        <p:strVal val="visible"/>
                                      </p:to>
                                    </p:set>
                                    <p:animEffect transition="in" filter="wipe(up)">
                                      <p:cBhvr>
                                        <p:cTn id="12" dur="500"/>
                                        <p:tgtEl>
                                          <p:spTgt spid="287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8788"/>
                                        </p:tgtEl>
                                        <p:attrNameLst>
                                          <p:attrName>style.visibility</p:attrName>
                                        </p:attrNameLst>
                                      </p:cBhvr>
                                      <p:to>
                                        <p:strVal val="visible"/>
                                      </p:to>
                                    </p:set>
                                    <p:anim calcmode="lin" valueType="num">
                                      <p:cBhvr additive="base">
                                        <p:cTn id="17" dur="500" fill="hold"/>
                                        <p:tgtEl>
                                          <p:spTgt spid="28788"/>
                                        </p:tgtEl>
                                        <p:attrNameLst>
                                          <p:attrName>ppt_x</p:attrName>
                                        </p:attrNameLst>
                                      </p:cBhvr>
                                      <p:tavLst>
                                        <p:tav tm="0">
                                          <p:val>
                                            <p:strVal val="1+#ppt_w/2"/>
                                          </p:val>
                                        </p:tav>
                                        <p:tav tm="100000">
                                          <p:val>
                                            <p:strVal val="#ppt_x"/>
                                          </p:val>
                                        </p:tav>
                                      </p:tavLst>
                                    </p:anim>
                                    <p:anim calcmode="lin" valueType="num">
                                      <p:cBhvr additive="base">
                                        <p:cTn id="18" dur="500" fill="hold"/>
                                        <p:tgtEl>
                                          <p:spTgt spid="287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8793"/>
                                        </p:tgtEl>
                                        <p:attrNameLst>
                                          <p:attrName>style.visibility</p:attrName>
                                        </p:attrNameLst>
                                      </p:cBhvr>
                                      <p:to>
                                        <p:strVal val="visible"/>
                                      </p:to>
                                    </p:set>
                                    <p:anim calcmode="lin" valueType="num">
                                      <p:cBhvr additive="base">
                                        <p:cTn id="29" dur="500" fill="hold"/>
                                        <p:tgtEl>
                                          <p:spTgt spid="28793"/>
                                        </p:tgtEl>
                                        <p:attrNameLst>
                                          <p:attrName>ppt_x</p:attrName>
                                        </p:attrNameLst>
                                      </p:cBhvr>
                                      <p:tavLst>
                                        <p:tav tm="0">
                                          <p:val>
                                            <p:strVal val="1+#ppt_w/2"/>
                                          </p:val>
                                        </p:tav>
                                        <p:tav tm="100000">
                                          <p:val>
                                            <p:strVal val="#ppt_x"/>
                                          </p:val>
                                        </p:tav>
                                      </p:tavLst>
                                    </p:anim>
                                    <p:anim calcmode="lin" valueType="num">
                                      <p:cBhvr additive="base">
                                        <p:cTn id="30" dur="500" fill="hold"/>
                                        <p:tgtEl>
                                          <p:spTgt spid="28793"/>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8794"/>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5" grpId="0" build="p" autoUpdateAnimBg="0"/>
      <p:bldP spid="28788" grpId="0" animBg="1" autoUpdateAnimBg="0"/>
      <p:bldP spid="28793" grpId="0" animBg="1" autoUpdateAnimBg="0"/>
      <p:bldP spid="2879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Recovery of objects</a:t>
            </a:r>
            <a:endParaRPr lang="en-US" dirty="0"/>
          </a:p>
        </p:txBody>
      </p:sp>
      <p:sp>
        <p:nvSpPr>
          <p:cNvPr id="3" name="Content Placeholder 2"/>
          <p:cNvSpPr>
            <a:spLocks noGrp="1"/>
          </p:cNvSpPr>
          <p:nvPr>
            <p:ph idx="1"/>
          </p:nvPr>
        </p:nvSpPr>
        <p:spPr>
          <a:xfrm>
            <a:off x="2107948" y="1264555"/>
            <a:ext cx="8915400" cy="3777622"/>
          </a:xfrm>
        </p:spPr>
        <p:txBody>
          <a:bodyPr>
            <a:noAutofit/>
          </a:bodyPr>
          <a:lstStyle/>
          <a:p>
            <a:r>
              <a:rPr lang="en-US" sz="2400" dirty="0"/>
              <a:t>In the second approach, </a:t>
            </a:r>
            <a:endParaRPr lang="en-US" sz="2400" dirty="0" smtClean="0"/>
          </a:p>
          <a:p>
            <a:pPr lvl="1"/>
            <a:r>
              <a:rPr lang="en-US" sz="2400" dirty="0" smtClean="0"/>
              <a:t>the </a:t>
            </a:r>
            <a:r>
              <a:rPr lang="en-US" sz="2400" dirty="0"/>
              <a:t>recovery manager will restore a server’s objects </a:t>
            </a:r>
            <a:r>
              <a:rPr lang="en-US" sz="2400" dirty="0" smtClean="0"/>
              <a:t>by ‘</a:t>
            </a:r>
            <a:r>
              <a:rPr lang="en-US" sz="2400" dirty="0"/>
              <a:t>reading the recovery file backwards’. </a:t>
            </a:r>
            <a:endParaRPr lang="en-US" sz="2400" dirty="0" smtClean="0"/>
          </a:p>
          <a:p>
            <a:pPr lvl="1"/>
            <a:r>
              <a:rPr lang="en-US" sz="2400" dirty="0" smtClean="0"/>
              <a:t>The </a:t>
            </a:r>
            <a:r>
              <a:rPr lang="en-US" sz="2400" dirty="0"/>
              <a:t>recovery file has been structured so that </a:t>
            </a:r>
            <a:r>
              <a:rPr lang="en-US" sz="2400" dirty="0" smtClean="0"/>
              <a:t>there is </a:t>
            </a:r>
            <a:r>
              <a:rPr lang="en-US" sz="2400" dirty="0"/>
              <a:t>a backwards pointer from each transaction status entry to the next. </a:t>
            </a:r>
            <a:endParaRPr lang="en-US" sz="2400" dirty="0" smtClean="0"/>
          </a:p>
          <a:p>
            <a:pPr lvl="1"/>
            <a:r>
              <a:rPr lang="en-US" sz="2400" dirty="0" smtClean="0"/>
              <a:t>The recovery manager </a:t>
            </a:r>
            <a:r>
              <a:rPr lang="en-US" sz="2400" dirty="0"/>
              <a:t>uses transactions with </a:t>
            </a:r>
            <a:r>
              <a:rPr lang="en-US" sz="2400" i="1" dirty="0"/>
              <a:t>committed </a:t>
            </a:r>
            <a:r>
              <a:rPr lang="en-US" sz="2400" dirty="0"/>
              <a:t>status to restore those objects that have </a:t>
            </a:r>
            <a:r>
              <a:rPr lang="en-US" sz="2400" dirty="0" smtClean="0"/>
              <a:t>not yet </a:t>
            </a:r>
            <a:r>
              <a:rPr lang="en-US" sz="2400" dirty="0"/>
              <a:t>been restored</a:t>
            </a:r>
            <a:r>
              <a:rPr lang="en-US" sz="2400" dirty="0" smtClean="0"/>
              <a:t>.</a:t>
            </a:r>
          </a:p>
          <a:p>
            <a:pPr lvl="1"/>
            <a:r>
              <a:rPr lang="en-US" sz="2400" dirty="0" smtClean="0"/>
              <a:t> </a:t>
            </a:r>
            <a:r>
              <a:rPr lang="en-US" sz="2400" dirty="0"/>
              <a:t>It continues until it has restored all of the server’s objects. </a:t>
            </a:r>
            <a:endParaRPr lang="en-US" sz="2400" dirty="0" smtClean="0"/>
          </a:p>
          <a:p>
            <a:pPr lvl="1"/>
            <a:r>
              <a:rPr lang="en-US" sz="2400" dirty="0" smtClean="0"/>
              <a:t>This has the </a:t>
            </a:r>
            <a:r>
              <a:rPr lang="en-US" sz="2400" dirty="0"/>
              <a:t>advantage that each object is restored once only.</a:t>
            </a:r>
            <a:endParaRPr lang="en-US" sz="2400" dirty="0"/>
          </a:p>
        </p:txBody>
      </p:sp>
    </p:spTree>
    <p:extLst>
      <p:ext uri="{BB962C8B-B14F-4D97-AF65-F5344CB8AC3E}">
        <p14:creationId xmlns:p14="http://schemas.microsoft.com/office/powerpoint/2010/main" val="143859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895094" y="-93137"/>
            <a:ext cx="8911687" cy="1280890"/>
          </a:xfrm>
        </p:spPr>
        <p:txBody>
          <a:bodyPr/>
          <a:lstStyle/>
          <a:p>
            <a:r>
              <a:rPr lang="en-US" sz="4000" b="1" dirty="0"/>
              <a:t>Reorganizing</a:t>
            </a:r>
            <a:r>
              <a:rPr lang="en-US" b="1" dirty="0"/>
              <a:t> the recovery file</a:t>
            </a:r>
            <a:endParaRPr lang="en-US" altLang="en-US" dirty="0" smtClean="0"/>
          </a:p>
        </p:txBody>
      </p:sp>
      <p:sp>
        <p:nvSpPr>
          <p:cNvPr id="58370" name="Content Placeholder 2"/>
          <p:cNvSpPr>
            <a:spLocks noGrp="1"/>
          </p:cNvSpPr>
          <p:nvPr>
            <p:ph idx="1"/>
          </p:nvPr>
        </p:nvSpPr>
        <p:spPr>
          <a:xfrm>
            <a:off x="1356084" y="738575"/>
            <a:ext cx="10835916" cy="4433766"/>
          </a:xfrm>
        </p:spPr>
        <p:txBody>
          <a:bodyPr>
            <a:noAutofit/>
          </a:bodyPr>
          <a:lstStyle/>
          <a:p>
            <a:r>
              <a:rPr lang="en-US" sz="2400" dirty="0"/>
              <a:t>A recovery manager is responsible for reorganizing </a:t>
            </a:r>
            <a:r>
              <a:rPr lang="en-US" sz="2400" dirty="0" smtClean="0"/>
              <a:t>its recovery </a:t>
            </a:r>
            <a:r>
              <a:rPr lang="en-US" sz="2400" dirty="0"/>
              <a:t>file so as to make the process of recovery faster and to reduce its use of space</a:t>
            </a:r>
            <a:r>
              <a:rPr lang="en-US" sz="2400" dirty="0" smtClean="0"/>
              <a:t>.</a:t>
            </a:r>
          </a:p>
          <a:p>
            <a:r>
              <a:rPr lang="en-US" sz="2400" dirty="0" smtClean="0"/>
              <a:t>Only </a:t>
            </a:r>
            <a:r>
              <a:rPr lang="en-US" sz="2400" dirty="0"/>
              <a:t>information required for recovery is a copy of the </a:t>
            </a:r>
            <a:r>
              <a:rPr lang="en-US" sz="2400" dirty="0" smtClean="0"/>
              <a:t>committed version </a:t>
            </a:r>
            <a:r>
              <a:rPr lang="en-US" sz="2400" dirty="0"/>
              <a:t>of each object in the server. </a:t>
            </a:r>
            <a:endParaRPr lang="en-US" sz="2400" dirty="0" smtClean="0"/>
          </a:p>
          <a:p>
            <a:pPr lvl="1"/>
            <a:r>
              <a:rPr lang="en-US" sz="2000" dirty="0" smtClean="0"/>
              <a:t>This </a:t>
            </a:r>
            <a:r>
              <a:rPr lang="en-US" sz="2000" dirty="0"/>
              <a:t>would be the most compact form for </a:t>
            </a:r>
            <a:r>
              <a:rPr lang="en-US" sz="2000" dirty="0" smtClean="0"/>
              <a:t>the recovery </a:t>
            </a:r>
            <a:r>
              <a:rPr lang="en-US" sz="2000" dirty="0"/>
              <a:t>file</a:t>
            </a:r>
            <a:r>
              <a:rPr lang="en-US" sz="2000" dirty="0" smtClean="0"/>
              <a:t>.</a:t>
            </a:r>
          </a:p>
          <a:p>
            <a:r>
              <a:rPr lang="en-US" sz="2400" dirty="0" smtClean="0"/>
              <a:t> </a:t>
            </a:r>
            <a:r>
              <a:rPr lang="en-US" sz="2400" dirty="0"/>
              <a:t>The name </a:t>
            </a:r>
            <a:r>
              <a:rPr lang="en-US" sz="2400" i="1" dirty="0" err="1"/>
              <a:t>checkpointing</a:t>
            </a:r>
            <a:r>
              <a:rPr lang="en-US" sz="2400" i="1" dirty="0"/>
              <a:t> </a:t>
            </a:r>
            <a:r>
              <a:rPr lang="en-US" sz="2400" dirty="0"/>
              <a:t>is used to refer to the process of writing </a:t>
            </a:r>
            <a:r>
              <a:rPr lang="en-US" sz="2400" dirty="0" smtClean="0"/>
              <a:t>the current </a:t>
            </a:r>
            <a:r>
              <a:rPr lang="en-US" sz="2400" dirty="0"/>
              <a:t>committed values of a server’s objects to a new recovery file, together </a:t>
            </a:r>
            <a:r>
              <a:rPr lang="en-US" sz="2400" dirty="0" smtClean="0"/>
              <a:t>with transaction </a:t>
            </a:r>
            <a:r>
              <a:rPr lang="en-US" sz="2400" dirty="0"/>
              <a:t>status entries and intentions lists of transactions that have not yet been </a:t>
            </a:r>
            <a:r>
              <a:rPr lang="en-US" sz="2400" dirty="0" smtClean="0"/>
              <a:t>fully resolved. </a:t>
            </a:r>
          </a:p>
          <a:p>
            <a:r>
              <a:rPr lang="en-US" sz="2400" dirty="0" smtClean="0"/>
              <a:t>The term </a:t>
            </a:r>
            <a:r>
              <a:rPr lang="en-US" sz="2400" i="1" dirty="0" smtClean="0"/>
              <a:t>checkpoint </a:t>
            </a:r>
            <a:r>
              <a:rPr lang="en-US" sz="2400" dirty="0"/>
              <a:t>is used to refer to the information stored by the </a:t>
            </a:r>
            <a:r>
              <a:rPr lang="en-US" sz="2400" dirty="0" err="1"/>
              <a:t>checkpointing</a:t>
            </a:r>
            <a:r>
              <a:rPr lang="en-US" sz="2400" dirty="0"/>
              <a:t> process</a:t>
            </a:r>
            <a:r>
              <a:rPr lang="en-US" sz="2400" dirty="0" smtClean="0"/>
              <a:t>.</a:t>
            </a:r>
          </a:p>
          <a:p>
            <a:r>
              <a:rPr lang="en-US" sz="2400" dirty="0" smtClean="0"/>
              <a:t> The purpose </a:t>
            </a:r>
            <a:r>
              <a:rPr lang="en-US" sz="2400" dirty="0"/>
              <a:t>of making checkpoints is to reduce the number of transactions to be dealt </a:t>
            </a:r>
            <a:r>
              <a:rPr lang="en-US" sz="2400" dirty="0" smtClean="0"/>
              <a:t>with during </a:t>
            </a:r>
            <a:r>
              <a:rPr lang="en-US" sz="2400" dirty="0"/>
              <a:t>recovery and to reclaim file space</a:t>
            </a:r>
            <a:endParaRPr lang="en-US" altLang="en-US" sz="4800" dirty="0"/>
          </a:p>
        </p:txBody>
      </p:sp>
    </p:spTree>
    <p:extLst>
      <p:ext uri="{BB962C8B-B14F-4D97-AF65-F5344CB8AC3E}">
        <p14:creationId xmlns:p14="http://schemas.microsoft.com/office/powerpoint/2010/main" val="13341921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Reorganizing</a:t>
            </a:r>
            <a:r>
              <a:rPr lang="en-US" b="1" dirty="0"/>
              <a:t> the recovery file</a:t>
            </a:r>
            <a:endParaRPr lang="en-US" dirty="0"/>
          </a:p>
        </p:txBody>
      </p:sp>
      <p:sp>
        <p:nvSpPr>
          <p:cNvPr id="3" name="Content Placeholder 2"/>
          <p:cNvSpPr>
            <a:spLocks noGrp="1"/>
          </p:cNvSpPr>
          <p:nvPr>
            <p:ph idx="1"/>
          </p:nvPr>
        </p:nvSpPr>
        <p:spPr>
          <a:xfrm>
            <a:off x="1427747" y="1905000"/>
            <a:ext cx="10076865" cy="3777622"/>
          </a:xfrm>
        </p:spPr>
        <p:txBody>
          <a:bodyPr>
            <a:noAutofit/>
          </a:bodyPr>
          <a:lstStyle/>
          <a:p>
            <a:r>
              <a:rPr lang="en-US" sz="2400" dirty="0"/>
              <a:t>The checkpoint is written to a future recovery file, and the current recovery </a:t>
            </a:r>
            <a:r>
              <a:rPr lang="en-US" sz="2400" dirty="0" smtClean="0"/>
              <a:t>file remains </a:t>
            </a:r>
            <a:r>
              <a:rPr lang="en-US" sz="2400" dirty="0"/>
              <a:t>in use until the checkpoint is complete</a:t>
            </a:r>
            <a:r>
              <a:rPr lang="en-US" sz="2400" dirty="0" smtClean="0"/>
              <a:t>.</a:t>
            </a:r>
          </a:p>
          <a:p>
            <a:r>
              <a:rPr lang="en-US" sz="2400" dirty="0" smtClean="0"/>
              <a:t> </a:t>
            </a:r>
            <a:r>
              <a:rPr lang="en-US" sz="2400" dirty="0" err="1"/>
              <a:t>Checkpointing</a:t>
            </a:r>
            <a:r>
              <a:rPr lang="en-US" sz="2400" dirty="0"/>
              <a:t> consists of ‘adding </a:t>
            </a:r>
            <a:r>
              <a:rPr lang="en-US" sz="2400" dirty="0" smtClean="0"/>
              <a:t>a mark</a:t>
            </a:r>
            <a:r>
              <a:rPr lang="en-US" sz="2400" dirty="0"/>
              <a:t>’ to the recovery file when the </a:t>
            </a:r>
            <a:r>
              <a:rPr lang="en-US" sz="2400" dirty="0" err="1"/>
              <a:t>checkpointing</a:t>
            </a:r>
            <a:r>
              <a:rPr lang="en-US" sz="2400" dirty="0"/>
              <a:t> starts, writing the server’s objects </a:t>
            </a:r>
            <a:r>
              <a:rPr lang="en-US" sz="2400" dirty="0" smtClean="0"/>
              <a:t>to the </a:t>
            </a:r>
            <a:r>
              <a:rPr lang="en-US" sz="2400" dirty="0"/>
              <a:t>future recovery file and then copying to that file </a:t>
            </a:r>
            <a:endParaRPr lang="en-US" sz="2400" dirty="0"/>
          </a:p>
          <a:p>
            <a:pPr lvl="1"/>
            <a:r>
              <a:rPr lang="en-US" sz="2000" dirty="0" smtClean="0"/>
              <a:t>all </a:t>
            </a:r>
            <a:r>
              <a:rPr lang="en-US" sz="2000" dirty="0"/>
              <a:t>entries before the mark </a:t>
            </a:r>
            <a:r>
              <a:rPr lang="en-US" sz="2000" dirty="0" smtClean="0"/>
              <a:t>that relate </a:t>
            </a:r>
            <a:r>
              <a:rPr lang="en-US" sz="2000" dirty="0"/>
              <a:t>to as-yet-unresolved transactions </a:t>
            </a:r>
            <a:endParaRPr lang="en-US" sz="2000" dirty="0" smtClean="0"/>
          </a:p>
          <a:p>
            <a:pPr lvl="1"/>
            <a:r>
              <a:rPr lang="en-US" sz="2000" dirty="0" smtClean="0"/>
              <a:t>all </a:t>
            </a:r>
            <a:r>
              <a:rPr lang="en-US" sz="2000" dirty="0"/>
              <a:t>entries after the mark in the </a:t>
            </a:r>
            <a:r>
              <a:rPr lang="en-US" sz="2000" dirty="0" smtClean="0"/>
              <a:t>recovery file.</a:t>
            </a:r>
          </a:p>
          <a:p>
            <a:r>
              <a:rPr lang="en-US" sz="2400" dirty="0" smtClean="0"/>
              <a:t> </a:t>
            </a:r>
            <a:r>
              <a:rPr lang="en-US" sz="2400" dirty="0"/>
              <a:t>When the checkpoint is complete, the future recovery file becomes the </a:t>
            </a:r>
            <a:r>
              <a:rPr lang="en-US" sz="2400" dirty="0" smtClean="0"/>
              <a:t>recovery file</a:t>
            </a:r>
            <a:r>
              <a:rPr lang="en-US" sz="2400" dirty="0"/>
              <a:t>.</a:t>
            </a:r>
            <a:endParaRPr lang="en-US" sz="2400" dirty="0"/>
          </a:p>
        </p:txBody>
      </p:sp>
    </p:spTree>
    <p:extLst>
      <p:ext uri="{BB962C8B-B14F-4D97-AF65-F5344CB8AC3E}">
        <p14:creationId xmlns:p14="http://schemas.microsoft.com/office/powerpoint/2010/main" val="2747360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versions</a:t>
            </a:r>
            <a:endParaRPr lang="en-US" dirty="0"/>
          </a:p>
        </p:txBody>
      </p:sp>
      <p:sp>
        <p:nvSpPr>
          <p:cNvPr id="3" name="Content Placeholder 2"/>
          <p:cNvSpPr>
            <a:spLocks noGrp="1"/>
          </p:cNvSpPr>
          <p:nvPr>
            <p:ph idx="1"/>
          </p:nvPr>
        </p:nvSpPr>
        <p:spPr>
          <a:xfrm>
            <a:off x="2412749" y="1620253"/>
            <a:ext cx="8915400" cy="3777622"/>
          </a:xfrm>
        </p:spPr>
        <p:txBody>
          <a:bodyPr>
            <a:noAutofit/>
          </a:bodyPr>
          <a:lstStyle/>
          <a:p>
            <a:r>
              <a:rPr lang="en-US" sz="2400" dirty="0"/>
              <a:t>The logging technique records transaction status entries, intentions lists and objects </a:t>
            </a:r>
            <a:r>
              <a:rPr lang="en-US" sz="2400" dirty="0" smtClean="0"/>
              <a:t>all in </a:t>
            </a:r>
            <a:r>
              <a:rPr lang="en-US" sz="2400" dirty="0"/>
              <a:t>the same file – the log</a:t>
            </a:r>
            <a:r>
              <a:rPr lang="en-US" sz="2400" dirty="0" smtClean="0"/>
              <a:t>.</a:t>
            </a:r>
          </a:p>
          <a:p>
            <a:r>
              <a:rPr lang="en-US" sz="2400" dirty="0" smtClean="0"/>
              <a:t> </a:t>
            </a:r>
            <a:r>
              <a:rPr lang="en-US" sz="2400" dirty="0"/>
              <a:t>The </a:t>
            </a:r>
            <a:r>
              <a:rPr lang="en-US" sz="2400" i="1" dirty="0"/>
              <a:t>shadow versions </a:t>
            </a:r>
            <a:r>
              <a:rPr lang="en-US" sz="2400" dirty="0"/>
              <a:t>technique is an alternative way </a:t>
            </a:r>
            <a:r>
              <a:rPr lang="en-US" sz="2400" dirty="0" smtClean="0"/>
              <a:t>to organize </a:t>
            </a:r>
            <a:r>
              <a:rPr lang="en-US" sz="2400" dirty="0"/>
              <a:t>a recovery file. </a:t>
            </a:r>
            <a:endParaRPr lang="en-US" sz="2400" dirty="0" smtClean="0"/>
          </a:p>
          <a:p>
            <a:r>
              <a:rPr lang="en-US" sz="2400" dirty="0" smtClean="0"/>
              <a:t>It </a:t>
            </a:r>
            <a:r>
              <a:rPr lang="en-US" sz="2400" dirty="0"/>
              <a:t>uses a </a:t>
            </a:r>
            <a:r>
              <a:rPr lang="en-US" sz="2400" i="1" dirty="0"/>
              <a:t>map </a:t>
            </a:r>
            <a:r>
              <a:rPr lang="en-US" sz="2400" dirty="0"/>
              <a:t>to locate versions of the server’s objects in a </a:t>
            </a:r>
            <a:r>
              <a:rPr lang="en-US" sz="2400" dirty="0" smtClean="0"/>
              <a:t>file called </a:t>
            </a:r>
            <a:r>
              <a:rPr lang="en-US" sz="2400" dirty="0"/>
              <a:t>a </a:t>
            </a:r>
            <a:r>
              <a:rPr lang="en-US" sz="2400" i="1" dirty="0"/>
              <a:t>version store</a:t>
            </a:r>
            <a:r>
              <a:rPr lang="en-US" sz="2400" dirty="0"/>
              <a:t>. </a:t>
            </a:r>
            <a:endParaRPr lang="en-US" sz="2400" dirty="0" smtClean="0"/>
          </a:p>
          <a:p>
            <a:r>
              <a:rPr lang="en-US" sz="2400" dirty="0" smtClean="0"/>
              <a:t>The </a:t>
            </a:r>
            <a:r>
              <a:rPr lang="en-US" sz="2400" dirty="0"/>
              <a:t>map associates the identifiers of the server’s objects with </a:t>
            </a:r>
            <a:r>
              <a:rPr lang="en-US" sz="2400" dirty="0" smtClean="0"/>
              <a:t>the positions </a:t>
            </a:r>
            <a:r>
              <a:rPr lang="en-US" sz="2400" dirty="0"/>
              <a:t>of their current versions in the version store. </a:t>
            </a:r>
            <a:endParaRPr lang="en-US" sz="2400" dirty="0" smtClean="0"/>
          </a:p>
          <a:p>
            <a:r>
              <a:rPr lang="en-US" sz="2400" dirty="0" smtClean="0"/>
              <a:t>The </a:t>
            </a:r>
            <a:r>
              <a:rPr lang="en-US" sz="2400" dirty="0"/>
              <a:t>versions written by </a:t>
            </a:r>
            <a:r>
              <a:rPr lang="en-US" sz="2400" dirty="0" smtClean="0"/>
              <a:t>each transaction </a:t>
            </a:r>
            <a:r>
              <a:rPr lang="en-US" sz="2400" dirty="0"/>
              <a:t>are ‘shadows’ of the previous committed versions. </a:t>
            </a:r>
            <a:endParaRPr lang="en-US" sz="2400" dirty="0"/>
          </a:p>
        </p:txBody>
      </p:sp>
    </p:spTree>
    <p:extLst>
      <p:ext uri="{BB962C8B-B14F-4D97-AF65-F5344CB8AC3E}">
        <p14:creationId xmlns:p14="http://schemas.microsoft.com/office/powerpoint/2010/main" val="1487140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versions</a:t>
            </a:r>
          </a:p>
        </p:txBody>
      </p:sp>
      <p:sp>
        <p:nvSpPr>
          <p:cNvPr id="3" name="Content Placeholder 2"/>
          <p:cNvSpPr>
            <a:spLocks noGrp="1"/>
          </p:cNvSpPr>
          <p:nvPr>
            <p:ph idx="1"/>
          </p:nvPr>
        </p:nvSpPr>
        <p:spPr>
          <a:xfrm>
            <a:off x="1267326" y="2133600"/>
            <a:ext cx="10237286" cy="3777622"/>
          </a:xfrm>
        </p:spPr>
        <p:txBody>
          <a:bodyPr>
            <a:noAutofit/>
          </a:bodyPr>
          <a:lstStyle/>
          <a:p>
            <a:r>
              <a:rPr lang="en-US" sz="2400" dirty="0"/>
              <a:t>When a transaction is prepared to commit, any of the objects changed by </a:t>
            </a:r>
            <a:r>
              <a:rPr lang="en-US" sz="2400" dirty="0" smtClean="0"/>
              <a:t>the transaction </a:t>
            </a:r>
            <a:r>
              <a:rPr lang="en-US" sz="2400" dirty="0"/>
              <a:t>are appended to the version store, leaving the corresponding </a:t>
            </a:r>
            <a:r>
              <a:rPr lang="en-US" sz="2400" dirty="0" smtClean="0"/>
              <a:t>committed versions </a:t>
            </a:r>
            <a:r>
              <a:rPr lang="en-US" sz="2400" dirty="0"/>
              <a:t>unchanged. </a:t>
            </a:r>
            <a:endParaRPr lang="en-US" sz="2400" dirty="0" smtClean="0"/>
          </a:p>
          <a:p>
            <a:r>
              <a:rPr lang="en-US" sz="2400" dirty="0" smtClean="0"/>
              <a:t>These </a:t>
            </a:r>
            <a:r>
              <a:rPr lang="en-US" sz="2400" dirty="0"/>
              <a:t>new as-yet-tentative versions are called </a:t>
            </a:r>
            <a:r>
              <a:rPr lang="en-US" sz="2400" i="1" dirty="0"/>
              <a:t>shadow </a:t>
            </a:r>
            <a:r>
              <a:rPr lang="en-US" sz="2400" dirty="0"/>
              <a:t>versions.</a:t>
            </a:r>
          </a:p>
          <a:p>
            <a:r>
              <a:rPr lang="en-US" sz="2400" dirty="0"/>
              <a:t>When a transaction commits, a new map is made by copying the old map and </a:t>
            </a:r>
            <a:r>
              <a:rPr lang="en-US" sz="2400" dirty="0" smtClean="0"/>
              <a:t>entering the </a:t>
            </a:r>
            <a:r>
              <a:rPr lang="en-US" sz="2400" dirty="0"/>
              <a:t>positions of the shadow versions. </a:t>
            </a:r>
            <a:endParaRPr lang="en-US" sz="2400" dirty="0" smtClean="0"/>
          </a:p>
          <a:p>
            <a:r>
              <a:rPr lang="en-US" sz="2400" dirty="0" smtClean="0"/>
              <a:t>To </a:t>
            </a:r>
            <a:r>
              <a:rPr lang="en-US" sz="2400" dirty="0"/>
              <a:t>complete the commit process, the new </a:t>
            </a:r>
            <a:r>
              <a:rPr lang="en-US" sz="2400" dirty="0" smtClean="0"/>
              <a:t>map replaces </a:t>
            </a:r>
            <a:r>
              <a:rPr lang="en-US" sz="2400" dirty="0"/>
              <a:t>the old map.</a:t>
            </a:r>
          </a:p>
          <a:p>
            <a:r>
              <a:rPr lang="en-US" sz="2400" dirty="0"/>
              <a:t>To restore the objects when a server is replaced after a crash, its recovery </a:t>
            </a:r>
            <a:r>
              <a:rPr lang="en-US" sz="2400" dirty="0" smtClean="0"/>
              <a:t>manager reads </a:t>
            </a:r>
            <a:r>
              <a:rPr lang="en-US" sz="2400" dirty="0"/>
              <a:t>the map and uses the information in the map to locate the objects in the </a:t>
            </a:r>
            <a:r>
              <a:rPr lang="en-US" sz="2400" dirty="0" smtClean="0"/>
              <a:t>version store</a:t>
            </a:r>
            <a:endParaRPr lang="en-US" sz="2400" dirty="0"/>
          </a:p>
        </p:txBody>
      </p:sp>
    </p:spTree>
    <p:extLst>
      <p:ext uri="{BB962C8B-B14F-4D97-AF65-F5344CB8AC3E}">
        <p14:creationId xmlns:p14="http://schemas.microsoft.com/office/powerpoint/2010/main" val="835826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0676" y="900383"/>
            <a:ext cx="8912885" cy="4666227"/>
          </a:xfrm>
          <a:prstGeom prst="rect">
            <a:avLst/>
          </a:prstGeom>
        </p:spPr>
      </p:pic>
    </p:spTree>
    <p:extLst>
      <p:ext uri="{BB962C8B-B14F-4D97-AF65-F5344CB8AC3E}">
        <p14:creationId xmlns:p14="http://schemas.microsoft.com/office/powerpoint/2010/main" val="4947449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of the two-phase commit protocol</a:t>
            </a:r>
            <a:endParaRPr lang="en-US" dirty="0"/>
          </a:p>
        </p:txBody>
      </p:sp>
      <p:sp>
        <p:nvSpPr>
          <p:cNvPr id="3" name="Content Placeholder 2"/>
          <p:cNvSpPr>
            <a:spLocks noGrp="1"/>
          </p:cNvSpPr>
          <p:nvPr>
            <p:ph idx="1"/>
          </p:nvPr>
        </p:nvSpPr>
        <p:spPr/>
        <p:txBody>
          <a:bodyPr>
            <a:noAutofit/>
          </a:bodyPr>
          <a:lstStyle/>
          <a:p>
            <a:r>
              <a:rPr lang="en-US" sz="2400" dirty="0"/>
              <a:t>Coordinator uses committed/aborted to indicate that the outcome of the vote is Yes/no and done to indicate that two-phase commit protocol is complete, prepared before vote.</a:t>
            </a:r>
          </a:p>
          <a:p>
            <a:r>
              <a:rPr lang="en-US" sz="2400" dirty="0"/>
              <a:t>Participate uses prepared to indicate it has not yet voted and can abort the transaction and uncertain to indicate that it has voted Yes, but does not yet know the outcome and committed indicates that has finished. </a:t>
            </a:r>
          </a:p>
          <a:p>
            <a:r>
              <a:rPr lang="en-US" sz="2400" dirty="0"/>
              <a:t>Above example, this server plays the role of coordinator for transaction T, play participant role for transaction U. </a:t>
            </a:r>
          </a:p>
          <a:p>
            <a:endParaRPr lang="en-US" sz="2400" dirty="0"/>
          </a:p>
        </p:txBody>
      </p:sp>
    </p:spTree>
    <p:extLst>
      <p:ext uri="{BB962C8B-B14F-4D97-AF65-F5344CB8AC3E}">
        <p14:creationId xmlns:p14="http://schemas.microsoft.com/office/powerpoint/2010/main" val="343195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702588" y="335352"/>
            <a:ext cx="8911687" cy="314353"/>
          </a:xfrm>
        </p:spPr>
        <p:txBody>
          <a:bodyPr>
            <a:noAutofit/>
          </a:bodyPr>
          <a:lstStyle/>
          <a:p>
            <a:r>
              <a:rPr lang="en-GB" altLang="en-US" sz="2800" dirty="0" smtClean="0"/>
              <a:t>Log with entries relating to two-phase  commit protocol</a:t>
            </a:r>
            <a:endParaRPr lang="en-US" altLang="en-US" sz="2800" dirty="0" smtClean="0"/>
          </a:p>
        </p:txBody>
      </p:sp>
      <p:sp>
        <p:nvSpPr>
          <p:cNvPr id="60418" name="Content Placeholder 2"/>
          <p:cNvSpPr>
            <a:spLocks noGrp="1"/>
          </p:cNvSpPr>
          <p:nvPr>
            <p:ph idx="1"/>
          </p:nvPr>
        </p:nvSpPr>
        <p:spPr>
          <a:xfrm>
            <a:off x="1702588" y="1159043"/>
            <a:ext cx="8915400" cy="3777622"/>
          </a:xfrm>
        </p:spPr>
        <p:txBody>
          <a:bodyPr>
            <a:noAutofit/>
          </a:bodyPr>
          <a:lstStyle/>
          <a:p>
            <a:r>
              <a:rPr lang="en-US" altLang="en-US" sz="2000" dirty="0"/>
              <a:t>In phase 1, </a:t>
            </a:r>
            <a:endParaRPr lang="en-US" altLang="en-US" sz="2000" dirty="0" smtClean="0"/>
          </a:p>
          <a:p>
            <a:pPr lvl="1"/>
            <a:r>
              <a:rPr lang="en-US" altLang="en-US" sz="1800" dirty="0" smtClean="0"/>
              <a:t>when </a:t>
            </a:r>
            <a:r>
              <a:rPr lang="en-US" altLang="en-US" sz="1800" dirty="0"/>
              <a:t>the coordinator is prepared to commit and  has already added a prepared status entry, its recovery manager adds a coordinator entry. </a:t>
            </a:r>
            <a:endParaRPr lang="en-US" altLang="en-US" sz="1800" dirty="0" smtClean="0"/>
          </a:p>
          <a:p>
            <a:pPr lvl="1"/>
            <a:r>
              <a:rPr lang="en-US" altLang="en-US" sz="1800" dirty="0" smtClean="0"/>
              <a:t>Before </a:t>
            </a:r>
            <a:r>
              <a:rPr lang="en-US" altLang="en-US" sz="1800" dirty="0"/>
              <a:t>a participant can vote Yes, it must have already prepared to commit and must have already added a prepared status entry</a:t>
            </a:r>
            <a:r>
              <a:rPr lang="en-US" altLang="en-US" sz="1800" dirty="0" smtClean="0"/>
              <a:t>.</a:t>
            </a:r>
          </a:p>
          <a:p>
            <a:pPr lvl="1"/>
            <a:r>
              <a:rPr lang="en-US" altLang="en-US" sz="1800" dirty="0" smtClean="0"/>
              <a:t> </a:t>
            </a:r>
            <a:r>
              <a:rPr lang="en-US" altLang="en-US" sz="1800" dirty="0"/>
              <a:t>When it votes Yes, its recovery manager records a participant entry and adds an uncertain status</a:t>
            </a:r>
            <a:r>
              <a:rPr lang="en-US" altLang="en-US" sz="1800" dirty="0" smtClean="0"/>
              <a:t>.</a:t>
            </a:r>
          </a:p>
          <a:p>
            <a:pPr lvl="1"/>
            <a:r>
              <a:rPr lang="en-US" altLang="en-US" sz="1800" dirty="0" smtClean="0"/>
              <a:t> </a:t>
            </a:r>
            <a:r>
              <a:rPr lang="en-US" altLang="en-US" sz="1800" dirty="0"/>
              <a:t>When a participant votes No, it adds an abort status to recovery file.</a:t>
            </a:r>
          </a:p>
          <a:p>
            <a:r>
              <a:rPr lang="en-US" altLang="en-US" sz="2000" dirty="0"/>
              <a:t>In phase 2, </a:t>
            </a:r>
            <a:endParaRPr lang="en-US" altLang="en-US" sz="2000" dirty="0" smtClean="0"/>
          </a:p>
          <a:p>
            <a:pPr lvl="1"/>
            <a:r>
              <a:rPr lang="en-US" altLang="en-US" sz="1800" dirty="0" smtClean="0"/>
              <a:t>the </a:t>
            </a:r>
            <a:r>
              <a:rPr lang="en-US" altLang="en-US" sz="1800" dirty="0"/>
              <a:t>recovery manager of the coordinator adds either a committed or an aborted, according to the decision</a:t>
            </a:r>
            <a:r>
              <a:rPr lang="en-US" altLang="en-US" sz="1800" dirty="0" smtClean="0"/>
              <a:t>.</a:t>
            </a:r>
          </a:p>
          <a:p>
            <a:pPr lvl="1"/>
            <a:r>
              <a:rPr lang="en-US" altLang="en-US" sz="1800" dirty="0" smtClean="0"/>
              <a:t> </a:t>
            </a:r>
            <a:r>
              <a:rPr lang="en-US" altLang="en-US" sz="1800" dirty="0"/>
              <a:t>Recovery manager of participants add a commit or abort status to their recovery files according to message received from coordinator. </a:t>
            </a:r>
            <a:endParaRPr lang="en-US" altLang="en-US" sz="1800" dirty="0" smtClean="0"/>
          </a:p>
          <a:p>
            <a:pPr lvl="1"/>
            <a:r>
              <a:rPr lang="en-US" altLang="en-US" sz="1800" dirty="0" smtClean="0"/>
              <a:t>When </a:t>
            </a:r>
            <a:r>
              <a:rPr lang="en-US" altLang="en-US" sz="1800" dirty="0"/>
              <a:t>a coordinator has received a confirmation from all its participants, its recovery manager adds a done status. </a:t>
            </a:r>
          </a:p>
        </p:txBody>
      </p:sp>
    </p:spTree>
    <p:extLst>
      <p:ext uri="{BB962C8B-B14F-4D97-AF65-F5344CB8AC3E}">
        <p14:creationId xmlns:p14="http://schemas.microsoft.com/office/powerpoint/2010/main" val="32785249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907125" y="118783"/>
            <a:ext cx="8911687" cy="1280890"/>
          </a:xfrm>
        </p:spPr>
        <p:txBody>
          <a:bodyPr>
            <a:noAutofit/>
          </a:bodyPr>
          <a:lstStyle/>
          <a:p>
            <a:r>
              <a:rPr lang="en-GB" altLang="en-US" sz="2800" dirty="0" smtClean="0"/>
              <a:t>Log </a:t>
            </a:r>
            <a:r>
              <a:rPr lang="en-GB" altLang="en-US" sz="2400" dirty="0" smtClean="0"/>
              <a:t>with</a:t>
            </a:r>
            <a:r>
              <a:rPr lang="en-GB" altLang="en-US" sz="2800" dirty="0" smtClean="0"/>
              <a:t> entries relating to two-phase  commit protocol</a:t>
            </a:r>
            <a:endParaRPr lang="en-US" altLang="en-US" sz="2800" dirty="0" smtClean="0"/>
          </a:p>
        </p:txBody>
      </p:sp>
      <p:sp>
        <p:nvSpPr>
          <p:cNvPr id="61442" name="Content Placeholder 2"/>
          <p:cNvSpPr>
            <a:spLocks noGrp="1"/>
          </p:cNvSpPr>
          <p:nvPr>
            <p:ph idx="1"/>
          </p:nvPr>
        </p:nvSpPr>
        <p:spPr>
          <a:xfrm>
            <a:off x="1903412" y="1050757"/>
            <a:ext cx="8915400" cy="3777622"/>
          </a:xfrm>
        </p:spPr>
        <p:txBody>
          <a:bodyPr>
            <a:noAutofit/>
          </a:bodyPr>
          <a:lstStyle/>
          <a:p>
            <a:r>
              <a:rPr lang="en-US" altLang="en-US" sz="2000" dirty="0"/>
              <a:t>When a server is replaced after a crash, the recovery manager has to deal with the two-phase commit protocol in addition to restore the objects. </a:t>
            </a:r>
          </a:p>
          <a:p>
            <a:r>
              <a:rPr lang="en-US" altLang="en-US" sz="2000" dirty="0"/>
              <a:t>For any transaction where the server has played the coordinator role, it should find a coordinator entry and a set of transaction status entries. </a:t>
            </a:r>
            <a:endParaRPr lang="en-US" altLang="en-US" sz="2000" dirty="0" smtClean="0"/>
          </a:p>
          <a:p>
            <a:r>
              <a:rPr lang="en-US" altLang="en-US" sz="2000" dirty="0" smtClean="0"/>
              <a:t>For </a:t>
            </a:r>
            <a:r>
              <a:rPr lang="en-US" altLang="en-US" sz="2000" dirty="0"/>
              <a:t>any transaction where the server has played the participant role, it should find a participant entry and a set of </a:t>
            </a:r>
            <a:r>
              <a:rPr lang="en-US" altLang="en-US" sz="2000" dirty="0" smtClean="0"/>
              <a:t>transaction </a:t>
            </a:r>
            <a:r>
              <a:rPr lang="en-US" altLang="en-US" sz="2000" dirty="0"/>
              <a:t>status entries. </a:t>
            </a:r>
            <a:endParaRPr lang="en-US" altLang="en-US" sz="2000" dirty="0" smtClean="0"/>
          </a:p>
          <a:p>
            <a:r>
              <a:rPr lang="en-US" altLang="en-US" sz="2000" dirty="0" smtClean="0"/>
              <a:t>In </a:t>
            </a:r>
            <a:r>
              <a:rPr lang="en-US" altLang="en-US" sz="2000" dirty="0"/>
              <a:t>both cases, the most recent transaction status entry, that is the one nearest the end of log determine the status at the time of failure.  </a:t>
            </a:r>
          </a:p>
          <a:p>
            <a:r>
              <a:rPr lang="en-US" altLang="en-US" sz="2000" dirty="0"/>
              <a:t>The action of the recovery manage with respect to the two-phase commit protocol for any transaction depends on whether the server was the coordinator or a participant and on its status at the time of failure as shown in the following table. </a:t>
            </a:r>
          </a:p>
        </p:txBody>
      </p:sp>
    </p:spTree>
    <p:extLst>
      <p:ext uri="{BB962C8B-B14F-4D97-AF65-F5344CB8AC3E}">
        <p14:creationId xmlns:p14="http://schemas.microsoft.com/office/powerpoint/2010/main" val="866494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189" y="1333500"/>
            <a:ext cx="11218713" cy="4577722"/>
          </a:xfrm>
          <a:prstGeom prst="rect">
            <a:avLst/>
          </a:prstGeom>
        </p:spPr>
      </p:pic>
    </p:spTree>
    <p:extLst>
      <p:ext uri="{BB962C8B-B14F-4D97-AF65-F5344CB8AC3E}">
        <p14:creationId xmlns:p14="http://schemas.microsoft.com/office/powerpoint/2010/main" val="209244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996F799-4EFD-4548-AA67-F91CD3381309}" type="slidenum">
              <a:rPr lang="en-US" altLang="en-US" sz="800"/>
              <a:pPr/>
              <a:t>8</a:t>
            </a:fld>
            <a:endParaRPr lang="en-US" altLang="en-US" sz="800"/>
          </a:p>
        </p:txBody>
      </p:sp>
      <p:sp>
        <p:nvSpPr>
          <p:cNvPr id="9219" name="Rectangle 2"/>
          <p:cNvSpPr>
            <a:spLocks noGrp="1" noChangeArrowheads="1"/>
          </p:cNvSpPr>
          <p:nvPr>
            <p:ph type="title"/>
          </p:nvPr>
        </p:nvSpPr>
        <p:spPr>
          <a:xfrm>
            <a:off x="2240228" y="170924"/>
            <a:ext cx="8911687" cy="1280890"/>
          </a:xfrm>
        </p:spPr>
        <p:txBody>
          <a:bodyPr/>
          <a:lstStyle/>
          <a:p>
            <a:r>
              <a:rPr lang="en-GB" altLang="en-US" dirty="0" smtClean="0"/>
              <a:t>The join operation</a:t>
            </a:r>
          </a:p>
        </p:txBody>
      </p:sp>
      <p:sp>
        <p:nvSpPr>
          <p:cNvPr id="63491" name="Rectangle 3"/>
          <p:cNvSpPr>
            <a:spLocks noGrp="1" noChangeArrowheads="1"/>
          </p:cNvSpPr>
          <p:nvPr>
            <p:ph type="body" idx="1"/>
          </p:nvPr>
        </p:nvSpPr>
        <p:spPr>
          <a:xfrm>
            <a:off x="1694657" y="1264555"/>
            <a:ext cx="8915400" cy="3777622"/>
          </a:xfrm>
        </p:spPr>
        <p:txBody>
          <a:bodyPr>
            <a:noAutofit/>
          </a:bodyPr>
          <a:lstStyle/>
          <a:p>
            <a:r>
              <a:rPr lang="en-GB" altLang="en-US" sz="2000" dirty="0"/>
              <a:t>The interface for </a:t>
            </a:r>
            <a:r>
              <a:rPr lang="en-GB" altLang="en-US" sz="2000" i="1" dirty="0"/>
              <a:t>Coordinator</a:t>
            </a:r>
            <a:r>
              <a:rPr lang="en-GB" altLang="en-US" sz="2000" dirty="0"/>
              <a:t> </a:t>
            </a:r>
            <a:endParaRPr lang="en-GB" altLang="en-US" sz="2000" dirty="0" smtClean="0"/>
          </a:p>
          <a:p>
            <a:pPr lvl="1"/>
            <a:r>
              <a:rPr lang="en-GB" altLang="en-US" sz="2000" dirty="0" smtClean="0"/>
              <a:t>it </a:t>
            </a:r>
            <a:r>
              <a:rPr lang="en-GB" altLang="en-US" sz="2000" dirty="0"/>
              <a:t>has </a:t>
            </a:r>
            <a:r>
              <a:rPr lang="en-GB" altLang="en-US" sz="2000" i="1" dirty="0" err="1"/>
              <a:t>openTransaction</a:t>
            </a:r>
            <a:r>
              <a:rPr lang="en-GB" altLang="en-US" sz="2000" dirty="0"/>
              <a:t>, </a:t>
            </a:r>
            <a:r>
              <a:rPr lang="en-GB" altLang="en-US" sz="2000" i="1" dirty="0" err="1"/>
              <a:t>closeTransaction</a:t>
            </a:r>
            <a:r>
              <a:rPr lang="en-GB" altLang="en-US" sz="2000" dirty="0"/>
              <a:t> and </a:t>
            </a:r>
            <a:r>
              <a:rPr lang="en-GB" altLang="en-US" sz="2000" i="1" dirty="0" err="1"/>
              <a:t>abortTransaction</a:t>
            </a:r>
            <a:r>
              <a:rPr lang="en-GB" altLang="en-US" sz="2000" dirty="0"/>
              <a:t> </a:t>
            </a:r>
          </a:p>
          <a:p>
            <a:pPr lvl="1"/>
            <a:r>
              <a:rPr lang="en-GB" altLang="en-US" sz="2000" i="1" dirty="0" err="1"/>
              <a:t>openTransaction</a:t>
            </a:r>
            <a:r>
              <a:rPr lang="en-GB" altLang="en-US" sz="2000" dirty="0"/>
              <a:t> returns a </a:t>
            </a:r>
            <a:r>
              <a:rPr lang="en-GB" altLang="en-US" sz="2000" i="1" dirty="0"/>
              <a:t>TID</a:t>
            </a:r>
            <a:r>
              <a:rPr lang="en-GB" altLang="en-US" sz="2000" dirty="0"/>
              <a:t> which is passed with each operation so that servers know which transaction is accessing its objects</a:t>
            </a:r>
          </a:p>
          <a:p>
            <a:r>
              <a:rPr lang="en-GB" altLang="en-US" sz="2000" dirty="0"/>
              <a:t>The </a:t>
            </a:r>
            <a:r>
              <a:rPr lang="en-GB" altLang="en-US" sz="2000" i="1" dirty="0"/>
              <a:t>Coordinator</a:t>
            </a:r>
            <a:r>
              <a:rPr lang="en-GB" altLang="en-US" sz="2000" dirty="0"/>
              <a:t> interface provides an additional method, </a:t>
            </a:r>
            <a:r>
              <a:rPr lang="en-GB" altLang="en-US" sz="2000" i="1" dirty="0"/>
              <a:t>join</a:t>
            </a:r>
            <a:r>
              <a:rPr lang="en-GB" altLang="en-US" sz="2000" dirty="0"/>
              <a:t>, which is used whenever a new participant joins the transaction:</a:t>
            </a:r>
          </a:p>
          <a:p>
            <a:pPr lvl="1"/>
            <a:r>
              <a:rPr lang="en-GB" altLang="en-US" sz="2000" i="1" dirty="0"/>
              <a:t>join</a:t>
            </a:r>
            <a:r>
              <a:rPr lang="en-GB" altLang="en-US" sz="2000" dirty="0"/>
              <a:t>(</a:t>
            </a:r>
            <a:r>
              <a:rPr lang="en-GB" altLang="en-US" sz="2000" i="1" dirty="0"/>
              <a:t>Trans, reference to participant</a:t>
            </a:r>
            <a:r>
              <a:rPr lang="en-GB" altLang="en-US" sz="2000" dirty="0"/>
              <a:t>)</a:t>
            </a:r>
          </a:p>
          <a:p>
            <a:pPr lvl="1"/>
            <a:r>
              <a:rPr lang="en-GB" altLang="en-US" sz="2000" dirty="0"/>
              <a:t>informs a coordinator that a new participant has joined the transaction </a:t>
            </a:r>
            <a:r>
              <a:rPr lang="en-GB" altLang="en-US" sz="2000" i="1" dirty="0"/>
              <a:t>Trans</a:t>
            </a:r>
            <a:r>
              <a:rPr lang="en-GB" altLang="en-US" sz="2000" dirty="0"/>
              <a:t>. </a:t>
            </a:r>
          </a:p>
          <a:p>
            <a:pPr lvl="1"/>
            <a:r>
              <a:rPr lang="en-GB" altLang="en-US" sz="2000" dirty="0"/>
              <a:t>the coordinator records the new participant in its participant list. </a:t>
            </a:r>
          </a:p>
          <a:p>
            <a:pPr lvl="1"/>
            <a:r>
              <a:rPr lang="en-GB" altLang="en-US" sz="2000" dirty="0"/>
              <a:t>the fact that the coordinator knows all the participants and each participant knows the coordinator will enable them to collect the information that will be needed at commit time. </a:t>
            </a:r>
          </a:p>
        </p:txBody>
      </p:sp>
      <p:sp>
        <p:nvSpPr>
          <p:cNvPr id="63492" name="Text Box 4"/>
          <p:cNvSpPr txBox="1">
            <a:spLocks noChangeArrowheads="1"/>
          </p:cNvSpPr>
          <p:nvPr/>
        </p:nvSpPr>
        <p:spPr bwMode="auto">
          <a:xfrm>
            <a:off x="10464801" y="6400800"/>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Tree>
    <p:extLst>
      <p:ext uri="{BB962C8B-B14F-4D97-AF65-F5344CB8AC3E}">
        <p14:creationId xmlns:p14="http://schemas.microsoft.com/office/powerpoint/2010/main" val="1347438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up)">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up)">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up)">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up)">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wipe(up)">
                                      <p:cBhvr>
                                        <p:cTn id="27" dur="500"/>
                                        <p:tgtEl>
                                          <p:spTgt spid="63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wipe(up)">
                                      <p:cBhvr>
                                        <p:cTn id="32" dur="500"/>
                                        <p:tgtEl>
                                          <p:spTgt spid="634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wipe(up)">
                                      <p:cBhvr>
                                        <p:cTn id="37" dur="500"/>
                                        <p:tgtEl>
                                          <p:spTgt spid="634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3491">
                                            <p:txEl>
                                              <p:pRg st="7" end="7"/>
                                            </p:txEl>
                                          </p:spTgt>
                                        </p:tgtEl>
                                        <p:attrNameLst>
                                          <p:attrName>style.visibility</p:attrName>
                                        </p:attrNameLst>
                                      </p:cBhvr>
                                      <p:to>
                                        <p:strVal val="visible"/>
                                      </p:to>
                                    </p:set>
                                    <p:animEffect transition="in" filter="wipe(up)">
                                      <p:cBhvr>
                                        <p:cTn id="42" dur="500"/>
                                        <p:tgtEl>
                                          <p:spTgt spid="63491">
                                            <p:txEl>
                                              <p:pRg st="7" end="7"/>
                                            </p:txEl>
                                          </p:spTgt>
                                        </p:tgtEl>
                                      </p:cBhvr>
                                    </p:animEffec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63492"/>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autoUpdateAnimBg="0"/>
      <p:bldP spid="6349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350" y="168880"/>
            <a:ext cx="10784413" cy="6500462"/>
          </a:xfrm>
          <a:prstGeom prst="rect">
            <a:avLst/>
          </a:prstGeom>
        </p:spPr>
      </p:pic>
    </p:spTree>
    <p:extLst>
      <p:ext uri="{BB962C8B-B14F-4D97-AF65-F5344CB8AC3E}">
        <p14:creationId xmlns:p14="http://schemas.microsoft.com/office/powerpoint/2010/main" val="30545198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42648" y="457200"/>
            <a:ext cx="10861964" cy="6051858"/>
          </a:xfrm>
          <a:prstGeom prst="rect">
            <a:avLst/>
          </a:prstGeom>
        </p:spPr>
      </p:pic>
    </p:spTree>
    <p:extLst>
      <p:ext uri="{BB962C8B-B14F-4D97-AF65-F5344CB8AC3E}">
        <p14:creationId xmlns:p14="http://schemas.microsoft.com/office/powerpoint/2010/main" val="30581155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Reorganization of recovery file</a:t>
            </a:r>
            <a:endParaRPr lang="en-US" dirty="0"/>
          </a:p>
        </p:txBody>
      </p:sp>
      <p:sp>
        <p:nvSpPr>
          <p:cNvPr id="3" name="Content Placeholder 2"/>
          <p:cNvSpPr>
            <a:spLocks noGrp="1"/>
          </p:cNvSpPr>
          <p:nvPr>
            <p:ph idx="1"/>
          </p:nvPr>
        </p:nvSpPr>
        <p:spPr/>
        <p:txBody>
          <a:bodyPr>
            <a:normAutofit/>
          </a:bodyPr>
          <a:lstStyle/>
          <a:p>
            <a:r>
              <a:rPr lang="en-US" sz="2400" dirty="0"/>
              <a:t>Care must be taken when performing a checkpoint </a:t>
            </a:r>
            <a:r>
              <a:rPr lang="en-US" sz="2400" dirty="0" smtClean="0"/>
              <a:t>to ensure </a:t>
            </a:r>
            <a:r>
              <a:rPr lang="en-US" sz="2400" dirty="0"/>
              <a:t>that coordinator entries of transactions without status </a:t>
            </a:r>
            <a:r>
              <a:rPr lang="en-US" sz="2400" i="1" dirty="0"/>
              <a:t>done </a:t>
            </a:r>
            <a:r>
              <a:rPr lang="en-US" sz="2400" dirty="0"/>
              <a:t>are not removed </a:t>
            </a:r>
            <a:r>
              <a:rPr lang="en-US" sz="2400" dirty="0" smtClean="0"/>
              <a:t>from the </a:t>
            </a:r>
            <a:r>
              <a:rPr lang="en-US" sz="2400" dirty="0"/>
              <a:t>recovery file. </a:t>
            </a:r>
            <a:endParaRPr lang="en-US" sz="2400" dirty="0" smtClean="0"/>
          </a:p>
          <a:p>
            <a:pPr lvl="1"/>
            <a:r>
              <a:rPr lang="en-US" sz="2400" dirty="0" smtClean="0"/>
              <a:t>These </a:t>
            </a:r>
            <a:r>
              <a:rPr lang="en-US" sz="2400" dirty="0"/>
              <a:t>entries must be retained until all the participants have </a:t>
            </a:r>
            <a:r>
              <a:rPr lang="en-US" sz="2400" dirty="0" smtClean="0"/>
              <a:t>confirmed that </a:t>
            </a:r>
            <a:r>
              <a:rPr lang="en-US" sz="2400" dirty="0"/>
              <a:t>they have completed their transactions. </a:t>
            </a:r>
            <a:endParaRPr lang="en-US" sz="2400" dirty="0" smtClean="0"/>
          </a:p>
          <a:p>
            <a:r>
              <a:rPr lang="en-US" sz="2400" dirty="0" smtClean="0"/>
              <a:t>Entries </a:t>
            </a:r>
            <a:r>
              <a:rPr lang="en-US" sz="2400" dirty="0"/>
              <a:t>with status </a:t>
            </a:r>
            <a:r>
              <a:rPr lang="en-US" sz="2400" i="1" dirty="0"/>
              <a:t>done </a:t>
            </a:r>
            <a:r>
              <a:rPr lang="en-US" sz="2400" dirty="0"/>
              <a:t>may be discarded.</a:t>
            </a:r>
          </a:p>
          <a:p>
            <a:r>
              <a:rPr lang="en-US" sz="2400" dirty="0"/>
              <a:t>Participant entries with transaction state </a:t>
            </a:r>
            <a:r>
              <a:rPr lang="en-US" sz="2400" i="1" dirty="0"/>
              <a:t>uncertain </a:t>
            </a:r>
            <a:r>
              <a:rPr lang="en-US" sz="2400" dirty="0"/>
              <a:t>must also be retained</a:t>
            </a:r>
            <a:endParaRPr lang="en-US" sz="2400" dirty="0"/>
          </a:p>
        </p:txBody>
      </p:sp>
    </p:spTree>
    <p:extLst>
      <p:ext uri="{BB962C8B-B14F-4D97-AF65-F5344CB8AC3E}">
        <p14:creationId xmlns:p14="http://schemas.microsoft.com/office/powerpoint/2010/main" val="373822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F633494-107F-44C8-9E72-19D039B095E1}" type="slidenum">
              <a:rPr lang="en-US" altLang="en-US" sz="800"/>
              <a:pPr/>
              <a:t>9</a:t>
            </a:fld>
            <a:endParaRPr lang="en-US" altLang="en-US" sz="800"/>
          </a:p>
        </p:txBody>
      </p:sp>
      <p:sp>
        <p:nvSpPr>
          <p:cNvPr id="10243" name="Rectangle 2"/>
          <p:cNvSpPr>
            <a:spLocks noGrp="1" noChangeArrowheads="1"/>
          </p:cNvSpPr>
          <p:nvPr>
            <p:ph type="title"/>
          </p:nvPr>
        </p:nvSpPr>
        <p:spPr>
          <a:xfrm>
            <a:off x="1297524" y="0"/>
            <a:ext cx="8911687" cy="640445"/>
          </a:xfrm>
        </p:spPr>
        <p:txBody>
          <a:bodyPr/>
          <a:lstStyle/>
          <a:p>
            <a:r>
              <a:rPr lang="en-GB" altLang="en-US" dirty="0" smtClean="0"/>
              <a:t>Atomic commit protocols </a:t>
            </a:r>
          </a:p>
        </p:txBody>
      </p:sp>
      <p:sp>
        <p:nvSpPr>
          <p:cNvPr id="64515" name="Rectangle 3"/>
          <p:cNvSpPr>
            <a:spLocks noGrp="1" noChangeArrowheads="1"/>
          </p:cNvSpPr>
          <p:nvPr>
            <p:ph type="body" idx="1"/>
          </p:nvPr>
        </p:nvSpPr>
        <p:spPr>
          <a:xfrm>
            <a:off x="1694657" y="642293"/>
            <a:ext cx="8915400" cy="3777622"/>
          </a:xfrm>
        </p:spPr>
        <p:txBody>
          <a:bodyPr>
            <a:noAutofit/>
          </a:bodyPr>
          <a:lstStyle/>
          <a:p>
            <a:pPr>
              <a:lnSpc>
                <a:spcPct val="90000"/>
              </a:lnSpc>
            </a:pPr>
            <a:r>
              <a:rPr lang="en-GB" altLang="en-US" sz="2000" dirty="0" smtClean="0"/>
              <a:t>Transaction </a:t>
            </a:r>
            <a:r>
              <a:rPr lang="en-GB" altLang="en-US" sz="2000" dirty="0"/>
              <a:t>atomicity requires that at the end, </a:t>
            </a:r>
          </a:p>
          <a:p>
            <a:pPr lvl="1">
              <a:lnSpc>
                <a:spcPct val="90000"/>
              </a:lnSpc>
            </a:pPr>
            <a:r>
              <a:rPr lang="en-GB" altLang="en-US" sz="2000" dirty="0"/>
              <a:t>either all of its operations are carried out or none of them. </a:t>
            </a:r>
          </a:p>
          <a:p>
            <a:pPr>
              <a:lnSpc>
                <a:spcPct val="90000"/>
              </a:lnSpc>
            </a:pPr>
            <a:r>
              <a:rPr lang="en-GB" altLang="en-US" sz="2000" dirty="0" smtClean="0"/>
              <a:t>In </a:t>
            </a:r>
            <a:r>
              <a:rPr lang="en-GB" altLang="en-US" sz="2000" dirty="0"/>
              <a:t>a distributed transaction, the client has requested the operations at more than one server</a:t>
            </a:r>
          </a:p>
          <a:p>
            <a:pPr>
              <a:lnSpc>
                <a:spcPct val="90000"/>
              </a:lnSpc>
            </a:pPr>
            <a:r>
              <a:rPr lang="en-GB" altLang="en-US" sz="2000" dirty="0"/>
              <a:t>one-phase atomic commit protocol</a:t>
            </a:r>
          </a:p>
          <a:p>
            <a:pPr lvl="1">
              <a:lnSpc>
                <a:spcPct val="90000"/>
              </a:lnSpc>
            </a:pPr>
            <a:r>
              <a:rPr lang="en-GB" altLang="en-US" sz="2000" dirty="0"/>
              <a:t>the coordinator tells the participants whether to commit or abort</a:t>
            </a:r>
          </a:p>
          <a:p>
            <a:pPr lvl="1">
              <a:lnSpc>
                <a:spcPct val="90000"/>
              </a:lnSpc>
            </a:pPr>
            <a:r>
              <a:rPr lang="en-GB" altLang="en-US" sz="2000" dirty="0">
                <a:solidFill>
                  <a:schemeClr val="accent1"/>
                </a:solidFill>
              </a:rPr>
              <a:t>what is the problem with that?</a:t>
            </a:r>
          </a:p>
          <a:p>
            <a:pPr lvl="1">
              <a:lnSpc>
                <a:spcPct val="90000"/>
              </a:lnSpc>
            </a:pPr>
            <a:r>
              <a:rPr lang="en-GB" altLang="en-US" sz="2000" dirty="0"/>
              <a:t>this does not allow one of the servers to decide to abort – it may have discovered a deadlock or it may have crashed and been restarted</a:t>
            </a:r>
          </a:p>
          <a:p>
            <a:pPr>
              <a:lnSpc>
                <a:spcPct val="90000"/>
              </a:lnSpc>
            </a:pPr>
            <a:r>
              <a:rPr lang="en-GB" altLang="en-US" sz="2000" dirty="0"/>
              <a:t>two-phase atomic commit protocol</a:t>
            </a:r>
          </a:p>
          <a:p>
            <a:pPr lvl="1">
              <a:lnSpc>
                <a:spcPct val="90000"/>
              </a:lnSpc>
            </a:pPr>
            <a:r>
              <a:rPr lang="en-GB" altLang="en-US" sz="2000" dirty="0"/>
              <a:t>is designed to allow any participant to choose to abort a transaction</a:t>
            </a:r>
          </a:p>
          <a:p>
            <a:pPr lvl="1">
              <a:lnSpc>
                <a:spcPct val="90000"/>
              </a:lnSpc>
            </a:pPr>
            <a:r>
              <a:rPr lang="en-GB" altLang="en-US" sz="2000" i="1" dirty="0"/>
              <a:t>phase 1</a:t>
            </a:r>
            <a:r>
              <a:rPr lang="en-GB" altLang="en-US" sz="2000" dirty="0"/>
              <a:t> - each participant votes. If it votes to commit, it is </a:t>
            </a:r>
            <a:r>
              <a:rPr lang="en-GB" altLang="en-US" sz="2000" i="1" dirty="0"/>
              <a:t>prepared. </a:t>
            </a:r>
            <a:r>
              <a:rPr lang="en-GB" altLang="en-US" sz="2000" dirty="0"/>
              <a:t>It cannot change its mind. In case it crashes, it must save updates in permanent store</a:t>
            </a:r>
          </a:p>
          <a:p>
            <a:pPr lvl="1">
              <a:lnSpc>
                <a:spcPct val="90000"/>
              </a:lnSpc>
            </a:pPr>
            <a:r>
              <a:rPr lang="en-GB" altLang="en-US" sz="2000" dirty="0"/>
              <a:t>phase 2 - the participants carry out the joint decision</a:t>
            </a:r>
          </a:p>
        </p:txBody>
      </p:sp>
      <p:sp>
        <p:nvSpPr>
          <p:cNvPr id="64516" name="Text Box 4"/>
          <p:cNvSpPr txBox="1">
            <a:spLocks noChangeArrowheads="1"/>
          </p:cNvSpPr>
          <p:nvPr/>
        </p:nvSpPr>
        <p:spPr bwMode="auto">
          <a:xfrm>
            <a:off x="10464801" y="6396038"/>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a:t>•</a:t>
            </a:r>
          </a:p>
        </p:txBody>
      </p:sp>
      <p:sp>
        <p:nvSpPr>
          <p:cNvPr id="64517" name="Text Box 5"/>
          <p:cNvSpPr txBox="1">
            <a:spLocks noChangeArrowheads="1"/>
          </p:cNvSpPr>
          <p:nvPr/>
        </p:nvSpPr>
        <p:spPr bwMode="auto">
          <a:xfrm>
            <a:off x="1389064" y="6221414"/>
            <a:ext cx="9248775"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dirty="0">
                <a:latin typeface="Helvetica" panose="020B0604020202020204" pitchFamily="34" charset="0"/>
              </a:rPr>
              <a:t>The decision could be </a:t>
            </a:r>
            <a:r>
              <a:rPr lang="en-GB" altLang="en-US" sz="2000" i="1" dirty="0">
                <a:latin typeface="Helvetica" panose="020B0604020202020204" pitchFamily="34" charset="0"/>
              </a:rPr>
              <a:t>commit</a:t>
            </a:r>
            <a:r>
              <a:rPr lang="en-GB" altLang="en-US" sz="2000" dirty="0">
                <a:latin typeface="Helvetica" panose="020B0604020202020204" pitchFamily="34" charset="0"/>
              </a:rPr>
              <a:t> or </a:t>
            </a:r>
            <a:r>
              <a:rPr lang="en-GB" altLang="en-US" sz="2000" i="1" dirty="0">
                <a:latin typeface="Helvetica" panose="020B0604020202020204" pitchFamily="34" charset="0"/>
              </a:rPr>
              <a:t>abort</a:t>
            </a:r>
            <a:r>
              <a:rPr lang="en-GB" altLang="en-US" sz="2000" dirty="0">
                <a:latin typeface="Helvetica" panose="020B0604020202020204" pitchFamily="34" charset="0"/>
              </a:rPr>
              <a:t> - participants record it in permanent store </a:t>
            </a:r>
          </a:p>
        </p:txBody>
      </p:sp>
    </p:spTree>
    <p:extLst>
      <p:ext uri="{BB962C8B-B14F-4D97-AF65-F5344CB8AC3E}">
        <p14:creationId xmlns:p14="http://schemas.microsoft.com/office/powerpoint/2010/main" val="262235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51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51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499"/>
                                          </p:stCondLst>
                                        </p:cTn>
                                        <p:tgtEl>
                                          <p:spTgt spid="64516"/>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2" autoUpdateAnimBg="0"/>
      <p:bldP spid="64516" grpId="0" autoUpdateAnimBg="0"/>
      <p:bldP spid="64517"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6644</TotalTime>
  <Words>7440</Words>
  <Application>Microsoft Office PowerPoint</Application>
  <PresentationFormat>Widescreen</PresentationFormat>
  <Paragraphs>1068</Paragraphs>
  <Slides>82</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MS PGothic</vt:lpstr>
      <vt:lpstr>Arial</vt:lpstr>
      <vt:lpstr>C Helvetica Condensed</vt:lpstr>
      <vt:lpstr>Calibri</vt:lpstr>
      <vt:lpstr>Century Gothic</vt:lpstr>
      <vt:lpstr>Courier New</vt:lpstr>
      <vt:lpstr>Helvetica</vt:lpstr>
      <vt:lpstr>Monotype Sorts</vt:lpstr>
      <vt:lpstr>New York</vt:lpstr>
      <vt:lpstr>Symbol</vt:lpstr>
      <vt:lpstr>Times</vt:lpstr>
      <vt:lpstr>Wingdings 3</vt:lpstr>
      <vt:lpstr>Wisp</vt:lpstr>
      <vt:lpstr>Distributed Transactions</vt:lpstr>
      <vt:lpstr>Distributed Transactions</vt:lpstr>
      <vt:lpstr>Commitment of distributed transactions - introduction</vt:lpstr>
      <vt:lpstr> Distributed transactions</vt:lpstr>
      <vt:lpstr>Nested banking transaction</vt:lpstr>
      <vt:lpstr>The coordinator of a flat distributed transaction</vt:lpstr>
      <vt:lpstr> A flat distributed banking transaction</vt:lpstr>
      <vt:lpstr>The join operation</vt:lpstr>
      <vt:lpstr>Atomic commit protocols </vt:lpstr>
      <vt:lpstr>Failure model for the commit protocols</vt:lpstr>
      <vt:lpstr> Operations for two-phase commit protocol</vt:lpstr>
      <vt:lpstr> The two-phase commit protocol</vt:lpstr>
      <vt:lpstr>Two-Phase Commit Protocol</vt:lpstr>
      <vt:lpstr>TimeOut Protocol</vt:lpstr>
      <vt:lpstr>TimeOut Protocol</vt:lpstr>
      <vt:lpstr>Restart Protocol</vt:lpstr>
      <vt:lpstr>Blocking</vt:lpstr>
      <vt:lpstr>Two-Phase Commit Protocol</vt:lpstr>
      <vt:lpstr>Three-phase commit protocol</vt:lpstr>
      <vt:lpstr>Performance of the two-phase commit protocol</vt:lpstr>
      <vt:lpstr> Two-phase commit protocol for nested transactions</vt:lpstr>
      <vt:lpstr>Operations in coordinator for nested transactions</vt:lpstr>
      <vt:lpstr>Transaction T decides whether to commit</vt:lpstr>
      <vt:lpstr> Information held by coordinators of nested transactions</vt:lpstr>
      <vt:lpstr>Hierarchic two-phase commit protocol</vt:lpstr>
      <vt:lpstr> canCommit?  for hierarchic two-phase commit protocol</vt:lpstr>
      <vt:lpstr> canCommit? for flat two-phase commit protocol</vt:lpstr>
      <vt:lpstr>Time-out actions in nested 2PC</vt:lpstr>
      <vt:lpstr>Concurrency control in distributed transactions</vt:lpstr>
      <vt:lpstr>Locks</vt:lpstr>
      <vt:lpstr>Locks</vt:lpstr>
      <vt:lpstr>Timestamp ordering concurrency control</vt:lpstr>
      <vt:lpstr>Timestamp ordering concurrency control</vt:lpstr>
      <vt:lpstr>Timestamp ordering concurrency control</vt:lpstr>
      <vt:lpstr>Optimistic Concurrency Control Algorithm </vt:lpstr>
      <vt:lpstr>Optimistic Concurrency Control Algorithm</vt:lpstr>
      <vt:lpstr>Distributed Optimistic Concurrency Control Algorithm</vt:lpstr>
      <vt:lpstr>Distributed Optimistic Concurrency Control Algorithm </vt:lpstr>
      <vt:lpstr>Distributed Optimistic Concurrency Control Algorithm </vt:lpstr>
      <vt:lpstr>Distributed Optimistic Concurrency Control Algorithm</vt:lpstr>
      <vt:lpstr>Distributed Optimistic Concurrency Control Algorithm</vt:lpstr>
      <vt:lpstr>Distributed Deadlock </vt:lpstr>
      <vt:lpstr>Figure 14.12 Interleavings of transactions U, V and W</vt:lpstr>
      <vt:lpstr>Figure 14.14 Distributed deadlock</vt:lpstr>
      <vt:lpstr>Local and global wait-for graphs</vt:lpstr>
      <vt:lpstr>Phantom deadlock </vt:lpstr>
      <vt:lpstr>PowerPoint Presentation</vt:lpstr>
      <vt:lpstr>Edge Chasing / Path Pushing </vt:lpstr>
      <vt:lpstr>Probes transmitted to detect deadlock</vt:lpstr>
      <vt:lpstr>Initiation</vt:lpstr>
      <vt:lpstr>Three steps</vt:lpstr>
      <vt:lpstr>PowerPoint Presentation</vt:lpstr>
      <vt:lpstr>Three steps</vt:lpstr>
      <vt:lpstr>PowerPoint Presentation</vt:lpstr>
      <vt:lpstr>Probe Forwarding between servers is actually through Coordinator</vt:lpstr>
      <vt:lpstr>Performance Analysis</vt:lpstr>
      <vt:lpstr>Figure 14.16 Two probes initiated</vt:lpstr>
      <vt:lpstr>Multiple Probes Problems </vt:lpstr>
      <vt:lpstr>Transaction recovery</vt:lpstr>
      <vt:lpstr>Recovery manager</vt:lpstr>
      <vt:lpstr>Types of entry in a recovery file</vt:lpstr>
      <vt:lpstr>Intentions list</vt:lpstr>
      <vt:lpstr>Logging</vt:lpstr>
      <vt:lpstr>Logging</vt:lpstr>
      <vt:lpstr>Logging</vt:lpstr>
      <vt:lpstr>Log for banking service</vt:lpstr>
      <vt:lpstr> Log for banking service</vt:lpstr>
      <vt:lpstr>Recovery of objects</vt:lpstr>
      <vt:lpstr>Recovery of objects</vt:lpstr>
      <vt:lpstr>Recovery of objects</vt:lpstr>
      <vt:lpstr>Reorganizing the recovery file</vt:lpstr>
      <vt:lpstr>Reorganizing the recovery file</vt:lpstr>
      <vt:lpstr>Shadow versions</vt:lpstr>
      <vt:lpstr>Shadow versions</vt:lpstr>
      <vt:lpstr>PowerPoint Presentation</vt:lpstr>
      <vt:lpstr>Recovery of the two-phase commit protocol</vt:lpstr>
      <vt:lpstr>Log with entries relating to two-phase  commit protocol</vt:lpstr>
      <vt:lpstr>Log with entries relating to two-phase  commit protocol</vt:lpstr>
      <vt:lpstr>PowerPoint Presentation</vt:lpstr>
      <vt:lpstr>PowerPoint Presentation</vt:lpstr>
      <vt:lpstr>PowerPoint Presentation</vt:lpstr>
      <vt:lpstr>Reorganization of recovery file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Transactions</dc:title>
  <dc:creator>Sanjay H A</dc:creator>
  <cp:lastModifiedBy>Sanjay H A</cp:lastModifiedBy>
  <cp:revision>61</cp:revision>
  <dcterms:created xsi:type="dcterms:W3CDTF">2019-11-02T01:34:03Z</dcterms:created>
  <dcterms:modified xsi:type="dcterms:W3CDTF">2019-11-12T02:45:56Z</dcterms:modified>
</cp:coreProperties>
</file>