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chart>
    <c:plotArea>
      <c:scatterChart>
        <c:scatterStyle val="lineMarker"/>
        <c:varyColors val="0"/>
        <c:ser>
          <c:idx val="0"/>
          <c:order val="0"/>
          <c:tx>
            <c:strRef>
              <c:f>Sheet1!$B$1</c:f>
              <c:strCache>
                <c:ptCount val="1"/>
                <c:pt idx="0">
                  <c:v>Model 1</c:v>
                </c:pt>
              </c:strCache>
            </c:strRef>
          </c:tx>
          <c:spPr>
            <a:ln w="47625">
              <a:noFill/>
            </a:ln>
          </c:spPr>
          <c:xVal>
            <c:numRef>
              <c:f>Sheet1!$A$2:$A$65</c:f>
              <c:numCache>
                <c:formatCode>General</c:formatCode>
                <c:ptCount val="64"/>
                <c:pt idx="0">
                  <c:v>87.9</c:v>
                </c:pt>
                <c:pt idx="1">
                  <c:v>85.1</c:v>
                </c:pt>
                <c:pt idx="2">
                  <c:v>82.3</c:v>
                </c:pt>
                <c:pt idx="3">
                  <c:v>79.5</c:v>
                </c:pt>
                <c:pt idx="4">
                  <c:v>76.7</c:v>
                </c:pt>
                <c:pt idx="5">
                  <c:v>73.9</c:v>
                </c:pt>
                <c:pt idx="6">
                  <c:v>71.2</c:v>
                </c:pt>
                <c:pt idx="7">
                  <c:v>68.4</c:v>
                </c:pt>
                <c:pt idx="8">
                  <c:v>65.6</c:v>
                </c:pt>
                <c:pt idx="9">
                  <c:v>62.8</c:v>
                </c:pt>
                <c:pt idx="10">
                  <c:v>60.0</c:v>
                </c:pt>
                <c:pt idx="11">
                  <c:v>57.2</c:v>
                </c:pt>
                <c:pt idx="12">
                  <c:v>54.4</c:v>
                </c:pt>
                <c:pt idx="13">
                  <c:v>51.6</c:v>
                </c:pt>
                <c:pt idx="14">
                  <c:v>48.8</c:v>
                </c:pt>
                <c:pt idx="15">
                  <c:v>46.0</c:v>
                </c:pt>
                <c:pt idx="16">
                  <c:v>43.3</c:v>
                </c:pt>
                <c:pt idx="17">
                  <c:v>40.5</c:v>
                </c:pt>
                <c:pt idx="18">
                  <c:v>37.7</c:v>
                </c:pt>
                <c:pt idx="19">
                  <c:v>34.9</c:v>
                </c:pt>
                <c:pt idx="20">
                  <c:v>32.1</c:v>
                </c:pt>
                <c:pt idx="21">
                  <c:v>29.3</c:v>
                </c:pt>
                <c:pt idx="22">
                  <c:v>26.5</c:v>
                </c:pt>
                <c:pt idx="23">
                  <c:v>23.7</c:v>
                </c:pt>
                <c:pt idx="24">
                  <c:v>20.9</c:v>
                </c:pt>
                <c:pt idx="25">
                  <c:v>18.1</c:v>
                </c:pt>
                <c:pt idx="26">
                  <c:v>15.3</c:v>
                </c:pt>
                <c:pt idx="27">
                  <c:v>12.6</c:v>
                </c:pt>
                <c:pt idx="28">
                  <c:v>9.8</c:v>
                </c:pt>
                <c:pt idx="29">
                  <c:v>7.0</c:v>
                </c:pt>
                <c:pt idx="30">
                  <c:v>4.2</c:v>
                </c:pt>
                <c:pt idx="31">
                  <c:v>1.4</c:v>
                </c:pt>
                <c:pt idx="32">
                  <c:v>-1.4</c:v>
                </c:pt>
                <c:pt idx="33">
                  <c:v>-4.2</c:v>
                </c:pt>
                <c:pt idx="34">
                  <c:v>-7.0</c:v>
                </c:pt>
                <c:pt idx="35">
                  <c:v>-9.8</c:v>
                </c:pt>
                <c:pt idx="36">
                  <c:v>-12.6</c:v>
                </c:pt>
                <c:pt idx="37">
                  <c:v>-15.3</c:v>
                </c:pt>
                <c:pt idx="38">
                  <c:v>-18.1</c:v>
                </c:pt>
                <c:pt idx="39">
                  <c:v>-20.9</c:v>
                </c:pt>
                <c:pt idx="40">
                  <c:v>-23.7</c:v>
                </c:pt>
                <c:pt idx="41">
                  <c:v>-26.5</c:v>
                </c:pt>
                <c:pt idx="42">
                  <c:v>-29.3</c:v>
                </c:pt>
                <c:pt idx="43">
                  <c:v>-32.1</c:v>
                </c:pt>
                <c:pt idx="44">
                  <c:v>-34.9</c:v>
                </c:pt>
                <c:pt idx="45">
                  <c:v>-37.7</c:v>
                </c:pt>
                <c:pt idx="46">
                  <c:v>-40.5</c:v>
                </c:pt>
                <c:pt idx="47">
                  <c:v>-43.3</c:v>
                </c:pt>
                <c:pt idx="48">
                  <c:v>-46.0</c:v>
                </c:pt>
                <c:pt idx="49">
                  <c:v>-48.8</c:v>
                </c:pt>
                <c:pt idx="50">
                  <c:v>-51.6</c:v>
                </c:pt>
                <c:pt idx="51">
                  <c:v>-54.4</c:v>
                </c:pt>
                <c:pt idx="52">
                  <c:v>-57.2</c:v>
                </c:pt>
                <c:pt idx="53">
                  <c:v>-60.0</c:v>
                </c:pt>
                <c:pt idx="54">
                  <c:v>-62.8</c:v>
                </c:pt>
                <c:pt idx="55">
                  <c:v>-65.6</c:v>
                </c:pt>
                <c:pt idx="56">
                  <c:v>-68.4</c:v>
                </c:pt>
                <c:pt idx="57">
                  <c:v>-71.2</c:v>
                </c:pt>
                <c:pt idx="58">
                  <c:v>-73.9</c:v>
                </c:pt>
                <c:pt idx="59">
                  <c:v>-76.7</c:v>
                </c:pt>
                <c:pt idx="60">
                  <c:v>-79.5</c:v>
                </c:pt>
                <c:pt idx="61">
                  <c:v>-82.3</c:v>
                </c:pt>
                <c:pt idx="62">
                  <c:v>-85.1</c:v>
                </c:pt>
                <c:pt idx="63">
                  <c:v>-87.9</c:v>
                </c:pt>
              </c:numCache>
            </c:numRef>
          </c:xVal>
          <c:yVal>
            <c:numRef>
              <c:f>Sheet1!$B$2:$B$65</c:f>
              <c:numCache>
                <c:formatCode>General</c:formatCode>
                <c:ptCount val="64"/>
                <c:pt idx="0">
                  <c:v>68.882</c:v>
                </c:pt>
                <c:pt idx="1">
                  <c:v>69.243</c:v>
                </c:pt>
                <c:pt idx="2">
                  <c:v>71.715</c:v>
                </c:pt>
                <c:pt idx="3">
                  <c:v>73.179</c:v>
                </c:pt>
                <c:pt idx="4">
                  <c:v>82.814</c:v>
                </c:pt>
                <c:pt idx="5">
                  <c:v>94.552</c:v>
                </c:pt>
                <c:pt idx="6">
                  <c:v>104.82</c:v>
                </c:pt>
                <c:pt idx="7">
                  <c:v>119.17</c:v>
                </c:pt>
                <c:pt idx="8">
                  <c:v>129.61</c:v>
                </c:pt>
                <c:pt idx="9">
                  <c:v>141.58</c:v>
                </c:pt>
                <c:pt idx="10">
                  <c:v>153.16</c:v>
                </c:pt>
                <c:pt idx="11">
                  <c:v>166.34</c:v>
                </c:pt>
                <c:pt idx="12">
                  <c:v>178.21</c:v>
                </c:pt>
                <c:pt idx="13">
                  <c:v>189.76</c:v>
                </c:pt>
                <c:pt idx="14">
                  <c:v>203.27</c:v>
                </c:pt>
                <c:pt idx="15">
                  <c:v>220.64</c:v>
                </c:pt>
                <c:pt idx="16">
                  <c:v>237.57</c:v>
                </c:pt>
                <c:pt idx="17">
                  <c:v>251.85</c:v>
                </c:pt>
                <c:pt idx="18">
                  <c:v>265.89</c:v>
                </c:pt>
                <c:pt idx="19">
                  <c:v>278.15</c:v>
                </c:pt>
                <c:pt idx="20">
                  <c:v>287.29</c:v>
                </c:pt>
                <c:pt idx="21">
                  <c:v>294.92</c:v>
                </c:pt>
                <c:pt idx="22">
                  <c:v>303.9</c:v>
                </c:pt>
                <c:pt idx="23">
                  <c:v>311.13</c:v>
                </c:pt>
                <c:pt idx="24">
                  <c:v>315.5</c:v>
                </c:pt>
                <c:pt idx="25">
                  <c:v>321.09</c:v>
                </c:pt>
                <c:pt idx="26">
                  <c:v>326.51</c:v>
                </c:pt>
                <c:pt idx="27">
                  <c:v>331.91</c:v>
                </c:pt>
                <c:pt idx="28">
                  <c:v>330.15</c:v>
                </c:pt>
                <c:pt idx="29">
                  <c:v>327.26</c:v>
                </c:pt>
                <c:pt idx="30">
                  <c:v>331.5</c:v>
                </c:pt>
                <c:pt idx="31">
                  <c:v>341.03</c:v>
                </c:pt>
                <c:pt idx="32">
                  <c:v>346.0</c:v>
                </c:pt>
                <c:pt idx="33">
                  <c:v>346.63</c:v>
                </c:pt>
                <c:pt idx="34">
                  <c:v>345.2</c:v>
                </c:pt>
                <c:pt idx="35">
                  <c:v>342.9</c:v>
                </c:pt>
                <c:pt idx="36">
                  <c:v>339.16</c:v>
                </c:pt>
                <c:pt idx="37">
                  <c:v>334.59</c:v>
                </c:pt>
                <c:pt idx="38">
                  <c:v>328.56</c:v>
                </c:pt>
                <c:pt idx="39">
                  <c:v>321.99</c:v>
                </c:pt>
                <c:pt idx="40">
                  <c:v>315.22</c:v>
                </c:pt>
                <c:pt idx="41">
                  <c:v>308.67</c:v>
                </c:pt>
                <c:pt idx="42">
                  <c:v>300.49</c:v>
                </c:pt>
                <c:pt idx="43">
                  <c:v>291.42</c:v>
                </c:pt>
                <c:pt idx="44">
                  <c:v>281.63</c:v>
                </c:pt>
                <c:pt idx="45">
                  <c:v>267.1</c:v>
                </c:pt>
                <c:pt idx="46">
                  <c:v>252.15</c:v>
                </c:pt>
                <c:pt idx="47">
                  <c:v>236.92</c:v>
                </c:pt>
                <c:pt idx="48">
                  <c:v>221.04</c:v>
                </c:pt>
                <c:pt idx="49">
                  <c:v>204.33</c:v>
                </c:pt>
                <c:pt idx="50">
                  <c:v>188.76</c:v>
                </c:pt>
                <c:pt idx="51">
                  <c:v>173.38</c:v>
                </c:pt>
                <c:pt idx="52">
                  <c:v>157.12</c:v>
                </c:pt>
                <c:pt idx="53">
                  <c:v>142.82</c:v>
                </c:pt>
                <c:pt idx="54">
                  <c:v>131.72</c:v>
                </c:pt>
                <c:pt idx="55">
                  <c:v>107.74</c:v>
                </c:pt>
                <c:pt idx="56">
                  <c:v>91.581</c:v>
                </c:pt>
                <c:pt idx="57">
                  <c:v>71.876</c:v>
                </c:pt>
                <c:pt idx="58">
                  <c:v>66.951</c:v>
                </c:pt>
                <c:pt idx="59">
                  <c:v>64.021</c:v>
                </c:pt>
                <c:pt idx="60">
                  <c:v>58.635</c:v>
                </c:pt>
                <c:pt idx="61">
                  <c:v>56.221</c:v>
                </c:pt>
                <c:pt idx="62">
                  <c:v>53.641</c:v>
                </c:pt>
                <c:pt idx="63">
                  <c:v>51.436</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0: PYTHON PPTX AUTOMATION</a:t>
            </a:r>
          </a:p>
        </p:txBody>
      </p:sp>
      <p:sp>
        <p:nvSpPr>
          <p:cNvPr id="3" name="Subtitle 2"/>
          <p:cNvSpPr>
            <a:spLocks noGrp="1"/>
          </p:cNvSpPr>
          <p:nvPr>
            <p:ph type="subTitle" idx="1"/>
          </p:nvPr>
        </p:nvSpPr>
        <p:spPr/>
        <p:txBody>
          <a:bodyPr/>
          <a:lstStyle/>
          <a:p>
            <a:r>
              <a:t>BY MARK GEIGER</a:t>
            </a:r>
          </a:p>
        </p:txBody>
      </p:sp>
      <p:sp>
        <p:nvSpPr>
          <p:cNvPr id="4" name="TextBox 3"/>
          <p:cNvSpPr txBox="1"/>
          <p:nvPr/>
        </p:nvSpPr>
        <p:spPr>
          <a:xfrm>
            <a:off x="8229600" y="6172200"/>
            <a:ext cx="914400" cy="914400"/>
          </a:xfrm>
          <a:prstGeom prst="rect">
            <a:avLst/>
          </a:prstGeom>
          <a:noFill/>
        </p:spPr>
        <p:txBody>
          <a:bodyPr wrap="none">
            <a:spAutoFit/>
          </a:bodyPr>
          <a:lstStyle/>
          <a:p/>
          <a:p>
            <a:pPr>
              <a:defRPr sz="1500"/>
            </a:pPr>
            <a:r>
              <a:t>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The Text Slide</a:t>
            </a:r>
          </a:p>
        </p:txBody>
      </p:sp>
      <p:sp>
        <p:nvSpPr>
          <p:cNvPr id="3" name="TextBox 2"/>
          <p:cNvSpPr txBox="1"/>
          <p:nvPr/>
        </p:nvSpPr>
        <p:spPr>
          <a:xfrm>
            <a:off x="457200" y="1828800"/>
            <a:ext cx="8229600" cy="4114800"/>
          </a:xfrm>
          <a:prstGeom prst="rect">
            <a:avLst/>
          </a:prstGeom>
          <a:noFill/>
        </p:spPr>
        <p:txBody>
          <a:bodyPr wrap="square" bIns="73152" lIns="0" anchor="t">
            <a:normAutofit/>
          </a:bodyPr>
          <a:lstStyle/>
          <a:p>
            <a:pPr algn="l"/>
            <a:r>
              <a:t>	This Python PPTX program uses a JSON file to generate the pptx file. As long as you have a JSON file of the correct notation, you can have a powerpoint of any length and of any variation of the slides available in this program. Please have a look at the pptConfig.json file for further reference and clarification.
</a:t>
            </a:r>
            <a:r>
              <a:t>	
I have some Latin text below:
</a:t>
            </a:r>
            <a:r>
              <a:t>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p>
        </p:txBody>
      </p:sp>
      <p:sp>
        <p:nvSpPr>
          <p:cNvPr id="4" name="TextBox 3"/>
          <p:cNvSpPr txBox="1"/>
          <p:nvPr/>
        </p:nvSpPr>
        <p:spPr>
          <a:xfrm>
            <a:off x="8229600" y="6172200"/>
            <a:ext cx="914400" cy="914400"/>
          </a:xfrm>
          <a:prstGeom prst="rect">
            <a:avLst/>
          </a:prstGeom>
          <a:noFill/>
        </p:spPr>
        <p:txBody>
          <a:bodyPr wrap="none">
            <a:spAutoFit/>
          </a:bodyPr>
          <a:lstStyle/>
          <a:p/>
          <a:p>
            <a:pPr>
              <a:defRPr sz="1500"/>
            </a:pPr>
            <a:r>
              <a:t>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The List Slide</a:t>
            </a:r>
          </a:p>
        </p:txBody>
      </p:sp>
      <p:sp>
        <p:nvSpPr>
          <p:cNvPr id="3" name="Content Placeholder 2"/>
          <p:cNvSpPr>
            <a:spLocks noGrp="1"/>
          </p:cNvSpPr>
          <p:nvPr>
            <p:ph idx="1"/>
          </p:nvPr>
        </p:nvSpPr>
        <p:spPr/>
        <p:txBody>
          <a:bodyPr/>
          <a:lstStyle/>
          <a:p>
            <a:r>
              <a:t>List items:</a:t>
            </a:r>
          </a:p>
          <a:p>
            <a:pPr lvl="1"/>
            <a:r>
              <a:t>The 3 words I live by:</a:t>
            </a:r>
          </a:p>
          <a:p>
            <a:pPr lvl="2"/>
            <a:r>
              <a:t>Never</a:t>
            </a:r>
          </a:p>
          <a:p>
            <a:pPr lvl="2"/>
            <a:r>
              <a:t>Give</a:t>
            </a:r>
          </a:p>
          <a:p>
            <a:pPr lvl="2"/>
            <a:r>
              <a:t>Up</a:t>
            </a:r>
          </a:p>
          <a:p>
            <a:pPr lvl="1"/>
            <a:r>
              <a:t>Another 3 words I live by:</a:t>
            </a:r>
          </a:p>
          <a:p>
            <a:pPr lvl="2"/>
            <a:r>
              <a:t>Just</a:t>
            </a:r>
          </a:p>
          <a:p>
            <a:pPr lvl="2"/>
            <a:r>
              <a:t>Keep</a:t>
            </a:r>
          </a:p>
          <a:p>
            <a:pPr lvl="2"/>
            <a:r>
              <a:t>Going</a:t>
            </a:r>
          </a:p>
          <a:p>
            <a:pPr lvl="1"/>
            <a:r>
              <a:t>That's how you succeed</a:t>
            </a:r>
          </a:p>
        </p:txBody>
      </p:sp>
      <p:sp>
        <p:nvSpPr>
          <p:cNvPr id="4" name="TextBox 3"/>
          <p:cNvSpPr txBox="1"/>
          <p:nvPr/>
        </p:nvSpPr>
        <p:spPr>
          <a:xfrm>
            <a:off x="8229600" y="6172200"/>
            <a:ext cx="914400" cy="914400"/>
          </a:xfrm>
          <a:prstGeom prst="rect">
            <a:avLst/>
          </a:prstGeom>
          <a:noFill/>
        </p:spPr>
        <p:txBody>
          <a:bodyPr wrap="none">
            <a:spAutoFit/>
          </a:bodyPr>
          <a:lstStyle/>
          <a:p/>
          <a:p>
            <a:pPr>
              <a:defRPr sz="1500"/>
            </a:pPr>
            <a:r>
              <a:t>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The Picture Slide</a:t>
            </a:r>
          </a:p>
        </p:txBody>
      </p:sp>
      <p:pic>
        <p:nvPicPr>
          <p:cNvPr id="3" name="Picture Placeholder 2" descr="thumbnail.png"/>
          <p:cNvPicPr>
            <a:picLocks noGrp="1" noChangeAspect="1"/>
          </p:cNvPicPr>
          <p:nvPr>
            <p:ph type="pic" idx="1"/>
          </p:nvPr>
        </p:nvPicPr>
        <p:blipFill>
          <a:blip r:embed="rId2"/>
          <a:srcRect l="10000" r="10000"/>
          <a:stretch>
            <a:fillRect/>
          </a:stretch>
        </p:blipFill>
        <p:spPr/>
      </p:pic>
      <p:sp>
        <p:nvSpPr>
          <p:cNvPr id="4" name="Text Placeholder 3"/>
          <p:cNvSpPr>
            <a:spLocks noGrp="1"/>
          </p:cNvSpPr>
          <p:nvPr>
            <p:ph type="body" idx="2" sz="half"/>
          </p:nvPr>
        </p:nvSpPr>
        <p:spPr/>
        <p:txBody>
          <a:bodyPr/>
          <a:lstStyle/>
          <a:p>
            <a:r>
              <a:t>Caption: I have no idea what exactly what this is</a:t>
            </a:r>
          </a:p>
        </p:txBody>
      </p:sp>
      <p:sp>
        <p:nvSpPr>
          <p:cNvPr id="5" name="TextBox 4"/>
          <p:cNvSpPr txBox="1"/>
          <p:nvPr/>
        </p:nvSpPr>
        <p:spPr>
          <a:xfrm>
            <a:off x="8229600" y="6172200"/>
            <a:ext cx="914400" cy="914400"/>
          </a:xfrm>
          <a:prstGeom prst="rect">
            <a:avLst/>
          </a:prstGeom>
          <a:noFill/>
        </p:spPr>
        <p:txBody>
          <a:bodyPr wrap="none">
            <a:spAutoFit/>
          </a:bodyPr>
          <a:lstStyle/>
          <a:p/>
          <a:p>
            <a:pPr>
              <a:defRPr sz="1500"/>
            </a:pPr>
            <a:r>
              <a:t>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The Plot Slide</a:t>
            </a:r>
          </a:p>
        </p:txBody>
      </p:sp>
      <p:graphicFrame>
        <p:nvGraphicFramePr>
          <p:cNvPr id="3" name="Chart 2"/>
          <p:cNvGraphicFramePr>
            <a:graphicFrameLocks noGrp="1"/>
          </p:cNvGraphicFramePr>
          <p:nvPr/>
        </p:nvGraphicFramePr>
        <p:xfrm>
          <a:off x="1828800" y="1828800"/>
          <a:ext cx="5486400" cy="4114800"/>
        </p:xfrm>
        <a:graphic>
          <a:graphicData uri="http://schemas.openxmlformats.org/drawingml/2006/chart">
            <c:chart xmlns:c="http://schemas.openxmlformats.org/drawingml/2006/chart" r:id="rId2"/>
          </a:graphicData>
        </a:graphic>
      </p:graphicFrame>
      <p:sp>
        <p:nvSpPr>
          <p:cNvPr id="4" name="TextBox 3"/>
          <p:cNvSpPr txBox="1"/>
          <p:nvPr/>
        </p:nvSpPr>
        <p:spPr>
          <a:xfrm>
            <a:off x="8229600" y="6172200"/>
            <a:ext cx="914400" cy="914400"/>
          </a:xfrm>
          <a:prstGeom prst="rect">
            <a:avLst/>
          </a:prstGeom>
          <a:noFill/>
        </p:spPr>
        <p:txBody>
          <a:bodyPr wrap="none">
            <a:spAutoFit/>
          </a:bodyPr>
          <a:lstStyle/>
          <a:p/>
          <a:p>
            <a:pPr>
              <a:defRPr sz="1500"/>
            </a:pPr>
            <a:r>
              <a:t>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