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3" r:id="rId6"/>
    <p:sldId id="264" r:id="rId7"/>
    <p:sldId id="265" r:id="rId8"/>
    <p:sldId id="266" r:id="rId9"/>
    <p:sldId id="267" r:id="rId10"/>
    <p:sldId id="269" r:id="rId11"/>
    <p:sldId id="270"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992755" y="1585595"/>
            <a:ext cx="6206490" cy="1014730"/>
          </a:xfrm>
          <a:prstGeom prst="rect">
            <a:avLst/>
          </a:prstGeom>
          <a:noFill/>
        </p:spPr>
        <p:txBody>
          <a:bodyPr wrap="square" rtlCol="0">
            <a:spAutoFit/>
          </a:bodyPr>
          <a:p>
            <a:pPr algn="ctr"/>
            <a:r>
              <a:rPr lang="zh-CN" altLang="en-US" sz="6000"/>
              <a:t>数据结构</a:t>
            </a:r>
            <a:r>
              <a:rPr lang="en-US" altLang="zh-CN" sz="6000"/>
              <a:t>PJ</a:t>
            </a:r>
            <a:r>
              <a:rPr lang="zh-CN" altLang="en-US" sz="6000"/>
              <a:t>分享</a:t>
            </a:r>
            <a:endParaRPr lang="zh-CN" altLang="en-US" sz="6000"/>
          </a:p>
        </p:txBody>
      </p:sp>
      <p:sp>
        <p:nvSpPr>
          <p:cNvPr id="6" name="文本框 5"/>
          <p:cNvSpPr txBox="1"/>
          <p:nvPr/>
        </p:nvSpPr>
        <p:spPr>
          <a:xfrm>
            <a:off x="4064000" y="3232150"/>
            <a:ext cx="4064000" cy="521970"/>
          </a:xfrm>
          <a:prstGeom prst="rect">
            <a:avLst/>
          </a:prstGeom>
          <a:noFill/>
        </p:spPr>
        <p:txBody>
          <a:bodyPr wrap="square" rtlCol="0">
            <a:spAutoFit/>
          </a:bodyPr>
          <a:p>
            <a:pPr algn="ctr"/>
            <a:r>
              <a:rPr lang="zh-CN" altLang="en-US" sz="2800"/>
              <a:t>汪俊轩</a:t>
            </a:r>
            <a:endParaRPr lang="zh-CN" altLang="en-US" sz="2800"/>
          </a:p>
        </p:txBody>
      </p:sp>
      <p:sp>
        <p:nvSpPr>
          <p:cNvPr id="2" name="文本框 1"/>
          <p:cNvSpPr txBox="1"/>
          <p:nvPr/>
        </p:nvSpPr>
        <p:spPr>
          <a:xfrm>
            <a:off x="3143885" y="4376420"/>
            <a:ext cx="6541770" cy="645160"/>
          </a:xfrm>
          <a:prstGeom prst="rect">
            <a:avLst/>
          </a:prstGeom>
          <a:noFill/>
        </p:spPr>
        <p:txBody>
          <a:bodyPr wrap="square" rtlCol="0">
            <a:spAutoFit/>
          </a:bodyPr>
          <a:p>
            <a:r>
              <a:rPr lang="zh-CN" altLang="en-US"/>
              <a:t>（注：这是当时期末分享时制作的</a:t>
            </a:r>
            <a:r>
              <a:rPr lang="en-US" altLang="zh-CN"/>
              <a:t>ppt</a:t>
            </a:r>
            <a:r>
              <a:rPr lang="zh-CN" altLang="en-US"/>
              <a:t>，当时只通过了</a:t>
            </a:r>
            <a:r>
              <a:rPr lang="en-US" altLang="zh-CN"/>
              <a:t>70</a:t>
            </a:r>
            <a:r>
              <a:rPr lang="zh-CN" altLang="en-US"/>
              <a:t>的部分，内容不完善，详细内容请见报告）</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待完成的工作</a:t>
            </a:r>
            <a:endParaRPr lang="zh-CN" altLang="en-US" sz="2400">
              <a:solidFill>
                <a:srgbClr val="FF0000"/>
              </a:solidFill>
            </a:endParaRPr>
          </a:p>
        </p:txBody>
      </p:sp>
      <p:sp>
        <p:nvSpPr>
          <p:cNvPr id="5" name="文本框 4"/>
          <p:cNvSpPr txBox="1"/>
          <p:nvPr/>
        </p:nvSpPr>
        <p:spPr>
          <a:xfrm>
            <a:off x="1104900" y="1151255"/>
            <a:ext cx="10274935" cy="4030980"/>
          </a:xfrm>
          <a:prstGeom prst="rect">
            <a:avLst/>
          </a:prstGeom>
          <a:noFill/>
        </p:spPr>
        <p:txBody>
          <a:bodyPr wrap="square" rtlCol="0">
            <a:spAutoFit/>
          </a:bodyPr>
          <a:p>
            <a:pPr indent="0" fontAlgn="auto">
              <a:lnSpc>
                <a:spcPct val="200000"/>
              </a:lnSpc>
            </a:pPr>
            <a:r>
              <a:rPr lang="en-US" altLang="zh-CN" sz="3200"/>
              <a:t>1.</a:t>
            </a:r>
            <a:r>
              <a:rPr lang="zh-CN" altLang="en-US" sz="3200"/>
              <a:t>在计算每个</a:t>
            </a:r>
            <a:r>
              <a:rPr lang="en-US" altLang="zh-CN" sz="3200"/>
              <a:t>gps</a:t>
            </a:r>
            <a:r>
              <a:rPr lang="zh-CN" altLang="en-US" sz="3200"/>
              <a:t>点的发射概率时有时候得到的候选路段过多，打算只选最近的前三个作为该</a:t>
            </a:r>
            <a:r>
              <a:rPr lang="en-US" altLang="zh-CN" sz="3200"/>
              <a:t>gps</a:t>
            </a:r>
            <a:r>
              <a:rPr lang="zh-CN" altLang="en-US" sz="3200"/>
              <a:t>点的候选路段</a:t>
            </a:r>
            <a:endParaRPr lang="zh-CN" altLang="en-US" sz="3200"/>
          </a:p>
          <a:p>
            <a:pPr indent="0" fontAlgn="auto">
              <a:lnSpc>
                <a:spcPct val="200000"/>
              </a:lnSpc>
            </a:pPr>
            <a:r>
              <a:rPr lang="en-US" altLang="zh-CN" sz="3200"/>
              <a:t>2.</a:t>
            </a:r>
            <a:r>
              <a:rPr lang="zh-CN" altLang="en-US" sz="3200"/>
              <a:t>调整参数，提高匹配准确率</a:t>
            </a:r>
            <a:endParaRPr lang="zh-CN" altLang="en-US" sz="3200"/>
          </a:p>
          <a:p>
            <a:pPr indent="0" fontAlgn="auto">
              <a:lnSpc>
                <a:spcPct val="200000"/>
              </a:lnSpc>
            </a:pPr>
            <a:r>
              <a:rPr lang="en-US" altLang="zh-CN" sz="3200"/>
              <a:t>3.</a:t>
            </a:r>
            <a:r>
              <a:rPr lang="zh-CN" altLang="en-US" sz="3200"/>
              <a:t>检查甚至重写转移概率的计算过程。</a:t>
            </a:r>
            <a:endParaRPr lang="en-US" altLang="zh-CN"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75055" y="826770"/>
            <a:ext cx="9017635" cy="4523105"/>
          </a:xfrm>
          <a:prstGeom prst="rect">
            <a:avLst/>
          </a:prstGeom>
          <a:noFill/>
        </p:spPr>
        <p:txBody>
          <a:bodyPr wrap="square" rtlCol="0">
            <a:spAutoFit/>
          </a:bodyPr>
          <a:p>
            <a:pPr indent="0" fontAlgn="auto">
              <a:lnSpc>
                <a:spcPct val="200000"/>
              </a:lnSpc>
            </a:pPr>
            <a:r>
              <a:rPr lang="zh-CN" altLang="en-US" sz="3600"/>
              <a:t>一、预处理</a:t>
            </a:r>
            <a:endParaRPr lang="zh-CN" altLang="en-US" sz="3600"/>
          </a:p>
          <a:p>
            <a:pPr indent="0" fontAlgn="auto">
              <a:lnSpc>
                <a:spcPct val="200000"/>
              </a:lnSpc>
            </a:pPr>
            <a:r>
              <a:rPr lang="zh-CN" altLang="en-US" sz="3600"/>
              <a:t>二、发射概率</a:t>
            </a:r>
            <a:br>
              <a:rPr lang="zh-CN" altLang="en-US" sz="3600"/>
            </a:br>
            <a:r>
              <a:rPr lang="zh-CN" altLang="en-US" sz="3600"/>
              <a:t>三、转移概率</a:t>
            </a:r>
            <a:endParaRPr lang="zh-CN" altLang="en-US" sz="3600"/>
          </a:p>
          <a:p>
            <a:pPr indent="0" fontAlgn="auto">
              <a:lnSpc>
                <a:spcPct val="200000"/>
              </a:lnSpc>
            </a:pPr>
            <a:r>
              <a:rPr lang="zh-CN" altLang="en-US" sz="3600"/>
              <a:t>四、待完成的工作</a:t>
            </a:r>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预处理</a:t>
            </a:r>
            <a:endParaRPr lang="zh-CN" altLang="en-US" sz="2400">
              <a:solidFill>
                <a:srgbClr val="FF0000"/>
              </a:solidFill>
            </a:endParaRPr>
          </a:p>
        </p:txBody>
      </p:sp>
      <p:sp>
        <p:nvSpPr>
          <p:cNvPr id="4" name="文本框 3"/>
          <p:cNvSpPr txBox="1"/>
          <p:nvPr/>
        </p:nvSpPr>
        <p:spPr>
          <a:xfrm>
            <a:off x="2564130" y="836930"/>
            <a:ext cx="6319520" cy="5391785"/>
          </a:xfrm>
          <a:prstGeom prst="rect">
            <a:avLst/>
          </a:prstGeom>
          <a:noFill/>
        </p:spPr>
        <p:txBody>
          <a:bodyPr wrap="square" rtlCol="0">
            <a:noAutofit/>
          </a:bodyPr>
          <a:p>
            <a:pPr indent="0" fontAlgn="auto">
              <a:lnSpc>
                <a:spcPct val="200000"/>
              </a:lnSpc>
            </a:pPr>
            <a:r>
              <a:rPr lang="zh-CN" altLang="en-US" sz="2400"/>
              <a:t>储存路段的方式：邻接表</a:t>
            </a:r>
            <a:endParaRPr lang="zh-CN" altLang="en-US" sz="2400"/>
          </a:p>
          <a:p>
            <a:pPr indent="0" fontAlgn="auto">
              <a:lnSpc>
                <a:spcPct val="200000"/>
              </a:lnSpc>
            </a:pPr>
            <a:r>
              <a:rPr lang="zh-CN" altLang="en-US" sz="2400"/>
              <a:t>用一个</a:t>
            </a:r>
            <a:r>
              <a:rPr lang="en-US" altLang="zh-CN" sz="2400"/>
              <a:t>map&lt;point, vector&lt;cmb&gt; &gt;</a:t>
            </a:r>
            <a:r>
              <a:rPr lang="zh-CN" altLang="en-US" sz="2400"/>
              <a:t>储存</a:t>
            </a:r>
            <a:endParaRPr lang="zh-CN" altLang="en-US" sz="2400"/>
          </a:p>
          <a:p>
            <a:pPr indent="0" fontAlgn="auto">
              <a:lnSpc>
                <a:spcPct val="200000"/>
              </a:lnSpc>
            </a:pPr>
            <a:r>
              <a:rPr lang="en-US" altLang="zh-CN" sz="2400"/>
              <a:t>struct cmb</a:t>
            </a:r>
            <a:endParaRPr lang="en-US" altLang="zh-CN" sz="2400"/>
          </a:p>
          <a:p>
            <a:pPr indent="0" fontAlgn="auto">
              <a:lnSpc>
                <a:spcPct val="200000"/>
              </a:lnSpc>
            </a:pPr>
            <a:r>
              <a:rPr lang="en-US" altLang="zh-CN" sz="2400"/>
              <a:t>{</a:t>
            </a:r>
            <a:endParaRPr lang="en-US" altLang="zh-CN" sz="2400"/>
          </a:p>
          <a:p>
            <a:pPr indent="0" fontAlgn="auto">
              <a:lnSpc>
                <a:spcPct val="200000"/>
              </a:lnSpc>
            </a:pPr>
            <a:r>
              <a:rPr lang="en-US" altLang="zh-CN" sz="2400"/>
              <a:t>    point p;</a:t>
            </a:r>
            <a:r>
              <a:rPr lang="zh-CN" altLang="en-US" sz="2400"/>
              <a:t>（可以到达的点）</a:t>
            </a:r>
            <a:endParaRPr lang="en-US" altLang="zh-CN" sz="2400"/>
          </a:p>
          <a:p>
            <a:pPr indent="0" fontAlgn="auto">
              <a:lnSpc>
                <a:spcPct val="200000"/>
              </a:lnSpc>
            </a:pPr>
            <a:r>
              <a:rPr lang="en-US" altLang="zh-CN" sz="2400"/>
              <a:t>    int r;</a:t>
            </a:r>
            <a:r>
              <a:rPr lang="zh-CN" altLang="en-US" sz="2400"/>
              <a:t>（通过哪一条路到达）</a:t>
            </a:r>
            <a:endParaRPr lang="en-US" altLang="zh-CN" sz="2400"/>
          </a:p>
          <a:p>
            <a:pPr indent="0" fontAlgn="auto">
              <a:lnSpc>
                <a:spcPct val="200000"/>
              </a:lnSpc>
            </a:pPr>
            <a:r>
              <a:rPr lang="en-US" altLang="zh-CN" sz="2400"/>
              <a:t>}</a:t>
            </a:r>
            <a:endParaRPr lang="en-US" altLang="zh-CN" sz="2400"/>
          </a:p>
          <a:p>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预处理</a:t>
            </a:r>
            <a:endParaRPr lang="zh-CN" altLang="en-US" sz="2400">
              <a:solidFill>
                <a:srgbClr val="FF0000"/>
              </a:solidFill>
            </a:endParaRPr>
          </a:p>
        </p:txBody>
      </p:sp>
      <p:sp>
        <p:nvSpPr>
          <p:cNvPr id="3" name="文本框 2"/>
          <p:cNvSpPr txBox="1"/>
          <p:nvPr/>
        </p:nvSpPr>
        <p:spPr>
          <a:xfrm>
            <a:off x="1866265" y="1263015"/>
            <a:ext cx="8459470" cy="3784600"/>
          </a:xfrm>
          <a:prstGeom prst="rect">
            <a:avLst/>
          </a:prstGeom>
          <a:noFill/>
        </p:spPr>
        <p:txBody>
          <a:bodyPr wrap="square" rtlCol="0">
            <a:spAutoFit/>
          </a:bodyPr>
          <a:p>
            <a:pPr algn="l">
              <a:lnSpc>
                <a:spcPct val="200000"/>
              </a:lnSpc>
              <a:buClrTx/>
              <a:buSzTx/>
              <a:buNone/>
            </a:pPr>
            <a:r>
              <a:rPr lang="zh-CN" altLang="en-US" sz="2400"/>
              <a:t>减少之后的查询时间</a:t>
            </a:r>
            <a:endParaRPr lang="zh-CN" altLang="en-US" sz="2400"/>
          </a:p>
          <a:p>
            <a:pPr algn="l">
              <a:lnSpc>
                <a:spcPct val="200000"/>
              </a:lnSpc>
              <a:buClrTx/>
              <a:buSzTx/>
              <a:buNone/>
            </a:pPr>
            <a:r>
              <a:rPr lang="zh-CN" altLang="en-US" sz="2400"/>
              <a:t>将整个地图按照50 * 50分成小格，</a:t>
            </a:r>
            <a:r>
              <a:rPr lang="zh-CN" altLang="en-US" sz="2400">
                <a:solidFill>
                  <a:srgbClr val="7030A0"/>
                </a:solidFill>
              </a:rPr>
              <a:t>在输入路段时储存某个格子里面经过了哪些路段</a:t>
            </a:r>
            <a:endParaRPr lang="zh-CN" altLang="en-US" sz="2400">
              <a:solidFill>
                <a:srgbClr val="7030A0"/>
              </a:solidFill>
            </a:endParaRPr>
          </a:p>
          <a:p>
            <a:pPr algn="l">
              <a:lnSpc>
                <a:spcPct val="200000"/>
              </a:lnSpc>
              <a:buClrTx/>
              <a:buSzTx/>
              <a:buNone/>
            </a:pPr>
            <a:r>
              <a:rPr lang="zh-CN" altLang="en-US" sz="2400"/>
              <a:t>用一个二维数组v[2000][2000] vector&lt;point&gt;储存，在读入每两个点时都在这两个点经过的格子中添加前一个点的坐标</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预处理</a:t>
            </a:r>
            <a:endParaRPr lang="zh-CN" altLang="en-US" sz="2400">
              <a:solidFill>
                <a:srgbClr val="FF0000"/>
              </a:solidFill>
            </a:endParaRPr>
          </a:p>
        </p:txBody>
      </p:sp>
      <p:sp>
        <p:nvSpPr>
          <p:cNvPr id="4" name="文本框 3"/>
          <p:cNvSpPr txBox="1"/>
          <p:nvPr/>
        </p:nvSpPr>
        <p:spPr>
          <a:xfrm>
            <a:off x="2362835" y="1526540"/>
            <a:ext cx="7160895" cy="2306955"/>
          </a:xfrm>
          <a:prstGeom prst="rect">
            <a:avLst/>
          </a:prstGeom>
          <a:noFill/>
        </p:spPr>
        <p:txBody>
          <a:bodyPr wrap="square" rtlCol="0">
            <a:spAutoFit/>
          </a:bodyPr>
          <a:p>
            <a:pPr algn="l">
              <a:lnSpc>
                <a:spcPct val="200000"/>
              </a:lnSpc>
              <a:buClrTx/>
              <a:buSzTx/>
              <a:buNone/>
            </a:pPr>
            <a:r>
              <a:rPr lang="zh-CN" altLang="en-US" sz="2400"/>
              <a:t>经纬坐标转换</a:t>
            </a:r>
            <a:endParaRPr lang="zh-CN" altLang="en-US" sz="2400"/>
          </a:p>
          <a:p>
            <a:pPr algn="l">
              <a:lnSpc>
                <a:spcPct val="200000"/>
              </a:lnSpc>
              <a:buClrTx/>
              <a:buSzTx/>
              <a:buNone/>
            </a:pPr>
            <a:r>
              <a:rPr lang="zh-CN" altLang="en-US" sz="2400"/>
              <a:t>利用整个上海市所处的经纬度跨度很小，将经纬度转化为xy坐标可以当做线性映射来处理</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发射概率</a:t>
            </a:r>
            <a:endParaRPr lang="zh-CN" altLang="en-US" sz="2400">
              <a:solidFill>
                <a:srgbClr val="FF0000"/>
              </a:solidFill>
            </a:endParaRPr>
          </a:p>
        </p:txBody>
      </p:sp>
      <p:sp>
        <p:nvSpPr>
          <p:cNvPr id="4" name="文本框 3"/>
          <p:cNvSpPr txBox="1"/>
          <p:nvPr/>
        </p:nvSpPr>
        <p:spPr>
          <a:xfrm>
            <a:off x="2403475" y="441325"/>
            <a:ext cx="6227445" cy="1568450"/>
          </a:xfrm>
          <a:prstGeom prst="rect">
            <a:avLst/>
          </a:prstGeom>
          <a:noFill/>
        </p:spPr>
        <p:txBody>
          <a:bodyPr wrap="square" rtlCol="0">
            <a:spAutoFit/>
          </a:bodyPr>
          <a:p>
            <a:pPr algn="l">
              <a:lnSpc>
                <a:spcPct val="200000"/>
              </a:lnSpc>
              <a:buClrTx/>
              <a:buSzTx/>
              <a:buNone/>
            </a:pPr>
            <a:r>
              <a:rPr lang="zh-CN" altLang="en-US" sz="2400"/>
              <a:t>利用在论文中的结果</a:t>
            </a:r>
            <a:endParaRPr lang="zh-CN" altLang="en-US" sz="2400"/>
          </a:p>
          <a:p>
            <a:pPr algn="l">
              <a:lnSpc>
                <a:spcPct val="200000"/>
              </a:lnSpc>
              <a:buClrTx/>
              <a:buSzTx/>
              <a:buNone/>
            </a:pPr>
            <a:endParaRPr lang="zh-CN" altLang="en-US" sz="2400"/>
          </a:p>
        </p:txBody>
      </p:sp>
      <p:pic>
        <p:nvPicPr>
          <p:cNvPr id="5" name="图片 4"/>
          <p:cNvPicPr>
            <a:picLocks noChangeAspect="1"/>
          </p:cNvPicPr>
          <p:nvPr/>
        </p:nvPicPr>
        <p:blipFill>
          <a:blip r:embed="rId1"/>
          <a:stretch>
            <a:fillRect/>
          </a:stretch>
        </p:blipFill>
        <p:spPr>
          <a:xfrm>
            <a:off x="2403475" y="1367155"/>
            <a:ext cx="5867400" cy="1162050"/>
          </a:xfrm>
          <a:prstGeom prst="rect">
            <a:avLst/>
          </a:prstGeom>
        </p:spPr>
      </p:pic>
      <p:sp>
        <p:nvSpPr>
          <p:cNvPr id="7" name="文本框 6"/>
          <p:cNvSpPr txBox="1"/>
          <p:nvPr/>
        </p:nvSpPr>
        <p:spPr>
          <a:xfrm>
            <a:off x="2525395" y="4368800"/>
            <a:ext cx="8398510" cy="1568450"/>
          </a:xfrm>
          <a:prstGeom prst="rect">
            <a:avLst/>
          </a:prstGeom>
          <a:noFill/>
        </p:spPr>
        <p:txBody>
          <a:bodyPr wrap="square" rtlCol="0">
            <a:spAutoFit/>
          </a:bodyPr>
          <a:p>
            <a:pPr algn="l">
              <a:lnSpc>
                <a:spcPct val="200000"/>
              </a:lnSpc>
              <a:buClrTx/>
              <a:buSzTx/>
              <a:buNone/>
            </a:pPr>
            <a:r>
              <a:rPr lang="zh-CN" altLang="en-US" sz="2400"/>
              <a:t>其中</a:t>
            </a:r>
            <a:r>
              <a:rPr lang="zh-CN" altLang="en-US" sz="2400">
                <a:sym typeface="+mn-ea"/>
              </a:rPr>
              <a:t>r</a:t>
            </a:r>
            <a:r>
              <a:rPr lang="zh-CN" altLang="en-US" sz="2400"/>
              <a:t>是路段序号，</a:t>
            </a:r>
            <a:r>
              <a:rPr lang="zh-CN" altLang="en-US" sz="2400">
                <a:sym typeface="+mn-ea"/>
              </a:rPr>
              <a:t>z</a:t>
            </a:r>
            <a:r>
              <a:rPr lang="zh-CN" altLang="en-US" sz="2400"/>
              <a:t>是车辆轨迹的gps定位点，x是该路段上距离z最近点的坐标，</a:t>
            </a:r>
            <a:r>
              <a:rPr lang="en-US" altLang="zh-CN" sz="2400"/>
              <a:t>sigmaz</a:t>
            </a:r>
            <a:r>
              <a:rPr lang="zh-CN" altLang="en-US" sz="2400"/>
              <a:t>计算得到(1.4826 * 42.7792)</a:t>
            </a:r>
            <a:endParaRPr lang="zh-CN" altLang="en-US" sz="2400"/>
          </a:p>
        </p:txBody>
      </p:sp>
      <p:pic>
        <p:nvPicPr>
          <p:cNvPr id="8" name="图片 7"/>
          <p:cNvPicPr>
            <a:picLocks noChangeAspect="1"/>
          </p:cNvPicPr>
          <p:nvPr/>
        </p:nvPicPr>
        <p:blipFill>
          <a:blip r:embed="rId2"/>
          <a:stretch>
            <a:fillRect/>
          </a:stretch>
        </p:blipFill>
        <p:spPr>
          <a:xfrm>
            <a:off x="2451100" y="3219450"/>
            <a:ext cx="5819775" cy="771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发射概率</a:t>
            </a:r>
            <a:endParaRPr lang="zh-CN" altLang="en-US" sz="2400">
              <a:solidFill>
                <a:srgbClr val="FF0000"/>
              </a:solidFill>
            </a:endParaRPr>
          </a:p>
        </p:txBody>
      </p:sp>
      <p:sp>
        <p:nvSpPr>
          <p:cNvPr id="5" name="文本框 4"/>
          <p:cNvSpPr txBox="1"/>
          <p:nvPr/>
        </p:nvSpPr>
        <p:spPr>
          <a:xfrm>
            <a:off x="1925955" y="76200"/>
            <a:ext cx="8763635" cy="6630670"/>
          </a:xfrm>
          <a:prstGeom prst="rect">
            <a:avLst/>
          </a:prstGeom>
          <a:noFill/>
        </p:spPr>
        <p:txBody>
          <a:bodyPr wrap="square" rtlCol="0">
            <a:noAutofit/>
          </a:bodyPr>
          <a:p>
            <a:pPr indent="0" fontAlgn="auto">
              <a:lnSpc>
                <a:spcPct val="200000"/>
              </a:lnSpc>
            </a:pPr>
            <a:r>
              <a:rPr lang="zh-CN" altLang="en-US" sz="2400"/>
              <a:t>寻找x</a:t>
            </a:r>
            <a:endParaRPr lang="zh-CN" altLang="en-US" sz="2400"/>
          </a:p>
          <a:p>
            <a:pPr indent="0" fontAlgn="auto">
              <a:lnSpc>
                <a:spcPct val="200000"/>
              </a:lnSpc>
            </a:pPr>
            <a:r>
              <a:rPr lang="zh-CN" altLang="en-US" sz="2400"/>
              <a:t>定位到x所处的50*50的格子，搜索周围3*3的这样大小的格子，找到里面所存储的所有点</a:t>
            </a:r>
            <a:endParaRPr lang="zh-CN" altLang="en-US" sz="2400"/>
          </a:p>
          <a:p>
            <a:pPr indent="0" fontAlgn="auto">
              <a:lnSpc>
                <a:spcPct val="200000"/>
              </a:lnSpc>
            </a:pPr>
            <a:r>
              <a:rPr lang="zh-CN" altLang="en-US" sz="2400"/>
              <a:t>把这所有点可以到达的点（在之前的</a:t>
            </a:r>
            <a:r>
              <a:rPr lang="zh-CN" altLang="en-US" sz="2400">
                <a:sym typeface="+mn-ea"/>
              </a:rPr>
              <a:t>map&lt;point, vector&lt;cmb&gt; &gt;中查找）得到的有向线段放入一个待考察的集合中</a:t>
            </a:r>
            <a:endParaRPr lang="zh-CN" altLang="en-US" sz="2400">
              <a:sym typeface="+mn-ea"/>
            </a:endParaRPr>
          </a:p>
          <a:p>
            <a:pPr indent="0" fontAlgn="auto">
              <a:lnSpc>
                <a:spcPct val="200000"/>
              </a:lnSpc>
            </a:pPr>
            <a:r>
              <a:rPr lang="zh-CN" altLang="en-US" sz="2400"/>
              <a:t>依次考察每条有向线段，先考虑方向，</a:t>
            </a:r>
            <a:r>
              <a:rPr lang="zh-CN" altLang="en-US" sz="2400">
                <a:solidFill>
                  <a:srgbClr val="7030A0"/>
                </a:solidFill>
              </a:rPr>
              <a:t>如果方向与行车方向夹角大于90度则舍弃</a:t>
            </a:r>
            <a:endParaRPr lang="zh-CN" altLang="en-US" sz="2400">
              <a:solidFill>
                <a:srgbClr val="7030A0"/>
              </a:solidFill>
            </a:endParaRPr>
          </a:p>
          <a:p>
            <a:pPr indent="0" fontAlgn="auto">
              <a:lnSpc>
                <a:spcPct val="200000"/>
              </a:lnSpc>
            </a:pPr>
            <a:r>
              <a:rPr lang="zh-CN" altLang="en-US" sz="2400"/>
              <a:t>若角度小于90度，</a:t>
            </a:r>
            <a:r>
              <a:rPr lang="zh-CN" altLang="en-US" sz="2400">
                <a:solidFill>
                  <a:srgbClr val="7030A0"/>
                </a:solidFill>
              </a:rPr>
              <a:t>则计算z到该线段的最近点x</a:t>
            </a:r>
            <a:r>
              <a:rPr lang="zh-CN" altLang="en-US" sz="2400"/>
              <a:t>，之后可以计算此时车辆在该有向线段上的发射概率p</a:t>
            </a:r>
            <a:endParaRPr lang="zh-CN" altLang="en-US" sz="2400"/>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转移概率</a:t>
            </a:r>
            <a:endParaRPr lang="zh-CN" altLang="en-US" sz="2400">
              <a:solidFill>
                <a:srgbClr val="FF0000"/>
              </a:solidFill>
            </a:endParaRPr>
          </a:p>
        </p:txBody>
      </p:sp>
      <p:sp>
        <p:nvSpPr>
          <p:cNvPr id="5" name="文本框 4"/>
          <p:cNvSpPr txBox="1"/>
          <p:nvPr/>
        </p:nvSpPr>
        <p:spPr>
          <a:xfrm>
            <a:off x="2403475" y="197485"/>
            <a:ext cx="6227445" cy="1568450"/>
          </a:xfrm>
          <a:prstGeom prst="rect">
            <a:avLst/>
          </a:prstGeom>
          <a:noFill/>
        </p:spPr>
        <p:txBody>
          <a:bodyPr wrap="square" rtlCol="0">
            <a:spAutoFit/>
          </a:bodyPr>
          <a:p>
            <a:pPr algn="l">
              <a:lnSpc>
                <a:spcPct val="200000"/>
              </a:lnSpc>
              <a:buClrTx/>
              <a:buSzTx/>
              <a:buNone/>
            </a:pPr>
            <a:r>
              <a:rPr lang="zh-CN" altLang="en-US" sz="2400"/>
              <a:t>利用在论文中的结果</a:t>
            </a:r>
            <a:endParaRPr lang="zh-CN" altLang="en-US" sz="2400"/>
          </a:p>
          <a:p>
            <a:pPr algn="l">
              <a:lnSpc>
                <a:spcPct val="200000"/>
              </a:lnSpc>
              <a:buClrTx/>
              <a:buSzTx/>
              <a:buNone/>
            </a:pPr>
            <a:endParaRPr lang="zh-CN" altLang="en-US" sz="2400"/>
          </a:p>
        </p:txBody>
      </p:sp>
      <p:pic>
        <p:nvPicPr>
          <p:cNvPr id="6" name="图片 5"/>
          <p:cNvPicPr>
            <a:picLocks noChangeAspect="1"/>
          </p:cNvPicPr>
          <p:nvPr>
            <p:custDataLst>
              <p:tags r:id="rId1"/>
            </p:custDataLst>
          </p:nvPr>
        </p:nvPicPr>
        <p:blipFill>
          <a:blip r:embed="rId2"/>
          <a:stretch>
            <a:fillRect/>
          </a:stretch>
        </p:blipFill>
        <p:spPr>
          <a:xfrm>
            <a:off x="2442845" y="1018540"/>
            <a:ext cx="6838950" cy="2085975"/>
          </a:xfrm>
          <a:prstGeom prst="rect">
            <a:avLst/>
          </a:prstGeom>
        </p:spPr>
      </p:pic>
      <p:pic>
        <p:nvPicPr>
          <p:cNvPr id="7" name="图片 6"/>
          <p:cNvPicPr>
            <a:picLocks noChangeAspect="1"/>
          </p:cNvPicPr>
          <p:nvPr/>
        </p:nvPicPr>
        <p:blipFill>
          <a:blip r:embed="rId3"/>
          <a:stretch>
            <a:fillRect/>
          </a:stretch>
        </p:blipFill>
        <p:spPr>
          <a:xfrm>
            <a:off x="2442845" y="3223260"/>
            <a:ext cx="5753100" cy="1495425"/>
          </a:xfrm>
          <a:prstGeom prst="rect">
            <a:avLst/>
          </a:prstGeom>
        </p:spPr>
      </p:pic>
      <p:sp>
        <p:nvSpPr>
          <p:cNvPr id="8" name="文本框 7"/>
          <p:cNvSpPr txBox="1"/>
          <p:nvPr/>
        </p:nvSpPr>
        <p:spPr>
          <a:xfrm>
            <a:off x="2403475" y="4475480"/>
            <a:ext cx="9159875" cy="2306955"/>
          </a:xfrm>
          <a:prstGeom prst="rect">
            <a:avLst/>
          </a:prstGeom>
          <a:noFill/>
        </p:spPr>
        <p:txBody>
          <a:bodyPr wrap="square" rtlCol="0">
            <a:spAutoFit/>
          </a:bodyPr>
          <a:p>
            <a:pPr indent="0" fontAlgn="auto">
              <a:lnSpc>
                <a:spcPct val="200000"/>
              </a:lnSpc>
            </a:pPr>
            <a:r>
              <a:rPr lang="zh-CN" altLang="en-US" sz="2400"/>
              <a:t>其中，</a:t>
            </a:r>
            <a:r>
              <a:rPr lang="en-US" altLang="zh-CN" sz="2400"/>
              <a:t>zt - zt+1</a:t>
            </a:r>
            <a:r>
              <a:rPr lang="zh-CN" altLang="en-US" sz="2400"/>
              <a:t>是两个</a:t>
            </a:r>
            <a:r>
              <a:rPr lang="en-US" altLang="zh-CN" sz="2400"/>
              <a:t>gps</a:t>
            </a:r>
            <a:r>
              <a:rPr lang="zh-CN" altLang="en-US" sz="2400"/>
              <a:t>定位点之间的大圆距离，</a:t>
            </a:r>
            <a:r>
              <a:rPr lang="en-US" altLang="zh-CN" sz="2400"/>
              <a:t>xt-xt+1</a:t>
            </a:r>
            <a:r>
              <a:rPr lang="zh-CN" altLang="en-US" sz="2400"/>
              <a:t>是指两个距离</a:t>
            </a:r>
            <a:r>
              <a:rPr lang="en-US" altLang="zh-CN" sz="2400"/>
              <a:t>gps</a:t>
            </a:r>
            <a:r>
              <a:rPr lang="zh-CN" altLang="en-US" sz="2400"/>
              <a:t>定位点的最近点的路网距离</a:t>
            </a:r>
            <a:endParaRPr lang="zh-CN" altLang="en-US" sz="2400"/>
          </a:p>
          <a:p>
            <a:pPr indent="0" fontAlgn="auto">
              <a:lnSpc>
                <a:spcPct val="200000"/>
              </a:lnSpc>
            </a:pPr>
            <a:r>
              <a:rPr lang="zh-CN" altLang="en-US" sz="2400"/>
              <a:t>经过计算，β=(1.442695</a:t>
            </a:r>
            <a:r>
              <a:rPr lang="zh-CN" altLang="en-US" sz="2400">
                <a:sym typeface="+mn-ea"/>
              </a:rPr>
              <a:t> * 42.3572</a:t>
            </a:r>
            <a:r>
              <a:rPr lang="zh-CN" altLang="en-US" sz="2400"/>
              <a:t>)</a:t>
            </a:r>
            <a:endParaRPr lang="en-US" altLang="zh-CN"/>
          </a:p>
        </p:txBody>
      </p:sp>
      <p:pic>
        <p:nvPicPr>
          <p:cNvPr id="9" name="图片 8"/>
          <p:cNvPicPr>
            <a:picLocks noChangeAspect="1"/>
          </p:cNvPicPr>
          <p:nvPr/>
        </p:nvPicPr>
        <p:blipFill>
          <a:blip r:embed="rId4"/>
          <a:stretch>
            <a:fillRect/>
          </a:stretch>
        </p:blipFill>
        <p:spPr>
          <a:xfrm>
            <a:off x="8127365" y="0"/>
            <a:ext cx="3709670" cy="2444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485" y="76200"/>
            <a:ext cx="2372360" cy="600710"/>
          </a:xfrm>
          <a:prstGeom prst="rect">
            <a:avLst/>
          </a:prstGeom>
          <a:noFill/>
        </p:spPr>
        <p:txBody>
          <a:bodyPr wrap="square" rtlCol="0">
            <a:noAutofit/>
          </a:bodyPr>
          <a:p>
            <a:r>
              <a:rPr lang="zh-CN" altLang="en-US" sz="2400">
                <a:solidFill>
                  <a:srgbClr val="FF0000"/>
                </a:solidFill>
              </a:rPr>
              <a:t>转移概率</a:t>
            </a:r>
            <a:endParaRPr lang="zh-CN" altLang="en-US" sz="2400">
              <a:solidFill>
                <a:srgbClr val="FF0000"/>
              </a:solidFill>
            </a:endParaRPr>
          </a:p>
        </p:txBody>
      </p:sp>
      <p:pic>
        <p:nvPicPr>
          <p:cNvPr id="5" name="图片 4"/>
          <p:cNvPicPr>
            <a:picLocks noChangeAspect="1"/>
          </p:cNvPicPr>
          <p:nvPr/>
        </p:nvPicPr>
        <p:blipFill>
          <a:blip r:embed="rId1"/>
          <a:stretch>
            <a:fillRect/>
          </a:stretch>
        </p:blipFill>
        <p:spPr>
          <a:xfrm>
            <a:off x="1941195" y="1129665"/>
            <a:ext cx="2305050" cy="561975"/>
          </a:xfrm>
          <a:prstGeom prst="rect">
            <a:avLst/>
          </a:prstGeom>
        </p:spPr>
      </p:pic>
      <p:sp>
        <p:nvSpPr>
          <p:cNvPr id="6" name="文本框 5"/>
          <p:cNvSpPr txBox="1"/>
          <p:nvPr/>
        </p:nvSpPr>
        <p:spPr>
          <a:xfrm>
            <a:off x="4246245" y="1129665"/>
            <a:ext cx="4064000" cy="460375"/>
          </a:xfrm>
          <a:prstGeom prst="rect">
            <a:avLst/>
          </a:prstGeom>
          <a:noFill/>
        </p:spPr>
        <p:txBody>
          <a:bodyPr wrap="square" rtlCol="0">
            <a:spAutoFit/>
          </a:bodyPr>
          <a:p>
            <a:r>
              <a:rPr lang="zh-CN" altLang="en-US" sz="2400"/>
              <a:t>的计算</a:t>
            </a:r>
            <a:endParaRPr lang="zh-CN" altLang="en-US" sz="2400"/>
          </a:p>
        </p:txBody>
      </p:sp>
      <p:sp>
        <p:nvSpPr>
          <p:cNvPr id="7" name="文本框 6"/>
          <p:cNvSpPr txBox="1"/>
          <p:nvPr/>
        </p:nvSpPr>
        <p:spPr>
          <a:xfrm>
            <a:off x="1849755" y="1972945"/>
            <a:ext cx="9909810" cy="2306955"/>
          </a:xfrm>
          <a:prstGeom prst="rect">
            <a:avLst/>
          </a:prstGeom>
          <a:noFill/>
        </p:spPr>
        <p:txBody>
          <a:bodyPr wrap="square" rtlCol="0">
            <a:spAutoFit/>
          </a:bodyPr>
          <a:p>
            <a:pPr indent="0" fontAlgn="auto">
              <a:lnSpc>
                <a:spcPct val="200000"/>
              </a:lnSpc>
            </a:pPr>
            <a:r>
              <a:rPr lang="zh-CN" altLang="en-US" sz="2400"/>
              <a:t>在计算发射概率时同时记录下xt与xt+1所在的有向线段，然后利用启发式算法</a:t>
            </a:r>
            <a:r>
              <a:rPr lang="en-US" altLang="zh-CN" sz="2400"/>
              <a:t>A*</a:t>
            </a:r>
            <a:r>
              <a:rPr lang="zh-CN" altLang="en-US" sz="2400"/>
              <a:t>计算从前者有向线段的末端点到后者有向线段的始端点的最短路径长度，如果在同一个有向线段上的直接计算距离即可</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3285,&quot;width&quot;:10770}"/>
</p:tagLst>
</file>

<file path=ppt/tags/tag2.xml><?xml version="1.0" encoding="utf-8"?>
<p:tagLst xmlns:p="http://schemas.openxmlformats.org/presentationml/2006/main">
  <p:tag name="COMMONDATA" val="eyJoZGlkIjoiZTY4Yzc5ODNhMDIyNjQ2MzIzOWQ5NWJmOThmYjcyNzAifQ=="/>
  <p:tag name="KSO_WPP_MARK_KEY" val="2fce4a0b-2760-421d-ba48-37235bd1a7a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904</Words>
  <Application>WPS 演示</Application>
  <PresentationFormat>宽屏</PresentationFormat>
  <Paragraphs>68</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汪俊轩</cp:lastModifiedBy>
  <cp:revision>3</cp:revision>
  <dcterms:created xsi:type="dcterms:W3CDTF">2022-12-21T03:21:00Z</dcterms:created>
  <dcterms:modified xsi:type="dcterms:W3CDTF">2023-01-09T04:26:05Z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37F039E6146840C3BF3DB531F6BFC0EB</vt:lpwstr>
  </property>
  <property fmtid="{D5CDD505-2E9C-101B-9397-08002B2CF9AE}" pid="3" name="KSOProductBuildVer">
    <vt:lpwstr>2052-11.1.0.12980</vt:lpwstr>
  </property>
</Properties>
</file>