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ADD124-2243-B2EC-701D-3A7BED17E52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EB044E5-F006-B0F7-FE42-A7633F1BC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02B55BB-46ED-5A33-21F7-FD8080EF7BD6}"/>
              </a:ext>
            </a:extLst>
          </p:cNvPr>
          <p:cNvSpPr>
            <a:spLocks noGrp="1"/>
          </p:cNvSpPr>
          <p:nvPr>
            <p:ph type="dt" sz="half" idx="10"/>
          </p:nvPr>
        </p:nvSpPr>
        <p:spPr/>
        <p:txBody>
          <a:bodyPr/>
          <a:lstStyle/>
          <a:p>
            <a:fld id="{8999CB93-9446-4BE0-A5EE-DF331BB01569}" type="datetimeFigureOut">
              <a:rPr lang="zh-TW" altLang="en-US" smtClean="0"/>
              <a:t>2023/5/30</a:t>
            </a:fld>
            <a:endParaRPr lang="zh-TW" altLang="en-US"/>
          </a:p>
        </p:txBody>
      </p:sp>
      <p:sp>
        <p:nvSpPr>
          <p:cNvPr id="5" name="頁尾版面配置區 4">
            <a:extLst>
              <a:ext uri="{FF2B5EF4-FFF2-40B4-BE49-F238E27FC236}">
                <a16:creationId xmlns:a16="http://schemas.microsoft.com/office/drawing/2014/main" id="{9BF99D9B-52EC-8956-6B3E-D239F7F888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6C3B213-C0D8-4C93-F68A-0E67DBE373AD}"/>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364388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C8DCBD-CB20-3A94-A1D6-345D55F8BA5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1D7EC34-98C9-A776-856B-5228D347BC0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7A14D13-F68B-A082-A527-BBEB37919FEC}"/>
              </a:ext>
            </a:extLst>
          </p:cNvPr>
          <p:cNvSpPr>
            <a:spLocks noGrp="1"/>
          </p:cNvSpPr>
          <p:nvPr>
            <p:ph type="dt" sz="half" idx="10"/>
          </p:nvPr>
        </p:nvSpPr>
        <p:spPr/>
        <p:txBody>
          <a:bodyPr/>
          <a:lstStyle/>
          <a:p>
            <a:fld id="{8999CB93-9446-4BE0-A5EE-DF331BB01569}" type="datetimeFigureOut">
              <a:rPr lang="zh-TW" altLang="en-US" smtClean="0"/>
              <a:t>2023/5/30</a:t>
            </a:fld>
            <a:endParaRPr lang="zh-TW" altLang="en-US"/>
          </a:p>
        </p:txBody>
      </p:sp>
      <p:sp>
        <p:nvSpPr>
          <p:cNvPr id="5" name="頁尾版面配置區 4">
            <a:extLst>
              <a:ext uri="{FF2B5EF4-FFF2-40B4-BE49-F238E27FC236}">
                <a16:creationId xmlns:a16="http://schemas.microsoft.com/office/drawing/2014/main" id="{E3CCD62E-BE63-9505-A90A-62EF195F19B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3AC2C8-D6DF-C2F8-0AA5-071644A08B2D}"/>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94800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DD3E8E2-3A63-C7D4-A888-2FD30C12E0C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4BA3AE7-438B-4602-0C7D-E7743396E3C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E1C4A28-7DE3-ECF4-3F68-982082AAFAB6}"/>
              </a:ext>
            </a:extLst>
          </p:cNvPr>
          <p:cNvSpPr>
            <a:spLocks noGrp="1"/>
          </p:cNvSpPr>
          <p:nvPr>
            <p:ph type="dt" sz="half" idx="10"/>
          </p:nvPr>
        </p:nvSpPr>
        <p:spPr/>
        <p:txBody>
          <a:bodyPr/>
          <a:lstStyle/>
          <a:p>
            <a:fld id="{8999CB93-9446-4BE0-A5EE-DF331BB01569}" type="datetimeFigureOut">
              <a:rPr lang="zh-TW" altLang="en-US" smtClean="0"/>
              <a:t>2023/5/30</a:t>
            </a:fld>
            <a:endParaRPr lang="zh-TW" altLang="en-US"/>
          </a:p>
        </p:txBody>
      </p:sp>
      <p:sp>
        <p:nvSpPr>
          <p:cNvPr id="5" name="頁尾版面配置區 4">
            <a:extLst>
              <a:ext uri="{FF2B5EF4-FFF2-40B4-BE49-F238E27FC236}">
                <a16:creationId xmlns:a16="http://schemas.microsoft.com/office/drawing/2014/main" id="{AFA33B03-C6F4-0217-5C73-9346123E3C8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AA80E2-3D94-4449-4D75-53BAE76D3B11}"/>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52125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C6F72A-F24C-BD5A-432E-F054EA8B737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DDF740-1C12-9E34-15C9-EDBDDA51DF5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0B0DA1F-82F6-D0FD-6C86-BC9326973FDD}"/>
              </a:ext>
            </a:extLst>
          </p:cNvPr>
          <p:cNvSpPr>
            <a:spLocks noGrp="1"/>
          </p:cNvSpPr>
          <p:nvPr>
            <p:ph type="dt" sz="half" idx="10"/>
          </p:nvPr>
        </p:nvSpPr>
        <p:spPr/>
        <p:txBody>
          <a:bodyPr/>
          <a:lstStyle/>
          <a:p>
            <a:fld id="{8999CB93-9446-4BE0-A5EE-DF331BB01569}" type="datetimeFigureOut">
              <a:rPr lang="zh-TW" altLang="en-US" smtClean="0"/>
              <a:t>2023/5/30</a:t>
            </a:fld>
            <a:endParaRPr lang="zh-TW" altLang="en-US"/>
          </a:p>
        </p:txBody>
      </p:sp>
      <p:sp>
        <p:nvSpPr>
          <p:cNvPr id="5" name="頁尾版面配置區 4">
            <a:extLst>
              <a:ext uri="{FF2B5EF4-FFF2-40B4-BE49-F238E27FC236}">
                <a16:creationId xmlns:a16="http://schemas.microsoft.com/office/drawing/2014/main" id="{568E0241-FE57-F5F8-4A95-0B7DC15B46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B3B0C35-A5D1-E7E2-4C1B-349C9B7CED69}"/>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340500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23E240-A453-D953-7AD3-EF083D396B7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20D7E73-421A-DA1F-1192-5E7740DFF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0AB4430-9E67-23E7-9372-7D3FAFBA32D1}"/>
              </a:ext>
            </a:extLst>
          </p:cNvPr>
          <p:cNvSpPr>
            <a:spLocks noGrp="1"/>
          </p:cNvSpPr>
          <p:nvPr>
            <p:ph type="dt" sz="half" idx="10"/>
          </p:nvPr>
        </p:nvSpPr>
        <p:spPr/>
        <p:txBody>
          <a:bodyPr/>
          <a:lstStyle/>
          <a:p>
            <a:fld id="{8999CB93-9446-4BE0-A5EE-DF331BB01569}" type="datetimeFigureOut">
              <a:rPr lang="zh-TW" altLang="en-US" smtClean="0"/>
              <a:t>2023/5/30</a:t>
            </a:fld>
            <a:endParaRPr lang="zh-TW" altLang="en-US"/>
          </a:p>
        </p:txBody>
      </p:sp>
      <p:sp>
        <p:nvSpPr>
          <p:cNvPr id="5" name="頁尾版面配置區 4">
            <a:extLst>
              <a:ext uri="{FF2B5EF4-FFF2-40B4-BE49-F238E27FC236}">
                <a16:creationId xmlns:a16="http://schemas.microsoft.com/office/drawing/2014/main" id="{46EF71E3-103E-5BBF-5652-3743DFACD23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A6C4261-7E02-FEF3-04B0-29571D95CA62}"/>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410016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40F1A4-F54F-DAF7-D621-390E81A789D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4C65D43-E794-1761-FC6C-2F6D6107D87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E3BD01F-B92A-05CD-DBC6-FCAA893E46F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DEC8D35-1027-A6A5-A18D-8129B36AEA59}"/>
              </a:ext>
            </a:extLst>
          </p:cNvPr>
          <p:cNvSpPr>
            <a:spLocks noGrp="1"/>
          </p:cNvSpPr>
          <p:nvPr>
            <p:ph type="dt" sz="half" idx="10"/>
          </p:nvPr>
        </p:nvSpPr>
        <p:spPr/>
        <p:txBody>
          <a:bodyPr/>
          <a:lstStyle/>
          <a:p>
            <a:fld id="{8999CB93-9446-4BE0-A5EE-DF331BB01569}" type="datetimeFigureOut">
              <a:rPr lang="zh-TW" altLang="en-US" smtClean="0"/>
              <a:t>2023/5/30</a:t>
            </a:fld>
            <a:endParaRPr lang="zh-TW" altLang="en-US"/>
          </a:p>
        </p:txBody>
      </p:sp>
      <p:sp>
        <p:nvSpPr>
          <p:cNvPr id="6" name="頁尾版面配置區 5">
            <a:extLst>
              <a:ext uri="{FF2B5EF4-FFF2-40B4-BE49-F238E27FC236}">
                <a16:creationId xmlns:a16="http://schemas.microsoft.com/office/drawing/2014/main" id="{DA992B53-CD2B-BDDE-3971-7913ED696E4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9AB013B-7B6D-E43F-8C27-04DD6EFD9334}"/>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366101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0E4DEC-747B-9CA3-42C4-B8DC13504C8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4E683D8-7000-DF31-0A8F-CCD4CA2FF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0C9C07C-AFFC-D54F-11CD-24A12313582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757AF5E-FDEE-56D1-B88B-72913C89F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8F9C014-716B-A25E-B77B-C076687F2DD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2FCE933-BE84-9B41-0EE1-F50FCA6C322B}"/>
              </a:ext>
            </a:extLst>
          </p:cNvPr>
          <p:cNvSpPr>
            <a:spLocks noGrp="1"/>
          </p:cNvSpPr>
          <p:nvPr>
            <p:ph type="dt" sz="half" idx="10"/>
          </p:nvPr>
        </p:nvSpPr>
        <p:spPr/>
        <p:txBody>
          <a:bodyPr/>
          <a:lstStyle/>
          <a:p>
            <a:fld id="{8999CB93-9446-4BE0-A5EE-DF331BB01569}" type="datetimeFigureOut">
              <a:rPr lang="zh-TW" altLang="en-US" smtClean="0"/>
              <a:t>2023/5/30</a:t>
            </a:fld>
            <a:endParaRPr lang="zh-TW" altLang="en-US"/>
          </a:p>
        </p:txBody>
      </p:sp>
      <p:sp>
        <p:nvSpPr>
          <p:cNvPr id="8" name="頁尾版面配置區 7">
            <a:extLst>
              <a:ext uri="{FF2B5EF4-FFF2-40B4-BE49-F238E27FC236}">
                <a16:creationId xmlns:a16="http://schemas.microsoft.com/office/drawing/2014/main" id="{48E2D0BE-3720-2DE3-7925-A3047A644CB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C20685E-3847-B3F5-9862-B5668FF1F26B}"/>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24971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6F9D0B-D200-B86D-CFC2-FFAE1CB0877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D31BBFE-42AD-EFF3-C261-1DE446C4A33C}"/>
              </a:ext>
            </a:extLst>
          </p:cNvPr>
          <p:cNvSpPr>
            <a:spLocks noGrp="1"/>
          </p:cNvSpPr>
          <p:nvPr>
            <p:ph type="dt" sz="half" idx="10"/>
          </p:nvPr>
        </p:nvSpPr>
        <p:spPr/>
        <p:txBody>
          <a:bodyPr/>
          <a:lstStyle/>
          <a:p>
            <a:fld id="{8999CB93-9446-4BE0-A5EE-DF331BB01569}" type="datetimeFigureOut">
              <a:rPr lang="zh-TW" altLang="en-US" smtClean="0"/>
              <a:t>2023/5/30</a:t>
            </a:fld>
            <a:endParaRPr lang="zh-TW" altLang="en-US"/>
          </a:p>
        </p:txBody>
      </p:sp>
      <p:sp>
        <p:nvSpPr>
          <p:cNvPr id="4" name="頁尾版面配置區 3">
            <a:extLst>
              <a:ext uri="{FF2B5EF4-FFF2-40B4-BE49-F238E27FC236}">
                <a16:creationId xmlns:a16="http://schemas.microsoft.com/office/drawing/2014/main" id="{1FAF14FF-6D7A-BF29-E123-0184F12E73F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B0F0E85-5434-A75B-858E-B764A8E9243C}"/>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280877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B3AF69E-9AF6-85B6-5509-A9E23E18B282}"/>
              </a:ext>
            </a:extLst>
          </p:cNvPr>
          <p:cNvSpPr>
            <a:spLocks noGrp="1"/>
          </p:cNvSpPr>
          <p:nvPr>
            <p:ph type="dt" sz="half" idx="10"/>
          </p:nvPr>
        </p:nvSpPr>
        <p:spPr/>
        <p:txBody>
          <a:bodyPr/>
          <a:lstStyle/>
          <a:p>
            <a:fld id="{8999CB93-9446-4BE0-A5EE-DF331BB01569}" type="datetimeFigureOut">
              <a:rPr lang="zh-TW" altLang="en-US" smtClean="0"/>
              <a:t>2023/5/30</a:t>
            </a:fld>
            <a:endParaRPr lang="zh-TW" altLang="en-US"/>
          </a:p>
        </p:txBody>
      </p:sp>
      <p:sp>
        <p:nvSpPr>
          <p:cNvPr id="3" name="頁尾版面配置區 2">
            <a:extLst>
              <a:ext uri="{FF2B5EF4-FFF2-40B4-BE49-F238E27FC236}">
                <a16:creationId xmlns:a16="http://schemas.microsoft.com/office/drawing/2014/main" id="{33CC4349-7854-E07F-1D95-F3F555F2D9A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53D6734-900E-9D1D-CF1F-FBF4B0BC6266}"/>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213410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32C52-80D6-19FF-62A7-CA0507CACE3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A164BF7-E2C8-CA83-8D38-74C1E6FAF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8931700-C1FF-6632-AE55-F9B663853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13FE7B7-D9B6-C056-303D-50D02A795DA3}"/>
              </a:ext>
            </a:extLst>
          </p:cNvPr>
          <p:cNvSpPr>
            <a:spLocks noGrp="1"/>
          </p:cNvSpPr>
          <p:nvPr>
            <p:ph type="dt" sz="half" idx="10"/>
          </p:nvPr>
        </p:nvSpPr>
        <p:spPr/>
        <p:txBody>
          <a:bodyPr/>
          <a:lstStyle/>
          <a:p>
            <a:fld id="{8999CB93-9446-4BE0-A5EE-DF331BB01569}" type="datetimeFigureOut">
              <a:rPr lang="zh-TW" altLang="en-US" smtClean="0"/>
              <a:t>2023/5/30</a:t>
            </a:fld>
            <a:endParaRPr lang="zh-TW" altLang="en-US"/>
          </a:p>
        </p:txBody>
      </p:sp>
      <p:sp>
        <p:nvSpPr>
          <p:cNvPr id="6" name="頁尾版面配置區 5">
            <a:extLst>
              <a:ext uri="{FF2B5EF4-FFF2-40B4-BE49-F238E27FC236}">
                <a16:creationId xmlns:a16="http://schemas.microsoft.com/office/drawing/2014/main" id="{25F2C5DA-1375-E248-4451-3A3152293D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9C6A417-5F89-5121-9D34-5E6D98729B4D}"/>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340906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16B881-AE4E-9F1C-A20C-A3114E616A5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632C6FC-E9E2-0010-9C40-09809B630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085E2EF-5373-E595-376D-ADC1C4C6C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1CA81DF-505B-DB94-29C7-63D9F24FFAFE}"/>
              </a:ext>
            </a:extLst>
          </p:cNvPr>
          <p:cNvSpPr>
            <a:spLocks noGrp="1"/>
          </p:cNvSpPr>
          <p:nvPr>
            <p:ph type="dt" sz="half" idx="10"/>
          </p:nvPr>
        </p:nvSpPr>
        <p:spPr/>
        <p:txBody>
          <a:bodyPr/>
          <a:lstStyle/>
          <a:p>
            <a:fld id="{8999CB93-9446-4BE0-A5EE-DF331BB01569}" type="datetimeFigureOut">
              <a:rPr lang="zh-TW" altLang="en-US" smtClean="0"/>
              <a:t>2023/5/30</a:t>
            </a:fld>
            <a:endParaRPr lang="zh-TW" altLang="en-US"/>
          </a:p>
        </p:txBody>
      </p:sp>
      <p:sp>
        <p:nvSpPr>
          <p:cNvPr id="6" name="頁尾版面配置區 5">
            <a:extLst>
              <a:ext uri="{FF2B5EF4-FFF2-40B4-BE49-F238E27FC236}">
                <a16:creationId xmlns:a16="http://schemas.microsoft.com/office/drawing/2014/main" id="{95ED285F-B060-EFB4-1F69-CB1D243A381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AC4FBEF-100E-E998-943F-4296E124378D}"/>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209377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6622750-9FAE-D057-D1B2-E9CC643715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75865A6-D43F-EAAB-6BAC-D76EC6CC9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DBCDF4-8B2C-9400-1111-EEC6F89C85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9CB93-9446-4BE0-A5EE-DF331BB01569}" type="datetimeFigureOut">
              <a:rPr lang="zh-TW" altLang="en-US" smtClean="0"/>
              <a:t>2023/5/30</a:t>
            </a:fld>
            <a:endParaRPr lang="zh-TW" altLang="en-US"/>
          </a:p>
        </p:txBody>
      </p:sp>
      <p:sp>
        <p:nvSpPr>
          <p:cNvPr id="5" name="頁尾版面配置區 4">
            <a:extLst>
              <a:ext uri="{FF2B5EF4-FFF2-40B4-BE49-F238E27FC236}">
                <a16:creationId xmlns:a16="http://schemas.microsoft.com/office/drawing/2014/main" id="{1458CCE4-5746-BB03-C7A1-71B4957B9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5B1A8F-6818-E208-508C-12B9E63E3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427415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zh.wikipedia.org/wiki/%E9%92%BE"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zh.wikipedia.org/wiki/%E6%B0%A7" TargetMode="External"/><Relationship Id="rId4" Type="http://schemas.openxmlformats.org/officeDocument/2006/relationships/hyperlink" Target="https://zh.wikipedia.org/wiki/%E9%94%B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C081838-9D8C-6CCC-DFAE-F6FCCD2EEA8C}"/>
              </a:ext>
            </a:extLst>
          </p:cNvPr>
          <p:cNvPicPr>
            <a:picLocks noChangeAspect="1"/>
          </p:cNvPicPr>
          <p:nvPr/>
        </p:nvPicPr>
        <p:blipFill>
          <a:blip r:embed="rId2"/>
          <a:stretch>
            <a:fillRect/>
          </a:stretch>
        </p:blipFill>
        <p:spPr>
          <a:xfrm>
            <a:off x="214040" y="202747"/>
            <a:ext cx="2642371" cy="2188437"/>
          </a:xfrm>
          <a:prstGeom prst="rect">
            <a:avLst/>
          </a:prstGeom>
        </p:spPr>
      </p:pic>
      <p:sp>
        <p:nvSpPr>
          <p:cNvPr id="8" name="文字方塊 7">
            <a:extLst>
              <a:ext uri="{FF2B5EF4-FFF2-40B4-BE49-F238E27FC236}">
                <a16:creationId xmlns:a16="http://schemas.microsoft.com/office/drawing/2014/main" id="{FCF78C3C-DB85-9621-3792-9D034F21B761}"/>
              </a:ext>
            </a:extLst>
          </p:cNvPr>
          <p:cNvSpPr txBox="1"/>
          <p:nvPr/>
        </p:nvSpPr>
        <p:spPr>
          <a:xfrm>
            <a:off x="3936274" y="870857"/>
            <a:ext cx="722812" cy="505097"/>
          </a:xfrm>
          <a:prstGeom prst="rect">
            <a:avLst/>
          </a:prstGeom>
          <a:noFill/>
        </p:spPr>
        <p:txBody>
          <a:bodyPr wrap="square" rtlCol="0">
            <a:spAutoFit/>
          </a:bodyPr>
          <a:lstStyle/>
          <a:p>
            <a:endParaRPr lang="zh-TW" altLang="en-US" dirty="0"/>
          </a:p>
        </p:txBody>
      </p:sp>
      <p:sp>
        <p:nvSpPr>
          <p:cNvPr id="11" name="文字方塊 10">
            <a:extLst>
              <a:ext uri="{FF2B5EF4-FFF2-40B4-BE49-F238E27FC236}">
                <a16:creationId xmlns:a16="http://schemas.microsoft.com/office/drawing/2014/main" id="{96CA58DB-BD22-F38C-8435-C1088E602599}"/>
              </a:ext>
            </a:extLst>
          </p:cNvPr>
          <p:cNvSpPr txBox="1"/>
          <p:nvPr/>
        </p:nvSpPr>
        <p:spPr>
          <a:xfrm>
            <a:off x="3011327" y="202747"/>
            <a:ext cx="2572703" cy="2261388"/>
          </a:xfrm>
          <a:prstGeom prst="rect">
            <a:avLst/>
          </a:prstGeom>
          <a:noFill/>
        </p:spPr>
        <p:txBody>
          <a:bodyPr wrap="square">
            <a:spAutoFit/>
          </a:bodyPr>
          <a:lstStyle/>
          <a:p>
            <a:pPr algn="just">
              <a:lnSpc>
                <a:spcPct val="150000"/>
              </a:lnSpc>
            </a:pPr>
            <a:r>
              <a:rPr lang="zh-TW" altLang="en-US" sz="1000" dirty="0"/>
              <a:t>目的</a:t>
            </a:r>
            <a:r>
              <a:rPr lang="en-US" altLang="zh-TW" sz="1000" dirty="0"/>
              <a:t>:</a:t>
            </a:r>
            <a:r>
              <a:rPr lang="zh-TW" altLang="en-US" sz="1000" dirty="0"/>
              <a:t> 量測過錳酸鉀 </a:t>
            </a:r>
            <a:r>
              <a:rPr lang="en-US" altLang="zh-TW" sz="1000" dirty="0"/>
              <a:t>(</a:t>
            </a:r>
            <a:r>
              <a:rPr lang="en-US" altLang="zh-TW" sz="1000" dirty="0" err="1">
                <a:hlinkClick r:id="rId3">
                  <a:extLst>
                    <a:ext uri="{A12FA001-AC4F-418D-AE19-62706E023703}">
                      <ahyp:hlinkClr xmlns:ahyp="http://schemas.microsoft.com/office/drawing/2018/hyperlinkcolor" val="tx"/>
                    </a:ext>
                  </a:extLst>
                </a:hlinkClick>
              </a:rPr>
              <a:t>K</a:t>
            </a:r>
            <a:r>
              <a:rPr lang="en-US" altLang="zh-TW" sz="1000" dirty="0" err="1">
                <a:hlinkClick r:id="rId4" tooltip="錳">
                  <a:extLst>
                    <a:ext uri="{A12FA001-AC4F-418D-AE19-62706E023703}">
                      <ahyp:hlinkClr xmlns:ahyp="http://schemas.microsoft.com/office/drawing/2018/hyperlinkcolor" val="tx"/>
                    </a:ext>
                  </a:extLst>
                </a:hlinkClick>
              </a:rPr>
              <a:t>Mn</a:t>
            </a:r>
            <a:r>
              <a:rPr lang="en-US" altLang="zh-TW" sz="1000" dirty="0" err="1">
                <a:hlinkClick r:id="rId5" tooltip="氧">
                  <a:extLst>
                    <a:ext uri="{A12FA001-AC4F-418D-AE19-62706E023703}">
                      <ahyp:hlinkClr xmlns:ahyp="http://schemas.microsoft.com/office/drawing/2018/hyperlinkcolor" val="tx"/>
                    </a:ext>
                  </a:extLst>
                </a:hlinkClick>
              </a:rPr>
              <a:t>O</a:t>
            </a:r>
            <a:r>
              <a:rPr lang="en-US" altLang="zh-TW" sz="1000" dirty="0"/>
              <a:t>₄)</a:t>
            </a:r>
          </a:p>
          <a:p>
            <a:pPr algn="just">
              <a:lnSpc>
                <a:spcPct val="150000"/>
              </a:lnSpc>
            </a:pPr>
            <a:r>
              <a:rPr lang="zh-TW" altLang="en-US" sz="1000" dirty="0"/>
              <a:t>校準方法</a:t>
            </a:r>
            <a:r>
              <a:rPr lang="en-US" altLang="zh-TW" sz="1000" dirty="0"/>
              <a:t>:</a:t>
            </a:r>
            <a:r>
              <a:rPr lang="zh-TW" altLang="en-US" sz="1000" dirty="0"/>
              <a:t> 回歸分析</a:t>
            </a:r>
            <a:endParaRPr lang="en-US" altLang="zh-TW" sz="1000" dirty="0"/>
          </a:p>
          <a:p>
            <a:pPr algn="just">
              <a:lnSpc>
                <a:spcPct val="150000"/>
              </a:lnSpc>
            </a:pPr>
            <a:r>
              <a:rPr lang="zh-TW" altLang="en-US" sz="1000" dirty="0"/>
              <a:t>特點</a:t>
            </a:r>
            <a:r>
              <a:rPr lang="en-US" altLang="zh-TW" sz="1000" dirty="0"/>
              <a:t>:</a:t>
            </a:r>
            <a:r>
              <a:rPr lang="zh-TW" altLang="en-US" sz="1000" dirty="0"/>
              <a:t> 輕量化</a:t>
            </a:r>
            <a:endParaRPr lang="en-US" altLang="zh-TW" sz="1000" dirty="0"/>
          </a:p>
          <a:p>
            <a:pPr algn="just">
              <a:lnSpc>
                <a:spcPct val="150000"/>
              </a:lnSpc>
            </a:pPr>
            <a:r>
              <a:rPr lang="zh-TW" altLang="en-US" sz="1000" dirty="0"/>
              <a:t>文獻</a:t>
            </a:r>
            <a:r>
              <a:rPr lang="en-US" altLang="zh-TW" sz="1000" dirty="0"/>
              <a:t>:</a:t>
            </a:r>
            <a:r>
              <a:rPr lang="zh-TW" altLang="en-US" sz="1000" dirty="0"/>
              <a:t> </a:t>
            </a:r>
            <a:r>
              <a:rPr lang="en-US" altLang="zh-TW" sz="900" dirty="0" err="1"/>
              <a:t>Daurai</a:t>
            </a:r>
            <a:r>
              <a:rPr lang="en-US" altLang="zh-TW" sz="900" dirty="0"/>
              <a:t>, B., </a:t>
            </a:r>
            <a:r>
              <a:rPr lang="en-US" altLang="zh-TW" sz="900" dirty="0" err="1"/>
              <a:t>Ramchiary</a:t>
            </a:r>
            <a:r>
              <a:rPr lang="en-US" altLang="zh-TW" sz="900" dirty="0"/>
              <a:t>, S. S., &amp; </a:t>
            </a:r>
            <a:r>
              <a:rPr lang="en-US" altLang="zh-TW" sz="900" dirty="0" err="1"/>
              <a:t>Gogoi</a:t>
            </a:r>
            <a:r>
              <a:rPr lang="en-US" altLang="zh-TW" sz="900" dirty="0"/>
              <a:t>, M. (2023, March). Comparison of </a:t>
            </a:r>
            <a:r>
              <a:rPr lang="en-US" altLang="zh-TW" sz="900" dirty="0" err="1"/>
              <a:t>Sparkfun</a:t>
            </a:r>
            <a:r>
              <a:rPr lang="en-US" altLang="zh-TW" sz="900" dirty="0"/>
              <a:t> TRIAD AS7265x spectroscopy sensor device with a Spectrophotometer for qualitative and quantitative analysis. In 2023 4th International Conference on Computing and Communication Systems (I3CS) (pp. 1-3). IEEE</a:t>
            </a:r>
            <a:r>
              <a:rPr lang="en-US" altLang="zh-TW" sz="1000" dirty="0"/>
              <a:t>.</a:t>
            </a:r>
            <a:endParaRPr lang="zh-TW" altLang="en-US" sz="1000" dirty="0"/>
          </a:p>
        </p:txBody>
      </p:sp>
      <p:sp>
        <p:nvSpPr>
          <p:cNvPr id="13" name="文字方塊 12">
            <a:extLst>
              <a:ext uri="{FF2B5EF4-FFF2-40B4-BE49-F238E27FC236}">
                <a16:creationId xmlns:a16="http://schemas.microsoft.com/office/drawing/2014/main" id="{ED7F4F56-F18E-637C-F78D-7B3E1C18AF99}"/>
              </a:ext>
            </a:extLst>
          </p:cNvPr>
          <p:cNvSpPr txBox="1"/>
          <p:nvPr/>
        </p:nvSpPr>
        <p:spPr>
          <a:xfrm>
            <a:off x="3936274" y="3640183"/>
            <a:ext cx="722812" cy="505097"/>
          </a:xfrm>
          <a:prstGeom prst="rect">
            <a:avLst/>
          </a:prstGeom>
          <a:noFill/>
        </p:spPr>
        <p:txBody>
          <a:bodyPr wrap="square" rtlCol="0">
            <a:spAutoFit/>
          </a:bodyPr>
          <a:lstStyle/>
          <a:p>
            <a:endParaRPr lang="zh-TW" altLang="en-US" dirty="0"/>
          </a:p>
        </p:txBody>
      </p:sp>
      <p:sp>
        <p:nvSpPr>
          <p:cNvPr id="14" name="文字方塊 13">
            <a:extLst>
              <a:ext uri="{FF2B5EF4-FFF2-40B4-BE49-F238E27FC236}">
                <a16:creationId xmlns:a16="http://schemas.microsoft.com/office/drawing/2014/main" id="{C193C413-5C86-CBED-70FC-E0B90DB554C3}"/>
              </a:ext>
            </a:extLst>
          </p:cNvPr>
          <p:cNvSpPr txBox="1"/>
          <p:nvPr/>
        </p:nvSpPr>
        <p:spPr>
          <a:xfrm>
            <a:off x="3011327" y="2625708"/>
            <a:ext cx="2572703" cy="2607637"/>
          </a:xfrm>
          <a:prstGeom prst="rect">
            <a:avLst/>
          </a:prstGeom>
          <a:noFill/>
        </p:spPr>
        <p:txBody>
          <a:bodyPr wrap="square">
            <a:spAutoFit/>
          </a:bodyPr>
          <a:lstStyle/>
          <a:p>
            <a:pPr algn="just">
              <a:lnSpc>
                <a:spcPct val="150000"/>
              </a:lnSpc>
            </a:pPr>
            <a:r>
              <a:rPr lang="zh-TW" altLang="en-US" sz="1000" dirty="0"/>
              <a:t>目的</a:t>
            </a:r>
            <a:r>
              <a:rPr lang="en-US" altLang="zh-TW" sz="1000" dirty="0"/>
              <a:t>:</a:t>
            </a:r>
            <a:r>
              <a:rPr lang="zh-TW" altLang="en-US" sz="1000" dirty="0"/>
              <a:t> 檢測椰子糖的純度 </a:t>
            </a:r>
            <a:r>
              <a:rPr lang="en-US" altLang="zh-TW" sz="1000" dirty="0"/>
              <a:t>(</a:t>
            </a:r>
            <a:r>
              <a:rPr lang="zh-TW" altLang="en-US" sz="1000" dirty="0"/>
              <a:t>添加蔗糖</a:t>
            </a:r>
            <a:r>
              <a:rPr lang="en-US" altLang="zh-TW" sz="1000" dirty="0"/>
              <a:t>)</a:t>
            </a:r>
          </a:p>
          <a:p>
            <a:pPr algn="just">
              <a:lnSpc>
                <a:spcPct val="150000"/>
              </a:lnSpc>
            </a:pPr>
            <a:r>
              <a:rPr lang="zh-TW" altLang="en-US" sz="1000" dirty="0"/>
              <a:t>分類方法</a:t>
            </a:r>
            <a:r>
              <a:rPr lang="en-US" altLang="zh-TW" sz="1000" dirty="0"/>
              <a:t>:</a:t>
            </a:r>
            <a:r>
              <a:rPr lang="zh-TW" altLang="en-US" sz="1000" dirty="0"/>
              <a:t>倒傳遞類神經網路 </a:t>
            </a:r>
            <a:r>
              <a:rPr lang="en-US" altLang="zh-TW" sz="1000" dirty="0"/>
              <a:t>(BPNN)</a:t>
            </a:r>
          </a:p>
          <a:p>
            <a:pPr algn="just">
              <a:lnSpc>
                <a:spcPct val="150000"/>
              </a:lnSpc>
            </a:pPr>
            <a:r>
              <a:rPr lang="zh-TW" altLang="en-US" sz="1000" dirty="0"/>
              <a:t>特點</a:t>
            </a:r>
            <a:r>
              <a:rPr lang="en-US" altLang="zh-TW" sz="1000" dirty="0"/>
              <a:t>:</a:t>
            </a:r>
            <a:r>
              <a:rPr lang="zh-TW" altLang="en-US" sz="1000" dirty="0"/>
              <a:t> 輕量化</a:t>
            </a:r>
            <a:endParaRPr lang="en-US" altLang="zh-TW" sz="1000" dirty="0"/>
          </a:p>
          <a:p>
            <a:pPr algn="just">
              <a:lnSpc>
                <a:spcPct val="150000"/>
              </a:lnSpc>
            </a:pPr>
            <a:r>
              <a:rPr lang="zh-TW" altLang="en-US" sz="1000" dirty="0"/>
              <a:t>文獻</a:t>
            </a:r>
            <a:r>
              <a:rPr lang="en-US" altLang="zh-TW" sz="1000" dirty="0"/>
              <a:t>:</a:t>
            </a:r>
            <a:r>
              <a:rPr lang="zh-TW" altLang="en-US" sz="1000" dirty="0"/>
              <a:t> </a:t>
            </a:r>
            <a:r>
              <a:rPr lang="en-US" altLang="zh-TW" sz="1000" dirty="0" err="1"/>
              <a:t>Sulistyo</a:t>
            </a:r>
            <a:r>
              <a:rPr lang="en-US" altLang="zh-TW" sz="1000" dirty="0"/>
              <a:t>, S. B., </a:t>
            </a:r>
            <a:r>
              <a:rPr lang="en-US" altLang="zh-TW" sz="1000" dirty="0" err="1"/>
              <a:t>Sudarmaji</a:t>
            </a:r>
            <a:r>
              <a:rPr lang="en-US" altLang="zh-TW" sz="1000" dirty="0"/>
              <a:t>, A., </a:t>
            </a:r>
            <a:r>
              <a:rPr lang="en-US" altLang="zh-TW" sz="1000" dirty="0" err="1"/>
              <a:t>Kuncoro</a:t>
            </a:r>
            <a:r>
              <a:rPr lang="en-US" altLang="zh-TW" sz="1000" dirty="0"/>
              <a:t>, P. H., &amp; </a:t>
            </a:r>
            <a:r>
              <a:rPr lang="en-US" altLang="zh-TW" sz="1000" dirty="0" err="1"/>
              <a:t>Haryanti</a:t>
            </a:r>
            <a:r>
              <a:rPr lang="en-US" altLang="zh-TW" sz="1000" dirty="0"/>
              <a:t>, P. (2023, January). Design and performance test of portable spectrometer using AS7265x multispectral sensor for detection of adulterated cane sugar in granulated coconut sugar. In AIP Conference Proceedings (Vol. 2586, No. 1, p. 060016). AIP Publishing LLC.</a:t>
            </a:r>
            <a:endParaRPr lang="zh-TW" altLang="en-US" sz="1000" dirty="0"/>
          </a:p>
        </p:txBody>
      </p:sp>
      <p:pic>
        <p:nvPicPr>
          <p:cNvPr id="18" name="圖片 17">
            <a:extLst>
              <a:ext uri="{FF2B5EF4-FFF2-40B4-BE49-F238E27FC236}">
                <a16:creationId xmlns:a16="http://schemas.microsoft.com/office/drawing/2014/main" id="{232D942E-415E-A5F9-0743-0808637A7686}"/>
              </a:ext>
            </a:extLst>
          </p:cNvPr>
          <p:cNvPicPr>
            <a:picLocks noChangeAspect="1"/>
          </p:cNvPicPr>
          <p:nvPr/>
        </p:nvPicPr>
        <p:blipFill>
          <a:blip r:embed="rId6"/>
          <a:stretch>
            <a:fillRect/>
          </a:stretch>
        </p:blipFill>
        <p:spPr>
          <a:xfrm>
            <a:off x="300038" y="2625708"/>
            <a:ext cx="2572704" cy="3039143"/>
          </a:xfrm>
          <a:prstGeom prst="rect">
            <a:avLst/>
          </a:prstGeom>
        </p:spPr>
      </p:pic>
      <p:pic>
        <p:nvPicPr>
          <p:cNvPr id="23" name="圖片 22">
            <a:extLst>
              <a:ext uri="{FF2B5EF4-FFF2-40B4-BE49-F238E27FC236}">
                <a16:creationId xmlns:a16="http://schemas.microsoft.com/office/drawing/2014/main" id="{7B6BD5BA-08A1-694B-9294-F799C097056E}"/>
              </a:ext>
            </a:extLst>
          </p:cNvPr>
          <p:cNvPicPr>
            <a:picLocks noChangeAspect="1"/>
          </p:cNvPicPr>
          <p:nvPr/>
        </p:nvPicPr>
        <p:blipFill>
          <a:blip r:embed="rId7"/>
          <a:stretch>
            <a:fillRect/>
          </a:stretch>
        </p:blipFill>
        <p:spPr>
          <a:xfrm>
            <a:off x="6096000" y="130454"/>
            <a:ext cx="3280997" cy="2477836"/>
          </a:xfrm>
          <a:prstGeom prst="rect">
            <a:avLst/>
          </a:prstGeom>
        </p:spPr>
      </p:pic>
      <p:sp>
        <p:nvSpPr>
          <p:cNvPr id="24" name="文字方塊 23">
            <a:extLst>
              <a:ext uri="{FF2B5EF4-FFF2-40B4-BE49-F238E27FC236}">
                <a16:creationId xmlns:a16="http://schemas.microsoft.com/office/drawing/2014/main" id="{D844CE54-779B-73D8-E5BD-BE307EF75A28}"/>
              </a:ext>
            </a:extLst>
          </p:cNvPr>
          <p:cNvSpPr txBox="1"/>
          <p:nvPr/>
        </p:nvSpPr>
        <p:spPr>
          <a:xfrm>
            <a:off x="9376997" y="130454"/>
            <a:ext cx="2572703" cy="1684307"/>
          </a:xfrm>
          <a:prstGeom prst="rect">
            <a:avLst/>
          </a:prstGeom>
          <a:noFill/>
        </p:spPr>
        <p:txBody>
          <a:bodyPr wrap="square">
            <a:spAutoFit/>
          </a:bodyPr>
          <a:lstStyle/>
          <a:p>
            <a:pPr algn="just">
              <a:lnSpc>
                <a:spcPct val="150000"/>
              </a:lnSpc>
            </a:pPr>
            <a:r>
              <a:rPr lang="zh-TW" altLang="en-US" sz="1000" dirty="0"/>
              <a:t>目的</a:t>
            </a:r>
            <a:r>
              <a:rPr lang="en-US" altLang="zh-TW" sz="1000" dirty="0"/>
              <a:t>:</a:t>
            </a:r>
            <a:r>
              <a:rPr lang="zh-TW" altLang="en-US" sz="1000" dirty="0"/>
              <a:t> 檢測室內</a:t>
            </a:r>
            <a:r>
              <a:rPr lang="en-US" altLang="zh-TW" sz="1000" dirty="0"/>
              <a:t>/</a:t>
            </a:r>
            <a:r>
              <a:rPr lang="zh-TW" altLang="en-US" sz="1000" dirty="0"/>
              <a:t>室外太陽光譜</a:t>
            </a:r>
            <a:endParaRPr lang="en-US" altLang="zh-TW" sz="1000" dirty="0"/>
          </a:p>
          <a:p>
            <a:pPr algn="just">
              <a:lnSpc>
                <a:spcPct val="150000"/>
              </a:lnSpc>
            </a:pPr>
            <a:r>
              <a:rPr lang="zh-TW" altLang="en-US" sz="1000" dirty="0"/>
              <a:t>特點</a:t>
            </a:r>
            <a:r>
              <a:rPr lang="en-US" altLang="zh-TW" sz="1000" dirty="0"/>
              <a:t>:</a:t>
            </a:r>
            <a:r>
              <a:rPr lang="zh-TW" altLang="en-US" sz="1000" dirty="0"/>
              <a:t> 輕量化、</a:t>
            </a:r>
            <a:r>
              <a:rPr lang="en-US" altLang="zh-TW" sz="1000" dirty="0"/>
              <a:t>IOT</a:t>
            </a:r>
          </a:p>
          <a:p>
            <a:pPr algn="just">
              <a:lnSpc>
                <a:spcPct val="150000"/>
              </a:lnSpc>
            </a:pPr>
            <a:r>
              <a:rPr lang="zh-TW" altLang="en-US" sz="1000" dirty="0"/>
              <a:t>文獻</a:t>
            </a:r>
            <a:r>
              <a:rPr lang="en-US" altLang="zh-TW" sz="1000" dirty="0"/>
              <a:t>:</a:t>
            </a:r>
            <a:r>
              <a:rPr lang="zh-TW" altLang="en-US" sz="1000" dirty="0"/>
              <a:t> </a:t>
            </a:r>
            <a:r>
              <a:rPr lang="en-US" altLang="zh-TW" sz="1000" dirty="0"/>
              <a:t>Botero-Valencia, J. S., &amp; Valencia-Aguirre, J. (2021). Portable low-cost IoT hyperspectral acquisition device for indoor/outdoor applications. </a:t>
            </a:r>
            <a:r>
              <a:rPr lang="en-US" altLang="zh-TW" sz="1000" dirty="0" err="1"/>
              <a:t>HardwareX</a:t>
            </a:r>
            <a:r>
              <a:rPr lang="en-US" altLang="zh-TW" sz="1000" dirty="0"/>
              <a:t>, 10, e00216.</a:t>
            </a:r>
            <a:endParaRPr lang="zh-TW" altLang="en-US" sz="1000" dirty="0"/>
          </a:p>
        </p:txBody>
      </p:sp>
    </p:spTree>
    <p:extLst>
      <p:ext uri="{BB962C8B-B14F-4D97-AF65-F5344CB8AC3E}">
        <p14:creationId xmlns:p14="http://schemas.microsoft.com/office/powerpoint/2010/main" val="32715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DC2AA4A6-04DA-0E83-4863-980A396CF48C}"/>
              </a:ext>
            </a:extLst>
          </p:cNvPr>
          <p:cNvPicPr>
            <a:picLocks noChangeAspect="1"/>
          </p:cNvPicPr>
          <p:nvPr/>
        </p:nvPicPr>
        <p:blipFill>
          <a:blip r:embed="rId2"/>
          <a:stretch>
            <a:fillRect/>
          </a:stretch>
        </p:blipFill>
        <p:spPr>
          <a:xfrm>
            <a:off x="465091" y="4318398"/>
            <a:ext cx="2140267" cy="1446370"/>
          </a:xfrm>
          <a:prstGeom prst="rect">
            <a:avLst/>
          </a:prstGeom>
        </p:spPr>
      </p:pic>
    </p:spTree>
    <p:extLst>
      <p:ext uri="{BB962C8B-B14F-4D97-AF65-F5344CB8AC3E}">
        <p14:creationId xmlns:p14="http://schemas.microsoft.com/office/powerpoint/2010/main" val="324776444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225</Words>
  <Application>Microsoft Office PowerPoint</Application>
  <PresentationFormat>寬螢幕</PresentationFormat>
  <Paragraphs>11</Paragraphs>
  <Slides>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vt:i4>
      </vt:variant>
    </vt:vector>
  </HeadingPairs>
  <TitlesOfParts>
    <vt:vector size="6" baseType="lpstr">
      <vt:lpstr>Arial</vt:lpstr>
      <vt:lpstr>Calibri</vt:lpstr>
      <vt:lpstr>Calibri Light</vt:lpstr>
      <vt:lpstr>Office 佈景主題</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永傑 洪</dc:creator>
  <cp:lastModifiedBy>永傑 洪</cp:lastModifiedBy>
  <cp:revision>1</cp:revision>
  <dcterms:created xsi:type="dcterms:W3CDTF">2023-05-30T14:02:41Z</dcterms:created>
  <dcterms:modified xsi:type="dcterms:W3CDTF">2023-05-30T15:43:59Z</dcterms:modified>
</cp:coreProperties>
</file>