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2" r:id="rId2"/>
    <p:sldId id="353" r:id="rId3"/>
    <p:sldId id="356" r:id="rId4"/>
    <p:sldId id="354" r:id="rId5"/>
    <p:sldId id="355" r:id="rId6"/>
    <p:sldId id="367" r:id="rId7"/>
    <p:sldId id="387" r:id="rId8"/>
    <p:sldId id="363" r:id="rId9"/>
    <p:sldId id="386" r:id="rId10"/>
    <p:sldId id="388" r:id="rId11"/>
    <p:sldId id="389" r:id="rId12"/>
    <p:sldId id="393" r:id="rId13"/>
    <p:sldId id="394" r:id="rId14"/>
    <p:sldId id="371" r:id="rId15"/>
    <p:sldId id="372" r:id="rId16"/>
    <p:sldId id="375" r:id="rId17"/>
    <p:sldId id="291" r:id="rId18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  <a:srgbClr val="FF00FF"/>
    <a:srgbClr val="F09B02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1486" autoAdjust="0"/>
  </p:normalViewPr>
  <p:slideViewPr>
    <p:cSldViewPr>
      <p:cViewPr varScale="1">
        <p:scale>
          <a:sx n="66" d="100"/>
          <a:sy n="66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74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89398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用户画像简介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437112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用户标签的生产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标签分类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按照用户标签的生产方式，可以分成以下几类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统计类标签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包括直接提取的标签，又叫事实标签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规则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类标签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需要自定义规则，又叫建模标签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机器学习标签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非确定性的标签，又叫预测标签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04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fontAlgn="base">
              <a:lnSpc>
                <a:spcPct val="21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统计类标签</a:t>
            </a:r>
          </a:p>
          <a:p>
            <a:pPr lvl="1" fontAlgn="base">
              <a:lnSpc>
                <a:spcPct val="21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这类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标签最为基础，也是最为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常见的标签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类型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 fontAlgn="base">
              <a:lnSpc>
                <a:spcPct val="21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包括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一些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基本信息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比如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性别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、年龄、城市、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星座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 fontAlgn="base">
              <a:lnSpc>
                <a:spcPct val="21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包括一些基于行为数据的统计信息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 fontAlgn="base">
              <a:lnSpc>
                <a:spcPct val="21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从用户注册数据、用户访问、消费类数据中统计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得出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 fontAlgn="base">
              <a:lnSpc>
                <a:spcPct val="21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这类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标签构成了用户画像的基础</a:t>
            </a:r>
          </a:p>
        </p:txBody>
      </p:sp>
    </p:spTree>
    <p:extLst>
      <p:ext uri="{BB962C8B-B14F-4D97-AF65-F5344CB8AC3E}">
        <p14:creationId xmlns:p14="http://schemas.microsoft.com/office/powerpoint/2010/main" val="400411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fontAlgn="base">
              <a:lnSpc>
                <a:spcPct val="21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规则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标签</a:t>
            </a:r>
          </a:p>
          <a:p>
            <a:pPr lvl="1" fontAlgn="base">
              <a:lnSpc>
                <a:spcPct val="21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标签，主要基于用户行为及确定的规则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产生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 fontAlgn="base">
              <a:lnSpc>
                <a:spcPct val="21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标签的定义规则，是人为指定的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 fontAlgn="base">
              <a:lnSpc>
                <a:spcPct val="21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在实际开发画像的过程中，由于运营人员对业务更为熟悉，而数据维护人员对数据的结构、分布、特征更为熟悉；因此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规则类标签的规则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往往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运营人员和数据维护人员共同协商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确定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19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fontAlgn="base">
              <a:lnSpc>
                <a:spcPct val="210000"/>
              </a:lnSpc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机器学习类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标签</a:t>
            </a:r>
          </a:p>
          <a:p>
            <a:pPr lvl="1" fontAlgn="base">
              <a:lnSpc>
                <a:spcPct val="21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标签通过机器学习挖掘产生，用于对用户的某些属性或某些行为进行预测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判断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 fontAlgn="base">
              <a:lnSpc>
                <a:spcPct val="21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类标签不是确定性的，而是基于已有的信息“预测”用户特征，所以有时候也叫做“预测标签”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 fontAlgn="base">
              <a:lnSpc>
                <a:spcPct val="21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开发周期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较长，开发成本较高，因此其开发所占比例较小</a:t>
            </a:r>
          </a:p>
        </p:txBody>
      </p:sp>
    </p:spTree>
    <p:extLst>
      <p:ext uri="{BB962C8B-B14F-4D97-AF65-F5344CB8AC3E}">
        <p14:creationId xmlns:p14="http://schemas.microsoft.com/office/powerpoint/2010/main" val="28130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用户画像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 descr="C:\Users\wushengran\Desktop\UserProfile\用户画像架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700808"/>
            <a:ext cx="7726363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8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1916832"/>
            <a:ext cx="882967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用户画像常规架构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7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用户画像项目流程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373616" cy="482453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用户建模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确定提取的用户特征维度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数据收集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读取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需要的数据，统计存放到数据仓库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清洗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通常直接在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Hive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中进行，可以包括统计类标签的生成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模型训练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对于无法直接得到的标签，建立模型进行训练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属性预测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利用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训练得到的模型和用户的已知特征，预测用户的未知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特征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数据合并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把用户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通过各种数据源提取的特征进行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合并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数据分发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——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合并后的结果数据，分发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到各个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平台，提供数据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支持</a:t>
            </a:r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5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什么是用户画像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用户画像的意义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用户画像的内容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用户标签的分类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用户画像项目基本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架构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用户画像项目基本流程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44640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nos.netease.com/cloud-website-bucket/20180606183506b602a7c9-4219-490c-afd6-9682483bcf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18" y="799961"/>
            <a:ext cx="6376650" cy="543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56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什么是用户画像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信息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-&gt;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文本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-&gt;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标签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用户画像（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User Profile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用户信息标签化（客户标签）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收集用户的社会属性、消费习惯、偏好特征等各个维度的数据，进而对用户或者产品特征属性进行刻画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对这些特征进行分析、统计，挖掘潜在价值信息，从而抽象出用户的信息全貌。</a:t>
            </a:r>
          </a:p>
        </p:txBody>
      </p:sp>
    </p:spTree>
    <p:extLst>
      <p:ext uri="{BB962C8B-B14F-4D97-AF65-F5344CB8AC3E}">
        <p14:creationId xmlns:p14="http://schemas.microsoft.com/office/powerpoint/2010/main" val="4586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用户画像的意义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能干什么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8245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业务决策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定位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用户人群，聚焦目标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客户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统计指标展示，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排名统计、地域分析、行业趋势、竞品分析等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精准营销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信息定点推送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圈人，邮件、短信、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推送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个性化服务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个性化推荐，个性化搜索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用户研究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数据挖掘用户特征，从数据得到“知识”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1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748" y="1340768"/>
            <a:ext cx="6048672" cy="250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56" y="4153555"/>
            <a:ext cx="6024380" cy="221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平台用户画像（统计）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7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2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个性化推荐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556792"/>
            <a:ext cx="783907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20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用户画像的内容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标签建模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8245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根据数据，生产标签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按照不同维度划分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标签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将标签按照内容横向分开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基本社会属性、行为习惯、购买能力、兴趣爱好等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设置分级标签模型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将标签按照层级纵向分开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4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1008112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210000"/>
              </a:lnSpc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用户标签分级建模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907704" y="1649125"/>
            <a:ext cx="1008112" cy="2736304"/>
            <a:chOff x="1691680" y="2060848"/>
            <a:chExt cx="1008112" cy="2736304"/>
          </a:xfrm>
        </p:grpSpPr>
        <p:sp>
          <p:nvSpPr>
            <p:cNvPr id="4" name="矩形 3"/>
            <p:cNvSpPr/>
            <p:nvPr/>
          </p:nvSpPr>
          <p:spPr>
            <a:xfrm>
              <a:off x="1922917" y="2060848"/>
              <a:ext cx="576064" cy="12961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latin typeface="微软雅黑" pitchFamily="34" charset="-122"/>
                  <a:ea typeface="微软雅黑" pitchFamily="34" charset="-122"/>
                </a:rPr>
                <a:t>人口属性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691680" y="3573016"/>
              <a:ext cx="360040" cy="12241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latin typeface="微软雅黑" pitchFamily="34" charset="-122"/>
                  <a:ea typeface="微软雅黑" pitchFamily="34" charset="-122"/>
                </a:rPr>
                <a:t>自然特征</a:t>
              </a: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39752" y="3573016"/>
              <a:ext cx="360040" cy="12241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微软雅黑" pitchFamily="34" charset="-122"/>
                  <a:ea typeface="微软雅黑" pitchFamily="34" charset="-122"/>
                </a:rPr>
                <a:t>社会</a:t>
              </a:r>
              <a:r>
                <a:rPr lang="zh-CN" altLang="en-US" sz="1600" smtClean="0">
                  <a:latin typeface="微软雅黑" pitchFamily="34" charset="-122"/>
                  <a:ea typeface="微软雅黑" pitchFamily="34" charset="-122"/>
                </a:rPr>
                <a:t>特征</a:t>
              </a: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肘形连接符 7"/>
            <p:cNvCxnSpPr>
              <a:stCxn id="4" idx="2"/>
              <a:endCxn id="5" idx="0"/>
            </p:cNvCxnSpPr>
            <p:nvPr/>
          </p:nvCxnSpPr>
          <p:spPr>
            <a:xfrm rot="5400000">
              <a:off x="1933313" y="3295380"/>
              <a:ext cx="216024" cy="33924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>
              <a:stCxn id="4" idx="2"/>
              <a:endCxn id="7" idx="0"/>
            </p:cNvCxnSpPr>
            <p:nvPr/>
          </p:nvCxnSpPr>
          <p:spPr>
            <a:xfrm rot="16200000" flipH="1">
              <a:off x="2257348" y="3310592"/>
              <a:ext cx="216024" cy="30882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563888" y="1649125"/>
            <a:ext cx="1584176" cy="2736304"/>
            <a:chOff x="2987824" y="2060848"/>
            <a:chExt cx="1584176" cy="2736304"/>
          </a:xfrm>
        </p:grpSpPr>
        <p:sp>
          <p:nvSpPr>
            <p:cNvPr id="14" name="矩形 13"/>
            <p:cNvSpPr/>
            <p:nvPr/>
          </p:nvSpPr>
          <p:spPr>
            <a:xfrm>
              <a:off x="3520908" y="2060848"/>
              <a:ext cx="576064" cy="12961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latin typeface="微软雅黑" pitchFamily="34" charset="-122"/>
                  <a:ea typeface="微软雅黑" pitchFamily="34" charset="-122"/>
                </a:rPr>
                <a:t>行为习惯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87824" y="3573016"/>
              <a:ext cx="360040" cy="12241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latin typeface="微软雅黑" pitchFamily="34" charset="-122"/>
                  <a:ea typeface="微软雅黑" pitchFamily="34" charset="-122"/>
                </a:rPr>
                <a:t>登录习惯</a:t>
              </a: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635896" y="3573016"/>
              <a:ext cx="360040" cy="12241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latin typeface="微软雅黑" pitchFamily="34" charset="-122"/>
                  <a:ea typeface="微软雅黑" pitchFamily="34" charset="-122"/>
                </a:rPr>
                <a:t>浏览习惯</a:t>
              </a: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7" name="肘形连接符 16"/>
            <p:cNvCxnSpPr>
              <a:stCxn id="14" idx="2"/>
              <a:endCxn id="15" idx="0"/>
            </p:cNvCxnSpPr>
            <p:nvPr/>
          </p:nvCxnSpPr>
          <p:spPr>
            <a:xfrm rot="5400000">
              <a:off x="3380380" y="3144456"/>
              <a:ext cx="216024" cy="64109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14" idx="2"/>
              <a:endCxn id="16" idx="0"/>
            </p:cNvCxnSpPr>
            <p:nvPr/>
          </p:nvCxnSpPr>
          <p:spPr>
            <a:xfrm rot="16200000" flipH="1">
              <a:off x="3704416" y="3461516"/>
              <a:ext cx="216024" cy="697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4211960" y="3573016"/>
              <a:ext cx="360040" cy="12241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微软雅黑" pitchFamily="34" charset="-122"/>
                  <a:ea typeface="微软雅黑" pitchFamily="34" charset="-122"/>
                </a:rPr>
                <a:t>下单</a:t>
              </a:r>
              <a:r>
                <a:rPr lang="zh-CN" altLang="en-US" sz="1600" smtClean="0">
                  <a:latin typeface="微软雅黑" pitchFamily="34" charset="-122"/>
                  <a:ea typeface="微软雅黑" pitchFamily="34" charset="-122"/>
                </a:rPr>
                <a:t>习惯</a:t>
              </a: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" name="肘形连接符 19"/>
            <p:cNvCxnSpPr>
              <a:stCxn id="14" idx="2"/>
              <a:endCxn id="19" idx="0"/>
            </p:cNvCxnSpPr>
            <p:nvPr/>
          </p:nvCxnSpPr>
          <p:spPr>
            <a:xfrm rot="16200000" flipH="1">
              <a:off x="3992448" y="3173484"/>
              <a:ext cx="216024" cy="58304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724128" y="1649125"/>
            <a:ext cx="1008112" cy="2736304"/>
            <a:chOff x="1691680" y="2060848"/>
            <a:chExt cx="1008112" cy="2736304"/>
          </a:xfrm>
        </p:grpSpPr>
        <p:sp>
          <p:nvSpPr>
            <p:cNvPr id="25" name="矩形 24"/>
            <p:cNvSpPr/>
            <p:nvPr/>
          </p:nvSpPr>
          <p:spPr>
            <a:xfrm>
              <a:off x="1922917" y="2060848"/>
              <a:ext cx="576064" cy="12961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latin typeface="微软雅黑" pitchFamily="34" charset="-122"/>
                  <a:ea typeface="微软雅黑" pitchFamily="34" charset="-122"/>
                </a:rPr>
                <a:t>兴趣爱好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691680" y="3573016"/>
              <a:ext cx="360040" cy="12241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latin typeface="微软雅黑" pitchFamily="34" charset="-122"/>
                  <a:ea typeface="微软雅黑" pitchFamily="34" charset="-122"/>
                </a:rPr>
                <a:t>浏览偏好</a:t>
              </a: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339752" y="3573016"/>
              <a:ext cx="360040" cy="12241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latin typeface="微软雅黑" pitchFamily="34" charset="-122"/>
                  <a:ea typeface="微软雅黑" pitchFamily="34" charset="-122"/>
                </a:rPr>
                <a:t>购买偏好</a:t>
              </a: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8" name="肘形连接符 27"/>
            <p:cNvCxnSpPr>
              <a:stCxn id="25" idx="2"/>
              <a:endCxn id="26" idx="0"/>
            </p:cNvCxnSpPr>
            <p:nvPr/>
          </p:nvCxnSpPr>
          <p:spPr>
            <a:xfrm rot="5400000">
              <a:off x="1933313" y="3295380"/>
              <a:ext cx="216024" cy="33924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25" idx="2"/>
              <a:endCxn id="27" idx="0"/>
            </p:cNvCxnSpPr>
            <p:nvPr/>
          </p:nvCxnSpPr>
          <p:spPr>
            <a:xfrm rot="16200000" flipH="1">
              <a:off x="2257348" y="3310592"/>
              <a:ext cx="216024" cy="30882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7308304" y="1649125"/>
            <a:ext cx="1008112" cy="2736304"/>
            <a:chOff x="1691680" y="2060848"/>
            <a:chExt cx="1008112" cy="2736304"/>
          </a:xfrm>
        </p:grpSpPr>
        <p:sp>
          <p:nvSpPr>
            <p:cNvPr id="31" name="矩形 30"/>
            <p:cNvSpPr/>
            <p:nvPr/>
          </p:nvSpPr>
          <p:spPr>
            <a:xfrm>
              <a:off x="1922917" y="2060848"/>
              <a:ext cx="576064" cy="12961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latin typeface="微软雅黑" pitchFamily="34" charset="-122"/>
                  <a:ea typeface="微软雅黑" pitchFamily="34" charset="-122"/>
                </a:rPr>
                <a:t>营销特征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691680" y="3573016"/>
              <a:ext cx="360040" cy="12241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latin typeface="微软雅黑" pitchFamily="34" charset="-122"/>
                  <a:ea typeface="微软雅黑" pitchFamily="34" charset="-122"/>
                </a:rPr>
                <a:t>风险偏好</a:t>
              </a: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339752" y="3573016"/>
              <a:ext cx="360040" cy="12241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latin typeface="微软雅黑" pitchFamily="34" charset="-122"/>
                  <a:ea typeface="微软雅黑" pitchFamily="34" charset="-122"/>
                </a:rPr>
                <a:t>营销敏感度</a:t>
              </a:r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4" name="肘形连接符 33"/>
            <p:cNvCxnSpPr>
              <a:stCxn id="31" idx="2"/>
              <a:endCxn id="32" idx="0"/>
            </p:cNvCxnSpPr>
            <p:nvPr/>
          </p:nvCxnSpPr>
          <p:spPr>
            <a:xfrm rot="5400000">
              <a:off x="1933313" y="3295380"/>
              <a:ext cx="216024" cy="33924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肘形连接符 34"/>
            <p:cNvCxnSpPr>
              <a:stCxn id="31" idx="2"/>
              <a:endCxn id="33" idx="0"/>
            </p:cNvCxnSpPr>
            <p:nvPr/>
          </p:nvCxnSpPr>
          <p:spPr>
            <a:xfrm rot="16200000" flipH="1">
              <a:off x="2257348" y="3310592"/>
              <a:ext cx="216024" cy="30882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763688" y="4601453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性别</a:t>
            </a:r>
            <a:r>
              <a:rPr lang="en-US" altLang="zh-CN" sz="16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年龄</a:t>
            </a:r>
            <a:endParaRPr lang="zh-CN" altLang="en-US" sz="1600">
              <a:solidFill>
                <a:srgbClr val="FF99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11760" y="4601453"/>
            <a:ext cx="972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居住地</a:t>
            </a:r>
            <a:r>
              <a:rPr lang="en-US" altLang="zh-CN" sz="16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婚否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19872" y="4614227"/>
            <a:ext cx="864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16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时间点</a:t>
            </a:r>
            <a:endParaRPr lang="zh-CN" altLang="en-US" sz="1600">
              <a:solidFill>
                <a:srgbClr val="FF99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11960" y="4601453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平均停留时长</a:t>
            </a:r>
            <a:r>
              <a:rPr lang="en-US" altLang="zh-CN" sz="16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相关推荐浏览</a:t>
            </a:r>
            <a:endParaRPr lang="zh-CN" altLang="en-US" sz="1600">
              <a:solidFill>
                <a:srgbClr val="FF99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96136" y="4529445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600">
              <a:solidFill>
                <a:srgbClr val="FF99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63688" y="5445224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男</a:t>
            </a:r>
            <a:r>
              <a:rPr lang="en-US" altLang="zh-CN" sz="160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endParaRPr lang="zh-CN" altLang="en-US" sz="16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11760" y="5445224"/>
            <a:ext cx="972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北京</a:t>
            </a:r>
            <a:r>
              <a:rPr lang="en-US" altLang="zh-CN" sz="160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未婚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55876" y="5445224"/>
            <a:ext cx="1116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苹果手机</a:t>
            </a:r>
            <a:r>
              <a:rPr lang="en-US" altLang="zh-CN" sz="160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晚间</a:t>
            </a:r>
            <a:endParaRPr lang="zh-CN" altLang="en-US" sz="16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63988" y="5445224"/>
            <a:ext cx="972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sz="160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高频</a:t>
            </a:r>
            <a:endParaRPr lang="zh-CN" altLang="en-US" sz="16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96136" y="5415607"/>
            <a:ext cx="151216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6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1560" y="1772816"/>
            <a:ext cx="72008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一级标签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1560" y="3187791"/>
            <a:ext cx="72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二级标签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0588" y="458112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级标签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9552" y="560579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字段值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7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31122</TotalTime>
  <Words>662</Words>
  <Application>Microsoft Office PowerPoint</Application>
  <PresentationFormat>全屏显示(4:3)</PresentationFormat>
  <Paragraphs>97</Paragraphs>
  <Slides>17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用户画像简介</vt:lpstr>
      <vt:lpstr>主要内容</vt:lpstr>
      <vt:lpstr>PowerPoint 演示文稿</vt:lpstr>
      <vt:lpstr>什么是用户画像</vt:lpstr>
      <vt:lpstr>用户画像的意义——能干什么</vt:lpstr>
      <vt:lpstr>平台用户画像（统计）</vt:lpstr>
      <vt:lpstr>个性化推荐</vt:lpstr>
      <vt:lpstr>用户画像的内容——标签建模</vt:lpstr>
      <vt:lpstr>PowerPoint 演示文稿</vt:lpstr>
      <vt:lpstr>用户标签的生产——标签分类</vt:lpstr>
      <vt:lpstr>PowerPoint 演示文稿</vt:lpstr>
      <vt:lpstr>PowerPoint 演示文稿</vt:lpstr>
      <vt:lpstr>PowerPoint 演示文稿</vt:lpstr>
      <vt:lpstr>用户画像基本架构</vt:lpstr>
      <vt:lpstr>用户画像常规架构</vt:lpstr>
      <vt:lpstr>用户画像项目流程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用户画像简介</dc:title>
  <dc:creator>wushengran</dc:creator>
  <cp:lastModifiedBy>Thingkpad</cp:lastModifiedBy>
  <cp:revision>452</cp:revision>
  <dcterms:created xsi:type="dcterms:W3CDTF">2017-11-14T06:09:04Z</dcterms:created>
  <dcterms:modified xsi:type="dcterms:W3CDTF">2020-06-08T17:59:02Z</dcterms:modified>
</cp:coreProperties>
</file>