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443" r:id="rId3"/>
    <p:sldId id="379" r:id="rId4"/>
    <p:sldId id="437" r:id="rId5"/>
    <p:sldId id="444" r:id="rId6"/>
    <p:sldId id="445" r:id="rId7"/>
    <p:sldId id="441" r:id="rId8"/>
    <p:sldId id="449" r:id="rId9"/>
    <p:sldId id="450" r:id="rId10"/>
    <p:sldId id="451" r:id="rId11"/>
    <p:sldId id="452" r:id="rId12"/>
    <p:sldId id="453" r:id="rId13"/>
    <p:sldId id="454" r:id="rId14"/>
    <p:sldId id="442" r:id="rId15"/>
    <p:sldId id="447" r:id="rId16"/>
    <p:sldId id="446" r:id="rId17"/>
    <p:sldId id="291" r:id="rId1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4203" autoAdjust="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电商用户画像</a:t>
            </a:r>
            <a:r>
              <a:rPr lang="zh-CN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7018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平台近期增量数据（折线图）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2348880"/>
            <a:ext cx="7704856" cy="28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7018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近期环比统计（柱状图）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636912"/>
            <a:ext cx="8424936" cy="21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7018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营销提醒统计（饼图）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7200800" cy="31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7018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用户行为转化统计分析（漏斗图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664" y="1916832"/>
            <a:ext cx="6408712" cy="44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用户画像建模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用户标签系统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个人基本信息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用户基本信息，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t_member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业务行为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特征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订单相关，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t_order,  t_order_commodity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消费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能力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优惠券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储值，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t_coupon_member</a:t>
            </a: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服务相关行为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反馈行为特征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t_delivery, t_feedback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用户画像建模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560" y="2090613"/>
            <a:ext cx="2508862" cy="2197139"/>
            <a:chOff x="978840" y="2060848"/>
            <a:chExt cx="2508862" cy="2197139"/>
          </a:xfrm>
        </p:grpSpPr>
        <p:sp>
          <p:nvSpPr>
            <p:cNvPr id="7" name="矩形 6"/>
            <p:cNvSpPr/>
            <p:nvPr/>
          </p:nvSpPr>
          <p:spPr>
            <a:xfrm>
              <a:off x="1922917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基本信息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78840" y="3581187"/>
              <a:ext cx="705600" cy="676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自然属性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82102" y="3573016"/>
              <a:ext cx="705600" cy="676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平台特征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肘形连接符 9"/>
            <p:cNvCxnSpPr>
              <a:stCxn id="7" idx="2"/>
              <a:endCxn id="8" idx="0"/>
            </p:cNvCxnSpPr>
            <p:nvPr/>
          </p:nvCxnSpPr>
          <p:spPr>
            <a:xfrm rot="5400000">
              <a:off x="1659198" y="3029435"/>
              <a:ext cx="224195" cy="87930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7" idx="2"/>
              <a:endCxn id="9" idx="0"/>
            </p:cNvCxnSpPr>
            <p:nvPr/>
          </p:nvCxnSpPr>
          <p:spPr>
            <a:xfrm rot="16200000" flipH="1">
              <a:off x="2564913" y="3003027"/>
              <a:ext cx="216024" cy="92395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217998" y="2090613"/>
            <a:ext cx="864096" cy="2233729"/>
            <a:chOff x="3376892" y="2060848"/>
            <a:chExt cx="864096" cy="2233729"/>
          </a:xfrm>
        </p:grpSpPr>
        <p:sp>
          <p:nvSpPr>
            <p:cNvPr id="13" name="矩形 12"/>
            <p:cNvSpPr/>
            <p:nvPr/>
          </p:nvSpPr>
          <p:spPr>
            <a:xfrm>
              <a:off x="3520908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消费能力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76892" y="3573016"/>
              <a:ext cx="864096" cy="7215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优惠券储值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621252" y="2126617"/>
            <a:ext cx="1920308" cy="2197725"/>
            <a:chOff x="1230506" y="2060848"/>
            <a:chExt cx="1920308" cy="2197725"/>
          </a:xfrm>
        </p:grpSpPr>
        <p:sp>
          <p:nvSpPr>
            <p:cNvPr id="21" name="矩形 20"/>
            <p:cNvSpPr/>
            <p:nvPr/>
          </p:nvSpPr>
          <p:spPr>
            <a:xfrm>
              <a:off x="1900222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行为特征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0506" y="3581773"/>
              <a:ext cx="705600" cy="676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订单统计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45214" y="3581773"/>
              <a:ext cx="705600" cy="676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商品偏好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肘形连接符 23"/>
            <p:cNvCxnSpPr>
              <a:stCxn id="21" idx="2"/>
              <a:endCxn id="22" idx="0"/>
            </p:cNvCxnSpPr>
            <p:nvPr/>
          </p:nvCxnSpPr>
          <p:spPr>
            <a:xfrm rot="5400000">
              <a:off x="1773390" y="3166908"/>
              <a:ext cx="224781" cy="60494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21" idx="2"/>
              <a:endCxn id="23" idx="0"/>
            </p:cNvCxnSpPr>
            <p:nvPr/>
          </p:nvCxnSpPr>
          <p:spPr>
            <a:xfrm rot="16200000" flipH="1">
              <a:off x="2380744" y="3164502"/>
              <a:ext cx="224781" cy="6097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7611550" y="2090613"/>
            <a:ext cx="704866" cy="2196244"/>
            <a:chOff x="1861096" y="2060848"/>
            <a:chExt cx="704866" cy="2196244"/>
          </a:xfrm>
        </p:grpSpPr>
        <p:sp>
          <p:nvSpPr>
            <p:cNvPr id="27" name="矩形 26"/>
            <p:cNvSpPr/>
            <p:nvPr/>
          </p:nvSpPr>
          <p:spPr>
            <a:xfrm>
              <a:off x="1922917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服务相关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61096" y="3581187"/>
              <a:ext cx="704866" cy="6759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反馈信息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7" name="直接连接符 46"/>
          <p:cNvCxnSpPr>
            <a:stCxn id="13" idx="2"/>
            <a:endCxn id="15" idx="0"/>
          </p:cNvCxnSpPr>
          <p:nvPr/>
        </p:nvCxnSpPr>
        <p:spPr>
          <a:xfrm>
            <a:off x="6650046" y="33867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960968" y="3386757"/>
            <a:ext cx="870" cy="22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493179" y="3602781"/>
            <a:ext cx="705600" cy="676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社会特征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连接符 71"/>
          <p:cNvCxnSpPr>
            <a:stCxn id="7" idx="2"/>
            <a:endCxn id="68" idx="0"/>
          </p:cNvCxnSpPr>
          <p:nvPr/>
        </p:nvCxnSpPr>
        <p:spPr>
          <a:xfrm>
            <a:off x="1843669" y="338675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1560" y="4491255"/>
            <a:ext cx="64807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endParaRPr lang="zh-CN" altLang="en-US" sz="14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60304" y="4491255"/>
            <a:ext cx="845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手机</a:t>
            </a: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55495" y="4492277"/>
            <a:ext cx="1008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注册时间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注册渠道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是否关注</a:t>
            </a:r>
            <a:endParaRPr lang="zh-CN" altLang="en-US" sz="14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63888" y="4492277"/>
            <a:ext cx="12672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下单总量</a:t>
            </a:r>
            <a:endParaRPr lang="en-US" altLang="zh-CN" sz="14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最近下单时间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订单总金额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88024" y="4495013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喜欢商品列表</a:t>
            </a:r>
            <a:endParaRPr lang="zh-CN" altLang="en-US" sz="14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84168" y="4492165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购买时间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总抵用金额</a:t>
            </a:r>
            <a:endParaRPr lang="zh-CN" altLang="en-US" sz="14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24328" y="4506233"/>
            <a:ext cx="1152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配送用时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最近反馈</a:t>
            </a:r>
            <a:endParaRPr lang="en-US" altLang="zh-CN" sz="1400" smtClean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数据展示和应用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平台统计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指标展示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图表形式展现（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echarts.js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统计结果数据写入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redis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（或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后台应用服务获取数据，传给前端进行页面绘制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用户标签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信息应用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全部标签在页面上分类显示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构建后台应用服务，点选标签进行圈人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生成对应的用户列表，用于精准营销推送信息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3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项目架构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平台用户分析指标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用户画像建模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数据展示和应用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37865"/>
            <a:ext cx="42484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997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业务数据</a:t>
            </a:r>
            <a:r>
              <a:rPr lang="en-US" altLang="zh-CN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——MySQL</a:t>
            </a: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中的表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用户信息表（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t_member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用户地址表（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t_member_addr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商品信息表（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t_commodity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商品类别信息表（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t_commodity_cate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t_order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订单商品表（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t_order_commodity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96" y="1175395"/>
            <a:ext cx="25622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9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优惠券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表（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t_coupon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用户优惠券表（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t_coupon_member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订单优惠券表（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t_coupon_order</a:t>
            </a:r>
            <a:r>
              <a:rPr lang="zh-CN" altLang="en-US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快递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表（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t_delivery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反馈表（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t_feedback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商店表（</a:t>
            </a:r>
            <a:r>
              <a:rPr lang="en-US" altLang="zh-CN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t_shop</a:t>
            </a: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商家订单表（</a:t>
            </a:r>
            <a:r>
              <a:rPr lang="en-US" altLang="zh-CN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t_shop_order</a:t>
            </a:r>
            <a:r>
              <a:rPr lang="zh-CN" altLang="en-US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后台用户表（</a:t>
            </a:r>
            <a:r>
              <a:rPr lang="en-US" altLang="zh-CN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t_user</a:t>
            </a:r>
            <a:r>
              <a:rPr lang="zh-CN" altLang="en-US" sz="2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96" y="1175395"/>
            <a:ext cx="25622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35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数据内容分析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4138529"/>
            <a:ext cx="1260000" cy="12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用户信息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716016" y="3914984"/>
            <a:ext cx="1260000" cy="12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商品信息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779912" y="3284984"/>
            <a:ext cx="1260000" cy="12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订单信息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809505" y="2329316"/>
            <a:ext cx="1260000" cy="12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运营相关信息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39912" y="2024984"/>
            <a:ext cx="1260000" cy="12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服务相关信息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2197022" y="1628800"/>
            <a:ext cx="4680520" cy="4032448"/>
          </a:xfrm>
          <a:prstGeom prst="can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45061" y="5917483"/>
            <a:ext cx="151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微软雅黑 Light" pitchFamily="34" charset="-122"/>
                <a:ea typeface="微软雅黑 Light" pitchFamily="34" charset="-122"/>
              </a:rPr>
              <a:t>业务数据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1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项目架构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83568" y="1484784"/>
            <a:ext cx="8141227" cy="3816424"/>
            <a:chOff x="683568" y="1484784"/>
            <a:chExt cx="8141227" cy="381642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09" y="3418779"/>
              <a:ext cx="1021539" cy="607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122" y="2651896"/>
              <a:ext cx="1619964" cy="53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99" y="1484784"/>
              <a:ext cx="1008112" cy="60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826" y="4437112"/>
              <a:ext cx="1569229" cy="562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7043" y="2143842"/>
              <a:ext cx="1398642" cy="508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384" y="3005893"/>
              <a:ext cx="1172115" cy="70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619" y="2699307"/>
              <a:ext cx="1440160" cy="422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圆角矩形 1"/>
            <p:cNvSpPr/>
            <p:nvPr/>
          </p:nvSpPr>
          <p:spPr>
            <a:xfrm>
              <a:off x="7096603" y="3148325"/>
              <a:ext cx="1728192" cy="606784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平台统计展示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096603" y="3747123"/>
              <a:ext cx="1728192" cy="606784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精准营销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386103" y="3194879"/>
              <a:ext cx="1728192" cy="606784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平台分析指标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86103" y="3793677"/>
              <a:ext cx="1728192" cy="606784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用户个人标签</a:t>
              </a:r>
              <a:endParaRPr lang="zh-CN" altLang="en-US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83568" y="2088152"/>
              <a:ext cx="1141183" cy="467139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业务数据</a:t>
              </a:r>
              <a:endParaRPr lang="zh-CN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>
              <a:stCxn id="16" idx="2"/>
              <a:endCxn id="6" idx="0"/>
            </p:cNvCxnSpPr>
            <p:nvPr/>
          </p:nvCxnSpPr>
          <p:spPr>
            <a:xfrm>
              <a:off x="1254160" y="2555291"/>
              <a:ext cx="1519" cy="756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</p:cNvCxnSpPr>
            <p:nvPr/>
          </p:nvCxnSpPr>
          <p:spPr>
            <a:xfrm>
              <a:off x="1766448" y="3722475"/>
              <a:ext cx="5056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4" idx="3"/>
            </p:cNvCxnSpPr>
            <p:nvPr/>
          </p:nvCxnSpPr>
          <p:spPr>
            <a:xfrm>
              <a:off x="4114295" y="3498271"/>
              <a:ext cx="747206" cy="9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286393" y="2555291"/>
              <a:ext cx="738202" cy="593034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198599" y="3464417"/>
              <a:ext cx="864000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5" idx="2"/>
              <a:endCxn id="3074" idx="1"/>
            </p:cNvCxnSpPr>
            <p:nvPr/>
          </p:nvCxnSpPr>
          <p:spPr>
            <a:xfrm rot="16200000" flipH="1">
              <a:off x="3861169" y="3789490"/>
              <a:ext cx="317686" cy="153962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3" idx="1"/>
              <a:endCxn id="3074" idx="3"/>
            </p:cNvCxnSpPr>
            <p:nvPr/>
          </p:nvCxnSpPr>
          <p:spPr>
            <a:xfrm flipH="1">
              <a:off x="6359055" y="4050515"/>
              <a:ext cx="737548" cy="6676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圆角矩形 39"/>
            <p:cNvSpPr/>
            <p:nvPr/>
          </p:nvSpPr>
          <p:spPr>
            <a:xfrm>
              <a:off x="4457617" y="1691195"/>
              <a:ext cx="1990914" cy="361001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肘形连接符 43"/>
            <p:cNvCxnSpPr>
              <a:endCxn id="3075" idx="1"/>
            </p:cNvCxnSpPr>
            <p:nvPr/>
          </p:nvCxnSpPr>
          <p:spPr>
            <a:xfrm rot="5400000" flipH="1" flipV="1">
              <a:off x="4127334" y="2758434"/>
              <a:ext cx="1110274" cy="38914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98836" y="5626157"/>
            <a:ext cx="7832454" cy="467139"/>
            <a:chOff x="698836" y="5626157"/>
            <a:chExt cx="7832454" cy="467139"/>
          </a:xfrm>
        </p:grpSpPr>
        <p:sp>
          <p:nvSpPr>
            <p:cNvPr id="50" name="圆角矩形 49"/>
            <p:cNvSpPr/>
            <p:nvPr/>
          </p:nvSpPr>
          <p:spPr>
            <a:xfrm>
              <a:off x="2679607" y="5626157"/>
              <a:ext cx="1141183" cy="46713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数据计算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7390107" y="5626157"/>
              <a:ext cx="1141183" cy="46713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应用服务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958551" y="5626157"/>
              <a:ext cx="1141183" cy="46713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结果存储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98836" y="5626157"/>
              <a:ext cx="1141183" cy="46713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数据存储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2135556" y="5742941"/>
              <a:ext cx="366846" cy="2335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右箭头 55"/>
            <p:cNvSpPr/>
            <p:nvPr/>
          </p:nvSpPr>
          <p:spPr>
            <a:xfrm>
              <a:off x="4121053" y="5742941"/>
              <a:ext cx="366846" cy="2335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6630599" y="5742941"/>
              <a:ext cx="366846" cy="2335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圆角矩形 59"/>
          <p:cNvSpPr/>
          <p:nvPr/>
        </p:nvSpPr>
        <p:spPr>
          <a:xfrm>
            <a:off x="467544" y="2745837"/>
            <a:ext cx="864096" cy="46713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sqoop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平台用户统计分析指标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统计指标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用户信息分布统计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商品评价热词统计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平台核心数据近期增量统计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平台核心数据环比统计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营销提醒统计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用户业务行为转化统计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9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7018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用户信息分布统计（饼图）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08920"/>
            <a:ext cx="8220719" cy="18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7018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热词统计（词云）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916832"/>
            <a:ext cx="5274310" cy="38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30408</TotalTime>
  <Words>422</Words>
  <Application>Microsoft Office PowerPoint</Application>
  <PresentationFormat>全屏显示(4:3)</PresentationFormat>
  <Paragraphs>107</Paragraphs>
  <Slides>17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电商用户画像项目</vt:lpstr>
      <vt:lpstr>主要内容</vt:lpstr>
      <vt:lpstr>PowerPoint 演示文稿</vt:lpstr>
      <vt:lpstr>PowerPoint 演示文稿</vt:lpstr>
      <vt:lpstr>数据内容分析</vt:lpstr>
      <vt:lpstr>项目架构</vt:lpstr>
      <vt:lpstr>平台用户统计分析指标</vt:lpstr>
      <vt:lpstr>用户信息分布统计（饼图）</vt:lpstr>
      <vt:lpstr>热词统计（词云）</vt:lpstr>
      <vt:lpstr>平台近期增量数据（折线图）</vt:lpstr>
      <vt:lpstr>平台近期环比统计（柱状图）</vt:lpstr>
      <vt:lpstr>营销提醒统计（饼图）</vt:lpstr>
      <vt:lpstr>用户行为转化统计分析（漏斗图）</vt:lpstr>
      <vt:lpstr>用户画像建模</vt:lpstr>
      <vt:lpstr>用户画像建模</vt:lpstr>
      <vt:lpstr>数据展示和应用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电商用户画像项目</dc:title>
  <dc:creator>wushengran</dc:creator>
  <cp:lastModifiedBy>Thingkpad</cp:lastModifiedBy>
  <cp:revision>442</cp:revision>
  <dcterms:created xsi:type="dcterms:W3CDTF">2017-11-14T06:09:04Z</dcterms:created>
  <dcterms:modified xsi:type="dcterms:W3CDTF">2020-06-08T18:02:15Z</dcterms:modified>
</cp:coreProperties>
</file>