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1"/>
  </p:notesMasterIdLst>
  <p:sldIdLst>
    <p:sldId id="256" r:id="rId2"/>
    <p:sldId id="297" r:id="rId3"/>
    <p:sldId id="305" r:id="rId4"/>
    <p:sldId id="314" r:id="rId5"/>
    <p:sldId id="300" r:id="rId6"/>
    <p:sldId id="299" r:id="rId7"/>
    <p:sldId id="312" r:id="rId8"/>
    <p:sldId id="306" r:id="rId9"/>
    <p:sldId id="307" r:id="rId10"/>
    <p:sldId id="311" r:id="rId11"/>
    <p:sldId id="304" r:id="rId12"/>
    <p:sldId id="308" r:id="rId13"/>
    <p:sldId id="309" r:id="rId14"/>
    <p:sldId id="310" r:id="rId15"/>
    <p:sldId id="302" r:id="rId16"/>
    <p:sldId id="313" r:id="rId17"/>
    <p:sldId id="303" r:id="rId18"/>
    <p:sldId id="295" r:id="rId19"/>
    <p:sldId id="285" r:id="rId20"/>
  </p:sldIdLst>
  <p:sldSz cx="9144000" cy="6858000" type="screen4x3"/>
  <p:notesSz cx="7102475" cy="936942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3D8BC1-A1B0-4A43-8782-2B3A79C441FC}" v="39" dt="2018-10-22T22:51:47.046"/>
    <p1510:client id="{9B0D4A69-197F-41C2-B268-CEF901FC624A}" v="19" dt="2018-10-23T01:09:42.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796" autoAdjust="0"/>
  </p:normalViewPr>
  <p:slideViewPr>
    <p:cSldViewPr snapToGrid="0">
      <p:cViewPr varScale="1">
        <p:scale>
          <a:sx n="51" d="100"/>
          <a:sy n="51" d="100"/>
        </p:scale>
        <p:origin x="19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gur Uysal" userId="d57be18797cc43e3" providerId="LiveId" clId="{9B0D4A69-197F-41C2-B268-CEF901FC624A}"/>
    <pc:docChg chg="undo addSld delSld modSld">
      <pc:chgData name="Ugur Uysal" userId="d57be18797cc43e3" providerId="LiveId" clId="{9B0D4A69-197F-41C2-B268-CEF901FC624A}" dt="2018-10-23T01:24:15.393" v="567" actId="20577"/>
      <pc:docMkLst>
        <pc:docMk/>
      </pc:docMkLst>
      <pc:sldChg chg="modSp">
        <pc:chgData name="Ugur Uysal" userId="d57be18797cc43e3" providerId="LiveId" clId="{9B0D4A69-197F-41C2-B268-CEF901FC624A}" dt="2018-10-23T01:22:25.150" v="555" actId="255"/>
        <pc:sldMkLst>
          <pc:docMk/>
          <pc:sldMk cId="0" sldId="285"/>
        </pc:sldMkLst>
        <pc:spChg chg="mod">
          <ac:chgData name="Ugur Uysal" userId="d57be18797cc43e3" providerId="LiveId" clId="{9B0D4A69-197F-41C2-B268-CEF901FC624A}" dt="2018-10-23T01:22:25.150" v="555" actId="255"/>
          <ac:spMkLst>
            <pc:docMk/>
            <pc:sldMk cId="0" sldId="285"/>
            <ac:spMk id="337" creationId="{00000000-0000-0000-0000-000000000000}"/>
          </ac:spMkLst>
        </pc:spChg>
      </pc:sldChg>
      <pc:sldChg chg="modNotesTx">
        <pc:chgData name="Ugur Uysal" userId="d57be18797cc43e3" providerId="LiveId" clId="{9B0D4A69-197F-41C2-B268-CEF901FC624A}" dt="2018-10-23T01:20:37.788" v="525" actId="20577"/>
        <pc:sldMkLst>
          <pc:docMk/>
          <pc:sldMk cId="99754435" sldId="297"/>
        </pc:sldMkLst>
      </pc:sldChg>
      <pc:sldChg chg="del">
        <pc:chgData name="Ugur Uysal" userId="d57be18797cc43e3" providerId="LiveId" clId="{9B0D4A69-197F-41C2-B268-CEF901FC624A}" dt="2018-10-23T01:06:37.262" v="312" actId="2696"/>
        <pc:sldMkLst>
          <pc:docMk/>
          <pc:sldMk cId="1163336722" sldId="298"/>
        </pc:sldMkLst>
      </pc:sldChg>
      <pc:sldChg chg="modSp">
        <pc:chgData name="Ugur Uysal" userId="d57be18797cc43e3" providerId="LiveId" clId="{9B0D4A69-197F-41C2-B268-CEF901FC624A}" dt="2018-10-23T01:13:58.283" v="423" actId="12"/>
        <pc:sldMkLst>
          <pc:docMk/>
          <pc:sldMk cId="2839024137" sldId="299"/>
        </pc:sldMkLst>
        <pc:spChg chg="mod">
          <ac:chgData name="Ugur Uysal" userId="d57be18797cc43e3" providerId="LiveId" clId="{9B0D4A69-197F-41C2-B268-CEF901FC624A}" dt="2018-10-23T01:13:58.283" v="423" actId="12"/>
          <ac:spMkLst>
            <pc:docMk/>
            <pc:sldMk cId="2839024137" sldId="299"/>
            <ac:spMk id="4" creationId="{DE2B81C4-9BCD-49D6-B6D7-3534BD21A20F}"/>
          </ac:spMkLst>
        </pc:spChg>
      </pc:sldChg>
      <pc:sldChg chg="modSp modNotesTx">
        <pc:chgData name="Ugur Uysal" userId="d57be18797cc43e3" providerId="LiveId" clId="{9B0D4A69-197F-41C2-B268-CEF901FC624A}" dt="2018-10-23T01:20:31.258" v="523" actId="20577"/>
        <pc:sldMkLst>
          <pc:docMk/>
          <pc:sldMk cId="464928782" sldId="300"/>
        </pc:sldMkLst>
        <pc:spChg chg="mod">
          <ac:chgData name="Ugur Uysal" userId="d57be18797cc43e3" providerId="LiveId" clId="{9B0D4A69-197F-41C2-B268-CEF901FC624A}" dt="2018-10-23T01:10:49.181" v="408" actId="20577"/>
          <ac:spMkLst>
            <pc:docMk/>
            <pc:sldMk cId="464928782" sldId="300"/>
            <ac:spMk id="5" creationId="{5D6C0CAF-CC8D-4414-ACD3-10A59F63CBD3}"/>
          </ac:spMkLst>
        </pc:spChg>
      </pc:sldChg>
      <pc:sldChg chg="modSp modNotesTx">
        <pc:chgData name="Ugur Uysal" userId="d57be18797cc43e3" providerId="LiveId" clId="{9B0D4A69-197F-41C2-B268-CEF901FC624A}" dt="2018-10-23T01:20:18.058" v="521" actId="20577"/>
        <pc:sldMkLst>
          <pc:docMk/>
          <pc:sldMk cId="1462786729" sldId="302"/>
        </pc:sldMkLst>
        <pc:spChg chg="mod">
          <ac:chgData name="Ugur Uysal" userId="d57be18797cc43e3" providerId="LiveId" clId="{9B0D4A69-197F-41C2-B268-CEF901FC624A}" dt="2018-10-23T01:19:32.526" v="516" actId="113"/>
          <ac:spMkLst>
            <pc:docMk/>
            <pc:sldMk cId="1462786729" sldId="302"/>
            <ac:spMk id="4" creationId="{4CA8EC36-06D1-45C5-95B1-D0F4B53CB6E6}"/>
          </ac:spMkLst>
        </pc:spChg>
      </pc:sldChg>
      <pc:sldChg chg="modSp modNotesTx">
        <pc:chgData name="Ugur Uysal" userId="d57be18797cc43e3" providerId="LiveId" clId="{9B0D4A69-197F-41C2-B268-CEF901FC624A}" dt="2018-10-23T01:24:15.393" v="567" actId="20577"/>
        <pc:sldMkLst>
          <pc:docMk/>
          <pc:sldMk cId="4211198062" sldId="303"/>
        </pc:sldMkLst>
        <pc:spChg chg="mod">
          <ac:chgData name="Ugur Uysal" userId="d57be18797cc43e3" providerId="LiveId" clId="{9B0D4A69-197F-41C2-B268-CEF901FC624A}" dt="2018-10-23T01:24:15.393" v="567" actId="20577"/>
          <ac:spMkLst>
            <pc:docMk/>
            <pc:sldMk cId="4211198062" sldId="303"/>
            <ac:spMk id="4" creationId="{5EE67AC1-ADE2-4744-A134-27C4346FD289}"/>
          </ac:spMkLst>
        </pc:spChg>
      </pc:sldChg>
      <pc:sldChg chg="modSp">
        <pc:chgData name="Ugur Uysal" userId="d57be18797cc43e3" providerId="LiveId" clId="{9B0D4A69-197F-41C2-B268-CEF901FC624A}" dt="2018-10-23T01:17:03.894" v="448" actId="255"/>
        <pc:sldMkLst>
          <pc:docMk/>
          <pc:sldMk cId="602209586" sldId="304"/>
        </pc:sldMkLst>
        <pc:spChg chg="mod">
          <ac:chgData name="Ugur Uysal" userId="d57be18797cc43e3" providerId="LiveId" clId="{9B0D4A69-197F-41C2-B268-CEF901FC624A}" dt="2018-10-23T01:17:03.894" v="448" actId="255"/>
          <ac:spMkLst>
            <pc:docMk/>
            <pc:sldMk cId="602209586" sldId="304"/>
            <ac:spMk id="4" creationId="{8F97F674-F699-42CE-A5F9-D7008955EF26}"/>
          </ac:spMkLst>
        </pc:spChg>
      </pc:sldChg>
      <pc:sldChg chg="modNotesTx">
        <pc:chgData name="Ugur Uysal" userId="d57be18797cc43e3" providerId="LiveId" clId="{9B0D4A69-197F-41C2-B268-CEF901FC624A}" dt="2018-10-23T01:20:35.445" v="524" actId="20577"/>
        <pc:sldMkLst>
          <pc:docMk/>
          <pc:sldMk cId="1055492831" sldId="305"/>
        </pc:sldMkLst>
      </pc:sldChg>
      <pc:sldChg chg="modSp">
        <pc:chgData name="Ugur Uysal" userId="d57be18797cc43e3" providerId="LiveId" clId="{9B0D4A69-197F-41C2-B268-CEF901FC624A}" dt="2018-10-23T01:15:01.751" v="429" actId="255"/>
        <pc:sldMkLst>
          <pc:docMk/>
          <pc:sldMk cId="234968342" sldId="306"/>
        </pc:sldMkLst>
        <pc:spChg chg="mod">
          <ac:chgData name="Ugur Uysal" userId="d57be18797cc43e3" providerId="LiveId" clId="{9B0D4A69-197F-41C2-B268-CEF901FC624A}" dt="2018-10-23T01:15:01.751" v="429" actId="255"/>
          <ac:spMkLst>
            <pc:docMk/>
            <pc:sldMk cId="234968342" sldId="306"/>
            <ac:spMk id="4" creationId="{DE2B81C4-9BCD-49D6-B6D7-3534BD21A20F}"/>
          </ac:spMkLst>
        </pc:spChg>
      </pc:sldChg>
      <pc:sldChg chg="modSp">
        <pc:chgData name="Ugur Uysal" userId="d57be18797cc43e3" providerId="LiveId" clId="{9B0D4A69-197F-41C2-B268-CEF901FC624A}" dt="2018-10-23T01:15:37.691" v="435" actId="20577"/>
        <pc:sldMkLst>
          <pc:docMk/>
          <pc:sldMk cId="2951528836" sldId="307"/>
        </pc:sldMkLst>
        <pc:spChg chg="mod">
          <ac:chgData name="Ugur Uysal" userId="d57be18797cc43e3" providerId="LiveId" clId="{9B0D4A69-197F-41C2-B268-CEF901FC624A}" dt="2018-10-23T01:15:37.691" v="435" actId="20577"/>
          <ac:spMkLst>
            <pc:docMk/>
            <pc:sldMk cId="2951528836" sldId="307"/>
            <ac:spMk id="4" creationId="{DE2B81C4-9BCD-49D6-B6D7-3534BD21A20F}"/>
          </ac:spMkLst>
        </pc:spChg>
      </pc:sldChg>
      <pc:sldChg chg="modSp">
        <pc:chgData name="Ugur Uysal" userId="d57be18797cc43e3" providerId="LiveId" clId="{9B0D4A69-197F-41C2-B268-CEF901FC624A}" dt="2018-10-23T01:17:36.987" v="492" actId="20577"/>
        <pc:sldMkLst>
          <pc:docMk/>
          <pc:sldMk cId="3144520210" sldId="308"/>
        </pc:sldMkLst>
        <pc:spChg chg="mod">
          <ac:chgData name="Ugur Uysal" userId="d57be18797cc43e3" providerId="LiveId" clId="{9B0D4A69-197F-41C2-B268-CEF901FC624A}" dt="2018-10-23T01:17:36.987" v="492" actId="20577"/>
          <ac:spMkLst>
            <pc:docMk/>
            <pc:sldMk cId="3144520210" sldId="308"/>
            <ac:spMk id="4" creationId="{8F97F674-F699-42CE-A5F9-D7008955EF26}"/>
          </ac:spMkLst>
        </pc:spChg>
      </pc:sldChg>
      <pc:sldChg chg="modSp">
        <pc:chgData name="Ugur Uysal" userId="d57be18797cc43e3" providerId="LiveId" clId="{9B0D4A69-197F-41C2-B268-CEF901FC624A}" dt="2018-10-23T01:17:58.751" v="494" actId="2711"/>
        <pc:sldMkLst>
          <pc:docMk/>
          <pc:sldMk cId="1549046917" sldId="309"/>
        </pc:sldMkLst>
        <pc:spChg chg="mod">
          <ac:chgData name="Ugur Uysal" userId="d57be18797cc43e3" providerId="LiveId" clId="{9B0D4A69-197F-41C2-B268-CEF901FC624A}" dt="2018-10-23T01:17:58.751" v="494" actId="2711"/>
          <ac:spMkLst>
            <pc:docMk/>
            <pc:sldMk cId="1549046917" sldId="309"/>
            <ac:spMk id="4" creationId="{8F97F674-F699-42CE-A5F9-D7008955EF26}"/>
          </ac:spMkLst>
        </pc:spChg>
      </pc:sldChg>
      <pc:sldChg chg="modSp">
        <pc:chgData name="Ugur Uysal" userId="d57be18797cc43e3" providerId="LiveId" clId="{9B0D4A69-197F-41C2-B268-CEF901FC624A}" dt="2018-10-23T01:18:07.733" v="496" actId="255"/>
        <pc:sldMkLst>
          <pc:docMk/>
          <pc:sldMk cId="3688290770" sldId="310"/>
        </pc:sldMkLst>
        <pc:spChg chg="mod">
          <ac:chgData name="Ugur Uysal" userId="d57be18797cc43e3" providerId="LiveId" clId="{9B0D4A69-197F-41C2-B268-CEF901FC624A}" dt="2018-10-23T01:18:07.733" v="496" actId="255"/>
          <ac:spMkLst>
            <pc:docMk/>
            <pc:sldMk cId="3688290770" sldId="310"/>
            <ac:spMk id="4" creationId="{8F97F674-F699-42CE-A5F9-D7008955EF26}"/>
          </ac:spMkLst>
        </pc:spChg>
      </pc:sldChg>
      <pc:sldChg chg="modSp">
        <pc:chgData name="Ugur Uysal" userId="d57be18797cc43e3" providerId="LiveId" clId="{9B0D4A69-197F-41C2-B268-CEF901FC624A}" dt="2018-10-23T01:16:30.196" v="444" actId="113"/>
        <pc:sldMkLst>
          <pc:docMk/>
          <pc:sldMk cId="2705855552" sldId="311"/>
        </pc:sldMkLst>
        <pc:spChg chg="mod">
          <ac:chgData name="Ugur Uysal" userId="d57be18797cc43e3" providerId="LiveId" clId="{9B0D4A69-197F-41C2-B268-CEF901FC624A}" dt="2018-10-23T01:16:30.196" v="444" actId="113"/>
          <ac:spMkLst>
            <pc:docMk/>
            <pc:sldMk cId="2705855552" sldId="311"/>
            <ac:spMk id="4" creationId="{8F97F674-F699-42CE-A5F9-D7008955EF26}"/>
          </ac:spMkLst>
        </pc:spChg>
      </pc:sldChg>
      <pc:sldChg chg="modSp">
        <pc:chgData name="Ugur Uysal" userId="d57be18797cc43e3" providerId="LiveId" clId="{9B0D4A69-197F-41C2-B268-CEF901FC624A}" dt="2018-10-23T01:14:24.634" v="427" actId="255"/>
        <pc:sldMkLst>
          <pc:docMk/>
          <pc:sldMk cId="31873518" sldId="312"/>
        </pc:sldMkLst>
        <pc:spChg chg="mod">
          <ac:chgData name="Ugur Uysal" userId="d57be18797cc43e3" providerId="LiveId" clId="{9B0D4A69-197F-41C2-B268-CEF901FC624A}" dt="2018-10-23T01:14:24.634" v="427" actId="255"/>
          <ac:spMkLst>
            <pc:docMk/>
            <pc:sldMk cId="31873518" sldId="312"/>
            <ac:spMk id="4" creationId="{DE2B81C4-9BCD-49D6-B6D7-3534BD21A20F}"/>
          </ac:spMkLst>
        </pc:spChg>
      </pc:sldChg>
      <pc:sldChg chg="modSp modNotesTx">
        <pc:chgData name="Ugur Uysal" userId="d57be18797cc43e3" providerId="LiveId" clId="{9B0D4A69-197F-41C2-B268-CEF901FC624A}" dt="2018-10-23T01:20:16.618" v="520" actId="20577"/>
        <pc:sldMkLst>
          <pc:docMk/>
          <pc:sldMk cId="1302871242" sldId="313"/>
        </pc:sldMkLst>
        <pc:spChg chg="mod">
          <ac:chgData name="Ugur Uysal" userId="d57be18797cc43e3" providerId="LiveId" clId="{9B0D4A69-197F-41C2-B268-CEF901FC624A}" dt="2018-10-23T01:19:56.477" v="518" actId="255"/>
          <ac:spMkLst>
            <pc:docMk/>
            <pc:sldMk cId="1302871242" sldId="313"/>
            <ac:spMk id="4" creationId="{4CA8EC36-06D1-45C5-95B1-D0F4B53CB6E6}"/>
          </ac:spMkLst>
        </pc:spChg>
      </pc:sldChg>
      <pc:sldChg chg="modSp add modNotesTx">
        <pc:chgData name="Ugur Uysal" userId="d57be18797cc43e3" providerId="LiveId" clId="{9B0D4A69-197F-41C2-B268-CEF901FC624A}" dt="2018-10-23T01:12:58.780" v="417" actId="2710"/>
        <pc:sldMkLst>
          <pc:docMk/>
          <pc:sldMk cId="1178821223" sldId="314"/>
        </pc:sldMkLst>
        <pc:spChg chg="mod">
          <ac:chgData name="Ugur Uysal" userId="d57be18797cc43e3" providerId="LiveId" clId="{9B0D4A69-197F-41C2-B268-CEF901FC624A}" dt="2018-10-23T01:12:58.780" v="417" actId="2710"/>
          <ac:spMkLst>
            <pc:docMk/>
            <pc:sldMk cId="1178821223" sldId="314"/>
            <ac:spMk id="4" creationId="{D86F8B16-85D0-4D63-B8EC-27CCFB2DD154}"/>
          </ac:spMkLst>
        </pc:spChg>
      </pc:sldChg>
    </pc:docChg>
  </pc:docChgLst>
  <pc:docChgLst>
    <pc:chgData name="Ugur Uysal" userId="d57be18797cc43e3" providerId="LiveId" clId="{533D8BC1-A1B0-4A43-8782-2B3A79C441FC}"/>
    <pc:docChg chg="undo custSel addSld modSld">
      <pc:chgData name="Ugur Uysal" userId="d57be18797cc43e3" providerId="LiveId" clId="{533D8BC1-A1B0-4A43-8782-2B3A79C441FC}" dt="2018-10-22T22:51:51.459" v="570" actId="20577"/>
      <pc:docMkLst>
        <pc:docMk/>
      </pc:docMkLst>
      <pc:sldChg chg="modSp">
        <pc:chgData name="Ugur Uysal" userId="d57be18797cc43e3" providerId="LiveId" clId="{533D8BC1-A1B0-4A43-8782-2B3A79C441FC}" dt="2018-10-22T22:47:20.875" v="566" actId="20577"/>
        <pc:sldMkLst>
          <pc:docMk/>
          <pc:sldMk cId="0" sldId="285"/>
        </pc:sldMkLst>
        <pc:spChg chg="mod">
          <ac:chgData name="Ugur Uysal" userId="d57be18797cc43e3" providerId="LiveId" clId="{533D8BC1-A1B0-4A43-8782-2B3A79C441FC}" dt="2018-10-22T22:47:20.875" v="566" actId="20577"/>
          <ac:spMkLst>
            <pc:docMk/>
            <pc:sldMk cId="0" sldId="285"/>
            <ac:spMk id="337" creationId="{00000000-0000-0000-0000-000000000000}"/>
          </ac:spMkLst>
        </pc:spChg>
      </pc:sldChg>
      <pc:sldChg chg="modSp">
        <pc:chgData name="Ugur Uysal" userId="d57be18797cc43e3" providerId="LiveId" clId="{533D8BC1-A1B0-4A43-8782-2B3A79C441FC}" dt="2018-10-22T22:51:51.459" v="570" actId="20577"/>
        <pc:sldMkLst>
          <pc:docMk/>
          <pc:sldMk cId="1462786729" sldId="302"/>
        </pc:sldMkLst>
        <pc:spChg chg="mod">
          <ac:chgData name="Ugur Uysal" userId="d57be18797cc43e3" providerId="LiveId" clId="{533D8BC1-A1B0-4A43-8782-2B3A79C441FC}" dt="2018-10-22T22:51:51.459" v="570" actId="20577"/>
          <ac:spMkLst>
            <pc:docMk/>
            <pc:sldMk cId="1462786729" sldId="302"/>
            <ac:spMk id="4" creationId="{4CA8EC36-06D1-45C5-95B1-D0F4B53CB6E6}"/>
          </ac:spMkLst>
        </pc:spChg>
      </pc:sldChg>
      <pc:sldChg chg="modSp">
        <pc:chgData name="Ugur Uysal" userId="d57be18797cc43e3" providerId="LiveId" clId="{533D8BC1-A1B0-4A43-8782-2B3A79C441FC}" dt="2018-10-22T22:48:41.255" v="568" actId="207"/>
        <pc:sldMkLst>
          <pc:docMk/>
          <pc:sldMk cId="1055492831" sldId="305"/>
        </pc:sldMkLst>
        <pc:spChg chg="mod">
          <ac:chgData name="Ugur Uysal" userId="d57be18797cc43e3" providerId="LiveId" clId="{533D8BC1-A1B0-4A43-8782-2B3A79C441FC}" dt="2018-10-22T22:48:41.255" v="568" actId="207"/>
          <ac:spMkLst>
            <pc:docMk/>
            <pc:sldMk cId="1055492831" sldId="305"/>
            <ac:spMk id="6" creationId="{743F62D2-D549-4547-9CDA-CA0F6804CBC1}"/>
          </ac:spMkLst>
        </pc:spChg>
      </pc:sldChg>
      <pc:sldChg chg="modSp add">
        <pc:chgData name="Ugur Uysal" userId="d57be18797cc43e3" providerId="LiveId" clId="{533D8BC1-A1B0-4A43-8782-2B3A79C441FC}" dt="2018-10-22T22:43:02.234" v="519" actId="20577"/>
        <pc:sldMkLst>
          <pc:docMk/>
          <pc:sldMk cId="1302871242" sldId="313"/>
        </pc:sldMkLst>
        <pc:spChg chg="mod">
          <ac:chgData name="Ugur Uysal" userId="d57be18797cc43e3" providerId="LiveId" clId="{533D8BC1-A1B0-4A43-8782-2B3A79C441FC}" dt="2018-10-22T22:43:02.234" v="519" actId="20577"/>
          <ac:spMkLst>
            <pc:docMk/>
            <pc:sldMk cId="1302871242" sldId="313"/>
            <ac:spMk id="4" creationId="{4CA8EC36-06D1-45C5-95B1-D0F4B53CB6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77739" cy="468471"/>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4" name="Shape 4"/>
          <p:cNvSpPr txBox="1">
            <a:spLocks noGrp="1"/>
          </p:cNvSpPr>
          <p:nvPr>
            <p:ph type="dt" idx="10"/>
          </p:nvPr>
        </p:nvSpPr>
        <p:spPr>
          <a:xfrm>
            <a:off x="4023092" y="0"/>
            <a:ext cx="3077739" cy="468471"/>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5" name="Shape 5"/>
          <p:cNvSpPr>
            <a:spLocks noGrp="1" noRot="1" noChangeAspect="1"/>
          </p:cNvSpPr>
          <p:nvPr>
            <p:ph type="sldImg" idx="3"/>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10248" y="4450477"/>
            <a:ext cx="5681980" cy="421624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99328"/>
            <a:ext cx="3077739" cy="468471"/>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 name="Shape 8"/>
          <p:cNvSpPr txBox="1">
            <a:spLocks noGrp="1"/>
          </p:cNvSpPr>
          <p:nvPr>
            <p:ph type="sldNum" idx="12"/>
          </p:nvPr>
        </p:nvSpPr>
        <p:spPr>
          <a:xfrm>
            <a:off x="4023092" y="8899328"/>
            <a:ext cx="3077739" cy="468471"/>
          </a:xfrm>
          <a:prstGeom prst="rect">
            <a:avLst/>
          </a:prstGeom>
          <a:noFill/>
          <a:ln>
            <a:noFill/>
          </a:ln>
        </p:spPr>
        <p:txBody>
          <a:bodyPr spcFirstLastPara="1" wrap="square" lIns="94100" tIns="47050" rIns="94100" bIns="470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a:ea typeface="Times"/>
                <a:cs typeface="Times"/>
                <a:sym typeface="Times"/>
              </a:rPr>
              <a:t>‹Nr.›</a:t>
            </a:fld>
            <a:endParaRPr sz="1200" b="0" i="0" u="none" strike="noStrike" cap="none">
              <a:solidFill>
                <a:schemeClr val="dk1"/>
              </a:solidFill>
              <a:latin typeface="Times"/>
              <a:ea typeface="Times"/>
              <a:cs typeface="Times"/>
              <a:sym typeface="Times"/>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710248" y="4450477"/>
            <a:ext cx="5681980" cy="4216241"/>
          </a:xfrm>
          <a:prstGeom prst="rect">
            <a:avLst/>
          </a:prstGeom>
          <a:noFill/>
          <a:ln>
            <a:noFill/>
          </a:ln>
        </p:spPr>
        <p:txBody>
          <a:bodyPr spcFirstLastPara="1" wrap="square" lIns="94100" tIns="47050" rIns="94100" bIns="4705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24" name="Shape 124"/>
          <p:cNvSpPr txBox="1">
            <a:spLocks noGrp="1"/>
          </p:cNvSpPr>
          <p:nvPr>
            <p:ph type="sldNum" idx="12"/>
          </p:nvPr>
        </p:nvSpPr>
        <p:spPr>
          <a:xfrm>
            <a:off x="4023092" y="8899328"/>
            <a:ext cx="3077739" cy="468471"/>
          </a:xfrm>
          <a:prstGeom prst="rect">
            <a:avLst/>
          </a:prstGeom>
          <a:noFill/>
          <a:ln>
            <a:noFill/>
          </a:ln>
        </p:spPr>
        <p:txBody>
          <a:bodyPr spcFirstLastPara="1" wrap="square" lIns="94100" tIns="47050" rIns="94100" bIns="4705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a:ea typeface="Times"/>
                <a:cs typeface="Times"/>
                <a:sym typeface="Times"/>
              </a:rPr>
              <a:t>1</a:t>
            </a:fld>
            <a:endParaRPr sz="1200">
              <a:solidFill>
                <a:schemeClr val="dk1"/>
              </a:solidFill>
              <a:latin typeface="Times"/>
              <a:ea typeface="Times"/>
              <a:cs typeface="Times"/>
              <a:sym typeface="Time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10</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459445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11</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2647962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12</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1205266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13</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1604955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14</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242265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15</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383025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16</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2829234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17</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1685428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710248" y="4450477"/>
            <a:ext cx="5681980" cy="4216241"/>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328" name="Shape 328"/>
          <p:cNvSpPr>
            <a:spLocks noGrp="1" noRot="1" noChangeAspect="1"/>
          </p:cNvSpPr>
          <p:nvPr>
            <p:ph type="sldImg" idx="2"/>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3703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710248" y="4450477"/>
            <a:ext cx="5681980" cy="4216241"/>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dirty="0"/>
          </a:p>
        </p:txBody>
      </p:sp>
      <p:sp>
        <p:nvSpPr>
          <p:cNvPr id="334" name="Shape 334"/>
          <p:cNvSpPr>
            <a:spLocks noGrp="1" noRot="1" noChangeAspect="1"/>
          </p:cNvSpPr>
          <p:nvPr>
            <p:ph type="sldImg" idx="2"/>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2</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964387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3</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371566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spcBef>
                <a:spcPts val="600"/>
              </a:spcBef>
            </a:pPr>
            <a:r>
              <a:rPr lang="en-US" sz="1200" dirty="0">
                <a:solidFill>
                  <a:schemeClr val="dk1"/>
                </a:solidFill>
                <a:latin typeface="Times"/>
                <a:cs typeface="Times"/>
              </a:rPr>
              <a:t>When searching for literature on the topic of Human-assisted Weapon Systems, we mostly found terms such as Manned-unmanned teaming and Human-autonomy teaming. It is striking that the term Human-autonomy teaming is used more frequently in the latest publications. This is related to advances in the field of autonomous systems in recent years and the resulting potential in the military sector. Manned-unmanned teaming is the collaboration between a system of human inmates and a human remote controlled system without human occupants. In Human-autonomy teaming, the unmanned system is autonomously controlled by an agent or AI and is not remotely controlled by a human operator.</a:t>
            </a:r>
            <a:endParaRPr lang="en-US" sz="1200" dirty="0">
              <a:solidFill>
                <a:schemeClr val="dk1"/>
              </a:solidFill>
              <a:latin typeface="Times"/>
              <a:cs typeface="Times"/>
              <a:sym typeface="Times"/>
            </a:endParaRPr>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4</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16749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5</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819807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6</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206150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7</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845994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8</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650871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9</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4117163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21" name="Shape 21"/>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Clr>
                <a:schemeClr val="dk1"/>
              </a:buClr>
              <a:buSzPts val="1800"/>
              <a:buFont typeface="Times New Roman"/>
              <a:buNone/>
              <a:defRPr sz="18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2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22" name="Shape 22"/>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3" name="Shape 23"/>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Shape 24"/>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rot="5400000">
            <a:off x="4448175" y="2314575"/>
            <a:ext cx="4876800" cy="192405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92" name="Shape 92"/>
          <p:cNvSpPr txBox="1">
            <a:spLocks noGrp="1"/>
          </p:cNvSpPr>
          <p:nvPr>
            <p:ph type="body" idx="1"/>
          </p:nvPr>
        </p:nvSpPr>
        <p:spPr>
          <a:xfrm rot="5400000">
            <a:off x="523875" y="466725"/>
            <a:ext cx="4876800" cy="561975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3" name="Shape 93"/>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94" name="Shape 94"/>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95" name="Shape 95"/>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98" name="Shape 98"/>
          <p:cNvSpPr txBox="1">
            <a:spLocks noGrp="1"/>
          </p:cNvSpPr>
          <p:nvPr>
            <p:ph type="body" idx="1"/>
          </p:nvPr>
        </p:nvSpPr>
        <p:spPr>
          <a:xfrm>
            <a:off x="152400" y="1600200"/>
            <a:ext cx="37719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9" name="Shape 99"/>
          <p:cNvSpPr txBox="1">
            <a:spLocks noGrp="1"/>
          </p:cNvSpPr>
          <p:nvPr>
            <p:ph type="body" idx="2"/>
          </p:nvPr>
        </p:nvSpPr>
        <p:spPr>
          <a:xfrm>
            <a:off x="40767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0" name="Shape 100"/>
          <p:cNvSpPr txBox="1">
            <a:spLocks noGrp="1"/>
          </p:cNvSpPr>
          <p:nvPr>
            <p:ph type="body" idx="3"/>
          </p:nvPr>
        </p:nvSpPr>
        <p:spPr>
          <a:xfrm>
            <a:off x="40767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1" name="Shape 101"/>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02" name="Shape 102"/>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03" name="Shape 103"/>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106" name="Shape 106"/>
          <p:cNvSpPr txBox="1">
            <a:spLocks noGrp="1"/>
          </p:cNvSpPr>
          <p:nvPr>
            <p:ph type="body" idx="1"/>
          </p:nvPr>
        </p:nvSpPr>
        <p:spPr>
          <a:xfrm>
            <a:off x="1524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7" name="Shape 107"/>
          <p:cNvSpPr txBox="1">
            <a:spLocks noGrp="1"/>
          </p:cNvSpPr>
          <p:nvPr>
            <p:ph type="body" idx="2"/>
          </p:nvPr>
        </p:nvSpPr>
        <p:spPr>
          <a:xfrm>
            <a:off x="40767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8" name="Shape 108"/>
          <p:cNvSpPr txBox="1">
            <a:spLocks noGrp="1"/>
          </p:cNvSpPr>
          <p:nvPr>
            <p:ph type="body" idx="3"/>
          </p:nvPr>
        </p:nvSpPr>
        <p:spPr>
          <a:xfrm>
            <a:off x="1524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9" name="Shape 109"/>
          <p:cNvSpPr txBox="1">
            <a:spLocks noGrp="1"/>
          </p:cNvSpPr>
          <p:nvPr>
            <p:ph type="body" idx="4"/>
          </p:nvPr>
        </p:nvSpPr>
        <p:spPr>
          <a:xfrm>
            <a:off x="40767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0" name="Shape 110"/>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11" name="Shape 111"/>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12" name="Shape 112"/>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115" name="Shape 115"/>
          <p:cNvSpPr txBox="1">
            <a:spLocks noGrp="1"/>
          </p:cNvSpPr>
          <p:nvPr>
            <p:ph type="body" idx="1"/>
          </p:nvPr>
        </p:nvSpPr>
        <p:spPr>
          <a:xfrm>
            <a:off x="152400" y="1600200"/>
            <a:ext cx="37719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6" name="Shape 116"/>
          <p:cNvSpPr txBox="1">
            <a:spLocks noGrp="1"/>
          </p:cNvSpPr>
          <p:nvPr>
            <p:ph type="body" idx="2"/>
          </p:nvPr>
        </p:nvSpPr>
        <p:spPr>
          <a:xfrm>
            <a:off x="40767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7" name="Shape 117"/>
          <p:cNvSpPr txBox="1">
            <a:spLocks noGrp="1"/>
          </p:cNvSpPr>
          <p:nvPr>
            <p:ph type="body" idx="3"/>
          </p:nvPr>
        </p:nvSpPr>
        <p:spPr>
          <a:xfrm>
            <a:off x="40767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8" name="Shape 118"/>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19" name="Shape 119"/>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20" name="Shape 120"/>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5"/>
        <p:cNvGrpSpPr/>
        <p:nvPr/>
      </p:nvGrpSpPr>
      <p:grpSpPr>
        <a:xfrm>
          <a:off x="0" y="0"/>
          <a:ext cx="0" cy="0"/>
          <a:chOff x="0" y="0"/>
          <a:chExt cx="0" cy="0"/>
        </a:xfrm>
      </p:grpSpPr>
      <p:sp>
        <p:nvSpPr>
          <p:cNvPr id="26" name="Shape 26"/>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dirty="0"/>
          </a:p>
        </p:txBody>
      </p:sp>
      <p:sp>
        <p:nvSpPr>
          <p:cNvPr id="27" name="Shape 27"/>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8" name="Shape 28"/>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1"/>
        <p:cNvGrpSpPr/>
        <p:nvPr/>
      </p:nvGrpSpPr>
      <p:grpSpPr>
        <a:xfrm>
          <a:off x="0" y="0"/>
          <a:ext cx="0" cy="0"/>
          <a:chOff x="0" y="0"/>
          <a:chExt cx="0" cy="0"/>
        </a:xfrm>
      </p:grpSpPr>
      <p:sp>
        <p:nvSpPr>
          <p:cNvPr id="43" name="Shape 43"/>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44" name="Shape 44"/>
          <p:cNvSpPr txBox="1">
            <a:spLocks noGrp="1"/>
          </p:cNvSpPr>
          <p:nvPr>
            <p:ph type="body" idx="1"/>
          </p:nvPr>
        </p:nvSpPr>
        <p:spPr>
          <a:xfrm>
            <a:off x="152400" y="1600200"/>
            <a:ext cx="76962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dirty="0"/>
          </a:p>
        </p:txBody>
      </p:sp>
      <p:sp>
        <p:nvSpPr>
          <p:cNvPr id="45" name="Shape 45"/>
          <p:cNvSpPr txBox="1">
            <a:spLocks noGrp="1"/>
          </p:cNvSpPr>
          <p:nvPr>
            <p:ph type="dt" idx="10"/>
          </p:nvPr>
        </p:nvSpPr>
        <p:spPr>
          <a:xfrm>
            <a:off x="128588" y="6521569"/>
            <a:ext cx="1905000" cy="33325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dirty="0"/>
          </a:p>
        </p:txBody>
      </p:sp>
      <p:sp>
        <p:nvSpPr>
          <p:cNvPr id="46" name="Shape 46"/>
          <p:cNvSpPr txBox="1">
            <a:spLocks noGrp="1"/>
          </p:cNvSpPr>
          <p:nvPr>
            <p:ph type="ftr" idx="11"/>
          </p:nvPr>
        </p:nvSpPr>
        <p:spPr>
          <a:xfrm>
            <a:off x="3124200" y="6521569"/>
            <a:ext cx="2895600" cy="390406"/>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dirty="0"/>
          </a:p>
        </p:txBody>
      </p:sp>
      <p:sp>
        <p:nvSpPr>
          <p:cNvPr id="47" name="Shape 47"/>
          <p:cNvSpPr txBox="1">
            <a:spLocks noGrp="1"/>
          </p:cNvSpPr>
          <p:nvPr>
            <p:ph type="sldNum" idx="12"/>
          </p:nvPr>
        </p:nvSpPr>
        <p:spPr>
          <a:xfrm>
            <a:off x="7204075" y="6521569"/>
            <a:ext cx="1905000" cy="36500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51" name="Shape 51"/>
          <p:cNvSpPr txBox="1">
            <a:spLocks noGrp="1"/>
          </p:cNvSpPr>
          <p:nvPr>
            <p:ph type="body" idx="1"/>
          </p:nvPr>
        </p:nvSpPr>
        <p:spPr>
          <a:xfrm>
            <a:off x="152400" y="1600200"/>
            <a:ext cx="3771900" cy="41148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2" name="Shape 52"/>
          <p:cNvSpPr txBox="1">
            <a:spLocks noGrp="1"/>
          </p:cNvSpPr>
          <p:nvPr>
            <p:ph type="body" idx="2"/>
          </p:nvPr>
        </p:nvSpPr>
        <p:spPr>
          <a:xfrm>
            <a:off x="4076700" y="1600200"/>
            <a:ext cx="3771900" cy="41148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3" name="Shape 53"/>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54" name="Shape 54"/>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55" name="Shape 55"/>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58" name="Shape 58"/>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Times New Roman"/>
              <a:buNone/>
              <a:defRPr sz="2400" b="1"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400"/>
              </a:spcBef>
              <a:spcAft>
                <a:spcPts val="0"/>
              </a:spcAft>
              <a:buClr>
                <a:schemeClr val="dk1"/>
              </a:buClr>
              <a:buSzPts val="2000"/>
              <a:buFont typeface="Times New Roman"/>
              <a:buNone/>
              <a:defRPr sz="2000" b="1"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59" name="Shape 59"/>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60" name="Shape 60"/>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Times New Roman"/>
              <a:buNone/>
              <a:defRPr sz="2400" b="1"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400"/>
              </a:spcBef>
              <a:spcAft>
                <a:spcPts val="0"/>
              </a:spcAft>
              <a:buClr>
                <a:schemeClr val="dk1"/>
              </a:buClr>
              <a:buSzPts val="2000"/>
              <a:buFont typeface="Times New Roman"/>
              <a:buNone/>
              <a:defRPr sz="2000" b="1"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61" name="Shape 61"/>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62" name="Shape 62"/>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3" name="Shape 63"/>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4" name="Shape 64"/>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67" name="Shape 67"/>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8" name="Shape 68"/>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9" name="Shape 69"/>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72" name="Shape 7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3" name="Shape 73"/>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0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74" name="Shape 74"/>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75" name="Shape 75"/>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76" name="Shape 76"/>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79" name="Shape 79"/>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Times New Roman"/>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0" name="Shape 8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0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81" name="Shape 81"/>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2" name="Shape 82"/>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3" name="Shape 83"/>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86" name="Shape 86"/>
          <p:cNvSpPr txBox="1">
            <a:spLocks noGrp="1"/>
          </p:cNvSpPr>
          <p:nvPr>
            <p:ph type="body" idx="1"/>
          </p:nvPr>
        </p:nvSpPr>
        <p:spPr>
          <a:xfrm rot="5400000">
            <a:off x="1943100" y="-190500"/>
            <a:ext cx="4114800" cy="7696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7" name="Shape 87"/>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8" name="Shape 88"/>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9" name="Shape 89"/>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Shape 10"/>
          <p:cNvSpPr/>
          <p:nvPr/>
        </p:nvSpPr>
        <p:spPr>
          <a:xfrm rot="10800000">
            <a:off x="5118096" y="-14288"/>
            <a:ext cx="4054475" cy="1462088"/>
          </a:xfrm>
          <a:custGeom>
            <a:avLst/>
            <a:gdLst/>
            <a:ahLst/>
            <a:cxnLst/>
            <a:rect l="0" t="0" r="0" b="0"/>
            <a:pathLst>
              <a:path w="120000" h="120000" extrusionOk="0">
                <a:moveTo>
                  <a:pt x="422" y="0"/>
                </a:moveTo>
                <a:cubicBezTo>
                  <a:pt x="422" y="4726"/>
                  <a:pt x="0" y="111066"/>
                  <a:pt x="422" y="119481"/>
                </a:cubicBezTo>
                <a:cubicBezTo>
                  <a:pt x="46327" y="119481"/>
                  <a:pt x="114455" y="120000"/>
                  <a:pt x="120000" y="119481"/>
                </a:cubicBezTo>
                <a:cubicBezTo>
                  <a:pt x="19216" y="104265"/>
                  <a:pt x="422" y="22536"/>
                  <a:pt x="422" y="0"/>
                </a:cubicBezTo>
                <a:close/>
              </a:path>
            </a:pathLst>
          </a:custGeom>
          <a:solidFill>
            <a:srgbClr val="D09E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a:ea typeface="Times"/>
              <a:cs typeface="Times"/>
              <a:sym typeface="Times"/>
            </a:endParaRPr>
          </a:p>
        </p:txBody>
      </p:sp>
      <p:sp>
        <p:nvSpPr>
          <p:cNvPr id="11" name="Shape 11"/>
          <p:cNvSpPr/>
          <p:nvPr/>
        </p:nvSpPr>
        <p:spPr>
          <a:xfrm>
            <a:off x="-19050" y="6280030"/>
            <a:ext cx="4054475" cy="603369"/>
          </a:xfrm>
          <a:custGeom>
            <a:avLst/>
            <a:gdLst/>
            <a:ahLst/>
            <a:cxnLst/>
            <a:rect l="0" t="0" r="0" b="0"/>
            <a:pathLst>
              <a:path w="120000" h="120000" extrusionOk="0">
                <a:moveTo>
                  <a:pt x="422" y="0"/>
                </a:moveTo>
                <a:cubicBezTo>
                  <a:pt x="422" y="4726"/>
                  <a:pt x="0" y="111066"/>
                  <a:pt x="422" y="119481"/>
                </a:cubicBezTo>
                <a:cubicBezTo>
                  <a:pt x="46327" y="119481"/>
                  <a:pt x="114455" y="120000"/>
                  <a:pt x="120000" y="119481"/>
                </a:cubicBezTo>
                <a:cubicBezTo>
                  <a:pt x="19216" y="104265"/>
                  <a:pt x="422" y="22536"/>
                  <a:pt x="422" y="0"/>
                </a:cubicBezTo>
                <a:close/>
              </a:path>
            </a:pathLst>
          </a:custGeom>
          <a:gradFill>
            <a:gsLst>
              <a:gs pos="0">
                <a:srgbClr val="868686"/>
              </a:gs>
              <a:gs pos="100000">
                <a:schemeClr val="dk2"/>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a:ea typeface="Times"/>
              <a:cs typeface="Times"/>
              <a:sym typeface="Times"/>
            </a:endParaRPr>
          </a:p>
        </p:txBody>
      </p:sp>
      <p:sp>
        <p:nvSpPr>
          <p:cNvPr id="12" name="Shape 12"/>
          <p:cNvSpPr/>
          <p:nvPr/>
        </p:nvSpPr>
        <p:spPr>
          <a:xfrm rot="10800000">
            <a:off x="5141911" y="-12701"/>
            <a:ext cx="4040187" cy="780451"/>
          </a:xfrm>
          <a:custGeom>
            <a:avLst/>
            <a:gdLst/>
            <a:ahLst/>
            <a:cxnLst/>
            <a:rect l="0" t="0" r="0" b="0"/>
            <a:pathLst>
              <a:path w="120000" h="120000" extrusionOk="0">
                <a:moveTo>
                  <a:pt x="422" y="0"/>
                </a:moveTo>
                <a:cubicBezTo>
                  <a:pt x="422" y="4726"/>
                  <a:pt x="0" y="111066"/>
                  <a:pt x="422" y="119481"/>
                </a:cubicBezTo>
                <a:cubicBezTo>
                  <a:pt x="46327" y="119481"/>
                  <a:pt x="114455" y="120000"/>
                  <a:pt x="120000" y="119481"/>
                </a:cubicBezTo>
                <a:cubicBezTo>
                  <a:pt x="19216" y="104265"/>
                  <a:pt x="422" y="22536"/>
                  <a:pt x="422" y="0"/>
                </a:cubicBezTo>
                <a:close/>
              </a:path>
            </a:pathLst>
          </a:custGeom>
          <a:gradFill>
            <a:gsLst>
              <a:gs pos="0">
                <a:schemeClr val="dk2"/>
              </a:gs>
              <a:gs pos="100000">
                <a:srgbClr val="868686"/>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a:ea typeface="Times"/>
              <a:cs typeface="Times"/>
              <a:sym typeface="Times"/>
            </a:endParaRPr>
          </a:p>
        </p:txBody>
      </p:sp>
      <p:sp>
        <p:nvSpPr>
          <p:cNvPr id="13" name="Shape 13"/>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14" name="Shape 14"/>
          <p:cNvSpPr txBox="1">
            <a:spLocks noGrp="1"/>
          </p:cNvSpPr>
          <p:nvPr>
            <p:ph type="body" idx="1"/>
          </p:nvPr>
        </p:nvSpPr>
        <p:spPr>
          <a:xfrm>
            <a:off x="152400" y="1600200"/>
            <a:ext cx="76962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dirty="0"/>
          </a:p>
        </p:txBody>
      </p:sp>
      <p:sp>
        <p:nvSpPr>
          <p:cNvPr id="15" name="Shape 15"/>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6" name="Shape 16"/>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7" name="Shape 17"/>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u="none">
                <a:solidFill>
                  <a:schemeClr val="dk1"/>
                </a:solidFill>
                <a:latin typeface="Times"/>
                <a:ea typeface="Times"/>
                <a:cs typeface="Times"/>
                <a:sym typeface="Times"/>
              </a:rPr>
              <a:t>‹Nr.›</a:t>
            </a:fld>
            <a:endParaRPr sz="1400" b="0" u="none">
              <a:solidFill>
                <a:srgbClr val="FFFFFF"/>
              </a:solidFill>
              <a:latin typeface="Arial"/>
              <a:ea typeface="Arial"/>
              <a:cs typeface="Arial"/>
              <a:sym typeface="Arial"/>
            </a:endParaRPr>
          </a:p>
        </p:txBody>
      </p:sp>
      <p:pic>
        <p:nvPicPr>
          <p:cNvPr id="18" name="Shape 18" descr="UCF_logo3.png"/>
          <p:cNvPicPr preferRelativeResize="0"/>
          <p:nvPr/>
        </p:nvPicPr>
        <p:blipFill rotWithShape="1">
          <a:blip r:embed="rId15">
            <a:alphaModFix/>
          </a:blip>
          <a:srcRect/>
          <a:stretch/>
        </p:blipFill>
        <p:spPr>
          <a:xfrm>
            <a:off x="152400" y="161925"/>
            <a:ext cx="1144588" cy="10477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hsdl.org/?view&amp;did=794641" TargetMode="External"/><Relationship Id="rId13" Type="http://schemas.openxmlformats.org/officeDocument/2006/relationships/hyperlink" Target="https://in.reuters.com/article/japan-ageing-military-recruits/ageing-japan-military-recruiters-struggle-as-applicant-pool-dries-up-idINKCN1LZ146" TargetMode="External"/><Relationship Id="rId18" Type="http://schemas.openxmlformats.org/officeDocument/2006/relationships/hyperlink" Target="https://heinonline.org/HOL/LandingPage?handle=hein.journals/yaljoina12&amp;div=12&amp;id=&amp;page=" TargetMode="External"/><Relationship Id="rId3" Type="http://schemas.openxmlformats.org/officeDocument/2006/relationships/hyperlink" Target="https://ieeexplore.ieee.org/document/6697830/" TargetMode="External"/><Relationship Id="rId7" Type="http://schemas.openxmlformats.org/officeDocument/2006/relationships/hyperlink" Target="https://ieeexplore.ieee.org/document/7988854/" TargetMode="External"/><Relationship Id="rId12" Type="http://schemas.openxmlformats.org/officeDocument/2006/relationships/hyperlink" Target="https://www.crcpress.com/Artificial-Intelligence-for-Games/Millington-Millington-Funge/p/book/9780123747310" TargetMode="External"/><Relationship Id="rId17" Type="http://schemas.openxmlformats.org/officeDocument/2006/relationships/hyperlink" Target="https://edoras.sdsu.edu/~vinge/misc/singularity.html" TargetMode="External"/><Relationship Id="rId2" Type="http://schemas.openxmlformats.org/officeDocument/2006/relationships/notesSlide" Target="../notesSlides/notesSlide19.xml"/><Relationship Id="rId16" Type="http://schemas.openxmlformats.org/officeDocument/2006/relationships/hyperlink" Target="https://www.tandfonline.com/doi/full/10.1080/00140139.2010.489969" TargetMode="External"/><Relationship Id="rId20" Type="http://schemas.openxmlformats.org/officeDocument/2006/relationships/hyperlink" Target="https://www.youtube.com/watch?v=Rc2k6G8LuqY" TargetMode="External"/><Relationship Id="rId1" Type="http://schemas.openxmlformats.org/officeDocument/2006/relationships/slideLayout" Target="../slideLayouts/slideLayout2.xml"/><Relationship Id="rId6" Type="http://schemas.openxmlformats.org/officeDocument/2006/relationships/hyperlink" Target="http://www.nationaldefensemagazine.org/articles/2018/9/13/defense-department-struggles-to-define-autonomy" TargetMode="External"/><Relationship Id="rId11" Type="http://schemas.openxmlformats.org/officeDocument/2006/relationships/hyperlink" Target="https://www.independent.co.uk/news/science/stephen-hawking-transcendence-looks-at-the-implications-of-artificial-intelligence-but-are-we-taking-9313474.html" TargetMode="External"/><Relationship Id="rId5" Type="http://schemas.openxmlformats.org/officeDocument/2006/relationships/hyperlink" Target="https://www.tandfonline.com/doi/abs/10.1080/1463922X.2017.1315750" TargetMode="External"/><Relationship Id="rId15" Type="http://schemas.openxmlformats.org/officeDocument/2006/relationships/hyperlink" Target="https://books.google.com/books?hl=de&amp;lr=&amp;id=sjMsDwAAQBAJ&amp;oi=fnd&amp;pg=PT7&amp;dq=Army+of+None&amp;ots=T8z0gGG0IW&amp;sig=nIZIAWaqnNoPhMiFCTqo5gdNHeY#v=onepage&amp;q=Army%20of%20None&amp;f=false" TargetMode="External"/><Relationship Id="rId10" Type="http://schemas.openxmlformats.org/officeDocument/2006/relationships/hyperlink" Target="http://journals.sagepub.com/doi/10.1177/0018720816681350" TargetMode="External"/><Relationship Id="rId19" Type="http://schemas.openxmlformats.org/officeDocument/2006/relationships/hyperlink" Target="http://journals.sagepub.com/doi/abs/10.1177/1046878106289089" TargetMode="External"/><Relationship Id="rId4" Type="http://schemas.openxmlformats.org/officeDocument/2006/relationships/hyperlink" Target="https://www.tandfonline.com/doi/abs/10.1080/1463922X.2017.1397229" TargetMode="External"/><Relationship Id="rId9" Type="http://schemas.openxmlformats.org/officeDocument/2006/relationships/hyperlink" Target="https://link.springer.com/chapter/10.1007/978-3-319-60384-1_29" TargetMode="External"/><Relationship Id="rId14" Type="http://schemas.openxmlformats.org/officeDocument/2006/relationships/hyperlink" Target="https://ieeexplore.ieee.org/document/839674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Rc2k6G8Luq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a:stretch/>
        </p:blipFill>
        <p:spPr>
          <a:xfrm>
            <a:off x="3019425" y="3407767"/>
            <a:ext cx="3105150" cy="352425"/>
          </a:xfrm>
          <a:prstGeom prst="rect">
            <a:avLst/>
          </a:prstGeom>
          <a:noFill/>
          <a:ln>
            <a:noFill/>
          </a:ln>
        </p:spPr>
      </p:pic>
      <p:sp>
        <p:nvSpPr>
          <p:cNvPr id="127" name="Shape 127"/>
          <p:cNvSpPr txBox="1">
            <a:spLocks noGrp="1"/>
          </p:cNvSpPr>
          <p:nvPr>
            <p:ph type="title"/>
          </p:nvPr>
        </p:nvSpPr>
        <p:spPr>
          <a:xfrm>
            <a:off x="714022" y="1143000"/>
            <a:ext cx="7772400" cy="1905000"/>
          </a:xfrm>
          <a:prstGeom prst="rect">
            <a:avLst/>
          </a:prstGeom>
          <a:noFill/>
          <a:ln>
            <a:noFill/>
          </a:ln>
        </p:spPr>
        <p:txBody>
          <a:bodyPr spcFirstLastPara="1" wrap="square" lIns="91425" tIns="45700" rIns="91425" bIns="45700" anchor="t" anchorCtr="0">
            <a:noAutofit/>
          </a:bodyPr>
          <a:lstStyle/>
          <a:p>
            <a:pPr lvl="0" algn="ctr"/>
            <a:r>
              <a:rPr lang="de-DE" sz="3600" dirty="0"/>
              <a:t>PROJECT REVIEW AND FEEDBACK</a:t>
            </a:r>
            <a:br>
              <a:rPr lang="en-US" dirty="0"/>
            </a:br>
            <a:r>
              <a:rPr lang="en-US" sz="2000" dirty="0"/>
              <a:t>IDS 6916 – Simulation Research Methods &amp; Practicum </a:t>
            </a:r>
            <a:br>
              <a:rPr lang="en-US" sz="2000" dirty="0"/>
            </a:br>
            <a:r>
              <a:rPr lang="en-US" sz="2000" dirty="0"/>
              <a:t>(BY DR. KIDER)</a:t>
            </a:r>
            <a:br>
              <a:rPr lang="en-US" sz="2000" dirty="0"/>
            </a:br>
            <a:endParaRPr sz="2000" b="1" i="0" u="none" strike="noStrike" cap="none" dirty="0">
              <a:solidFill>
                <a:schemeClr val="dk2"/>
              </a:solidFill>
              <a:latin typeface="Times New Roman"/>
              <a:ea typeface="Times New Roman"/>
              <a:cs typeface="Times New Roman"/>
              <a:sym typeface="Times New Roman"/>
            </a:endParaRPr>
          </a:p>
        </p:txBody>
      </p:sp>
      <p:sp>
        <p:nvSpPr>
          <p:cNvPr id="128" name="Shape 128"/>
          <p:cNvSpPr txBox="1"/>
          <p:nvPr/>
        </p:nvSpPr>
        <p:spPr>
          <a:xfrm>
            <a:off x="685800" y="3631766"/>
            <a:ext cx="7772400" cy="2286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b="0" cap="none"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endParaRPr sz="2000" dirty="0">
              <a:solidFill>
                <a:schemeClr val="dk2"/>
              </a:solidFill>
              <a:latin typeface="Times New Roman"/>
              <a:ea typeface="Times New Roman"/>
              <a:cs typeface="Times New Roman"/>
              <a:sym typeface="Times New Roman"/>
            </a:endParaRPr>
          </a:p>
          <a:p>
            <a:pPr algn="ctr"/>
            <a:r>
              <a:rPr lang="en-US" sz="2200" b="1" dirty="0"/>
              <a:t>HUMAN-ASSISTED WEAPON SYSTEMS</a:t>
            </a:r>
          </a:p>
          <a:p>
            <a:pPr marL="0" lvl="0" indent="0" algn="ctr" rtl="0">
              <a:spcBef>
                <a:spcPts val="0"/>
              </a:spcBef>
              <a:spcAft>
                <a:spcPts val="0"/>
              </a:spcAft>
              <a:buNone/>
            </a:pPr>
            <a:endParaRPr lang="en-US" sz="2000"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r>
              <a:rPr lang="en-US" sz="2000" dirty="0">
                <a:solidFill>
                  <a:schemeClr val="dk2"/>
                </a:solidFill>
                <a:latin typeface="Times New Roman"/>
                <a:ea typeface="Times New Roman"/>
                <a:cs typeface="Times New Roman"/>
                <a:sym typeface="Times New Roman"/>
              </a:rPr>
              <a:t>CABRERA, Roberto &amp; UYSAL, Ugur</a:t>
            </a:r>
            <a:endParaRPr sz="2000" dirty="0">
              <a:solidFill>
                <a:schemeClr val="dk2"/>
              </a:solidFill>
              <a:latin typeface="Times New Roman"/>
              <a:ea typeface="Times New Roman"/>
              <a:cs typeface="Times New Roman"/>
              <a:sym typeface="Times New Roman"/>
            </a:endParaRPr>
          </a:p>
          <a:p>
            <a:pPr marL="0" marR="0" lvl="0" indent="0" algn="ctr" rtl="0">
              <a:spcBef>
                <a:spcPts val="0"/>
              </a:spcBef>
              <a:spcAft>
                <a:spcPts val="0"/>
              </a:spcAft>
              <a:buNone/>
            </a:pPr>
            <a:endParaRPr sz="2000" b="0" cap="none" dirty="0">
              <a:solidFill>
                <a:schemeClr val="dk2"/>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b="0" cap="none" dirty="0">
                <a:solidFill>
                  <a:schemeClr val="dk2"/>
                </a:solidFill>
                <a:latin typeface="Times New Roman"/>
                <a:ea typeface="Times New Roman"/>
                <a:cs typeface="Times New Roman"/>
                <a:sym typeface="Times New Roman"/>
              </a:rPr>
              <a:t>FALL 201</a:t>
            </a:r>
            <a:r>
              <a:rPr lang="en-US" sz="2000" dirty="0">
                <a:solidFill>
                  <a:schemeClr val="dk2"/>
                </a:solidFill>
                <a:latin typeface="Times New Roman"/>
                <a:ea typeface="Times New Roman"/>
                <a:cs typeface="Times New Roman"/>
                <a:sym typeface="Times New Roman"/>
              </a:rPr>
              <a:t>8</a:t>
            </a:r>
            <a:endParaRPr sz="2000" b="0" cap="none" dirty="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10</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600" b="1" dirty="0">
                <a:latin typeface="Times New Roman" panose="02020603050405020304" pitchFamily="18" charset="0"/>
                <a:cs typeface="Times New Roman" panose="02020603050405020304" pitchFamily="18" charset="0"/>
              </a:rPr>
              <a:t>Does the use of autonomous systems have positive effects on military capabilities?</a:t>
            </a:r>
          </a:p>
          <a:p>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Hypothesis 1</a:t>
            </a:r>
            <a:r>
              <a:rPr lang="en-US" sz="2600" dirty="0">
                <a:latin typeface="Times New Roman" panose="02020603050405020304" pitchFamily="18" charset="0"/>
                <a:cs typeface="Times New Roman" panose="02020603050405020304" pitchFamily="18" charset="0"/>
              </a:rPr>
              <a:t>: Unmanned Systems can be operated autonomously with the same reliability as Human-operated once in a virtual military scenario.</a:t>
            </a:r>
          </a:p>
          <a:p>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Hypothesis 2</a:t>
            </a:r>
            <a:r>
              <a:rPr lang="en-US" sz="2600" dirty="0">
                <a:latin typeface="Times New Roman" panose="02020603050405020304" pitchFamily="18" charset="0"/>
                <a:cs typeface="Times New Roman" panose="02020603050405020304" pitchFamily="18" charset="0"/>
              </a:rPr>
              <a:t>: By using autonomous systems, military missions can be conducted with less human personnel.</a:t>
            </a:r>
          </a:p>
          <a:p>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Hypothesis 3: </a:t>
            </a:r>
            <a:r>
              <a:rPr lang="en-US" sz="2600" dirty="0">
                <a:latin typeface="Times New Roman" panose="02020603050405020304" pitchFamily="18" charset="0"/>
                <a:cs typeface="Times New Roman" panose="02020603050405020304" pitchFamily="18" charset="0"/>
              </a:rPr>
              <a:t>The use of autonomous systems could extend the range of military operations</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0585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11</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600" b="1" dirty="0">
                <a:latin typeface="Times New Roman" panose="02020603050405020304" pitchFamily="18" charset="0"/>
                <a:cs typeface="Times New Roman" panose="02020603050405020304" pitchFamily="18" charset="0"/>
              </a:rPr>
              <a:t>Does the use of autonomous systems have positive effects on military capabilities?</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The answer depends on the results of the hypotheses and can therefore only be answered at the end of the project.</a:t>
            </a:r>
          </a:p>
        </p:txBody>
      </p:sp>
    </p:spTree>
    <p:extLst>
      <p:ext uri="{BB962C8B-B14F-4D97-AF65-F5344CB8AC3E}">
        <p14:creationId xmlns:p14="http://schemas.microsoft.com/office/powerpoint/2010/main" val="602209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12</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600" b="1" dirty="0">
                <a:latin typeface="Times New Roman" panose="02020603050405020304" pitchFamily="18" charset="0"/>
                <a:cs typeface="Times New Roman" panose="02020603050405020304" pitchFamily="18" charset="0"/>
              </a:rPr>
              <a:t>Hypothesis 1: Unmanned Systems can be operated autonomously with the same reliability as Human-operated once in a virtual military scenario.</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After analyzing early results, there is evidence that there is no significant difference between the results of experiment A and B. That means unmanned Systems can be operated autonomously with the same Reliability as Human-operated once in a ARMA3-based virtual military scenario.</a:t>
            </a:r>
          </a:p>
        </p:txBody>
      </p:sp>
    </p:spTree>
    <p:extLst>
      <p:ext uri="{BB962C8B-B14F-4D97-AF65-F5344CB8AC3E}">
        <p14:creationId xmlns:p14="http://schemas.microsoft.com/office/powerpoint/2010/main" val="3144520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13</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600" b="1" dirty="0">
                <a:latin typeface="Times New Roman" panose="02020603050405020304" pitchFamily="18" charset="0"/>
                <a:cs typeface="Times New Roman" panose="02020603050405020304" pitchFamily="18" charset="0"/>
              </a:rPr>
              <a:t>Hypothesis 2: By using autonomous systems, military missions can be conducted with less human personnel.</a:t>
            </a:r>
          </a:p>
          <a:p>
            <a:endParaRPr lang="en-US" sz="2600" dirty="0">
              <a:latin typeface="Times New Roman" panose="02020603050405020304" pitchFamily="18" charset="0"/>
              <a:cs typeface="Times New Roman" panose="02020603050405020304" pitchFamily="18" charset="0"/>
            </a:endParaRPr>
          </a:p>
          <a:p>
            <a:r>
              <a:rPr lang="de-DE" sz="2600" dirty="0" err="1">
                <a:latin typeface="Times New Roman" panose="02020603050405020304" pitchFamily="18" charset="0"/>
                <a:cs typeface="Times New Roman" panose="02020603050405020304" pitchFamily="18" charset="0"/>
              </a:rPr>
              <a:t>tbd</a:t>
            </a:r>
            <a:r>
              <a:rPr lang="de-DE"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046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14</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600" b="1" dirty="0">
                <a:latin typeface="Times New Roman" panose="02020603050405020304" pitchFamily="18" charset="0"/>
                <a:cs typeface="Times New Roman" panose="02020603050405020304" pitchFamily="18" charset="0"/>
              </a:rPr>
              <a:t>Hypothesis 3: The use of autonomous systems could extend the range of military operations.</a:t>
            </a:r>
          </a:p>
          <a:p>
            <a:endParaRPr lang="en-US" sz="2600" dirty="0">
              <a:latin typeface="Times New Roman" panose="02020603050405020304" pitchFamily="18" charset="0"/>
              <a:cs typeface="Times New Roman" panose="02020603050405020304" pitchFamily="18" charset="0"/>
            </a:endParaRPr>
          </a:p>
          <a:p>
            <a:r>
              <a:rPr lang="de-DE" sz="2600" dirty="0" err="1">
                <a:latin typeface="Times New Roman" panose="02020603050405020304" pitchFamily="18" charset="0"/>
                <a:cs typeface="Times New Roman" panose="02020603050405020304" pitchFamily="18" charset="0"/>
              </a:rPr>
              <a:t>tbd</a:t>
            </a:r>
            <a:r>
              <a:rPr lang="de-DE"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290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15</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Preliminary framework / setup</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4CA8EC36-06D1-45C5-95B1-D0F4B53CB6E6}"/>
              </a:ext>
            </a:extLst>
          </p:cNvPr>
          <p:cNvSpPr txBox="1"/>
          <p:nvPr/>
        </p:nvSpPr>
        <p:spPr>
          <a:xfrm>
            <a:off x="618300" y="1505915"/>
            <a:ext cx="7995764" cy="4923459"/>
          </a:xfrm>
          <a:prstGeom prst="rect">
            <a:avLst/>
          </a:prstGeom>
          <a:noFill/>
          <a:ln>
            <a:noFill/>
          </a:ln>
        </p:spPr>
        <p:txBody>
          <a:bodyPr spcFirstLastPara="1" wrap="square" lIns="91425" tIns="45700" rIns="91425" bIns="45700" anchor="t" anchorCtr="0">
            <a:noAutofit/>
          </a:bodyPr>
          <a:lstStyle/>
          <a:p>
            <a:r>
              <a:rPr lang="de-DE" sz="2200" b="1" dirty="0">
                <a:latin typeface="Times New Roman" panose="02020603050405020304" pitchFamily="18" charset="0"/>
                <a:cs typeface="Times New Roman" panose="02020603050405020304" pitchFamily="18" charset="0"/>
              </a:rPr>
              <a:t>Experimental Study Method Plan</a:t>
            </a:r>
          </a:p>
          <a:p>
            <a:pPr marL="342900" indent="-342900">
              <a:lnSpc>
                <a:spcPct val="150000"/>
              </a:lnSpc>
              <a:buFont typeface="Arial" panose="020B0604020202020204" pitchFamily="34" charset="0"/>
              <a:buChar char="•"/>
            </a:pPr>
            <a:r>
              <a:rPr lang="de-DE" sz="2200" b="1" dirty="0" err="1">
                <a:latin typeface="Times New Roman" panose="02020603050405020304" pitchFamily="18" charset="0"/>
                <a:cs typeface="Times New Roman" panose="02020603050405020304" pitchFamily="18" charset="0"/>
              </a:rPr>
              <a:t>Participants</a:t>
            </a:r>
            <a:r>
              <a:rPr lang="de-DE" sz="2200" b="1" dirty="0">
                <a:latin typeface="Times New Roman" panose="02020603050405020304" pitchFamily="18" charset="0"/>
                <a:cs typeface="Times New Roman" panose="02020603050405020304" pitchFamily="18" charset="0"/>
              </a:rPr>
              <a:t>: </a:t>
            </a:r>
            <a:r>
              <a:rPr lang="de-DE" sz="2200" dirty="0">
                <a:latin typeface="Times New Roman" panose="02020603050405020304" pitchFamily="18" charset="0"/>
                <a:cs typeface="Times New Roman" panose="02020603050405020304" pitchFamily="18" charset="0"/>
              </a:rPr>
              <a:t>Group4</a:t>
            </a:r>
          </a:p>
          <a:p>
            <a:pPr marL="342900" indent="-342900">
              <a:lnSpc>
                <a:spcPct val="150000"/>
              </a:lnSpc>
              <a:buFont typeface="Arial" panose="020B0604020202020204" pitchFamily="34" charset="0"/>
              <a:buChar char="•"/>
            </a:pPr>
            <a:r>
              <a:rPr lang="de-DE" sz="2200" b="1" dirty="0">
                <a:latin typeface="Times New Roman" panose="02020603050405020304" pitchFamily="18" charset="0"/>
                <a:cs typeface="Times New Roman" panose="02020603050405020304" pitchFamily="18" charset="0"/>
              </a:rPr>
              <a:t>Independent variables (…): </a:t>
            </a:r>
          </a:p>
          <a:p>
            <a:r>
              <a:rPr lang="de-DE"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Level of autonomy {semi-,supervised-, fully-autonomous}</a:t>
            </a:r>
          </a:p>
          <a:p>
            <a:r>
              <a:rPr lang="en-US" sz="2200" dirty="0">
                <a:latin typeface="Times New Roman" panose="02020603050405020304" pitchFamily="18" charset="0"/>
                <a:cs typeface="Times New Roman" panose="02020603050405020304" pitchFamily="18" charset="0"/>
              </a:rPr>
              <a:t>         - Amount of targets {1..n}</a:t>
            </a:r>
          </a:p>
          <a:p>
            <a:r>
              <a:rPr lang="en-US" sz="2200" dirty="0">
                <a:latin typeface="Times New Roman" panose="02020603050405020304" pitchFamily="18" charset="0"/>
                <a:cs typeface="Times New Roman" panose="02020603050405020304" pitchFamily="18" charset="0"/>
              </a:rPr>
              <a:t>         - Complexity of </a:t>
            </a:r>
            <a:r>
              <a:rPr lang="en-US" sz="2200" dirty="0" err="1">
                <a:latin typeface="Times New Roman" panose="02020603050405020304" pitchFamily="18" charset="0"/>
                <a:cs typeface="Times New Roman" panose="02020603050405020304" pitchFamily="18" charset="0"/>
              </a:rPr>
              <a:t>Szenario</a:t>
            </a:r>
            <a:r>
              <a:rPr lang="en-US" sz="2200" dirty="0">
                <a:latin typeface="Times New Roman" panose="02020603050405020304" pitchFamily="18" charset="0"/>
                <a:cs typeface="Times New Roman" panose="02020603050405020304" pitchFamily="18" charset="0"/>
              </a:rPr>
              <a:t> {low, middle, high}</a:t>
            </a:r>
          </a:p>
          <a:p>
            <a:pPr marL="342900" indent="-342900">
              <a:lnSpc>
                <a:spcPct val="150000"/>
              </a:lnSpc>
              <a:buFont typeface="Arial" panose="020B0604020202020204" pitchFamily="34" charset="0"/>
              <a:buChar char="•"/>
            </a:pPr>
            <a:r>
              <a:rPr lang="de-DE" sz="2200" b="1" dirty="0" err="1">
                <a:latin typeface="Times New Roman" panose="02020603050405020304" pitchFamily="18" charset="0"/>
                <a:cs typeface="Times New Roman" panose="02020603050405020304" pitchFamily="18" charset="0"/>
              </a:rPr>
              <a:t>Dependent</a:t>
            </a:r>
            <a:r>
              <a:rPr lang="de-DE" sz="2200" b="1" dirty="0">
                <a:latin typeface="Times New Roman" panose="02020603050405020304" pitchFamily="18" charset="0"/>
                <a:cs typeface="Times New Roman" panose="02020603050405020304" pitchFamily="18" charset="0"/>
              </a:rPr>
              <a:t> variables (…):</a:t>
            </a:r>
          </a:p>
          <a:p>
            <a:r>
              <a:rPr lang="de-DE" sz="2200" dirty="0">
                <a:latin typeface="Times New Roman" panose="02020603050405020304" pitchFamily="18" charset="0"/>
                <a:cs typeface="Times New Roman" panose="02020603050405020304" pitchFamily="18" charset="0"/>
              </a:rPr>
              <a:t>         - % </a:t>
            </a:r>
            <a:r>
              <a:rPr lang="de-DE" sz="2200" dirty="0" err="1">
                <a:latin typeface="Times New Roman" panose="02020603050405020304" pitchFamily="18" charset="0"/>
                <a:cs typeface="Times New Roman" panose="02020603050405020304" pitchFamily="18" charset="0"/>
              </a:rPr>
              <a:t>of</a:t>
            </a:r>
            <a:r>
              <a:rPr lang="de-DE" sz="2200" dirty="0">
                <a:latin typeface="Times New Roman" panose="02020603050405020304" pitchFamily="18" charset="0"/>
                <a:cs typeface="Times New Roman" panose="02020603050405020304" pitchFamily="18" charset="0"/>
              </a:rPr>
              <a:t> </a:t>
            </a:r>
            <a:r>
              <a:rPr lang="de-DE" sz="2200" dirty="0" err="1">
                <a:latin typeface="Times New Roman" panose="02020603050405020304" pitchFamily="18" charset="0"/>
                <a:cs typeface="Times New Roman" panose="02020603050405020304" pitchFamily="18" charset="0"/>
              </a:rPr>
              <a:t>destroyed</a:t>
            </a:r>
            <a:r>
              <a:rPr lang="de-DE" sz="2200" dirty="0">
                <a:latin typeface="Times New Roman" panose="02020603050405020304" pitchFamily="18" charset="0"/>
                <a:cs typeface="Times New Roman" panose="02020603050405020304" pitchFamily="18" charset="0"/>
              </a:rPr>
              <a:t> </a:t>
            </a:r>
            <a:r>
              <a:rPr lang="de-DE" sz="2200" dirty="0" err="1">
                <a:latin typeface="Times New Roman" panose="02020603050405020304" pitchFamily="18" charset="0"/>
                <a:cs typeface="Times New Roman" panose="02020603050405020304" pitchFamily="18" charset="0"/>
              </a:rPr>
              <a:t>targets</a:t>
            </a:r>
            <a:endParaRPr lang="de-DE" sz="2200" dirty="0">
              <a:latin typeface="Times New Roman" panose="02020603050405020304" pitchFamily="18" charset="0"/>
              <a:cs typeface="Times New Roman" panose="02020603050405020304" pitchFamily="18" charset="0"/>
            </a:endParaRPr>
          </a:p>
          <a:p>
            <a:r>
              <a:rPr lang="de-DE" sz="2200" dirty="0">
                <a:latin typeface="Times New Roman" panose="02020603050405020304" pitchFamily="18" charset="0"/>
                <a:cs typeface="Times New Roman" panose="02020603050405020304" pitchFamily="18" charset="0"/>
              </a:rPr>
              <a:t>         - Total Mission Time</a:t>
            </a:r>
          </a:p>
          <a:p>
            <a:r>
              <a:rPr lang="de-DE" sz="2200" dirty="0">
                <a:latin typeface="Times New Roman" panose="02020603050405020304" pitchFamily="18" charset="0"/>
                <a:cs typeface="Times New Roman" panose="02020603050405020304" pitchFamily="18" charset="0"/>
              </a:rPr>
              <a:t>         - </a:t>
            </a:r>
            <a:r>
              <a:rPr lang="de-DE" sz="2200" dirty="0" err="1">
                <a:latin typeface="Times New Roman" panose="02020603050405020304" pitchFamily="18" charset="0"/>
                <a:cs typeface="Times New Roman" panose="02020603050405020304" pitchFamily="18" charset="0"/>
              </a:rPr>
              <a:t>Used</a:t>
            </a:r>
            <a:r>
              <a:rPr lang="de-DE" sz="2200" dirty="0">
                <a:latin typeface="Times New Roman" panose="02020603050405020304" pitchFamily="18" charset="0"/>
                <a:cs typeface="Times New Roman" panose="02020603050405020304" pitchFamily="18" charset="0"/>
              </a:rPr>
              <a:t> </a:t>
            </a:r>
            <a:r>
              <a:rPr lang="de-DE" sz="2200" dirty="0" err="1">
                <a:latin typeface="Times New Roman" panose="02020603050405020304" pitchFamily="18" charset="0"/>
                <a:cs typeface="Times New Roman" panose="02020603050405020304" pitchFamily="18" charset="0"/>
              </a:rPr>
              <a:t>Ammunition</a:t>
            </a:r>
            <a:r>
              <a:rPr lang="de-DE" sz="2200" dirty="0">
                <a:latin typeface="Times New Roman" panose="02020603050405020304" pitchFamily="18" charset="0"/>
                <a:cs typeface="Times New Roman" panose="02020603050405020304" pitchFamily="18" charset="0"/>
              </a:rPr>
              <a:t> per </a:t>
            </a:r>
            <a:r>
              <a:rPr lang="de-DE" sz="2200" dirty="0" err="1">
                <a:latin typeface="Times New Roman" panose="02020603050405020304" pitchFamily="18" charset="0"/>
                <a:cs typeface="Times New Roman" panose="02020603050405020304" pitchFamily="18" charset="0"/>
              </a:rPr>
              <a:t>target</a:t>
            </a:r>
            <a:endParaRPr lang="de-DE"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 Perception of the cognitive workload of the human operator</a:t>
            </a:r>
            <a:endParaRPr lang="de-DE" sz="22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de-DE" sz="2200" b="1" dirty="0">
                <a:latin typeface="Times New Roman" panose="02020603050405020304" pitchFamily="18" charset="0"/>
                <a:cs typeface="Times New Roman" panose="02020603050405020304" pitchFamily="18" charset="0"/>
              </a:rPr>
              <a:t>Instrumentation and Materials: </a:t>
            </a:r>
            <a:r>
              <a:rPr lang="en-US" sz="2200" dirty="0">
                <a:latin typeface="Times New Roman" panose="02020603050405020304" pitchFamily="18" charset="0"/>
                <a:cs typeface="Times New Roman" panose="02020603050405020304" pitchFamily="18" charset="0"/>
              </a:rPr>
              <a:t>Military tactical shooter video game</a:t>
            </a:r>
            <a:r>
              <a:rPr lang="de-DE" sz="2200" dirty="0">
                <a:latin typeface="Times New Roman" panose="02020603050405020304" pitchFamily="18" charset="0"/>
                <a:cs typeface="Times New Roman" panose="02020603050405020304" pitchFamily="18" charset="0"/>
              </a:rPr>
              <a:t> ARMA3</a:t>
            </a:r>
          </a:p>
          <a:p>
            <a:endParaRPr lang="de-DE" sz="2400" b="1" dirty="0"/>
          </a:p>
          <a:p>
            <a:endParaRPr lang="de-DE" sz="2400" b="1" dirty="0"/>
          </a:p>
          <a:p>
            <a:endParaRPr lang="de-DE" sz="2400" b="1" dirty="0"/>
          </a:p>
        </p:txBody>
      </p:sp>
    </p:spTree>
    <p:extLst>
      <p:ext uri="{BB962C8B-B14F-4D97-AF65-F5344CB8AC3E}">
        <p14:creationId xmlns:p14="http://schemas.microsoft.com/office/powerpoint/2010/main" val="1462786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16</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Preliminary framework / setup</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4CA8EC36-06D1-45C5-95B1-D0F4B53CB6E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de-DE" sz="2600" b="1" dirty="0">
                <a:latin typeface="Times New Roman" panose="02020603050405020304" pitchFamily="18" charset="0"/>
                <a:cs typeface="Times New Roman" panose="02020603050405020304" pitchFamily="18" charset="0"/>
              </a:rPr>
              <a:t>Experimental </a:t>
            </a:r>
            <a:r>
              <a:rPr lang="de-DE" sz="2600" b="1" dirty="0" err="1">
                <a:latin typeface="Times New Roman" panose="02020603050405020304" pitchFamily="18" charset="0"/>
                <a:cs typeface="Times New Roman" panose="02020603050405020304" pitchFamily="18" charset="0"/>
              </a:rPr>
              <a:t>Procedures</a:t>
            </a:r>
            <a:r>
              <a:rPr lang="de-DE" sz="2600" b="1" dirty="0">
                <a:latin typeface="Times New Roman" panose="02020603050405020304" pitchFamily="18" charset="0"/>
                <a:cs typeface="Times New Roman" panose="02020603050405020304" pitchFamily="18" charset="0"/>
              </a:rPr>
              <a:t> Hypothesis 1:</a:t>
            </a:r>
          </a:p>
          <a:p>
            <a:endParaRPr lang="de-DE" sz="2600" b="1" dirty="0">
              <a:latin typeface="Times New Roman" panose="02020603050405020304" pitchFamily="18" charset="0"/>
              <a:cs typeface="Times New Roman" panose="02020603050405020304" pitchFamily="18" charset="0"/>
            </a:endParaRPr>
          </a:p>
          <a:p>
            <a:pPr marL="457200" indent="-457200">
              <a:buAutoNum type="arabicPeriod"/>
            </a:pPr>
            <a:r>
              <a:rPr lang="en-US" sz="2600" b="1" dirty="0">
                <a:latin typeface="Times New Roman" panose="02020603050405020304" pitchFamily="18" charset="0"/>
                <a:cs typeface="Times New Roman" panose="02020603050405020304" pitchFamily="18" charset="0"/>
              </a:rPr>
              <a:t>Modeling of the Scenario</a:t>
            </a:r>
          </a:p>
          <a:p>
            <a:r>
              <a:rPr lang="en-US" sz="2600" dirty="0">
                <a:latin typeface="Times New Roman" panose="02020603050405020304" pitchFamily="18" charset="0"/>
                <a:cs typeface="Times New Roman" panose="02020603050405020304" pitchFamily="18" charset="0"/>
              </a:rPr>
              <a:t>According to the independent variables</a:t>
            </a:r>
          </a:p>
          <a:p>
            <a:endParaRPr lang="de-DE" sz="2600" b="1"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2. Conducting the simulation experiment</a:t>
            </a:r>
          </a:p>
          <a:p>
            <a:r>
              <a:rPr lang="de-DE" sz="2600" dirty="0">
                <a:latin typeface="Times New Roman" panose="02020603050405020304" pitchFamily="18" charset="0"/>
                <a:cs typeface="Times New Roman" panose="02020603050405020304" pitchFamily="18" charset="0"/>
              </a:rPr>
              <a:t>A: semi-</a:t>
            </a:r>
            <a:r>
              <a:rPr lang="de-DE" sz="2600" dirty="0" err="1">
                <a:latin typeface="Times New Roman" panose="02020603050405020304" pitchFamily="18" charset="0"/>
                <a:cs typeface="Times New Roman" panose="02020603050405020304" pitchFamily="18" charset="0"/>
              </a:rPr>
              <a:t>autonomous</a:t>
            </a:r>
            <a:r>
              <a:rPr lang="de-DE" sz="2600" dirty="0">
                <a:latin typeface="Times New Roman" panose="02020603050405020304" pitchFamily="18" charset="0"/>
                <a:cs typeface="Times New Roman" panose="02020603050405020304" pitchFamily="18" charset="0"/>
              </a:rPr>
              <a:t> </a:t>
            </a:r>
            <a:r>
              <a:rPr lang="de-DE" sz="2600" dirty="0" err="1">
                <a:latin typeface="Times New Roman" panose="02020603050405020304" pitchFamily="18" charset="0"/>
                <a:cs typeface="Times New Roman" panose="02020603050405020304" pitchFamily="18" charset="0"/>
              </a:rPr>
              <a:t>operation</a:t>
            </a:r>
            <a:r>
              <a:rPr lang="de-DE" sz="2600" dirty="0">
                <a:latin typeface="Times New Roman" panose="02020603050405020304" pitchFamily="18" charset="0"/>
                <a:cs typeface="Times New Roman" panose="02020603050405020304" pitchFamily="18" charset="0"/>
              </a:rPr>
              <a:t> (30 </a:t>
            </a:r>
            <a:r>
              <a:rPr lang="de-DE" sz="2600" dirty="0" err="1">
                <a:latin typeface="Times New Roman" panose="02020603050405020304" pitchFamily="18" charset="0"/>
                <a:cs typeface="Times New Roman" panose="02020603050405020304" pitchFamily="18" charset="0"/>
              </a:rPr>
              <a:t>runs</a:t>
            </a:r>
            <a:r>
              <a:rPr lang="de-DE" sz="2600" dirty="0">
                <a:latin typeface="Times New Roman" panose="02020603050405020304" pitchFamily="18" charset="0"/>
                <a:cs typeface="Times New Roman" panose="02020603050405020304" pitchFamily="18" charset="0"/>
              </a:rPr>
              <a:t>)</a:t>
            </a:r>
          </a:p>
          <a:p>
            <a:r>
              <a:rPr lang="de-DE" sz="2600" dirty="0">
                <a:latin typeface="Times New Roman" panose="02020603050405020304" pitchFamily="18" charset="0"/>
                <a:cs typeface="Times New Roman" panose="02020603050405020304" pitchFamily="18" charset="0"/>
              </a:rPr>
              <a:t>B: </a:t>
            </a:r>
            <a:r>
              <a:rPr lang="de-DE" sz="2600" dirty="0" err="1">
                <a:latin typeface="Times New Roman" panose="02020603050405020304" pitchFamily="18" charset="0"/>
                <a:cs typeface="Times New Roman" panose="02020603050405020304" pitchFamily="18" charset="0"/>
              </a:rPr>
              <a:t>supervised</a:t>
            </a:r>
            <a:r>
              <a:rPr lang="de-DE" sz="2600" dirty="0">
                <a:latin typeface="Times New Roman" panose="02020603050405020304" pitchFamily="18" charset="0"/>
                <a:cs typeface="Times New Roman" panose="02020603050405020304" pitchFamily="18" charset="0"/>
              </a:rPr>
              <a:t> </a:t>
            </a:r>
            <a:r>
              <a:rPr lang="de-DE" sz="2600" dirty="0" err="1">
                <a:latin typeface="Times New Roman" panose="02020603050405020304" pitchFamily="18" charset="0"/>
                <a:cs typeface="Times New Roman" panose="02020603050405020304" pitchFamily="18" charset="0"/>
              </a:rPr>
              <a:t>autonomous</a:t>
            </a:r>
            <a:r>
              <a:rPr lang="de-DE" sz="2600" dirty="0">
                <a:latin typeface="Times New Roman" panose="02020603050405020304" pitchFamily="18" charset="0"/>
                <a:cs typeface="Times New Roman" panose="02020603050405020304" pitchFamily="18" charset="0"/>
              </a:rPr>
              <a:t> </a:t>
            </a:r>
            <a:r>
              <a:rPr lang="de-DE" sz="2600" dirty="0" err="1">
                <a:latin typeface="Times New Roman" panose="02020603050405020304" pitchFamily="18" charset="0"/>
                <a:cs typeface="Times New Roman" panose="02020603050405020304" pitchFamily="18" charset="0"/>
              </a:rPr>
              <a:t>operation</a:t>
            </a:r>
            <a:r>
              <a:rPr lang="de-DE" sz="2600" dirty="0">
                <a:latin typeface="Times New Roman" panose="02020603050405020304" pitchFamily="18" charset="0"/>
                <a:cs typeface="Times New Roman" panose="02020603050405020304" pitchFamily="18" charset="0"/>
              </a:rPr>
              <a:t> (30 </a:t>
            </a:r>
            <a:r>
              <a:rPr lang="de-DE" sz="2600" dirty="0" err="1">
                <a:latin typeface="Times New Roman" panose="02020603050405020304" pitchFamily="18" charset="0"/>
                <a:cs typeface="Times New Roman" panose="02020603050405020304" pitchFamily="18" charset="0"/>
              </a:rPr>
              <a:t>runs</a:t>
            </a:r>
            <a:r>
              <a:rPr lang="de-DE" sz="2600" dirty="0">
                <a:latin typeface="Times New Roman" panose="02020603050405020304" pitchFamily="18" charset="0"/>
                <a:cs typeface="Times New Roman" panose="02020603050405020304" pitchFamily="18" charset="0"/>
              </a:rPr>
              <a:t>) </a:t>
            </a:r>
            <a:endParaRPr lang="en-US" sz="2600" b="1" dirty="0">
              <a:latin typeface="Times New Roman" panose="02020603050405020304" pitchFamily="18" charset="0"/>
              <a:cs typeface="Times New Roman" panose="02020603050405020304" pitchFamily="18" charset="0"/>
            </a:endParaRPr>
          </a:p>
          <a:p>
            <a:endParaRPr lang="de-DE" sz="2600" b="1" dirty="0">
              <a:latin typeface="Times New Roman" panose="02020603050405020304" pitchFamily="18" charset="0"/>
              <a:cs typeface="Times New Roman" panose="02020603050405020304" pitchFamily="18" charset="0"/>
            </a:endParaRPr>
          </a:p>
          <a:p>
            <a:r>
              <a:rPr lang="de-DE" sz="2600" b="1" dirty="0">
                <a:latin typeface="Times New Roman" panose="02020603050405020304" pitchFamily="18" charset="0"/>
                <a:cs typeface="Times New Roman" panose="02020603050405020304" pitchFamily="18" charset="0"/>
              </a:rPr>
              <a:t>3. </a:t>
            </a:r>
            <a:r>
              <a:rPr lang="de-DE" sz="2600" b="1" dirty="0" err="1">
                <a:latin typeface="Times New Roman" panose="02020603050405020304" pitchFamily="18" charset="0"/>
                <a:cs typeface="Times New Roman" panose="02020603050405020304" pitchFamily="18" charset="0"/>
              </a:rPr>
              <a:t>Analyzing</a:t>
            </a:r>
            <a:r>
              <a:rPr lang="de-DE" sz="2600" b="1" dirty="0">
                <a:latin typeface="Times New Roman" panose="02020603050405020304" pitchFamily="18" charset="0"/>
                <a:cs typeface="Times New Roman" panose="02020603050405020304" pitchFamily="18" charset="0"/>
              </a:rPr>
              <a:t> </a:t>
            </a:r>
            <a:r>
              <a:rPr lang="de-DE" sz="2600" b="1" dirty="0" err="1">
                <a:latin typeface="Times New Roman" panose="02020603050405020304" pitchFamily="18" charset="0"/>
                <a:cs typeface="Times New Roman" panose="02020603050405020304" pitchFamily="18" charset="0"/>
              </a:rPr>
              <a:t>the</a:t>
            </a:r>
            <a:r>
              <a:rPr lang="de-DE" sz="2600" b="1" dirty="0">
                <a:latin typeface="Times New Roman" panose="02020603050405020304" pitchFamily="18" charset="0"/>
                <a:cs typeface="Times New Roman" panose="02020603050405020304" pitchFamily="18" charset="0"/>
              </a:rPr>
              <a:t> Data.</a:t>
            </a:r>
          </a:p>
          <a:p>
            <a:r>
              <a:rPr lang="en-US" sz="2600" dirty="0">
                <a:latin typeface="Times New Roman" panose="02020603050405020304" pitchFamily="18" charset="0"/>
                <a:cs typeface="Times New Roman" panose="02020603050405020304" pitchFamily="18" charset="0"/>
              </a:rPr>
              <a:t>Statistical hypothesis test using the software "R“ to compare results of the experiment </a:t>
            </a:r>
            <a:r>
              <a:rPr lang="de-DE" sz="2600" dirty="0">
                <a:latin typeface="Times New Roman" panose="02020603050405020304" pitchFamily="18" charset="0"/>
                <a:cs typeface="Times New Roman" panose="02020603050405020304" pitchFamily="18" charset="0"/>
              </a:rPr>
              <a:t>A and B. </a:t>
            </a:r>
            <a:endParaRPr lang="de-DE" sz="2600" b="1" dirty="0">
              <a:latin typeface="Times New Roman" panose="02020603050405020304" pitchFamily="18" charset="0"/>
              <a:cs typeface="Times New Roman" panose="02020603050405020304" pitchFamily="18" charset="0"/>
            </a:endParaRPr>
          </a:p>
          <a:p>
            <a:endParaRPr lang="de-DE" sz="2400" b="1" dirty="0"/>
          </a:p>
          <a:p>
            <a:endParaRPr lang="de-DE" sz="2400" b="1" dirty="0"/>
          </a:p>
        </p:txBody>
      </p:sp>
    </p:spTree>
    <p:extLst>
      <p:ext uri="{BB962C8B-B14F-4D97-AF65-F5344CB8AC3E}">
        <p14:creationId xmlns:p14="http://schemas.microsoft.com/office/powerpoint/2010/main" val="1302871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17</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Plan of attack for the rest of the semester</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5EE67AC1-ADE2-4744-A134-27C4346FD289}"/>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a:spcBef>
                <a:spcPts val="600"/>
              </a:spcBef>
            </a:pPr>
            <a:r>
              <a:rPr lang="de-DE" sz="2400" b="1" dirty="0" err="1">
                <a:solidFill>
                  <a:schemeClr val="dk1"/>
                </a:solidFill>
                <a:latin typeface="Times"/>
                <a:cs typeface="Times"/>
              </a:rPr>
              <a:t>Midterm</a:t>
            </a:r>
            <a:r>
              <a:rPr lang="de-DE" sz="2400" b="1" dirty="0">
                <a:solidFill>
                  <a:schemeClr val="dk1"/>
                </a:solidFill>
                <a:latin typeface="Times"/>
                <a:cs typeface="Times"/>
              </a:rPr>
              <a:t> </a:t>
            </a:r>
            <a:r>
              <a:rPr lang="de-DE" sz="2400" b="1" dirty="0" err="1">
                <a:solidFill>
                  <a:schemeClr val="dk1"/>
                </a:solidFill>
                <a:latin typeface="Times"/>
                <a:cs typeface="Times"/>
              </a:rPr>
              <a:t>presentation</a:t>
            </a:r>
            <a:r>
              <a:rPr lang="de-DE" sz="2400" b="1" dirty="0">
                <a:solidFill>
                  <a:schemeClr val="dk1"/>
                </a:solidFill>
                <a:latin typeface="Times"/>
                <a:cs typeface="Times"/>
              </a:rPr>
              <a:t> 10/30/2018</a:t>
            </a:r>
          </a:p>
          <a:p>
            <a:pPr marL="342900" indent="-342900">
              <a:spcBef>
                <a:spcPts val="600"/>
              </a:spcBef>
              <a:buFont typeface="Arial" panose="020B0604020202020204" pitchFamily="34" charset="0"/>
              <a:buChar char="•"/>
            </a:pPr>
            <a:r>
              <a:rPr lang="de-DE" sz="2400" dirty="0">
                <a:solidFill>
                  <a:schemeClr val="dk1"/>
                </a:solidFill>
                <a:latin typeface="Times"/>
                <a:cs typeface="Times"/>
              </a:rPr>
              <a:t>Update GitHub </a:t>
            </a:r>
            <a:r>
              <a:rPr lang="de-DE" sz="2400" dirty="0" err="1">
                <a:solidFill>
                  <a:schemeClr val="dk1"/>
                </a:solidFill>
                <a:latin typeface="Times"/>
                <a:cs typeface="Times"/>
              </a:rPr>
              <a:t>with</a:t>
            </a:r>
            <a:r>
              <a:rPr lang="de-DE" sz="2400" dirty="0">
                <a:solidFill>
                  <a:schemeClr val="dk1"/>
                </a:solidFill>
                <a:latin typeface="Times"/>
                <a:cs typeface="Times"/>
              </a:rPr>
              <a:t> </a:t>
            </a:r>
            <a:r>
              <a:rPr lang="de-DE" sz="2400" dirty="0" err="1">
                <a:solidFill>
                  <a:schemeClr val="dk1"/>
                </a:solidFill>
                <a:latin typeface="Times"/>
                <a:cs typeface="Times"/>
              </a:rPr>
              <a:t>slide</a:t>
            </a:r>
            <a:r>
              <a:rPr lang="de-DE" sz="2400" dirty="0">
                <a:solidFill>
                  <a:schemeClr val="dk1"/>
                </a:solidFill>
                <a:latin typeface="Times"/>
                <a:cs typeface="Times"/>
              </a:rPr>
              <a:t> </a:t>
            </a:r>
            <a:r>
              <a:rPr lang="de-DE" sz="2400" dirty="0" err="1">
                <a:solidFill>
                  <a:schemeClr val="dk1"/>
                </a:solidFill>
                <a:latin typeface="Times"/>
                <a:cs typeface="Times"/>
              </a:rPr>
              <a:t>content</a:t>
            </a:r>
            <a:r>
              <a:rPr lang="de-DE" sz="2400" dirty="0">
                <a:solidFill>
                  <a:schemeClr val="dk1"/>
                </a:solidFill>
                <a:latin typeface="Times"/>
                <a:cs typeface="Times"/>
              </a:rPr>
              <a:t> NLT 10/23/2018</a:t>
            </a:r>
          </a:p>
          <a:p>
            <a:pPr marL="342900" indent="-342900">
              <a:spcBef>
                <a:spcPts val="600"/>
              </a:spcBef>
              <a:buFont typeface="Arial" panose="020B0604020202020204" pitchFamily="34" charset="0"/>
              <a:buChar char="•"/>
            </a:pPr>
            <a:r>
              <a:rPr lang="de-DE" sz="2400" dirty="0" err="1">
                <a:solidFill>
                  <a:schemeClr val="dk1"/>
                </a:solidFill>
                <a:latin typeface="Times"/>
                <a:cs typeface="Times"/>
              </a:rPr>
              <a:t>Draft</a:t>
            </a:r>
            <a:r>
              <a:rPr lang="de-DE" sz="2400" dirty="0">
                <a:solidFill>
                  <a:schemeClr val="dk1"/>
                </a:solidFill>
                <a:latin typeface="Times"/>
                <a:cs typeface="Times"/>
              </a:rPr>
              <a:t> </a:t>
            </a:r>
            <a:r>
              <a:rPr lang="de-DE" sz="2400" dirty="0" err="1">
                <a:solidFill>
                  <a:schemeClr val="dk1"/>
                </a:solidFill>
                <a:latin typeface="Times"/>
                <a:cs typeface="Times"/>
              </a:rPr>
              <a:t>slides</a:t>
            </a:r>
            <a:r>
              <a:rPr lang="de-DE" sz="2400" dirty="0">
                <a:solidFill>
                  <a:schemeClr val="dk1"/>
                </a:solidFill>
                <a:latin typeface="Times"/>
                <a:cs typeface="Times"/>
              </a:rPr>
              <a:t> </a:t>
            </a:r>
            <a:r>
              <a:rPr lang="de-DE" sz="2400" dirty="0" err="1">
                <a:solidFill>
                  <a:schemeClr val="dk1"/>
                </a:solidFill>
                <a:latin typeface="Times"/>
                <a:cs typeface="Times"/>
              </a:rPr>
              <a:t>uploaded</a:t>
            </a:r>
            <a:r>
              <a:rPr lang="de-DE" sz="2400" dirty="0">
                <a:solidFill>
                  <a:schemeClr val="dk1"/>
                </a:solidFill>
                <a:latin typeface="Times"/>
                <a:cs typeface="Times"/>
              </a:rPr>
              <a:t> NLT 10/23/2018</a:t>
            </a:r>
          </a:p>
          <a:p>
            <a:pPr marL="342900" indent="-342900">
              <a:spcBef>
                <a:spcPts val="600"/>
              </a:spcBef>
              <a:buFont typeface="Arial" panose="020B0604020202020204" pitchFamily="34" charset="0"/>
              <a:buChar char="•"/>
            </a:pPr>
            <a:r>
              <a:rPr lang="de-DE" sz="2400" dirty="0">
                <a:solidFill>
                  <a:schemeClr val="dk1"/>
                </a:solidFill>
                <a:latin typeface="Times"/>
                <a:cs typeface="Times"/>
              </a:rPr>
              <a:t>Final </a:t>
            </a:r>
            <a:r>
              <a:rPr lang="de-DE" sz="2400" dirty="0" err="1">
                <a:solidFill>
                  <a:schemeClr val="dk1"/>
                </a:solidFill>
                <a:latin typeface="Times"/>
                <a:cs typeface="Times"/>
              </a:rPr>
              <a:t>slides</a:t>
            </a:r>
            <a:r>
              <a:rPr lang="de-DE" sz="2400" dirty="0">
                <a:solidFill>
                  <a:schemeClr val="dk1"/>
                </a:solidFill>
                <a:latin typeface="Times"/>
                <a:cs typeface="Times"/>
              </a:rPr>
              <a:t> </a:t>
            </a:r>
            <a:r>
              <a:rPr lang="de-DE" sz="2400" dirty="0" err="1">
                <a:solidFill>
                  <a:schemeClr val="dk1"/>
                </a:solidFill>
                <a:latin typeface="Times"/>
                <a:cs typeface="Times"/>
              </a:rPr>
              <a:t>uploaded</a:t>
            </a:r>
            <a:r>
              <a:rPr lang="de-DE" sz="2400" dirty="0">
                <a:solidFill>
                  <a:schemeClr val="dk1"/>
                </a:solidFill>
                <a:latin typeface="Times"/>
                <a:cs typeface="Times"/>
              </a:rPr>
              <a:t> NLT 10/29/2018</a:t>
            </a:r>
          </a:p>
          <a:p>
            <a:pPr marL="342900" indent="-342900">
              <a:spcBef>
                <a:spcPts val="600"/>
              </a:spcBef>
              <a:buFont typeface="Arial" panose="020B0604020202020204" pitchFamily="34" charset="0"/>
              <a:buChar char="•"/>
            </a:pPr>
            <a:r>
              <a:rPr lang="de-DE" sz="2400" dirty="0" err="1">
                <a:solidFill>
                  <a:schemeClr val="dk1"/>
                </a:solidFill>
                <a:latin typeface="Times"/>
                <a:cs typeface="Times"/>
              </a:rPr>
              <a:t>Draft</a:t>
            </a:r>
            <a:r>
              <a:rPr lang="de-DE" sz="2400" dirty="0">
                <a:solidFill>
                  <a:schemeClr val="dk1"/>
                </a:solidFill>
                <a:latin typeface="Times"/>
                <a:cs typeface="Times"/>
              </a:rPr>
              <a:t> </a:t>
            </a:r>
            <a:r>
              <a:rPr lang="de-DE" sz="2400" dirty="0" err="1">
                <a:solidFill>
                  <a:schemeClr val="dk1"/>
                </a:solidFill>
                <a:latin typeface="Times"/>
                <a:cs typeface="Times"/>
              </a:rPr>
              <a:t>early</a:t>
            </a:r>
            <a:r>
              <a:rPr lang="de-DE" sz="2400" dirty="0">
                <a:solidFill>
                  <a:schemeClr val="dk1"/>
                </a:solidFill>
                <a:latin typeface="Times"/>
                <a:cs typeface="Times"/>
              </a:rPr>
              <a:t> </a:t>
            </a:r>
            <a:r>
              <a:rPr lang="de-DE" sz="2400" dirty="0" err="1">
                <a:solidFill>
                  <a:schemeClr val="dk1"/>
                </a:solidFill>
                <a:latin typeface="Times"/>
                <a:cs typeface="Times"/>
              </a:rPr>
              <a:t>results</a:t>
            </a:r>
            <a:r>
              <a:rPr lang="de-DE" sz="2400" dirty="0">
                <a:solidFill>
                  <a:schemeClr val="dk1"/>
                </a:solidFill>
                <a:latin typeface="Times"/>
                <a:cs typeface="Times"/>
              </a:rPr>
              <a:t> </a:t>
            </a:r>
            <a:r>
              <a:rPr lang="de-DE" sz="2400" dirty="0" err="1">
                <a:solidFill>
                  <a:schemeClr val="dk1"/>
                </a:solidFill>
                <a:latin typeface="Times"/>
                <a:cs typeface="Times"/>
              </a:rPr>
              <a:t>of</a:t>
            </a:r>
            <a:r>
              <a:rPr lang="de-DE" sz="2400" dirty="0">
                <a:solidFill>
                  <a:schemeClr val="dk1"/>
                </a:solidFill>
                <a:latin typeface="Times"/>
                <a:cs typeface="Times"/>
              </a:rPr>
              <a:t> qualitative and quantitative NLT 10/22/2018</a:t>
            </a:r>
          </a:p>
          <a:p>
            <a:pPr>
              <a:spcBef>
                <a:spcPts val="600"/>
              </a:spcBef>
            </a:pPr>
            <a:r>
              <a:rPr lang="de-DE" sz="2400" b="1" dirty="0">
                <a:solidFill>
                  <a:schemeClr val="dk1"/>
                </a:solidFill>
                <a:latin typeface="Times"/>
                <a:cs typeface="Times"/>
              </a:rPr>
              <a:t>Final </a:t>
            </a:r>
            <a:r>
              <a:rPr lang="de-DE" sz="2400" b="1" dirty="0" err="1">
                <a:solidFill>
                  <a:schemeClr val="dk1"/>
                </a:solidFill>
                <a:latin typeface="Times"/>
                <a:cs typeface="Times"/>
              </a:rPr>
              <a:t>presentation</a:t>
            </a:r>
            <a:r>
              <a:rPr lang="de-DE" sz="2400" b="1" dirty="0">
                <a:solidFill>
                  <a:schemeClr val="dk1"/>
                </a:solidFill>
                <a:latin typeface="Times"/>
                <a:cs typeface="Times"/>
              </a:rPr>
              <a:t> 12/04/2018</a:t>
            </a:r>
          </a:p>
          <a:p>
            <a:pPr marL="342900" indent="-342900">
              <a:spcBef>
                <a:spcPts val="600"/>
              </a:spcBef>
              <a:buFont typeface="Arial" panose="020B0604020202020204" pitchFamily="34" charset="0"/>
              <a:buChar char="•"/>
            </a:pPr>
            <a:r>
              <a:rPr lang="de-DE" sz="2400" dirty="0" err="1">
                <a:solidFill>
                  <a:schemeClr val="dk1"/>
                </a:solidFill>
                <a:latin typeface="Times"/>
                <a:cs typeface="Times"/>
              </a:rPr>
              <a:t>Finalize</a:t>
            </a:r>
            <a:r>
              <a:rPr lang="de-DE" sz="2400" dirty="0">
                <a:solidFill>
                  <a:schemeClr val="dk1"/>
                </a:solidFill>
                <a:latin typeface="Times"/>
                <a:cs typeface="Times"/>
              </a:rPr>
              <a:t> </a:t>
            </a:r>
            <a:r>
              <a:rPr lang="de-DE" sz="2400" dirty="0" err="1">
                <a:solidFill>
                  <a:schemeClr val="dk1"/>
                </a:solidFill>
                <a:latin typeface="Times"/>
                <a:cs typeface="Times"/>
              </a:rPr>
              <a:t>research</a:t>
            </a:r>
            <a:r>
              <a:rPr lang="de-DE" sz="2400" dirty="0">
                <a:solidFill>
                  <a:schemeClr val="dk1"/>
                </a:solidFill>
                <a:latin typeface="Times"/>
                <a:cs typeface="Times"/>
              </a:rPr>
              <a:t> </a:t>
            </a:r>
            <a:r>
              <a:rPr lang="de-DE" sz="2400" dirty="0" err="1">
                <a:solidFill>
                  <a:schemeClr val="dk1"/>
                </a:solidFill>
                <a:latin typeface="Times"/>
                <a:cs typeface="Times"/>
              </a:rPr>
              <a:t>methodologie</a:t>
            </a:r>
            <a:r>
              <a:rPr lang="de-DE" sz="2400" dirty="0">
                <a:solidFill>
                  <a:schemeClr val="dk1"/>
                </a:solidFill>
                <a:latin typeface="Times"/>
                <a:cs typeface="Times"/>
              </a:rPr>
              <a:t> NLT 11/29/2018</a:t>
            </a:r>
          </a:p>
          <a:p>
            <a:pPr marL="342900" indent="-342900">
              <a:spcBef>
                <a:spcPts val="600"/>
              </a:spcBef>
              <a:buFont typeface="Arial" panose="020B0604020202020204" pitchFamily="34" charset="0"/>
              <a:buChar char="•"/>
            </a:pPr>
            <a:r>
              <a:rPr lang="de-DE" sz="2400" dirty="0">
                <a:solidFill>
                  <a:schemeClr val="dk1"/>
                </a:solidFill>
                <a:latin typeface="Times"/>
                <a:cs typeface="Times"/>
              </a:rPr>
              <a:t>Qualitative </a:t>
            </a:r>
            <a:r>
              <a:rPr lang="de-DE" sz="2400" dirty="0" err="1">
                <a:solidFill>
                  <a:schemeClr val="dk1"/>
                </a:solidFill>
                <a:latin typeface="Times"/>
                <a:cs typeface="Times"/>
              </a:rPr>
              <a:t>research</a:t>
            </a:r>
            <a:r>
              <a:rPr lang="de-DE" sz="2400" dirty="0">
                <a:solidFill>
                  <a:schemeClr val="dk1"/>
                </a:solidFill>
                <a:latin typeface="Times"/>
                <a:cs typeface="Times"/>
              </a:rPr>
              <a:t> </a:t>
            </a:r>
            <a:r>
              <a:rPr lang="en-US" sz="2400" dirty="0">
                <a:solidFill>
                  <a:schemeClr val="dk1"/>
                </a:solidFill>
                <a:latin typeface="Times"/>
                <a:cs typeface="Times"/>
              </a:rPr>
              <a:t>finalized</a:t>
            </a:r>
            <a:r>
              <a:rPr lang="de-DE" sz="2400" dirty="0">
                <a:solidFill>
                  <a:schemeClr val="dk1"/>
                </a:solidFill>
                <a:latin typeface="Times"/>
                <a:cs typeface="Times"/>
              </a:rPr>
              <a:t> NLT 11/29/2018</a:t>
            </a:r>
          </a:p>
          <a:p>
            <a:pPr marL="342900" indent="-342900">
              <a:spcBef>
                <a:spcPts val="600"/>
              </a:spcBef>
              <a:buFont typeface="Arial" panose="020B0604020202020204" pitchFamily="34" charset="0"/>
              <a:buChar char="•"/>
            </a:pPr>
            <a:r>
              <a:rPr lang="de-DE" sz="2400" dirty="0">
                <a:solidFill>
                  <a:schemeClr val="dk1"/>
                </a:solidFill>
                <a:latin typeface="Times"/>
                <a:cs typeface="Times"/>
              </a:rPr>
              <a:t>Quantitative </a:t>
            </a:r>
            <a:r>
              <a:rPr lang="de-DE" sz="2400" dirty="0" err="1">
                <a:solidFill>
                  <a:schemeClr val="dk1"/>
                </a:solidFill>
                <a:latin typeface="Times"/>
                <a:cs typeface="Times"/>
              </a:rPr>
              <a:t>research</a:t>
            </a:r>
            <a:r>
              <a:rPr lang="de-DE" sz="2400" dirty="0">
                <a:solidFill>
                  <a:schemeClr val="dk1"/>
                </a:solidFill>
                <a:latin typeface="Times"/>
                <a:cs typeface="Times"/>
              </a:rPr>
              <a:t> </a:t>
            </a:r>
            <a:r>
              <a:rPr lang="de-DE" sz="2400" dirty="0" err="1">
                <a:solidFill>
                  <a:schemeClr val="dk1"/>
                </a:solidFill>
                <a:latin typeface="Times"/>
                <a:cs typeface="Times"/>
              </a:rPr>
              <a:t>finalized</a:t>
            </a:r>
            <a:r>
              <a:rPr lang="de-DE" sz="2400" dirty="0">
                <a:solidFill>
                  <a:schemeClr val="dk1"/>
                </a:solidFill>
                <a:latin typeface="Times"/>
                <a:cs typeface="Times"/>
              </a:rPr>
              <a:t> NLT 11/29/2018</a:t>
            </a:r>
          </a:p>
          <a:p>
            <a:pPr marL="342900" indent="-342900">
              <a:spcBef>
                <a:spcPts val="600"/>
              </a:spcBef>
              <a:buFont typeface="Arial" panose="020B0604020202020204" pitchFamily="34" charset="0"/>
              <a:buChar char="•"/>
            </a:pPr>
            <a:r>
              <a:rPr lang="de-DE" sz="2400" dirty="0" err="1">
                <a:solidFill>
                  <a:schemeClr val="dk1"/>
                </a:solidFill>
                <a:latin typeface="Times"/>
                <a:cs typeface="Times"/>
              </a:rPr>
              <a:t>Finalize</a:t>
            </a:r>
            <a:r>
              <a:rPr lang="de-DE" sz="2400" dirty="0">
                <a:solidFill>
                  <a:schemeClr val="dk1"/>
                </a:solidFill>
                <a:latin typeface="Times"/>
                <a:cs typeface="Times"/>
              </a:rPr>
              <a:t> </a:t>
            </a:r>
            <a:r>
              <a:rPr lang="de-DE" sz="2400" dirty="0" err="1">
                <a:solidFill>
                  <a:schemeClr val="dk1"/>
                </a:solidFill>
                <a:latin typeface="Times"/>
                <a:cs typeface="Times"/>
              </a:rPr>
              <a:t>documentary</a:t>
            </a:r>
            <a:r>
              <a:rPr lang="de-DE" sz="2400">
                <a:solidFill>
                  <a:schemeClr val="dk1"/>
                </a:solidFill>
                <a:latin typeface="Times"/>
                <a:cs typeface="Times"/>
              </a:rPr>
              <a:t> </a:t>
            </a:r>
            <a:r>
              <a:rPr lang="de-DE" sz="2400" dirty="0">
                <a:solidFill>
                  <a:schemeClr val="dk1"/>
                </a:solidFill>
                <a:latin typeface="Times"/>
                <a:cs typeface="Times"/>
              </a:rPr>
              <a:t>NLT 12/03/2018</a:t>
            </a:r>
          </a:p>
          <a:p>
            <a:pPr marL="342900" lvl="0" indent="-342900">
              <a:spcBef>
                <a:spcPts val="600"/>
              </a:spcBef>
              <a:buFont typeface="Arial" panose="020B0604020202020204" pitchFamily="34" charset="0"/>
              <a:buChar char="•"/>
            </a:pPr>
            <a:endParaRPr lang="en-US" sz="2400" u="sng" dirty="0">
              <a:solidFill>
                <a:schemeClr val="dk1"/>
              </a:solidFill>
              <a:latin typeface="Times"/>
              <a:cs typeface="Times"/>
              <a:sym typeface="Times"/>
            </a:endParaRPr>
          </a:p>
          <a:p>
            <a:pPr marL="342900" lvl="0" indent="-342900">
              <a:spcBef>
                <a:spcPts val="600"/>
              </a:spcBef>
              <a:buFont typeface="Arial" panose="020B0604020202020204" pitchFamily="34" charset="0"/>
              <a:buChar char="•"/>
            </a:pPr>
            <a:endParaRPr lang="en-US" sz="2400" u="sng" dirty="0">
              <a:solidFill>
                <a:schemeClr val="dk1"/>
              </a:solidFill>
              <a:latin typeface="Times"/>
              <a:cs typeface="Times"/>
              <a:sym typeface="Times"/>
            </a:endParaRPr>
          </a:p>
          <a:p>
            <a:pPr marL="0" marR="0" lvl="0" indent="0" algn="l" rtl="0">
              <a:spcBef>
                <a:spcPts val="600"/>
              </a:spcBef>
              <a:spcAft>
                <a:spcPts val="0"/>
              </a:spcAft>
              <a:buNone/>
            </a:pPr>
            <a:endParaRPr lang="de-DE" sz="2400" u="sng" dirty="0">
              <a:solidFill>
                <a:schemeClr val="dk1"/>
              </a:solidFill>
              <a:latin typeface="Times"/>
              <a:cs typeface="Times"/>
              <a:sym typeface="Times"/>
            </a:endParaRPr>
          </a:p>
          <a:p>
            <a:pPr marL="0" marR="0" lvl="0" indent="0" algn="l" rtl="0">
              <a:spcBef>
                <a:spcPts val="600"/>
              </a:spcBef>
              <a:spcAft>
                <a:spcPts val="0"/>
              </a:spcAft>
              <a:buNone/>
            </a:pPr>
            <a:endParaRPr sz="2400" u="sng" dirty="0">
              <a:solidFill>
                <a:schemeClr val="dk1"/>
              </a:solidFill>
              <a:latin typeface="Times"/>
              <a:cs typeface="Times"/>
              <a:sym typeface="Times"/>
            </a:endParaRPr>
          </a:p>
        </p:txBody>
      </p:sp>
    </p:spTree>
    <p:extLst>
      <p:ext uri="{BB962C8B-B14F-4D97-AF65-F5344CB8AC3E}">
        <p14:creationId xmlns:p14="http://schemas.microsoft.com/office/powerpoint/2010/main" val="4211198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18</a:t>
            </a:fld>
            <a:endParaRPr sz="1400">
              <a:solidFill>
                <a:srgbClr val="FFFFFF"/>
              </a:solidFill>
              <a:latin typeface="Arial"/>
              <a:ea typeface="Arial"/>
              <a:cs typeface="Arial"/>
              <a:sym typeface="Arial"/>
            </a:endParaRPr>
          </a:p>
        </p:txBody>
      </p:sp>
      <p:pic>
        <p:nvPicPr>
          <p:cNvPr id="4" name="Grafik 3" descr="DSC01983.JPG">
            <a:extLst>
              <a:ext uri="{FF2B5EF4-FFF2-40B4-BE49-F238E27FC236}">
                <a16:creationId xmlns:a16="http://schemas.microsoft.com/office/drawing/2014/main" id="{F9D234A7-EB96-4959-A153-2A4FC491D91F}"/>
              </a:ext>
            </a:extLst>
          </p:cNvPr>
          <p:cNvPicPr>
            <a:picLocks noChangeAspect="1"/>
          </p:cNvPicPr>
          <p:nvPr/>
        </p:nvPicPr>
        <p:blipFill>
          <a:blip r:embed="rId3" cstate="print"/>
          <a:srcRect/>
          <a:stretch>
            <a:fillRect/>
          </a:stretch>
        </p:blipFill>
        <p:spPr bwMode="auto">
          <a:xfrm>
            <a:off x="924687" y="1174937"/>
            <a:ext cx="7620501" cy="5438702"/>
          </a:xfrm>
          <a:prstGeom prst="rect">
            <a:avLst/>
          </a:prstGeom>
          <a:noFill/>
          <a:ln w="9525">
            <a:noFill/>
            <a:miter lim="800000"/>
            <a:headEnd/>
            <a:tailEnd/>
          </a:ln>
        </p:spPr>
      </p:pic>
      <p:sp>
        <p:nvSpPr>
          <p:cNvPr id="5" name="Textfeld 4">
            <a:extLst>
              <a:ext uri="{FF2B5EF4-FFF2-40B4-BE49-F238E27FC236}">
                <a16:creationId xmlns:a16="http://schemas.microsoft.com/office/drawing/2014/main" id="{888EC88E-58DF-4F13-9C95-D21C89434683}"/>
              </a:ext>
            </a:extLst>
          </p:cNvPr>
          <p:cNvSpPr txBox="1">
            <a:spLocks noChangeArrowheads="1"/>
          </p:cNvSpPr>
          <p:nvPr/>
        </p:nvSpPr>
        <p:spPr bwMode="auto">
          <a:xfrm>
            <a:off x="3989484" y="2919313"/>
            <a:ext cx="2786062" cy="646331"/>
          </a:xfrm>
          <a:prstGeom prst="rect">
            <a:avLst/>
          </a:prstGeom>
          <a:noFill/>
          <a:ln w="9525">
            <a:noFill/>
            <a:miter lim="800000"/>
            <a:headEnd/>
            <a:tailEnd/>
          </a:ln>
        </p:spPr>
        <p:txBody>
          <a:bodyPr>
            <a:spAutoFit/>
          </a:bodyPr>
          <a:lstStyle/>
          <a:p>
            <a:pPr algn="ctr"/>
            <a:r>
              <a:rPr lang="de-DE" sz="3600" b="1" dirty="0">
                <a:solidFill>
                  <a:srgbClr val="FFFFCC"/>
                </a:solidFill>
                <a:latin typeface="Times" panose="02020603050405020304" pitchFamily="18" charset="0"/>
                <a:cs typeface="Times" panose="02020603050405020304" pitchFamily="18" charset="0"/>
              </a:rPr>
              <a:t>Questions?</a:t>
            </a:r>
          </a:p>
        </p:txBody>
      </p:sp>
    </p:spTree>
    <p:extLst>
      <p:ext uri="{BB962C8B-B14F-4D97-AF65-F5344CB8AC3E}">
        <p14:creationId xmlns:p14="http://schemas.microsoft.com/office/powerpoint/2010/main" val="245415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0" fill="hold"/>
                                        <p:tgtEl>
                                          <p:spTgt spid="5"/>
                                        </p:tgtEl>
                                        <p:attrNameLst>
                                          <p:attrName>ppt_w</p:attrName>
                                        </p:attrNameLst>
                                      </p:cBhvr>
                                      <p:tavLst>
                                        <p:tav tm="0">
                                          <p:val>
                                            <p:fltVal val="0"/>
                                          </p:val>
                                        </p:tav>
                                        <p:tav tm="100000">
                                          <p:val>
                                            <p:strVal val="#ppt_w"/>
                                          </p:val>
                                        </p:tav>
                                      </p:tavLst>
                                    </p:anim>
                                    <p:anim calcmode="lin" valueType="num">
                                      <p:cBhvr>
                                        <p:cTn id="8" dur="5000" fill="hold"/>
                                        <p:tgtEl>
                                          <p:spTgt spid="5"/>
                                        </p:tgtEl>
                                        <p:attrNameLst>
                                          <p:attrName>ppt_h</p:attrName>
                                        </p:attrNameLst>
                                      </p:cBhvr>
                                      <p:tavLst>
                                        <p:tav tm="0">
                                          <p:val>
                                            <p:fltVal val="0"/>
                                          </p:val>
                                        </p:tav>
                                        <p:tav tm="100000">
                                          <p:val>
                                            <p:strVal val="#ppt_h"/>
                                          </p:val>
                                        </p:tav>
                                      </p:tavLst>
                                    </p:anim>
                                    <p:animEffect transition="in" filter="fade">
                                      <p:cBhvr>
                                        <p:cTn id="9"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19</a:t>
            </a:fld>
            <a:endParaRPr sz="1400">
              <a:solidFill>
                <a:srgbClr val="FFFFFF"/>
              </a:solidFill>
              <a:latin typeface="Arial"/>
              <a:ea typeface="Arial"/>
              <a:cs typeface="Arial"/>
              <a:sym typeface="Arial"/>
            </a:endParaRPr>
          </a:p>
        </p:txBody>
      </p:sp>
      <p:sp>
        <p:nvSpPr>
          <p:cNvPr id="337" name="Shape 337"/>
          <p:cNvSpPr txBox="1"/>
          <p:nvPr/>
        </p:nvSpPr>
        <p:spPr>
          <a:xfrm>
            <a:off x="0" y="228600"/>
            <a:ext cx="9109075" cy="59093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dirty="0">
                <a:solidFill>
                  <a:schemeClr val="dk1"/>
                </a:solidFill>
                <a:latin typeface="Times" panose="02020603050405020304" pitchFamily="18" charset="0"/>
                <a:cs typeface="Times" panose="02020603050405020304" pitchFamily="18" charset="0"/>
                <a:sym typeface="Times"/>
              </a:rPr>
              <a:t>References</a:t>
            </a:r>
            <a:endParaRPr sz="2800" b="1" dirty="0">
              <a:solidFill>
                <a:schemeClr val="dk1"/>
              </a:solidFill>
              <a:latin typeface="Times" panose="02020603050405020304" pitchFamily="18" charset="0"/>
              <a:cs typeface="Times" panose="02020603050405020304" pitchFamily="18" charset="0"/>
            </a:endParaRPr>
          </a:p>
          <a:p>
            <a:pPr marL="0" marR="0" lvl="0" indent="0" algn="l" rtl="0">
              <a:spcBef>
                <a:spcPts val="0"/>
              </a:spcBef>
              <a:spcAft>
                <a:spcPts val="0"/>
              </a:spcAft>
              <a:buNone/>
            </a:pPr>
            <a:endParaRPr lang="de-DE" sz="1050" dirty="0">
              <a:solidFill>
                <a:schemeClr val="dk1"/>
              </a:solidFill>
              <a:latin typeface="Times"/>
              <a:ea typeface="Times"/>
              <a:cs typeface="Times"/>
              <a:sym typeface="Times"/>
            </a:endParaRPr>
          </a:p>
          <a:p>
            <a:pPr marL="0" marR="0" lvl="0" indent="0" algn="l" rtl="0">
              <a:spcBef>
                <a:spcPts val="0"/>
              </a:spcBef>
              <a:spcAft>
                <a:spcPts val="0"/>
              </a:spcAft>
              <a:buNone/>
            </a:pPr>
            <a:endParaRPr lang="de-DE" sz="1050" dirty="0">
              <a:solidFill>
                <a:schemeClr val="dk1"/>
              </a:solidFill>
              <a:latin typeface="Times"/>
              <a:ea typeface="Times"/>
              <a:cs typeface="Times"/>
              <a:sym typeface="Times"/>
            </a:endParaRPr>
          </a:p>
          <a:p>
            <a:endParaRPr lang="en-US" sz="1050" dirty="0"/>
          </a:p>
          <a:p>
            <a:r>
              <a:rPr lang="en-US" sz="1050" dirty="0"/>
              <a:t>	</a:t>
            </a:r>
            <a:r>
              <a:rPr lang="en-US" sz="12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Chen, J. Y., &amp; Barnes, M. J. (2014). Human–agent teaming for multirobot control: A review of human factors issues. IEEE Transactions on Human-Machine Systems, 44(1), 13-29.</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Chen, J. Y. (2018). Human-autonomy teaming in military settings. Theoretical Issues in Ergonomics Science, 19(3), 255-258.</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Chen, J. Y., </a:t>
            </a:r>
            <a:r>
              <a:rPr lang="en-US" sz="1200" dirty="0" err="1">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Lakhmani</a:t>
            </a:r>
            <a:r>
              <a:rPr lang="en-US" sz="12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S. G., </a:t>
            </a:r>
            <a:r>
              <a:rPr lang="en-US" sz="1200" dirty="0" err="1">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Stowers</a:t>
            </a:r>
            <a:r>
              <a:rPr lang="en-US" sz="12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K., </a:t>
            </a:r>
            <a:r>
              <a:rPr lang="en-US" sz="1200" dirty="0" err="1">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Selkowitz</a:t>
            </a:r>
            <a:r>
              <a:rPr lang="en-US" sz="12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 R., Wright, J. L., &amp; Barnes, M. (2018). Situation awareness-based agent transparency and human-autonomy teaming effectiveness. Theoretical issues in ergonomics science, 19(3), 259-282.</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	</a:t>
            </a:r>
            <a:r>
              <a:rPr lang="en-US" sz="1200" dirty="0" err="1">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Chesebrough</a:t>
            </a:r>
            <a:r>
              <a:rPr lang="en-US" sz="120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 D., &amp; Dooley, M. (2018, September 13). Defense Department Struggles to Define Autonomy. Retrieved from http://www.nationaldefensemagazine.org/articles/2018/9/13/defense-department-struggles-to-define-autonomy</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	de </a:t>
            </a:r>
            <a:r>
              <a:rPr lang="en-US" sz="1200" dirty="0" err="1">
                <a:solidFill>
                  <a:schemeClr val="tx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Boisboissel</a:t>
            </a:r>
            <a:r>
              <a:rPr lang="en-US" sz="1200" dirty="0">
                <a:solidFill>
                  <a:schemeClr val="tx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 G. (2017). Is it sensible to grant autonomous decision-making to military robots of the future?. In Military Technologies (ICMT), 2017 International Conference on (pp. 738-742). IEEE.</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	Defense Science Board. 2016. Defense Science Board Summer Study on Autonomy. Washington, </a:t>
            </a:r>
            <a:r>
              <a:rPr lang="en-US" sz="1200" dirty="0" err="1">
                <a:solidFill>
                  <a:schemeClr val="tx1"/>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DC:Under</a:t>
            </a:r>
            <a:r>
              <a:rPr lang="en-US" sz="1200" dirty="0">
                <a:solidFill>
                  <a:schemeClr val="tx1"/>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 Secretary of Defense.</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	</a:t>
            </a:r>
            <a:r>
              <a:rPr lang="en-US" sz="1200" dirty="0" err="1">
                <a:solidFill>
                  <a:schemeClr val="tx1"/>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Endsley</a:t>
            </a:r>
            <a:r>
              <a:rPr lang="en-US" sz="1200" dirty="0">
                <a:solidFill>
                  <a:schemeClr val="tx1"/>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 M. R. (2017). From here to autonomy: lessons learned from human–automation research. Human factors, 59(1), 5-27.</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	Demir M., McNeese N.J., Cooke N.J. (2018) Team Synchrony in Human-Autonomy Teaming. In: Chen J. (eds) Advances in Human Factors in Robots and Unmanned Systems. AHFE 2017. Advances in Intelligent Systems and Computing, vol 595. Springer, Cham</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	Hawking, S. (2014). Transcendence looks at the implications of artificial intelligence—but are we taking AI seriously enough? The Independent.</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	Millington, I., &amp; </a:t>
            </a:r>
            <a:r>
              <a:rPr lang="en-US" sz="1200" dirty="0" err="1">
                <a:solidFill>
                  <a:schemeClr val="tx1"/>
                </a:solidFill>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Funge</a:t>
            </a:r>
            <a:r>
              <a:rPr lang="en-US" sz="1200" dirty="0">
                <a:solidFill>
                  <a:schemeClr val="tx1"/>
                </a:solidFill>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 J. (2009). Artificial intelligence for games. CRC Press.</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3">
                  <a:extLst>
                    <a:ext uri="{A12FA001-AC4F-418D-AE19-62706E023703}">
                      <ahyp:hlinkClr xmlns:ahyp="http://schemas.microsoft.com/office/drawing/2018/hyperlinkcolor" val="tx"/>
                    </a:ext>
                  </a:extLst>
                </a:hlinkClick>
              </a:rPr>
              <a:t>Reuters (2018, September 19). Ageing Japan: Military recruiters struggle as applicant pool dries up. Retrieved from https://in.reuters.com/article/japan-ageing-military-recruits/ageing-japan-military-recruiters-struggle-as-applicant-pool-dries-up-idINKCN1LZ146</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4">
                  <a:extLst>
                    <a:ext uri="{A12FA001-AC4F-418D-AE19-62706E023703}">
                      <ahyp:hlinkClr xmlns:ahyp="http://schemas.microsoft.com/office/drawing/2018/hyperlinkcolor" val="tx"/>
                    </a:ext>
                  </a:extLst>
                </a:hlinkClick>
              </a:rPr>
              <a:t>	</a:t>
            </a:r>
            <a:r>
              <a:rPr lang="en-US" sz="1200" dirty="0" err="1">
                <a:solidFill>
                  <a:schemeClr val="tx1"/>
                </a:solidFill>
                <a:latin typeface="Times New Roman" panose="02020603050405020304" pitchFamily="18" charset="0"/>
                <a:cs typeface="Times New Roman" panose="02020603050405020304" pitchFamily="18" charset="0"/>
                <a:hlinkClick r:id="rId14">
                  <a:extLst>
                    <a:ext uri="{A12FA001-AC4F-418D-AE19-62706E023703}">
                      <ahyp:hlinkClr xmlns:ahyp="http://schemas.microsoft.com/office/drawing/2018/hyperlinkcolor" val="tx"/>
                    </a:ext>
                  </a:extLst>
                </a:hlinkClick>
              </a:rPr>
              <a:t>Sadraey</a:t>
            </a:r>
            <a:r>
              <a:rPr lang="en-US" sz="1200" dirty="0">
                <a:solidFill>
                  <a:schemeClr val="tx1"/>
                </a:solidFill>
                <a:latin typeface="Times New Roman" panose="02020603050405020304" pitchFamily="18" charset="0"/>
                <a:cs typeface="Times New Roman" panose="02020603050405020304" pitchFamily="18" charset="0"/>
                <a:hlinkClick r:id="rId14">
                  <a:extLst>
                    <a:ext uri="{A12FA001-AC4F-418D-AE19-62706E023703}">
                      <ahyp:hlinkClr xmlns:ahyp="http://schemas.microsoft.com/office/drawing/2018/hyperlinkcolor" val="tx"/>
                    </a:ext>
                  </a:extLst>
                </a:hlinkClick>
              </a:rPr>
              <a:t>, M. H. (2018). Manned-unmanned aircraft teaming. In 2018 IEEE Aerospace Conference (pp. 1-12). IEEE.</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5">
                  <a:extLst>
                    <a:ext uri="{A12FA001-AC4F-418D-AE19-62706E023703}">
                      <ahyp:hlinkClr xmlns:ahyp="http://schemas.microsoft.com/office/drawing/2018/hyperlinkcolor" val="tx"/>
                    </a:ext>
                  </a:extLst>
                </a:hlinkClick>
              </a:rPr>
              <a:t>	</a:t>
            </a:r>
            <a:r>
              <a:rPr lang="en-US" sz="1200" dirty="0" err="1">
                <a:solidFill>
                  <a:schemeClr val="tx1"/>
                </a:solidFill>
                <a:latin typeface="Times New Roman" panose="02020603050405020304" pitchFamily="18" charset="0"/>
                <a:cs typeface="Times New Roman" panose="02020603050405020304" pitchFamily="18" charset="0"/>
                <a:hlinkClick r:id="rId15">
                  <a:extLst>
                    <a:ext uri="{A12FA001-AC4F-418D-AE19-62706E023703}">
                      <ahyp:hlinkClr xmlns:ahyp="http://schemas.microsoft.com/office/drawing/2018/hyperlinkcolor" val="tx"/>
                    </a:ext>
                  </a:extLst>
                </a:hlinkClick>
              </a:rPr>
              <a:t>Scharre</a:t>
            </a:r>
            <a:r>
              <a:rPr lang="en-US" sz="1200" dirty="0">
                <a:solidFill>
                  <a:schemeClr val="tx1"/>
                </a:solidFill>
                <a:latin typeface="Times New Roman" panose="02020603050405020304" pitchFamily="18" charset="0"/>
                <a:cs typeface="Times New Roman" panose="02020603050405020304" pitchFamily="18" charset="0"/>
                <a:hlinkClick r:id="rId15">
                  <a:extLst>
                    <a:ext uri="{A12FA001-AC4F-418D-AE19-62706E023703}">
                      <ahyp:hlinkClr xmlns:ahyp="http://schemas.microsoft.com/office/drawing/2018/hyperlinkcolor" val="tx"/>
                    </a:ext>
                  </a:extLst>
                </a:hlinkClick>
              </a:rPr>
              <a:t>, P. (2018). Army of None: Autonomous Weapons and the Future of War. WW Norton &amp; Company.</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6">
                  <a:extLst>
                    <a:ext uri="{A12FA001-AC4F-418D-AE19-62706E023703}">
                      <ahyp:hlinkClr xmlns:ahyp="http://schemas.microsoft.com/office/drawing/2018/hyperlinkcolor" val="tx"/>
                    </a:ext>
                  </a:extLst>
                </a:hlinkClick>
              </a:rPr>
              <a:t>	Squire, P. N., &amp; Parasuraman, R. (2010). Effects of automation and task load on task switching during human supervision of multiple semi-autonomous robots in a dynamic environment. Ergonomics, 53(8), 951-961.</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7">
                  <a:extLst>
                    <a:ext uri="{A12FA001-AC4F-418D-AE19-62706E023703}">
                      <ahyp:hlinkClr xmlns:ahyp="http://schemas.microsoft.com/office/drawing/2018/hyperlinkcolor" val="tx"/>
                    </a:ext>
                  </a:extLst>
                </a:hlinkClick>
              </a:rPr>
              <a:t>	</a:t>
            </a:r>
            <a:r>
              <a:rPr lang="en-US" sz="1200" dirty="0" err="1">
                <a:solidFill>
                  <a:schemeClr val="tx1"/>
                </a:solidFill>
                <a:latin typeface="Times New Roman" panose="02020603050405020304" pitchFamily="18" charset="0"/>
                <a:cs typeface="Times New Roman" panose="02020603050405020304" pitchFamily="18" charset="0"/>
                <a:hlinkClick r:id="rId17">
                  <a:extLst>
                    <a:ext uri="{A12FA001-AC4F-418D-AE19-62706E023703}">
                      <ahyp:hlinkClr xmlns:ahyp="http://schemas.microsoft.com/office/drawing/2018/hyperlinkcolor" val="tx"/>
                    </a:ext>
                  </a:extLst>
                </a:hlinkClick>
              </a:rPr>
              <a:t>Vinge</a:t>
            </a:r>
            <a:r>
              <a:rPr lang="en-US" sz="1200" dirty="0">
                <a:solidFill>
                  <a:schemeClr val="tx1"/>
                </a:solidFill>
                <a:latin typeface="Times New Roman" panose="02020603050405020304" pitchFamily="18" charset="0"/>
                <a:cs typeface="Times New Roman" panose="02020603050405020304" pitchFamily="18" charset="0"/>
                <a:hlinkClick r:id="rId17">
                  <a:extLst>
                    <a:ext uri="{A12FA001-AC4F-418D-AE19-62706E023703}">
                      <ahyp:hlinkClr xmlns:ahyp="http://schemas.microsoft.com/office/drawing/2018/hyperlinkcolor" val="tx"/>
                    </a:ext>
                  </a:extLst>
                </a:hlinkClick>
              </a:rPr>
              <a:t>, V. (1993). The coming technological singularity: How to survive in the post-human era.</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8">
                  <a:extLst>
                    <a:ext uri="{A12FA001-AC4F-418D-AE19-62706E023703}">
                      <ahyp:hlinkClr xmlns:ahyp="http://schemas.microsoft.com/office/drawing/2018/hyperlinkcolor" val="tx"/>
                    </a:ext>
                  </a:extLst>
                </a:hlinkClick>
              </a:rPr>
              <a:t>	Warren, A., &amp; </a:t>
            </a:r>
            <a:r>
              <a:rPr lang="en-US" sz="1200" dirty="0" err="1">
                <a:solidFill>
                  <a:schemeClr val="tx1"/>
                </a:solidFill>
                <a:latin typeface="Times New Roman" panose="02020603050405020304" pitchFamily="18" charset="0"/>
                <a:cs typeface="Times New Roman" panose="02020603050405020304" pitchFamily="18" charset="0"/>
                <a:hlinkClick r:id="rId18">
                  <a:extLst>
                    <a:ext uri="{A12FA001-AC4F-418D-AE19-62706E023703}">
                      <ahyp:hlinkClr xmlns:ahyp="http://schemas.microsoft.com/office/drawing/2018/hyperlinkcolor" val="tx"/>
                    </a:ext>
                  </a:extLst>
                </a:hlinkClick>
              </a:rPr>
              <a:t>Hillas</a:t>
            </a:r>
            <a:r>
              <a:rPr lang="en-US" sz="1200" dirty="0">
                <a:solidFill>
                  <a:schemeClr val="tx1"/>
                </a:solidFill>
                <a:latin typeface="Times New Roman" panose="02020603050405020304" pitchFamily="18" charset="0"/>
                <a:cs typeface="Times New Roman" panose="02020603050405020304" pitchFamily="18" charset="0"/>
                <a:hlinkClick r:id="rId18">
                  <a:extLst>
                    <a:ext uri="{A12FA001-AC4F-418D-AE19-62706E023703}">
                      <ahyp:hlinkClr xmlns:ahyp="http://schemas.microsoft.com/office/drawing/2018/hyperlinkcolor" val="tx"/>
                    </a:ext>
                  </a:extLst>
                </a:hlinkClick>
              </a:rPr>
              <a:t>, A. (2017). Lethal Autonomous Weapons Systems: Adapting to the Future Unmanned Warfare and Unaccountable Robots. Yale J. Int'l </a:t>
            </a:r>
            <a:r>
              <a:rPr lang="en-US" sz="1200" dirty="0" err="1">
                <a:solidFill>
                  <a:schemeClr val="tx1"/>
                </a:solidFill>
                <a:latin typeface="Times New Roman" panose="02020603050405020304" pitchFamily="18" charset="0"/>
                <a:cs typeface="Times New Roman" panose="02020603050405020304" pitchFamily="18" charset="0"/>
                <a:hlinkClick r:id="rId18">
                  <a:extLst>
                    <a:ext uri="{A12FA001-AC4F-418D-AE19-62706E023703}">
                      <ahyp:hlinkClr xmlns:ahyp="http://schemas.microsoft.com/office/drawing/2018/hyperlinkcolor" val="tx"/>
                    </a:ext>
                  </a:extLst>
                </a:hlinkClick>
              </a:rPr>
              <a:t>Aff</a:t>
            </a:r>
            <a:r>
              <a:rPr lang="en-US" sz="1200" dirty="0">
                <a:solidFill>
                  <a:schemeClr val="tx1"/>
                </a:solidFill>
                <a:latin typeface="Times New Roman" panose="02020603050405020304" pitchFamily="18" charset="0"/>
                <a:cs typeface="Times New Roman" panose="02020603050405020304" pitchFamily="18" charset="0"/>
                <a:hlinkClick r:id="rId18">
                  <a:extLst>
                    <a:ext uri="{A12FA001-AC4F-418D-AE19-62706E023703}">
                      <ahyp:hlinkClr xmlns:ahyp="http://schemas.microsoft.com/office/drawing/2018/hyperlinkcolor" val="tx"/>
                    </a:ext>
                  </a:extLst>
                </a:hlinkClick>
              </a:rPr>
              <a:t>., 12, 71.</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9">
                  <a:extLst>
                    <a:ext uri="{A12FA001-AC4F-418D-AE19-62706E023703}">
                      <ahyp:hlinkClr xmlns:ahyp="http://schemas.microsoft.com/office/drawing/2018/hyperlinkcolor" val="tx"/>
                    </a:ext>
                  </a:extLst>
                </a:hlinkClick>
              </a:rPr>
              <a:t>	Yilmaz, L., </a:t>
            </a:r>
            <a:r>
              <a:rPr lang="en-US" sz="1200" dirty="0" err="1">
                <a:solidFill>
                  <a:schemeClr val="tx1"/>
                </a:solidFill>
                <a:latin typeface="Times New Roman" panose="02020603050405020304" pitchFamily="18" charset="0"/>
                <a:cs typeface="Times New Roman" panose="02020603050405020304" pitchFamily="18" charset="0"/>
                <a:hlinkClick r:id="rId19">
                  <a:extLst>
                    <a:ext uri="{A12FA001-AC4F-418D-AE19-62706E023703}">
                      <ahyp:hlinkClr xmlns:ahyp="http://schemas.microsoft.com/office/drawing/2018/hyperlinkcolor" val="tx"/>
                    </a:ext>
                  </a:extLst>
                </a:hlinkClick>
              </a:rPr>
              <a:t>Ören</a:t>
            </a:r>
            <a:r>
              <a:rPr lang="en-US" sz="1200" dirty="0">
                <a:solidFill>
                  <a:schemeClr val="tx1"/>
                </a:solidFill>
                <a:latin typeface="Times New Roman" panose="02020603050405020304" pitchFamily="18" charset="0"/>
                <a:cs typeface="Times New Roman" panose="02020603050405020304" pitchFamily="18" charset="0"/>
                <a:hlinkClick r:id="rId19">
                  <a:extLst>
                    <a:ext uri="{A12FA001-AC4F-418D-AE19-62706E023703}">
                      <ahyp:hlinkClr xmlns:ahyp="http://schemas.microsoft.com/office/drawing/2018/hyperlinkcolor" val="tx"/>
                    </a:ext>
                  </a:extLst>
                </a:hlinkClick>
              </a:rPr>
              <a:t>, T., &amp; </a:t>
            </a:r>
            <a:r>
              <a:rPr lang="en-US" sz="1200" dirty="0" err="1">
                <a:solidFill>
                  <a:schemeClr val="tx1"/>
                </a:solidFill>
                <a:latin typeface="Times New Roman" panose="02020603050405020304" pitchFamily="18" charset="0"/>
                <a:cs typeface="Times New Roman" panose="02020603050405020304" pitchFamily="18" charset="0"/>
                <a:hlinkClick r:id="rId19">
                  <a:extLst>
                    <a:ext uri="{A12FA001-AC4F-418D-AE19-62706E023703}">
                      <ahyp:hlinkClr xmlns:ahyp="http://schemas.microsoft.com/office/drawing/2018/hyperlinkcolor" val="tx"/>
                    </a:ext>
                  </a:extLst>
                </a:hlinkClick>
              </a:rPr>
              <a:t>Aghaee</a:t>
            </a:r>
            <a:r>
              <a:rPr lang="en-US" sz="1200" dirty="0">
                <a:solidFill>
                  <a:schemeClr val="tx1"/>
                </a:solidFill>
                <a:latin typeface="Times New Roman" panose="02020603050405020304" pitchFamily="18" charset="0"/>
                <a:cs typeface="Times New Roman" panose="02020603050405020304" pitchFamily="18" charset="0"/>
                <a:hlinkClick r:id="rId19">
                  <a:extLst>
                    <a:ext uri="{A12FA001-AC4F-418D-AE19-62706E023703}">
                      <ahyp:hlinkClr xmlns:ahyp="http://schemas.microsoft.com/office/drawing/2018/hyperlinkcolor" val="tx"/>
                    </a:ext>
                  </a:extLst>
                </a:hlinkClick>
              </a:rPr>
              <a:t>, N. G. (2006). Intelligent agents, simulation, and gaming. Simulation &amp; Gaming, 37(3), 339-349.</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20">
                  <a:extLst>
                    <a:ext uri="{A12FA001-AC4F-418D-AE19-62706E023703}">
                      <ahyp:hlinkClr xmlns:ahyp="http://schemas.microsoft.com/office/drawing/2018/hyperlinkcolor" val="tx"/>
                    </a:ext>
                  </a:extLst>
                </a:hlinkClick>
              </a:rPr>
              <a:t>	</a:t>
            </a:r>
            <a:r>
              <a:rPr lang="en-US" sz="1200" dirty="0" err="1">
                <a:solidFill>
                  <a:schemeClr val="tx1"/>
                </a:solidFill>
                <a:latin typeface="Times New Roman" panose="02020603050405020304" pitchFamily="18" charset="0"/>
                <a:cs typeface="Times New Roman" panose="02020603050405020304" pitchFamily="18" charset="0"/>
                <a:hlinkClick r:id="rId20">
                  <a:extLst>
                    <a:ext uri="{A12FA001-AC4F-418D-AE19-62706E023703}">
                      <ahyp:hlinkClr xmlns:ahyp="http://schemas.microsoft.com/office/drawing/2018/hyperlinkcolor" val="tx"/>
                    </a:ext>
                  </a:extLst>
                </a:hlinkClick>
              </a:rPr>
              <a:t>Youtube</a:t>
            </a:r>
            <a:r>
              <a:rPr lang="en-US" sz="1200" dirty="0">
                <a:solidFill>
                  <a:schemeClr val="tx1"/>
                </a:solidFill>
                <a:latin typeface="Times New Roman" panose="02020603050405020304" pitchFamily="18" charset="0"/>
                <a:cs typeface="Times New Roman" panose="02020603050405020304" pitchFamily="18" charset="0"/>
                <a:hlinkClick r:id="rId20">
                  <a:extLst>
                    <a:ext uri="{A12FA001-AC4F-418D-AE19-62706E023703}">
                      <ahyp:hlinkClr xmlns:ahyp="http://schemas.microsoft.com/office/drawing/2018/hyperlinkcolor" val="tx"/>
                    </a:ext>
                  </a:extLst>
                </a:hlinkClick>
              </a:rPr>
              <a:t> (2013, July 10). X-47B Completes First Carrier-based Arrested Landing. Retrieved from https://www.youtube.com/watch?v=Rc2k6G8LuqY</a:t>
            </a:r>
            <a:endParaRPr lang="en-US" sz="1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2</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latin typeface="Times" panose="02020603050405020304" pitchFamily="18" charset="0"/>
                <a:cs typeface="Times" panose="02020603050405020304" pitchFamily="18" charset="0"/>
              </a:rPr>
              <a:t>Topic / Purpose Statement</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F6C0C292-4275-43C0-9230-A0BA517F973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marL="0" marR="0" lvl="0" indent="0" algn="l" rtl="0">
              <a:spcBef>
                <a:spcPts val="600"/>
              </a:spcBef>
              <a:spcAft>
                <a:spcPts val="0"/>
              </a:spcAft>
              <a:buNone/>
            </a:pPr>
            <a:r>
              <a:rPr lang="de-DE" sz="3600" dirty="0">
                <a:solidFill>
                  <a:schemeClr val="dk1"/>
                </a:solidFill>
                <a:latin typeface="Times"/>
                <a:cs typeface="Times"/>
                <a:sym typeface="Times"/>
              </a:rPr>
              <a:t>The </a:t>
            </a:r>
            <a:r>
              <a:rPr lang="de-DE" sz="3600" dirty="0" err="1">
                <a:solidFill>
                  <a:schemeClr val="dk1"/>
                </a:solidFill>
                <a:latin typeface="Times"/>
                <a:cs typeface="Times"/>
                <a:sym typeface="Times"/>
              </a:rPr>
              <a:t>purpose</a:t>
            </a:r>
            <a:r>
              <a:rPr lang="de-DE" sz="3600" dirty="0">
                <a:solidFill>
                  <a:schemeClr val="dk1"/>
                </a:solidFill>
                <a:latin typeface="Times"/>
                <a:cs typeface="Times"/>
                <a:sym typeface="Times"/>
              </a:rPr>
              <a:t> </a:t>
            </a:r>
            <a:r>
              <a:rPr lang="de-DE" sz="3600" dirty="0" err="1">
                <a:solidFill>
                  <a:schemeClr val="dk1"/>
                </a:solidFill>
                <a:latin typeface="Times"/>
                <a:cs typeface="Times"/>
                <a:sym typeface="Times"/>
              </a:rPr>
              <a:t>of</a:t>
            </a:r>
            <a:r>
              <a:rPr lang="de-DE" sz="3600" dirty="0">
                <a:solidFill>
                  <a:schemeClr val="dk1"/>
                </a:solidFill>
                <a:latin typeface="Times"/>
                <a:cs typeface="Times"/>
                <a:sym typeface="Times"/>
              </a:rPr>
              <a:t> </a:t>
            </a:r>
            <a:r>
              <a:rPr lang="de-DE" sz="3600" dirty="0" err="1">
                <a:solidFill>
                  <a:schemeClr val="dk1"/>
                </a:solidFill>
                <a:latin typeface="Times"/>
                <a:cs typeface="Times"/>
                <a:sym typeface="Times"/>
              </a:rPr>
              <a:t>the</a:t>
            </a:r>
            <a:r>
              <a:rPr lang="de-DE" sz="3600" dirty="0">
                <a:solidFill>
                  <a:schemeClr val="dk1"/>
                </a:solidFill>
                <a:latin typeface="Times"/>
                <a:cs typeface="Times"/>
                <a:sym typeface="Times"/>
              </a:rPr>
              <a:t> </a:t>
            </a:r>
            <a:r>
              <a:rPr lang="de-DE" sz="3600" dirty="0" err="1">
                <a:solidFill>
                  <a:schemeClr val="dk1"/>
                </a:solidFill>
                <a:latin typeface="Times"/>
                <a:cs typeface="Times"/>
                <a:sym typeface="Times"/>
              </a:rPr>
              <a:t>project</a:t>
            </a:r>
            <a:r>
              <a:rPr lang="de-DE" sz="3600" dirty="0">
                <a:solidFill>
                  <a:schemeClr val="dk1"/>
                </a:solidFill>
                <a:latin typeface="Times"/>
                <a:cs typeface="Times"/>
                <a:sym typeface="Times"/>
              </a:rPr>
              <a:t> </a:t>
            </a:r>
            <a:r>
              <a:rPr lang="de-DE" sz="3600" dirty="0" err="1">
                <a:solidFill>
                  <a:schemeClr val="dk1"/>
                </a:solidFill>
                <a:latin typeface="Times"/>
                <a:cs typeface="Times"/>
                <a:sym typeface="Times"/>
              </a:rPr>
              <a:t>is</a:t>
            </a:r>
            <a:r>
              <a:rPr lang="de-DE" sz="3600" dirty="0">
                <a:solidFill>
                  <a:schemeClr val="dk1"/>
                </a:solidFill>
                <a:latin typeface="Times"/>
                <a:cs typeface="Times"/>
                <a:sym typeface="Times"/>
              </a:rPr>
              <a:t> </a:t>
            </a:r>
            <a:r>
              <a:rPr lang="en-US" sz="3600" dirty="0">
                <a:solidFill>
                  <a:schemeClr val="dk1"/>
                </a:solidFill>
                <a:latin typeface="Times"/>
                <a:cs typeface="Times"/>
              </a:rPr>
              <a:t>to describe a framework with which the possibilities and limits of the future military use of autonomous systems can be investigated.</a:t>
            </a:r>
            <a:endParaRPr sz="3600" dirty="0">
              <a:solidFill>
                <a:schemeClr val="dk1"/>
              </a:solidFill>
              <a:latin typeface="Times"/>
              <a:cs typeface="Times"/>
              <a:sym typeface="Times"/>
            </a:endParaRPr>
          </a:p>
        </p:txBody>
      </p:sp>
    </p:spTree>
    <p:extLst>
      <p:ext uri="{BB962C8B-B14F-4D97-AF65-F5344CB8AC3E}">
        <p14:creationId xmlns:p14="http://schemas.microsoft.com/office/powerpoint/2010/main" val="99754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3</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latin typeface="Times" panose="02020603050405020304" pitchFamily="18" charset="0"/>
                <a:cs typeface="Times" panose="02020603050405020304" pitchFamily="18" charset="0"/>
              </a:rPr>
              <a:t>Introduction</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6" name="Shape 168">
            <a:extLst>
              <a:ext uri="{FF2B5EF4-FFF2-40B4-BE49-F238E27FC236}">
                <a16:creationId xmlns:a16="http://schemas.microsoft.com/office/drawing/2014/main" id="{743F62D2-D549-4547-9CDA-CA0F6804CBC1}"/>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a:spcBef>
                <a:spcPts val="600"/>
              </a:spcBef>
            </a:pPr>
            <a:r>
              <a:rPr lang="en-US" sz="2400" dirty="0">
                <a:solidFill>
                  <a:schemeClr val="dk1"/>
                </a:solidFill>
                <a:latin typeface="Times"/>
                <a:cs typeface="Times"/>
              </a:rPr>
              <a:t>Armed forces use technology to gain superiority on the battlefield. Recent breakthroughs in the field of Artificial Intelligence and </a:t>
            </a:r>
            <a:r>
              <a:rPr lang="en-US" sz="2400" dirty="0">
                <a:solidFill>
                  <a:schemeClr val="accent2"/>
                </a:solidFill>
                <a:latin typeface="Times"/>
                <a:cs typeface="Times"/>
                <a:hlinkClick r:id="rId3">
                  <a:extLst>
                    <a:ext uri="{A12FA001-AC4F-418D-AE19-62706E023703}">
                      <ahyp:hlinkClr xmlns:ahyp="http://schemas.microsoft.com/office/drawing/2018/hyperlinkcolor" val="tx"/>
                    </a:ext>
                  </a:extLst>
                </a:hlinkClick>
              </a:rPr>
              <a:t>Unmanned Systems provide new uses for military operations. </a:t>
            </a:r>
            <a:r>
              <a:rPr lang="en-US" sz="2400" dirty="0">
                <a:solidFill>
                  <a:schemeClr val="dk1"/>
                </a:solidFill>
                <a:latin typeface="Times"/>
                <a:cs typeface="Times"/>
              </a:rPr>
              <a:t>The Control of Unmanned Systems can be done at different levels of autonomy. The focus of this research is the Human-autonomy teaming approach. In contrast to Manned-unmanned teaming, the unmanned systems are not operated by human operators. With our research we would like to investigate the possibilities to operate unmanned systems autonomously, to increase the effectiveness of military forces on the near future battlefield.</a:t>
            </a:r>
            <a:endParaRPr sz="2400" dirty="0">
              <a:solidFill>
                <a:schemeClr val="dk1"/>
              </a:solidFill>
              <a:latin typeface="Times"/>
              <a:cs typeface="Times"/>
              <a:sym typeface="Times"/>
            </a:endParaRPr>
          </a:p>
        </p:txBody>
      </p:sp>
    </p:spTree>
    <p:extLst>
      <p:ext uri="{BB962C8B-B14F-4D97-AF65-F5344CB8AC3E}">
        <p14:creationId xmlns:p14="http://schemas.microsoft.com/office/powerpoint/2010/main" val="1055492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4</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latin typeface="Times" panose="02020603050405020304" pitchFamily="18" charset="0"/>
                <a:cs typeface="Times" panose="02020603050405020304" pitchFamily="18" charset="0"/>
              </a:rPr>
              <a:t>Related works / literature review</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86F8B16-85D0-4D63-B8EC-27CCFB2DD154}"/>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marL="342900" indent="-342900">
              <a:spcBef>
                <a:spcPts val="600"/>
              </a:spcBef>
              <a:buFont typeface="Arial" panose="020B0604020202020204" pitchFamily="34" charset="0"/>
              <a:buChar char="•"/>
            </a:pPr>
            <a:r>
              <a:rPr lang="en-US" sz="2800" b="1" dirty="0">
                <a:solidFill>
                  <a:schemeClr val="dk1"/>
                </a:solidFill>
                <a:latin typeface="Times"/>
                <a:cs typeface="Times"/>
              </a:rPr>
              <a:t>Breakthroughs in AI and Robotics</a:t>
            </a:r>
          </a:p>
          <a:p>
            <a:pPr marL="342900" lvl="0" indent="-342900">
              <a:lnSpc>
                <a:spcPct val="150000"/>
              </a:lnSpc>
              <a:spcBef>
                <a:spcPts val="600"/>
              </a:spcBef>
              <a:buFont typeface="Arial" panose="020B0604020202020204" pitchFamily="34" charset="0"/>
              <a:buChar char="•"/>
            </a:pPr>
            <a:r>
              <a:rPr lang="en-US" sz="2800" b="1" dirty="0">
                <a:solidFill>
                  <a:schemeClr val="dk1"/>
                </a:solidFill>
                <a:latin typeface="Times"/>
                <a:cs typeface="Times"/>
              </a:rPr>
              <a:t>Level of autonomy: </a:t>
            </a:r>
          </a:p>
          <a:p>
            <a:pPr lvl="1">
              <a:spcBef>
                <a:spcPts val="600"/>
              </a:spcBef>
            </a:pPr>
            <a:r>
              <a:rPr lang="en-US" sz="2800" dirty="0">
                <a:solidFill>
                  <a:schemeClr val="dk1"/>
                </a:solidFill>
                <a:latin typeface="Times"/>
                <a:cs typeface="Times"/>
              </a:rPr>
              <a:t>	- Semiautonomous (human in the loop)</a:t>
            </a:r>
          </a:p>
          <a:p>
            <a:pPr lvl="1">
              <a:spcBef>
                <a:spcPts val="600"/>
              </a:spcBef>
            </a:pPr>
            <a:r>
              <a:rPr lang="en-US" sz="2800" dirty="0">
                <a:solidFill>
                  <a:schemeClr val="dk1"/>
                </a:solidFill>
                <a:latin typeface="Times"/>
                <a:cs typeface="Times"/>
              </a:rPr>
              <a:t>	- Supervised autonomous (human on the loop)</a:t>
            </a:r>
          </a:p>
          <a:p>
            <a:pPr lvl="1">
              <a:spcBef>
                <a:spcPts val="600"/>
              </a:spcBef>
            </a:pPr>
            <a:r>
              <a:rPr lang="en-US" sz="2800" dirty="0">
                <a:solidFill>
                  <a:schemeClr val="dk1"/>
                </a:solidFill>
                <a:latin typeface="Times"/>
                <a:cs typeface="Times"/>
              </a:rPr>
              <a:t>	- Fully autonomous (human out of the loop)</a:t>
            </a:r>
            <a:endParaRPr lang="en-US" sz="2800" b="1" dirty="0">
              <a:solidFill>
                <a:schemeClr val="dk1"/>
              </a:solidFill>
              <a:latin typeface="Times"/>
              <a:cs typeface="Times"/>
            </a:endParaRPr>
          </a:p>
          <a:p>
            <a:pPr marL="342900" lvl="0" indent="-342900">
              <a:lnSpc>
                <a:spcPct val="150000"/>
              </a:lnSpc>
              <a:spcBef>
                <a:spcPts val="600"/>
              </a:spcBef>
              <a:buFont typeface="Arial" panose="020B0604020202020204" pitchFamily="34" charset="0"/>
              <a:buChar char="•"/>
            </a:pPr>
            <a:r>
              <a:rPr lang="en-US" sz="2800" b="1" dirty="0">
                <a:solidFill>
                  <a:schemeClr val="dk1"/>
                </a:solidFill>
                <a:latin typeface="Times"/>
                <a:cs typeface="Times"/>
              </a:rPr>
              <a:t>Military potential of Human-autonomy teaming</a:t>
            </a:r>
          </a:p>
          <a:p>
            <a:pPr lvl="1">
              <a:spcBef>
                <a:spcPts val="600"/>
              </a:spcBef>
            </a:pPr>
            <a:r>
              <a:rPr lang="en-US" sz="2800" b="1" dirty="0">
                <a:solidFill>
                  <a:schemeClr val="dk1"/>
                </a:solidFill>
                <a:latin typeface="Times"/>
                <a:cs typeface="Times"/>
              </a:rPr>
              <a:t>	</a:t>
            </a:r>
            <a:r>
              <a:rPr lang="en-US" sz="2800" dirty="0">
                <a:solidFill>
                  <a:schemeClr val="dk1"/>
                </a:solidFill>
                <a:latin typeface="Times"/>
                <a:cs typeface="Times"/>
              </a:rPr>
              <a:t>- Reliability of autonomous systems</a:t>
            </a:r>
          </a:p>
          <a:p>
            <a:pPr lvl="1">
              <a:spcBef>
                <a:spcPts val="600"/>
              </a:spcBef>
            </a:pPr>
            <a:r>
              <a:rPr lang="de-DE" sz="2800" dirty="0">
                <a:solidFill>
                  <a:schemeClr val="dk1"/>
                </a:solidFill>
                <a:latin typeface="Times"/>
                <a:cs typeface="Times"/>
              </a:rPr>
              <a:t>	- </a:t>
            </a:r>
            <a:r>
              <a:rPr lang="de-DE" sz="2800" dirty="0" err="1">
                <a:solidFill>
                  <a:schemeClr val="dk1"/>
                </a:solidFill>
                <a:latin typeface="Times"/>
                <a:cs typeface="Times"/>
              </a:rPr>
              <a:t>Cognitive</a:t>
            </a:r>
            <a:r>
              <a:rPr lang="de-DE" sz="2800" dirty="0">
                <a:solidFill>
                  <a:schemeClr val="dk1"/>
                </a:solidFill>
                <a:latin typeface="Times"/>
                <a:cs typeface="Times"/>
              </a:rPr>
              <a:t> </a:t>
            </a:r>
            <a:r>
              <a:rPr lang="de-DE" sz="2800" dirty="0" err="1">
                <a:solidFill>
                  <a:schemeClr val="dk1"/>
                </a:solidFill>
                <a:latin typeface="Times"/>
                <a:cs typeface="Times"/>
              </a:rPr>
              <a:t>load</a:t>
            </a:r>
            <a:r>
              <a:rPr lang="de-DE" sz="2800" dirty="0">
                <a:solidFill>
                  <a:schemeClr val="dk1"/>
                </a:solidFill>
                <a:latin typeface="Times"/>
                <a:cs typeface="Times"/>
              </a:rPr>
              <a:t> </a:t>
            </a:r>
            <a:r>
              <a:rPr lang="de-DE" sz="2800" dirty="0" err="1">
                <a:solidFill>
                  <a:schemeClr val="dk1"/>
                </a:solidFill>
                <a:latin typeface="Times"/>
                <a:cs typeface="Times"/>
              </a:rPr>
              <a:t>of</a:t>
            </a:r>
            <a:r>
              <a:rPr lang="de-DE" sz="2800" dirty="0">
                <a:solidFill>
                  <a:schemeClr val="dk1"/>
                </a:solidFill>
                <a:latin typeface="Times"/>
                <a:cs typeface="Times"/>
              </a:rPr>
              <a:t> </a:t>
            </a:r>
            <a:r>
              <a:rPr lang="de-DE" sz="2800" dirty="0" err="1">
                <a:solidFill>
                  <a:schemeClr val="dk1"/>
                </a:solidFill>
                <a:latin typeface="Times"/>
                <a:cs typeface="Times"/>
              </a:rPr>
              <a:t>the</a:t>
            </a:r>
            <a:r>
              <a:rPr lang="de-DE" sz="2800" dirty="0">
                <a:solidFill>
                  <a:schemeClr val="dk1"/>
                </a:solidFill>
                <a:latin typeface="Times"/>
                <a:cs typeface="Times"/>
              </a:rPr>
              <a:t> human-</a:t>
            </a:r>
            <a:r>
              <a:rPr lang="de-DE" sz="2800" dirty="0" err="1">
                <a:solidFill>
                  <a:schemeClr val="dk1"/>
                </a:solidFill>
                <a:latin typeface="Times"/>
                <a:cs typeface="Times"/>
              </a:rPr>
              <a:t>superviser</a:t>
            </a:r>
            <a:endParaRPr lang="de-DE" sz="2800" dirty="0">
              <a:solidFill>
                <a:schemeClr val="dk1"/>
              </a:solidFill>
              <a:latin typeface="Times"/>
              <a:cs typeface="Times"/>
            </a:endParaRPr>
          </a:p>
          <a:p>
            <a:pPr lvl="1">
              <a:spcBef>
                <a:spcPts val="600"/>
              </a:spcBef>
            </a:pPr>
            <a:r>
              <a:rPr lang="de-DE" sz="2800" dirty="0">
                <a:solidFill>
                  <a:schemeClr val="dk1"/>
                </a:solidFill>
                <a:latin typeface="Times"/>
                <a:cs typeface="Times"/>
              </a:rPr>
              <a:t>	- </a:t>
            </a:r>
            <a:r>
              <a:rPr lang="de-DE" sz="2800" dirty="0" err="1">
                <a:solidFill>
                  <a:schemeClr val="dk1"/>
                </a:solidFill>
                <a:latin typeface="Times"/>
                <a:cs typeface="Times"/>
              </a:rPr>
              <a:t>Ethical</a:t>
            </a:r>
            <a:r>
              <a:rPr lang="de-DE" sz="2800" dirty="0">
                <a:solidFill>
                  <a:schemeClr val="dk1"/>
                </a:solidFill>
                <a:latin typeface="Times"/>
                <a:cs typeface="Times"/>
              </a:rPr>
              <a:t> and legal </a:t>
            </a:r>
            <a:r>
              <a:rPr lang="de-DE" sz="2800" dirty="0" err="1">
                <a:solidFill>
                  <a:schemeClr val="dk1"/>
                </a:solidFill>
                <a:latin typeface="Times"/>
                <a:cs typeface="Times"/>
              </a:rPr>
              <a:t>aspects</a:t>
            </a:r>
            <a:endParaRPr lang="en-US" sz="2800" dirty="0">
              <a:solidFill>
                <a:schemeClr val="dk1"/>
              </a:solidFill>
              <a:latin typeface="Times"/>
              <a:cs typeface="Times"/>
            </a:endParaRPr>
          </a:p>
          <a:p>
            <a:pPr lvl="1">
              <a:spcBef>
                <a:spcPts val="600"/>
              </a:spcBef>
            </a:pPr>
            <a:endParaRPr lang="en-US" sz="2400" dirty="0">
              <a:solidFill>
                <a:schemeClr val="dk1"/>
              </a:solidFill>
              <a:latin typeface="Times"/>
              <a:cs typeface="Times"/>
            </a:endParaRPr>
          </a:p>
          <a:p>
            <a:pPr lvl="0">
              <a:spcBef>
                <a:spcPts val="600"/>
              </a:spcBef>
            </a:pPr>
            <a:endParaRPr lang="en-US" sz="2400" dirty="0">
              <a:solidFill>
                <a:schemeClr val="dk1"/>
              </a:solidFill>
              <a:latin typeface="Times"/>
              <a:cs typeface="Times"/>
            </a:endParaRPr>
          </a:p>
          <a:p>
            <a:pPr lvl="0">
              <a:spcBef>
                <a:spcPts val="600"/>
              </a:spcBef>
            </a:pPr>
            <a:endParaRPr sz="2400" dirty="0">
              <a:solidFill>
                <a:schemeClr val="dk1"/>
              </a:solidFill>
              <a:latin typeface="Times"/>
              <a:cs typeface="Times"/>
              <a:sym typeface="Times"/>
            </a:endParaRPr>
          </a:p>
        </p:txBody>
      </p:sp>
    </p:spTree>
    <p:extLst>
      <p:ext uri="{BB962C8B-B14F-4D97-AF65-F5344CB8AC3E}">
        <p14:creationId xmlns:p14="http://schemas.microsoft.com/office/powerpoint/2010/main" val="1178821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5</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Research Method</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5" name="Shape 168">
            <a:extLst>
              <a:ext uri="{FF2B5EF4-FFF2-40B4-BE49-F238E27FC236}">
                <a16:creationId xmlns:a16="http://schemas.microsoft.com/office/drawing/2014/main" id="{5D6C0CAF-CC8D-4414-ACD3-10A59F63CBD3}"/>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3200" dirty="0">
                <a:latin typeface="Times New Roman" panose="02020603050405020304" pitchFamily="18" charset="0"/>
                <a:cs typeface="Times New Roman" panose="02020603050405020304" pitchFamily="18" charset="0"/>
              </a:rPr>
              <a:t>We want to use a </a:t>
            </a:r>
            <a:r>
              <a:rPr lang="en-US" sz="3200" b="1" dirty="0">
                <a:latin typeface="Times New Roman" panose="02020603050405020304" pitchFamily="18" charset="0"/>
                <a:cs typeface="Times New Roman" panose="02020603050405020304" pitchFamily="18" charset="0"/>
              </a:rPr>
              <a:t>Mixed Methods Approach </a:t>
            </a:r>
            <a:r>
              <a:rPr lang="en-US" sz="3200" dirty="0">
                <a:latin typeface="Times New Roman" panose="02020603050405020304" pitchFamily="18" charset="0"/>
                <a:cs typeface="Times New Roman" panose="02020603050405020304" pitchFamily="18" charset="0"/>
              </a:rPr>
              <a:t>to answer the following Research Questions:</a:t>
            </a:r>
          </a:p>
          <a:p>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1st Step: Qualitative research questions </a:t>
            </a:r>
          </a:p>
          <a:p>
            <a:r>
              <a:rPr lang="en-US" sz="3200" dirty="0">
                <a:latin typeface="Times New Roman" panose="02020603050405020304" pitchFamily="18" charset="0"/>
                <a:cs typeface="Times New Roman" panose="02020603050405020304" pitchFamily="18" charset="0"/>
              </a:rPr>
              <a:t>	- literature review</a:t>
            </a:r>
          </a:p>
          <a:p>
            <a:r>
              <a:rPr lang="en-US" sz="3200" dirty="0">
                <a:latin typeface="Times New Roman" panose="02020603050405020304" pitchFamily="18" charset="0"/>
                <a:cs typeface="Times New Roman" panose="02020603050405020304" pitchFamily="18" charset="0"/>
              </a:rPr>
              <a:t>	- interviews </a:t>
            </a:r>
          </a:p>
          <a:p>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2</a:t>
            </a:r>
            <a:r>
              <a:rPr lang="en-US" sz="3200" b="1" baseline="30000" dirty="0">
                <a:latin typeface="Times New Roman" panose="02020603050405020304" pitchFamily="18" charset="0"/>
                <a:cs typeface="Times New Roman" panose="02020603050405020304" pitchFamily="18" charset="0"/>
              </a:rPr>
              <a:t>nd</a:t>
            </a:r>
            <a:r>
              <a:rPr lang="en-US" sz="3200" b="1" dirty="0">
                <a:latin typeface="Times New Roman" panose="02020603050405020304" pitchFamily="18" charset="0"/>
                <a:cs typeface="Times New Roman" panose="02020603050405020304" pitchFamily="18" charset="0"/>
              </a:rPr>
              <a:t> Step: Quantitative research question </a:t>
            </a:r>
          </a:p>
          <a:p>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simulation experiments.</a:t>
            </a:r>
          </a:p>
          <a:p>
            <a:endParaRPr lang="en-US" sz="2400" dirty="0"/>
          </a:p>
          <a:p>
            <a:endParaRPr lang="en-US" sz="2400" dirty="0"/>
          </a:p>
          <a:p>
            <a:endParaRPr lang="en-US" sz="2400" dirty="0"/>
          </a:p>
        </p:txBody>
      </p:sp>
    </p:spTree>
    <p:extLst>
      <p:ext uri="{BB962C8B-B14F-4D97-AF65-F5344CB8AC3E}">
        <p14:creationId xmlns:p14="http://schemas.microsoft.com/office/powerpoint/2010/main" val="46492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6</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3000" b="1" dirty="0">
                <a:latin typeface="Times New Roman" panose="02020603050405020304" pitchFamily="18" charset="0"/>
                <a:cs typeface="Times New Roman" panose="02020603050405020304" pitchFamily="18" charset="0"/>
              </a:rPr>
              <a:t>Central question: </a:t>
            </a:r>
            <a:r>
              <a:rPr lang="en-US" sz="3000" dirty="0">
                <a:latin typeface="Times New Roman" panose="02020603050405020304" pitchFamily="18" charset="0"/>
                <a:cs typeface="Times New Roman" panose="02020603050405020304" pitchFamily="18" charset="0"/>
              </a:rPr>
              <a:t>What are the benefits of using human-supervised autonomous systems in a military environment?</a:t>
            </a:r>
          </a:p>
          <a:p>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00" b="1" dirty="0" err="1">
                <a:latin typeface="Times New Roman" panose="02020603050405020304" pitchFamily="18" charset="0"/>
                <a:cs typeface="Times New Roman" panose="02020603050405020304" pitchFamily="18" charset="0"/>
              </a:rPr>
              <a:t>Subquestion</a:t>
            </a:r>
            <a:r>
              <a:rPr lang="en-US" sz="3000" b="1" dirty="0">
                <a:latin typeface="Times New Roman" panose="02020603050405020304" pitchFamily="18" charset="0"/>
                <a:cs typeface="Times New Roman" panose="02020603050405020304" pitchFamily="18" charset="0"/>
              </a:rPr>
              <a:t> 1</a:t>
            </a:r>
            <a:r>
              <a:rPr lang="en-US" sz="3000" dirty="0">
                <a:latin typeface="Times New Roman" panose="02020603050405020304" pitchFamily="18" charset="0"/>
                <a:cs typeface="Times New Roman" panose="02020603050405020304" pitchFamily="18" charset="0"/>
              </a:rPr>
              <a:t>: What is the current status of research on Human-autonomy teaming in the military?</a:t>
            </a:r>
          </a:p>
          <a:p>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00" b="1" dirty="0" err="1">
                <a:latin typeface="Times New Roman" panose="02020603050405020304" pitchFamily="18" charset="0"/>
                <a:cs typeface="Times New Roman" panose="02020603050405020304" pitchFamily="18" charset="0"/>
              </a:rPr>
              <a:t>Subquestion</a:t>
            </a:r>
            <a:r>
              <a:rPr lang="en-US" sz="3000" b="1" dirty="0">
                <a:latin typeface="Times New Roman" panose="02020603050405020304" pitchFamily="18" charset="0"/>
                <a:cs typeface="Times New Roman" panose="02020603050405020304" pitchFamily="18" charset="0"/>
              </a:rPr>
              <a:t> 2: </a:t>
            </a:r>
            <a:r>
              <a:rPr lang="en-US" sz="3000" dirty="0">
                <a:latin typeface="Times New Roman" panose="02020603050405020304" pitchFamily="18" charset="0"/>
                <a:cs typeface="Times New Roman" panose="02020603050405020304" pitchFamily="18" charset="0"/>
              </a:rPr>
              <a:t>How could autonomous systems be integrated into the armed forces, ensuring that legal aspects are adhered to?</a:t>
            </a:r>
          </a:p>
          <a:p>
            <a:endParaRPr lang="en-US" sz="2400" b="1" dirty="0"/>
          </a:p>
        </p:txBody>
      </p:sp>
    </p:spTree>
    <p:extLst>
      <p:ext uri="{BB962C8B-B14F-4D97-AF65-F5344CB8AC3E}">
        <p14:creationId xmlns:p14="http://schemas.microsoft.com/office/powerpoint/2010/main" val="2839024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7</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200" b="1" dirty="0">
                <a:latin typeface="Times New Roman" panose="02020603050405020304" pitchFamily="18" charset="0"/>
                <a:cs typeface="Times New Roman" panose="02020603050405020304" pitchFamily="18" charset="0"/>
              </a:rPr>
              <a:t>Central question: What are the benefits of using human-supervised autonomous systems in a military environment?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The military is looking into increasing their capabilities star introducing unmanned vehicles (UVs) and robotic systems (Squire &amp; Parasuraman, 2010) (de Visser &amp; Parasuraman, 2011) (Chen &amp; Barnes 2014).  The factors driving the introduction of UVs to increase force lethality, survivor evacuation, and reducing human exposure to combat operations (Chen &amp; Barnes 2014).  Other factors are the reduction in personnel, reduction in labor cost, improve human safety and cost-saving ways to perform tasks without the human limitations and expense (Squire &amp; Parasuraman, 2010) (</a:t>
            </a:r>
            <a:r>
              <a:rPr lang="en-US" sz="2200" dirty="0" err="1">
                <a:latin typeface="Times New Roman" panose="02020603050405020304" pitchFamily="18" charset="0"/>
                <a:cs typeface="Times New Roman" panose="02020603050405020304" pitchFamily="18" charset="0"/>
              </a:rPr>
              <a:t>Endsley</a:t>
            </a:r>
            <a:r>
              <a:rPr lang="en-US" sz="2200" dirty="0">
                <a:latin typeface="Times New Roman" panose="02020603050405020304" pitchFamily="18" charset="0"/>
                <a:cs typeface="Times New Roman" panose="02020603050405020304" pitchFamily="18" charset="0"/>
              </a:rPr>
              <a:t>, 2017).  The literature provides some evidence where the use of human-supervised autonomous has been beneficial.</a:t>
            </a:r>
          </a:p>
        </p:txBody>
      </p:sp>
    </p:spTree>
    <p:extLst>
      <p:ext uri="{BB962C8B-B14F-4D97-AF65-F5344CB8AC3E}">
        <p14:creationId xmlns:p14="http://schemas.microsoft.com/office/powerpoint/2010/main" val="3187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8</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200" b="1" dirty="0" err="1">
                <a:latin typeface="Times New Roman" panose="02020603050405020304" pitchFamily="18" charset="0"/>
                <a:cs typeface="Times New Roman" panose="02020603050405020304" pitchFamily="18" charset="0"/>
              </a:rPr>
              <a:t>Subquestion</a:t>
            </a:r>
            <a:r>
              <a:rPr lang="en-US" sz="2200" b="1" dirty="0">
                <a:latin typeface="Times New Roman" panose="02020603050405020304" pitchFamily="18" charset="0"/>
                <a:cs typeface="Times New Roman" panose="02020603050405020304" pitchFamily="18" charset="0"/>
              </a:rPr>
              <a:t> 1: What is the current status of research on Human-autonomy teaming in the military?</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Current research being performed on the subject of dismounted infantry working with small robots, intelligent analysis, human working with intelligent agents managing teams of unmanned vehicles, vehicles with ground penetrating radars (Chen, 2018).  Most of the research perform into the efficacy Some research perform in human-automation teaming is looking at the behavior and the synchronization between teams (Demir, McNeese, and Cooke, 2018).  There are a number of research being conducted in the field of human-autonomy systems.  Some of the research concentrate on the cognitive load of the human agent and how to decrease it.</a:t>
            </a:r>
          </a:p>
        </p:txBody>
      </p:sp>
    </p:spTree>
    <p:extLst>
      <p:ext uri="{BB962C8B-B14F-4D97-AF65-F5344CB8AC3E}">
        <p14:creationId xmlns:p14="http://schemas.microsoft.com/office/powerpoint/2010/main" val="234968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9</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200" b="1" dirty="0" err="1">
                <a:latin typeface="Times New Roman" panose="02020603050405020304" pitchFamily="18" charset="0"/>
                <a:cs typeface="Times New Roman" panose="02020603050405020304" pitchFamily="18" charset="0"/>
              </a:rPr>
              <a:t>Subquestion</a:t>
            </a:r>
            <a:r>
              <a:rPr lang="en-US" sz="2200" b="1" dirty="0">
                <a:latin typeface="Times New Roman" panose="02020603050405020304" pitchFamily="18" charset="0"/>
                <a:cs typeface="Times New Roman" panose="02020603050405020304" pitchFamily="18" charset="0"/>
              </a:rPr>
              <a:t> 2: How could autonomous systems be integrated into the armed forces, ensuring that legal aspects are adhered to?</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The suggestion for autonomous systems to ensure they adhered to legal implication is to rest the authority on a human supervisor (Chen &amp; Barnes 2014). Humans still understand patterns behavior, human intentions, macro implications and ethical responsibilities much better than artificial systems (Chen &amp; Barnes 2014). For this reason, the system autonomous agent shall always remain subordinate to their human counterparts (Chen &amp; Barnes 2014). The human will only be allowed the agent to act autonomously only specified conditions (Chen &amp; Barnes 2014). John H. Northrop and Associate conducted a study which suggests developing a matrix defining the level of automation (</a:t>
            </a:r>
            <a:r>
              <a:rPr lang="en-US" sz="1900" dirty="0" err="1">
                <a:latin typeface="Times New Roman" panose="02020603050405020304" pitchFamily="18" charset="0"/>
                <a:cs typeface="Times New Roman" panose="02020603050405020304" pitchFamily="18" charset="0"/>
              </a:rPr>
              <a:t>Chesebrough</a:t>
            </a:r>
            <a:r>
              <a:rPr lang="en-US" sz="1900" dirty="0">
                <a:latin typeface="Times New Roman" panose="02020603050405020304" pitchFamily="18" charset="0"/>
                <a:cs typeface="Times New Roman" panose="02020603050405020304" pitchFamily="18" charset="0"/>
              </a:rPr>
              <a:t> &amp; Dooley, 2018).  This matrix should provide the need and level of autonomous tactical needed to accomplish the mission within the constraints of mission parameters (</a:t>
            </a:r>
            <a:r>
              <a:rPr lang="en-US" sz="1900" dirty="0" err="1">
                <a:latin typeface="Times New Roman" panose="02020603050405020304" pitchFamily="18" charset="0"/>
                <a:cs typeface="Times New Roman" panose="02020603050405020304" pitchFamily="18" charset="0"/>
              </a:rPr>
              <a:t>Chesebrough</a:t>
            </a:r>
            <a:r>
              <a:rPr lang="en-US" sz="1900" dirty="0">
                <a:latin typeface="Times New Roman" panose="02020603050405020304" pitchFamily="18" charset="0"/>
                <a:cs typeface="Times New Roman" panose="02020603050405020304" pitchFamily="18" charset="0"/>
              </a:rPr>
              <a:t> &amp; Dooley, 2018). The literature has provided a number of solutions to integrate rules of engagement, ethical and legal tenants.</a:t>
            </a:r>
          </a:p>
        </p:txBody>
      </p:sp>
    </p:spTree>
    <p:extLst>
      <p:ext uri="{BB962C8B-B14F-4D97-AF65-F5344CB8AC3E}">
        <p14:creationId xmlns:p14="http://schemas.microsoft.com/office/powerpoint/2010/main" val="2951528836"/>
      </p:ext>
    </p:extLst>
  </p:cSld>
  <p:clrMapOvr>
    <a:masterClrMapping/>
  </p:clrMapOvr>
</p:sld>
</file>

<file path=ppt/theme/theme1.xml><?xml version="1.0" encoding="utf-8"?>
<a:theme xmlns:a="http://schemas.openxmlformats.org/drawingml/2006/main" name="Intro Talk">
  <a:themeElements>
    <a:clrScheme name="Intro Tal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1296</Words>
  <Application>Microsoft Office PowerPoint</Application>
  <PresentationFormat>Bildschirmpräsentation (4:3)</PresentationFormat>
  <Paragraphs>172</Paragraphs>
  <Slides>19</Slides>
  <Notes>19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19</vt:i4>
      </vt:variant>
    </vt:vector>
  </HeadingPairs>
  <TitlesOfParts>
    <vt:vector size="24" baseType="lpstr">
      <vt:lpstr>Arial</vt:lpstr>
      <vt:lpstr>Calibri</vt:lpstr>
      <vt:lpstr>Times</vt:lpstr>
      <vt:lpstr>Times New Roman</vt:lpstr>
      <vt:lpstr>Intro Talk</vt:lpstr>
      <vt:lpstr>PROJECT REVIEW AND FEEDBACK IDS 6916 – Simulation Research Methods &amp; Practicum  (BY DR. KIDER) </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PROJECT PRESENTATION</dc:title>
  <dc:creator>Ugur</dc:creator>
  <cp:lastModifiedBy>Ugur Uysal</cp:lastModifiedBy>
  <cp:revision>3</cp:revision>
  <dcterms:modified xsi:type="dcterms:W3CDTF">2018-10-23T01:24:19Z</dcterms:modified>
</cp:coreProperties>
</file>