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1"/>
  </p:notesMasterIdLst>
  <p:sldIdLst>
    <p:sldId id="256" r:id="rId2"/>
    <p:sldId id="297" r:id="rId3"/>
    <p:sldId id="305" r:id="rId4"/>
    <p:sldId id="314" r:id="rId5"/>
    <p:sldId id="300" r:id="rId6"/>
    <p:sldId id="299" r:id="rId7"/>
    <p:sldId id="312" r:id="rId8"/>
    <p:sldId id="306" r:id="rId9"/>
    <p:sldId id="307" r:id="rId10"/>
    <p:sldId id="311" r:id="rId11"/>
    <p:sldId id="304" r:id="rId12"/>
    <p:sldId id="308" r:id="rId13"/>
    <p:sldId id="309" r:id="rId14"/>
    <p:sldId id="310" r:id="rId15"/>
    <p:sldId id="302" r:id="rId16"/>
    <p:sldId id="313" r:id="rId17"/>
    <p:sldId id="303" r:id="rId18"/>
    <p:sldId id="295" r:id="rId19"/>
    <p:sldId id="285" r:id="rId20"/>
  </p:sldIdLst>
  <p:sldSz cx="9144000" cy="6858000" type="screen4x3"/>
  <p:notesSz cx="71024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D8BC1-A1B0-4A43-8782-2B3A79C441FC}" v="39" dt="2018-10-22T22:51:47.046"/>
    <p1510:client id="{9B0D4A69-197F-41C2-B268-CEF901FC624A}" v="19" dt="2018-10-23T01:09:4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6" autoAdjust="0"/>
  </p:normalViewPr>
  <p:slideViewPr>
    <p:cSldViewPr snapToGrid="0">
      <p:cViewPr varScale="1">
        <p:scale>
          <a:sx n="67" d="100"/>
          <a:sy n="67" d="100"/>
        </p:scale>
        <p:origin x="19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ur Uysal" userId="d57be18797cc43e3" providerId="LiveId" clId="{533D8BC1-A1B0-4A43-8782-2B3A79C441FC}"/>
    <pc:docChg chg="undo custSel addSld modSld">
      <pc:chgData name="Ugur Uysal" userId="d57be18797cc43e3" providerId="LiveId" clId="{533D8BC1-A1B0-4A43-8782-2B3A79C441FC}" dt="2018-10-22T22:51:51.459" v="570" actId="20577"/>
      <pc:docMkLst>
        <pc:docMk/>
      </pc:docMkLst>
      <pc:sldChg chg="modSp">
        <pc:chgData name="Ugur Uysal" userId="d57be18797cc43e3" providerId="LiveId" clId="{533D8BC1-A1B0-4A43-8782-2B3A79C441FC}" dt="2018-10-22T22:47:20.875" v="566" actId="20577"/>
        <pc:sldMkLst>
          <pc:docMk/>
          <pc:sldMk cId="0" sldId="285"/>
        </pc:sldMkLst>
        <pc:spChg chg="mod">
          <ac:chgData name="Ugur Uysal" userId="d57be18797cc43e3" providerId="LiveId" clId="{533D8BC1-A1B0-4A43-8782-2B3A79C441FC}" dt="2018-10-22T22:47:20.875" v="566" actId="20577"/>
          <ac:spMkLst>
            <pc:docMk/>
            <pc:sldMk cId="0" sldId="285"/>
            <ac:spMk id="337" creationId="{00000000-0000-0000-0000-000000000000}"/>
          </ac:spMkLst>
        </pc:spChg>
      </pc:sldChg>
      <pc:sldChg chg="modSp">
        <pc:chgData name="Ugur Uysal" userId="d57be18797cc43e3" providerId="LiveId" clId="{533D8BC1-A1B0-4A43-8782-2B3A79C441FC}" dt="2018-10-22T22:51:51.459" v="570" actId="20577"/>
        <pc:sldMkLst>
          <pc:docMk/>
          <pc:sldMk cId="1462786729" sldId="302"/>
        </pc:sldMkLst>
        <pc:spChg chg="mod">
          <ac:chgData name="Ugur Uysal" userId="d57be18797cc43e3" providerId="LiveId" clId="{533D8BC1-A1B0-4A43-8782-2B3A79C441FC}" dt="2018-10-22T22:51:51.459" v="570" actId="20577"/>
          <ac:spMkLst>
            <pc:docMk/>
            <pc:sldMk cId="1462786729" sldId="302"/>
            <ac:spMk id="4" creationId="{4CA8EC36-06D1-45C5-95B1-D0F4B53CB6E6}"/>
          </ac:spMkLst>
        </pc:spChg>
      </pc:sldChg>
      <pc:sldChg chg="modSp">
        <pc:chgData name="Ugur Uysal" userId="d57be18797cc43e3" providerId="LiveId" clId="{533D8BC1-A1B0-4A43-8782-2B3A79C441FC}" dt="2018-10-22T22:48:41.255" v="568" actId="207"/>
        <pc:sldMkLst>
          <pc:docMk/>
          <pc:sldMk cId="1055492831" sldId="305"/>
        </pc:sldMkLst>
        <pc:spChg chg="mod">
          <ac:chgData name="Ugur Uysal" userId="d57be18797cc43e3" providerId="LiveId" clId="{533D8BC1-A1B0-4A43-8782-2B3A79C441FC}" dt="2018-10-22T22:48:41.255" v="568" actId="207"/>
          <ac:spMkLst>
            <pc:docMk/>
            <pc:sldMk cId="1055492831" sldId="305"/>
            <ac:spMk id="6" creationId="{743F62D2-D549-4547-9CDA-CA0F6804CBC1}"/>
          </ac:spMkLst>
        </pc:spChg>
      </pc:sldChg>
      <pc:sldChg chg="modSp add">
        <pc:chgData name="Ugur Uysal" userId="d57be18797cc43e3" providerId="LiveId" clId="{533D8BC1-A1B0-4A43-8782-2B3A79C441FC}" dt="2018-10-22T22:43:02.234" v="519" actId="20577"/>
        <pc:sldMkLst>
          <pc:docMk/>
          <pc:sldMk cId="1302871242" sldId="313"/>
        </pc:sldMkLst>
        <pc:spChg chg="mod">
          <ac:chgData name="Ugur Uysal" userId="d57be18797cc43e3" providerId="LiveId" clId="{533D8BC1-A1B0-4A43-8782-2B3A79C441FC}" dt="2018-10-22T22:43:02.234" v="519" actId="20577"/>
          <ac:spMkLst>
            <pc:docMk/>
            <pc:sldMk cId="1302871242" sldId="313"/>
            <ac:spMk id="4" creationId="{4CA8EC36-06D1-45C5-95B1-D0F4B53CB6E6}"/>
          </ac:spMkLst>
        </pc:spChg>
      </pc:sldChg>
    </pc:docChg>
  </pc:docChgLst>
  <pc:docChgLst>
    <pc:chgData name="Ugur Uysal" userId="d57be18797cc43e3" providerId="LiveId" clId="{9B0D4A69-197F-41C2-B268-CEF901FC624A}"/>
    <pc:docChg chg="undo addSld delSld modSld">
      <pc:chgData name="Ugur Uysal" userId="d57be18797cc43e3" providerId="LiveId" clId="{9B0D4A69-197F-41C2-B268-CEF901FC624A}" dt="2018-10-23T01:30:35.468" v="569" actId="20577"/>
      <pc:docMkLst>
        <pc:docMk/>
      </pc:docMkLst>
      <pc:sldChg chg="modSp">
        <pc:chgData name="Ugur Uysal" userId="d57be18797cc43e3" providerId="LiveId" clId="{9B0D4A69-197F-41C2-B268-CEF901FC624A}" dt="2018-10-23T01:22:25.150" v="555" actId="255"/>
        <pc:sldMkLst>
          <pc:docMk/>
          <pc:sldMk cId="0" sldId="285"/>
        </pc:sldMkLst>
        <pc:spChg chg="mod">
          <ac:chgData name="Ugur Uysal" userId="d57be18797cc43e3" providerId="LiveId" clId="{9B0D4A69-197F-41C2-B268-CEF901FC624A}" dt="2018-10-23T01:22:25.150" v="555" actId="255"/>
          <ac:spMkLst>
            <pc:docMk/>
            <pc:sldMk cId="0" sldId="285"/>
            <ac:spMk id="337" creationId="{00000000-0000-0000-0000-000000000000}"/>
          </ac:spMkLst>
        </pc:spChg>
      </pc:sldChg>
      <pc:sldChg chg="modNotesTx">
        <pc:chgData name="Ugur Uysal" userId="d57be18797cc43e3" providerId="LiveId" clId="{9B0D4A69-197F-41C2-B268-CEF901FC624A}" dt="2018-10-23T01:20:37.788" v="525" actId="20577"/>
        <pc:sldMkLst>
          <pc:docMk/>
          <pc:sldMk cId="99754435" sldId="297"/>
        </pc:sldMkLst>
      </pc:sldChg>
      <pc:sldChg chg="del">
        <pc:chgData name="Ugur Uysal" userId="d57be18797cc43e3" providerId="LiveId" clId="{9B0D4A69-197F-41C2-B268-CEF901FC624A}" dt="2018-10-23T01:06:37.262" v="312" actId="2696"/>
        <pc:sldMkLst>
          <pc:docMk/>
          <pc:sldMk cId="1163336722" sldId="298"/>
        </pc:sldMkLst>
      </pc:sldChg>
      <pc:sldChg chg="modSp">
        <pc:chgData name="Ugur Uysal" userId="d57be18797cc43e3" providerId="LiveId" clId="{9B0D4A69-197F-41C2-B268-CEF901FC624A}" dt="2018-10-23T01:13:58.283" v="423" actId="12"/>
        <pc:sldMkLst>
          <pc:docMk/>
          <pc:sldMk cId="2839024137" sldId="299"/>
        </pc:sldMkLst>
        <pc:spChg chg="mod">
          <ac:chgData name="Ugur Uysal" userId="d57be18797cc43e3" providerId="LiveId" clId="{9B0D4A69-197F-41C2-B268-CEF901FC624A}" dt="2018-10-23T01:13:58.283" v="423" actId="12"/>
          <ac:spMkLst>
            <pc:docMk/>
            <pc:sldMk cId="2839024137" sldId="299"/>
            <ac:spMk id="4" creationId="{DE2B81C4-9BCD-49D6-B6D7-3534BD21A20F}"/>
          </ac:spMkLst>
        </pc:spChg>
      </pc:sldChg>
      <pc:sldChg chg="modSp modNotesTx">
        <pc:chgData name="Ugur Uysal" userId="d57be18797cc43e3" providerId="LiveId" clId="{9B0D4A69-197F-41C2-B268-CEF901FC624A}" dt="2018-10-23T01:20:31.258" v="523" actId="20577"/>
        <pc:sldMkLst>
          <pc:docMk/>
          <pc:sldMk cId="464928782" sldId="300"/>
        </pc:sldMkLst>
        <pc:spChg chg="mod">
          <ac:chgData name="Ugur Uysal" userId="d57be18797cc43e3" providerId="LiveId" clId="{9B0D4A69-197F-41C2-B268-CEF901FC624A}" dt="2018-10-23T01:10:49.181" v="408" actId="20577"/>
          <ac:spMkLst>
            <pc:docMk/>
            <pc:sldMk cId="464928782" sldId="300"/>
            <ac:spMk id="5" creationId="{5D6C0CAF-CC8D-4414-ACD3-10A59F63CBD3}"/>
          </ac:spMkLst>
        </pc:spChg>
      </pc:sldChg>
      <pc:sldChg chg="modSp modNotesTx">
        <pc:chgData name="Ugur Uysal" userId="d57be18797cc43e3" providerId="LiveId" clId="{9B0D4A69-197F-41C2-B268-CEF901FC624A}" dt="2018-10-23T01:20:18.058" v="521" actId="20577"/>
        <pc:sldMkLst>
          <pc:docMk/>
          <pc:sldMk cId="1462786729" sldId="302"/>
        </pc:sldMkLst>
        <pc:spChg chg="mod">
          <ac:chgData name="Ugur Uysal" userId="d57be18797cc43e3" providerId="LiveId" clId="{9B0D4A69-197F-41C2-B268-CEF901FC624A}" dt="2018-10-23T01:19:32.526" v="516" actId="113"/>
          <ac:spMkLst>
            <pc:docMk/>
            <pc:sldMk cId="1462786729" sldId="302"/>
            <ac:spMk id="4" creationId="{4CA8EC36-06D1-45C5-95B1-D0F4B53CB6E6}"/>
          </ac:spMkLst>
        </pc:spChg>
      </pc:sldChg>
      <pc:sldChg chg="modSp modNotesTx">
        <pc:chgData name="Ugur Uysal" userId="d57be18797cc43e3" providerId="LiveId" clId="{9B0D4A69-197F-41C2-B268-CEF901FC624A}" dt="2018-10-23T01:24:15.393" v="567" actId="20577"/>
        <pc:sldMkLst>
          <pc:docMk/>
          <pc:sldMk cId="4211198062" sldId="303"/>
        </pc:sldMkLst>
        <pc:spChg chg="mod">
          <ac:chgData name="Ugur Uysal" userId="d57be18797cc43e3" providerId="LiveId" clId="{9B0D4A69-197F-41C2-B268-CEF901FC624A}" dt="2018-10-23T01:24:15.393" v="567" actId="20577"/>
          <ac:spMkLst>
            <pc:docMk/>
            <pc:sldMk cId="4211198062" sldId="303"/>
            <ac:spMk id="4" creationId="{5EE67AC1-ADE2-4744-A134-27C4346FD289}"/>
          </ac:spMkLst>
        </pc:spChg>
      </pc:sldChg>
      <pc:sldChg chg="modSp">
        <pc:chgData name="Ugur Uysal" userId="d57be18797cc43e3" providerId="LiveId" clId="{9B0D4A69-197F-41C2-B268-CEF901FC624A}" dt="2018-10-23T01:17:03.894" v="448" actId="255"/>
        <pc:sldMkLst>
          <pc:docMk/>
          <pc:sldMk cId="602209586" sldId="304"/>
        </pc:sldMkLst>
        <pc:spChg chg="mod">
          <ac:chgData name="Ugur Uysal" userId="d57be18797cc43e3" providerId="LiveId" clId="{9B0D4A69-197F-41C2-B268-CEF901FC624A}" dt="2018-10-23T01:17:03.894" v="448" actId="255"/>
          <ac:spMkLst>
            <pc:docMk/>
            <pc:sldMk cId="602209586" sldId="304"/>
            <ac:spMk id="4" creationId="{8F97F674-F699-42CE-A5F9-D7008955EF26}"/>
          </ac:spMkLst>
        </pc:spChg>
      </pc:sldChg>
      <pc:sldChg chg="modNotesTx">
        <pc:chgData name="Ugur Uysal" userId="d57be18797cc43e3" providerId="LiveId" clId="{9B0D4A69-197F-41C2-B268-CEF901FC624A}" dt="2018-10-23T01:20:35.445" v="524" actId="20577"/>
        <pc:sldMkLst>
          <pc:docMk/>
          <pc:sldMk cId="1055492831" sldId="305"/>
        </pc:sldMkLst>
      </pc:sldChg>
      <pc:sldChg chg="modSp">
        <pc:chgData name="Ugur Uysal" userId="d57be18797cc43e3" providerId="LiveId" clId="{9B0D4A69-197F-41C2-B268-CEF901FC624A}" dt="2018-10-23T01:15:01.751" v="429" actId="255"/>
        <pc:sldMkLst>
          <pc:docMk/>
          <pc:sldMk cId="234968342" sldId="306"/>
        </pc:sldMkLst>
        <pc:spChg chg="mod">
          <ac:chgData name="Ugur Uysal" userId="d57be18797cc43e3" providerId="LiveId" clId="{9B0D4A69-197F-41C2-B268-CEF901FC624A}" dt="2018-10-23T01:15:01.751" v="429" actId="255"/>
          <ac:spMkLst>
            <pc:docMk/>
            <pc:sldMk cId="234968342" sldId="306"/>
            <ac:spMk id="4" creationId="{DE2B81C4-9BCD-49D6-B6D7-3534BD21A20F}"/>
          </ac:spMkLst>
        </pc:spChg>
      </pc:sldChg>
      <pc:sldChg chg="modSp">
        <pc:chgData name="Ugur Uysal" userId="d57be18797cc43e3" providerId="LiveId" clId="{9B0D4A69-197F-41C2-B268-CEF901FC624A}" dt="2018-10-23T01:15:37.691" v="435" actId="20577"/>
        <pc:sldMkLst>
          <pc:docMk/>
          <pc:sldMk cId="2951528836" sldId="307"/>
        </pc:sldMkLst>
        <pc:spChg chg="mod">
          <ac:chgData name="Ugur Uysal" userId="d57be18797cc43e3" providerId="LiveId" clId="{9B0D4A69-197F-41C2-B268-CEF901FC624A}" dt="2018-10-23T01:15:37.691" v="435" actId="20577"/>
          <ac:spMkLst>
            <pc:docMk/>
            <pc:sldMk cId="2951528836" sldId="307"/>
            <ac:spMk id="4" creationId="{DE2B81C4-9BCD-49D6-B6D7-3534BD21A20F}"/>
          </ac:spMkLst>
        </pc:spChg>
      </pc:sldChg>
      <pc:sldChg chg="modSp">
        <pc:chgData name="Ugur Uysal" userId="d57be18797cc43e3" providerId="LiveId" clId="{9B0D4A69-197F-41C2-B268-CEF901FC624A}" dt="2018-10-23T01:17:36.987" v="492" actId="20577"/>
        <pc:sldMkLst>
          <pc:docMk/>
          <pc:sldMk cId="3144520210" sldId="308"/>
        </pc:sldMkLst>
        <pc:spChg chg="mod">
          <ac:chgData name="Ugur Uysal" userId="d57be18797cc43e3" providerId="LiveId" clId="{9B0D4A69-197F-41C2-B268-CEF901FC624A}" dt="2018-10-23T01:17:36.987" v="492" actId="20577"/>
          <ac:spMkLst>
            <pc:docMk/>
            <pc:sldMk cId="3144520210" sldId="308"/>
            <ac:spMk id="4" creationId="{8F97F674-F699-42CE-A5F9-D7008955EF26}"/>
          </ac:spMkLst>
        </pc:spChg>
      </pc:sldChg>
      <pc:sldChg chg="modSp">
        <pc:chgData name="Ugur Uysal" userId="d57be18797cc43e3" providerId="LiveId" clId="{9B0D4A69-197F-41C2-B268-CEF901FC624A}" dt="2018-10-23T01:17:58.751" v="494" actId="2711"/>
        <pc:sldMkLst>
          <pc:docMk/>
          <pc:sldMk cId="1549046917" sldId="309"/>
        </pc:sldMkLst>
        <pc:spChg chg="mod">
          <ac:chgData name="Ugur Uysal" userId="d57be18797cc43e3" providerId="LiveId" clId="{9B0D4A69-197F-41C2-B268-CEF901FC624A}" dt="2018-10-23T01:17:58.751" v="494" actId="2711"/>
          <ac:spMkLst>
            <pc:docMk/>
            <pc:sldMk cId="1549046917" sldId="309"/>
            <ac:spMk id="4" creationId="{8F97F674-F699-42CE-A5F9-D7008955EF26}"/>
          </ac:spMkLst>
        </pc:spChg>
      </pc:sldChg>
      <pc:sldChg chg="modSp">
        <pc:chgData name="Ugur Uysal" userId="d57be18797cc43e3" providerId="LiveId" clId="{9B0D4A69-197F-41C2-B268-CEF901FC624A}" dt="2018-10-23T01:18:07.733" v="496" actId="255"/>
        <pc:sldMkLst>
          <pc:docMk/>
          <pc:sldMk cId="3688290770" sldId="310"/>
        </pc:sldMkLst>
        <pc:spChg chg="mod">
          <ac:chgData name="Ugur Uysal" userId="d57be18797cc43e3" providerId="LiveId" clId="{9B0D4A69-197F-41C2-B268-CEF901FC624A}" dt="2018-10-23T01:18:07.733" v="496" actId="255"/>
          <ac:spMkLst>
            <pc:docMk/>
            <pc:sldMk cId="3688290770" sldId="310"/>
            <ac:spMk id="4" creationId="{8F97F674-F699-42CE-A5F9-D7008955EF26}"/>
          </ac:spMkLst>
        </pc:spChg>
      </pc:sldChg>
      <pc:sldChg chg="modSp">
        <pc:chgData name="Ugur Uysal" userId="d57be18797cc43e3" providerId="LiveId" clId="{9B0D4A69-197F-41C2-B268-CEF901FC624A}" dt="2018-10-23T01:16:30.196" v="444" actId="113"/>
        <pc:sldMkLst>
          <pc:docMk/>
          <pc:sldMk cId="2705855552" sldId="311"/>
        </pc:sldMkLst>
        <pc:spChg chg="mod">
          <ac:chgData name="Ugur Uysal" userId="d57be18797cc43e3" providerId="LiveId" clId="{9B0D4A69-197F-41C2-B268-CEF901FC624A}" dt="2018-10-23T01:16:30.196" v="444" actId="113"/>
          <ac:spMkLst>
            <pc:docMk/>
            <pc:sldMk cId="2705855552" sldId="311"/>
            <ac:spMk id="4" creationId="{8F97F674-F699-42CE-A5F9-D7008955EF26}"/>
          </ac:spMkLst>
        </pc:spChg>
      </pc:sldChg>
      <pc:sldChg chg="modSp">
        <pc:chgData name="Ugur Uysal" userId="d57be18797cc43e3" providerId="LiveId" clId="{9B0D4A69-197F-41C2-B268-CEF901FC624A}" dt="2018-10-23T01:14:24.634" v="427" actId="255"/>
        <pc:sldMkLst>
          <pc:docMk/>
          <pc:sldMk cId="31873518" sldId="312"/>
        </pc:sldMkLst>
        <pc:spChg chg="mod">
          <ac:chgData name="Ugur Uysal" userId="d57be18797cc43e3" providerId="LiveId" clId="{9B0D4A69-197F-41C2-B268-CEF901FC624A}" dt="2018-10-23T01:14:24.634" v="427" actId="255"/>
          <ac:spMkLst>
            <pc:docMk/>
            <pc:sldMk cId="31873518" sldId="312"/>
            <ac:spMk id="4" creationId="{DE2B81C4-9BCD-49D6-B6D7-3534BD21A20F}"/>
          </ac:spMkLst>
        </pc:spChg>
      </pc:sldChg>
      <pc:sldChg chg="modSp modNotesTx">
        <pc:chgData name="Ugur Uysal" userId="d57be18797cc43e3" providerId="LiveId" clId="{9B0D4A69-197F-41C2-B268-CEF901FC624A}" dt="2018-10-23T01:30:35.468" v="569" actId="20577"/>
        <pc:sldMkLst>
          <pc:docMk/>
          <pc:sldMk cId="1302871242" sldId="313"/>
        </pc:sldMkLst>
        <pc:spChg chg="mod">
          <ac:chgData name="Ugur Uysal" userId="d57be18797cc43e3" providerId="LiveId" clId="{9B0D4A69-197F-41C2-B268-CEF901FC624A}" dt="2018-10-23T01:30:35.468" v="569" actId="20577"/>
          <ac:spMkLst>
            <pc:docMk/>
            <pc:sldMk cId="1302871242" sldId="313"/>
            <ac:spMk id="4" creationId="{4CA8EC36-06D1-45C5-95B1-D0F4B53CB6E6}"/>
          </ac:spMkLst>
        </pc:spChg>
      </pc:sldChg>
      <pc:sldChg chg="modSp add modNotesTx">
        <pc:chgData name="Ugur Uysal" userId="d57be18797cc43e3" providerId="LiveId" clId="{9B0D4A69-197F-41C2-B268-CEF901FC624A}" dt="2018-10-23T01:12:58.780" v="417" actId="2710"/>
        <pc:sldMkLst>
          <pc:docMk/>
          <pc:sldMk cId="1178821223" sldId="314"/>
        </pc:sldMkLst>
        <pc:spChg chg="mod">
          <ac:chgData name="Ugur Uysal" userId="d57be18797cc43e3" providerId="LiveId" clId="{9B0D4A69-197F-41C2-B268-CEF901FC624A}" dt="2018-10-23T01:12:58.780" v="417" actId="2710"/>
          <ac:spMkLst>
            <pc:docMk/>
            <pc:sldMk cId="1178821223" sldId="314"/>
            <ac:spMk id="4" creationId="{D86F8B16-85D0-4D63-B8EC-27CCFB2DD1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7739" cy="46847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Shape 4"/>
          <p:cNvSpPr txBox="1">
            <a:spLocks noGrp="1"/>
          </p:cNvSpPr>
          <p:nvPr>
            <p:ph type="dt" idx="10"/>
          </p:nvPr>
        </p:nvSpPr>
        <p:spPr>
          <a:xfrm>
            <a:off x="4023092" y="0"/>
            <a:ext cx="3077739" cy="46847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248" y="4450477"/>
            <a:ext cx="5681980" cy="421624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99328"/>
            <a:ext cx="3077739" cy="46847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710248" y="4450477"/>
            <a:ext cx="5681980" cy="4216241"/>
          </a:xfrm>
          <a:prstGeom prst="rect">
            <a:avLst/>
          </a:prstGeom>
          <a:noFill/>
          <a:ln>
            <a:noFill/>
          </a:ln>
        </p:spPr>
        <p:txBody>
          <a:bodyPr spcFirstLastPara="1" wrap="square" lIns="94100" tIns="47050" rIns="94100" bIns="470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a:ea typeface="Times"/>
                <a:cs typeface="Times"/>
                <a:sym typeface="Times"/>
              </a:rPr>
              <a:t>1</a:t>
            </a:fld>
            <a:endParaRPr sz="120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10</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594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11</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64796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20526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04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2422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8302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82923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8542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28" name="Shape 328"/>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03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dirty="0"/>
          </a:p>
        </p:txBody>
      </p:sp>
      <p:sp>
        <p:nvSpPr>
          <p:cNvPr id="334" name="Shape 334"/>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9643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7156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spcBef>
                <a:spcPts val="600"/>
              </a:spcBef>
            </a:pPr>
            <a:r>
              <a:rPr lang="en-US" sz="1200" dirty="0">
                <a:solidFill>
                  <a:schemeClr val="dk1"/>
                </a:solidFill>
                <a:latin typeface="Times"/>
                <a:cs typeface="Times"/>
              </a:rPr>
              <a:t>When searching for literature on the topic of Human-assisted Weapon Systems, we mostly found terms such as Manned-unmanned teaming and Human-autonomy teaming. It is striking that the term Human-autonomy teaming is used more frequently in the latest publications. This is related to advances in the field of autonomous systems in recent years and the resulting potential in the military sector. Manned-unmanned teaming is the collaboration between a system of human inmates and a human remote controlled system without human occupants. In Human-autonomy teaming, the unmanned system is autonomously controlled by an agent or AI and is not remotely controlled by a human operator.</a:t>
            </a:r>
            <a:endParaRPr lang="en-US" sz="1200" dirty="0">
              <a:solidFill>
                <a:schemeClr val="dk1"/>
              </a:solidFill>
              <a:latin typeface="Times"/>
              <a:cs typeface="Times"/>
              <a:sym typeface="Times"/>
            </a:endParaRPr>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16749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8198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0615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8459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8</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65087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9</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1171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Shape 2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448175" y="2314575"/>
            <a:ext cx="4876800" cy="192405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2" name="Shape 92"/>
          <p:cNvSpPr txBox="1">
            <a:spLocks noGrp="1"/>
          </p:cNvSpPr>
          <p:nvPr>
            <p:ph type="body" idx="1"/>
          </p:nvPr>
        </p:nvSpPr>
        <p:spPr>
          <a:xfrm rot="5400000">
            <a:off x="523875" y="466725"/>
            <a:ext cx="4876800" cy="561975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4" name="Shape 9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5" name="Shape 9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8" name="Shape 98"/>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Shape 99"/>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2" name="Shape 10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3" name="Shape 10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body" idx="1"/>
          </p:nvPr>
        </p:nvSpPr>
        <p:spPr>
          <a:xfrm>
            <a:off x="1524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body" idx="3"/>
          </p:nvPr>
        </p:nvSpPr>
        <p:spPr>
          <a:xfrm>
            <a:off x="1524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Shape 109"/>
          <p:cNvSpPr txBox="1">
            <a:spLocks noGrp="1"/>
          </p:cNvSpPr>
          <p:nvPr>
            <p:ph type="body" idx="4"/>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0" name="Shape 110"/>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1" name="Shape 111"/>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2" name="Shape 112"/>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Shape 115"/>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Shape 116"/>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Shape 117"/>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8" name="Shape 118"/>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9" name="Shape 119"/>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20" name="Shape 12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27" name="Shape 27"/>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 name="Shape 28"/>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3" name="Shape 4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45" name="Shape 45"/>
          <p:cNvSpPr txBox="1">
            <a:spLocks noGrp="1"/>
          </p:cNvSpPr>
          <p:nvPr>
            <p:ph type="dt" idx="10"/>
          </p:nvPr>
        </p:nvSpPr>
        <p:spPr>
          <a:xfrm>
            <a:off x="128588" y="6521569"/>
            <a:ext cx="1905000" cy="33325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6" name="Shape 46"/>
          <p:cNvSpPr txBox="1">
            <a:spLocks noGrp="1"/>
          </p:cNvSpPr>
          <p:nvPr>
            <p:ph type="ftr" idx="11"/>
          </p:nvPr>
        </p:nvSpPr>
        <p:spPr>
          <a:xfrm>
            <a:off x="3124200" y="6521569"/>
            <a:ext cx="2895600" cy="39040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7" name="Shape 47"/>
          <p:cNvSpPr txBox="1">
            <a:spLocks noGrp="1"/>
          </p:cNvSpPr>
          <p:nvPr>
            <p:ph type="sldNum" idx="12"/>
          </p:nvPr>
        </p:nvSpPr>
        <p:spPr>
          <a:xfrm>
            <a:off x="7204075" y="6521569"/>
            <a:ext cx="1905000" cy="36500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2"/>
          </p:nvPr>
        </p:nvSpPr>
        <p:spPr>
          <a:xfrm>
            <a:off x="40767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3" name="Shape 6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4" name="Shape 6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8" name="Shape 6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9" name="Shape 6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5" name="Shape 75"/>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Shape 7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2" name="Shape 8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rot="5400000">
            <a:off x="1943100" y="-190500"/>
            <a:ext cx="4114800" cy="7696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8" name="Shape 8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p:nvPr/>
        </p:nvSpPr>
        <p:spPr>
          <a:xfrm rot="10800000">
            <a:off x="5118096" y="-14288"/>
            <a:ext cx="4054475" cy="1462088"/>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solidFill>
            <a:srgbClr val="D09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1" name="Shape 11"/>
          <p:cNvSpPr/>
          <p:nvPr/>
        </p:nvSpPr>
        <p:spPr>
          <a:xfrm>
            <a:off x="-19050" y="6280030"/>
            <a:ext cx="4054475" cy="603369"/>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rgbClr val="868686"/>
              </a:gs>
              <a:gs pos="100000">
                <a:schemeClr val="dk2"/>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2" name="Shape 12"/>
          <p:cNvSpPr/>
          <p:nvPr/>
        </p:nvSpPr>
        <p:spPr>
          <a:xfrm rot="10800000">
            <a:off x="5141911" y="-12701"/>
            <a:ext cx="4040187" cy="780451"/>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chemeClr val="dk2"/>
              </a:gs>
              <a:gs pos="100000">
                <a:srgbClr val="86868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3" name="Shape 1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5" name="Shape 15"/>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6" name="Shape 16"/>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7" name="Shape 17"/>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u="none">
                <a:solidFill>
                  <a:schemeClr val="dk1"/>
                </a:solidFill>
                <a:latin typeface="Times"/>
                <a:ea typeface="Times"/>
                <a:cs typeface="Times"/>
                <a:sym typeface="Times"/>
              </a:rPr>
              <a:t>‹#›</a:t>
            </a:fld>
            <a:endParaRPr sz="1400" b="0" u="none">
              <a:solidFill>
                <a:srgbClr val="FFFFFF"/>
              </a:solidFill>
              <a:latin typeface="Arial"/>
              <a:ea typeface="Arial"/>
              <a:cs typeface="Arial"/>
              <a:sym typeface="Arial"/>
            </a:endParaRPr>
          </a:p>
        </p:txBody>
      </p:sp>
      <p:pic>
        <p:nvPicPr>
          <p:cNvPr id="18" name="Shape 18" descr="UCF_logo3.png"/>
          <p:cNvPicPr preferRelativeResize="0"/>
          <p:nvPr/>
        </p:nvPicPr>
        <p:blipFill rotWithShape="1">
          <a:blip r:embed="rId15">
            <a:alphaModFix/>
          </a:blip>
          <a:srcRect/>
          <a:stretch/>
        </p:blipFill>
        <p:spPr>
          <a:xfrm>
            <a:off x="152400" y="161925"/>
            <a:ext cx="1144588" cy="1047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hsdl.org/?view&amp;did=794641" TargetMode="External"/><Relationship Id="rId13" Type="http://schemas.openxmlformats.org/officeDocument/2006/relationships/hyperlink" Target="https://in.reuters.com/article/japan-ageing-military-recruits/ageing-japan-military-recruiters-struggle-as-applicant-pool-dries-up-idINKCN1LZ146" TargetMode="External"/><Relationship Id="rId18" Type="http://schemas.openxmlformats.org/officeDocument/2006/relationships/hyperlink" Target="https://heinonline.org/HOL/LandingPage?handle=hein.journals/yaljoina12&amp;div=12&amp;id=&amp;page=" TargetMode="External"/><Relationship Id="rId3" Type="http://schemas.openxmlformats.org/officeDocument/2006/relationships/hyperlink" Target="https://ieeexplore.ieee.org/document/6697830/" TargetMode="External"/><Relationship Id="rId7" Type="http://schemas.openxmlformats.org/officeDocument/2006/relationships/hyperlink" Target="https://ieeexplore.ieee.org/document/7988854/" TargetMode="External"/><Relationship Id="rId12" Type="http://schemas.openxmlformats.org/officeDocument/2006/relationships/hyperlink" Target="https://www.crcpress.com/Artificial-Intelligence-for-Games/Millington-Millington-Funge/p/book/9780123747310" TargetMode="External"/><Relationship Id="rId17" Type="http://schemas.openxmlformats.org/officeDocument/2006/relationships/hyperlink" Target="https://edoras.sdsu.edu/~vinge/misc/singularity.html" TargetMode="External"/><Relationship Id="rId2" Type="http://schemas.openxmlformats.org/officeDocument/2006/relationships/notesSlide" Target="../notesSlides/notesSlide19.xml"/><Relationship Id="rId16" Type="http://schemas.openxmlformats.org/officeDocument/2006/relationships/hyperlink" Target="https://www.tandfonline.com/doi/full/10.1080/00140139.2010.489969" TargetMode="External"/><Relationship Id="rId20" Type="http://schemas.openxmlformats.org/officeDocument/2006/relationships/hyperlink" Target="https://www.youtube.com/watch?v=Rc2k6G8LuqY" TargetMode="External"/><Relationship Id="rId1" Type="http://schemas.openxmlformats.org/officeDocument/2006/relationships/slideLayout" Target="../slideLayouts/slideLayout2.xml"/><Relationship Id="rId6" Type="http://schemas.openxmlformats.org/officeDocument/2006/relationships/hyperlink" Target="http://www.nationaldefensemagazine.org/articles/2018/9/13/defense-department-struggles-to-define-autonomy" TargetMode="External"/><Relationship Id="rId11" Type="http://schemas.openxmlformats.org/officeDocument/2006/relationships/hyperlink" Target="https://www.independent.co.uk/news/science/stephen-hawking-transcendence-looks-at-the-implications-of-artificial-intelligence-but-are-we-taking-9313474.html" TargetMode="External"/><Relationship Id="rId5" Type="http://schemas.openxmlformats.org/officeDocument/2006/relationships/hyperlink" Target="https://www.tandfonline.com/doi/abs/10.1080/1463922X.2017.1315750" TargetMode="External"/><Relationship Id="rId15" Type="http://schemas.openxmlformats.org/officeDocument/2006/relationships/hyperlink" Target="https://books.google.com/books?hl=de&amp;lr=&amp;id=sjMsDwAAQBAJ&amp;oi=fnd&amp;pg=PT7&amp;dq=Army+of+None&amp;ots=T8z0gGG0IW&amp;sig=nIZIAWaqnNoPhMiFCTqo5gdNHeY#v=onepage&amp;q=Army%20of%20None&amp;f=false" TargetMode="External"/><Relationship Id="rId10" Type="http://schemas.openxmlformats.org/officeDocument/2006/relationships/hyperlink" Target="http://journals.sagepub.com/doi/10.1177/0018720816681350" TargetMode="External"/><Relationship Id="rId19" Type="http://schemas.openxmlformats.org/officeDocument/2006/relationships/hyperlink" Target="http://journals.sagepub.com/doi/abs/10.1177/1046878106289089" TargetMode="External"/><Relationship Id="rId4" Type="http://schemas.openxmlformats.org/officeDocument/2006/relationships/hyperlink" Target="https://www.tandfonline.com/doi/abs/10.1080/1463922X.2017.1397229" TargetMode="External"/><Relationship Id="rId9" Type="http://schemas.openxmlformats.org/officeDocument/2006/relationships/hyperlink" Target="https://link.springer.com/chapter/10.1007/978-3-319-60384-1_29" TargetMode="External"/><Relationship Id="rId14" Type="http://schemas.openxmlformats.org/officeDocument/2006/relationships/hyperlink" Target="https://ieeexplore.ieee.org/document/839674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c2k6G8Luq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019425" y="3407767"/>
            <a:ext cx="3105150" cy="352425"/>
          </a:xfrm>
          <a:prstGeom prst="rect">
            <a:avLst/>
          </a:prstGeom>
          <a:noFill/>
          <a:ln>
            <a:noFill/>
          </a:ln>
        </p:spPr>
      </p:pic>
      <p:sp>
        <p:nvSpPr>
          <p:cNvPr id="127" name="Shape 127"/>
          <p:cNvSpPr txBox="1">
            <a:spLocks noGrp="1"/>
          </p:cNvSpPr>
          <p:nvPr>
            <p:ph type="title"/>
          </p:nvPr>
        </p:nvSpPr>
        <p:spPr>
          <a:xfrm>
            <a:off x="714022" y="1143000"/>
            <a:ext cx="7772400" cy="1905000"/>
          </a:xfrm>
          <a:prstGeom prst="rect">
            <a:avLst/>
          </a:prstGeom>
          <a:noFill/>
          <a:ln>
            <a:noFill/>
          </a:ln>
        </p:spPr>
        <p:txBody>
          <a:bodyPr spcFirstLastPara="1" wrap="square" lIns="91425" tIns="45700" rIns="91425" bIns="45700" anchor="t" anchorCtr="0">
            <a:noAutofit/>
          </a:bodyPr>
          <a:lstStyle/>
          <a:p>
            <a:pPr lvl="0" algn="ctr"/>
            <a:r>
              <a:rPr lang="de-DE" sz="3600" dirty="0"/>
              <a:t>PROJECT REVIEW AND FEEDBACK</a:t>
            </a:r>
            <a:br>
              <a:rPr lang="en-US" dirty="0"/>
            </a:br>
            <a:r>
              <a:rPr lang="en-US" sz="2000" dirty="0"/>
              <a:t>IDS 6916 – Simulation Research Methods &amp; Practicum </a:t>
            </a:r>
            <a:br>
              <a:rPr lang="en-US" sz="2000" dirty="0"/>
            </a:br>
            <a:r>
              <a:rPr lang="en-US" sz="2000" dirty="0"/>
              <a:t>(BY DR. KIDER)</a:t>
            </a:r>
            <a:br>
              <a:rPr lang="en-US" sz="2000" dirty="0"/>
            </a:br>
            <a:endParaRPr sz="2000" b="1" i="0" u="none" strike="noStrike" cap="none" dirty="0">
              <a:solidFill>
                <a:schemeClr val="dk2"/>
              </a:solidFill>
              <a:latin typeface="Times New Roman"/>
              <a:ea typeface="Times New Roman"/>
              <a:cs typeface="Times New Roman"/>
              <a:sym typeface="Times New Roman"/>
            </a:endParaRPr>
          </a:p>
        </p:txBody>
      </p:sp>
      <p:sp>
        <p:nvSpPr>
          <p:cNvPr id="128" name="Shape 128"/>
          <p:cNvSpPr txBox="1"/>
          <p:nvPr/>
        </p:nvSpPr>
        <p:spPr>
          <a:xfrm>
            <a:off x="685800" y="3631766"/>
            <a:ext cx="7772400" cy="228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2"/>
              </a:solidFill>
              <a:latin typeface="Times New Roman"/>
              <a:ea typeface="Times New Roman"/>
              <a:cs typeface="Times New Roman"/>
              <a:sym typeface="Times New Roman"/>
            </a:endParaRPr>
          </a:p>
          <a:p>
            <a:pPr algn="ctr"/>
            <a:r>
              <a:rPr lang="en-US" sz="2200" b="1" dirty="0"/>
              <a:t>HUMAN-ASSISTED WEAPON SYSTEMS</a:t>
            </a:r>
          </a:p>
          <a:p>
            <a:pPr marL="0" lvl="0" indent="0" algn="ctr"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2"/>
                </a:solidFill>
                <a:latin typeface="Times New Roman"/>
                <a:ea typeface="Times New Roman"/>
                <a:cs typeface="Times New Roman"/>
                <a:sym typeface="Times New Roman"/>
              </a:rPr>
              <a:t>CABRERA, Roberto &amp; UYSAL, Ugur</a:t>
            </a:r>
            <a:endParaRPr sz="2000"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cap="none" dirty="0">
                <a:solidFill>
                  <a:schemeClr val="dk2"/>
                </a:solidFill>
                <a:latin typeface="Times New Roman"/>
                <a:ea typeface="Times New Roman"/>
                <a:cs typeface="Times New Roman"/>
                <a:sym typeface="Times New Roman"/>
              </a:rPr>
              <a:t>FALL 201</a:t>
            </a:r>
            <a:r>
              <a:rPr lang="en-US" sz="2000" dirty="0">
                <a:solidFill>
                  <a:schemeClr val="dk2"/>
                </a:solidFill>
                <a:latin typeface="Times New Roman"/>
                <a:ea typeface="Times New Roman"/>
                <a:cs typeface="Times New Roman"/>
                <a:sym typeface="Times New Roman"/>
              </a:rPr>
              <a:t>8</a:t>
            </a:r>
            <a:endParaRPr sz="2000" b="0"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10</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Does the use of autonomous systems have positive effects on military capabilities?</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1</a:t>
            </a:r>
            <a:r>
              <a:rPr lang="en-US" sz="2600" dirty="0">
                <a:latin typeface="Times New Roman" panose="02020603050405020304" pitchFamily="18" charset="0"/>
                <a:cs typeface="Times New Roman" panose="02020603050405020304" pitchFamily="18" charset="0"/>
              </a:rPr>
              <a:t>: Unmanned Systems can be operated autonomously with the same reliability as Human-operated once in a virtual military scenario.</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2</a:t>
            </a:r>
            <a:r>
              <a:rPr lang="en-US" sz="2600" dirty="0">
                <a:latin typeface="Times New Roman" panose="02020603050405020304" pitchFamily="18" charset="0"/>
                <a:cs typeface="Times New Roman" panose="02020603050405020304" pitchFamily="18" charset="0"/>
              </a:rPr>
              <a:t>: By using autonomous systems, military missions can be conducted with less human personnel.</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3: </a:t>
            </a:r>
            <a:r>
              <a:rPr lang="en-US" sz="2600" dirty="0">
                <a:latin typeface="Times New Roman" panose="02020603050405020304" pitchFamily="18" charset="0"/>
                <a:cs typeface="Times New Roman" panose="02020603050405020304" pitchFamily="18" charset="0"/>
              </a:rPr>
              <a:t>The use of autonomous systems could extend the range of military operations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585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11</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Does the use of autonomous systems have positive effects on military capabilities?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answer depends on the results of the hypotheses and can therefore only be answered at the end of the project.</a:t>
            </a:r>
          </a:p>
        </p:txBody>
      </p:sp>
    </p:spTree>
    <p:extLst>
      <p:ext uri="{BB962C8B-B14F-4D97-AF65-F5344CB8AC3E}">
        <p14:creationId xmlns:p14="http://schemas.microsoft.com/office/powerpoint/2010/main" val="60220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1: Unmanned Systems can be operated autonomously with the same reliability as Human-operated once in a virtual military scenario.</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After analyzing early results, there is evidence that there is no significant difference between the results of experiment A and B. That means unmanned Systems can be operated autonomously with the same Reliability as Human-operated once in a ARMA3-based virtual military scenario.</a:t>
            </a:r>
          </a:p>
        </p:txBody>
      </p:sp>
    </p:spTree>
    <p:extLst>
      <p:ext uri="{BB962C8B-B14F-4D97-AF65-F5344CB8AC3E}">
        <p14:creationId xmlns:p14="http://schemas.microsoft.com/office/powerpoint/2010/main" val="31445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2: By using autonomous systems, military missions can be conducted with less human personnel.</a:t>
            </a:r>
          </a:p>
          <a:p>
            <a:endParaRPr lang="en-US" sz="2600" dirty="0">
              <a:latin typeface="Times New Roman" panose="02020603050405020304" pitchFamily="18" charset="0"/>
              <a:cs typeface="Times New Roman" panose="02020603050405020304" pitchFamily="18" charset="0"/>
            </a:endParaRPr>
          </a:p>
          <a:p>
            <a:r>
              <a:rPr lang="de-DE" sz="2600" dirty="0" err="1">
                <a:latin typeface="Times New Roman" panose="02020603050405020304" pitchFamily="18" charset="0"/>
                <a:cs typeface="Times New Roman" panose="02020603050405020304" pitchFamily="18" charset="0"/>
              </a:rPr>
              <a:t>tbd</a:t>
            </a:r>
            <a:r>
              <a:rPr lang="de-DE"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04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3: The use of autonomous systems could extend the range of military operations.</a:t>
            </a:r>
          </a:p>
          <a:p>
            <a:endParaRPr lang="en-US" sz="2600" dirty="0">
              <a:latin typeface="Times New Roman" panose="02020603050405020304" pitchFamily="18" charset="0"/>
              <a:cs typeface="Times New Roman" panose="02020603050405020304" pitchFamily="18" charset="0"/>
            </a:endParaRPr>
          </a:p>
          <a:p>
            <a:r>
              <a:rPr lang="de-DE" sz="2600" dirty="0" err="1">
                <a:latin typeface="Times New Roman" panose="02020603050405020304" pitchFamily="18" charset="0"/>
                <a:cs typeface="Times New Roman" panose="02020603050405020304" pitchFamily="18" charset="0"/>
              </a:rPr>
              <a:t>tbd</a:t>
            </a:r>
            <a:r>
              <a:rPr lang="de-DE"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2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995764" cy="4923459"/>
          </a:xfrm>
          <a:prstGeom prst="rect">
            <a:avLst/>
          </a:prstGeom>
          <a:noFill/>
          <a:ln>
            <a:noFill/>
          </a:ln>
        </p:spPr>
        <p:txBody>
          <a:bodyPr spcFirstLastPara="1" wrap="square" lIns="91425" tIns="45700" rIns="91425" bIns="45700" anchor="t" anchorCtr="0">
            <a:noAutofit/>
          </a:bodyPr>
          <a:lstStyle/>
          <a:p>
            <a:r>
              <a:rPr lang="de-DE" sz="2200" b="1" dirty="0">
                <a:latin typeface="Times New Roman" panose="02020603050405020304" pitchFamily="18" charset="0"/>
                <a:cs typeface="Times New Roman" panose="02020603050405020304" pitchFamily="18" charset="0"/>
              </a:rPr>
              <a:t>Experimental Study Method Plan</a:t>
            </a:r>
          </a:p>
          <a:p>
            <a:pPr marL="342900" indent="-342900">
              <a:lnSpc>
                <a:spcPct val="150000"/>
              </a:lnSpc>
              <a:buFont typeface="Arial" panose="020B0604020202020204" pitchFamily="34" charset="0"/>
              <a:buChar char="•"/>
            </a:pPr>
            <a:r>
              <a:rPr lang="de-DE" sz="2200" b="1" dirty="0" err="1">
                <a:latin typeface="Times New Roman" panose="02020603050405020304" pitchFamily="18" charset="0"/>
                <a:cs typeface="Times New Roman" panose="02020603050405020304" pitchFamily="18" charset="0"/>
              </a:rPr>
              <a:t>Participants</a:t>
            </a:r>
            <a:r>
              <a:rPr lang="de-DE" sz="2200" b="1" dirty="0">
                <a:latin typeface="Times New Roman" panose="02020603050405020304" pitchFamily="18" charset="0"/>
                <a:cs typeface="Times New Roman" panose="02020603050405020304" pitchFamily="18" charset="0"/>
              </a:rPr>
              <a:t>: </a:t>
            </a:r>
            <a:r>
              <a:rPr lang="de-DE" sz="2200" dirty="0">
                <a:latin typeface="Times New Roman" panose="02020603050405020304" pitchFamily="18" charset="0"/>
                <a:cs typeface="Times New Roman" panose="02020603050405020304" pitchFamily="18" charset="0"/>
              </a:rPr>
              <a:t>Group4</a:t>
            </a:r>
          </a:p>
          <a:p>
            <a:pPr marL="342900" indent="-342900">
              <a:lnSpc>
                <a:spcPct val="150000"/>
              </a:lnSpc>
              <a:buFont typeface="Arial" panose="020B0604020202020204" pitchFamily="34" charset="0"/>
              <a:buChar char="•"/>
            </a:pPr>
            <a:r>
              <a:rPr lang="de-DE" sz="2200" b="1" dirty="0">
                <a:latin typeface="Times New Roman" panose="02020603050405020304" pitchFamily="18" charset="0"/>
                <a:cs typeface="Times New Roman" panose="02020603050405020304" pitchFamily="18" charset="0"/>
              </a:rPr>
              <a:t>Independent variables (…): </a:t>
            </a:r>
          </a:p>
          <a:p>
            <a:r>
              <a:rPr lang="de-DE"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Level of autonomy {semi-,supervised-, fully-autonomous}</a:t>
            </a:r>
          </a:p>
          <a:p>
            <a:r>
              <a:rPr lang="en-US" sz="2200" dirty="0">
                <a:latin typeface="Times New Roman" panose="02020603050405020304" pitchFamily="18" charset="0"/>
                <a:cs typeface="Times New Roman" panose="02020603050405020304" pitchFamily="18" charset="0"/>
              </a:rPr>
              <a:t>         - Amount of targets {1..n}</a:t>
            </a:r>
          </a:p>
          <a:p>
            <a:r>
              <a:rPr lang="en-US" sz="2200" dirty="0">
                <a:latin typeface="Times New Roman" panose="02020603050405020304" pitchFamily="18" charset="0"/>
                <a:cs typeface="Times New Roman" panose="02020603050405020304" pitchFamily="18" charset="0"/>
              </a:rPr>
              <a:t>         - Complexity of </a:t>
            </a:r>
            <a:r>
              <a:rPr lang="en-US" sz="2200" dirty="0" err="1">
                <a:latin typeface="Times New Roman" panose="02020603050405020304" pitchFamily="18" charset="0"/>
                <a:cs typeface="Times New Roman" panose="02020603050405020304" pitchFamily="18" charset="0"/>
              </a:rPr>
              <a:t>Szenario</a:t>
            </a:r>
            <a:r>
              <a:rPr lang="en-US" sz="2200" dirty="0">
                <a:latin typeface="Times New Roman" panose="02020603050405020304" pitchFamily="18" charset="0"/>
                <a:cs typeface="Times New Roman" panose="02020603050405020304" pitchFamily="18" charset="0"/>
              </a:rPr>
              <a:t> {low, middle, high}</a:t>
            </a:r>
          </a:p>
          <a:p>
            <a:pPr marL="342900" indent="-342900">
              <a:lnSpc>
                <a:spcPct val="150000"/>
              </a:lnSpc>
              <a:buFont typeface="Arial" panose="020B0604020202020204" pitchFamily="34" charset="0"/>
              <a:buChar char="•"/>
            </a:pPr>
            <a:r>
              <a:rPr lang="de-DE" sz="2200" b="1" dirty="0" err="1">
                <a:latin typeface="Times New Roman" panose="02020603050405020304" pitchFamily="18" charset="0"/>
                <a:cs typeface="Times New Roman" panose="02020603050405020304" pitchFamily="18" charset="0"/>
              </a:rPr>
              <a:t>Dependent</a:t>
            </a:r>
            <a:r>
              <a:rPr lang="de-DE" sz="2200" b="1" dirty="0">
                <a:latin typeface="Times New Roman" panose="02020603050405020304" pitchFamily="18" charset="0"/>
                <a:cs typeface="Times New Roman" panose="02020603050405020304" pitchFamily="18" charset="0"/>
              </a:rPr>
              <a:t> variables (…):</a:t>
            </a:r>
          </a:p>
          <a:p>
            <a:r>
              <a:rPr lang="de-DE" sz="2200" dirty="0">
                <a:latin typeface="Times New Roman" panose="02020603050405020304" pitchFamily="18" charset="0"/>
                <a:cs typeface="Times New Roman" panose="02020603050405020304" pitchFamily="18" charset="0"/>
              </a:rPr>
              <a:t>         - % </a:t>
            </a:r>
            <a:r>
              <a:rPr lang="de-DE" sz="2200" dirty="0" err="1">
                <a:latin typeface="Times New Roman" panose="02020603050405020304" pitchFamily="18" charset="0"/>
                <a:cs typeface="Times New Roman" panose="02020603050405020304" pitchFamily="18" charset="0"/>
              </a:rPr>
              <a:t>of</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destroyed</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targets</a:t>
            </a:r>
            <a:endParaRPr lang="de-DE" sz="2200" dirty="0">
              <a:latin typeface="Times New Roman" panose="02020603050405020304" pitchFamily="18" charset="0"/>
              <a:cs typeface="Times New Roman" panose="02020603050405020304" pitchFamily="18" charset="0"/>
            </a:endParaRPr>
          </a:p>
          <a:p>
            <a:r>
              <a:rPr lang="de-DE" sz="2200" dirty="0">
                <a:latin typeface="Times New Roman" panose="02020603050405020304" pitchFamily="18" charset="0"/>
                <a:cs typeface="Times New Roman" panose="02020603050405020304" pitchFamily="18" charset="0"/>
              </a:rPr>
              <a:t>         - Total Mission Time</a:t>
            </a:r>
          </a:p>
          <a:p>
            <a:r>
              <a:rPr lang="de-DE" sz="2200" dirty="0">
                <a:latin typeface="Times New Roman" panose="02020603050405020304" pitchFamily="18" charset="0"/>
                <a:cs typeface="Times New Roman" panose="02020603050405020304" pitchFamily="18" charset="0"/>
              </a:rPr>
              <a:t>         - </a:t>
            </a:r>
            <a:r>
              <a:rPr lang="de-DE" sz="2200" dirty="0" err="1">
                <a:latin typeface="Times New Roman" panose="02020603050405020304" pitchFamily="18" charset="0"/>
                <a:cs typeface="Times New Roman" panose="02020603050405020304" pitchFamily="18" charset="0"/>
              </a:rPr>
              <a:t>Used</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Ammunition</a:t>
            </a:r>
            <a:r>
              <a:rPr lang="de-DE" sz="2200" dirty="0">
                <a:latin typeface="Times New Roman" panose="02020603050405020304" pitchFamily="18" charset="0"/>
                <a:cs typeface="Times New Roman" panose="02020603050405020304" pitchFamily="18" charset="0"/>
              </a:rPr>
              <a:t> per </a:t>
            </a:r>
            <a:r>
              <a:rPr lang="de-DE" sz="2200" dirty="0" err="1">
                <a:latin typeface="Times New Roman" panose="02020603050405020304" pitchFamily="18" charset="0"/>
                <a:cs typeface="Times New Roman" panose="02020603050405020304" pitchFamily="18" charset="0"/>
              </a:rPr>
              <a:t>target</a:t>
            </a:r>
            <a:endParaRPr lang="de-DE"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Perception of the cognitive workload of the human operator</a:t>
            </a:r>
            <a:endParaRPr lang="de-DE"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de-DE" sz="2200" b="1" dirty="0">
                <a:latin typeface="Times New Roman" panose="02020603050405020304" pitchFamily="18" charset="0"/>
                <a:cs typeface="Times New Roman" panose="02020603050405020304" pitchFamily="18" charset="0"/>
              </a:rPr>
              <a:t>Instrumentation and Materials: </a:t>
            </a:r>
            <a:r>
              <a:rPr lang="en-US" sz="2200" dirty="0">
                <a:latin typeface="Times New Roman" panose="02020603050405020304" pitchFamily="18" charset="0"/>
                <a:cs typeface="Times New Roman" panose="02020603050405020304" pitchFamily="18" charset="0"/>
              </a:rPr>
              <a:t>Military tactical shooter video game</a:t>
            </a:r>
            <a:r>
              <a:rPr lang="de-DE" sz="2200" dirty="0">
                <a:latin typeface="Times New Roman" panose="02020603050405020304" pitchFamily="18" charset="0"/>
                <a:cs typeface="Times New Roman" panose="02020603050405020304" pitchFamily="18" charset="0"/>
              </a:rPr>
              <a:t> ARMA3</a:t>
            </a:r>
          </a:p>
          <a:p>
            <a:endParaRPr lang="de-DE" sz="2400" b="1" dirty="0"/>
          </a:p>
          <a:p>
            <a:endParaRPr lang="de-DE" sz="2400" b="1" dirty="0"/>
          </a:p>
          <a:p>
            <a:endParaRPr lang="de-DE" sz="2400" b="1" dirty="0"/>
          </a:p>
        </p:txBody>
      </p:sp>
    </p:spTree>
    <p:extLst>
      <p:ext uri="{BB962C8B-B14F-4D97-AF65-F5344CB8AC3E}">
        <p14:creationId xmlns:p14="http://schemas.microsoft.com/office/powerpoint/2010/main" val="14627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de-DE" sz="2600" b="1" dirty="0">
                <a:latin typeface="Times New Roman" panose="02020603050405020304" pitchFamily="18" charset="0"/>
                <a:cs typeface="Times New Roman" panose="02020603050405020304" pitchFamily="18" charset="0"/>
              </a:rPr>
              <a:t>Experimental </a:t>
            </a:r>
            <a:r>
              <a:rPr lang="de-DE" sz="2600" b="1" dirty="0" err="1">
                <a:latin typeface="Times New Roman" panose="02020603050405020304" pitchFamily="18" charset="0"/>
                <a:cs typeface="Times New Roman" panose="02020603050405020304" pitchFamily="18" charset="0"/>
              </a:rPr>
              <a:t>Procedures</a:t>
            </a:r>
            <a:r>
              <a:rPr lang="de-DE" sz="2600" b="1" dirty="0">
                <a:latin typeface="Times New Roman" panose="02020603050405020304" pitchFamily="18" charset="0"/>
                <a:cs typeface="Times New Roman" panose="02020603050405020304" pitchFamily="18" charset="0"/>
              </a:rPr>
              <a:t> Hypothesis 1:</a:t>
            </a:r>
          </a:p>
          <a:p>
            <a:endParaRPr lang="de-DE" sz="2600" b="1" dirty="0">
              <a:latin typeface="Times New Roman" panose="02020603050405020304" pitchFamily="18" charset="0"/>
              <a:cs typeface="Times New Roman" panose="02020603050405020304" pitchFamily="18" charset="0"/>
            </a:endParaRPr>
          </a:p>
          <a:p>
            <a:pPr marL="457200" indent="-457200">
              <a:buAutoNum type="arabicPeriod"/>
            </a:pPr>
            <a:r>
              <a:rPr lang="en-US" sz="2600" b="1" dirty="0">
                <a:latin typeface="Times New Roman" panose="02020603050405020304" pitchFamily="18" charset="0"/>
                <a:cs typeface="Times New Roman" panose="02020603050405020304" pitchFamily="18" charset="0"/>
              </a:rPr>
              <a:t>Modeling of the Scenario</a:t>
            </a:r>
          </a:p>
          <a:p>
            <a:r>
              <a:rPr lang="en-US" sz="2600" dirty="0">
                <a:latin typeface="Times New Roman" panose="02020603050405020304" pitchFamily="18" charset="0"/>
                <a:cs typeface="Times New Roman" panose="02020603050405020304" pitchFamily="18" charset="0"/>
              </a:rPr>
              <a:t>According to the independent variables</a:t>
            </a:r>
          </a:p>
          <a:p>
            <a:endParaRPr lang="de-DE"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2. Conducting simulation experiments</a:t>
            </a:r>
          </a:p>
          <a:p>
            <a:r>
              <a:rPr lang="de-DE" sz="2600" dirty="0">
                <a:latin typeface="Times New Roman" panose="02020603050405020304" pitchFamily="18" charset="0"/>
                <a:cs typeface="Times New Roman" panose="02020603050405020304" pitchFamily="18" charset="0"/>
              </a:rPr>
              <a:t>A: semi-</a:t>
            </a:r>
            <a:r>
              <a:rPr lang="de-DE" sz="2600" dirty="0" err="1">
                <a:latin typeface="Times New Roman" panose="02020603050405020304" pitchFamily="18" charset="0"/>
                <a:cs typeface="Times New Roman" panose="02020603050405020304" pitchFamily="18" charset="0"/>
              </a:rPr>
              <a:t>autonomous</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operation</a:t>
            </a:r>
            <a:r>
              <a:rPr lang="de-DE" sz="2600" dirty="0">
                <a:latin typeface="Times New Roman" panose="02020603050405020304" pitchFamily="18" charset="0"/>
                <a:cs typeface="Times New Roman" panose="02020603050405020304" pitchFamily="18" charset="0"/>
              </a:rPr>
              <a:t> (30 </a:t>
            </a:r>
            <a:r>
              <a:rPr lang="de-DE" sz="2600" dirty="0" err="1">
                <a:latin typeface="Times New Roman" panose="02020603050405020304" pitchFamily="18" charset="0"/>
                <a:cs typeface="Times New Roman" panose="02020603050405020304" pitchFamily="18" charset="0"/>
              </a:rPr>
              <a:t>runs</a:t>
            </a:r>
            <a:r>
              <a:rPr lang="de-DE" sz="2600" dirty="0">
                <a:latin typeface="Times New Roman" panose="02020603050405020304" pitchFamily="18" charset="0"/>
                <a:cs typeface="Times New Roman" panose="02020603050405020304" pitchFamily="18" charset="0"/>
              </a:rPr>
              <a:t>)</a:t>
            </a:r>
          </a:p>
          <a:p>
            <a:r>
              <a:rPr lang="de-DE" sz="2600" dirty="0">
                <a:latin typeface="Times New Roman" panose="02020603050405020304" pitchFamily="18" charset="0"/>
                <a:cs typeface="Times New Roman" panose="02020603050405020304" pitchFamily="18" charset="0"/>
              </a:rPr>
              <a:t>B: </a:t>
            </a:r>
            <a:r>
              <a:rPr lang="de-DE" sz="2600" dirty="0" err="1">
                <a:latin typeface="Times New Roman" panose="02020603050405020304" pitchFamily="18" charset="0"/>
                <a:cs typeface="Times New Roman" panose="02020603050405020304" pitchFamily="18" charset="0"/>
              </a:rPr>
              <a:t>supervised</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autonomous</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operation</a:t>
            </a:r>
            <a:r>
              <a:rPr lang="de-DE" sz="2600" dirty="0">
                <a:latin typeface="Times New Roman" panose="02020603050405020304" pitchFamily="18" charset="0"/>
                <a:cs typeface="Times New Roman" panose="02020603050405020304" pitchFamily="18" charset="0"/>
              </a:rPr>
              <a:t> (30 </a:t>
            </a:r>
            <a:r>
              <a:rPr lang="de-DE" sz="2600" dirty="0" err="1">
                <a:latin typeface="Times New Roman" panose="02020603050405020304" pitchFamily="18" charset="0"/>
                <a:cs typeface="Times New Roman" panose="02020603050405020304" pitchFamily="18" charset="0"/>
              </a:rPr>
              <a:t>runs</a:t>
            </a:r>
            <a:r>
              <a:rPr lang="de-DE" sz="2600" dirty="0">
                <a:latin typeface="Times New Roman" panose="02020603050405020304" pitchFamily="18" charset="0"/>
                <a:cs typeface="Times New Roman" panose="02020603050405020304" pitchFamily="18" charset="0"/>
              </a:rPr>
              <a:t>) </a:t>
            </a:r>
            <a:endParaRPr lang="en-US" sz="2600" b="1" dirty="0">
              <a:latin typeface="Times New Roman" panose="02020603050405020304" pitchFamily="18" charset="0"/>
              <a:cs typeface="Times New Roman" panose="02020603050405020304" pitchFamily="18" charset="0"/>
            </a:endParaRPr>
          </a:p>
          <a:p>
            <a:endParaRPr lang="de-DE" sz="2600" b="1" dirty="0">
              <a:latin typeface="Times New Roman" panose="02020603050405020304" pitchFamily="18" charset="0"/>
              <a:cs typeface="Times New Roman" panose="02020603050405020304" pitchFamily="18" charset="0"/>
            </a:endParaRPr>
          </a:p>
          <a:p>
            <a:r>
              <a:rPr lang="de-DE" sz="2600" b="1" dirty="0">
                <a:latin typeface="Times New Roman" panose="02020603050405020304" pitchFamily="18" charset="0"/>
                <a:cs typeface="Times New Roman" panose="02020603050405020304" pitchFamily="18" charset="0"/>
              </a:rPr>
              <a:t>3. </a:t>
            </a:r>
            <a:r>
              <a:rPr lang="de-DE" sz="2600" b="1" dirty="0" err="1">
                <a:latin typeface="Times New Roman" panose="02020603050405020304" pitchFamily="18" charset="0"/>
                <a:cs typeface="Times New Roman" panose="02020603050405020304" pitchFamily="18" charset="0"/>
              </a:rPr>
              <a:t>Analyzing</a:t>
            </a:r>
            <a:r>
              <a:rPr lang="de-DE" sz="2600" b="1" dirty="0">
                <a:latin typeface="Times New Roman" panose="02020603050405020304" pitchFamily="18" charset="0"/>
                <a:cs typeface="Times New Roman" panose="02020603050405020304" pitchFamily="18" charset="0"/>
              </a:rPr>
              <a:t> </a:t>
            </a:r>
            <a:r>
              <a:rPr lang="de-DE" sz="2600" b="1" dirty="0" err="1">
                <a:latin typeface="Times New Roman" panose="02020603050405020304" pitchFamily="18" charset="0"/>
                <a:cs typeface="Times New Roman" panose="02020603050405020304" pitchFamily="18" charset="0"/>
              </a:rPr>
              <a:t>the</a:t>
            </a:r>
            <a:r>
              <a:rPr lang="de-DE" sz="2600" b="1" dirty="0">
                <a:latin typeface="Times New Roman" panose="02020603050405020304" pitchFamily="18" charset="0"/>
                <a:cs typeface="Times New Roman" panose="02020603050405020304" pitchFamily="18" charset="0"/>
              </a:rPr>
              <a:t> Data.</a:t>
            </a:r>
          </a:p>
          <a:p>
            <a:r>
              <a:rPr lang="en-US" sz="2600" dirty="0">
                <a:latin typeface="Times New Roman" panose="02020603050405020304" pitchFamily="18" charset="0"/>
                <a:cs typeface="Times New Roman" panose="02020603050405020304" pitchFamily="18" charset="0"/>
              </a:rPr>
              <a:t>Statistical hypothesis test using the software "R“ to compare results of the experiment </a:t>
            </a:r>
            <a:r>
              <a:rPr lang="de-DE" sz="2600" dirty="0">
                <a:latin typeface="Times New Roman" panose="02020603050405020304" pitchFamily="18" charset="0"/>
                <a:cs typeface="Times New Roman" panose="02020603050405020304" pitchFamily="18" charset="0"/>
              </a:rPr>
              <a:t>A and B. </a:t>
            </a:r>
            <a:endParaRPr lang="de-DE" sz="2600" b="1" dirty="0">
              <a:latin typeface="Times New Roman" panose="02020603050405020304" pitchFamily="18" charset="0"/>
              <a:cs typeface="Times New Roman" panose="02020603050405020304" pitchFamily="18" charset="0"/>
            </a:endParaRPr>
          </a:p>
          <a:p>
            <a:endParaRPr lang="de-DE" sz="2400" b="1" dirty="0"/>
          </a:p>
          <a:p>
            <a:endParaRPr lang="de-DE" sz="2400" b="1" dirty="0"/>
          </a:p>
        </p:txBody>
      </p:sp>
    </p:spTree>
    <p:extLst>
      <p:ext uri="{BB962C8B-B14F-4D97-AF65-F5344CB8AC3E}">
        <p14:creationId xmlns:p14="http://schemas.microsoft.com/office/powerpoint/2010/main" val="130287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Plan of attack for the rest of the semester</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5EE67AC1-ADE2-4744-A134-27C4346FD289}"/>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de-DE" sz="2400" b="1" dirty="0" err="1">
                <a:solidFill>
                  <a:schemeClr val="dk1"/>
                </a:solidFill>
                <a:latin typeface="Times"/>
                <a:cs typeface="Times"/>
              </a:rPr>
              <a:t>Midterm</a:t>
            </a:r>
            <a:r>
              <a:rPr lang="de-DE" sz="2400" b="1" dirty="0">
                <a:solidFill>
                  <a:schemeClr val="dk1"/>
                </a:solidFill>
                <a:latin typeface="Times"/>
                <a:cs typeface="Times"/>
              </a:rPr>
              <a:t> </a:t>
            </a:r>
            <a:r>
              <a:rPr lang="de-DE" sz="2400" b="1" dirty="0" err="1">
                <a:solidFill>
                  <a:schemeClr val="dk1"/>
                </a:solidFill>
                <a:latin typeface="Times"/>
                <a:cs typeface="Times"/>
              </a:rPr>
              <a:t>presentation</a:t>
            </a:r>
            <a:r>
              <a:rPr lang="de-DE" sz="2400" b="1" dirty="0">
                <a:solidFill>
                  <a:schemeClr val="dk1"/>
                </a:solidFill>
                <a:latin typeface="Times"/>
                <a:cs typeface="Times"/>
              </a:rPr>
              <a:t> 10/30/2018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Update GitHub </a:t>
            </a:r>
            <a:r>
              <a:rPr lang="de-DE" sz="2400" dirty="0" err="1">
                <a:solidFill>
                  <a:schemeClr val="dk1"/>
                </a:solidFill>
                <a:latin typeface="Times"/>
                <a:cs typeface="Times"/>
              </a:rPr>
              <a:t>with</a:t>
            </a:r>
            <a:r>
              <a:rPr lang="de-DE" sz="2400" dirty="0">
                <a:solidFill>
                  <a:schemeClr val="dk1"/>
                </a:solidFill>
                <a:latin typeface="Times"/>
                <a:cs typeface="Times"/>
              </a:rPr>
              <a:t> </a:t>
            </a:r>
            <a:r>
              <a:rPr lang="de-DE" sz="2400" dirty="0" err="1">
                <a:solidFill>
                  <a:schemeClr val="dk1"/>
                </a:solidFill>
                <a:latin typeface="Times"/>
                <a:cs typeface="Times"/>
              </a:rPr>
              <a:t>slide</a:t>
            </a:r>
            <a:r>
              <a:rPr lang="de-DE" sz="2400" dirty="0">
                <a:solidFill>
                  <a:schemeClr val="dk1"/>
                </a:solidFill>
                <a:latin typeface="Times"/>
                <a:cs typeface="Times"/>
              </a:rPr>
              <a:t> </a:t>
            </a:r>
            <a:r>
              <a:rPr lang="de-DE" sz="2400" dirty="0" err="1">
                <a:solidFill>
                  <a:schemeClr val="dk1"/>
                </a:solidFill>
                <a:latin typeface="Times"/>
                <a:cs typeface="Times"/>
              </a:rPr>
              <a:t>content</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Final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early</a:t>
            </a:r>
            <a:r>
              <a:rPr lang="de-DE" sz="2400" dirty="0">
                <a:solidFill>
                  <a:schemeClr val="dk1"/>
                </a:solidFill>
                <a:latin typeface="Times"/>
                <a:cs typeface="Times"/>
              </a:rPr>
              <a:t> </a:t>
            </a:r>
            <a:r>
              <a:rPr lang="de-DE" sz="2400" dirty="0" err="1">
                <a:solidFill>
                  <a:schemeClr val="dk1"/>
                </a:solidFill>
                <a:latin typeface="Times"/>
                <a:cs typeface="Times"/>
              </a:rPr>
              <a:t>results</a:t>
            </a:r>
            <a:r>
              <a:rPr lang="de-DE" sz="2400" dirty="0">
                <a:solidFill>
                  <a:schemeClr val="dk1"/>
                </a:solidFill>
                <a:latin typeface="Times"/>
                <a:cs typeface="Times"/>
              </a:rPr>
              <a:t> </a:t>
            </a:r>
            <a:r>
              <a:rPr lang="de-DE" sz="2400" dirty="0" err="1">
                <a:solidFill>
                  <a:schemeClr val="dk1"/>
                </a:solidFill>
                <a:latin typeface="Times"/>
                <a:cs typeface="Times"/>
              </a:rPr>
              <a:t>of</a:t>
            </a:r>
            <a:r>
              <a:rPr lang="de-DE" sz="2400" dirty="0">
                <a:solidFill>
                  <a:schemeClr val="dk1"/>
                </a:solidFill>
                <a:latin typeface="Times"/>
                <a:cs typeface="Times"/>
              </a:rPr>
              <a:t> qualitative and quantitative NLT 10/22/2018</a:t>
            </a:r>
          </a:p>
          <a:p>
            <a:pPr>
              <a:spcBef>
                <a:spcPts val="600"/>
              </a:spcBef>
            </a:pPr>
            <a:r>
              <a:rPr lang="de-DE" sz="2400" b="1" dirty="0">
                <a:solidFill>
                  <a:schemeClr val="dk1"/>
                </a:solidFill>
                <a:latin typeface="Times"/>
                <a:cs typeface="Times"/>
              </a:rPr>
              <a:t>Final </a:t>
            </a:r>
            <a:r>
              <a:rPr lang="de-DE" sz="2400" b="1" dirty="0" err="1">
                <a:solidFill>
                  <a:schemeClr val="dk1"/>
                </a:solidFill>
                <a:latin typeface="Times"/>
                <a:cs typeface="Times"/>
              </a:rPr>
              <a:t>presentation</a:t>
            </a:r>
            <a:r>
              <a:rPr lang="de-DE" sz="2400" b="1" dirty="0">
                <a:solidFill>
                  <a:schemeClr val="dk1"/>
                </a:solidFill>
                <a:latin typeface="Times"/>
                <a:cs typeface="Times"/>
              </a:rPr>
              <a:t> 12/04/2018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research</a:t>
            </a:r>
            <a:r>
              <a:rPr lang="de-DE" sz="2400" dirty="0">
                <a:solidFill>
                  <a:schemeClr val="dk1"/>
                </a:solidFill>
                <a:latin typeface="Times"/>
                <a:cs typeface="Times"/>
              </a:rPr>
              <a:t> </a:t>
            </a:r>
            <a:r>
              <a:rPr lang="de-DE" sz="2400" dirty="0" err="1">
                <a:solidFill>
                  <a:schemeClr val="dk1"/>
                </a:solidFill>
                <a:latin typeface="Times"/>
                <a:cs typeface="Times"/>
              </a:rPr>
              <a:t>methodologie</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Qualitative </a:t>
            </a:r>
            <a:r>
              <a:rPr lang="de-DE" sz="2400" dirty="0" err="1">
                <a:solidFill>
                  <a:schemeClr val="dk1"/>
                </a:solidFill>
                <a:latin typeface="Times"/>
                <a:cs typeface="Times"/>
              </a:rPr>
              <a:t>research</a:t>
            </a:r>
            <a:r>
              <a:rPr lang="de-DE" sz="2400" dirty="0">
                <a:solidFill>
                  <a:schemeClr val="dk1"/>
                </a:solidFill>
                <a:latin typeface="Times"/>
                <a:cs typeface="Times"/>
              </a:rPr>
              <a:t> </a:t>
            </a:r>
            <a:r>
              <a:rPr lang="en-US" sz="2400" dirty="0">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Quantitative </a:t>
            </a:r>
            <a:r>
              <a:rPr lang="de-DE" sz="2400" dirty="0" err="1">
                <a:solidFill>
                  <a:schemeClr val="dk1"/>
                </a:solidFill>
                <a:latin typeface="Times"/>
                <a:cs typeface="Times"/>
              </a:rPr>
              <a:t>research</a:t>
            </a:r>
            <a:r>
              <a:rPr lang="de-DE" sz="2400" dirty="0">
                <a:solidFill>
                  <a:schemeClr val="dk1"/>
                </a:solidFill>
                <a:latin typeface="Times"/>
                <a:cs typeface="Times"/>
              </a:rPr>
              <a:t> </a:t>
            </a:r>
            <a:r>
              <a:rPr lang="de-DE" sz="2400" dirty="0" err="1">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documentary</a:t>
            </a:r>
            <a:r>
              <a:rPr lang="de-DE" sz="2400">
                <a:solidFill>
                  <a:schemeClr val="dk1"/>
                </a:solidFill>
                <a:latin typeface="Times"/>
                <a:cs typeface="Times"/>
              </a:rPr>
              <a:t> </a:t>
            </a:r>
            <a:r>
              <a:rPr lang="de-DE" sz="2400" dirty="0">
                <a:solidFill>
                  <a:schemeClr val="dk1"/>
                </a:solidFill>
                <a:latin typeface="Times"/>
                <a:cs typeface="Times"/>
              </a:rPr>
              <a:t>NLT 12/03/2018</a:t>
            </a: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0" marR="0" lvl="0" indent="0" algn="l" rtl="0">
              <a:spcBef>
                <a:spcPts val="600"/>
              </a:spcBef>
              <a:spcAft>
                <a:spcPts val="0"/>
              </a:spcAft>
              <a:buNone/>
            </a:pPr>
            <a:endParaRPr lang="de-DE" sz="2400" u="sng" dirty="0">
              <a:solidFill>
                <a:schemeClr val="dk1"/>
              </a:solidFill>
              <a:latin typeface="Times"/>
              <a:cs typeface="Times"/>
              <a:sym typeface="Times"/>
            </a:endParaRPr>
          </a:p>
          <a:p>
            <a:pPr marL="0" marR="0" lvl="0" indent="0" algn="l" rtl="0">
              <a:spcBef>
                <a:spcPts val="600"/>
              </a:spcBef>
              <a:spcAft>
                <a:spcPts val="0"/>
              </a:spcAft>
              <a:buNone/>
            </a:pPr>
            <a:endParaRPr sz="2400" u="sng" dirty="0">
              <a:solidFill>
                <a:schemeClr val="dk1"/>
              </a:solidFill>
              <a:latin typeface="Times"/>
              <a:cs typeface="Times"/>
              <a:sym typeface="Times"/>
            </a:endParaRPr>
          </a:p>
        </p:txBody>
      </p:sp>
    </p:spTree>
    <p:extLst>
      <p:ext uri="{BB962C8B-B14F-4D97-AF65-F5344CB8AC3E}">
        <p14:creationId xmlns:p14="http://schemas.microsoft.com/office/powerpoint/2010/main" val="421119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18</a:t>
            </a:fld>
            <a:endParaRPr sz="1400">
              <a:solidFill>
                <a:srgbClr val="FFFFFF"/>
              </a:solidFill>
              <a:latin typeface="Arial"/>
              <a:ea typeface="Arial"/>
              <a:cs typeface="Arial"/>
              <a:sym typeface="Arial"/>
            </a:endParaRPr>
          </a:p>
        </p:txBody>
      </p:sp>
      <p:pic>
        <p:nvPicPr>
          <p:cNvPr id="4" name="Grafik 3" descr="DSC01983.JPG">
            <a:extLst>
              <a:ext uri="{FF2B5EF4-FFF2-40B4-BE49-F238E27FC236}">
                <a16:creationId xmlns:a16="http://schemas.microsoft.com/office/drawing/2014/main" id="{F9D234A7-EB96-4959-A153-2A4FC491D91F}"/>
              </a:ext>
            </a:extLst>
          </p:cNvPr>
          <p:cNvPicPr>
            <a:picLocks noChangeAspect="1"/>
          </p:cNvPicPr>
          <p:nvPr/>
        </p:nvPicPr>
        <p:blipFill>
          <a:blip r:embed="rId3" cstate="print"/>
          <a:srcRect/>
          <a:stretch>
            <a:fillRect/>
          </a:stretch>
        </p:blipFill>
        <p:spPr bwMode="auto">
          <a:xfrm>
            <a:off x="924687" y="1174937"/>
            <a:ext cx="7620501" cy="5438702"/>
          </a:xfrm>
          <a:prstGeom prst="rect">
            <a:avLst/>
          </a:prstGeom>
          <a:noFill/>
          <a:ln w="9525">
            <a:noFill/>
            <a:miter lim="800000"/>
            <a:headEnd/>
            <a:tailEnd/>
          </a:ln>
        </p:spPr>
      </p:pic>
      <p:sp>
        <p:nvSpPr>
          <p:cNvPr id="5" name="Textfeld 4">
            <a:extLst>
              <a:ext uri="{FF2B5EF4-FFF2-40B4-BE49-F238E27FC236}">
                <a16:creationId xmlns:a16="http://schemas.microsoft.com/office/drawing/2014/main" id="{888EC88E-58DF-4F13-9C95-D21C89434683}"/>
              </a:ext>
            </a:extLst>
          </p:cNvPr>
          <p:cNvSpPr txBox="1">
            <a:spLocks noChangeArrowheads="1"/>
          </p:cNvSpPr>
          <p:nvPr/>
        </p:nvSpPr>
        <p:spPr bwMode="auto">
          <a:xfrm>
            <a:off x="3989484" y="2919313"/>
            <a:ext cx="2786062" cy="646331"/>
          </a:xfrm>
          <a:prstGeom prst="rect">
            <a:avLst/>
          </a:prstGeom>
          <a:noFill/>
          <a:ln w="9525">
            <a:noFill/>
            <a:miter lim="800000"/>
            <a:headEnd/>
            <a:tailEnd/>
          </a:ln>
        </p:spPr>
        <p:txBody>
          <a:bodyPr>
            <a:spAutoFit/>
          </a:bodyPr>
          <a:lstStyle/>
          <a:p>
            <a:pPr algn="ctr"/>
            <a:r>
              <a:rPr lang="de-DE" sz="3600" b="1" dirty="0">
                <a:solidFill>
                  <a:srgbClr val="FFFFCC"/>
                </a:solidFill>
                <a:latin typeface="Times" panose="02020603050405020304" pitchFamily="18" charset="0"/>
                <a:cs typeface="Times" panose="02020603050405020304" pitchFamily="18" charset="0"/>
              </a:rPr>
              <a:t>Questions?</a:t>
            </a:r>
          </a:p>
        </p:txBody>
      </p:sp>
    </p:spTree>
    <p:extLst>
      <p:ext uri="{BB962C8B-B14F-4D97-AF65-F5344CB8AC3E}">
        <p14:creationId xmlns:p14="http://schemas.microsoft.com/office/powerpoint/2010/main" val="24541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p:val>
                                            <p:fltVal val="0"/>
                                          </p:val>
                                        </p:tav>
                                        <p:tav tm="100000">
                                          <p:val>
                                            <p:strVal val="#ppt_w"/>
                                          </p:val>
                                        </p:tav>
                                      </p:tavLst>
                                    </p:anim>
                                    <p:anim calcmode="lin" valueType="num">
                                      <p:cBhvr>
                                        <p:cTn id="8" dur="5000" fill="hold"/>
                                        <p:tgtEl>
                                          <p:spTgt spid="5"/>
                                        </p:tgtEl>
                                        <p:attrNameLst>
                                          <p:attrName>ppt_h</p:attrName>
                                        </p:attrNameLst>
                                      </p:cBhvr>
                                      <p:tavLst>
                                        <p:tav tm="0">
                                          <p:val>
                                            <p:fltVal val="0"/>
                                          </p:val>
                                        </p:tav>
                                        <p:tav tm="100000">
                                          <p:val>
                                            <p:strVal val="#ppt_h"/>
                                          </p:val>
                                        </p:tav>
                                      </p:tavLst>
                                    </p:anim>
                                    <p:animEffect transition="in" filter="fade">
                                      <p:cBhvr>
                                        <p:cTn id="9"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19</a:t>
            </a:fld>
            <a:endParaRPr sz="1400">
              <a:solidFill>
                <a:srgbClr val="FFFFFF"/>
              </a:solidFill>
              <a:latin typeface="Arial"/>
              <a:ea typeface="Arial"/>
              <a:cs typeface="Arial"/>
              <a:sym typeface="Arial"/>
            </a:endParaRPr>
          </a:p>
        </p:txBody>
      </p:sp>
      <p:sp>
        <p:nvSpPr>
          <p:cNvPr id="337" name="Shape 337"/>
          <p:cNvSpPr txBox="1"/>
          <p:nvPr/>
        </p:nvSpPr>
        <p:spPr>
          <a:xfrm>
            <a:off x="0" y="228600"/>
            <a:ext cx="9109075" cy="5909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Times" panose="02020603050405020304" pitchFamily="18" charset="0"/>
                <a:cs typeface="Times" panose="02020603050405020304" pitchFamily="18" charset="0"/>
                <a:sym typeface="Times"/>
              </a:rPr>
              <a:t>References</a:t>
            </a:r>
            <a:endParaRPr sz="2800" b="1" dirty="0">
              <a:solidFill>
                <a:schemeClr val="dk1"/>
              </a:solidFill>
              <a:latin typeface="Times" panose="02020603050405020304" pitchFamily="18" charset="0"/>
              <a:cs typeface="Times" panose="02020603050405020304" pitchFamily="18" charset="0"/>
            </a:endParaRPr>
          </a:p>
          <a:p>
            <a:pPr marL="0" marR="0" lvl="0" indent="0" algn="l" rtl="0">
              <a:spcBef>
                <a:spcPts val="0"/>
              </a:spcBef>
              <a:spcAft>
                <a:spcPts val="0"/>
              </a:spcAft>
              <a:buNone/>
            </a:pPr>
            <a:endParaRPr lang="de-DE" sz="1050" dirty="0">
              <a:solidFill>
                <a:schemeClr val="dk1"/>
              </a:solidFill>
              <a:latin typeface="Times"/>
              <a:ea typeface="Times"/>
              <a:cs typeface="Times"/>
              <a:sym typeface="Times"/>
            </a:endParaRPr>
          </a:p>
          <a:p>
            <a:pPr marL="0" marR="0" lvl="0" indent="0" algn="l" rtl="0">
              <a:spcBef>
                <a:spcPts val="0"/>
              </a:spcBef>
              <a:spcAft>
                <a:spcPts val="0"/>
              </a:spcAft>
              <a:buNone/>
            </a:pPr>
            <a:endParaRPr lang="de-DE" sz="1050" dirty="0">
              <a:solidFill>
                <a:schemeClr val="dk1"/>
              </a:solidFill>
              <a:latin typeface="Times"/>
              <a:ea typeface="Times"/>
              <a:cs typeface="Times"/>
              <a:sym typeface="Times"/>
            </a:endParaRPr>
          </a:p>
          <a:p>
            <a:endParaRPr lang="en-US" sz="1050" dirty="0"/>
          </a:p>
          <a:p>
            <a:r>
              <a:rPr lang="en-US" sz="1050" dirty="0"/>
              <a:t>	</a:t>
            </a:r>
            <a:r>
              <a:rPr lang="en-US" sz="1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Chen, J. Y., &amp; Barnes, M. J. (2014). Human–agent teaming for multirobot control: A review of human factors issues. IEEE Transactions on Human-Machine Systems, 44(1), 13-29.</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Chen, J. Y. (2018). Human-autonomy teaming in military settings. Theoretical Issues in Ergonomics Science, 19(3), 255-258.</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Chen, J. Y.,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Lakhmani</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S. G.,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Stowers</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K.,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Selkowitz</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 R., Wright, J. L., &amp; Barnes, M. (2018). Situation awareness-based agent transparency and human-autonomy teaming effectiveness. Theoretical issues in ergonomics science, 19(3), 259-282.</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Chesebrough</a:t>
            </a:r>
            <a:r>
              <a:rPr lang="en-US"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D., &amp; Dooley, M. (2018, September 13). Defense Department Struggles to Define Autonomy. Retrieved from http://www.nationaldefensemagazine.org/articles/2018/9/13/defense-department-struggles-to-define-autonomy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de </a:t>
            </a:r>
            <a:r>
              <a:rPr lang="en-US" sz="1200" dirty="0" err="1">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Boisboissel</a:t>
            </a:r>
            <a:r>
              <a:rPr lang="en-US" sz="12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G. (2017). Is it sensible to grant autonomous decision-making to military robots of the future?. In Military Technologies (ICMT), 2017 International Conference on (pp. 738-742). IEEE.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Defense Science Board. 2016. Defense Science Board Summer Study on Autonomy. Washington, </a:t>
            </a:r>
            <a:r>
              <a:rPr lang="en-US" sz="1200" dirty="0" err="1">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DC:Under</a:t>
            </a:r>
            <a:r>
              <a:rPr lang="en-US" sz="12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Secretary of Defense.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Endsley</a:t>
            </a:r>
            <a:r>
              <a:rPr lang="en-US" sz="12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M. R. (2017). From here to autonomy: lessons learned from human–automation research. Human factors, 59(1), 5-27.</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Demir M., McNeese N.J., Cooke N.J. (2018) Team Synchrony in Human-Autonomy Teaming. In: Chen J. (eds) Advances in Human Factors in Robots and Unmanned Systems. AHFE 2017. Advances in Intelligent Systems and Computing, vol 595. Springer, Cham</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	Hawking, S. (2014). Transcendence looks at the implications of artificial intelligence—but are we taking AI seriously enough? The Independent.</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	Millington, I., &amp; </a:t>
            </a:r>
            <a:r>
              <a:rPr lang="en-US" sz="1200" dirty="0" err="1">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Funge</a:t>
            </a:r>
            <a:r>
              <a:rPr lang="en-US" sz="1200" dirty="0">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 J. (2009). Artificial intelligence for games. CRC Press.</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Reuters (2018, September 19). Ageing Japan: Military recruiters struggle as applicant pool dries up. Retrieved from https://in.reuters.com/article/japan-ageing-military-recruits/ageing-japan-military-recruiters-struggle-as-applicant-pool-dries-up-idINKCN1LZ146</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Sadraey</a:t>
            </a:r>
            <a:r>
              <a:rPr lang="en-US" sz="1200" dirty="0">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M. H. (2018). Manned-unmanned aircraft teaming. In 2018 IEEE Aerospace Conference (pp. 1-12). IEEE.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Scharre</a:t>
            </a:r>
            <a:r>
              <a:rPr lang="en-US" sz="1200" dirty="0">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 P. (2018). Army of None: Autonomous Weapons and the Future of War. WW Norton &amp; Company.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	Squire, P. N., &amp; Parasuraman, R. (2010). Effects of automation and task load on task switching during human supervision of multiple semi-autonomous robots in a dynamic environment. Ergonomics, 53(8), 951-961.</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Vinge</a:t>
            </a:r>
            <a:r>
              <a:rPr lang="en-US" sz="1200" dirty="0">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V. (1993). The coming technological singularity: How to survive in the post-human era.</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Warren, A., &amp; </a:t>
            </a:r>
            <a:r>
              <a:rPr lang="en-US" sz="1200" dirty="0" err="1">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Hillas</a:t>
            </a:r>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A. (2017). Lethal Autonomous Weapons Systems: Adapting to the Future Unmanned Warfare and Unaccountable Robots. Yale J. Int'l </a:t>
            </a:r>
            <a:r>
              <a:rPr lang="en-US" sz="1200" dirty="0" err="1">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Aff</a:t>
            </a:r>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12, 71.</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Yilmaz, L., </a:t>
            </a:r>
            <a:r>
              <a:rPr lang="en-US" sz="1200" dirty="0" err="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Ören</a:t>
            </a:r>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T., &amp; </a:t>
            </a:r>
            <a:r>
              <a:rPr lang="en-US" sz="1200" dirty="0" err="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Aghaee</a:t>
            </a:r>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N. G. (2006). Intelligent agents, simulation, and gaming. Simulation &amp; Gaming, 37(3), 339-349.</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Youtube</a:t>
            </a:r>
            <a:r>
              <a:rPr lang="en-US" sz="1200" dirty="0">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 (2013, July 10). X-47B Completes First Carrier-based Arrested Landing. Retrieved from https://www.youtube.com/watch?v=Rc2k6G8LuqY</a:t>
            </a:r>
            <a:endParaRPr lang="en-US"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Topic / Purpose Statement</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F6C0C292-4275-43C0-9230-A0BA517F973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lvl="0">
              <a:spcBef>
                <a:spcPts val="600"/>
              </a:spcBef>
            </a:pPr>
            <a:r>
              <a:rPr lang="en-US" sz="2000">
                <a:latin typeface="Times" panose="02020603050405020304" pitchFamily="18" charset="0"/>
                <a:cs typeface="Times" panose="02020603050405020304" pitchFamily="18" charset="0"/>
              </a:rPr>
              <a:t>   This </a:t>
            </a:r>
            <a:r>
              <a:rPr lang="en-US" sz="2000" dirty="0">
                <a:latin typeface="Times" panose="02020603050405020304" pitchFamily="18" charset="0"/>
                <a:cs typeface="Times" panose="02020603050405020304" pitchFamily="18" charset="0"/>
              </a:rPr>
              <a:t>study addresses the validity of human-autonomy teaming on the battlefield in the near future.  The purpose of this exploratory research is to create a framework using ARMA III as a modeling and simulation platform to conduct further experimentation on the subject.  The first phase of the study will be a qualitative exploration of the human-autonomous teaming to gathered data and knowledge to ascertain the near future prospects.  The data will help in the design of more realistic scenarios that will allowed us to conduct quantitative experiments using ARMA III.  The data is collected from the literature review and interviews with subject matter experts (SME).  From the initial exploration, the qualitative findings will be used to develop a quantitative experimentation on a human subject interacting with semi-autonomous entities. In the tentative planned quantitative phase, reliability data will be collected from experiments conducted using ARMA III.</a:t>
            </a:r>
            <a:endParaRPr sz="2000" dirty="0">
              <a:solidFill>
                <a:schemeClr val="dk1"/>
              </a:solidFill>
              <a:latin typeface="Times" panose="02020603050405020304" pitchFamily="18" charset="0"/>
              <a:cs typeface="Times" panose="02020603050405020304" pitchFamily="18" charset="0"/>
              <a:sym typeface="Times"/>
            </a:endParaRPr>
          </a:p>
        </p:txBody>
      </p:sp>
    </p:spTree>
    <p:extLst>
      <p:ext uri="{BB962C8B-B14F-4D97-AF65-F5344CB8AC3E}">
        <p14:creationId xmlns:p14="http://schemas.microsoft.com/office/powerpoint/2010/main" val="997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Introduction</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6" name="Shape 168">
            <a:extLst>
              <a:ext uri="{FF2B5EF4-FFF2-40B4-BE49-F238E27FC236}">
                <a16:creationId xmlns:a16="http://schemas.microsoft.com/office/drawing/2014/main" id="{743F62D2-D549-4547-9CDA-CA0F6804CBC1}"/>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en-US" sz="2400" dirty="0">
                <a:solidFill>
                  <a:schemeClr val="dk1"/>
                </a:solidFill>
                <a:latin typeface="Times"/>
                <a:cs typeface="Times"/>
              </a:rPr>
              <a:t>Armed forces use technology to gain superiority on the battlefield. Recent breakthroughs in the field of Artificial Intelligence and </a:t>
            </a:r>
            <a:r>
              <a:rPr lang="en-US" sz="2400" dirty="0">
                <a:solidFill>
                  <a:schemeClr val="accent2"/>
                </a:solidFill>
                <a:latin typeface="Times"/>
                <a:cs typeface="Times"/>
                <a:hlinkClick r:id="rId3">
                  <a:extLst>
                    <a:ext uri="{A12FA001-AC4F-418D-AE19-62706E023703}">
                      <ahyp:hlinkClr xmlns:ahyp="http://schemas.microsoft.com/office/drawing/2018/hyperlinkcolor" val="tx"/>
                    </a:ext>
                  </a:extLst>
                </a:hlinkClick>
              </a:rPr>
              <a:t>Unmanned Systems provide new uses for military operations. </a:t>
            </a:r>
            <a:r>
              <a:rPr lang="en-US" sz="2400" dirty="0">
                <a:solidFill>
                  <a:schemeClr val="dk1"/>
                </a:solidFill>
                <a:latin typeface="Times"/>
                <a:cs typeface="Times"/>
              </a:rPr>
              <a:t>The Control of Unmanned Systems can be done at different levels of autonomy. The focus of this research is the Human-autonomy teaming approach. In contrast to Manned-unmanned teaming, the unmanned systems are not operated by human operators. With our research we would like to investigate the possibilities to operate unmanned systems autonomously, to increase the effectiveness of military forces on the near future battlefield.</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05549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Related works / literature review</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86F8B16-85D0-4D63-B8EC-27CCFB2DD154}"/>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342900" indent="-342900">
              <a:spcBef>
                <a:spcPts val="600"/>
              </a:spcBef>
              <a:buFont typeface="Arial" panose="020B0604020202020204" pitchFamily="34" charset="0"/>
              <a:buChar char="•"/>
            </a:pPr>
            <a:r>
              <a:rPr lang="en-US" sz="2800" b="1" dirty="0">
                <a:solidFill>
                  <a:schemeClr val="dk1"/>
                </a:solidFill>
                <a:latin typeface="Times"/>
                <a:cs typeface="Times"/>
              </a:rPr>
              <a:t>Breakthroughs in AI and Robotics</a:t>
            </a:r>
          </a:p>
          <a:p>
            <a:pPr marL="342900" lvl="0" indent="-342900">
              <a:lnSpc>
                <a:spcPct val="150000"/>
              </a:lnSpc>
              <a:spcBef>
                <a:spcPts val="600"/>
              </a:spcBef>
              <a:buFont typeface="Arial" panose="020B0604020202020204" pitchFamily="34" charset="0"/>
              <a:buChar char="•"/>
            </a:pPr>
            <a:r>
              <a:rPr lang="en-US" sz="2800" b="1" dirty="0">
                <a:solidFill>
                  <a:schemeClr val="dk1"/>
                </a:solidFill>
                <a:latin typeface="Times"/>
                <a:cs typeface="Times"/>
              </a:rPr>
              <a:t>Level of autonomy: </a:t>
            </a:r>
          </a:p>
          <a:p>
            <a:pPr lvl="1">
              <a:spcBef>
                <a:spcPts val="600"/>
              </a:spcBef>
            </a:pPr>
            <a:r>
              <a:rPr lang="en-US" sz="2800" dirty="0">
                <a:solidFill>
                  <a:schemeClr val="dk1"/>
                </a:solidFill>
                <a:latin typeface="Times"/>
                <a:cs typeface="Times"/>
              </a:rPr>
              <a:t>	- Semiautonomous (human in the loop)</a:t>
            </a:r>
          </a:p>
          <a:p>
            <a:pPr lvl="1">
              <a:spcBef>
                <a:spcPts val="600"/>
              </a:spcBef>
            </a:pPr>
            <a:r>
              <a:rPr lang="en-US" sz="2800" dirty="0">
                <a:solidFill>
                  <a:schemeClr val="dk1"/>
                </a:solidFill>
                <a:latin typeface="Times"/>
                <a:cs typeface="Times"/>
              </a:rPr>
              <a:t>	- Supervised autonomous (human on the loop)</a:t>
            </a:r>
          </a:p>
          <a:p>
            <a:pPr lvl="1">
              <a:spcBef>
                <a:spcPts val="600"/>
              </a:spcBef>
            </a:pPr>
            <a:r>
              <a:rPr lang="en-US" sz="2800" dirty="0">
                <a:solidFill>
                  <a:schemeClr val="dk1"/>
                </a:solidFill>
                <a:latin typeface="Times"/>
                <a:cs typeface="Times"/>
              </a:rPr>
              <a:t>	- Fully autonomous (human out of the loop)</a:t>
            </a:r>
            <a:endParaRPr lang="en-US" sz="2800" b="1" dirty="0">
              <a:solidFill>
                <a:schemeClr val="dk1"/>
              </a:solidFill>
              <a:latin typeface="Times"/>
              <a:cs typeface="Times"/>
            </a:endParaRPr>
          </a:p>
          <a:p>
            <a:pPr marL="342900" lvl="0" indent="-342900">
              <a:lnSpc>
                <a:spcPct val="150000"/>
              </a:lnSpc>
              <a:spcBef>
                <a:spcPts val="600"/>
              </a:spcBef>
              <a:buFont typeface="Arial" panose="020B0604020202020204" pitchFamily="34" charset="0"/>
              <a:buChar char="•"/>
            </a:pPr>
            <a:r>
              <a:rPr lang="en-US" sz="2800" b="1" dirty="0">
                <a:solidFill>
                  <a:schemeClr val="dk1"/>
                </a:solidFill>
                <a:latin typeface="Times"/>
                <a:cs typeface="Times"/>
              </a:rPr>
              <a:t>Military potential of Human-autonomy teaming</a:t>
            </a:r>
          </a:p>
          <a:p>
            <a:pPr lvl="1">
              <a:spcBef>
                <a:spcPts val="600"/>
              </a:spcBef>
            </a:pPr>
            <a:r>
              <a:rPr lang="en-US" sz="2800" b="1" dirty="0">
                <a:solidFill>
                  <a:schemeClr val="dk1"/>
                </a:solidFill>
                <a:latin typeface="Times"/>
                <a:cs typeface="Times"/>
              </a:rPr>
              <a:t>	</a:t>
            </a:r>
            <a:r>
              <a:rPr lang="en-US" sz="2800" dirty="0">
                <a:solidFill>
                  <a:schemeClr val="dk1"/>
                </a:solidFill>
                <a:latin typeface="Times"/>
                <a:cs typeface="Times"/>
              </a:rPr>
              <a:t>- Reliability of autonomous systems</a:t>
            </a:r>
          </a:p>
          <a:p>
            <a:pPr lvl="1">
              <a:spcBef>
                <a:spcPts val="600"/>
              </a:spcBef>
            </a:pPr>
            <a:r>
              <a:rPr lang="de-DE" sz="2800" dirty="0">
                <a:solidFill>
                  <a:schemeClr val="dk1"/>
                </a:solidFill>
                <a:latin typeface="Times"/>
                <a:cs typeface="Times"/>
              </a:rPr>
              <a:t>	- </a:t>
            </a:r>
            <a:r>
              <a:rPr lang="de-DE" sz="2800" dirty="0" err="1">
                <a:solidFill>
                  <a:schemeClr val="dk1"/>
                </a:solidFill>
                <a:latin typeface="Times"/>
                <a:cs typeface="Times"/>
              </a:rPr>
              <a:t>Cognitive</a:t>
            </a:r>
            <a:r>
              <a:rPr lang="de-DE" sz="2800" dirty="0">
                <a:solidFill>
                  <a:schemeClr val="dk1"/>
                </a:solidFill>
                <a:latin typeface="Times"/>
                <a:cs typeface="Times"/>
              </a:rPr>
              <a:t> </a:t>
            </a:r>
            <a:r>
              <a:rPr lang="de-DE" sz="2800" dirty="0" err="1">
                <a:solidFill>
                  <a:schemeClr val="dk1"/>
                </a:solidFill>
                <a:latin typeface="Times"/>
                <a:cs typeface="Times"/>
              </a:rPr>
              <a:t>load</a:t>
            </a:r>
            <a:r>
              <a:rPr lang="de-DE" sz="2800" dirty="0">
                <a:solidFill>
                  <a:schemeClr val="dk1"/>
                </a:solidFill>
                <a:latin typeface="Times"/>
                <a:cs typeface="Times"/>
              </a:rPr>
              <a:t> </a:t>
            </a:r>
            <a:r>
              <a:rPr lang="de-DE" sz="2800" dirty="0" err="1">
                <a:solidFill>
                  <a:schemeClr val="dk1"/>
                </a:solidFill>
                <a:latin typeface="Times"/>
                <a:cs typeface="Times"/>
              </a:rPr>
              <a:t>of</a:t>
            </a:r>
            <a:r>
              <a:rPr lang="de-DE" sz="2800" dirty="0">
                <a:solidFill>
                  <a:schemeClr val="dk1"/>
                </a:solidFill>
                <a:latin typeface="Times"/>
                <a:cs typeface="Times"/>
              </a:rPr>
              <a:t> </a:t>
            </a:r>
            <a:r>
              <a:rPr lang="de-DE" sz="2800" dirty="0" err="1">
                <a:solidFill>
                  <a:schemeClr val="dk1"/>
                </a:solidFill>
                <a:latin typeface="Times"/>
                <a:cs typeface="Times"/>
              </a:rPr>
              <a:t>the</a:t>
            </a:r>
            <a:r>
              <a:rPr lang="de-DE" sz="2800" dirty="0">
                <a:solidFill>
                  <a:schemeClr val="dk1"/>
                </a:solidFill>
                <a:latin typeface="Times"/>
                <a:cs typeface="Times"/>
              </a:rPr>
              <a:t> human-</a:t>
            </a:r>
            <a:r>
              <a:rPr lang="de-DE" sz="2800" dirty="0" err="1">
                <a:solidFill>
                  <a:schemeClr val="dk1"/>
                </a:solidFill>
                <a:latin typeface="Times"/>
                <a:cs typeface="Times"/>
              </a:rPr>
              <a:t>superviser</a:t>
            </a:r>
            <a:endParaRPr lang="de-DE" sz="2800" dirty="0">
              <a:solidFill>
                <a:schemeClr val="dk1"/>
              </a:solidFill>
              <a:latin typeface="Times"/>
              <a:cs typeface="Times"/>
            </a:endParaRPr>
          </a:p>
          <a:p>
            <a:pPr lvl="1">
              <a:spcBef>
                <a:spcPts val="600"/>
              </a:spcBef>
            </a:pPr>
            <a:r>
              <a:rPr lang="de-DE" sz="2800" dirty="0">
                <a:solidFill>
                  <a:schemeClr val="dk1"/>
                </a:solidFill>
                <a:latin typeface="Times"/>
                <a:cs typeface="Times"/>
              </a:rPr>
              <a:t>	- </a:t>
            </a:r>
            <a:r>
              <a:rPr lang="de-DE" sz="2800" dirty="0" err="1">
                <a:solidFill>
                  <a:schemeClr val="dk1"/>
                </a:solidFill>
                <a:latin typeface="Times"/>
                <a:cs typeface="Times"/>
              </a:rPr>
              <a:t>Ethical</a:t>
            </a:r>
            <a:r>
              <a:rPr lang="de-DE" sz="2800" dirty="0">
                <a:solidFill>
                  <a:schemeClr val="dk1"/>
                </a:solidFill>
                <a:latin typeface="Times"/>
                <a:cs typeface="Times"/>
              </a:rPr>
              <a:t> and legal </a:t>
            </a:r>
            <a:r>
              <a:rPr lang="de-DE" sz="2800" dirty="0" err="1">
                <a:solidFill>
                  <a:schemeClr val="dk1"/>
                </a:solidFill>
                <a:latin typeface="Times"/>
                <a:cs typeface="Times"/>
              </a:rPr>
              <a:t>aspects</a:t>
            </a:r>
            <a:endParaRPr lang="en-US" sz="2800" dirty="0">
              <a:solidFill>
                <a:schemeClr val="dk1"/>
              </a:solidFill>
              <a:latin typeface="Times"/>
              <a:cs typeface="Times"/>
            </a:endParaRPr>
          </a:p>
          <a:p>
            <a:pPr lvl="1">
              <a:spcBef>
                <a:spcPts val="600"/>
              </a:spcBef>
            </a:pPr>
            <a:endParaRPr lang="en-US" sz="2400" dirty="0">
              <a:solidFill>
                <a:schemeClr val="dk1"/>
              </a:solidFill>
              <a:latin typeface="Times"/>
              <a:cs typeface="Times"/>
            </a:endParaRPr>
          </a:p>
          <a:p>
            <a:pPr lvl="0">
              <a:spcBef>
                <a:spcPts val="600"/>
              </a:spcBef>
            </a:pPr>
            <a:endParaRPr lang="en-US" sz="2400" dirty="0">
              <a:solidFill>
                <a:schemeClr val="dk1"/>
              </a:solidFill>
              <a:latin typeface="Times"/>
              <a:cs typeface="Times"/>
            </a:endParaRPr>
          </a:p>
          <a:p>
            <a:pPr lvl="0">
              <a:spcBef>
                <a:spcPts val="600"/>
              </a:spcBef>
            </a:pP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17882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Research Method</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5" name="Shape 168">
            <a:extLst>
              <a:ext uri="{FF2B5EF4-FFF2-40B4-BE49-F238E27FC236}">
                <a16:creationId xmlns:a16="http://schemas.microsoft.com/office/drawing/2014/main" id="{5D6C0CAF-CC8D-4414-ACD3-10A59F63CBD3}"/>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3200" dirty="0">
                <a:latin typeface="Times New Roman" panose="02020603050405020304" pitchFamily="18" charset="0"/>
                <a:cs typeface="Times New Roman" panose="02020603050405020304" pitchFamily="18" charset="0"/>
              </a:rPr>
              <a:t>We want to use a </a:t>
            </a:r>
            <a:r>
              <a:rPr lang="en-US" sz="3200" b="1" dirty="0">
                <a:latin typeface="Times New Roman" panose="02020603050405020304" pitchFamily="18" charset="0"/>
                <a:cs typeface="Times New Roman" panose="02020603050405020304" pitchFamily="18" charset="0"/>
              </a:rPr>
              <a:t>Mixed Methods Approach </a:t>
            </a:r>
            <a:r>
              <a:rPr lang="en-US" sz="3200" dirty="0">
                <a:latin typeface="Times New Roman" panose="02020603050405020304" pitchFamily="18" charset="0"/>
                <a:cs typeface="Times New Roman" panose="02020603050405020304" pitchFamily="18" charset="0"/>
              </a:rPr>
              <a:t>to answer the following Research Questions:</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1st Step: Qualitative research questions </a:t>
            </a:r>
          </a:p>
          <a:p>
            <a:r>
              <a:rPr lang="en-US" sz="3200" dirty="0">
                <a:latin typeface="Times New Roman" panose="02020603050405020304" pitchFamily="18" charset="0"/>
                <a:cs typeface="Times New Roman" panose="02020603050405020304" pitchFamily="18" charset="0"/>
              </a:rPr>
              <a:t>	- literature review</a:t>
            </a:r>
          </a:p>
          <a:p>
            <a:r>
              <a:rPr lang="en-US" sz="3200" dirty="0">
                <a:latin typeface="Times New Roman" panose="02020603050405020304" pitchFamily="18" charset="0"/>
                <a:cs typeface="Times New Roman" panose="02020603050405020304" pitchFamily="18" charset="0"/>
              </a:rPr>
              <a:t>	- interviews </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2</a:t>
            </a:r>
            <a:r>
              <a:rPr lang="en-US" sz="3200" b="1" baseline="30000" dirty="0">
                <a:latin typeface="Times New Roman" panose="02020603050405020304" pitchFamily="18" charset="0"/>
                <a:cs typeface="Times New Roman" panose="02020603050405020304" pitchFamily="18" charset="0"/>
              </a:rPr>
              <a:t>nd</a:t>
            </a:r>
            <a:r>
              <a:rPr lang="en-US" sz="3200" b="1" dirty="0">
                <a:latin typeface="Times New Roman" panose="02020603050405020304" pitchFamily="18" charset="0"/>
                <a:cs typeface="Times New Roman" panose="02020603050405020304" pitchFamily="18" charset="0"/>
              </a:rPr>
              <a:t> Step: Quantitative research question </a:t>
            </a:r>
          </a:p>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simulation experiments.</a:t>
            </a:r>
          </a:p>
          <a:p>
            <a:endParaRPr lang="en-US" sz="2400" dirty="0"/>
          </a:p>
          <a:p>
            <a:endParaRPr lang="en-US" sz="2400" dirty="0"/>
          </a:p>
          <a:p>
            <a:endParaRPr lang="en-US" sz="2400" dirty="0"/>
          </a:p>
        </p:txBody>
      </p:sp>
    </p:spTree>
    <p:extLst>
      <p:ext uri="{BB962C8B-B14F-4D97-AF65-F5344CB8AC3E}">
        <p14:creationId xmlns:p14="http://schemas.microsoft.com/office/powerpoint/2010/main" val="4649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3000" b="1" dirty="0">
                <a:latin typeface="Times New Roman" panose="02020603050405020304" pitchFamily="18" charset="0"/>
                <a:cs typeface="Times New Roman" panose="02020603050405020304" pitchFamily="18" charset="0"/>
              </a:rPr>
              <a:t>Central question: </a:t>
            </a:r>
            <a:r>
              <a:rPr lang="en-US" sz="3000" dirty="0">
                <a:latin typeface="Times New Roman" panose="02020603050405020304" pitchFamily="18" charset="0"/>
                <a:cs typeface="Times New Roman" panose="02020603050405020304" pitchFamily="18" charset="0"/>
              </a:rPr>
              <a:t>What are the benefits of using human-supervised autonomous systems in a military environment?</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1" dirty="0" err="1">
                <a:latin typeface="Times New Roman" panose="02020603050405020304" pitchFamily="18" charset="0"/>
                <a:cs typeface="Times New Roman" panose="02020603050405020304" pitchFamily="18" charset="0"/>
              </a:rPr>
              <a:t>Subquestion</a:t>
            </a:r>
            <a:r>
              <a:rPr lang="en-US" sz="3000" b="1" dirty="0">
                <a:latin typeface="Times New Roman" panose="02020603050405020304" pitchFamily="18" charset="0"/>
                <a:cs typeface="Times New Roman" panose="02020603050405020304" pitchFamily="18" charset="0"/>
              </a:rPr>
              <a:t> 1</a:t>
            </a:r>
            <a:r>
              <a:rPr lang="en-US" sz="3000" dirty="0">
                <a:latin typeface="Times New Roman" panose="02020603050405020304" pitchFamily="18" charset="0"/>
                <a:cs typeface="Times New Roman" panose="02020603050405020304" pitchFamily="18" charset="0"/>
              </a:rPr>
              <a:t>: What is the current status of research on Human-autonomy teaming in the military?</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1" dirty="0" err="1">
                <a:latin typeface="Times New Roman" panose="02020603050405020304" pitchFamily="18" charset="0"/>
                <a:cs typeface="Times New Roman" panose="02020603050405020304" pitchFamily="18" charset="0"/>
              </a:rPr>
              <a:t>Subquestion</a:t>
            </a:r>
            <a:r>
              <a:rPr lang="en-US" sz="3000" b="1" dirty="0">
                <a:latin typeface="Times New Roman" panose="02020603050405020304" pitchFamily="18" charset="0"/>
                <a:cs typeface="Times New Roman" panose="02020603050405020304" pitchFamily="18" charset="0"/>
              </a:rPr>
              <a:t> 2: </a:t>
            </a:r>
            <a:r>
              <a:rPr lang="en-US" sz="3000" dirty="0">
                <a:latin typeface="Times New Roman" panose="02020603050405020304" pitchFamily="18" charset="0"/>
                <a:cs typeface="Times New Roman" panose="02020603050405020304" pitchFamily="18" charset="0"/>
              </a:rPr>
              <a:t>How could autonomous systems be integrated into the armed forces, ensuring that legal aspects are adhered to?</a:t>
            </a:r>
          </a:p>
          <a:p>
            <a:endParaRPr lang="en-US" sz="2400" b="1" dirty="0"/>
          </a:p>
        </p:txBody>
      </p:sp>
    </p:spTree>
    <p:extLst>
      <p:ext uri="{BB962C8B-B14F-4D97-AF65-F5344CB8AC3E}">
        <p14:creationId xmlns:p14="http://schemas.microsoft.com/office/powerpoint/2010/main" val="28390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a:latin typeface="Times New Roman" panose="02020603050405020304" pitchFamily="18" charset="0"/>
                <a:cs typeface="Times New Roman" panose="02020603050405020304" pitchFamily="18" charset="0"/>
              </a:rPr>
              <a:t>Central question: What are the benefits of using human-supervised autonomous systems in a military environment?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military is looking into increasing their capabilities star introducing unmanned vehicles (UVs) and robotic systems (Squire &amp; Parasuraman, 2010) (de Visser &amp; Parasuraman, 2011) (Chen &amp; Barnes 2014).  The factors driving the introduction of UVs to increase force lethality, survivor evacuation, and reducing human exposure to combat operations (Chen &amp; Barnes 2014).  Other factors are the reduction in personnel, reduction in labor cost, improve human safety and cost-saving ways to perform tasks without the human limitations and expense (Squire &amp; Parasuraman, 2010) (</a:t>
            </a:r>
            <a:r>
              <a:rPr lang="en-US" sz="2200" dirty="0" err="1">
                <a:latin typeface="Times New Roman" panose="02020603050405020304" pitchFamily="18" charset="0"/>
                <a:cs typeface="Times New Roman" panose="02020603050405020304" pitchFamily="18" charset="0"/>
              </a:rPr>
              <a:t>Endsley</a:t>
            </a:r>
            <a:r>
              <a:rPr lang="en-US" sz="2200" dirty="0">
                <a:latin typeface="Times New Roman" panose="02020603050405020304" pitchFamily="18" charset="0"/>
                <a:cs typeface="Times New Roman" panose="02020603050405020304" pitchFamily="18" charset="0"/>
              </a:rPr>
              <a:t>, 2017).  The literature provides some evidence where the use of human-supervised autonomous has been beneficial.</a:t>
            </a:r>
          </a:p>
        </p:txBody>
      </p:sp>
    </p:spTree>
    <p:extLst>
      <p:ext uri="{BB962C8B-B14F-4D97-AF65-F5344CB8AC3E}">
        <p14:creationId xmlns:p14="http://schemas.microsoft.com/office/powerpoint/2010/main" val="318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8</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err="1">
                <a:latin typeface="Times New Roman" panose="02020603050405020304" pitchFamily="18" charset="0"/>
                <a:cs typeface="Times New Roman" panose="02020603050405020304" pitchFamily="18" charset="0"/>
              </a:rPr>
              <a:t>Subquestion</a:t>
            </a:r>
            <a:r>
              <a:rPr lang="en-US" sz="2200" b="1" dirty="0">
                <a:latin typeface="Times New Roman" panose="02020603050405020304" pitchFamily="18" charset="0"/>
                <a:cs typeface="Times New Roman" panose="02020603050405020304" pitchFamily="18" charset="0"/>
              </a:rPr>
              <a:t> 1: What is the current status of research on Human-autonomy teaming in the military?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Current research being performed on the subject of dismounted infantry working with small robots, intelligent analysis, human working with intelligent agents managing teams of unmanned vehicles, vehicles with ground penetrating radars (Chen, 2018).  Most of the research perform into the efficacy Some research perform in human-automation teaming is looking at the behavior and the synchronization between teams (Demir, McNeese, and Cooke, 2018).  There are a number of research being conducted in the field of human-autonomy systems.  Some of the research concentrate on the cognitive load of the human agent and how to decrease it.</a:t>
            </a:r>
          </a:p>
        </p:txBody>
      </p:sp>
    </p:spTree>
    <p:extLst>
      <p:ext uri="{BB962C8B-B14F-4D97-AF65-F5344CB8AC3E}">
        <p14:creationId xmlns:p14="http://schemas.microsoft.com/office/powerpoint/2010/main" val="2349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9</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err="1">
                <a:latin typeface="Times New Roman" panose="02020603050405020304" pitchFamily="18" charset="0"/>
                <a:cs typeface="Times New Roman" panose="02020603050405020304" pitchFamily="18" charset="0"/>
              </a:rPr>
              <a:t>Subquestion</a:t>
            </a:r>
            <a:r>
              <a:rPr lang="en-US" sz="2200" b="1" dirty="0">
                <a:latin typeface="Times New Roman" panose="02020603050405020304" pitchFamily="18" charset="0"/>
                <a:cs typeface="Times New Roman" panose="02020603050405020304" pitchFamily="18" charset="0"/>
              </a:rPr>
              <a:t> 2: How could autonomous systems be integrated into the armed forces, ensuring that legal aspects are adhered to?</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The suggestion for autonomous systems to ensure they adhered to legal implication is to rest the authority on a human supervisor (Chen &amp; Barnes 2014). Humans still understand patterns behavior, human intentions, macro implications and ethical responsibilities much better than artificial systems (Chen &amp; Barnes 2014). For this reason, the system autonomous agent shall always remain subordinate to their human counterparts (Chen &amp; Barnes 2014). The human will only be allowed the agent to act autonomously only specified conditions (Chen &amp; Barnes 2014). John H. Northrop and Associate conducted a study which suggests developing a matrix defining the level of automation (</a:t>
            </a:r>
            <a:r>
              <a:rPr lang="en-US" sz="1900" dirty="0" err="1">
                <a:latin typeface="Times New Roman" panose="02020603050405020304" pitchFamily="18" charset="0"/>
                <a:cs typeface="Times New Roman" panose="02020603050405020304" pitchFamily="18" charset="0"/>
              </a:rPr>
              <a:t>Chesebrough</a:t>
            </a:r>
            <a:r>
              <a:rPr lang="en-US" sz="1900" dirty="0">
                <a:latin typeface="Times New Roman" panose="02020603050405020304" pitchFamily="18" charset="0"/>
                <a:cs typeface="Times New Roman" panose="02020603050405020304" pitchFamily="18" charset="0"/>
              </a:rPr>
              <a:t> &amp; Dooley, 2018).  This matrix should provide the need and level of autonomous tactical needed to accomplish the mission within the constraints of mission parameters (</a:t>
            </a:r>
            <a:r>
              <a:rPr lang="en-US" sz="1900" dirty="0" err="1">
                <a:latin typeface="Times New Roman" panose="02020603050405020304" pitchFamily="18" charset="0"/>
                <a:cs typeface="Times New Roman" panose="02020603050405020304" pitchFamily="18" charset="0"/>
              </a:rPr>
              <a:t>Chesebrough</a:t>
            </a:r>
            <a:r>
              <a:rPr lang="en-US" sz="1900" dirty="0">
                <a:latin typeface="Times New Roman" panose="02020603050405020304" pitchFamily="18" charset="0"/>
                <a:cs typeface="Times New Roman" panose="02020603050405020304" pitchFamily="18" charset="0"/>
              </a:rPr>
              <a:t> &amp; Dooley, 2018). The literature has provided a number of solutions to integrate rules of engagement, ethical and legal tenants.</a:t>
            </a:r>
          </a:p>
        </p:txBody>
      </p:sp>
    </p:spTree>
    <p:extLst>
      <p:ext uri="{BB962C8B-B14F-4D97-AF65-F5344CB8AC3E}">
        <p14:creationId xmlns:p14="http://schemas.microsoft.com/office/powerpoint/2010/main" val="2951528836"/>
      </p:ext>
    </p:extLst>
  </p:cSld>
  <p:clrMapOvr>
    <a:masterClrMapping/>
  </p:clrMapOvr>
</p:sld>
</file>

<file path=ppt/theme/theme1.xml><?xml version="1.0" encoding="utf-8"?>
<a:theme xmlns:a="http://schemas.openxmlformats.org/drawingml/2006/main" name="Intro Talk">
  <a:themeElements>
    <a:clrScheme name="Intro Tal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1284</Words>
  <Application>Microsoft Office PowerPoint</Application>
  <PresentationFormat>On-screen Show (4:3)</PresentationFormat>
  <Paragraphs>172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vt:lpstr>
      <vt:lpstr>Times New Roman</vt:lpstr>
      <vt:lpstr>Intro Talk</vt:lpstr>
      <vt:lpstr>PROJECT REVIEW AND FEEDBACK IDS 6916 – Simulation Research Methods &amp; Practicum  (BY DR. KIDER)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dc:creator>Ugur</dc:creator>
  <cp:lastModifiedBy>Roberto Cabrera</cp:lastModifiedBy>
  <cp:revision>4</cp:revision>
  <dcterms:modified xsi:type="dcterms:W3CDTF">2018-10-23T17:38:54Z</dcterms:modified>
</cp:coreProperties>
</file>