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82" r:id="rId3"/>
    <p:sldId id="260" r:id="rId4"/>
    <p:sldId id="262" r:id="rId5"/>
    <p:sldId id="261" r:id="rId6"/>
    <p:sldId id="263" r:id="rId7"/>
    <p:sldId id="264" r:id="rId8"/>
    <p:sldId id="265" r:id="rId9"/>
    <p:sldId id="266" r:id="rId10"/>
    <p:sldId id="267" r:id="rId11"/>
    <p:sldId id="268" r:id="rId12"/>
    <p:sldId id="257" r:id="rId13"/>
    <p:sldId id="258" r:id="rId14"/>
    <p:sldId id="259" r:id="rId15"/>
    <p:sldId id="269" r:id="rId16"/>
    <p:sldId id="270" r:id="rId17"/>
    <p:sldId id="271" r:id="rId18"/>
    <p:sldId id="272" r:id="rId19"/>
    <p:sldId id="273" r:id="rId20"/>
    <p:sldId id="274" r:id="rId21"/>
    <p:sldId id="277" r:id="rId22"/>
    <p:sldId id="278" r:id="rId23"/>
    <p:sldId id="279" r:id="rId24"/>
    <p:sldId id="284" r:id="rId25"/>
    <p:sldId id="280" r:id="rId26"/>
    <p:sldId id="281"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FACB5F-F6D5-4613-8518-04731DB40BF8}"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1765531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ACB5F-F6D5-4613-8518-04731DB40BF8}"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295577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ACB5F-F6D5-4613-8518-04731DB40BF8}"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269191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ACB5F-F6D5-4613-8518-04731DB40BF8}"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425052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FACB5F-F6D5-4613-8518-04731DB40BF8}"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233547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FACB5F-F6D5-4613-8518-04731DB40BF8}"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79216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FACB5F-F6D5-4613-8518-04731DB40BF8}" type="datetimeFigureOut">
              <a:rPr lang="en-US" smtClean="0"/>
              <a:t>9/29/2015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83639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FACB5F-F6D5-4613-8518-04731DB40BF8}" type="datetimeFigureOut">
              <a:rPr lang="en-US" smtClean="0"/>
              <a:t>9/29/2015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18247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ACB5F-F6D5-4613-8518-04731DB40BF8}" type="datetimeFigureOut">
              <a:rPr lang="en-US" smtClean="0"/>
              <a:t>9/29/2015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132915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ACB5F-F6D5-4613-8518-04731DB40BF8}"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6441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ACB5F-F6D5-4613-8518-04731DB40BF8}"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815BA-25E6-4575-9D78-D9B88E27681F}" type="slidenum">
              <a:rPr lang="en-US" smtClean="0"/>
              <a:t>‹#›</a:t>
            </a:fld>
            <a:endParaRPr lang="en-US"/>
          </a:p>
        </p:txBody>
      </p:sp>
    </p:spTree>
    <p:extLst>
      <p:ext uri="{BB962C8B-B14F-4D97-AF65-F5344CB8AC3E}">
        <p14:creationId xmlns:p14="http://schemas.microsoft.com/office/powerpoint/2010/main" val="283663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CB5F-F6D5-4613-8518-04731DB40BF8}" type="datetimeFigureOut">
              <a:rPr lang="en-US" smtClean="0"/>
              <a:t>9/29/2015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815BA-25E6-4575-9D78-D9B88E27681F}" type="slidenum">
              <a:rPr lang="en-US" smtClean="0"/>
              <a:t>‹#›</a:t>
            </a:fld>
            <a:endParaRPr lang="en-US"/>
          </a:p>
        </p:txBody>
      </p:sp>
    </p:spTree>
    <p:extLst>
      <p:ext uri="{BB962C8B-B14F-4D97-AF65-F5344CB8AC3E}">
        <p14:creationId xmlns:p14="http://schemas.microsoft.com/office/powerpoint/2010/main" val="218760321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Not So Innocent:</a:t>
            </a:r>
            <a:br>
              <a:rPr lang="en-US" dirty="0" smtClean="0"/>
            </a:br>
            <a:r>
              <a:rPr lang="en-US" dirty="0" smtClean="0"/>
              <a:t>Toddlers’ Inferences about costs and culpability</a:t>
            </a:r>
            <a:endParaRPr lang="en-US" dirty="0"/>
          </a:p>
        </p:txBody>
      </p:sp>
      <p:sp>
        <p:nvSpPr>
          <p:cNvPr id="3" name="Subtitle 2"/>
          <p:cNvSpPr>
            <a:spLocks noGrp="1"/>
          </p:cNvSpPr>
          <p:nvPr>
            <p:ph type="subTitle" idx="1"/>
          </p:nvPr>
        </p:nvSpPr>
        <p:spPr/>
        <p:txBody>
          <a:bodyPr>
            <a:normAutofit/>
          </a:bodyPr>
          <a:lstStyle/>
          <a:p>
            <a:pPr algn="r"/>
            <a:endParaRPr lang="en-US" dirty="0" smtClean="0"/>
          </a:p>
          <a:p>
            <a:pPr algn="r"/>
            <a:endParaRPr lang="en-US" dirty="0"/>
          </a:p>
          <a:p>
            <a:pPr algn="r"/>
            <a:r>
              <a:rPr lang="en-US" dirty="0" smtClean="0"/>
              <a:t>- Sudha Mallavarapu</a:t>
            </a:r>
            <a:endParaRPr lang="en-US" dirty="0"/>
          </a:p>
        </p:txBody>
      </p:sp>
    </p:spTree>
    <p:extLst>
      <p:ext uri="{BB962C8B-B14F-4D97-AF65-F5344CB8AC3E}">
        <p14:creationId xmlns:p14="http://schemas.microsoft.com/office/powerpoint/2010/main" val="56083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Adult </a:t>
            </a:r>
            <a:r>
              <a:rPr lang="en-US" sz="4000" b="1" dirty="0"/>
              <a:t>S</a:t>
            </a:r>
            <a:r>
              <a:rPr lang="en-US" sz="4000" b="1" dirty="0" smtClean="0"/>
              <a:t>ocial Evaluation</a:t>
            </a:r>
            <a:endParaRPr lang="en-US" sz="4000" b="1" dirty="0"/>
          </a:p>
        </p:txBody>
      </p:sp>
      <p:sp>
        <p:nvSpPr>
          <p:cNvPr id="3" name="Content Placeholder 2"/>
          <p:cNvSpPr>
            <a:spLocks noGrp="1"/>
          </p:cNvSpPr>
          <p:nvPr>
            <p:ph idx="1"/>
          </p:nvPr>
        </p:nvSpPr>
        <p:spPr/>
        <p:txBody>
          <a:bodyPr>
            <a:normAutofit/>
          </a:bodyPr>
          <a:lstStyle/>
          <a:p>
            <a:r>
              <a:rPr lang="en-US" sz="2600" dirty="0" smtClean="0"/>
              <a:t>Influenced </a:t>
            </a:r>
            <a:r>
              <a:rPr lang="en-US" sz="2600" dirty="0"/>
              <a:t>by our perception of how much an action will cost the agent who performs </a:t>
            </a:r>
            <a:r>
              <a:rPr lang="en-US" sz="2600" dirty="0" smtClean="0"/>
              <a:t>it.</a:t>
            </a:r>
          </a:p>
          <a:p>
            <a:pPr marL="0" indent="0">
              <a:buNone/>
            </a:pPr>
            <a:r>
              <a:rPr lang="en-US" sz="2600" dirty="0" smtClean="0"/>
              <a:t>Ex. Sally</a:t>
            </a:r>
            <a:r>
              <a:rPr lang="en-US" sz="2600" dirty="0"/>
              <a:t>, watches a child struggle to reach a package on the top shelf of a grocery </a:t>
            </a:r>
            <a:r>
              <a:rPr lang="en-US" sz="2600" dirty="0" smtClean="0"/>
              <a:t>store.</a:t>
            </a:r>
          </a:p>
          <a:p>
            <a:r>
              <a:rPr lang="en-US" sz="2600" dirty="0" smtClean="0"/>
              <a:t>How do you Judge Sally</a:t>
            </a:r>
          </a:p>
          <a:p>
            <a:pPr marL="0" indent="0">
              <a:buNone/>
            </a:pPr>
            <a:r>
              <a:rPr lang="en-US" sz="2600" dirty="0" smtClean="0"/>
              <a:t>	If she is </a:t>
            </a:r>
            <a:r>
              <a:rPr lang="en-US" sz="2600" dirty="0"/>
              <a:t>4’ 11</a:t>
            </a:r>
            <a:r>
              <a:rPr lang="en-US" sz="2600" dirty="0" smtClean="0"/>
              <a:t>’ tall	(praiseworthy)</a:t>
            </a:r>
          </a:p>
          <a:p>
            <a:pPr marL="0" indent="0">
              <a:buNone/>
            </a:pPr>
            <a:r>
              <a:rPr lang="en-US" sz="2600" dirty="0" smtClean="0"/>
              <a:t>	If she is a </a:t>
            </a:r>
            <a:r>
              <a:rPr lang="en-US" sz="2600" dirty="0"/>
              <a:t>NCAA Division 1 basketball </a:t>
            </a:r>
            <a:r>
              <a:rPr lang="en-US" sz="2600" dirty="0" smtClean="0"/>
              <a:t>player (reprehensible)</a:t>
            </a:r>
            <a:endParaRPr lang="en-US" sz="2600" dirty="0"/>
          </a:p>
        </p:txBody>
      </p:sp>
    </p:spTree>
    <p:extLst>
      <p:ext uri="{BB962C8B-B14F-4D97-AF65-F5344CB8AC3E}">
        <p14:creationId xmlns:p14="http://schemas.microsoft.com/office/powerpoint/2010/main" val="3909174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What analysis underlies this inference?</a:t>
            </a:r>
          </a:p>
        </p:txBody>
      </p:sp>
      <p:sp>
        <p:nvSpPr>
          <p:cNvPr id="3" name="Content Placeholder 2"/>
          <p:cNvSpPr>
            <a:spLocks noGrp="1"/>
          </p:cNvSpPr>
          <p:nvPr>
            <p:ph idx="1"/>
          </p:nvPr>
        </p:nvSpPr>
        <p:spPr/>
        <p:txBody>
          <a:bodyPr>
            <a:normAutofit/>
          </a:bodyPr>
          <a:lstStyle/>
          <a:p>
            <a:pPr marL="0" indent="0">
              <a:buNone/>
            </a:pPr>
            <a:r>
              <a:rPr lang="en-US" sz="2600" dirty="0" smtClean="0"/>
              <a:t>Observers </a:t>
            </a:r>
            <a:r>
              <a:rPr lang="en-US" sz="2600" dirty="0"/>
              <a:t>automatically compute the cost of </a:t>
            </a:r>
            <a:r>
              <a:rPr lang="en-US" sz="2600" dirty="0" smtClean="0"/>
              <a:t>actions</a:t>
            </a:r>
            <a:r>
              <a:rPr lang="en-US" sz="2600" dirty="0"/>
              <a:t> in evaluating and predicting agents’ </a:t>
            </a:r>
            <a:r>
              <a:rPr lang="en-US" sz="2600" dirty="0" smtClean="0"/>
              <a:t>actions such as</a:t>
            </a:r>
          </a:p>
          <a:p>
            <a:r>
              <a:rPr lang="en-US" sz="2600" dirty="0" smtClean="0"/>
              <a:t>Competence: The </a:t>
            </a:r>
            <a:r>
              <a:rPr lang="en-US" sz="2600" dirty="0"/>
              <a:t>perceived cost of an action </a:t>
            </a:r>
            <a:endParaRPr lang="en-US" sz="2600" dirty="0" smtClean="0"/>
          </a:p>
          <a:p>
            <a:r>
              <a:rPr lang="en-US" sz="2600" dirty="0" smtClean="0"/>
              <a:t>Motivation: The </a:t>
            </a:r>
            <a:r>
              <a:rPr lang="en-US" sz="2600" dirty="0"/>
              <a:t>perceived benefits of the action to the </a:t>
            </a:r>
            <a:r>
              <a:rPr lang="en-US" sz="2600" dirty="0" smtClean="0"/>
              <a:t>agent</a:t>
            </a:r>
          </a:p>
          <a:p>
            <a:pPr marL="0" indent="0">
              <a:buNone/>
            </a:pPr>
            <a:endParaRPr lang="en-US" sz="2600" dirty="0" smtClean="0"/>
          </a:p>
          <a:p>
            <a:pPr marL="0" indent="0">
              <a:buNone/>
            </a:pPr>
            <a:r>
              <a:rPr lang="en-US" sz="2600" dirty="0"/>
              <a:t> </a:t>
            </a:r>
            <a:r>
              <a:rPr lang="en-US" sz="2600" dirty="0" smtClean="0"/>
              <a:t>           High Motivated agent          Fail           Incompetent</a:t>
            </a:r>
          </a:p>
          <a:p>
            <a:pPr marL="0" indent="0">
              <a:buNone/>
            </a:pPr>
            <a:r>
              <a:rPr lang="en-US" sz="2600" dirty="0" smtClean="0"/>
              <a:t>          High Competent agent          Fail           Unmotivated</a:t>
            </a:r>
            <a:endParaRPr lang="en-US" sz="2600" dirty="0"/>
          </a:p>
          <a:p>
            <a:pPr marL="0" indent="0">
              <a:buNone/>
            </a:pPr>
            <a:endParaRPr lang="en-US" sz="2600" dirty="0" smtClean="0"/>
          </a:p>
          <a:p>
            <a:pPr marL="0" indent="0">
              <a:buNone/>
            </a:pPr>
            <a:endParaRPr lang="en-US" sz="2600" dirty="0"/>
          </a:p>
        </p:txBody>
      </p:sp>
      <p:sp>
        <p:nvSpPr>
          <p:cNvPr id="9" name="Right Arrow 8"/>
          <p:cNvSpPr/>
          <p:nvPr/>
        </p:nvSpPr>
        <p:spPr>
          <a:xfrm>
            <a:off x="5975801" y="4185632"/>
            <a:ext cx="656822" cy="2833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p:cNvSpPr/>
          <p:nvPr/>
        </p:nvSpPr>
        <p:spPr>
          <a:xfrm>
            <a:off x="4711522" y="4185632"/>
            <a:ext cx="656822" cy="2833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  </a:t>
            </a:r>
            <a:endParaRPr lang="en-US" dirty="0"/>
          </a:p>
        </p:txBody>
      </p:sp>
      <p:sp>
        <p:nvSpPr>
          <p:cNvPr id="11" name="Right Arrow 10"/>
          <p:cNvSpPr/>
          <p:nvPr/>
        </p:nvSpPr>
        <p:spPr>
          <a:xfrm>
            <a:off x="4711522" y="4709370"/>
            <a:ext cx="656822" cy="2833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  </a:t>
            </a:r>
            <a:endParaRPr lang="en-US" dirty="0"/>
          </a:p>
        </p:txBody>
      </p:sp>
      <p:sp>
        <p:nvSpPr>
          <p:cNvPr id="13" name="Right Arrow 12"/>
          <p:cNvSpPr/>
          <p:nvPr/>
        </p:nvSpPr>
        <p:spPr>
          <a:xfrm>
            <a:off x="5956486" y="4666434"/>
            <a:ext cx="656822" cy="2833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037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t>How do we judge moral bystanders?</a:t>
            </a:r>
            <a:endParaRPr lang="en-US" sz="4000" b="1" dirty="0"/>
          </a:p>
        </p:txBody>
      </p:sp>
      <p:sp>
        <p:nvSpPr>
          <p:cNvPr id="5" name="Content Placeholder 4"/>
          <p:cNvSpPr>
            <a:spLocks noGrp="1"/>
          </p:cNvSpPr>
          <p:nvPr>
            <p:ph idx="1"/>
          </p:nvPr>
        </p:nvSpPr>
        <p:spPr/>
        <p:txBody>
          <a:bodyPr>
            <a:normAutofit/>
          </a:bodyPr>
          <a:lstStyle/>
          <a:p>
            <a:r>
              <a:rPr lang="en-US" sz="2600" dirty="0" smtClean="0"/>
              <a:t>May not be treated guilty if a helpful action is costly to perform</a:t>
            </a:r>
          </a:p>
          <a:p>
            <a:r>
              <a:rPr lang="en-US" sz="2600" dirty="0" smtClean="0"/>
              <a:t>Would be judged harshly if they fail to help because they find it insufficiently rewarding</a:t>
            </a:r>
          </a:p>
          <a:p>
            <a:r>
              <a:rPr lang="en-US" sz="2600" dirty="0" smtClean="0"/>
              <a:t>Ambiguity arises when agents fail to perform costly actions and do perform low-cost ones.</a:t>
            </a:r>
          </a:p>
          <a:p>
            <a:pPr marL="0" indent="0">
              <a:buNone/>
            </a:pPr>
            <a:r>
              <a:rPr lang="en-US" sz="2600" dirty="0" smtClean="0"/>
              <a:t>Eg: Sally Doesn’t want to help? Or</a:t>
            </a:r>
          </a:p>
          <a:p>
            <a:pPr marL="0" indent="0">
              <a:buNone/>
            </a:pPr>
            <a:r>
              <a:rPr lang="en-US" sz="2600" dirty="0"/>
              <a:t> </a:t>
            </a:r>
            <a:r>
              <a:rPr lang="en-US" sz="2600" dirty="0" smtClean="0"/>
              <a:t>      Is Sally trying too hard to help?</a:t>
            </a:r>
          </a:p>
          <a:p>
            <a:r>
              <a:rPr lang="en-US" sz="2600" dirty="0" smtClean="0"/>
              <a:t>These are </a:t>
            </a:r>
            <a:r>
              <a:rPr lang="en-US" sz="2600" dirty="0"/>
              <a:t>part of a general calculation of a cost function </a:t>
            </a:r>
            <a:r>
              <a:rPr lang="en-US" sz="2600" dirty="0" smtClean="0"/>
              <a:t>that is </a:t>
            </a:r>
            <a:r>
              <a:rPr lang="en-US" sz="2600" dirty="0"/>
              <a:t>used to reason about goal-directed behavior </a:t>
            </a:r>
            <a:endParaRPr lang="en-US" sz="2600" dirty="0" smtClean="0"/>
          </a:p>
          <a:p>
            <a:pPr marL="0" indent="0">
              <a:buNone/>
            </a:pPr>
            <a:endParaRPr lang="en-US" sz="2600" dirty="0"/>
          </a:p>
        </p:txBody>
      </p:sp>
    </p:spTree>
    <p:extLst>
      <p:ext uri="{BB962C8B-B14F-4D97-AF65-F5344CB8AC3E}">
        <p14:creationId xmlns:p14="http://schemas.microsoft.com/office/powerpoint/2010/main" val="1576473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Proposal</a:t>
            </a:r>
            <a:endParaRPr lang="en-US" sz="4000" b="1" dirty="0"/>
          </a:p>
        </p:txBody>
      </p:sp>
      <p:sp>
        <p:nvSpPr>
          <p:cNvPr id="3" name="Content Placeholder 2"/>
          <p:cNvSpPr>
            <a:spLocks noGrp="1"/>
          </p:cNvSpPr>
          <p:nvPr>
            <p:ph idx="1"/>
          </p:nvPr>
        </p:nvSpPr>
        <p:spPr/>
        <p:txBody>
          <a:bodyPr>
            <a:normAutofit/>
          </a:bodyPr>
          <a:lstStyle/>
          <a:p>
            <a:pPr marL="0" indent="0">
              <a:buNone/>
            </a:pPr>
            <a:r>
              <a:rPr lang="en-US" sz="2600" dirty="0" smtClean="0"/>
              <a:t>We </a:t>
            </a:r>
            <a:r>
              <a:rPr lang="en-US" sz="2600" dirty="0"/>
              <a:t>test the prediction that very young children can estimate the cost functions associated with agents’ actions and that this analysis affects children’s moral judgments</a:t>
            </a:r>
            <a:r>
              <a:rPr lang="en-US" sz="2600" dirty="0" smtClean="0"/>
              <a:t>.</a:t>
            </a:r>
          </a:p>
          <a:p>
            <a:pPr marL="0" indent="0">
              <a:buNone/>
            </a:pPr>
            <a:r>
              <a:rPr lang="en-US" sz="2600" dirty="0" smtClean="0"/>
              <a:t>This is accomplished through two experiments</a:t>
            </a:r>
          </a:p>
          <a:p>
            <a:pPr marL="0" indent="0">
              <a:buNone/>
            </a:pPr>
            <a:r>
              <a:rPr lang="en-US" sz="2600" dirty="0"/>
              <a:t>Experiment 1: Early Competence </a:t>
            </a:r>
            <a:r>
              <a:rPr lang="en-US" sz="2600" dirty="0" smtClean="0"/>
              <a:t>Attribution</a:t>
            </a:r>
          </a:p>
          <a:p>
            <a:pPr marL="0" indent="0">
              <a:buNone/>
            </a:pPr>
            <a:r>
              <a:rPr lang="en-US" sz="2600" dirty="0"/>
              <a:t>Experiment 2: Competence and Social </a:t>
            </a:r>
            <a:r>
              <a:rPr lang="en-US" sz="2600" dirty="0" smtClean="0"/>
              <a:t>Evaluations</a:t>
            </a:r>
          </a:p>
          <a:p>
            <a:pPr marL="0" indent="0">
              <a:buNone/>
            </a:pPr>
            <a:endParaRPr lang="en-US" sz="2600" dirty="0"/>
          </a:p>
          <a:p>
            <a:pPr marL="0" indent="0">
              <a:buNone/>
            </a:pPr>
            <a:endParaRPr lang="en-US" sz="2600" dirty="0"/>
          </a:p>
        </p:txBody>
      </p:sp>
    </p:spTree>
    <p:extLst>
      <p:ext uri="{BB962C8B-B14F-4D97-AF65-F5344CB8AC3E}">
        <p14:creationId xmlns:p14="http://schemas.microsoft.com/office/powerpoint/2010/main" val="2234635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Experiment 1</a:t>
            </a:r>
            <a:endParaRPr lang="en-US" sz="4000" b="1" dirty="0"/>
          </a:p>
        </p:txBody>
      </p:sp>
      <p:sp>
        <p:nvSpPr>
          <p:cNvPr id="3" name="Content Placeholder 2"/>
          <p:cNvSpPr>
            <a:spLocks noGrp="1"/>
          </p:cNvSpPr>
          <p:nvPr>
            <p:ph idx="1"/>
          </p:nvPr>
        </p:nvSpPr>
        <p:spPr/>
        <p:txBody>
          <a:bodyPr>
            <a:normAutofit/>
          </a:bodyPr>
          <a:lstStyle/>
          <a:p>
            <a:pPr marL="0" indent="0" algn="just">
              <a:buNone/>
            </a:pPr>
            <a:r>
              <a:rPr lang="en-US" sz="2600" b="1" dirty="0" smtClean="0"/>
              <a:t>Aim</a:t>
            </a:r>
          </a:p>
          <a:p>
            <a:pPr marL="0" indent="0" algn="just">
              <a:buNone/>
            </a:pPr>
            <a:r>
              <a:rPr lang="en-US" sz="2600" dirty="0" smtClean="0"/>
              <a:t>To test whether </a:t>
            </a:r>
            <a:r>
              <a:rPr lang="en-US" sz="2600" dirty="0"/>
              <a:t>toddlers can use the time and effort associated with achieving a goal-directed action to estimate the cost of the action to the agents</a:t>
            </a:r>
            <a:r>
              <a:rPr lang="en-US" sz="2600" dirty="0" smtClean="0"/>
              <a:t> and whether </a:t>
            </a:r>
            <a:r>
              <a:rPr lang="en-US" sz="2600" dirty="0"/>
              <a:t>toddlers have an early preference for competent </a:t>
            </a:r>
            <a:r>
              <a:rPr lang="en-US" sz="2600" dirty="0" smtClean="0"/>
              <a:t>agents.</a:t>
            </a:r>
          </a:p>
          <a:p>
            <a:pPr marL="0" indent="0" algn="just">
              <a:buNone/>
            </a:pPr>
            <a:r>
              <a:rPr lang="en-US" sz="2600" b="1" dirty="0" smtClean="0"/>
              <a:t>Participants</a:t>
            </a:r>
          </a:p>
          <a:p>
            <a:pPr marL="0" indent="0" algn="just">
              <a:buNone/>
            </a:pPr>
            <a:r>
              <a:rPr lang="en-US" sz="2600" dirty="0" smtClean="0"/>
              <a:t>24 toddlers (range </a:t>
            </a:r>
            <a:r>
              <a:rPr lang="en-US" sz="2600" dirty="0"/>
              <a:t>16.8-28 months, 16 males) </a:t>
            </a:r>
            <a:endParaRPr lang="en-US" sz="2600" dirty="0" smtClean="0"/>
          </a:p>
        </p:txBody>
      </p:sp>
    </p:spTree>
    <p:extLst>
      <p:ext uri="{BB962C8B-B14F-4D97-AF65-F5344CB8AC3E}">
        <p14:creationId xmlns:p14="http://schemas.microsoft.com/office/powerpoint/2010/main" val="1201838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Experiment 1</a:t>
            </a:r>
            <a:endParaRPr lang="en-US" sz="4000"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Stimuli</a:t>
            </a:r>
          </a:p>
          <a:p>
            <a:pPr marL="0" indent="0">
              <a:buNone/>
            </a:pPr>
            <a:r>
              <a:rPr lang="en-US" dirty="0" smtClean="0"/>
              <a:t>Participants </a:t>
            </a:r>
            <a:r>
              <a:rPr lang="en-US" dirty="0"/>
              <a:t>were shown two puppets and a yellow cylindrical toy with a black button at the top. The toy played music when the button was </a:t>
            </a:r>
            <a:r>
              <a:rPr lang="en-US" dirty="0" smtClean="0"/>
              <a:t>pressed</a:t>
            </a:r>
          </a:p>
          <a:p>
            <a:pPr marL="0" indent="0">
              <a:buNone/>
            </a:pPr>
            <a:r>
              <a:rPr lang="en-US" b="1" dirty="0" smtClean="0"/>
              <a:t>Procedure</a:t>
            </a:r>
          </a:p>
          <a:p>
            <a:r>
              <a:rPr lang="en-US" dirty="0" smtClean="0"/>
              <a:t>Experimenter introduces the toys to the kids. </a:t>
            </a:r>
          </a:p>
          <a:p>
            <a:pPr algn="just"/>
            <a:r>
              <a:rPr lang="en-US" dirty="0" smtClean="0"/>
              <a:t>Each puppet takes turn to press </a:t>
            </a:r>
            <a:r>
              <a:rPr lang="en-US" dirty="0"/>
              <a:t>the </a:t>
            </a:r>
            <a:r>
              <a:rPr lang="en-US" dirty="0" smtClean="0"/>
              <a:t>button and play the song.</a:t>
            </a:r>
          </a:p>
          <a:p>
            <a:pPr algn="just"/>
            <a:r>
              <a:rPr lang="en-US" dirty="0" smtClean="0"/>
              <a:t>The </a:t>
            </a:r>
            <a:r>
              <a:rPr lang="en-US" dirty="0"/>
              <a:t>competent agent was always able to make the toy play music on the first </a:t>
            </a:r>
            <a:r>
              <a:rPr lang="en-US" dirty="0" smtClean="0"/>
              <a:t>attempt whereas incompetent agent tried several times.</a:t>
            </a:r>
          </a:p>
          <a:p>
            <a:pPr algn="just"/>
            <a:r>
              <a:rPr lang="en-US" dirty="0" smtClean="0"/>
              <a:t>Child was asked to pick one of the puppets they </a:t>
            </a:r>
            <a:r>
              <a:rPr lang="en-US" dirty="0"/>
              <a:t>w</a:t>
            </a:r>
            <a:r>
              <a:rPr lang="en-US" dirty="0" smtClean="0"/>
              <a:t>ould like to play with.</a:t>
            </a:r>
          </a:p>
          <a:p>
            <a:pPr marL="0" indent="0">
              <a:buNone/>
            </a:pPr>
            <a:r>
              <a:rPr lang="en-US" dirty="0" smtClean="0"/>
              <a:t> </a:t>
            </a:r>
            <a:endParaRPr lang="en-US" dirty="0"/>
          </a:p>
        </p:txBody>
      </p:sp>
    </p:spTree>
    <p:extLst>
      <p:ext uri="{BB962C8B-B14F-4D97-AF65-F5344CB8AC3E}">
        <p14:creationId xmlns:p14="http://schemas.microsoft.com/office/powerpoint/2010/main" val="802099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1107583"/>
          </a:xfrm>
        </p:spPr>
        <p:txBody>
          <a:bodyPr>
            <a:normAutofit/>
          </a:bodyPr>
          <a:lstStyle/>
          <a:p>
            <a:r>
              <a:rPr lang="en-US" sz="4000" b="1" dirty="0" smtClean="0"/>
              <a:t>Experiment 1</a:t>
            </a:r>
            <a:endParaRPr lang="en-US" sz="4000" b="1" dirty="0"/>
          </a:p>
        </p:txBody>
      </p:sp>
      <p:sp>
        <p:nvSpPr>
          <p:cNvPr id="3" name="Content Placeholder 2"/>
          <p:cNvSpPr>
            <a:spLocks noGrp="1"/>
          </p:cNvSpPr>
          <p:nvPr>
            <p:ph idx="1"/>
          </p:nvPr>
        </p:nvSpPr>
        <p:spPr>
          <a:xfrm>
            <a:off x="838200" y="1262130"/>
            <a:ext cx="10515600" cy="4914833"/>
          </a:xfrm>
        </p:spPr>
        <p:txBody>
          <a:bodyPr>
            <a:normAutofit/>
          </a:bodyPr>
          <a:lstStyle/>
          <a:p>
            <a:pPr marL="0" indent="0">
              <a:buNone/>
            </a:pPr>
            <a:r>
              <a:rPr lang="en-US" sz="2600" b="1" dirty="0" smtClean="0"/>
              <a:t>Results</a:t>
            </a:r>
          </a:p>
          <a:p>
            <a:pPr marL="0" indent="0" algn="just">
              <a:buNone/>
            </a:pPr>
            <a:r>
              <a:rPr lang="en-US" sz="2600" dirty="0" smtClean="0"/>
              <a:t>A total of 8 children were excluded from the analysis, 4 </a:t>
            </a:r>
            <a:r>
              <a:rPr lang="en-US" sz="2600" dirty="0"/>
              <a:t>by decision of a blind </a:t>
            </a:r>
            <a:r>
              <a:rPr lang="en-US" sz="2600" dirty="0" smtClean="0"/>
              <a:t>coder, 1 </a:t>
            </a:r>
            <a:r>
              <a:rPr lang="en-US" sz="2600" dirty="0"/>
              <a:t>for parental </a:t>
            </a:r>
            <a:r>
              <a:rPr lang="en-US" sz="2600" dirty="0" smtClean="0"/>
              <a:t>interference and 3 children who failed to make a choice.</a:t>
            </a:r>
          </a:p>
          <a:p>
            <a:pPr marL="0" indent="0" algn="just">
              <a:buNone/>
            </a:pPr>
            <a:r>
              <a:rPr lang="en-US" sz="2600" dirty="0" smtClean="0"/>
              <a:t>Out of 16 children, 15 children preferred the competent agent.</a:t>
            </a:r>
          </a:p>
          <a:p>
            <a:pPr marL="0" indent="0" algn="just">
              <a:buNone/>
            </a:pPr>
            <a:endParaRPr lang="en-US" sz="2600" dirty="0" smtClean="0"/>
          </a:p>
          <a:p>
            <a:pPr marL="0" indent="0">
              <a:buNone/>
            </a:pPr>
            <a:endParaRPr lang="en-US" sz="2600" dirty="0" smtClean="0"/>
          </a:p>
          <a:p>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66" y="2987899"/>
            <a:ext cx="3641099" cy="3478547"/>
          </a:xfrm>
          <a:prstGeom prst="rect">
            <a:avLst/>
          </a:prstGeom>
        </p:spPr>
      </p:pic>
    </p:spTree>
    <p:extLst>
      <p:ext uri="{BB962C8B-B14F-4D97-AF65-F5344CB8AC3E}">
        <p14:creationId xmlns:p14="http://schemas.microsoft.com/office/powerpoint/2010/main" val="2321443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Experiment 1</a:t>
            </a:r>
            <a:endParaRPr lang="en-US" sz="4000" b="1" dirty="0"/>
          </a:p>
        </p:txBody>
      </p:sp>
      <p:sp>
        <p:nvSpPr>
          <p:cNvPr id="3" name="Content Placeholder 2"/>
          <p:cNvSpPr>
            <a:spLocks noGrp="1"/>
          </p:cNvSpPr>
          <p:nvPr>
            <p:ph idx="1"/>
          </p:nvPr>
        </p:nvSpPr>
        <p:spPr/>
        <p:txBody>
          <a:bodyPr>
            <a:normAutofit/>
          </a:bodyPr>
          <a:lstStyle/>
          <a:p>
            <a:pPr marL="0" indent="0" algn="just">
              <a:buNone/>
            </a:pPr>
            <a:r>
              <a:rPr lang="en-US" sz="2600" b="1" dirty="0" smtClean="0"/>
              <a:t>Conclusion</a:t>
            </a:r>
            <a:endParaRPr lang="en-US" sz="2600" b="1" dirty="0"/>
          </a:p>
          <a:p>
            <a:pPr marL="0" indent="0" algn="just">
              <a:buNone/>
            </a:pPr>
            <a:r>
              <a:rPr lang="en-US" sz="2600" dirty="0"/>
              <a:t>Experiment 1 give strong evidence that by 18 months, children distinguish agents from differential cues to competence and prefer agents who appear to incur fewer costs to achieve a goal. </a:t>
            </a:r>
          </a:p>
          <a:p>
            <a:endParaRPr lang="en-US" sz="2600" dirty="0"/>
          </a:p>
        </p:txBody>
      </p:sp>
    </p:spTree>
    <p:extLst>
      <p:ext uri="{BB962C8B-B14F-4D97-AF65-F5344CB8AC3E}">
        <p14:creationId xmlns:p14="http://schemas.microsoft.com/office/powerpoint/2010/main" val="2045707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Experiment 2</a:t>
            </a:r>
            <a:endParaRPr lang="en-US" sz="4000" b="1" dirty="0"/>
          </a:p>
        </p:txBody>
      </p:sp>
      <p:sp>
        <p:nvSpPr>
          <p:cNvPr id="3" name="Content Placeholder 2"/>
          <p:cNvSpPr>
            <a:spLocks noGrp="1"/>
          </p:cNvSpPr>
          <p:nvPr>
            <p:ph idx="1"/>
          </p:nvPr>
        </p:nvSpPr>
        <p:spPr/>
        <p:txBody>
          <a:bodyPr>
            <a:noAutofit/>
          </a:bodyPr>
          <a:lstStyle/>
          <a:p>
            <a:pPr marL="0" indent="0" algn="just">
              <a:buNone/>
            </a:pPr>
            <a:r>
              <a:rPr lang="en-US" sz="2600" b="1" dirty="0" smtClean="0"/>
              <a:t>Aim</a:t>
            </a:r>
          </a:p>
          <a:p>
            <a:pPr marL="0" indent="0" algn="just">
              <a:buNone/>
            </a:pPr>
            <a:r>
              <a:rPr lang="en-US" sz="2600" dirty="0" smtClean="0"/>
              <a:t>How does children’s </a:t>
            </a:r>
            <a:r>
              <a:rPr lang="en-US" sz="2600" dirty="0"/>
              <a:t>judgment of agent competence affects their social </a:t>
            </a:r>
            <a:r>
              <a:rPr lang="en-US" sz="2600" dirty="0" smtClean="0"/>
              <a:t>evaluation</a:t>
            </a:r>
          </a:p>
          <a:p>
            <a:pPr marL="0" indent="0" algn="just">
              <a:buNone/>
            </a:pPr>
            <a:r>
              <a:rPr lang="en-US" sz="2600" b="1" dirty="0" smtClean="0"/>
              <a:t>Participants</a:t>
            </a:r>
          </a:p>
          <a:p>
            <a:pPr marL="0" indent="0" algn="just">
              <a:buNone/>
            </a:pPr>
            <a:r>
              <a:rPr lang="en-US" sz="2600" dirty="0"/>
              <a:t>Seventeen </a:t>
            </a:r>
            <a:r>
              <a:rPr lang="en-US" sz="2600" dirty="0" smtClean="0"/>
              <a:t>two-year-olds(26 – 34 months) and Thirty three-year old(36 – 50 months) for a test condition and</a:t>
            </a:r>
          </a:p>
          <a:p>
            <a:pPr marL="0" indent="0" algn="just">
              <a:buNone/>
            </a:pPr>
            <a:r>
              <a:rPr lang="en-US" sz="2600" dirty="0" smtClean="0"/>
              <a:t>An additional of 9 </a:t>
            </a:r>
            <a:r>
              <a:rPr lang="en-US" sz="2600" dirty="0"/>
              <a:t>three-year-olds </a:t>
            </a:r>
            <a:r>
              <a:rPr lang="en-US" sz="2600" dirty="0" smtClean="0"/>
              <a:t>were </a:t>
            </a:r>
            <a:r>
              <a:rPr lang="en-US" sz="2600" dirty="0"/>
              <a:t>recruited for a control </a:t>
            </a:r>
            <a:r>
              <a:rPr lang="en-US" sz="2600" dirty="0" smtClean="0"/>
              <a:t>condition</a:t>
            </a:r>
          </a:p>
          <a:p>
            <a:pPr marL="0" indent="0">
              <a:buNone/>
            </a:pPr>
            <a:r>
              <a:rPr lang="en-US" sz="2600" b="1" dirty="0"/>
              <a:t>Stimuli</a:t>
            </a:r>
          </a:p>
          <a:p>
            <a:pPr marL="0" indent="0">
              <a:buNone/>
            </a:pPr>
            <a:r>
              <a:rPr lang="en-US" sz="2600" dirty="0"/>
              <a:t>Participants were shown two puppets and a yellow cylindrical toy with a black button at the top. The toy played music when the button was </a:t>
            </a:r>
            <a:r>
              <a:rPr lang="en-US" sz="2600" dirty="0" smtClean="0"/>
              <a:t>pressed</a:t>
            </a:r>
            <a:endParaRPr lang="en-US" sz="2600" dirty="0"/>
          </a:p>
        </p:txBody>
      </p:sp>
    </p:spTree>
    <p:extLst>
      <p:ext uri="{BB962C8B-B14F-4D97-AF65-F5344CB8AC3E}">
        <p14:creationId xmlns:p14="http://schemas.microsoft.com/office/powerpoint/2010/main" val="517815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Experiment 2</a:t>
            </a:r>
            <a:endParaRPr lang="en-US" sz="4000" b="1" dirty="0"/>
          </a:p>
        </p:txBody>
      </p:sp>
      <p:sp>
        <p:nvSpPr>
          <p:cNvPr id="3" name="Content Placeholder 2"/>
          <p:cNvSpPr>
            <a:spLocks noGrp="1"/>
          </p:cNvSpPr>
          <p:nvPr>
            <p:ph idx="1"/>
          </p:nvPr>
        </p:nvSpPr>
        <p:spPr/>
        <p:txBody>
          <a:bodyPr>
            <a:normAutofit/>
          </a:bodyPr>
          <a:lstStyle/>
          <a:p>
            <a:pPr marL="0" indent="0" algn="just">
              <a:buNone/>
            </a:pPr>
            <a:r>
              <a:rPr lang="en-US" sz="2600" b="1" dirty="0"/>
              <a:t>Procedure</a:t>
            </a:r>
          </a:p>
          <a:p>
            <a:pPr algn="just"/>
            <a:r>
              <a:rPr lang="en-US" sz="2600" dirty="0"/>
              <a:t>The protocol in Experiment 1 was identical to the protocol in Experiment 2 with slight </a:t>
            </a:r>
            <a:r>
              <a:rPr lang="en-US" sz="2600" dirty="0" smtClean="0"/>
              <a:t>exceptions. The experiment was performed under two conditions as follows:</a:t>
            </a:r>
          </a:p>
          <a:p>
            <a:pPr marL="0" indent="0" algn="just">
              <a:buNone/>
            </a:pPr>
            <a:r>
              <a:rPr lang="en-US" sz="2600" b="1" dirty="0" smtClean="0"/>
              <a:t>1. Test condition</a:t>
            </a:r>
          </a:p>
          <a:p>
            <a:pPr algn="just"/>
            <a:r>
              <a:rPr lang="en-US" sz="2600" dirty="0" smtClean="0"/>
              <a:t>After the experiment parent picks up the toy and asks one puppet at a time and asks </a:t>
            </a:r>
            <a:r>
              <a:rPr lang="en-US" sz="2600" dirty="0"/>
              <a:t>”Can you help me make the toy go</a:t>
            </a:r>
            <a:r>
              <a:rPr lang="en-US" sz="2600" dirty="0" smtClean="0"/>
              <a:t>?”. </a:t>
            </a:r>
          </a:p>
          <a:p>
            <a:pPr algn="just"/>
            <a:r>
              <a:rPr lang="en-US" sz="2600" dirty="0" smtClean="0"/>
              <a:t>Each puppet says no and hides under the table. </a:t>
            </a:r>
          </a:p>
          <a:p>
            <a:pPr algn="just"/>
            <a:r>
              <a:rPr lang="en-US" sz="2600" dirty="0" smtClean="0"/>
              <a:t>Presenter </a:t>
            </a:r>
            <a:r>
              <a:rPr lang="en-US" sz="2600" dirty="0"/>
              <a:t>finally says, </a:t>
            </a:r>
            <a:r>
              <a:rPr lang="en-US" sz="2600" dirty="0" smtClean="0"/>
              <a:t>“No </a:t>
            </a:r>
            <a:r>
              <a:rPr lang="en-US" sz="2600" dirty="0"/>
              <a:t>one seems to want to help</a:t>
            </a:r>
            <a:r>
              <a:rPr lang="en-US" sz="2600" dirty="0" smtClean="0"/>
              <a:t>!”</a:t>
            </a:r>
          </a:p>
          <a:p>
            <a:pPr algn="just"/>
            <a:endParaRPr lang="en-US" sz="2600" dirty="0" smtClean="0"/>
          </a:p>
        </p:txBody>
      </p:sp>
    </p:spTree>
    <p:extLst>
      <p:ext uri="{BB962C8B-B14F-4D97-AF65-F5344CB8AC3E}">
        <p14:creationId xmlns:p14="http://schemas.microsoft.com/office/powerpoint/2010/main" val="126527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Table of Contents</a:t>
            </a:r>
            <a:endParaRPr lang="en-US" sz="4000" b="1" dirty="0"/>
          </a:p>
        </p:txBody>
      </p:sp>
      <p:sp>
        <p:nvSpPr>
          <p:cNvPr id="3" name="Content Placeholder 2"/>
          <p:cNvSpPr>
            <a:spLocks noGrp="1"/>
          </p:cNvSpPr>
          <p:nvPr>
            <p:ph idx="1"/>
          </p:nvPr>
        </p:nvSpPr>
        <p:spPr/>
        <p:txBody>
          <a:bodyPr>
            <a:normAutofit/>
          </a:bodyPr>
          <a:lstStyle/>
          <a:p>
            <a:r>
              <a:rPr lang="en-US" sz="2600" dirty="0" smtClean="0"/>
              <a:t>Introduction</a:t>
            </a:r>
          </a:p>
          <a:p>
            <a:r>
              <a:rPr lang="en-US" sz="2600" dirty="0" smtClean="0"/>
              <a:t>Proposal</a:t>
            </a:r>
          </a:p>
          <a:p>
            <a:r>
              <a:rPr lang="en-US" sz="2600" dirty="0" smtClean="0"/>
              <a:t>Experiment 1</a:t>
            </a:r>
          </a:p>
          <a:p>
            <a:r>
              <a:rPr lang="en-US" sz="2600" dirty="0" smtClean="0"/>
              <a:t>Experiment 2</a:t>
            </a:r>
          </a:p>
          <a:p>
            <a:r>
              <a:rPr lang="en-US" sz="2600" dirty="0" smtClean="0"/>
              <a:t>Conclusion</a:t>
            </a:r>
          </a:p>
          <a:p>
            <a:r>
              <a:rPr lang="en-US" sz="2600" dirty="0" smtClean="0"/>
              <a:t>References</a:t>
            </a:r>
          </a:p>
          <a:p>
            <a:endParaRPr lang="en-US" sz="2600" dirty="0"/>
          </a:p>
        </p:txBody>
      </p:sp>
    </p:spTree>
    <p:extLst>
      <p:ext uri="{BB962C8B-B14F-4D97-AF65-F5344CB8AC3E}">
        <p14:creationId xmlns:p14="http://schemas.microsoft.com/office/powerpoint/2010/main" val="270916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Experiment 2</a:t>
            </a:r>
            <a:endParaRPr lang="en-US" dirty="0"/>
          </a:p>
        </p:txBody>
      </p:sp>
      <p:sp>
        <p:nvSpPr>
          <p:cNvPr id="3" name="Content Placeholder 2"/>
          <p:cNvSpPr>
            <a:spLocks noGrp="1"/>
          </p:cNvSpPr>
          <p:nvPr>
            <p:ph idx="1"/>
          </p:nvPr>
        </p:nvSpPr>
        <p:spPr/>
        <p:txBody>
          <a:bodyPr>
            <a:normAutofit/>
          </a:bodyPr>
          <a:lstStyle/>
          <a:p>
            <a:pPr marL="0" indent="0" algn="just">
              <a:buNone/>
            </a:pPr>
            <a:r>
              <a:rPr lang="en-US" sz="2600" b="1" dirty="0" smtClean="0"/>
              <a:t>2. Control condition</a:t>
            </a:r>
            <a:endParaRPr lang="en-US" sz="2600" b="1" dirty="0"/>
          </a:p>
          <a:p>
            <a:pPr algn="just"/>
            <a:r>
              <a:rPr lang="en-US" sz="2600" dirty="0"/>
              <a:t>After the experiment parent picks up the toy and asks one puppet at a time and </a:t>
            </a:r>
            <a:r>
              <a:rPr lang="en-US" sz="2600" dirty="0" smtClean="0"/>
              <a:t>asks, ”Do </a:t>
            </a:r>
            <a:r>
              <a:rPr lang="en-US" sz="2600" dirty="0"/>
              <a:t>you have a toy like this at home</a:t>
            </a:r>
            <a:r>
              <a:rPr lang="en-US" sz="2600" dirty="0" smtClean="0"/>
              <a:t>?”. </a:t>
            </a:r>
          </a:p>
          <a:p>
            <a:pPr algn="just"/>
            <a:r>
              <a:rPr lang="en-US" sz="2600" dirty="0" smtClean="0"/>
              <a:t>Each </a:t>
            </a:r>
            <a:r>
              <a:rPr lang="en-US" sz="2600" dirty="0"/>
              <a:t>puppet says no and hides under the table. </a:t>
            </a:r>
            <a:endParaRPr lang="en-US" sz="2600" dirty="0" smtClean="0"/>
          </a:p>
          <a:p>
            <a:pPr algn="just"/>
            <a:r>
              <a:rPr lang="en-US" sz="2600" dirty="0" smtClean="0"/>
              <a:t>Presenter </a:t>
            </a:r>
            <a:r>
              <a:rPr lang="en-US" sz="2600" dirty="0"/>
              <a:t>finally says, ”No one seems to have this toy!”</a:t>
            </a:r>
          </a:p>
        </p:txBody>
      </p:sp>
    </p:spTree>
    <p:extLst>
      <p:ext uri="{BB962C8B-B14F-4D97-AF65-F5344CB8AC3E}">
        <p14:creationId xmlns:p14="http://schemas.microsoft.com/office/powerpoint/2010/main" val="1849983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Experiment 2</a:t>
            </a:r>
          </a:p>
        </p:txBody>
      </p:sp>
      <p:sp>
        <p:nvSpPr>
          <p:cNvPr id="3" name="Content Placeholder 2"/>
          <p:cNvSpPr>
            <a:spLocks noGrp="1"/>
          </p:cNvSpPr>
          <p:nvPr>
            <p:ph idx="1"/>
          </p:nvPr>
        </p:nvSpPr>
        <p:spPr/>
        <p:txBody>
          <a:bodyPr>
            <a:normAutofit/>
          </a:bodyPr>
          <a:lstStyle/>
          <a:p>
            <a:pPr marL="0" indent="0">
              <a:buNone/>
            </a:pPr>
            <a:r>
              <a:rPr lang="en-US" sz="2600" b="1" dirty="0"/>
              <a:t>Results</a:t>
            </a:r>
          </a:p>
          <a:p>
            <a:pPr marL="0" indent="0">
              <a:buNone/>
            </a:pPr>
            <a:r>
              <a:rPr lang="en-US" sz="2600" b="1" dirty="0"/>
              <a:t>Test condition</a:t>
            </a:r>
          </a:p>
          <a:p>
            <a:pPr marL="0" indent="0" algn="just">
              <a:buNone/>
            </a:pPr>
            <a:r>
              <a:rPr lang="en-US" sz="2600" dirty="0"/>
              <a:t>Sixteen 2-year-olds and </a:t>
            </a:r>
            <a:r>
              <a:rPr lang="en-US" sz="2600" dirty="0" smtClean="0"/>
              <a:t>26 </a:t>
            </a:r>
            <a:r>
              <a:rPr lang="en-US" sz="2600" dirty="0"/>
              <a:t>3-year-olds were analyzed in the test condition (11 children were excluded because of failure to make a choice, parental interference and coders decision)</a:t>
            </a:r>
          </a:p>
          <a:p>
            <a:pPr marL="0" indent="0" algn="just">
              <a:buNone/>
            </a:pPr>
            <a:r>
              <a:rPr lang="en-US" sz="2600" b="1" dirty="0"/>
              <a:t>Control condition</a:t>
            </a:r>
          </a:p>
          <a:p>
            <a:pPr marL="0" indent="0" algn="just">
              <a:buNone/>
            </a:pPr>
            <a:r>
              <a:rPr lang="en-US" sz="2600" dirty="0"/>
              <a:t>Eight 3-year-olds in the control condition (1 was dropped because of failure to make a choice).</a:t>
            </a:r>
          </a:p>
          <a:p>
            <a:endParaRPr lang="en-US" sz="2600" dirty="0"/>
          </a:p>
          <a:p>
            <a:endParaRPr lang="en-US" sz="2600" dirty="0"/>
          </a:p>
        </p:txBody>
      </p:sp>
    </p:spTree>
    <p:extLst>
      <p:ext uri="{BB962C8B-B14F-4D97-AF65-F5344CB8AC3E}">
        <p14:creationId xmlns:p14="http://schemas.microsoft.com/office/powerpoint/2010/main" val="1032266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Experiment 2</a:t>
            </a:r>
            <a:endParaRPr lang="en-US" sz="4000" dirty="0"/>
          </a:p>
        </p:txBody>
      </p:sp>
      <p:sp>
        <p:nvSpPr>
          <p:cNvPr id="3" name="Content Placeholder 2"/>
          <p:cNvSpPr>
            <a:spLocks noGrp="1"/>
          </p:cNvSpPr>
          <p:nvPr>
            <p:ph idx="1"/>
          </p:nvPr>
        </p:nvSpPr>
        <p:spPr>
          <a:xfrm>
            <a:off x="838200" y="1455313"/>
            <a:ext cx="10515600" cy="4721650"/>
          </a:xfrm>
        </p:spPr>
        <p:txBody>
          <a:bodyPr>
            <a:normAutofit/>
          </a:bodyPr>
          <a:lstStyle/>
          <a:p>
            <a:pPr marL="0" indent="0" algn="just">
              <a:buNone/>
            </a:pPr>
            <a:r>
              <a:rPr lang="en-US" sz="2600" b="1" dirty="0" smtClean="0"/>
              <a:t>Results</a:t>
            </a:r>
          </a:p>
          <a:p>
            <a:pPr marL="0" indent="0" algn="just">
              <a:buNone/>
            </a:pPr>
            <a:r>
              <a:rPr lang="en-US" sz="2600" dirty="0"/>
              <a:t>An effect of </a:t>
            </a:r>
            <a:r>
              <a:rPr lang="en-US" sz="2600" dirty="0" smtClean="0"/>
              <a:t>age </a:t>
            </a:r>
            <a:r>
              <a:rPr lang="en-US" sz="2600" dirty="0"/>
              <a:t>on children’s </a:t>
            </a:r>
            <a:r>
              <a:rPr lang="en-US" sz="2600" dirty="0" smtClean="0"/>
              <a:t>preferences was observed: </a:t>
            </a:r>
            <a:r>
              <a:rPr lang="en-US" sz="2600" dirty="0"/>
              <a:t>older children were more likely than younger children to choose the incompetent puppet </a:t>
            </a:r>
            <a:endParaRPr lang="en-US" sz="2600" dirty="0" smtClean="0"/>
          </a:p>
          <a:p>
            <a:pPr marL="0" indent="0" algn="just">
              <a:buNone/>
            </a:pP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63" y="2897746"/>
            <a:ext cx="4739424" cy="37735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150" y="2897746"/>
            <a:ext cx="4714740" cy="3773509"/>
          </a:xfrm>
          <a:prstGeom prst="rect">
            <a:avLst/>
          </a:prstGeom>
        </p:spPr>
      </p:pic>
    </p:spTree>
    <p:extLst>
      <p:ext uri="{BB962C8B-B14F-4D97-AF65-F5344CB8AC3E}">
        <p14:creationId xmlns:p14="http://schemas.microsoft.com/office/powerpoint/2010/main" val="4120294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Experiment 2</a:t>
            </a:r>
            <a:endParaRPr lang="en-US" sz="4000" b="1" dirty="0"/>
          </a:p>
        </p:txBody>
      </p:sp>
      <p:sp>
        <p:nvSpPr>
          <p:cNvPr id="3" name="Content Placeholder 2"/>
          <p:cNvSpPr>
            <a:spLocks noGrp="1"/>
          </p:cNvSpPr>
          <p:nvPr>
            <p:ph idx="1"/>
          </p:nvPr>
        </p:nvSpPr>
        <p:spPr/>
        <p:txBody>
          <a:bodyPr>
            <a:normAutofit/>
          </a:bodyPr>
          <a:lstStyle/>
          <a:p>
            <a:pPr marL="0" indent="0">
              <a:buNone/>
            </a:pPr>
            <a:r>
              <a:rPr lang="en-US" sz="2600" b="1" dirty="0" smtClean="0"/>
              <a:t>Discussion</a:t>
            </a:r>
          </a:p>
          <a:p>
            <a:pPr marL="0" indent="0">
              <a:buNone/>
            </a:pPr>
            <a:r>
              <a:rPr lang="en-US" sz="2600" dirty="0"/>
              <a:t>These results suggest that by the age of three, children can override a preference for competent agents if those agents act as moral bystanders</a:t>
            </a:r>
            <a:r>
              <a:rPr lang="en-US" sz="2600" dirty="0" smtClean="0"/>
              <a:t>.</a:t>
            </a:r>
          </a:p>
          <a:p>
            <a:pPr marL="0" indent="0">
              <a:buNone/>
            </a:pPr>
            <a:r>
              <a:rPr lang="en-US" sz="2600" dirty="0" smtClean="0"/>
              <a:t>Given </a:t>
            </a:r>
            <a:r>
              <a:rPr lang="en-US" sz="2600" dirty="0"/>
              <a:t>that it is morally objectionable to refrain from helping when a helpful action is relatively low cost, three-year-olds seem to be able to look more favorably on agents who have the excuse of incompetence to exonerate them.</a:t>
            </a:r>
          </a:p>
        </p:txBody>
      </p:sp>
    </p:spTree>
    <p:extLst>
      <p:ext uri="{BB962C8B-B14F-4D97-AF65-F5344CB8AC3E}">
        <p14:creationId xmlns:p14="http://schemas.microsoft.com/office/powerpoint/2010/main" val="1046843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016" y="2047740"/>
            <a:ext cx="6246253" cy="4056845"/>
          </a:xfrm>
        </p:spPr>
      </p:pic>
    </p:spTree>
    <p:extLst>
      <p:ext uri="{BB962C8B-B14F-4D97-AF65-F5344CB8AC3E}">
        <p14:creationId xmlns:p14="http://schemas.microsoft.com/office/powerpoint/2010/main" val="3863066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Conclusion</a:t>
            </a:r>
            <a:endParaRPr lang="en-US" sz="4000" b="1" dirty="0"/>
          </a:p>
        </p:txBody>
      </p:sp>
      <p:sp>
        <p:nvSpPr>
          <p:cNvPr id="3" name="Content Placeholder 2"/>
          <p:cNvSpPr>
            <a:spLocks noGrp="1"/>
          </p:cNvSpPr>
          <p:nvPr>
            <p:ph idx="1"/>
          </p:nvPr>
        </p:nvSpPr>
        <p:spPr/>
        <p:txBody>
          <a:bodyPr>
            <a:normAutofit fontScale="92500"/>
          </a:bodyPr>
          <a:lstStyle/>
          <a:p>
            <a:pPr algn="just"/>
            <a:r>
              <a:rPr lang="en-US" dirty="0" smtClean="0"/>
              <a:t>This study show </a:t>
            </a:r>
            <a:r>
              <a:rPr lang="en-US" dirty="0"/>
              <a:t>that human beings are sensitive to the cost of actions very early in development and form an early preference for competent agents</a:t>
            </a:r>
            <a:r>
              <a:rPr lang="en-US" dirty="0" smtClean="0"/>
              <a:t>.</a:t>
            </a:r>
          </a:p>
          <a:p>
            <a:pPr algn="just"/>
            <a:r>
              <a:rPr lang="en-US" dirty="0" smtClean="0"/>
              <a:t>As </a:t>
            </a:r>
            <a:r>
              <a:rPr lang="en-US" dirty="0"/>
              <a:t>children progress through early childhood, they become increasingly able to use inferences about an agent’s competence to draw inferences about the agent’s moral status. </a:t>
            </a:r>
            <a:endParaRPr lang="en-US" dirty="0" smtClean="0"/>
          </a:p>
          <a:p>
            <a:pPr algn="just"/>
            <a:r>
              <a:rPr lang="en-US" dirty="0" smtClean="0"/>
              <a:t>At </a:t>
            </a:r>
            <a:r>
              <a:rPr lang="en-US" dirty="0"/>
              <a:t>an age when children themselves are still largely both incompetent and innocent, their ability to understand how the one characteristic might bear upon the other suggests remarkably sophisticated inferential abilities and highlights the importance of building a new theoretical synthesis for understanding the development social reasoning. </a:t>
            </a:r>
          </a:p>
        </p:txBody>
      </p:sp>
    </p:spTree>
    <p:extLst>
      <p:ext uri="{BB962C8B-B14F-4D97-AF65-F5344CB8AC3E}">
        <p14:creationId xmlns:p14="http://schemas.microsoft.com/office/powerpoint/2010/main" val="1635959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References</a:t>
            </a:r>
            <a:endParaRPr lang="en-US" sz="4000" b="1" dirty="0"/>
          </a:p>
        </p:txBody>
      </p:sp>
      <p:sp>
        <p:nvSpPr>
          <p:cNvPr id="3" name="Content Placeholder 2"/>
          <p:cNvSpPr>
            <a:spLocks noGrp="1"/>
          </p:cNvSpPr>
          <p:nvPr>
            <p:ph idx="1"/>
          </p:nvPr>
        </p:nvSpPr>
        <p:spPr/>
        <p:txBody>
          <a:bodyPr>
            <a:normAutofit/>
          </a:bodyPr>
          <a:lstStyle/>
          <a:p>
            <a:r>
              <a:rPr lang="en-US" sz="2600" dirty="0" smtClean="0"/>
              <a:t> </a:t>
            </a:r>
            <a:r>
              <a:rPr lang="en-US" sz="2600" dirty="0" err="1" smtClean="0"/>
              <a:t>Ettinger</a:t>
            </a:r>
            <a:r>
              <a:rPr lang="en-US" sz="2600" dirty="0" smtClean="0"/>
              <a:t>, J., </a:t>
            </a:r>
            <a:r>
              <a:rPr lang="en-US" sz="2600" dirty="0" err="1" smtClean="0"/>
              <a:t>Tenenbaum</a:t>
            </a:r>
            <a:r>
              <a:rPr lang="en-US" sz="2600" dirty="0" smtClean="0"/>
              <a:t>, B,J., Schulz, E,L., </a:t>
            </a:r>
            <a:r>
              <a:rPr lang="en-US" sz="2600" i="1" dirty="0" smtClean="0"/>
              <a:t>Not So Innocent: Toddlers inferences about costs and culpability</a:t>
            </a:r>
            <a:r>
              <a:rPr lang="en-US" sz="2600" dirty="0" smtClean="0"/>
              <a:t>, </a:t>
            </a:r>
            <a:r>
              <a:rPr lang="en-US" sz="2600" dirty="0" err="1" smtClean="0"/>
              <a:t>Massachusets</a:t>
            </a:r>
            <a:r>
              <a:rPr lang="en-US" sz="2600" dirty="0" smtClean="0"/>
              <a:t> Institute of technology, Brain and Cognitive Sciences, Cambridge, Ma. </a:t>
            </a:r>
            <a:endParaRPr lang="en-US" sz="2600" dirty="0"/>
          </a:p>
        </p:txBody>
      </p:sp>
    </p:spTree>
    <p:extLst>
      <p:ext uri="{BB962C8B-B14F-4D97-AF65-F5344CB8AC3E}">
        <p14:creationId xmlns:p14="http://schemas.microsoft.com/office/powerpoint/2010/main" val="1901833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39403" y="940158"/>
            <a:ext cx="7920507" cy="521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83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do you decide what you decide?</a:t>
            </a:r>
            <a:endParaRPr lang="en-US" sz="4000" dirty="0"/>
          </a:p>
        </p:txBody>
      </p:sp>
      <p:sp>
        <p:nvSpPr>
          <p:cNvPr id="3" name="Content Placeholder 2"/>
          <p:cNvSpPr>
            <a:spLocks noGrp="1"/>
          </p:cNvSpPr>
          <p:nvPr>
            <p:ph idx="1"/>
          </p:nvPr>
        </p:nvSpPr>
        <p:spPr>
          <a:xfrm>
            <a:off x="838200" y="1825625"/>
            <a:ext cx="10173237" cy="4351338"/>
          </a:xfrm>
        </p:spPr>
        <p:txBody>
          <a:bodyPr>
            <a:normAutofit/>
          </a:bodyPr>
          <a:lstStyle/>
          <a:p>
            <a:pPr marL="0" indent="0" algn="just">
              <a:buNone/>
            </a:pPr>
            <a:r>
              <a:rPr lang="en-US" sz="2600" dirty="0" smtClean="0"/>
              <a:t>Consider two hypothetical scenarios where you try to save lives of four people by hurting one person</a:t>
            </a:r>
          </a:p>
          <a:p>
            <a:pPr marL="0" indent="0" algn="just">
              <a:buNone/>
            </a:pPr>
            <a:r>
              <a:rPr lang="en-US" sz="2600" b="1" dirty="0" smtClean="0"/>
              <a:t>Scenario 1:</a:t>
            </a:r>
          </a:p>
          <a:p>
            <a:pPr marL="0" indent="0" algn="just">
              <a:buNone/>
            </a:pPr>
            <a:r>
              <a:rPr lang="en-US" sz="2600" dirty="0" smtClean="0"/>
              <a:t>Consider you are driving a car and were about to hit 5 people if you keep going. If you divert the car just a little bit then you could save lives of four people by killing just one person.</a:t>
            </a:r>
          </a:p>
          <a:p>
            <a:pPr marL="0" indent="0" algn="just">
              <a:buNone/>
            </a:pPr>
            <a:endParaRPr lang="en-US" sz="2600" dirty="0" smtClean="0"/>
          </a:p>
          <a:p>
            <a:pPr marL="0" indent="0" algn="just">
              <a:buNone/>
            </a:pPr>
            <a:r>
              <a:rPr lang="en-US" sz="2600" b="1" dirty="0" smtClean="0"/>
              <a:t>			What would you do ??</a:t>
            </a:r>
          </a:p>
        </p:txBody>
      </p:sp>
    </p:spTree>
    <p:extLst>
      <p:ext uri="{BB962C8B-B14F-4D97-AF65-F5344CB8AC3E}">
        <p14:creationId xmlns:p14="http://schemas.microsoft.com/office/powerpoint/2010/main" val="367760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do you decide what you decide?</a:t>
            </a:r>
          </a:p>
        </p:txBody>
      </p:sp>
      <p:sp>
        <p:nvSpPr>
          <p:cNvPr id="3" name="Content Placeholder 2"/>
          <p:cNvSpPr>
            <a:spLocks noGrp="1"/>
          </p:cNvSpPr>
          <p:nvPr>
            <p:ph idx="1"/>
          </p:nvPr>
        </p:nvSpPr>
        <p:spPr/>
        <p:txBody>
          <a:bodyPr>
            <a:normAutofit/>
          </a:bodyPr>
          <a:lstStyle/>
          <a:p>
            <a:pPr marL="0" indent="0" algn="just">
              <a:buNone/>
            </a:pPr>
            <a:r>
              <a:rPr lang="en-US" sz="2600" b="1" dirty="0"/>
              <a:t>Scenario 1:</a:t>
            </a:r>
          </a:p>
          <a:p>
            <a:pPr marL="0" indent="0" algn="just">
              <a:buNone/>
            </a:pPr>
            <a:r>
              <a:rPr lang="en-US" sz="2600" dirty="0"/>
              <a:t>Consider you are driving a car and would hit </a:t>
            </a:r>
            <a:r>
              <a:rPr lang="en-US" sz="2600" dirty="0" smtClean="0"/>
              <a:t>4 </a:t>
            </a:r>
            <a:r>
              <a:rPr lang="en-US" sz="2600" dirty="0"/>
              <a:t>people if you keep going. If you divert the car just a little bit then you could save lives of four people by killing just one person.</a:t>
            </a:r>
          </a:p>
          <a:p>
            <a:pPr marL="0" indent="0">
              <a:buNone/>
            </a:pPr>
            <a:r>
              <a:rPr lang="en-US" sz="2600" b="1" dirty="0" smtClean="0"/>
              <a:t>Result:</a:t>
            </a:r>
          </a:p>
          <a:p>
            <a:pPr marL="0" indent="0">
              <a:buNone/>
            </a:pPr>
            <a:r>
              <a:rPr lang="en-US" sz="2600" dirty="0" smtClean="0"/>
              <a:t>95–97% of the population would turn the wheel.</a:t>
            </a:r>
            <a:endParaRPr lang="en-US" sz="2600" dirty="0"/>
          </a:p>
        </p:txBody>
      </p:sp>
    </p:spTree>
    <p:extLst>
      <p:ext uri="{BB962C8B-B14F-4D97-AF65-F5344CB8AC3E}">
        <p14:creationId xmlns:p14="http://schemas.microsoft.com/office/powerpoint/2010/main" val="2204949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do you decide what you decide?</a:t>
            </a:r>
          </a:p>
        </p:txBody>
      </p:sp>
      <p:sp>
        <p:nvSpPr>
          <p:cNvPr id="3" name="Content Placeholder 2"/>
          <p:cNvSpPr>
            <a:spLocks noGrp="1"/>
          </p:cNvSpPr>
          <p:nvPr>
            <p:ph idx="1"/>
          </p:nvPr>
        </p:nvSpPr>
        <p:spPr/>
        <p:txBody>
          <a:bodyPr>
            <a:normAutofit/>
          </a:bodyPr>
          <a:lstStyle/>
          <a:p>
            <a:pPr marL="0" indent="0" algn="just">
              <a:buNone/>
            </a:pPr>
            <a:r>
              <a:rPr lang="en-US" sz="2600" b="1" dirty="0" smtClean="0"/>
              <a:t>Scenario </a:t>
            </a:r>
            <a:r>
              <a:rPr lang="en-US" sz="2600" b="1" dirty="0"/>
              <a:t>2</a:t>
            </a:r>
            <a:r>
              <a:rPr lang="en-US" sz="2600" b="1" dirty="0" smtClean="0"/>
              <a:t>:</a:t>
            </a:r>
          </a:p>
          <a:p>
            <a:pPr marL="0" indent="0" algn="just">
              <a:buNone/>
            </a:pPr>
            <a:r>
              <a:rPr lang="en-US" sz="2600" dirty="0" smtClean="0"/>
              <a:t>You are watching from a distance that a trolley is rushing towards four workers and you have a  </a:t>
            </a:r>
            <a:r>
              <a:rPr lang="en-US" sz="2600" dirty="0"/>
              <a:t>chance to </a:t>
            </a:r>
            <a:r>
              <a:rPr lang="en-US" sz="2600" dirty="0" smtClean="0"/>
              <a:t>save them by pushing a very large man on to the track to save them.</a:t>
            </a:r>
          </a:p>
          <a:p>
            <a:pPr marL="0" indent="0" algn="just">
              <a:buNone/>
            </a:pPr>
            <a:r>
              <a:rPr lang="en-US" sz="2600" dirty="0" smtClean="0"/>
              <a:t>		</a:t>
            </a:r>
          </a:p>
          <a:p>
            <a:pPr marL="0" indent="0" algn="just">
              <a:buNone/>
            </a:pPr>
            <a:r>
              <a:rPr lang="en-US" sz="2600" b="1" dirty="0"/>
              <a:t>	</a:t>
            </a:r>
            <a:r>
              <a:rPr lang="en-US" sz="2600" b="1" dirty="0" smtClean="0"/>
              <a:t>		What would you do now?</a:t>
            </a:r>
            <a:endParaRPr lang="en-US" sz="2600" b="1" dirty="0"/>
          </a:p>
          <a:p>
            <a:pPr algn="just"/>
            <a:endParaRPr lang="en-US" sz="2600" dirty="0"/>
          </a:p>
        </p:txBody>
      </p:sp>
    </p:spTree>
    <p:extLst>
      <p:ext uri="{BB962C8B-B14F-4D97-AF65-F5344CB8AC3E}">
        <p14:creationId xmlns:p14="http://schemas.microsoft.com/office/powerpoint/2010/main" val="120466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do you decide what you decide?</a:t>
            </a:r>
          </a:p>
        </p:txBody>
      </p:sp>
      <p:sp>
        <p:nvSpPr>
          <p:cNvPr id="3" name="Content Placeholder 2"/>
          <p:cNvSpPr>
            <a:spLocks noGrp="1"/>
          </p:cNvSpPr>
          <p:nvPr>
            <p:ph idx="1"/>
          </p:nvPr>
        </p:nvSpPr>
        <p:spPr/>
        <p:txBody>
          <a:bodyPr>
            <a:normAutofit/>
          </a:bodyPr>
          <a:lstStyle/>
          <a:p>
            <a:pPr marL="0" indent="0">
              <a:buNone/>
            </a:pPr>
            <a:r>
              <a:rPr lang="en-US" sz="2600" b="1" dirty="0"/>
              <a:t>Scenario 2</a:t>
            </a:r>
            <a:r>
              <a:rPr lang="en-US" sz="2600" dirty="0"/>
              <a:t>:</a:t>
            </a:r>
          </a:p>
          <a:p>
            <a:pPr marL="0" indent="0" algn="just">
              <a:buNone/>
            </a:pPr>
            <a:r>
              <a:rPr lang="en-US" sz="2600" dirty="0"/>
              <a:t>You are watching from a distance that a trolley is rushing towards four workers and you have a  chance to save them by pushing a very large man on to the track to save them.</a:t>
            </a:r>
          </a:p>
          <a:p>
            <a:pPr marL="0" indent="0">
              <a:buNone/>
            </a:pPr>
            <a:r>
              <a:rPr lang="en-US" sz="2600" b="1" dirty="0" smtClean="0"/>
              <a:t>Result:</a:t>
            </a:r>
          </a:p>
          <a:p>
            <a:pPr marL="0" indent="0">
              <a:buNone/>
            </a:pPr>
            <a:r>
              <a:rPr lang="en-US" sz="2600" dirty="0" smtClean="0"/>
              <a:t>95% of people would </a:t>
            </a:r>
            <a:r>
              <a:rPr lang="en-US" sz="2600" b="1" dirty="0" smtClean="0"/>
              <a:t>not</a:t>
            </a:r>
            <a:r>
              <a:rPr lang="en-US" sz="2600" dirty="0" smtClean="0"/>
              <a:t> want to kill that fat man to save the lives of four people.</a:t>
            </a:r>
            <a:endParaRPr lang="en-US" sz="2600" dirty="0"/>
          </a:p>
        </p:txBody>
      </p:sp>
    </p:spTree>
    <p:extLst>
      <p:ext uri="{BB962C8B-B14F-4D97-AF65-F5344CB8AC3E}">
        <p14:creationId xmlns:p14="http://schemas.microsoft.com/office/powerpoint/2010/main" val="3161175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Introduction</a:t>
            </a:r>
            <a:endParaRPr lang="en-US" sz="4000" b="1" dirty="0"/>
          </a:p>
        </p:txBody>
      </p:sp>
      <p:sp>
        <p:nvSpPr>
          <p:cNvPr id="3" name="Content Placeholder 2"/>
          <p:cNvSpPr>
            <a:spLocks noGrp="1"/>
          </p:cNvSpPr>
          <p:nvPr>
            <p:ph idx="1"/>
          </p:nvPr>
        </p:nvSpPr>
        <p:spPr/>
        <p:txBody>
          <a:bodyPr>
            <a:normAutofit/>
          </a:bodyPr>
          <a:lstStyle/>
          <a:p>
            <a:r>
              <a:rPr lang="en-US" sz="2600" dirty="0" smtClean="0"/>
              <a:t>How adults make a decision?</a:t>
            </a:r>
          </a:p>
          <a:p>
            <a:pPr lvl="1"/>
            <a:r>
              <a:rPr lang="en-US" sz="2600" dirty="0"/>
              <a:t>Based on their perception of other people’s competence and</a:t>
            </a:r>
          </a:p>
          <a:p>
            <a:pPr lvl="1"/>
            <a:r>
              <a:rPr lang="en-US" sz="2600" dirty="0"/>
              <a:t> </a:t>
            </a:r>
            <a:r>
              <a:rPr lang="en-US" sz="2600" dirty="0" smtClean="0"/>
              <a:t>motivation</a:t>
            </a:r>
          </a:p>
          <a:p>
            <a:pPr marL="0" indent="0">
              <a:buNone/>
            </a:pPr>
            <a:r>
              <a:rPr lang="en-US" sz="2600" dirty="0" smtClean="0"/>
              <a:t> Eg. Sally’s Help</a:t>
            </a:r>
          </a:p>
          <a:p>
            <a:r>
              <a:rPr lang="en-US" sz="2600" dirty="0" smtClean="0"/>
              <a:t>Are children’s social evaluations affected by the costs agents incur?</a:t>
            </a:r>
          </a:p>
          <a:p>
            <a:r>
              <a:rPr lang="en-US" sz="2600" dirty="0" smtClean="0"/>
              <a:t>On what basis do children distinguish between agents?</a:t>
            </a:r>
          </a:p>
        </p:txBody>
      </p:sp>
    </p:spTree>
    <p:extLst>
      <p:ext uri="{BB962C8B-B14F-4D97-AF65-F5344CB8AC3E}">
        <p14:creationId xmlns:p14="http://schemas.microsoft.com/office/powerpoint/2010/main" val="497376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did we learn about infants so far?</a:t>
            </a:r>
            <a:endParaRPr lang="en-US" sz="4000" b="1" dirty="0"/>
          </a:p>
        </p:txBody>
      </p:sp>
      <p:sp>
        <p:nvSpPr>
          <p:cNvPr id="3" name="Content Placeholder 2"/>
          <p:cNvSpPr>
            <a:spLocks noGrp="1"/>
          </p:cNvSpPr>
          <p:nvPr>
            <p:ph idx="1"/>
          </p:nvPr>
        </p:nvSpPr>
        <p:spPr/>
        <p:txBody>
          <a:bodyPr>
            <a:normAutofit/>
          </a:bodyPr>
          <a:lstStyle/>
          <a:p>
            <a:r>
              <a:rPr lang="en-US" sz="2600" dirty="0" smtClean="0"/>
              <a:t>Infer false beliefs</a:t>
            </a:r>
          </a:p>
          <a:p>
            <a:r>
              <a:rPr lang="en-US" sz="2600" dirty="0" smtClean="0"/>
              <a:t>Can distinguish helpers, hinderers and bystanders.</a:t>
            </a:r>
          </a:p>
          <a:p>
            <a:r>
              <a:rPr lang="en-US" sz="2600" dirty="0" smtClean="0"/>
              <a:t>Predict behavior based on social dominance</a:t>
            </a:r>
          </a:p>
          <a:p>
            <a:r>
              <a:rPr lang="en-US" sz="2600" dirty="0" smtClean="0"/>
              <a:t>predict </a:t>
            </a:r>
            <a:r>
              <a:rPr lang="en-US" sz="2600" dirty="0"/>
              <a:t>actions based on social </a:t>
            </a:r>
            <a:r>
              <a:rPr lang="en-US" sz="2600" dirty="0" smtClean="0"/>
              <a:t>dominance</a:t>
            </a:r>
          </a:p>
          <a:p>
            <a:r>
              <a:rPr lang="en-US" sz="2600" dirty="0" smtClean="0"/>
              <a:t>judge </a:t>
            </a:r>
            <a:r>
              <a:rPr lang="en-US" sz="2600" dirty="0"/>
              <a:t>third party agents transitively, based on how they interact </a:t>
            </a:r>
            <a:r>
              <a:rPr lang="en-US" sz="2600" dirty="0" smtClean="0"/>
              <a:t>with </a:t>
            </a:r>
            <a:r>
              <a:rPr lang="en-US" sz="2600" dirty="0"/>
              <a:t>moral </a:t>
            </a:r>
            <a:r>
              <a:rPr lang="en-US" sz="2600" dirty="0" smtClean="0"/>
              <a:t>transgressors and </a:t>
            </a:r>
          </a:p>
          <a:p>
            <a:r>
              <a:rPr lang="en-US" sz="2600" dirty="0" smtClean="0"/>
              <a:t>consider </a:t>
            </a:r>
            <a:r>
              <a:rPr lang="en-US" sz="2600" dirty="0"/>
              <a:t>agents’ knowledge about a target agent’s preferences in making moral </a:t>
            </a:r>
            <a:r>
              <a:rPr lang="en-US" sz="2600" dirty="0" smtClean="0"/>
              <a:t>judgement</a:t>
            </a:r>
          </a:p>
        </p:txBody>
      </p:sp>
    </p:spTree>
    <p:extLst>
      <p:ext uri="{BB962C8B-B14F-4D97-AF65-F5344CB8AC3E}">
        <p14:creationId xmlns:p14="http://schemas.microsoft.com/office/powerpoint/2010/main" val="3259041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r>
              <a:rPr lang="en-US" sz="2600" dirty="0" smtClean="0"/>
              <a:t>The </a:t>
            </a:r>
            <a:r>
              <a:rPr lang="en-US" sz="2600" dirty="0"/>
              <a:t>discovery of infants’ sophisticated social intelligence is among the most exciting recent developments in the field of cognitive science</a:t>
            </a:r>
            <a:r>
              <a:rPr lang="en-US" sz="2600" dirty="0" smtClean="0"/>
              <a:t>.</a:t>
            </a:r>
          </a:p>
          <a:p>
            <a:pPr algn="just"/>
            <a:endParaRPr lang="en-US" sz="2600" dirty="0"/>
          </a:p>
          <a:p>
            <a:pPr marL="0" indent="0" algn="just">
              <a:buNone/>
            </a:pPr>
            <a:r>
              <a:rPr lang="en-US" sz="2600" b="1" dirty="0" smtClean="0"/>
              <a:t>Question: What </a:t>
            </a:r>
            <a:r>
              <a:rPr lang="en-US" sz="2600" b="1" dirty="0"/>
              <a:t>are the computations that underlie these judgements</a:t>
            </a:r>
            <a:r>
              <a:rPr lang="en-US" sz="2600" b="1" dirty="0" smtClean="0"/>
              <a:t>?</a:t>
            </a:r>
            <a:r>
              <a:rPr lang="en-US" sz="2600" dirty="0"/>
              <a:t> </a:t>
            </a:r>
            <a:endParaRPr lang="en-US" sz="2600" dirty="0" smtClean="0"/>
          </a:p>
          <a:p>
            <a:pPr marL="0" indent="0" algn="just">
              <a:buNone/>
            </a:pPr>
            <a:r>
              <a:rPr lang="en-US" sz="2600" dirty="0" smtClean="0"/>
              <a:t>We </a:t>
            </a:r>
            <a:r>
              <a:rPr lang="en-US" sz="2600" dirty="0"/>
              <a:t>propose that the ability to compute the costs and benefits of actions forms the heart of a </a:t>
            </a:r>
            <a:r>
              <a:rPr lang="en-US" sz="2600" dirty="0" smtClean="0"/>
              <a:t>naive </a:t>
            </a:r>
            <a:r>
              <a:rPr lang="en-US" sz="2600" dirty="0"/>
              <a:t>utility calculus that supports inference at the earliest stages of children’s theories of agency</a:t>
            </a:r>
          </a:p>
          <a:p>
            <a:endParaRPr lang="en-US" sz="2600" dirty="0"/>
          </a:p>
        </p:txBody>
      </p:sp>
    </p:spTree>
    <p:extLst>
      <p:ext uri="{BB962C8B-B14F-4D97-AF65-F5344CB8AC3E}">
        <p14:creationId xmlns:p14="http://schemas.microsoft.com/office/powerpoint/2010/main" val="30670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871</TotalTime>
  <Words>1404</Words>
  <Application>Microsoft Office PowerPoint</Application>
  <PresentationFormat>Widescreen</PresentationFormat>
  <Paragraphs>140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Not So Innocent: Toddlers’ Inferences about costs and culpability</vt:lpstr>
      <vt:lpstr>Table of Contents</vt:lpstr>
      <vt:lpstr>How do you decide what you decide?</vt:lpstr>
      <vt:lpstr>How do you decide what you decide?</vt:lpstr>
      <vt:lpstr>How do you decide what you decide?</vt:lpstr>
      <vt:lpstr>How do you decide what you decide?</vt:lpstr>
      <vt:lpstr>Introduction</vt:lpstr>
      <vt:lpstr>What did we learn about infants so far?</vt:lpstr>
      <vt:lpstr>PowerPoint Presentation</vt:lpstr>
      <vt:lpstr>Adult Social Evaluation</vt:lpstr>
      <vt:lpstr>What analysis underlies this inference?</vt:lpstr>
      <vt:lpstr>How do we judge moral bystanders?</vt:lpstr>
      <vt:lpstr>Proposal</vt:lpstr>
      <vt:lpstr>Experiment 1</vt:lpstr>
      <vt:lpstr>Experiment 1</vt:lpstr>
      <vt:lpstr>Experiment 1</vt:lpstr>
      <vt:lpstr>Experiment 1</vt:lpstr>
      <vt:lpstr>Experiment 2</vt:lpstr>
      <vt:lpstr>Experiment 2</vt:lpstr>
      <vt:lpstr>Experiment 2</vt:lpstr>
      <vt:lpstr>Experiment 2</vt:lpstr>
      <vt:lpstr>Experiment 2</vt:lpstr>
      <vt:lpstr>Experiment 2</vt:lpstr>
      <vt:lpstr>Review</vt:lpstr>
      <vt:lpstr>Conclusion</vt:lpstr>
      <vt:lpstr>References</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 So Innocent: Toddlers’ Inferences about costs and culpability</dc:title>
  <dc:creator>Sudha Mallavarapu</dc:creator>
  <cp:lastModifiedBy>Sudha Mallavarapu</cp:lastModifiedBy>
  <cp:revision>33</cp:revision>
  <dcterms:created xsi:type="dcterms:W3CDTF">2015-09-19T21:44:29Z</dcterms:created>
  <dcterms:modified xsi:type="dcterms:W3CDTF">2015-09-29T18:39:43Z</dcterms:modified>
</cp:coreProperties>
</file>