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79" r:id="rId6"/>
    <p:sldId id="277" r:id="rId7"/>
    <p:sldId id="280" r:id="rId8"/>
    <p:sldId id="284" r:id="rId9"/>
    <p:sldId id="285" r:id="rId10"/>
    <p:sldId id="286" r:id="rId11"/>
    <p:sldId id="287" r:id="rId12"/>
    <p:sldId id="291" r:id="rId13"/>
    <p:sldId id="288" r:id="rId14"/>
    <p:sldId id="289" r:id="rId15"/>
    <p:sldId id="290" r:id="rId16"/>
    <p:sldId id="281" r:id="rId17"/>
    <p:sldId id="282" r:id="rId18"/>
    <p:sldId id="283" r:id="rId19"/>
  </p:sldIdLst>
  <p:sldSz cx="12188825" cy="6858000"/>
  <p:notesSz cx="6858000" cy="9144000"/>
  <p:defaultTextStyle>
    <a:defPPr rtl="0">
      <a:defRPr lang="ja-jp"/>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78422" autoAdjust="0"/>
  </p:normalViewPr>
  <p:slideViewPr>
    <p:cSldViewPr>
      <p:cViewPr varScale="1">
        <p:scale>
          <a:sx n="76" d="100"/>
          <a:sy n="76" d="100"/>
        </p:scale>
        <p:origin x="126" y="738"/>
      </p:cViewPr>
      <p:guideLst>
        <p:guide orient="horz" pos="2160"/>
        <p:guide pos="3839"/>
      </p:guideLst>
    </p:cSldViewPr>
  </p:slideViewPr>
  <p:notesTextViewPr>
    <p:cViewPr>
      <p:scale>
        <a:sx n="1" d="1"/>
        <a:sy n="1" d="1"/>
      </p:scale>
      <p:origin x="0" y="0"/>
    </p:cViewPr>
  </p:notesTextViewPr>
  <p:notesViewPr>
    <p:cSldViewPr showGuides="1">
      <p:cViewPr varScale="1">
        <p:scale>
          <a:sx n="83" d="100"/>
          <a:sy n="83" d="100"/>
        </p:scale>
        <p:origin x="297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ja-JP" altLang="en-US" dirty="0">
              <a:latin typeface="ＭＳ Ｐゴシック" panose="020B0600070205080204" pitchFamily="50" charset="-128"/>
              <a:ea typeface="ＭＳ Ｐゴシック" panose="020B060007020508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D2B530F-0CC1-4874-8C8E-583ECD06D0D7}" type="datetime1">
              <a:rPr lang="ja-JP" altLang="en-US" smtClean="0">
                <a:latin typeface="ＭＳ Ｐゴシック" panose="020B0600070205080204" pitchFamily="50" charset="-128"/>
                <a:ea typeface="ＭＳ Ｐゴシック" panose="020B0600070205080204" pitchFamily="50" charset="-128"/>
              </a:rPr>
              <a:t>2022/2/19</a:t>
            </a:fld>
            <a:endParaRPr lang="ja-JP" altLang="en-US" dirty="0">
              <a:latin typeface="ＭＳ Ｐゴシック" panose="020B0600070205080204" pitchFamily="50" charset="-128"/>
              <a:ea typeface="ＭＳ Ｐゴシック" panose="020B060007020508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ja-JP" altLang="en-US"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ja-JP">
                <a:latin typeface="ＭＳ Ｐゴシック" panose="020B0600070205080204" pitchFamily="50" charset="-128"/>
                <a:ea typeface="ＭＳ Ｐゴシック" panose="020B0600070205080204" pitchFamily="50" charset="-128"/>
              </a:rPr>
              <a:pPr algn="r" rtl="0"/>
              <a:t>‹#›</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ＭＳ Ｐゴシック" panose="020B0600070205080204" pitchFamily="50" charset="-128"/>
                <a:ea typeface="ＭＳ Ｐゴシック" panose="020B0600070205080204" pitchFamily="50" charset="-128"/>
              </a:defRPr>
            </a:lvl1pPr>
          </a:lstStyle>
          <a:p>
            <a:fld id="{37165343-859F-4143-8972-D138C517BA87}" type="datetime1">
              <a:rPr lang="ja-JP" altLang="en-US" smtClean="0"/>
              <a:pPr/>
              <a:t>2022/2/19</a:t>
            </a:fld>
            <a:endParaRPr lang="ja-JP" altLang="en-US" dirty="0"/>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ＭＳ Ｐゴシック" panose="020B0600070205080204" pitchFamily="50" charset="-128"/>
                <a:ea typeface="ＭＳ Ｐゴシック" panose="020B0600070205080204" pitchFamily="50" charset="-128"/>
              </a:defRPr>
            </a:lvl1pPr>
          </a:lstStyle>
          <a:p>
            <a:fld id="{3EBA5BD7-F043-4D1B-AA17-CD412FC534DE}" type="slidenum">
              <a:rPr lang="en-US" altLang="ja-JP" smtClean="0"/>
              <a:pPr/>
              <a:t>‹#›</a:t>
            </a:fld>
            <a:endParaRPr lang="en-US" altLang="ja-JP"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1pPr>
    <a:lvl2pPr marL="609493"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2pPr>
    <a:lvl3pPr marL="1218987"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3pPr>
    <a:lvl4pPr marL="1828480"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4pPr>
    <a:lvl5pPr marL="2437973"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8791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21" name="分割"/>
          <p:cNvGrpSpPr/>
          <p:nvPr/>
        </p:nvGrpSpPr>
        <p:grpSpPr>
          <a:xfrm>
            <a:off x="7516443" y="4145281"/>
            <a:ext cx="4686117" cy="2731407"/>
            <a:chOff x="5638800" y="3108960"/>
            <a:chExt cx="3515503" cy="2048555"/>
          </a:xfrm>
        </p:grpSpPr>
        <p:cxnSp>
          <p:nvCxnSpPr>
            <p:cNvPr id="14" name="直線​​コネクタ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線コネクタ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線​​コネクタ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下の行"/>
          <p:cNvGrpSpPr/>
          <p:nvPr/>
        </p:nvGrpSpPr>
        <p:grpSpPr>
          <a:xfrm>
            <a:off x="-8916" y="6057149"/>
            <a:ext cx="5498726" cy="820207"/>
            <a:chOff x="-6689" y="4553748"/>
            <a:chExt cx="4125119" cy="615155"/>
          </a:xfrm>
        </p:grpSpPr>
        <p:sp>
          <p:nvSpPr>
            <p:cNvPr id="9" name="フリーフォーム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ja-JP" altLang="en-US" dirty="0"/>
            </a:p>
          </p:txBody>
        </p:sp>
        <p:sp>
          <p:nvSpPr>
            <p:cNvPr id="10" name="フリーフォーム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ja-JP" altLang="en-US" dirty="0"/>
            </a:p>
          </p:txBody>
        </p:sp>
        <p:sp>
          <p:nvSpPr>
            <p:cNvPr id="11" name="フリーフォーム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ja-JP" altLang="en-US" dirty="0"/>
            </a:p>
          </p:txBody>
        </p:sp>
      </p:grpSp>
      <p:sp>
        <p:nvSpPr>
          <p:cNvPr id="2" name="タイトル 1"/>
          <p:cNvSpPr>
            <a:spLocks noGrp="1"/>
          </p:cNvSpPr>
          <p:nvPr>
            <p:ph type="ctrTitle"/>
          </p:nvPr>
        </p:nvSpPr>
        <p:spPr>
          <a:xfrm>
            <a:off x="1625176" y="584200"/>
            <a:ext cx="8735325" cy="2000251"/>
          </a:xfrm>
        </p:spPr>
        <p:txBody>
          <a:bodyPr rtlCol="0">
            <a:normAutofit/>
          </a:bodyPr>
          <a:lstStyle>
            <a:lvl1pPr algn="l" rtl="0">
              <a:defRPr sz="5400"/>
            </a:lvl1pPr>
          </a:lstStyle>
          <a:p>
            <a:pPr rtl="0"/>
            <a:r>
              <a:rPr lang="ja-JP" altLang="en-US"/>
              <a:t>マスター タイトルの書式設定</a:t>
            </a:r>
            <a:endParaRPr lang="ja-JP" altLang="en-US" dirty="0"/>
          </a:p>
        </p:txBody>
      </p:sp>
      <p:sp>
        <p:nvSpPr>
          <p:cNvPr id="3" name="サブタイトル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ja-JP" altLang="en-US"/>
              <a:t>マスター サブタイトルの書式設定</a:t>
            </a:r>
            <a:endParaRPr lang="ja-JP" altLang="en-US" dirty="0"/>
          </a:p>
        </p:txBody>
      </p:sp>
      <p:sp>
        <p:nvSpPr>
          <p:cNvPr id="22" name="日付プレースホルダー 21"/>
          <p:cNvSpPr>
            <a:spLocks noGrp="1"/>
          </p:cNvSpPr>
          <p:nvPr>
            <p:ph type="dt" sz="half" idx="10"/>
          </p:nvPr>
        </p:nvSpPr>
        <p:spPr/>
        <p:txBody>
          <a:bodyPr rtlCol="0"/>
          <a:lstStyle>
            <a:lvl1pPr>
              <a:defRPr/>
            </a:lvl1pPr>
          </a:lstStyle>
          <a:p>
            <a:fld id="{8B8BDBCF-2245-4FCB-9DDE-432CD8FA8E0A}" type="datetime1">
              <a:rPr lang="ja-JP" altLang="en-US" smtClean="0"/>
              <a:pPr/>
              <a:t>2022/2/19</a:t>
            </a:fld>
            <a:endParaRPr lang="ja-JP" altLang="en-US" dirty="0"/>
          </a:p>
        </p:txBody>
      </p:sp>
      <p:sp>
        <p:nvSpPr>
          <p:cNvPr id="23" name="フッター プレースホルダー 22"/>
          <p:cNvSpPr>
            <a:spLocks noGrp="1"/>
          </p:cNvSpPr>
          <p:nvPr>
            <p:ph type="ftr" sz="quarter" idx="11"/>
          </p:nvPr>
        </p:nvSpPr>
        <p:spPr/>
        <p:txBody>
          <a:bodyPr rtlCol="0"/>
          <a:lstStyle/>
          <a:p>
            <a:pPr rtl="0"/>
            <a:endParaRPr lang="ja-JP" altLang="en-US" dirty="0"/>
          </a:p>
        </p:txBody>
      </p:sp>
      <p:sp>
        <p:nvSpPr>
          <p:cNvPr id="24" name="スライド番号プレースホルダー 23"/>
          <p:cNvSpPr>
            <a:spLocks noGrp="1"/>
          </p:cNvSpPr>
          <p:nvPr>
            <p:ph type="sldNum" sz="quarter" idx="12"/>
          </p:nvPr>
        </p:nvSpPr>
        <p:spPr/>
        <p:txBody>
          <a:bodyPr rtlCol="0"/>
          <a:lstStyle>
            <a:lvl1pPr algn="r">
              <a:defRPr/>
            </a:lvl1pPr>
          </a:lstStyle>
          <a:p>
            <a:fld id="{C014DD1E-5D91-48A3-AD6D-45FBA980D106}" type="slidenum">
              <a:rPr lang="en-US" altLang="ja-JP" smtClean="0"/>
              <a:pPr/>
              <a:t>‹#›</a:t>
            </a:fld>
            <a:endParaRPr lang="en-US" altLang="ja-JP"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0E2695C8-689F-41E2-801C-EC2626087B1A}" type="datetime1">
              <a:rPr lang="ja-JP" altLang="en-US" smtClean="0"/>
              <a:pPr/>
              <a:t>2022/2/19</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lvl1pPr algn="r">
              <a:defRPr/>
            </a:lvl1pPr>
          </a:lstStyle>
          <a:p>
            <a:fld id="{C014DD1E-5D91-48A3-AD6D-45FBA980D106}" type="slidenum">
              <a:rPr lang="en-US" altLang="ja-JP" smtClean="0"/>
              <a:pPr/>
              <a:t>‹#›</a:t>
            </a:fld>
            <a:endParaRPr lang="en-US" altLang="ja-JP"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6898" y="584200"/>
            <a:ext cx="2742486" cy="5588000"/>
          </a:xfrm>
        </p:spPr>
        <p:txBody>
          <a:bodyPr vert="eaVert"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061217A4-CAA8-44F2-8FF7-C615B184E281}" type="datetime1">
              <a:rPr lang="ja-JP" altLang="en-US" smtClean="0"/>
              <a:pPr/>
              <a:t>2022/2/19</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CCBF1506-F1B8-4806-9D73-EF91A452CC85}" type="datetime1">
              <a:rPr lang="ja-JP" altLang="en-US" smtClean="0"/>
              <a:pPr/>
              <a:t>2022/2/19</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grpSp>
        <p:nvGrpSpPr>
          <p:cNvPr id="11" name="分割"/>
          <p:cNvGrpSpPr/>
          <p:nvPr/>
        </p:nvGrpSpPr>
        <p:grpSpPr>
          <a:xfrm>
            <a:off x="7516443" y="4145281"/>
            <a:ext cx="4686117" cy="2731407"/>
            <a:chOff x="5638800" y="3108960"/>
            <a:chExt cx="3515503" cy="2048555"/>
          </a:xfrm>
        </p:grpSpPr>
        <p:cxnSp>
          <p:nvCxnSpPr>
            <p:cNvPr id="12" name="直線​​コネクタ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線​​コネクタ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線​​コネクタ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タイトル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ja-JP" altLang="en-US"/>
              <a:t>マスター テキストの書式設定</a:t>
            </a:r>
          </a:p>
        </p:txBody>
      </p:sp>
      <p:sp>
        <p:nvSpPr>
          <p:cNvPr id="4" name="日付プレースホルダー 3"/>
          <p:cNvSpPr>
            <a:spLocks noGrp="1"/>
          </p:cNvSpPr>
          <p:nvPr>
            <p:ph type="dt" sz="half" idx="10"/>
          </p:nvPr>
        </p:nvSpPr>
        <p:spPr/>
        <p:txBody>
          <a:bodyPr rtlCol="0"/>
          <a:lstStyle>
            <a:lvl1pPr>
              <a:defRPr/>
            </a:lvl1pPr>
          </a:lstStyle>
          <a:p>
            <a:fld id="{2428F437-7555-47DD-B668-A6054E2B6526}" type="datetime1">
              <a:rPr lang="ja-JP" altLang="en-US" smtClean="0"/>
              <a:pPr/>
              <a:t>2022/2/19</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コンテンツ プレースホルダー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BAFA1F1E-07BA-4BD1-9D0B-52CCAAB6E57E}" type="datetime1">
              <a:rPr lang="ja-JP" altLang="en-US" smtClean="0"/>
              <a:pPr/>
              <a:t>2022/2/19</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rtl="0">
              <a:defRPr/>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テキスト プレースホルダー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7" name="日付プレースホルダー 6"/>
          <p:cNvSpPr>
            <a:spLocks noGrp="1"/>
          </p:cNvSpPr>
          <p:nvPr>
            <p:ph type="dt" sz="half" idx="10"/>
          </p:nvPr>
        </p:nvSpPr>
        <p:spPr/>
        <p:txBody>
          <a:bodyPr rtlCol="0"/>
          <a:lstStyle>
            <a:lvl1pPr>
              <a:defRPr/>
            </a:lvl1pPr>
          </a:lstStyle>
          <a:p>
            <a:fld id="{427E2E48-3F71-4060-AD47-6D35A162C236}" type="datetime1">
              <a:rPr lang="ja-JP" altLang="en-US" smtClean="0"/>
              <a:pPr/>
              <a:t>2022/2/19</a:t>
            </a:fld>
            <a:endParaRPr lang="ja-JP" altLang="en-US" dirty="0"/>
          </a:p>
        </p:txBody>
      </p:sp>
      <p:sp>
        <p:nvSpPr>
          <p:cNvPr id="8" name="フッター プレースホルダー 7"/>
          <p:cNvSpPr>
            <a:spLocks noGrp="1"/>
          </p:cNvSpPr>
          <p:nvPr>
            <p:ph type="ftr" sz="quarter" idx="11"/>
          </p:nvPr>
        </p:nvSpPr>
        <p:spPr/>
        <p:txBody>
          <a:bodyPr rtlCol="0"/>
          <a:lstStyle/>
          <a:p>
            <a:pPr rtl="0"/>
            <a:endParaRPr lang="ja-JP" altLang="en-US" dirty="0"/>
          </a:p>
        </p:txBody>
      </p:sp>
      <p:sp>
        <p:nvSpPr>
          <p:cNvPr id="9" name="スライド番号プレースホルダー 8"/>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日付プレースホルダー 2"/>
          <p:cNvSpPr>
            <a:spLocks noGrp="1"/>
          </p:cNvSpPr>
          <p:nvPr>
            <p:ph type="dt" sz="half" idx="10"/>
          </p:nvPr>
        </p:nvSpPr>
        <p:spPr/>
        <p:txBody>
          <a:bodyPr rtlCol="0"/>
          <a:lstStyle>
            <a:lvl1pPr>
              <a:defRPr/>
            </a:lvl1pPr>
          </a:lstStyle>
          <a:p>
            <a:fld id="{46800D23-6458-42C6-B818-E75CC448B4DB}" type="datetime1">
              <a:rPr lang="ja-JP" altLang="en-US" smtClean="0"/>
              <a:pPr/>
              <a:t>2022/2/19</a:t>
            </a:fld>
            <a:endParaRPr lang="ja-JP" altLang="en-US" dirty="0"/>
          </a:p>
        </p:txBody>
      </p:sp>
      <p:sp>
        <p:nvSpPr>
          <p:cNvPr id="4" name="フッター プレースホルダー 3"/>
          <p:cNvSpPr>
            <a:spLocks noGrp="1"/>
          </p:cNvSpPr>
          <p:nvPr>
            <p:ph type="ftr" sz="quarter" idx="11"/>
          </p:nvPr>
        </p:nvSpPr>
        <p:spPr/>
        <p:txBody>
          <a:bodyPr rtlCol="0"/>
          <a:lstStyle/>
          <a:p>
            <a:pPr rtl="0"/>
            <a:endParaRPr lang="ja-JP" altLang="en-US" dirty="0"/>
          </a:p>
        </p:txBody>
      </p:sp>
      <p:sp>
        <p:nvSpPr>
          <p:cNvPr id="5" name="スライド番号プレースホルダー 4"/>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a:lvl1pPr>
          </a:lstStyle>
          <a:p>
            <a:fld id="{C89347AB-B18F-4EC7-9B2B-0B9F65F4923C}" type="datetime1">
              <a:rPr lang="ja-JP" altLang="en-US" smtClean="0"/>
              <a:pPr/>
              <a:t>2022/2/19</a:t>
            </a:fld>
            <a:endParaRPr lang="ja-JP" altLang="en-US" dirty="0"/>
          </a:p>
        </p:txBody>
      </p:sp>
      <p:sp>
        <p:nvSpPr>
          <p:cNvPr id="3" name="フッター プレースホルダー 2"/>
          <p:cNvSpPr>
            <a:spLocks noGrp="1"/>
          </p:cNvSpPr>
          <p:nvPr>
            <p:ph type="ftr" sz="quarter" idx="11"/>
          </p:nvPr>
        </p:nvSpPr>
        <p:spPr/>
        <p:txBody>
          <a:bodyPr rtlCol="0"/>
          <a:lstStyle/>
          <a:p>
            <a:pPr rtl="0"/>
            <a:endParaRPr lang="ja-JP" altLang="en-US" dirty="0"/>
          </a:p>
        </p:txBody>
      </p:sp>
      <p:sp>
        <p:nvSpPr>
          <p:cNvPr id="4" name="スライド番号プレースホルダー 3"/>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ja-JP" altLang="en-US"/>
              <a:t>マスター タイトルの書式設定</a:t>
            </a:r>
            <a:endParaRPr lang="ja-JP" altLang="en-US" dirty="0"/>
          </a:p>
        </p:txBody>
      </p:sp>
      <p:sp>
        <p:nvSpPr>
          <p:cNvPr id="4" name="テキスト プレースホルダー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
        <p:nvSpPr>
          <p:cNvPr id="3" name="コンテンツ プレースホルダー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F746CB98-8F1C-469F-A210-693DC87B2CEB}" type="datetime1">
              <a:rPr lang="ja-JP" altLang="en-US" smtClean="0"/>
              <a:pPr/>
              <a:t>2022/2/19</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ja-JP" altLang="en-US"/>
              <a:t>マスター タイトルの書式設定</a:t>
            </a:r>
            <a:endParaRPr lang="ja-JP" altLang="en-US" dirty="0"/>
          </a:p>
        </p:txBody>
      </p:sp>
      <p:sp>
        <p:nvSpPr>
          <p:cNvPr id="4" name="テキスト プレースホルダー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ja-JP" altLang="en-US"/>
              <a:t>アイコンをクリックして図を追加</a:t>
            </a:r>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4A88E3EC-CE02-4F26-BBD8-264DBE926D7A}" type="datetime1">
              <a:rPr lang="ja-JP" altLang="en-US" smtClean="0"/>
              <a:pPr/>
              <a:t>2022/2/19</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lvl1pPr algn="r">
              <a:defRPr/>
            </a:lvl1pPr>
          </a:lstStyle>
          <a:p>
            <a:fld id="{C014DD1E-5D91-48A3-AD6D-45FBA980D106}" type="slidenum">
              <a:rPr lang="en-US" altLang="ja-JP" smtClean="0"/>
              <a:pPr/>
              <a:t>‹#›</a:t>
            </a:fld>
            <a:endParaRPr lang="en-US" altLang="ja-JP"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左側の行"/>
          <p:cNvGrpSpPr/>
          <p:nvPr/>
        </p:nvGrpSpPr>
        <p:grpSpPr>
          <a:xfrm>
            <a:off x="-15870" y="-3174"/>
            <a:ext cx="819993" cy="5229225"/>
            <a:chOff x="-11906" y="-2381"/>
            <a:chExt cx="615155" cy="3921919"/>
          </a:xfrm>
        </p:grpSpPr>
        <p:sp>
          <p:nvSpPr>
            <p:cNvPr id="10" name="フリーフォーム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latin typeface="ＭＳ Ｐゴシック" panose="020B0600070205080204" pitchFamily="50" charset="-128"/>
                <a:ea typeface="ＭＳ Ｐゴシック" panose="020B0600070205080204" pitchFamily="50" charset="-128"/>
              </a:endParaRPr>
            </a:p>
          </p:txBody>
        </p:sp>
        <p:sp>
          <p:nvSpPr>
            <p:cNvPr id="11" name="フリーフォーム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latin typeface="ＭＳ Ｐゴシック" panose="020B0600070205080204" pitchFamily="50" charset="-128"/>
                <a:ea typeface="ＭＳ Ｐゴシック" panose="020B0600070205080204" pitchFamily="50" charset="-128"/>
              </a:endParaRPr>
            </a:p>
          </p:txBody>
        </p:sp>
        <p:sp>
          <p:nvSpPr>
            <p:cNvPr id="14" name="フリーフォーム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latin typeface="ＭＳ Ｐゴシック" panose="020B0600070205080204" pitchFamily="50" charset="-128"/>
                <a:ea typeface="ＭＳ Ｐゴシック" panose="020B0600070205080204" pitchFamily="50" charset="-128"/>
              </a:endParaRPr>
            </a:p>
          </p:txBody>
        </p:sp>
      </p:grpSp>
      <p:sp>
        <p:nvSpPr>
          <p:cNvPr id="2" name="タイトル プレースホルダー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ja-JP" altLang="en-US" dirty="0"/>
              <a:t>クリックしてマスター タイトルのスタイルを編集する</a:t>
            </a:r>
          </a:p>
        </p:txBody>
      </p:sp>
      <p:sp>
        <p:nvSpPr>
          <p:cNvPr id="3" name="テキスト プレースホルダー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ja-JP" altLang="en-US" dirty="0"/>
              <a:t>マスター テキストのスタイルを編集する</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latin typeface="ＭＳ Ｐゴシック" panose="020B0600070205080204" pitchFamily="50" charset="-128"/>
                <a:ea typeface="ＭＳ Ｐゴシック" panose="020B0600070205080204" pitchFamily="50" charset="-128"/>
              </a:defRPr>
            </a:lvl1pPr>
          </a:lstStyle>
          <a:p>
            <a:fld id="{5F1C1D98-9737-459D-9F09-105F0595AFC8}" type="datetime1">
              <a:rPr lang="ja-JP" altLang="en-US" smtClean="0"/>
              <a:pPr/>
              <a:t>2022/2/19</a:t>
            </a:fld>
            <a:endParaRPr lang="ja-JP" altLang="en-US" dirty="0"/>
          </a:p>
        </p:txBody>
      </p:sp>
      <p:sp>
        <p:nvSpPr>
          <p:cNvPr id="5" name="フッター プレースホルダー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latin typeface="ＭＳ Ｐゴシック" panose="020B0600070205080204" pitchFamily="50" charset="-128"/>
                <a:ea typeface="ＭＳ Ｐゴシック" panose="020B0600070205080204" pitchFamily="50" charset="-128"/>
              </a:defRPr>
            </a:lvl1pPr>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kumimoji="1" sz="36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9pPr>
    </p:bodyStyle>
    <p:otherStyle>
      <a:defPPr>
        <a:defRPr/>
      </a:defPPr>
      <a:lvl1pPr marL="0" algn="l" defTabSz="1218987" rtl="0" eaLnBrk="1" latinLnBrk="0" hangingPunct="1">
        <a:defRPr kumimoji="1" sz="2400" kern="1200">
          <a:solidFill>
            <a:schemeClr val="tx1"/>
          </a:solidFill>
          <a:latin typeface="+mn-lt"/>
          <a:ea typeface="+mn-ea"/>
          <a:cs typeface="+mn-cs"/>
        </a:defRPr>
      </a:lvl1pPr>
      <a:lvl2pPr marL="609493" algn="l" defTabSz="1218987" rtl="0" eaLnBrk="1" latinLnBrk="0" hangingPunct="1">
        <a:defRPr kumimoji="1" sz="2400" kern="1200">
          <a:solidFill>
            <a:schemeClr val="tx1"/>
          </a:solidFill>
          <a:latin typeface="+mn-lt"/>
          <a:ea typeface="+mn-ea"/>
          <a:cs typeface="+mn-cs"/>
        </a:defRPr>
      </a:lvl2pPr>
      <a:lvl3pPr marL="1218987" algn="l" defTabSz="1218987" rtl="0" eaLnBrk="1" latinLnBrk="0" hangingPunct="1">
        <a:defRPr kumimoji="1" sz="2400" kern="1200">
          <a:solidFill>
            <a:schemeClr val="tx1"/>
          </a:solidFill>
          <a:latin typeface="+mn-lt"/>
          <a:ea typeface="+mn-ea"/>
          <a:cs typeface="+mn-cs"/>
        </a:defRPr>
      </a:lvl3pPr>
      <a:lvl4pPr marL="1828480" algn="l" defTabSz="1218987" rtl="0" eaLnBrk="1" latinLnBrk="0" hangingPunct="1">
        <a:defRPr kumimoji="1" sz="2400" kern="1200">
          <a:solidFill>
            <a:schemeClr val="tx1"/>
          </a:solidFill>
          <a:latin typeface="+mn-lt"/>
          <a:ea typeface="+mn-ea"/>
          <a:cs typeface="+mn-cs"/>
        </a:defRPr>
      </a:lvl4pPr>
      <a:lvl5pPr marL="2437973" algn="l" defTabSz="1218987" rtl="0" eaLnBrk="1" latinLnBrk="0" hangingPunct="1">
        <a:defRPr kumimoji="1" sz="2400" kern="1200">
          <a:solidFill>
            <a:schemeClr val="tx1"/>
          </a:solidFill>
          <a:latin typeface="+mn-lt"/>
          <a:ea typeface="+mn-ea"/>
          <a:cs typeface="+mn-cs"/>
        </a:defRPr>
      </a:lvl5pPr>
      <a:lvl6pPr marL="3047467" algn="l" defTabSz="1218987" rtl="0" eaLnBrk="1" latinLnBrk="0" hangingPunct="1">
        <a:defRPr kumimoji="1" sz="2400" kern="1200">
          <a:solidFill>
            <a:schemeClr val="tx1"/>
          </a:solidFill>
          <a:latin typeface="+mn-lt"/>
          <a:ea typeface="+mn-ea"/>
          <a:cs typeface="+mn-cs"/>
        </a:defRPr>
      </a:lvl6pPr>
      <a:lvl7pPr marL="3656960" algn="l" defTabSz="1218987" rtl="0" eaLnBrk="1" latinLnBrk="0" hangingPunct="1">
        <a:defRPr kumimoji="1" sz="2400" kern="1200">
          <a:solidFill>
            <a:schemeClr val="tx1"/>
          </a:solidFill>
          <a:latin typeface="+mn-lt"/>
          <a:ea typeface="+mn-ea"/>
          <a:cs typeface="+mn-cs"/>
        </a:defRPr>
      </a:lvl7pPr>
      <a:lvl8pPr marL="4266453" algn="l" defTabSz="1218987" rtl="0" eaLnBrk="1" latinLnBrk="0" hangingPunct="1">
        <a:defRPr kumimoji="1" sz="2400" kern="1200">
          <a:solidFill>
            <a:schemeClr val="tx1"/>
          </a:solidFill>
          <a:latin typeface="+mn-lt"/>
          <a:ea typeface="+mn-ea"/>
          <a:cs typeface="+mn-cs"/>
        </a:defRPr>
      </a:lvl8pPr>
      <a:lvl9pPr marL="4875947" algn="l" defTabSz="1218987"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書籍管理システム</a:t>
            </a:r>
          </a:p>
        </p:txBody>
      </p:sp>
      <p:sp>
        <p:nvSpPr>
          <p:cNvPr id="5" name="サブタイトル 4"/>
          <p:cNvSpPr>
            <a:spLocks noGrp="1"/>
          </p:cNvSpPr>
          <p:nvPr>
            <p:ph type="subTitle" idx="1"/>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自分の本を管理するために</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D1F74-2799-43A2-AA22-249EDCEC905C}"/>
              </a:ext>
            </a:extLst>
          </p:cNvPr>
          <p:cNvSpPr>
            <a:spLocks noGrp="1"/>
          </p:cNvSpPr>
          <p:nvPr>
            <p:ph type="title"/>
          </p:nvPr>
        </p:nvSpPr>
        <p:spPr/>
        <p:txBody>
          <a:bodyPr/>
          <a:lstStyle/>
          <a:p>
            <a:r>
              <a:rPr kumimoji="1" lang="ja-JP" altLang="en-US" dirty="0"/>
              <a:t>では、どうしたの？</a:t>
            </a:r>
          </a:p>
        </p:txBody>
      </p:sp>
      <p:sp>
        <p:nvSpPr>
          <p:cNvPr id="3" name="コンテンツ プレースホルダー 2">
            <a:extLst>
              <a:ext uri="{FF2B5EF4-FFF2-40B4-BE49-F238E27FC236}">
                <a16:creationId xmlns:a16="http://schemas.microsoft.com/office/drawing/2014/main" id="{84BC61FD-86EC-48C7-AB07-3EF3B6479867}"/>
              </a:ext>
            </a:extLst>
          </p:cNvPr>
          <p:cNvSpPr>
            <a:spLocks noGrp="1"/>
          </p:cNvSpPr>
          <p:nvPr>
            <p:ph idx="1"/>
          </p:nvPr>
        </p:nvSpPr>
        <p:spPr/>
        <p:txBody>
          <a:bodyPr/>
          <a:lstStyle/>
          <a:p>
            <a:r>
              <a:rPr kumimoji="1" lang="ja-JP" altLang="en-US" dirty="0"/>
              <a:t>ですからこの名前空間を取り除きたいです。それなら、</a:t>
            </a:r>
            <a:r>
              <a:rPr kumimoji="1" lang="en-US" altLang="ja-JP" dirty="0" err="1"/>
              <a:t>str_replace</a:t>
            </a:r>
            <a:r>
              <a:rPr kumimoji="1" lang="ja-JP" altLang="en-US" dirty="0"/>
              <a:t>を使えばできます。なら、</a:t>
            </a:r>
            <a:r>
              <a:rPr kumimoji="1" lang="en-US" altLang="ja-JP" dirty="0" err="1"/>
              <a:t>str_replace</a:t>
            </a:r>
            <a:r>
              <a:rPr kumimoji="1" lang="en-US" altLang="ja-JP" dirty="0"/>
              <a:t>(‘dc:’,‘’,$content)</a:t>
            </a:r>
            <a:r>
              <a:rPr kumimoji="1" lang="ja-JP" altLang="en-US" dirty="0"/>
              <a:t>を実行すればいいはずです。</a:t>
            </a:r>
            <a:r>
              <a:rPr kumimoji="1" lang="en-US" altLang="ja-JP" dirty="0"/>
              <a:t>($content</a:t>
            </a:r>
            <a:r>
              <a:rPr kumimoji="1" lang="ja-JP" altLang="en-US" dirty="0"/>
              <a:t>は、</a:t>
            </a:r>
            <a:r>
              <a:rPr kumimoji="1" lang="en-US" altLang="ja-JP" dirty="0"/>
              <a:t>xml</a:t>
            </a:r>
            <a:r>
              <a:rPr kumimoji="1" lang="ja-JP" altLang="en-US" dirty="0"/>
              <a:t>の内容が入った変数。</a:t>
            </a:r>
            <a:r>
              <a:rPr kumimoji="1" lang="en-US" altLang="ja-JP" dirty="0"/>
              <a:t>)</a:t>
            </a:r>
            <a:r>
              <a:rPr kumimoji="1" lang="ja-JP" altLang="en-US" dirty="0"/>
              <a:t>こういうことで、変換し、もう一度実行。すると</a:t>
            </a:r>
            <a:r>
              <a:rPr kumimoji="1" lang="en-US" altLang="ja-JP" dirty="0"/>
              <a:t>…</a:t>
            </a:r>
            <a:endParaRPr kumimoji="1" lang="ja-JP" altLang="en-US" dirty="0"/>
          </a:p>
        </p:txBody>
      </p:sp>
    </p:spTree>
    <p:extLst>
      <p:ext uri="{BB962C8B-B14F-4D97-AF65-F5344CB8AC3E}">
        <p14:creationId xmlns:p14="http://schemas.microsoft.com/office/powerpoint/2010/main" val="287816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28097-3645-4574-80F7-5903182E0AFF}"/>
              </a:ext>
            </a:extLst>
          </p:cNvPr>
          <p:cNvSpPr>
            <a:spLocks noGrp="1"/>
          </p:cNvSpPr>
          <p:nvPr>
            <p:ph type="title"/>
          </p:nvPr>
        </p:nvSpPr>
        <p:spPr/>
        <p:txBody>
          <a:bodyPr/>
          <a:lstStyle/>
          <a:p>
            <a:r>
              <a:rPr kumimoji="1" lang="ja-JP" altLang="en-US" dirty="0"/>
              <a:t>あ、</a:t>
            </a:r>
            <a:r>
              <a:rPr kumimoji="1" lang="en-US" altLang="ja-JP" dirty="0"/>
              <a:t>NDC!</a:t>
            </a:r>
            <a:endParaRPr kumimoji="1" lang="ja-JP" altLang="en-US" dirty="0"/>
          </a:p>
        </p:txBody>
      </p:sp>
      <p:sp>
        <p:nvSpPr>
          <p:cNvPr id="3" name="コンテンツ プレースホルダー 2">
            <a:extLst>
              <a:ext uri="{FF2B5EF4-FFF2-40B4-BE49-F238E27FC236}">
                <a16:creationId xmlns:a16="http://schemas.microsoft.com/office/drawing/2014/main" id="{531DB297-9A15-454D-A3AC-082056902D5B}"/>
              </a:ext>
            </a:extLst>
          </p:cNvPr>
          <p:cNvSpPr>
            <a:spLocks noGrp="1"/>
          </p:cNvSpPr>
          <p:nvPr>
            <p:ph idx="1"/>
          </p:nvPr>
        </p:nvSpPr>
        <p:spPr>
          <a:xfrm>
            <a:off x="1218884" y="1701797"/>
            <a:ext cx="2939750" cy="4462272"/>
          </a:xfrm>
        </p:spPr>
        <p:txBody>
          <a:bodyPr/>
          <a:lstStyle/>
          <a:p>
            <a:r>
              <a:rPr kumimoji="1" lang="ja-JP" altLang="en-US" dirty="0"/>
              <a:t>はい。</a:t>
            </a:r>
            <a:r>
              <a:rPr kumimoji="1" lang="en-US" altLang="ja-JP" dirty="0"/>
              <a:t>NDC</a:t>
            </a:r>
            <a:r>
              <a:rPr kumimoji="1" lang="ja-JP" altLang="en-US" dirty="0"/>
              <a:t>が出てきました。</a:t>
            </a:r>
          </a:p>
        </p:txBody>
      </p:sp>
      <p:pic>
        <p:nvPicPr>
          <p:cNvPr id="5" name="図 4">
            <a:extLst>
              <a:ext uri="{FF2B5EF4-FFF2-40B4-BE49-F238E27FC236}">
                <a16:creationId xmlns:a16="http://schemas.microsoft.com/office/drawing/2014/main" id="{4AB5F595-C419-4983-9F17-43C87829D03E}"/>
              </a:ext>
            </a:extLst>
          </p:cNvPr>
          <p:cNvPicPr>
            <a:picLocks noChangeAspect="1"/>
          </p:cNvPicPr>
          <p:nvPr/>
        </p:nvPicPr>
        <p:blipFill>
          <a:blip r:embed="rId2"/>
          <a:stretch>
            <a:fillRect/>
          </a:stretch>
        </p:blipFill>
        <p:spPr>
          <a:xfrm>
            <a:off x="4158633" y="0"/>
            <a:ext cx="8030192" cy="6858000"/>
          </a:xfrm>
          <a:prstGeom prst="rect">
            <a:avLst/>
          </a:prstGeom>
        </p:spPr>
      </p:pic>
    </p:spTree>
    <p:extLst>
      <p:ext uri="{BB962C8B-B14F-4D97-AF65-F5344CB8AC3E}">
        <p14:creationId xmlns:p14="http://schemas.microsoft.com/office/powerpoint/2010/main" val="60413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D4F12-3CF4-4EBA-BD7B-18EBE16FEAC2}"/>
              </a:ext>
            </a:extLst>
          </p:cNvPr>
          <p:cNvSpPr>
            <a:spLocks noGrp="1"/>
          </p:cNvSpPr>
          <p:nvPr>
            <p:ph type="title"/>
          </p:nvPr>
        </p:nvSpPr>
        <p:spPr/>
        <p:txBody>
          <a:bodyPr/>
          <a:lstStyle/>
          <a:p>
            <a:r>
              <a:rPr kumimoji="1" lang="ja-JP" altLang="en-US" dirty="0"/>
              <a:t>では、そのソースコードを見てみましょう。</a:t>
            </a:r>
          </a:p>
        </p:txBody>
      </p:sp>
      <p:sp>
        <p:nvSpPr>
          <p:cNvPr id="3" name="コンテンツ プレースホルダー 2">
            <a:extLst>
              <a:ext uri="{FF2B5EF4-FFF2-40B4-BE49-F238E27FC236}">
                <a16:creationId xmlns:a16="http://schemas.microsoft.com/office/drawing/2014/main" id="{347095F3-525B-4D39-955B-406A18953E45}"/>
              </a:ext>
            </a:extLst>
          </p:cNvPr>
          <p:cNvSpPr>
            <a:spLocks noGrp="1"/>
          </p:cNvSpPr>
          <p:nvPr>
            <p:ph idx="1"/>
          </p:nvPr>
        </p:nvSpPr>
        <p:spPr>
          <a:xfrm>
            <a:off x="0" y="1701797"/>
            <a:ext cx="12188825" cy="4462272"/>
          </a:xfrm>
        </p:spPr>
        <p:txBody>
          <a:bodyPr>
            <a:normAutofit/>
          </a:bodyPr>
          <a:lstStyle/>
          <a:p>
            <a:r>
              <a:rPr lang="en-US" altLang="ja-JP" b="0" dirty="0">
                <a:solidFill>
                  <a:srgbClr val="D30102"/>
                </a:solidFill>
                <a:effectLst/>
                <a:latin typeface="Consolas" panose="020B0609020204030204" pitchFamily="49" charset="0"/>
              </a:rPr>
              <a:t>&lt;?php</a:t>
            </a:r>
            <a:br>
              <a:rPr lang="en-US" altLang="ja-JP" b="0" dirty="0">
                <a:solidFill>
                  <a:srgbClr val="D30102"/>
                </a:solidFill>
                <a:effectLst/>
                <a:latin typeface="Consolas" panose="020B0609020204030204" pitchFamily="49" charset="0"/>
              </a:rPr>
            </a:br>
            <a:r>
              <a:rPr lang="en-US" altLang="ja-JP" b="0" dirty="0">
                <a:solidFill>
                  <a:srgbClr val="D30102"/>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content</a:t>
            </a:r>
            <a:r>
              <a:rPr lang="en-US" altLang="ja-JP"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file_get_contents</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en-US" altLang="ja-JP" b="0" dirty="0">
                <a:solidFill>
                  <a:srgbClr val="2AA198"/>
                </a:solidFill>
                <a:effectLst/>
                <a:latin typeface="Consolas" panose="020B0609020204030204" pitchFamily="49" charset="0"/>
              </a:rPr>
              <a:t>‘https://iss.ndl.go.jp/</a:t>
            </a:r>
            <a:r>
              <a:rPr lang="en-US" altLang="ja-JP" b="0" dirty="0" err="1">
                <a:solidFill>
                  <a:srgbClr val="2AA198"/>
                </a:solidFill>
                <a:effectLst/>
                <a:latin typeface="Consolas" panose="020B0609020204030204" pitchFamily="49" charset="0"/>
              </a:rPr>
              <a:t>api</a:t>
            </a:r>
            <a:r>
              <a:rPr lang="en-US" altLang="ja-JP" b="0" dirty="0">
                <a:solidFill>
                  <a:srgbClr val="2AA198"/>
                </a:solidFill>
                <a:effectLst/>
                <a:latin typeface="Consolas" panose="020B0609020204030204" pitchFamily="49" charset="0"/>
              </a:rPr>
              <a:t>/</a:t>
            </a:r>
            <a:r>
              <a:rPr lang="en-US" altLang="ja-JP" b="0" dirty="0" err="1">
                <a:solidFill>
                  <a:srgbClr val="2AA198"/>
                </a:solidFill>
                <a:effectLst/>
                <a:latin typeface="Consolas" panose="020B0609020204030204" pitchFamily="49" charset="0"/>
              </a:rPr>
              <a:t>opensearch?isbn</a:t>
            </a:r>
            <a:r>
              <a:rPr lang="en-US" altLang="ja-JP" b="0" dirty="0">
                <a:solidFill>
                  <a:srgbClr val="2AA198"/>
                </a:solidFill>
                <a:effectLst/>
                <a:latin typeface="Consolas" panose="020B0609020204030204" pitchFamily="49" charset="0"/>
              </a:rPr>
              <a:t>=9784582503050’</a:t>
            </a:r>
            <a:r>
              <a:rPr lang="en-US" altLang="ja-JP" b="0" dirty="0">
                <a:solidFill>
                  <a:srgbClr val="657B83"/>
                </a:solidFill>
                <a:effectLst/>
                <a:latin typeface="Consolas" panose="020B0609020204030204" pitchFamily="49" charset="0"/>
              </a:rPr>
              <a:t>); </a:t>
            </a:r>
            <a:br>
              <a:rPr lang="en-US" altLang="ja-JP" b="0" dirty="0">
                <a:solidFill>
                  <a:srgbClr val="657B83"/>
                </a:solidFill>
                <a:effectLst/>
                <a:latin typeface="Consolas" panose="020B0609020204030204" pitchFamily="49" charset="0"/>
              </a:rPr>
            </a:br>
            <a:r>
              <a:rPr lang="ja-JP" altLang="en-US"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content</a:t>
            </a:r>
            <a:r>
              <a:rPr lang="en-US" altLang="ja-JP" b="0" dirty="0">
                <a:solidFill>
                  <a:srgbClr val="859900"/>
                </a:solidFill>
                <a:effectLst/>
                <a:latin typeface="Consolas" panose="020B0609020204030204" pitchFamily="49" charset="0"/>
              </a:rPr>
              <a:t>=</a:t>
            </a:r>
            <a:r>
              <a:rPr lang="en-US" altLang="ja-JP" b="0" dirty="0" err="1">
                <a:solidFill>
                  <a:srgbClr val="268BD2"/>
                </a:solidFill>
                <a:effectLst/>
                <a:latin typeface="Consolas" panose="020B0609020204030204" pitchFamily="49" charset="0"/>
              </a:rPr>
              <a:t>str_replace</a:t>
            </a:r>
            <a:r>
              <a:rPr lang="en-US" altLang="ja-JP" b="0" dirty="0">
                <a:solidFill>
                  <a:srgbClr val="657B83"/>
                </a:solidFill>
                <a:effectLst/>
                <a:latin typeface="Consolas" panose="020B0609020204030204" pitchFamily="49" charset="0"/>
              </a:rPr>
              <a:t>(</a:t>
            </a:r>
            <a:r>
              <a:rPr lang="en-US" altLang="ja-JP" b="0" dirty="0">
                <a:solidFill>
                  <a:srgbClr val="2AA198"/>
                </a:solidFill>
                <a:effectLst/>
                <a:latin typeface="Consolas" panose="020B0609020204030204" pitchFamily="49" charset="0"/>
              </a:rPr>
              <a:t>‘dc:’</a:t>
            </a:r>
            <a:r>
              <a:rPr lang="en-US" altLang="ja-JP" b="0" dirty="0">
                <a:solidFill>
                  <a:srgbClr val="657B83"/>
                </a:solidFill>
                <a:effectLst/>
                <a:latin typeface="Consolas" panose="020B0609020204030204" pitchFamily="49" charset="0"/>
              </a:rPr>
              <a:t>,</a:t>
            </a:r>
            <a:r>
              <a:rPr lang="en-US" altLang="ja-JP" b="0" dirty="0">
                <a:solidFill>
                  <a:srgbClr val="2AA198"/>
                </a:solidFill>
                <a:effectLst/>
                <a:latin typeface="Consolas" panose="020B0609020204030204" pitchFamily="49" charset="0"/>
              </a:rPr>
              <a:t>‘’</a:t>
            </a:r>
            <a:r>
              <a:rPr lang="en-US" altLang="ja-JP" b="0" dirty="0">
                <a:solidFill>
                  <a:srgbClr val="657B83"/>
                </a:solidFill>
                <a:effectLst/>
                <a:latin typeface="Consolas" panose="020B0609020204030204" pitchFamily="49" charset="0"/>
              </a:rPr>
              <a:t>,</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content</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en-US" altLang="ja-JP"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xml</a:t>
            </a:r>
            <a:r>
              <a:rPr lang="en-US" altLang="ja-JP"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657B83"/>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simplexml_load_string</a:t>
            </a:r>
            <a:r>
              <a:rPr lang="en-US" altLang="ja-JP" b="0" dirty="0">
                <a:solidFill>
                  <a:srgbClr val="657B83"/>
                </a:solidFill>
                <a:effectLst/>
                <a:latin typeface="Consolas" panose="020B0609020204030204" pitchFamily="49" charset="0"/>
              </a:rPr>
              <a:t>(</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content</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ja-JP" altLang="en-US"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json</a:t>
            </a:r>
            <a:r>
              <a:rPr lang="en-US" altLang="ja-JP"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657B83"/>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json_encode</a:t>
            </a:r>
            <a:r>
              <a:rPr lang="en-US" altLang="ja-JP" b="0" dirty="0">
                <a:solidFill>
                  <a:srgbClr val="657B83"/>
                </a:solidFill>
                <a:effectLst/>
                <a:latin typeface="Consolas" panose="020B0609020204030204" pitchFamily="49" charset="0"/>
              </a:rPr>
              <a:t>(</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xml</a:t>
            </a:r>
            <a:r>
              <a:rPr lang="en-US" altLang="ja-JP" b="0" dirty="0">
                <a:solidFill>
                  <a:srgbClr val="657B83"/>
                </a:solidFill>
                <a:effectLst/>
                <a:latin typeface="Consolas" panose="020B0609020204030204" pitchFamily="49" charset="0"/>
              </a:rPr>
              <a:t>);</a:t>
            </a:r>
            <a:r>
              <a:rPr lang="en-US" altLang="ja-JP" b="0" dirty="0">
                <a:solidFill>
                  <a:srgbClr val="333333"/>
                </a:solidFill>
                <a:effectLst/>
                <a:latin typeface="Consolas" panose="020B0609020204030204" pitchFamily="49" charset="0"/>
              </a:rPr>
              <a:t> </a:t>
            </a:r>
            <a:br>
              <a:rPr lang="en-US" altLang="ja-JP" b="0" dirty="0">
                <a:solidFill>
                  <a:srgbClr val="333333"/>
                </a:solidFill>
                <a:effectLst/>
                <a:latin typeface="Consolas" panose="020B0609020204030204" pitchFamily="49" charset="0"/>
              </a:rPr>
            </a:br>
            <a:r>
              <a:rPr lang="en-US" altLang="ja-JP" b="0" dirty="0">
                <a:solidFill>
                  <a:srgbClr val="333333"/>
                </a:solidFill>
                <a:effectLst/>
                <a:latin typeface="Consolas" panose="020B0609020204030204" pitchFamily="49" charset="0"/>
              </a:rPr>
              <a:t> </a:t>
            </a:r>
            <a:r>
              <a:rPr lang="ja-JP" altLang="en-US"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array</a:t>
            </a:r>
            <a:r>
              <a:rPr lang="en-US" altLang="ja-JP"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657B83"/>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json_decode</a:t>
            </a:r>
            <a:r>
              <a:rPr lang="en-US" altLang="ja-JP" b="0" dirty="0">
                <a:solidFill>
                  <a:srgbClr val="657B83"/>
                </a:solidFill>
                <a:effectLst/>
                <a:latin typeface="Consolas" panose="020B0609020204030204" pitchFamily="49" charset="0"/>
              </a:rPr>
              <a:t>(</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json</a:t>
            </a:r>
            <a:r>
              <a:rPr lang="en-US" altLang="ja-JP" b="0" dirty="0">
                <a:solidFill>
                  <a:srgbClr val="657B83"/>
                </a:solidFill>
                <a:effectLst/>
                <a:latin typeface="Consolas" panose="020B0609020204030204" pitchFamily="49" charset="0"/>
              </a:rPr>
              <a:t>, </a:t>
            </a:r>
            <a:r>
              <a:rPr lang="en-US" altLang="ja-JP" b="0" dirty="0">
                <a:solidFill>
                  <a:srgbClr val="B58900"/>
                </a:solidFill>
                <a:effectLst/>
                <a:latin typeface="Consolas" panose="020B0609020204030204" pitchFamily="49" charset="0"/>
              </a:rPr>
              <a:t>true</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en-US" altLang="ja-JP" b="0" dirty="0">
                <a:solidFill>
                  <a:srgbClr val="657B83"/>
                </a:solidFill>
                <a:effectLst/>
                <a:latin typeface="Consolas" panose="020B0609020204030204" pitchFamily="49" charset="0"/>
              </a:rPr>
              <a:t>        </a:t>
            </a:r>
            <a:r>
              <a:rPr lang="en-US" altLang="ja-JP" b="0" dirty="0">
                <a:solidFill>
                  <a:srgbClr val="D30102"/>
                </a:solidFill>
                <a:effectLst/>
                <a:latin typeface="Consolas" panose="020B0609020204030204" pitchFamily="49" charset="0"/>
              </a:rPr>
              <a:t>echo</a:t>
            </a:r>
            <a:r>
              <a:rPr lang="en-US" altLang="ja-JP" b="0" dirty="0">
                <a:solidFill>
                  <a:srgbClr val="657B83"/>
                </a:solidFill>
                <a:effectLst/>
                <a:latin typeface="Consolas" panose="020B0609020204030204" pitchFamily="49" charset="0"/>
              </a:rPr>
              <a:t> </a:t>
            </a:r>
            <a:r>
              <a:rPr lang="en-US" altLang="ja-JP" b="0" dirty="0">
                <a:solidFill>
                  <a:srgbClr val="2AA198"/>
                </a:solidFill>
                <a:effectLst/>
                <a:latin typeface="Consolas" panose="020B0609020204030204" pitchFamily="49" charset="0"/>
              </a:rPr>
              <a:t>'&lt;pre&gt;’</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en-US" altLang="ja-JP" b="0" dirty="0">
                <a:solidFill>
                  <a:srgbClr val="657B83"/>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print_r</a:t>
            </a:r>
            <a:r>
              <a:rPr lang="en-US" altLang="ja-JP" b="0" dirty="0">
                <a:solidFill>
                  <a:srgbClr val="657B83"/>
                </a:solidFill>
                <a:effectLst/>
                <a:latin typeface="Consolas" panose="020B0609020204030204" pitchFamily="49" charset="0"/>
              </a:rPr>
              <a:t>(</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array</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en-US" altLang="ja-JP" b="0" dirty="0">
                <a:solidFill>
                  <a:srgbClr val="657B83"/>
                </a:solidFill>
                <a:effectLst/>
                <a:latin typeface="Consolas" panose="020B0609020204030204" pitchFamily="49" charset="0"/>
              </a:rPr>
              <a:t>        </a:t>
            </a:r>
            <a:r>
              <a:rPr lang="en-US" altLang="ja-JP" b="0" dirty="0">
                <a:solidFill>
                  <a:srgbClr val="D30102"/>
                </a:solidFill>
                <a:effectLst/>
                <a:latin typeface="Consolas" panose="020B0609020204030204" pitchFamily="49" charset="0"/>
              </a:rPr>
              <a:t>?&gt;</a:t>
            </a:r>
            <a:br>
              <a:rPr lang="en-US" altLang="ja-JP" b="0" dirty="0">
                <a:solidFill>
                  <a:srgbClr val="333333"/>
                </a:solidFill>
                <a:effectLst/>
                <a:latin typeface="Consolas" panose="020B0609020204030204" pitchFamily="49" charset="0"/>
              </a:rPr>
            </a:br>
            <a:endParaRPr lang="en-US" altLang="ja-JP" b="0" dirty="0">
              <a:solidFill>
                <a:srgbClr val="333333"/>
              </a:solidFill>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53757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F66B36-3ABE-46C6-A0FA-326DCAD39E86}"/>
              </a:ext>
            </a:extLst>
          </p:cNvPr>
          <p:cNvSpPr>
            <a:spLocks noGrp="1"/>
          </p:cNvSpPr>
          <p:nvPr>
            <p:ph type="title"/>
          </p:nvPr>
        </p:nvSpPr>
        <p:spPr>
          <a:xfrm>
            <a:off x="1" y="274637"/>
            <a:ext cx="2491676" cy="1223963"/>
          </a:xfrm>
        </p:spPr>
        <p:txBody>
          <a:bodyPr>
            <a:normAutofit/>
          </a:bodyPr>
          <a:lstStyle/>
          <a:p>
            <a:r>
              <a:rPr kumimoji="1" lang="ja-JP" altLang="en-US" dirty="0"/>
              <a:t>改善したい点</a:t>
            </a:r>
          </a:p>
        </p:txBody>
      </p:sp>
      <p:sp>
        <p:nvSpPr>
          <p:cNvPr id="3" name="コンテンツ プレースホルダー 2">
            <a:extLst>
              <a:ext uri="{FF2B5EF4-FFF2-40B4-BE49-F238E27FC236}">
                <a16:creationId xmlns:a16="http://schemas.microsoft.com/office/drawing/2014/main" id="{4A8341F8-87E8-4CD5-A843-17BBD21A5DA7}"/>
              </a:ext>
            </a:extLst>
          </p:cNvPr>
          <p:cNvSpPr>
            <a:spLocks noGrp="1"/>
          </p:cNvSpPr>
          <p:nvPr>
            <p:ph idx="1"/>
          </p:nvPr>
        </p:nvSpPr>
        <p:spPr>
          <a:xfrm>
            <a:off x="1" y="1701797"/>
            <a:ext cx="2491676" cy="4462272"/>
          </a:xfrm>
        </p:spPr>
        <p:txBody>
          <a:bodyPr>
            <a:normAutofit/>
          </a:bodyPr>
          <a:lstStyle/>
          <a:p>
            <a:r>
              <a:rPr kumimoji="1" lang="en-US" altLang="ja-JP" dirty="0"/>
              <a:t>UI</a:t>
            </a:r>
            <a:r>
              <a:rPr kumimoji="1" lang="ja-JP" altLang="en-US" dirty="0"/>
              <a:t>が少し古っぽいので、もっち最先端的な</a:t>
            </a:r>
            <a:r>
              <a:rPr kumimoji="1" lang="en-US" altLang="ja-JP" dirty="0"/>
              <a:t>UI</a:t>
            </a:r>
            <a:r>
              <a:rPr kumimoji="1" lang="ja-JP" altLang="en-US" dirty="0"/>
              <a:t>にしたいです。</a:t>
            </a:r>
          </a:p>
        </p:txBody>
      </p:sp>
      <p:pic>
        <p:nvPicPr>
          <p:cNvPr id="6" name="図 5">
            <a:extLst>
              <a:ext uri="{FF2B5EF4-FFF2-40B4-BE49-F238E27FC236}">
                <a16:creationId xmlns:a16="http://schemas.microsoft.com/office/drawing/2014/main" id="{E689E9EF-9A86-402B-9DD1-9F0F828A9807}"/>
              </a:ext>
            </a:extLst>
          </p:cNvPr>
          <p:cNvPicPr>
            <a:picLocks noChangeAspect="1"/>
          </p:cNvPicPr>
          <p:nvPr/>
        </p:nvPicPr>
        <p:blipFill>
          <a:blip r:embed="rId2"/>
          <a:stretch>
            <a:fillRect/>
          </a:stretch>
        </p:blipFill>
        <p:spPr>
          <a:xfrm>
            <a:off x="2491676" y="0"/>
            <a:ext cx="9697149" cy="6858000"/>
          </a:xfrm>
          <a:prstGeom prst="rect">
            <a:avLst/>
          </a:prstGeom>
        </p:spPr>
      </p:pic>
    </p:spTree>
    <p:extLst>
      <p:ext uri="{BB962C8B-B14F-4D97-AF65-F5344CB8AC3E}">
        <p14:creationId xmlns:p14="http://schemas.microsoft.com/office/powerpoint/2010/main" val="250942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454D6-C40C-4FE7-94EA-D36DC56A74AD}"/>
              </a:ext>
            </a:extLst>
          </p:cNvPr>
          <p:cNvSpPr>
            <a:spLocks noGrp="1"/>
          </p:cNvSpPr>
          <p:nvPr>
            <p:ph type="title"/>
          </p:nvPr>
        </p:nvSpPr>
        <p:spPr/>
        <p:txBody>
          <a:bodyPr/>
          <a:lstStyle/>
          <a:p>
            <a:r>
              <a:rPr kumimoji="1" lang="ja-JP" altLang="en-US" dirty="0"/>
              <a:t>クレジット</a:t>
            </a:r>
          </a:p>
        </p:txBody>
      </p:sp>
      <p:sp>
        <p:nvSpPr>
          <p:cNvPr id="3" name="コンテンツ プレースホルダー 2">
            <a:extLst>
              <a:ext uri="{FF2B5EF4-FFF2-40B4-BE49-F238E27FC236}">
                <a16:creationId xmlns:a16="http://schemas.microsoft.com/office/drawing/2014/main" id="{8FA0DC9D-DBBD-4E64-8BF3-94F0EAE70FD0}"/>
              </a:ext>
            </a:extLst>
          </p:cNvPr>
          <p:cNvSpPr>
            <a:spLocks noGrp="1"/>
          </p:cNvSpPr>
          <p:nvPr>
            <p:ph idx="1"/>
          </p:nvPr>
        </p:nvSpPr>
        <p:spPr/>
        <p:txBody>
          <a:bodyPr/>
          <a:lstStyle/>
          <a:p>
            <a:r>
              <a:rPr kumimoji="1" lang="ja-JP" altLang="en-US" dirty="0"/>
              <a:t>このシステムは</a:t>
            </a:r>
            <a:r>
              <a:rPr kumimoji="1" lang="en-US" altLang="ja-JP" dirty="0"/>
              <a:t>Google Books APIs</a:t>
            </a:r>
            <a:r>
              <a:rPr kumimoji="1" lang="ja-JP" altLang="en-US" dirty="0"/>
              <a:t>を利用しています。</a:t>
            </a:r>
            <a:r>
              <a:rPr kumimoji="1" lang="en-US" altLang="ja-JP" dirty="0"/>
              <a:t>Google Books APIs</a:t>
            </a:r>
            <a:r>
              <a:rPr kumimoji="1" lang="ja-JP" altLang="en-US" dirty="0"/>
              <a:t>は、本のタイトルや</a:t>
            </a:r>
            <a:r>
              <a:rPr lang="ja-JP" altLang="en-US" dirty="0"/>
              <a:t>出版日</a:t>
            </a:r>
            <a:r>
              <a:rPr kumimoji="1" lang="ja-JP" altLang="en-US" dirty="0"/>
              <a:t>等々の本のデータを取得し、</a:t>
            </a:r>
            <a:r>
              <a:rPr kumimoji="1" lang="en-US" altLang="ja-JP" dirty="0"/>
              <a:t>MySQL</a:t>
            </a:r>
            <a:r>
              <a:rPr kumimoji="1" lang="ja-JP" altLang="en-US" dirty="0"/>
              <a:t>上のテーブルの保存するために利用しています。</a:t>
            </a:r>
            <a:endParaRPr kumimoji="1" lang="en-US" altLang="ja-JP" dirty="0"/>
          </a:p>
          <a:p>
            <a:r>
              <a:rPr lang="ja-JP" altLang="en-US" dirty="0"/>
              <a:t>このシステムは国立国会図書館サーチの</a:t>
            </a:r>
            <a:r>
              <a:rPr lang="en-US" altLang="ja-JP" dirty="0"/>
              <a:t>Web API(Open Search)</a:t>
            </a:r>
            <a:r>
              <a:rPr lang="ja-JP" altLang="en-US" dirty="0"/>
              <a:t>を利用しています。これは中でも国立国会図書館オンラインのデータを利用しています。このデータはおすすめ機能に使われる</a:t>
            </a:r>
            <a:r>
              <a:rPr lang="en-US" altLang="ja-JP" dirty="0"/>
              <a:t>NDC(</a:t>
            </a:r>
            <a:r>
              <a:rPr lang="ja-JP" altLang="en-US" dirty="0"/>
              <a:t>日本十進分類法</a:t>
            </a:r>
            <a:r>
              <a:rPr lang="en-US" altLang="ja-JP" dirty="0"/>
              <a:t>)</a:t>
            </a:r>
            <a:r>
              <a:rPr lang="ja-JP" altLang="en-US" dirty="0"/>
              <a:t>番号を取得するために利用しています。</a:t>
            </a:r>
            <a:endParaRPr kumimoji="1" lang="ja-JP" altLang="en-US" dirty="0"/>
          </a:p>
        </p:txBody>
      </p:sp>
      <p:pic>
        <p:nvPicPr>
          <p:cNvPr id="9" name="図 8">
            <a:extLst>
              <a:ext uri="{FF2B5EF4-FFF2-40B4-BE49-F238E27FC236}">
                <a16:creationId xmlns:a16="http://schemas.microsoft.com/office/drawing/2014/main" id="{28D14A66-F0F3-441B-A74F-79E02B2421A9}"/>
              </a:ext>
            </a:extLst>
          </p:cNvPr>
          <p:cNvPicPr>
            <a:picLocks noChangeAspect="1"/>
          </p:cNvPicPr>
          <p:nvPr/>
        </p:nvPicPr>
        <p:blipFill>
          <a:blip r:embed="rId2"/>
          <a:stretch>
            <a:fillRect/>
          </a:stretch>
        </p:blipFill>
        <p:spPr>
          <a:xfrm>
            <a:off x="0" y="4643360"/>
            <a:ext cx="2638028" cy="2214640"/>
          </a:xfrm>
          <a:prstGeom prst="rect">
            <a:avLst/>
          </a:prstGeom>
        </p:spPr>
      </p:pic>
      <p:pic>
        <p:nvPicPr>
          <p:cNvPr id="11" name="図 10">
            <a:extLst>
              <a:ext uri="{FF2B5EF4-FFF2-40B4-BE49-F238E27FC236}">
                <a16:creationId xmlns:a16="http://schemas.microsoft.com/office/drawing/2014/main" id="{AC8BE728-8B27-4D4E-BD17-85AB83DBA029}"/>
              </a:ext>
            </a:extLst>
          </p:cNvPr>
          <p:cNvPicPr>
            <a:picLocks noChangeAspect="1"/>
          </p:cNvPicPr>
          <p:nvPr/>
        </p:nvPicPr>
        <p:blipFill>
          <a:blip r:embed="rId3"/>
          <a:stretch>
            <a:fillRect/>
          </a:stretch>
        </p:blipFill>
        <p:spPr>
          <a:xfrm>
            <a:off x="9550797" y="4713798"/>
            <a:ext cx="2638028" cy="2158390"/>
          </a:xfrm>
          <a:prstGeom prst="rect">
            <a:avLst/>
          </a:prstGeom>
        </p:spPr>
      </p:pic>
    </p:spTree>
    <p:extLst>
      <p:ext uri="{BB962C8B-B14F-4D97-AF65-F5344CB8AC3E}">
        <p14:creationId xmlns:p14="http://schemas.microsoft.com/office/powerpoint/2010/main" val="202409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68935-EC56-4909-B9EC-58C63FC6BA1E}"/>
              </a:ext>
            </a:extLst>
          </p:cNvPr>
          <p:cNvSpPr>
            <a:spLocks noGrp="1"/>
          </p:cNvSpPr>
          <p:nvPr>
            <p:ph type="title"/>
          </p:nvPr>
        </p:nvSpPr>
        <p:spPr/>
        <p:txBody>
          <a:bodyPr/>
          <a:lstStyle/>
          <a:p>
            <a:r>
              <a:rPr kumimoji="1" lang="ja-JP" altLang="en-US" dirty="0"/>
              <a:t>今後について</a:t>
            </a:r>
          </a:p>
        </p:txBody>
      </p:sp>
      <p:sp>
        <p:nvSpPr>
          <p:cNvPr id="3" name="コンテンツ プレースホルダー 2">
            <a:extLst>
              <a:ext uri="{FF2B5EF4-FFF2-40B4-BE49-F238E27FC236}">
                <a16:creationId xmlns:a16="http://schemas.microsoft.com/office/drawing/2014/main" id="{9917509C-9585-489A-AA42-79D398A66A00}"/>
              </a:ext>
            </a:extLst>
          </p:cNvPr>
          <p:cNvSpPr>
            <a:spLocks noGrp="1"/>
          </p:cNvSpPr>
          <p:nvPr>
            <p:ph idx="1"/>
          </p:nvPr>
        </p:nvSpPr>
        <p:spPr/>
        <p:txBody>
          <a:bodyPr/>
          <a:lstStyle/>
          <a:p>
            <a:r>
              <a:rPr kumimoji="1" lang="ja-JP" altLang="en-US" dirty="0"/>
              <a:t>今後、この開発で知った、</a:t>
            </a:r>
            <a:r>
              <a:rPr kumimoji="1" lang="en-US" altLang="ja-JP" dirty="0"/>
              <a:t>Web API</a:t>
            </a:r>
            <a:r>
              <a:rPr kumimoji="1" lang="ja-JP" altLang="en-US" dirty="0"/>
              <a:t>を利用したソフトを作りたいです。現在進めている自分のプロジェクトにも使えそうなものがあったので、ぜひ使ってみたいです。</a:t>
            </a:r>
            <a:endParaRPr kumimoji="1" lang="en-US" altLang="ja-JP" dirty="0"/>
          </a:p>
          <a:p>
            <a:r>
              <a:rPr lang="ja-JP" altLang="en-US" dirty="0"/>
              <a:t>また、</a:t>
            </a:r>
            <a:r>
              <a:rPr lang="en-US" altLang="ja-JP" dirty="0"/>
              <a:t>SQL</a:t>
            </a:r>
            <a:r>
              <a:rPr lang="ja-JP" altLang="en-US" dirty="0"/>
              <a:t>文について、</a:t>
            </a:r>
            <a:r>
              <a:rPr lang="en-US" altLang="ja-JP" dirty="0"/>
              <a:t>php</a:t>
            </a:r>
            <a:r>
              <a:rPr lang="ja-JP" altLang="en-US" dirty="0"/>
              <a:t>などのクライアントのほうでいちいち、必要な行やデータを照合しなくても、</a:t>
            </a:r>
            <a:r>
              <a:rPr lang="en-US" altLang="ja-JP" dirty="0"/>
              <a:t>SQL</a:t>
            </a:r>
            <a:r>
              <a:rPr lang="ja-JP" altLang="en-US" dirty="0"/>
              <a:t>の抽出句を使うとよいことがわかり、より効率的なプログラムを書きたいです。</a:t>
            </a:r>
            <a:endParaRPr kumimoji="1" lang="ja-JP" altLang="en-US" dirty="0"/>
          </a:p>
        </p:txBody>
      </p:sp>
    </p:spTree>
    <p:extLst>
      <p:ext uri="{BB962C8B-B14F-4D97-AF65-F5344CB8AC3E}">
        <p14:creationId xmlns:p14="http://schemas.microsoft.com/office/powerpoint/2010/main" val="297882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2029AB-784C-4CF0-8B49-930768D587AE}"/>
              </a:ext>
            </a:extLst>
          </p:cNvPr>
          <p:cNvSpPr>
            <a:spLocks noGrp="1"/>
          </p:cNvSpPr>
          <p:nvPr>
            <p:ph type="title"/>
          </p:nvPr>
        </p:nvSpPr>
        <p:spPr>
          <a:xfrm rot="16200000">
            <a:off x="-912762" y="1174526"/>
            <a:ext cx="3573016" cy="1223963"/>
          </a:xfrm>
        </p:spPr>
        <p:txBody>
          <a:bodyPr/>
          <a:lstStyle/>
          <a:p>
            <a:r>
              <a:rPr kumimoji="1" lang="ja-JP" altLang="en-US" dirty="0"/>
              <a:t>これができること</a:t>
            </a:r>
          </a:p>
        </p:txBody>
      </p:sp>
      <p:sp>
        <p:nvSpPr>
          <p:cNvPr id="3" name="コンテンツ プレースホルダー 2">
            <a:extLst>
              <a:ext uri="{FF2B5EF4-FFF2-40B4-BE49-F238E27FC236}">
                <a16:creationId xmlns:a16="http://schemas.microsoft.com/office/drawing/2014/main" id="{29CD6476-CB39-4055-8D73-A7EA7B1407A5}"/>
              </a:ext>
            </a:extLst>
          </p:cNvPr>
          <p:cNvSpPr>
            <a:spLocks noGrp="1"/>
          </p:cNvSpPr>
          <p:nvPr>
            <p:ph idx="1"/>
          </p:nvPr>
        </p:nvSpPr>
        <p:spPr>
          <a:xfrm>
            <a:off x="1492152" y="0"/>
            <a:ext cx="8778724" cy="6858000"/>
          </a:xfrm>
        </p:spPr>
        <p:txBody>
          <a:bodyPr/>
          <a:lstStyle/>
          <a:p>
            <a:r>
              <a:rPr kumimoji="1" lang="ja-JP" altLang="en-US" dirty="0"/>
              <a:t>持っている本の登録・表示・検索する。</a:t>
            </a:r>
            <a:endParaRPr kumimoji="1" lang="en-US" altLang="ja-JP" dirty="0"/>
          </a:p>
          <a:p>
            <a:r>
              <a:rPr kumimoji="1" lang="ja-JP" altLang="en-US" dirty="0"/>
              <a:t>持っていた本にする</a:t>
            </a:r>
            <a:r>
              <a:rPr lang="ja-JP" altLang="en-US" dirty="0"/>
              <a:t>・</a:t>
            </a:r>
            <a:r>
              <a:rPr kumimoji="1" lang="ja-JP" altLang="en-US" dirty="0"/>
              <a:t>登録・表示・検索。</a:t>
            </a:r>
            <a:endParaRPr kumimoji="1" lang="en-US" altLang="ja-JP" dirty="0"/>
          </a:p>
          <a:p>
            <a:r>
              <a:rPr lang="ja-JP" altLang="en-US" dirty="0"/>
              <a:t>ほしい本の</a:t>
            </a:r>
            <a:r>
              <a:rPr kumimoji="1" lang="ja-JP" altLang="en-US" dirty="0"/>
              <a:t>登録・表示・検索</a:t>
            </a:r>
            <a:r>
              <a:rPr lang="ja-JP" altLang="en-US" dirty="0"/>
              <a:t>。</a:t>
            </a:r>
            <a:endParaRPr lang="en-US" altLang="ja-JP" dirty="0"/>
          </a:p>
          <a:p>
            <a:r>
              <a:rPr lang="ja-JP" altLang="en-US" dirty="0"/>
              <a:t>本の詳細を表示させる。</a:t>
            </a:r>
            <a:endParaRPr lang="en-US" altLang="ja-JP" dirty="0"/>
          </a:p>
          <a:p>
            <a:r>
              <a:rPr lang="en-US" altLang="ja-JP" dirty="0"/>
              <a:t>Google Books APIs</a:t>
            </a:r>
            <a:r>
              <a:rPr lang="ja-JP" altLang="en-US" dirty="0"/>
              <a:t>から取得した生の値を表示させる。</a:t>
            </a:r>
            <a:endParaRPr lang="en-US" altLang="ja-JP" dirty="0"/>
          </a:p>
          <a:p>
            <a:r>
              <a:rPr lang="ja-JP" altLang="en-US" dirty="0"/>
              <a:t>ほしい本、持っていた本を持っている本にする。</a:t>
            </a:r>
            <a:endParaRPr lang="en-US" altLang="ja-JP" dirty="0"/>
          </a:p>
          <a:p>
            <a:r>
              <a:rPr lang="en-US" altLang="ja-JP" dirty="0"/>
              <a:t>Google Books APIs</a:t>
            </a:r>
            <a:r>
              <a:rPr lang="ja-JP" altLang="en-US" dirty="0"/>
              <a:t>から本を検索する。</a:t>
            </a:r>
            <a:endParaRPr lang="en-US" altLang="ja-JP" dirty="0"/>
          </a:p>
          <a:p>
            <a:r>
              <a:rPr lang="ja-JP" altLang="en-US" dirty="0"/>
              <a:t>国立国会図書館サーチから</a:t>
            </a:r>
            <a:r>
              <a:rPr lang="en-US" altLang="ja-JP" dirty="0"/>
              <a:t>NDC</a:t>
            </a:r>
            <a:r>
              <a:rPr lang="ja-JP" altLang="en-US" dirty="0"/>
              <a:t>を取得する</a:t>
            </a:r>
            <a:endParaRPr lang="en-US" altLang="ja-JP" dirty="0"/>
          </a:p>
          <a:p>
            <a:r>
              <a:rPr lang="ja-JP" altLang="en-US" dirty="0"/>
              <a:t>おすすめの本を表示</a:t>
            </a:r>
            <a:endParaRPr lang="en-US" altLang="ja-JP" dirty="0"/>
          </a:p>
        </p:txBody>
      </p:sp>
    </p:spTree>
    <p:extLst>
      <p:ext uri="{BB962C8B-B14F-4D97-AF65-F5344CB8AC3E}">
        <p14:creationId xmlns:p14="http://schemas.microsoft.com/office/powerpoint/2010/main" val="123617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E1DA19-772E-4018-B19C-0085CDB4524B}"/>
              </a:ext>
            </a:extLst>
          </p:cNvPr>
          <p:cNvSpPr>
            <a:spLocks noGrp="1"/>
          </p:cNvSpPr>
          <p:nvPr>
            <p:ph type="title"/>
          </p:nvPr>
        </p:nvSpPr>
        <p:spPr/>
        <p:txBody>
          <a:bodyPr/>
          <a:lstStyle/>
          <a:p>
            <a:r>
              <a:rPr kumimoji="1" lang="ja-JP" altLang="en-US" dirty="0"/>
              <a:t>構造</a:t>
            </a:r>
          </a:p>
        </p:txBody>
      </p:sp>
      <p:sp>
        <p:nvSpPr>
          <p:cNvPr id="15" name="コンテンツ プレースホルダー 14">
            <a:extLst>
              <a:ext uri="{FF2B5EF4-FFF2-40B4-BE49-F238E27FC236}">
                <a16:creationId xmlns:a16="http://schemas.microsoft.com/office/drawing/2014/main" id="{E7CDCEBB-5F6E-4236-9F3A-09A5190363D0}"/>
              </a:ext>
            </a:extLst>
          </p:cNvPr>
          <p:cNvSpPr>
            <a:spLocks noGrp="1"/>
          </p:cNvSpPr>
          <p:nvPr>
            <p:ph idx="1"/>
          </p:nvPr>
        </p:nvSpPr>
        <p:spPr/>
        <p:txBody>
          <a:bodyPr>
            <a:normAutofit lnSpcReduction="10000"/>
          </a:bodyPr>
          <a:lstStyle/>
          <a:p>
            <a:r>
              <a:rPr lang="en-US" altLang="ja-JP" dirty="0"/>
              <a:t>Nginx</a:t>
            </a:r>
            <a:r>
              <a:rPr lang="ja-JP" altLang="en-US" dirty="0"/>
              <a:t>などの</a:t>
            </a:r>
            <a:r>
              <a:rPr lang="en-US" altLang="ja-JP" dirty="0"/>
              <a:t>Web</a:t>
            </a:r>
            <a:r>
              <a:rPr lang="ja-JP" altLang="en-US" dirty="0"/>
              <a:t>サーバ</a:t>
            </a:r>
            <a:br>
              <a:rPr lang="en-US" altLang="ja-JP" dirty="0"/>
            </a:br>
            <a:r>
              <a:rPr lang="en-US" altLang="ja-JP" dirty="0"/>
              <a:t>	</a:t>
            </a:r>
            <a:r>
              <a:rPr lang="ja-JP" altLang="en-US" dirty="0"/>
              <a:t>　　 ↓↑</a:t>
            </a:r>
            <a:br>
              <a:rPr lang="en-US" altLang="ja-JP" dirty="0"/>
            </a:br>
            <a:r>
              <a:rPr lang="ja-JP" altLang="en-US" dirty="0"/>
              <a:t>　　　</a:t>
            </a:r>
            <a:r>
              <a:rPr lang="en-US" altLang="ja-JP" dirty="0"/>
              <a:t>PHP</a:t>
            </a:r>
            <a:r>
              <a:rPr lang="ja-JP" altLang="en-US" dirty="0"/>
              <a:t>ファイル ←</a:t>
            </a:r>
            <a:r>
              <a:rPr lang="en-US" altLang="ja-JP" dirty="0"/>
              <a:t>――――――――――――――――</a:t>
            </a:r>
            <a:r>
              <a:rPr lang="ja-JP" altLang="en-US" dirty="0"/>
              <a:t>←</a:t>
            </a:r>
            <a:r>
              <a:rPr lang="en-US" altLang="ja-JP" dirty="0"/>
              <a:t>―</a:t>
            </a:r>
            <a:br>
              <a:rPr lang="en-US" altLang="ja-JP" dirty="0"/>
            </a:br>
            <a:r>
              <a:rPr lang="en-US" altLang="ja-JP" dirty="0"/>
              <a:t>	</a:t>
            </a:r>
            <a:r>
              <a:rPr lang="ja-JP" altLang="en-US" dirty="0"/>
              <a:t>　　 ↓↑↑</a:t>
            </a:r>
            <a:r>
              <a:rPr lang="en-US" altLang="ja-JP" dirty="0"/>
              <a:t>――――――</a:t>
            </a:r>
            <a:r>
              <a:rPr lang="ja-JP" altLang="en-US" dirty="0"/>
              <a:t>→</a:t>
            </a:r>
            <a:r>
              <a:rPr lang="en-US" altLang="ja-JP" dirty="0"/>
              <a:t>Google Books APIs――</a:t>
            </a:r>
            <a:r>
              <a:rPr lang="ja-JP" altLang="en-US" dirty="0"/>
              <a:t>↑↑</a:t>
            </a:r>
            <a:br>
              <a:rPr lang="en-US" altLang="ja-JP" dirty="0"/>
            </a:br>
            <a:r>
              <a:rPr lang="ja-JP" altLang="en-US" dirty="0"/>
              <a:t>　　 </a:t>
            </a:r>
            <a:r>
              <a:rPr lang="en-US" altLang="ja-JP" dirty="0"/>
              <a:t>MySQL</a:t>
            </a:r>
            <a:r>
              <a:rPr lang="ja-JP" altLang="en-US" dirty="0"/>
              <a:t>サーバ　　｜→国立国会図書館サーチ</a:t>
            </a:r>
            <a:r>
              <a:rPr lang="en-US" altLang="ja-JP" dirty="0"/>
              <a:t>Web API </a:t>
            </a:r>
            <a:r>
              <a:rPr lang="ja-JP" altLang="en-US" dirty="0"/>
              <a:t>  ↑</a:t>
            </a:r>
            <a:br>
              <a:rPr lang="en-US" altLang="ja-JP" dirty="0"/>
            </a:br>
            <a:r>
              <a:rPr lang="en-US" altLang="ja-JP" dirty="0"/>
              <a:t>	</a:t>
            </a:r>
            <a:r>
              <a:rPr lang="ja-JP" altLang="en-US" dirty="0"/>
              <a:t>　　 ↓↑←</a:t>
            </a:r>
            <a:r>
              <a:rPr lang="en-US" altLang="ja-JP" dirty="0"/>
              <a:t>――</a:t>
            </a:r>
            <a:r>
              <a:rPr lang="ja-JP" altLang="en-US" dirty="0"/>
              <a:t>←</a:t>
            </a:r>
            <a:br>
              <a:rPr lang="en-US" altLang="ja-JP" dirty="0"/>
            </a:br>
            <a:r>
              <a:rPr lang="en-US" altLang="ja-JP" dirty="0"/>
              <a:t> booklist</a:t>
            </a:r>
            <a:r>
              <a:rPr lang="ja-JP" altLang="en-US" dirty="0"/>
              <a:t>データベース  ↑</a:t>
            </a:r>
            <a:br>
              <a:rPr lang="en-US" altLang="ja-JP" dirty="0"/>
            </a:br>
            <a:r>
              <a:rPr lang="en-US" altLang="ja-JP" dirty="0"/>
              <a:t>	</a:t>
            </a:r>
            <a:r>
              <a:rPr lang="ja-JP" altLang="en-US" dirty="0"/>
              <a:t>　　 ↓</a:t>
            </a:r>
            <a:r>
              <a:rPr lang="en-US" altLang="ja-JP" dirty="0"/>
              <a:t>	            </a:t>
            </a:r>
            <a:r>
              <a:rPr lang="ja-JP" altLang="en-US" dirty="0"/>
              <a:t>↑</a:t>
            </a:r>
            <a:br>
              <a:rPr lang="en-US" altLang="ja-JP" dirty="0"/>
            </a:br>
            <a:r>
              <a:rPr lang="ja-JP" altLang="en-US" dirty="0"/>
              <a:t>　　その他テーブル </a:t>
            </a:r>
            <a:r>
              <a:rPr lang="en-US" altLang="ja-JP" dirty="0"/>
              <a:t>――</a:t>
            </a:r>
            <a:r>
              <a:rPr kumimoji="1" lang="en-US" altLang="ja-JP" dirty="0"/>
              <a:t> </a:t>
            </a:r>
            <a:br>
              <a:rPr kumimoji="1" lang="en-US" altLang="ja-JP" dirty="0"/>
            </a:br>
            <a:endParaRPr kumimoji="1" lang="en-US" altLang="ja-JP" dirty="0"/>
          </a:p>
          <a:p>
            <a:r>
              <a:rPr kumimoji="1" lang="ja-JP" altLang="en-US" dirty="0"/>
              <a:t>結局、</a:t>
            </a:r>
            <a:r>
              <a:rPr kumimoji="1" lang="en-US" altLang="ja-JP" dirty="0"/>
              <a:t>php</a:t>
            </a:r>
            <a:r>
              <a:rPr kumimoji="1" lang="ja-JP" altLang="en-US" dirty="0"/>
              <a:t>が</a:t>
            </a:r>
            <a:r>
              <a:rPr kumimoji="1" lang="en-US" altLang="ja-JP" dirty="0"/>
              <a:t>API</a:t>
            </a:r>
            <a:r>
              <a:rPr kumimoji="1" lang="ja-JP" altLang="en-US" dirty="0"/>
              <a:t>などからデータを取得・加工し、表示させるということです。</a:t>
            </a:r>
            <a:endParaRPr lang="ja-JP" altLang="en-US" dirty="0"/>
          </a:p>
        </p:txBody>
      </p:sp>
    </p:spTree>
    <p:extLst>
      <p:ext uri="{BB962C8B-B14F-4D97-AF65-F5344CB8AC3E}">
        <p14:creationId xmlns:p14="http://schemas.microsoft.com/office/powerpoint/2010/main" val="6230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D9B9A-C6ED-49E6-BF64-E2D25D6626E1}"/>
              </a:ext>
            </a:extLst>
          </p:cNvPr>
          <p:cNvSpPr>
            <a:spLocks noGrp="1"/>
          </p:cNvSpPr>
          <p:nvPr>
            <p:ph type="title"/>
          </p:nvPr>
        </p:nvSpPr>
        <p:spPr/>
        <p:txBody>
          <a:bodyPr/>
          <a:lstStyle/>
          <a:p>
            <a:r>
              <a:rPr kumimoji="1" lang="ja-JP" altLang="en-US" dirty="0"/>
              <a:t>工夫した点</a:t>
            </a:r>
          </a:p>
        </p:txBody>
      </p:sp>
      <p:sp>
        <p:nvSpPr>
          <p:cNvPr id="3" name="コンテンツ プレースホルダー 2">
            <a:extLst>
              <a:ext uri="{FF2B5EF4-FFF2-40B4-BE49-F238E27FC236}">
                <a16:creationId xmlns:a16="http://schemas.microsoft.com/office/drawing/2014/main" id="{4D0BC099-D0D5-4BC2-AC93-3C5EC25D8717}"/>
              </a:ext>
            </a:extLst>
          </p:cNvPr>
          <p:cNvSpPr>
            <a:spLocks noGrp="1"/>
          </p:cNvSpPr>
          <p:nvPr>
            <p:ph idx="1"/>
          </p:nvPr>
        </p:nvSpPr>
        <p:spPr/>
        <p:txBody>
          <a:bodyPr/>
          <a:lstStyle/>
          <a:p>
            <a:pPr marL="0" indent="0">
              <a:buNone/>
            </a:pPr>
            <a:r>
              <a:rPr lang="en-US" altLang="ja-JP" dirty="0"/>
              <a:t>CSS</a:t>
            </a:r>
            <a:r>
              <a:rPr lang="ja-JP" altLang="en-US" dirty="0"/>
              <a:t>を使い、見やすい</a:t>
            </a:r>
            <a:r>
              <a:rPr lang="en-US" altLang="ja-JP" dirty="0"/>
              <a:t>UI</a:t>
            </a:r>
            <a:r>
              <a:rPr lang="ja-JP" altLang="en-US" dirty="0"/>
              <a:t>にしました。また、コメントを登録できたり、お気に入り指定もできるため、その人らしい本棚ができるようになっています。どういう理由でこうなったかがわかるのもいいです。</a:t>
            </a:r>
            <a:endParaRPr kumimoji="1" lang="ja-JP" altLang="en-US" dirty="0"/>
          </a:p>
        </p:txBody>
      </p:sp>
    </p:spTree>
    <p:extLst>
      <p:ext uri="{BB962C8B-B14F-4D97-AF65-F5344CB8AC3E}">
        <p14:creationId xmlns:p14="http://schemas.microsoft.com/office/powerpoint/2010/main" val="91966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12B33-6793-4500-9A90-6BACE66945FB}"/>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C8D140BE-4B26-44C3-AE07-1E4F903F6C45}"/>
              </a:ext>
            </a:extLst>
          </p:cNvPr>
          <p:cNvSpPr>
            <a:spLocks noGrp="1"/>
          </p:cNvSpPr>
          <p:nvPr>
            <p:ph idx="1"/>
          </p:nvPr>
        </p:nvSpPr>
        <p:spPr/>
        <p:txBody>
          <a:bodyPr/>
          <a:lstStyle/>
          <a:p>
            <a:r>
              <a:rPr kumimoji="1" lang="ja-JP" altLang="en-US" dirty="0"/>
              <a:t>苦労した点は、国立国会図書館サーチ</a:t>
            </a:r>
            <a:r>
              <a:rPr kumimoji="1" lang="en-US" altLang="ja-JP" dirty="0"/>
              <a:t>Web API</a:t>
            </a:r>
            <a:r>
              <a:rPr kumimoji="1" lang="ja-JP" altLang="en-US" dirty="0"/>
              <a:t>から</a:t>
            </a:r>
            <a:r>
              <a:rPr lang="ja-JP" altLang="en-US" dirty="0"/>
              <a:t>取得される</a:t>
            </a:r>
            <a:r>
              <a:rPr kumimoji="1" lang="ja-JP" altLang="en-US" dirty="0"/>
              <a:t>データがあいにく</a:t>
            </a:r>
            <a:r>
              <a:rPr kumimoji="1" lang="en-US" altLang="ja-JP" dirty="0"/>
              <a:t>JSON</a:t>
            </a:r>
            <a:r>
              <a:rPr kumimoji="1" lang="ja-JP" altLang="en-US" dirty="0"/>
              <a:t>ではなく、</a:t>
            </a:r>
            <a:r>
              <a:rPr kumimoji="1" lang="en-US" altLang="ja-JP" dirty="0"/>
              <a:t>XML</a:t>
            </a:r>
            <a:r>
              <a:rPr kumimoji="1" lang="ja-JP" altLang="en-US" dirty="0"/>
              <a:t>で返され、それを配列に変換することでした。</a:t>
            </a:r>
            <a:r>
              <a:rPr kumimoji="1" lang="en-US" altLang="ja-JP" dirty="0"/>
              <a:t>PHP</a:t>
            </a:r>
            <a:r>
              <a:rPr kumimoji="1" lang="ja-JP" altLang="en-US" dirty="0"/>
              <a:t>には</a:t>
            </a:r>
            <a:r>
              <a:rPr lang="en-US" altLang="ja-JP" dirty="0"/>
              <a:t>JSON</a:t>
            </a:r>
            <a:r>
              <a:rPr lang="ja-JP" altLang="en-US" dirty="0"/>
              <a:t>を配列にしたり、配列から</a:t>
            </a:r>
            <a:r>
              <a:rPr lang="en-US" altLang="ja-JP" dirty="0"/>
              <a:t>JSON</a:t>
            </a:r>
            <a:r>
              <a:rPr lang="ja-JP" altLang="en-US" dirty="0"/>
              <a:t>を生成する、</a:t>
            </a:r>
            <a:r>
              <a:rPr kumimoji="1" lang="en-US" altLang="ja-JP" dirty="0" err="1"/>
              <a:t>json_decode</a:t>
            </a:r>
            <a:r>
              <a:rPr kumimoji="1" lang="ja-JP" altLang="en-US" dirty="0"/>
              <a:t>や、</a:t>
            </a:r>
            <a:r>
              <a:rPr kumimoji="1" lang="en-US" altLang="ja-JP" dirty="0" err="1"/>
              <a:t>json_encode</a:t>
            </a:r>
            <a:r>
              <a:rPr kumimoji="1" lang="ja-JP" altLang="en-US" dirty="0"/>
              <a:t>関数が付属しています。しかし、</a:t>
            </a:r>
            <a:r>
              <a:rPr kumimoji="1" lang="en-US" altLang="ja-JP" dirty="0"/>
              <a:t>xml</a:t>
            </a:r>
            <a:r>
              <a:rPr kumimoji="1" lang="ja-JP" altLang="en-US" dirty="0"/>
              <a:t>にはそれがありません。</a:t>
            </a:r>
            <a:r>
              <a:rPr kumimoji="1" lang="en-US" altLang="ja-JP" dirty="0"/>
              <a:t>XML to</a:t>
            </a:r>
            <a:r>
              <a:rPr lang="ja-JP" altLang="en-US" dirty="0"/>
              <a:t> </a:t>
            </a:r>
            <a:r>
              <a:rPr kumimoji="1" lang="ja-JP" altLang="en-US" dirty="0"/>
              <a:t>配列を実現するためには、まず、</a:t>
            </a:r>
            <a:r>
              <a:rPr kumimoji="1" lang="en-US" altLang="ja-JP" dirty="0"/>
              <a:t>xml</a:t>
            </a:r>
            <a:r>
              <a:rPr kumimoji="1" lang="ja-JP" altLang="en-US" dirty="0"/>
              <a:t>を読み込み</a:t>
            </a:r>
            <a:r>
              <a:rPr kumimoji="1" lang="en-US" altLang="ja-JP" dirty="0"/>
              <a:t>(</a:t>
            </a:r>
            <a:r>
              <a:rPr kumimoji="1" lang="en-US" altLang="ja-JP" dirty="0" err="1"/>
              <a:t>simplexml_load_string</a:t>
            </a:r>
            <a:r>
              <a:rPr kumimoji="1" lang="ja-JP" altLang="en-US" dirty="0"/>
              <a:t>関数</a:t>
            </a:r>
            <a:r>
              <a:rPr kumimoji="1" lang="en-US" altLang="ja-JP" dirty="0"/>
              <a:t>)</a:t>
            </a:r>
            <a:r>
              <a:rPr kumimoji="1" lang="ja-JP" altLang="en-US" dirty="0"/>
              <a:t>、</a:t>
            </a:r>
            <a:r>
              <a:rPr kumimoji="1" lang="en-US" altLang="ja-JP" dirty="0"/>
              <a:t>JSON</a:t>
            </a:r>
            <a:r>
              <a:rPr kumimoji="1" lang="ja-JP" altLang="en-US" dirty="0"/>
              <a:t>に変換します。</a:t>
            </a:r>
            <a:r>
              <a:rPr kumimoji="1" lang="en-US" altLang="ja-JP" dirty="0"/>
              <a:t>(</a:t>
            </a:r>
            <a:r>
              <a:rPr kumimoji="1" lang="en-US" altLang="ja-JP" dirty="0" err="1"/>
              <a:t>json_encode</a:t>
            </a:r>
            <a:r>
              <a:rPr kumimoji="1" lang="ja-JP" altLang="en-US" dirty="0"/>
              <a:t>関数</a:t>
            </a:r>
            <a:r>
              <a:rPr kumimoji="1" lang="en-US" altLang="ja-JP" dirty="0"/>
              <a:t>)</a:t>
            </a:r>
            <a:r>
              <a:rPr kumimoji="1" lang="ja-JP" altLang="en-US" dirty="0"/>
              <a:t>そのあと、</a:t>
            </a:r>
            <a:r>
              <a:rPr kumimoji="1" lang="en-US" altLang="ja-JP" dirty="0"/>
              <a:t>JSON</a:t>
            </a:r>
            <a:r>
              <a:rPr kumimoji="1" lang="ja-JP" altLang="en-US" dirty="0"/>
              <a:t>を配列に変換します。</a:t>
            </a:r>
            <a:r>
              <a:rPr kumimoji="1" lang="en-US" altLang="ja-JP" dirty="0"/>
              <a:t>(</a:t>
            </a:r>
            <a:r>
              <a:rPr kumimoji="1" lang="en-US" altLang="ja-JP" dirty="0" err="1"/>
              <a:t>json_decode</a:t>
            </a:r>
            <a:r>
              <a:rPr kumimoji="1" lang="ja-JP" altLang="en-US" dirty="0"/>
              <a:t>関数</a:t>
            </a:r>
            <a:r>
              <a:rPr kumimoji="1" lang="en-US" altLang="ja-JP" dirty="0"/>
              <a:t>)</a:t>
            </a:r>
            <a:r>
              <a:rPr kumimoji="1" lang="ja-JP" altLang="en-US" dirty="0"/>
              <a:t>この方法はどこかのサンプルコードから引っ張ってきました。このように面倒です。また、また問題が発生しました。</a:t>
            </a:r>
          </a:p>
        </p:txBody>
      </p:sp>
    </p:spTree>
    <p:extLst>
      <p:ext uri="{BB962C8B-B14F-4D97-AF65-F5344CB8AC3E}">
        <p14:creationId xmlns:p14="http://schemas.microsoft.com/office/powerpoint/2010/main" val="328214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7284-1946-4AA4-A479-41347E1F9E87}"/>
              </a:ext>
            </a:extLst>
          </p:cNvPr>
          <p:cNvSpPr>
            <a:spLocks noGrp="1"/>
          </p:cNvSpPr>
          <p:nvPr>
            <p:ph type="title"/>
          </p:nvPr>
        </p:nvSpPr>
        <p:spPr>
          <a:xfrm>
            <a:off x="-98276" y="-611982"/>
            <a:ext cx="10360501" cy="1223963"/>
          </a:xfrm>
        </p:spPr>
        <p:txBody>
          <a:bodyPr/>
          <a:lstStyle/>
          <a:p>
            <a:r>
              <a:rPr kumimoji="1" lang="ja-JP" altLang="en-US" dirty="0"/>
              <a:t>「問題」とは？</a:t>
            </a:r>
          </a:p>
        </p:txBody>
      </p:sp>
      <p:sp>
        <p:nvSpPr>
          <p:cNvPr id="3" name="コンテンツ プレースホルダー 2">
            <a:extLst>
              <a:ext uri="{FF2B5EF4-FFF2-40B4-BE49-F238E27FC236}">
                <a16:creationId xmlns:a16="http://schemas.microsoft.com/office/drawing/2014/main" id="{86DE6F7D-892A-44DB-B8EC-F5B34B8518C7}"/>
              </a:ext>
            </a:extLst>
          </p:cNvPr>
          <p:cNvSpPr>
            <a:spLocks noGrp="1"/>
          </p:cNvSpPr>
          <p:nvPr>
            <p:ph idx="1"/>
          </p:nvPr>
        </p:nvSpPr>
        <p:spPr>
          <a:xfrm>
            <a:off x="0" y="980728"/>
            <a:ext cx="10360501" cy="4462272"/>
          </a:xfrm>
        </p:spPr>
        <p:txBody>
          <a:bodyPr/>
          <a:lstStyle/>
          <a:p>
            <a:r>
              <a:rPr kumimoji="1" lang="ja-JP" altLang="en-US" dirty="0"/>
              <a:t>その問題は名前空間付きの</a:t>
            </a:r>
            <a:r>
              <a:rPr kumimoji="1" lang="en-US" altLang="ja-JP" dirty="0"/>
              <a:t>xml</a:t>
            </a:r>
            <a:r>
              <a:rPr kumimoji="1" lang="ja-JP" altLang="en-US" dirty="0"/>
              <a:t>は、配列に変換されないところです。例えばこのようなコード。</a:t>
            </a:r>
          </a:p>
        </p:txBody>
      </p:sp>
      <p:pic>
        <p:nvPicPr>
          <p:cNvPr id="5" name="図 4">
            <a:extLst>
              <a:ext uri="{FF2B5EF4-FFF2-40B4-BE49-F238E27FC236}">
                <a16:creationId xmlns:a16="http://schemas.microsoft.com/office/drawing/2014/main" id="{FAFE30E0-9888-454E-8314-E9E5C34C4E98}"/>
              </a:ext>
            </a:extLst>
          </p:cNvPr>
          <p:cNvPicPr>
            <a:picLocks noChangeAspect="1"/>
          </p:cNvPicPr>
          <p:nvPr/>
        </p:nvPicPr>
        <p:blipFill>
          <a:blip r:embed="rId2"/>
          <a:stretch>
            <a:fillRect/>
          </a:stretch>
        </p:blipFill>
        <p:spPr>
          <a:xfrm>
            <a:off x="837828" y="1953238"/>
            <a:ext cx="10190476" cy="4904762"/>
          </a:xfrm>
          <a:prstGeom prst="rect">
            <a:avLst/>
          </a:prstGeom>
        </p:spPr>
      </p:pic>
    </p:spTree>
    <p:extLst>
      <p:ext uri="{BB962C8B-B14F-4D97-AF65-F5344CB8AC3E}">
        <p14:creationId xmlns:p14="http://schemas.microsoft.com/office/powerpoint/2010/main" val="257088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B31136-EC59-44D8-9107-38116E0ED937}"/>
              </a:ext>
            </a:extLst>
          </p:cNvPr>
          <p:cNvSpPr>
            <a:spLocks noGrp="1"/>
          </p:cNvSpPr>
          <p:nvPr>
            <p:ph type="title"/>
          </p:nvPr>
        </p:nvSpPr>
        <p:spPr/>
        <p:txBody>
          <a:bodyPr/>
          <a:lstStyle/>
          <a:p>
            <a:r>
              <a:rPr kumimoji="1" lang="ja-JP" altLang="en-US" dirty="0"/>
              <a:t>問題とは</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1662FCB-FE29-4A0B-89A8-A4C636353D0C}"/>
              </a:ext>
            </a:extLst>
          </p:cNvPr>
          <p:cNvSpPr>
            <a:spLocks noGrp="1"/>
          </p:cNvSpPr>
          <p:nvPr>
            <p:ph idx="1"/>
          </p:nvPr>
        </p:nvSpPr>
        <p:spPr/>
        <p:txBody>
          <a:bodyPr/>
          <a:lstStyle/>
          <a:p>
            <a:r>
              <a:rPr kumimoji="1" lang="ja-JP" altLang="en-US" dirty="0"/>
              <a:t>このコードを見てもらうとわかるように、名前空間が多用されています。例えば、取り出したい</a:t>
            </a:r>
            <a:r>
              <a:rPr kumimoji="1" lang="en-US" altLang="ja-JP" dirty="0"/>
              <a:t>NDC</a:t>
            </a:r>
            <a:r>
              <a:rPr kumimoji="1" lang="ja-JP" altLang="en-US" dirty="0"/>
              <a:t>が記述されている</a:t>
            </a:r>
            <a:r>
              <a:rPr kumimoji="1" lang="en-US" altLang="ja-JP" dirty="0"/>
              <a:t>&lt;</a:t>
            </a:r>
            <a:r>
              <a:rPr kumimoji="1" lang="en-US" altLang="ja-JP" dirty="0" err="1"/>
              <a:t>dc:subject</a:t>
            </a:r>
            <a:r>
              <a:rPr kumimoji="1" lang="en-US" altLang="ja-JP" dirty="0"/>
              <a:t> </a:t>
            </a:r>
            <a:r>
              <a:rPr kumimoji="1" lang="en-US" altLang="ja-JP" dirty="0" err="1"/>
              <a:t>xsi:type</a:t>
            </a:r>
            <a:r>
              <a:rPr kumimoji="1" lang="en-US" altLang="ja-JP" dirty="0"/>
              <a:t>=“dcndl:NDC9”&gt;429.6&lt;/</a:t>
            </a:r>
            <a:r>
              <a:rPr kumimoji="1" lang="en-US" altLang="ja-JP" dirty="0" err="1"/>
              <a:t>dc:subject</a:t>
            </a:r>
            <a:r>
              <a:rPr kumimoji="1" lang="en-US" altLang="ja-JP" dirty="0"/>
              <a:t>&gt;</a:t>
            </a:r>
            <a:r>
              <a:rPr kumimoji="1" lang="ja-JP" altLang="en-US" dirty="0"/>
              <a:t>という要素。この</a:t>
            </a:r>
            <a:r>
              <a:rPr kumimoji="1" lang="en-US" altLang="ja-JP" dirty="0"/>
              <a:t>dc:</a:t>
            </a:r>
            <a:r>
              <a:rPr kumimoji="1" lang="ja-JP" altLang="en-US" dirty="0"/>
              <a:t>名前空間はいりません。というか、これがあると、配列に直したときにこのようになってしまいます。</a:t>
            </a:r>
          </a:p>
        </p:txBody>
      </p:sp>
    </p:spTree>
    <p:extLst>
      <p:ext uri="{BB962C8B-B14F-4D97-AF65-F5344CB8AC3E}">
        <p14:creationId xmlns:p14="http://schemas.microsoft.com/office/powerpoint/2010/main" val="77669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B98B60-78C6-4903-AF06-E3B5E706B89A}"/>
              </a:ext>
            </a:extLst>
          </p:cNvPr>
          <p:cNvSpPr>
            <a:spLocks noGrp="1"/>
          </p:cNvSpPr>
          <p:nvPr>
            <p:ph type="title"/>
          </p:nvPr>
        </p:nvSpPr>
        <p:spPr/>
        <p:txBody>
          <a:bodyPr/>
          <a:lstStyle/>
          <a:p>
            <a:r>
              <a:rPr kumimoji="1" lang="ja-JP" altLang="en-US" dirty="0"/>
              <a:t>あれ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FE011EC-5302-43E1-B372-1CD7F7E9301C}"/>
              </a:ext>
            </a:extLst>
          </p:cNvPr>
          <p:cNvSpPr>
            <a:spLocks noGrp="1"/>
          </p:cNvSpPr>
          <p:nvPr>
            <p:ph idx="1"/>
          </p:nvPr>
        </p:nvSpPr>
        <p:spPr>
          <a:xfrm>
            <a:off x="1218883" y="1701797"/>
            <a:ext cx="3579385" cy="4462272"/>
          </a:xfrm>
        </p:spPr>
        <p:txBody>
          <a:bodyPr/>
          <a:lstStyle/>
          <a:p>
            <a:r>
              <a:rPr kumimoji="1" lang="ja-JP" altLang="en-US" dirty="0"/>
              <a:t>はい。肝心の</a:t>
            </a:r>
            <a:r>
              <a:rPr kumimoji="1" lang="en-US" altLang="ja-JP" dirty="0"/>
              <a:t>NDC</a:t>
            </a:r>
            <a:r>
              <a:rPr kumimoji="1" lang="ja-JP" altLang="en-US" dirty="0"/>
              <a:t>がいません。なぜかというと、</a:t>
            </a:r>
            <a:r>
              <a:rPr kumimoji="1" lang="en-US" altLang="ja-JP" dirty="0"/>
              <a:t>NDC</a:t>
            </a:r>
            <a:r>
              <a:rPr kumimoji="1" lang="ja-JP" altLang="en-US" dirty="0"/>
              <a:t>のところが名前空間付きだからです。よく見てください。</a:t>
            </a:r>
          </a:p>
        </p:txBody>
      </p:sp>
      <p:pic>
        <p:nvPicPr>
          <p:cNvPr id="5" name="図 4">
            <a:extLst>
              <a:ext uri="{FF2B5EF4-FFF2-40B4-BE49-F238E27FC236}">
                <a16:creationId xmlns:a16="http://schemas.microsoft.com/office/drawing/2014/main" id="{90B95E6F-832F-4FC5-BAEC-1648EF2D942C}"/>
              </a:ext>
            </a:extLst>
          </p:cNvPr>
          <p:cNvPicPr>
            <a:picLocks noChangeAspect="1"/>
          </p:cNvPicPr>
          <p:nvPr/>
        </p:nvPicPr>
        <p:blipFill>
          <a:blip r:embed="rId2"/>
          <a:stretch>
            <a:fillRect/>
          </a:stretch>
        </p:blipFill>
        <p:spPr>
          <a:xfrm>
            <a:off x="4964628" y="8013"/>
            <a:ext cx="7217549" cy="6849988"/>
          </a:xfrm>
          <a:prstGeom prst="rect">
            <a:avLst/>
          </a:prstGeom>
        </p:spPr>
      </p:pic>
      <p:pic>
        <p:nvPicPr>
          <p:cNvPr id="7" name="図 6">
            <a:extLst>
              <a:ext uri="{FF2B5EF4-FFF2-40B4-BE49-F238E27FC236}">
                <a16:creationId xmlns:a16="http://schemas.microsoft.com/office/drawing/2014/main" id="{F758FB4B-91BD-4E7A-8AB1-BD205FA2EE24}"/>
              </a:ext>
            </a:extLst>
          </p:cNvPr>
          <p:cNvPicPr>
            <a:picLocks noChangeAspect="1"/>
          </p:cNvPicPr>
          <p:nvPr/>
        </p:nvPicPr>
        <p:blipFill>
          <a:blip r:embed="rId3"/>
          <a:stretch>
            <a:fillRect/>
          </a:stretch>
        </p:blipFill>
        <p:spPr>
          <a:xfrm>
            <a:off x="-1" y="4221088"/>
            <a:ext cx="6570733" cy="288032"/>
          </a:xfrm>
          <a:prstGeom prst="rect">
            <a:avLst/>
          </a:prstGeom>
        </p:spPr>
      </p:pic>
    </p:spTree>
    <p:extLst>
      <p:ext uri="{BB962C8B-B14F-4D97-AF65-F5344CB8AC3E}">
        <p14:creationId xmlns:p14="http://schemas.microsoft.com/office/powerpoint/2010/main" val="41560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0E4ED-ED22-4F3E-B8AA-205DF15492A4}"/>
              </a:ext>
            </a:extLst>
          </p:cNvPr>
          <p:cNvSpPr>
            <a:spLocks noGrp="1"/>
          </p:cNvSpPr>
          <p:nvPr>
            <p:ph type="title"/>
          </p:nvPr>
        </p:nvSpPr>
        <p:spPr/>
        <p:txBody>
          <a:bodyPr/>
          <a:lstStyle/>
          <a:p>
            <a:r>
              <a:rPr kumimoji="1" lang="ja-JP" altLang="en-US" dirty="0"/>
              <a:t>ちなみにそのソースコードは？</a:t>
            </a:r>
          </a:p>
        </p:txBody>
      </p:sp>
      <p:sp>
        <p:nvSpPr>
          <p:cNvPr id="3" name="コンテンツ プレースホルダー 2">
            <a:extLst>
              <a:ext uri="{FF2B5EF4-FFF2-40B4-BE49-F238E27FC236}">
                <a16:creationId xmlns:a16="http://schemas.microsoft.com/office/drawing/2014/main" id="{EE17070B-2D07-487A-94DF-3A399F9E4101}"/>
              </a:ext>
            </a:extLst>
          </p:cNvPr>
          <p:cNvSpPr>
            <a:spLocks noGrp="1"/>
          </p:cNvSpPr>
          <p:nvPr>
            <p:ph idx="1"/>
          </p:nvPr>
        </p:nvSpPr>
        <p:spPr>
          <a:xfrm>
            <a:off x="1" y="1701797"/>
            <a:ext cx="12188824" cy="4462272"/>
          </a:xfrm>
        </p:spPr>
        <p:txBody>
          <a:bodyPr>
            <a:normAutofit/>
          </a:bodyPr>
          <a:lstStyle/>
          <a:p>
            <a:r>
              <a:rPr lang="en-US" altLang="ja-JP" b="0" dirty="0">
                <a:solidFill>
                  <a:srgbClr val="D30102"/>
                </a:solidFill>
                <a:effectLst/>
                <a:latin typeface="Consolas" panose="020B0609020204030204" pitchFamily="49" charset="0"/>
              </a:rPr>
              <a:t>&lt;?php</a:t>
            </a:r>
            <a:br>
              <a:rPr lang="en-US" altLang="ja-JP" b="0" dirty="0">
                <a:solidFill>
                  <a:srgbClr val="D30102"/>
                </a:solidFill>
                <a:effectLst/>
                <a:latin typeface="Consolas" panose="020B0609020204030204" pitchFamily="49" charset="0"/>
              </a:rPr>
            </a:br>
            <a:r>
              <a:rPr lang="en-US" altLang="ja-JP" b="0" dirty="0">
                <a:solidFill>
                  <a:srgbClr val="D30102"/>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content</a:t>
            </a:r>
            <a:r>
              <a:rPr lang="en-US" altLang="ja-JP"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file_get_contents</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en-US" altLang="ja-JP" b="0" dirty="0">
                <a:solidFill>
                  <a:srgbClr val="2AA198"/>
                </a:solidFill>
                <a:effectLst/>
                <a:latin typeface="Consolas" panose="020B0609020204030204" pitchFamily="49" charset="0"/>
              </a:rPr>
              <a:t>‘https://iss.ndl.go.jp/</a:t>
            </a:r>
            <a:r>
              <a:rPr lang="en-US" altLang="ja-JP" b="0" dirty="0" err="1">
                <a:solidFill>
                  <a:srgbClr val="2AA198"/>
                </a:solidFill>
                <a:effectLst/>
                <a:latin typeface="Consolas" panose="020B0609020204030204" pitchFamily="49" charset="0"/>
              </a:rPr>
              <a:t>api</a:t>
            </a:r>
            <a:r>
              <a:rPr lang="en-US" altLang="ja-JP" b="0" dirty="0">
                <a:solidFill>
                  <a:srgbClr val="2AA198"/>
                </a:solidFill>
                <a:effectLst/>
                <a:latin typeface="Consolas" panose="020B0609020204030204" pitchFamily="49" charset="0"/>
              </a:rPr>
              <a:t>/</a:t>
            </a:r>
            <a:r>
              <a:rPr lang="en-US" altLang="ja-JP" b="0" dirty="0" err="1">
                <a:solidFill>
                  <a:srgbClr val="2AA198"/>
                </a:solidFill>
                <a:effectLst/>
                <a:latin typeface="Consolas" panose="020B0609020204030204" pitchFamily="49" charset="0"/>
              </a:rPr>
              <a:t>opensearch?isbn</a:t>
            </a:r>
            <a:r>
              <a:rPr lang="en-US" altLang="ja-JP" b="0" dirty="0">
                <a:solidFill>
                  <a:srgbClr val="2AA198"/>
                </a:solidFill>
                <a:effectLst/>
                <a:latin typeface="Consolas" panose="020B0609020204030204" pitchFamily="49" charset="0"/>
              </a:rPr>
              <a:t>=9784582503050’</a:t>
            </a:r>
            <a:r>
              <a:rPr lang="en-US" altLang="ja-JP" b="0" dirty="0">
                <a:solidFill>
                  <a:srgbClr val="657B83"/>
                </a:solidFill>
                <a:effectLst/>
                <a:latin typeface="Consolas" panose="020B0609020204030204" pitchFamily="49" charset="0"/>
              </a:rPr>
              <a:t>); </a:t>
            </a:r>
            <a:br>
              <a:rPr lang="en-US" altLang="ja-JP" b="0" dirty="0">
                <a:solidFill>
                  <a:srgbClr val="657B83"/>
                </a:solidFill>
                <a:effectLst/>
                <a:latin typeface="Consolas" panose="020B0609020204030204" pitchFamily="49" charset="0"/>
              </a:rPr>
            </a:br>
            <a:r>
              <a:rPr lang="ja-JP" altLang="en-US"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xml</a:t>
            </a:r>
            <a:r>
              <a:rPr lang="en-US" altLang="ja-JP"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657B83"/>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simplexml_load_string</a:t>
            </a:r>
            <a:r>
              <a:rPr lang="en-US" altLang="ja-JP" b="0" dirty="0">
                <a:solidFill>
                  <a:srgbClr val="657B83"/>
                </a:solidFill>
                <a:effectLst/>
                <a:latin typeface="Consolas" panose="020B0609020204030204" pitchFamily="49" charset="0"/>
              </a:rPr>
              <a:t>(</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content</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ja-JP" altLang="en-US"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json</a:t>
            </a:r>
            <a:r>
              <a:rPr lang="en-US" altLang="ja-JP"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657B83"/>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json_encode</a:t>
            </a:r>
            <a:r>
              <a:rPr lang="en-US" altLang="ja-JP" b="0" dirty="0">
                <a:solidFill>
                  <a:srgbClr val="657B83"/>
                </a:solidFill>
                <a:effectLst/>
                <a:latin typeface="Consolas" panose="020B0609020204030204" pitchFamily="49" charset="0"/>
              </a:rPr>
              <a:t>(</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xml</a:t>
            </a:r>
            <a:r>
              <a:rPr lang="en-US" altLang="ja-JP" b="0" dirty="0">
                <a:solidFill>
                  <a:srgbClr val="657B83"/>
                </a:solidFill>
                <a:effectLst/>
                <a:latin typeface="Consolas" panose="020B0609020204030204" pitchFamily="49" charset="0"/>
              </a:rPr>
              <a:t>);</a:t>
            </a:r>
            <a:r>
              <a:rPr lang="en-US" altLang="ja-JP" b="0" dirty="0">
                <a:solidFill>
                  <a:srgbClr val="333333"/>
                </a:solidFill>
                <a:effectLst/>
                <a:latin typeface="Consolas" panose="020B0609020204030204" pitchFamily="49" charset="0"/>
              </a:rPr>
              <a:t> </a:t>
            </a:r>
            <a:br>
              <a:rPr lang="en-US" altLang="ja-JP" b="0" dirty="0">
                <a:solidFill>
                  <a:srgbClr val="333333"/>
                </a:solidFill>
                <a:effectLst/>
                <a:latin typeface="Consolas" panose="020B0609020204030204" pitchFamily="49" charset="0"/>
              </a:rPr>
            </a:br>
            <a:r>
              <a:rPr lang="en-US" altLang="ja-JP" b="0" dirty="0">
                <a:solidFill>
                  <a:srgbClr val="333333"/>
                </a:solidFill>
                <a:effectLst/>
                <a:latin typeface="Consolas" panose="020B0609020204030204" pitchFamily="49" charset="0"/>
              </a:rPr>
              <a:t> </a:t>
            </a:r>
            <a:r>
              <a:rPr lang="ja-JP" altLang="en-US"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array</a:t>
            </a:r>
            <a:r>
              <a:rPr lang="en-US" altLang="ja-JP" b="0" dirty="0">
                <a:solidFill>
                  <a:srgbClr val="657B83"/>
                </a:solidFill>
                <a:effectLst/>
                <a:latin typeface="Consolas" panose="020B0609020204030204" pitchFamily="49" charset="0"/>
              </a:rPr>
              <a:t> </a:t>
            </a:r>
            <a:r>
              <a:rPr lang="en-US" altLang="ja-JP" b="0" dirty="0">
                <a:solidFill>
                  <a:srgbClr val="859900"/>
                </a:solidFill>
                <a:effectLst/>
                <a:latin typeface="Consolas" panose="020B0609020204030204" pitchFamily="49" charset="0"/>
              </a:rPr>
              <a:t>=</a:t>
            </a:r>
            <a:r>
              <a:rPr lang="en-US" altLang="ja-JP" b="0" dirty="0">
                <a:solidFill>
                  <a:srgbClr val="657B83"/>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json_decode</a:t>
            </a:r>
            <a:r>
              <a:rPr lang="en-US" altLang="ja-JP" b="0" dirty="0">
                <a:solidFill>
                  <a:srgbClr val="657B83"/>
                </a:solidFill>
                <a:effectLst/>
                <a:latin typeface="Consolas" panose="020B0609020204030204" pitchFamily="49" charset="0"/>
              </a:rPr>
              <a:t>(</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json</a:t>
            </a:r>
            <a:r>
              <a:rPr lang="en-US" altLang="ja-JP" b="0" dirty="0">
                <a:solidFill>
                  <a:srgbClr val="657B83"/>
                </a:solidFill>
                <a:effectLst/>
                <a:latin typeface="Consolas" panose="020B0609020204030204" pitchFamily="49" charset="0"/>
              </a:rPr>
              <a:t>, </a:t>
            </a:r>
            <a:r>
              <a:rPr lang="en-US" altLang="ja-JP" b="0" dirty="0">
                <a:solidFill>
                  <a:srgbClr val="B58900"/>
                </a:solidFill>
                <a:effectLst/>
                <a:latin typeface="Consolas" panose="020B0609020204030204" pitchFamily="49" charset="0"/>
              </a:rPr>
              <a:t>true</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en-US" altLang="ja-JP" b="0" dirty="0">
                <a:solidFill>
                  <a:srgbClr val="657B83"/>
                </a:solidFill>
                <a:effectLst/>
                <a:latin typeface="Consolas" panose="020B0609020204030204" pitchFamily="49" charset="0"/>
              </a:rPr>
              <a:t>        </a:t>
            </a:r>
            <a:r>
              <a:rPr lang="en-US" altLang="ja-JP" b="0" dirty="0">
                <a:solidFill>
                  <a:srgbClr val="D30102"/>
                </a:solidFill>
                <a:effectLst/>
                <a:latin typeface="Consolas" panose="020B0609020204030204" pitchFamily="49" charset="0"/>
              </a:rPr>
              <a:t>echo</a:t>
            </a:r>
            <a:r>
              <a:rPr lang="en-US" altLang="ja-JP" b="0" dirty="0">
                <a:solidFill>
                  <a:srgbClr val="657B83"/>
                </a:solidFill>
                <a:effectLst/>
                <a:latin typeface="Consolas" panose="020B0609020204030204" pitchFamily="49" charset="0"/>
              </a:rPr>
              <a:t> </a:t>
            </a:r>
            <a:r>
              <a:rPr lang="en-US" altLang="ja-JP" b="0" dirty="0">
                <a:solidFill>
                  <a:srgbClr val="2AA198"/>
                </a:solidFill>
                <a:effectLst/>
                <a:latin typeface="Consolas" panose="020B0609020204030204" pitchFamily="49" charset="0"/>
              </a:rPr>
              <a:t>'&lt;pre&gt;’</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en-US" altLang="ja-JP" b="0" dirty="0">
                <a:solidFill>
                  <a:srgbClr val="657B83"/>
                </a:solidFill>
                <a:effectLst/>
                <a:latin typeface="Consolas" panose="020B0609020204030204" pitchFamily="49" charset="0"/>
              </a:rPr>
              <a:t>        </a:t>
            </a:r>
            <a:r>
              <a:rPr lang="en-US" altLang="ja-JP" b="0" dirty="0" err="1">
                <a:solidFill>
                  <a:srgbClr val="268BD2"/>
                </a:solidFill>
                <a:effectLst/>
                <a:latin typeface="Consolas" panose="020B0609020204030204" pitchFamily="49" charset="0"/>
              </a:rPr>
              <a:t>print_r</a:t>
            </a:r>
            <a:r>
              <a:rPr lang="en-US" altLang="ja-JP" b="0" dirty="0">
                <a:solidFill>
                  <a:srgbClr val="657B83"/>
                </a:solidFill>
                <a:effectLst/>
                <a:latin typeface="Consolas" panose="020B0609020204030204" pitchFamily="49" charset="0"/>
              </a:rPr>
              <a:t>(</a:t>
            </a:r>
            <a:r>
              <a:rPr lang="en-US" altLang="ja-JP" b="0" dirty="0">
                <a:solidFill>
                  <a:srgbClr val="859900"/>
                </a:solidFill>
                <a:effectLst/>
                <a:latin typeface="Consolas" panose="020B0609020204030204" pitchFamily="49" charset="0"/>
              </a:rPr>
              <a:t>$</a:t>
            </a:r>
            <a:r>
              <a:rPr lang="en-US" altLang="ja-JP" b="0" dirty="0">
                <a:solidFill>
                  <a:srgbClr val="268BD2"/>
                </a:solidFill>
                <a:effectLst/>
                <a:latin typeface="Consolas" panose="020B0609020204030204" pitchFamily="49" charset="0"/>
              </a:rPr>
              <a:t>array</a:t>
            </a:r>
            <a:r>
              <a:rPr lang="en-US" altLang="ja-JP" b="0" dirty="0">
                <a:solidFill>
                  <a:srgbClr val="657B83"/>
                </a:solidFill>
                <a:effectLst/>
                <a:latin typeface="Consolas" panose="020B0609020204030204" pitchFamily="49" charset="0"/>
              </a:rPr>
              <a:t>);</a:t>
            </a:r>
            <a:br>
              <a:rPr lang="en-US" altLang="ja-JP" b="0" dirty="0">
                <a:solidFill>
                  <a:srgbClr val="657B83"/>
                </a:solidFill>
                <a:effectLst/>
                <a:latin typeface="Consolas" panose="020B0609020204030204" pitchFamily="49" charset="0"/>
              </a:rPr>
            </a:br>
            <a:r>
              <a:rPr lang="en-US" altLang="ja-JP" b="0" dirty="0">
                <a:solidFill>
                  <a:srgbClr val="657B83"/>
                </a:solidFill>
                <a:effectLst/>
                <a:latin typeface="Consolas" panose="020B0609020204030204" pitchFamily="49" charset="0"/>
              </a:rPr>
              <a:t>        </a:t>
            </a:r>
            <a:r>
              <a:rPr lang="en-US" altLang="ja-JP" b="0" dirty="0">
                <a:solidFill>
                  <a:srgbClr val="D30102"/>
                </a:solidFill>
                <a:effectLst/>
                <a:latin typeface="Consolas" panose="020B0609020204030204" pitchFamily="49" charset="0"/>
              </a:rPr>
              <a:t>?&gt;</a:t>
            </a:r>
            <a:br>
              <a:rPr lang="en-US" altLang="ja-JP" b="0" dirty="0">
                <a:solidFill>
                  <a:srgbClr val="333333"/>
                </a:solidFill>
                <a:effectLst/>
                <a:latin typeface="Consolas" panose="020B0609020204030204" pitchFamily="49" charset="0"/>
              </a:rPr>
            </a:br>
            <a:endParaRPr lang="en-US" altLang="ja-JP" b="0" dirty="0">
              <a:solidFill>
                <a:srgbClr val="333333"/>
              </a:solidFill>
              <a:effectLst/>
              <a:latin typeface="Consolas" panose="020B0609020204030204" pitchFamily="49" charset="0"/>
            </a:endParaRPr>
          </a:p>
          <a:p>
            <a:endParaRPr kumimoji="1" lang="ja-JP" altLang="en-US" dirty="0"/>
          </a:p>
          <a:p>
            <a:endParaRPr kumimoji="1" lang="ja-JP" altLang="en-US" dirty="0"/>
          </a:p>
        </p:txBody>
      </p:sp>
    </p:spTree>
    <p:extLst>
      <p:ext uri="{BB962C8B-B14F-4D97-AF65-F5344CB8AC3E}">
        <p14:creationId xmlns:p14="http://schemas.microsoft.com/office/powerpoint/2010/main" val="276914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技術 (16 x 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8_TF02787990_TF02787990.potx" id="{9C6A61C6-64DE-4E5C-B9B2-752F1D30109D}" vid="{9D9E7817-7D78-4EDB-9D61-C1B5A52266EE}"/>
    </a:ext>
  </a:extLst>
</a:theme>
</file>

<file path=ppt/theme/theme2.xml><?xml version="1.0" encoding="utf-8"?>
<a:theme xmlns:a="http://schemas.openxmlformats.org/drawingml/2006/main" name="Office テーマ">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テーマ">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 本の回路線のプレゼンテーション (ワイド画面)</Template>
  <TotalTime>3067</TotalTime>
  <Words>1018</Words>
  <Application>Microsoft Office PowerPoint</Application>
  <PresentationFormat>ユーザー設定</PresentationFormat>
  <Paragraphs>42</Paragraphs>
  <Slides>15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ＭＳ Ｐゴシック</vt:lpstr>
      <vt:lpstr>Arial</vt:lpstr>
      <vt:lpstr>Calibri</vt:lpstr>
      <vt:lpstr>Consolas</vt:lpstr>
      <vt:lpstr>技術 (16 x 9)</vt:lpstr>
      <vt:lpstr>書籍管理システム</vt:lpstr>
      <vt:lpstr>これができること</vt:lpstr>
      <vt:lpstr>構造</vt:lpstr>
      <vt:lpstr>工夫した点</vt:lpstr>
      <vt:lpstr>苦労した点</vt:lpstr>
      <vt:lpstr>「問題」とは？</vt:lpstr>
      <vt:lpstr>問題とは…</vt:lpstr>
      <vt:lpstr>あれ…</vt:lpstr>
      <vt:lpstr>ちなみにそのソースコードは？</vt:lpstr>
      <vt:lpstr>では、どうしたの？</vt:lpstr>
      <vt:lpstr>あ、NDC!</vt:lpstr>
      <vt:lpstr>では、そのソースコードを見てみましょう。</vt:lpstr>
      <vt:lpstr>改善したい点</vt:lpstr>
      <vt:lpstr>クレジット</vt:lpstr>
      <vt:lpstr>今後について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書籍管理システム</dc:title>
  <dc:creator>富田 亘惇</dc:creator>
  <cp:lastModifiedBy>富田 亘惇</cp:lastModifiedBy>
  <cp:revision>11</cp:revision>
  <dcterms:created xsi:type="dcterms:W3CDTF">2022-02-05T13:00:05Z</dcterms:created>
  <dcterms:modified xsi:type="dcterms:W3CDTF">2022-02-19T08:01:02Z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