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56" r:id="rId3"/>
    <p:sldId id="313" r:id="rId5"/>
    <p:sldId id="258" r:id="rId6"/>
    <p:sldId id="259" r:id="rId7"/>
    <p:sldId id="261" r:id="rId8"/>
    <p:sldId id="260" r:id="rId9"/>
    <p:sldId id="262" r:id="rId10"/>
    <p:sldId id="286" r:id="rId11"/>
    <p:sldId id="268" r:id="rId12"/>
    <p:sldId id="269" r:id="rId13"/>
    <p:sldId id="270" r:id="rId14"/>
    <p:sldId id="282" r:id="rId15"/>
    <p:sldId id="271" r:id="rId16"/>
    <p:sldId id="263" r:id="rId17"/>
    <p:sldId id="265" r:id="rId18"/>
    <p:sldId id="264" r:id="rId19"/>
    <p:sldId id="266" r:id="rId20"/>
    <p:sldId id="267" r:id="rId21"/>
    <p:sldId id="274" r:id="rId22"/>
    <p:sldId id="276" r:id="rId23"/>
    <p:sldId id="275" r:id="rId24"/>
    <p:sldId id="277" r:id="rId25"/>
    <p:sldId id="306" r:id="rId26"/>
    <p:sldId id="307" r:id="rId27"/>
    <p:sldId id="279" r:id="rId28"/>
    <p:sldId id="280" r:id="rId29"/>
    <p:sldId id="278" r:id="rId30"/>
    <p:sldId id="281" r:id="rId31"/>
    <p:sldId id="314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68" y="-96"/>
      </p:cViewPr>
      <p:guideLst>
        <p:guide orient="horz" pos="2160"/>
        <p:guide pos="38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&#35831;&#21457;&#37038;&#20214;hezhihui.he@eascs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8258"/>
          </a:xfrm>
        </p:spPr>
        <p:txBody>
          <a:bodyPr/>
          <a:lstStyle/>
          <a:p>
            <a:r>
              <a:rPr lang="en-US" altLang="zh-CN" dirty="0"/>
              <a:t>git</a:t>
            </a:r>
            <a:r>
              <a:rPr lang="zh-CN" altLang="zh-CN" dirty="0"/>
              <a:t>基础使用</a:t>
            </a:r>
            <a:endParaRPr lang="zh-CN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0665" y="2708275"/>
            <a:ext cx="9144000" cy="3446780"/>
          </a:xfrm>
        </p:spPr>
        <p:txBody>
          <a:bodyPr>
            <a:normAutofit/>
          </a:bodyPr>
          <a:lstStyle/>
          <a:p>
            <a:endParaRPr lang="zh-CN" altLang="en-US" dirty="0" smtClean="0"/>
          </a:p>
          <a:p>
            <a:r>
              <a:rPr lang="zh-CN" altLang="en-US" dirty="0" smtClean="0">
                <a:sym typeface="+mn-ea"/>
              </a:rPr>
              <a:t>共享</a:t>
            </a:r>
            <a:r>
              <a:rPr lang="en-US" altLang="zh-CN" dirty="0" smtClean="0">
                <a:sym typeface="+mn-ea"/>
              </a:rPr>
              <a:t>地址： \\172.30.3.202\public\git</a:t>
            </a:r>
            <a:r>
              <a:rPr lang="zh-CN" altLang="en-US" dirty="0" smtClean="0">
                <a:sym typeface="+mn-ea"/>
              </a:rPr>
              <a:t>文档</a:t>
            </a:r>
            <a:r>
              <a:rPr lang="en-US" altLang="zh-CN" dirty="0" smtClean="0">
                <a:sym typeface="+mn-ea"/>
              </a:rPr>
              <a:t>\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作者：曾翊伟 何志辉</a:t>
            </a:r>
            <a:endParaRPr lang="en-US" altLang="zh-CN" dirty="0" smtClean="0"/>
          </a:p>
          <a:p>
            <a:r>
              <a:rPr lang="zh-CN" altLang="en-US" dirty="0" smtClean="0"/>
              <a:t>注：如需申请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账号，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  <a:hlinkClick r:id="rId1"/>
              </a:rPr>
              <a:t>请发邮件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  <a:hlinkClick r:id="rId1"/>
              </a:rPr>
              <a:t>hezhihui.he@eascs.com</a:t>
            </a:r>
            <a:endParaRPr lang="en-US" altLang="zh-CN" dirty="0" smtClean="0">
              <a:solidFill>
                <a:srgbClr val="0070C0"/>
              </a:solidFill>
              <a:sym typeface="+mn-ea"/>
            </a:endParaRPr>
          </a:p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或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yiwei.zeng@eascs.com</a:t>
            </a:r>
            <a:endParaRPr lang="en-US" altLang="zh-CN" dirty="0" smtClean="0">
              <a:solidFill>
                <a:srgbClr val="0070C0"/>
              </a:solidFill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工作区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ym typeface="+mn-ea"/>
              </a:rPr>
              <a:t>git</a:t>
            </a:r>
            <a:r>
              <a:rPr lang="zh-CN" altLang="en-US" sz="2800" dirty="0" smtClean="0">
                <a:sym typeface="+mn-ea"/>
              </a:rPr>
              <a:t>有三个常用的工作区：</a:t>
            </a:r>
            <a:endParaRPr lang="en-US" altLang="zh-CN" sz="2800" dirty="0" smtClean="0"/>
          </a:p>
          <a:p>
            <a:pPr lvl="1"/>
            <a:r>
              <a:rPr lang="zh-CN" altLang="en-US" sz="2800" dirty="0" smtClean="0">
                <a:solidFill>
                  <a:schemeClr val="tx1"/>
                </a:solidFill>
                <a:effectLst/>
                <a:sym typeface="+mn-ea"/>
              </a:rPr>
              <a:t>工作区：代码、文档、图片等</a:t>
            </a:r>
            <a:endParaRPr lang="zh-CN" altLang="en-US" sz="2800" dirty="0" smtClean="0">
              <a:solidFill>
                <a:schemeClr val="tx1"/>
              </a:solidFill>
              <a:effectLst/>
              <a:sym typeface="+mn-ea"/>
            </a:endParaRPr>
          </a:p>
          <a:p>
            <a:pPr lvl="1"/>
            <a:r>
              <a:rPr lang="zh-CN" altLang="en-US" sz="2800" dirty="0" smtClean="0">
                <a:solidFill>
                  <a:schemeClr val="tx1"/>
                </a:solidFill>
                <a:effectLst/>
                <a:sym typeface="+mn-ea"/>
              </a:rPr>
              <a:t>暂存区：标记文件等待提交</a:t>
            </a:r>
            <a:endParaRPr lang="zh-CN" altLang="en-US" sz="2800" dirty="0" smtClean="0">
              <a:solidFill>
                <a:schemeClr val="tx1"/>
              </a:solidFill>
              <a:effectLst/>
              <a:sym typeface="+mn-ea"/>
            </a:endParaRPr>
          </a:p>
          <a:p>
            <a:pPr lvl="1"/>
            <a:r>
              <a:rPr lang="zh-CN" altLang="en-US" sz="2800" dirty="0" smtClean="0">
                <a:sym typeface="+mn-ea"/>
              </a:rPr>
              <a:t>历史仓库：</a:t>
            </a:r>
            <a:r>
              <a:rPr lang="zh-CN" altLang="en-US" sz="2800" dirty="0" smtClean="0">
                <a:solidFill>
                  <a:schemeClr val="tx1"/>
                </a:solidFill>
                <a:effectLst/>
                <a:sym typeface="+mn-ea"/>
              </a:rPr>
              <a:t>文件托管</a:t>
            </a:r>
            <a:endParaRPr lang="zh-CN" altLang="en-US" sz="2800" dirty="0" smtClean="0">
              <a:solidFill>
                <a:schemeClr val="tx1"/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克隆远程版本库到本地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5270"/>
            <a:ext cx="10515600" cy="235077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将远程的版本库克隆到本地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支持</a:t>
            </a:r>
            <a:r>
              <a:rPr lang="en-US" altLang="zh-CN" dirty="0"/>
              <a:t>ssh</a:t>
            </a:r>
            <a:r>
              <a:rPr lang="zh-CN" altLang="zh-CN" dirty="0"/>
              <a:t>、</a:t>
            </a:r>
            <a:r>
              <a:rPr lang="en-US" altLang="zh-CN" dirty="0"/>
              <a:t>git</a:t>
            </a:r>
            <a:r>
              <a:rPr lang="zh-CN" altLang="zh-CN" dirty="0"/>
              <a:t>、</a:t>
            </a:r>
            <a:r>
              <a:rPr lang="en-US" altLang="zh-CN" dirty="0"/>
              <a:t>http</a:t>
            </a:r>
            <a:r>
              <a:rPr lang="zh-CN" altLang="zh-CN" dirty="0"/>
              <a:t>协议</a:t>
            </a:r>
            <a:endParaRPr lang="zh-CN" altLang="zh-CN" dirty="0"/>
          </a:p>
          <a:p>
            <a:r>
              <a:rPr lang="zh-CN" altLang="en-US" dirty="0"/>
              <a:t>$ git clone </a:t>
            </a:r>
            <a:r>
              <a:rPr lang="en-US" altLang="zh-CN" dirty="0"/>
              <a:t>ssh://</a:t>
            </a:r>
            <a:r>
              <a:rPr lang="zh-CN" altLang="en-US" dirty="0"/>
              <a:t>username@ip:</a:t>
            </a:r>
            <a:r>
              <a:rPr lang="en-US" altLang="zh-CN" dirty="0"/>
              <a:t>[port]</a:t>
            </a:r>
            <a:r>
              <a:rPr lang="zh-CN" altLang="en-US" dirty="0"/>
              <a:t>/opt/gitadmin/test.git </a:t>
            </a:r>
            <a:r>
              <a:rPr lang="en-US" altLang="zh-CN" dirty="0" smtClean="0"/>
              <a:t>[</a:t>
            </a:r>
            <a:r>
              <a:rPr lang="zh-CN" altLang="en-US" dirty="0" smtClean="0"/>
              <a:t>userdir</a:t>
            </a:r>
            <a:r>
              <a:rPr lang="en-US" altLang="zh-CN" dirty="0" smtClean="0"/>
              <a:t>]</a:t>
            </a:r>
            <a:r>
              <a:rPr lang="zh-CN" altLang="en-US" dirty="0" smtClean="0"/>
              <a:t>              </a:t>
            </a:r>
            <a:endParaRPr lang="zh-CN" altLang="en-US" dirty="0"/>
          </a:p>
          <a:p>
            <a:r>
              <a:rPr lang="zh-CN" altLang="en-US" dirty="0" smtClean="0"/>
              <a:t>--</a:t>
            </a:r>
            <a:r>
              <a:rPr lang="zh-CN" altLang="en-US" dirty="0"/>
              <a:t>username是用户名，userdir</a:t>
            </a:r>
            <a:r>
              <a:rPr lang="zh-CN" altLang="en-US" dirty="0" smtClean="0"/>
              <a:t>是本地项目目录（自定义，可不填，默认名与远程项目相同，远程仓库一般命名</a:t>
            </a:r>
            <a:r>
              <a:rPr lang="en-US" altLang="zh-CN" dirty="0" smtClean="0"/>
              <a:t>program.git</a:t>
            </a:r>
            <a:r>
              <a:rPr lang="zh-CN" altLang="en-US" dirty="0" smtClean="0"/>
              <a:t>，而本地仓库不带</a:t>
            </a:r>
            <a:r>
              <a:rPr lang="en-US" altLang="zh-CN" dirty="0" smtClean="0"/>
              <a:t>.git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01496" y="4129253"/>
            <a:ext cx="8932671" cy="24728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Git </a:t>
            </a:r>
            <a:r>
              <a:rPr lang="zh-CN" altLang="en-US" dirty="0" smtClean="0">
                <a:sym typeface="+mn-ea"/>
              </a:rPr>
              <a:t>远程库配置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+mn-ea"/>
                <a:sym typeface="+mn-ea"/>
              </a:rPr>
              <a:t>创建一个远程库，简称为</a:t>
            </a:r>
            <a:r>
              <a:rPr lang="en-US" altLang="zh-CN" sz="2400" dirty="0" smtClean="0">
                <a:latin typeface="+mn-ea"/>
                <a:sym typeface="+mn-ea"/>
              </a:rPr>
              <a:t>origin</a:t>
            </a:r>
            <a:r>
              <a:rPr lang="zh-CN" altLang="en-US" sz="2400" dirty="0" smtClean="0">
                <a:latin typeface="+mn-ea"/>
                <a:sym typeface="+mn-ea"/>
              </a:rPr>
              <a:t>，以下操作都以简称为主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/>
                <a:latin typeface="+mn-ea"/>
                <a:sym typeface="+mn-ea"/>
              </a:rPr>
              <a:t>git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remote add 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+mn-ea"/>
                <a:sym typeface="+mn-ea"/>
              </a:rPr>
              <a:t>origin 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sym typeface="+mn-ea"/>
              </a:rPr>
              <a:t>https://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+mn-ea"/>
                <a:sym typeface="+mn-ea"/>
              </a:rPr>
              <a:t>github.com/zhangpx/sunshine_git.git</a:t>
            </a:r>
            <a:endParaRPr lang="en-US" altLang="zh-CN" sz="2400" dirty="0" smtClean="0">
              <a:solidFill>
                <a:schemeClr val="tx1"/>
              </a:solidFill>
              <a:effectLst/>
              <a:latin typeface="+mn-ea"/>
              <a:sym typeface="+mn-ea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tx1"/>
                </a:solidFill>
                <a:effectLst/>
                <a:latin typeface="+mn-ea"/>
                <a:sym typeface="+mn-ea"/>
              </a:rPr>
              <a:t>git clone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+mn-ea"/>
                <a:sym typeface="+mn-ea"/>
              </a:rPr>
              <a:t>时会默认命名为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+mn-ea"/>
                <a:sym typeface="+mn-ea"/>
              </a:rPr>
              <a:t>origin</a:t>
            </a:r>
            <a:endParaRPr lang="en-US" altLang="zh-CN" sz="2400" dirty="0" smtClean="0">
              <a:solidFill>
                <a:schemeClr val="tx1"/>
              </a:solidFill>
              <a:effectLst/>
              <a:latin typeface="+mn-ea"/>
              <a:sym typeface="+mn-ea"/>
            </a:endParaRPr>
          </a:p>
          <a:p>
            <a:r>
              <a:rPr lang="en-US" altLang="zh-CN" sz="2400">
                <a:sym typeface="+mn-ea"/>
              </a:rPr>
              <a:t>git  remote  </a:t>
            </a:r>
            <a:r>
              <a:rPr lang="zh-CN" altLang="en-US" sz="2400">
                <a:sym typeface="+mn-ea"/>
              </a:rPr>
              <a:t>（</a:t>
            </a:r>
            <a:r>
              <a:rPr lang="zh-CN" altLang="en-US" sz="2400" dirty="0" smtClean="0">
                <a:latin typeface="+mn-ea"/>
                <a:sym typeface="+mn-ea"/>
              </a:rPr>
              <a:t>查看</a:t>
            </a:r>
            <a:r>
              <a:rPr lang="zh-CN" altLang="en-US" sz="2400">
                <a:sym typeface="+mn-ea"/>
              </a:rPr>
              <a:t>已经存在的远程主机）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sym typeface="+mn-ea"/>
              </a:rPr>
              <a:t>git remote -v </a:t>
            </a:r>
            <a:r>
              <a:rPr lang="zh-CN" altLang="en-US" sz="2400">
                <a:sym typeface="+mn-ea"/>
              </a:rPr>
              <a:t>（列出详细信息，在每一个名字后面列出其远程url）</a:t>
            </a:r>
            <a:endParaRPr lang="zh-CN" altLang="en-US" sz="2400" dirty="0" smtClean="0">
              <a:solidFill>
                <a:schemeClr val="tx1"/>
              </a:solidFill>
              <a:effectLst/>
              <a:latin typeface="+mn-ea"/>
              <a:sym typeface="+mn-ea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/>
                <a:latin typeface="+mn-ea"/>
                <a:sym typeface="+mn-ea"/>
              </a:rPr>
              <a:t>git fetch origin master 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+mn-ea"/>
                <a:sym typeface="+mn-ea"/>
              </a:rPr>
              <a:t>（从</a:t>
            </a:r>
            <a:r>
              <a:rPr lang="zh-CN" altLang="en-US" sz="2400" dirty="0" smtClean="0">
                <a:latin typeface="+mn-ea"/>
                <a:sym typeface="+mn-ea"/>
              </a:rPr>
              <a:t>远程仓库更新，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+mn-ea"/>
                <a:sym typeface="+mn-ea"/>
              </a:rPr>
              <a:t>不自动合并）</a:t>
            </a:r>
            <a:endParaRPr lang="en-US" altLang="zh-CN" sz="2400" dirty="0" smtClean="0">
              <a:solidFill>
                <a:schemeClr val="tx1"/>
              </a:solidFill>
              <a:effectLst/>
              <a:latin typeface="+mn-ea"/>
              <a:sym typeface="+mn-ea"/>
            </a:endParaRPr>
          </a:p>
          <a:p>
            <a:r>
              <a:rPr lang="en-US" altLang="zh-CN" sz="2400" dirty="0" smtClean="0">
                <a:latin typeface="+mn-ea"/>
                <a:sym typeface="+mn-ea"/>
              </a:rPr>
              <a:t>git merge</a:t>
            </a:r>
            <a:r>
              <a:rPr lang="zh-CN" altLang="en-US" sz="2400" dirty="0" smtClean="0">
                <a:latin typeface="+mn-ea"/>
                <a:sym typeface="+mn-ea"/>
              </a:rPr>
              <a:t>（手动合并）</a:t>
            </a:r>
            <a:endParaRPr lang="zh-CN" altLang="en-US" sz="2400" dirty="0" smtClean="0">
              <a:solidFill>
                <a:schemeClr val="tx1"/>
              </a:solidFill>
              <a:effectLst/>
              <a:latin typeface="+mn-ea"/>
              <a:sym typeface="+mn-ea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/>
                <a:latin typeface="+mn-ea"/>
                <a:sym typeface="+mn-ea"/>
              </a:rPr>
              <a:t>git pull origin master</a:t>
            </a:r>
            <a:r>
              <a:rPr lang="zh-CN" altLang="en-US" sz="2400" dirty="0" smtClean="0">
                <a:latin typeface="+mn-ea"/>
                <a:sym typeface="+mn-ea"/>
              </a:rPr>
              <a:t>（从远程仓库更新，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+mn-ea"/>
                <a:sym typeface="+mn-ea"/>
              </a:rPr>
              <a:t>自动合并相当于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+mn-ea"/>
                <a:sym typeface="+mn-ea"/>
              </a:rPr>
              <a:t>fetch+merge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+mn-ea"/>
                <a:sym typeface="+mn-ea"/>
              </a:rPr>
              <a:t>）</a:t>
            </a:r>
            <a:endParaRPr lang="zh-CN" altLang="en-US" sz="2400" dirty="0" smtClean="0">
              <a:solidFill>
                <a:schemeClr val="tx1"/>
              </a:solidFill>
              <a:effectLst/>
              <a:latin typeface="+mn-ea"/>
              <a:sym typeface="+mn-ea"/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  <a:effectLst/>
                <a:latin typeface="+mn-ea"/>
                <a:sym typeface="+mn-ea"/>
              </a:rPr>
              <a:t>提交</a:t>
            </a:r>
            <a:endParaRPr lang="zh-CN" altLang="en-US" sz="2400" dirty="0" smtClean="0">
              <a:solidFill>
                <a:schemeClr val="tx1"/>
              </a:solidFill>
              <a:effectLst/>
              <a:latin typeface="+mn-ea"/>
              <a:sym typeface="+mn-ea"/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effectLst/>
                <a:latin typeface="+mn-ea"/>
                <a:sym typeface="+mn-ea"/>
              </a:rPr>
              <a:t>git push origin master</a:t>
            </a:r>
            <a:endParaRPr lang="en-US" altLang="zh-CN" sz="2400" dirty="0" smtClean="0">
              <a:solidFill>
                <a:schemeClr val="tx1"/>
              </a:solidFill>
              <a:effectLst/>
              <a:latin typeface="+mn-ea"/>
              <a:sym typeface="+mn-ea"/>
            </a:endParaRPr>
          </a:p>
          <a:p>
            <a:endParaRPr lang="en-US" altLang="zh-CN" sz="2400" dirty="0" smtClean="0">
              <a:solidFill>
                <a:schemeClr val="tx1"/>
              </a:solidFill>
              <a:effectLst/>
              <a:latin typeface="+mn-ea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HEAD : git</a:t>
            </a:r>
            <a:r>
              <a:rPr lang="zh-CN" altLang="en-US" dirty="0" smtClean="0">
                <a:sym typeface="+mn-ea"/>
              </a:rPr>
              <a:t>项目当前处于哪个分支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config : </a:t>
            </a:r>
            <a:r>
              <a:rPr lang="zh-CN" altLang="en-US" dirty="0" smtClean="0">
                <a:sym typeface="+mn-ea"/>
              </a:rPr>
              <a:t>项目的配置信息（</a:t>
            </a:r>
            <a:r>
              <a:rPr lang="en-US" altLang="zh-CN" dirty="0" smtClean="0">
                <a:sym typeface="+mn-ea"/>
              </a:rPr>
              <a:t>git config --local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description : </a:t>
            </a:r>
            <a:r>
              <a:rPr lang="zh-CN" altLang="en-US" dirty="0" smtClean="0">
                <a:sym typeface="+mn-ea"/>
              </a:rPr>
              <a:t>项目描述信息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index : </a:t>
            </a:r>
            <a:r>
              <a:rPr lang="zh-CN" altLang="en-US" dirty="0" smtClean="0">
                <a:sym typeface="+mn-ea"/>
              </a:rPr>
              <a:t>索引文件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hooks : </a:t>
            </a:r>
            <a:r>
              <a:rPr lang="zh-CN" altLang="en-US" dirty="0" smtClean="0">
                <a:sym typeface="+mn-ea"/>
              </a:rPr>
              <a:t>系统默认钩子脚本目录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logs: </a:t>
            </a:r>
            <a:r>
              <a:rPr lang="zh-CN" altLang="en-US" dirty="0" smtClean="0">
                <a:sym typeface="+mn-ea"/>
              </a:rPr>
              <a:t>各个</a:t>
            </a:r>
            <a:r>
              <a:rPr lang="en-US" altLang="zh-CN" dirty="0" smtClean="0">
                <a:sym typeface="+mn-ea"/>
              </a:rPr>
              <a:t>refs</a:t>
            </a:r>
            <a:r>
              <a:rPr lang="zh-CN" altLang="en-US" dirty="0" smtClean="0">
                <a:sym typeface="+mn-ea"/>
              </a:rPr>
              <a:t>的历史信息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objects : git</a:t>
            </a:r>
            <a:r>
              <a:rPr lang="zh-CN" altLang="en-US" dirty="0" smtClean="0">
                <a:sym typeface="+mn-ea"/>
              </a:rPr>
              <a:t>仓库的所有对象（</a:t>
            </a:r>
            <a:r>
              <a:rPr lang="en-US" altLang="zh-CN" dirty="0" smtClean="0">
                <a:sym typeface="+mn-ea"/>
              </a:rPr>
              <a:t>commit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tree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blog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smtClean="0">
                <a:sym typeface="+mn-ea"/>
              </a:rPr>
              <a:t>tag</a:t>
            </a:r>
            <a:r>
              <a:rPr lang="zh-CN" altLang="en-US" dirty="0" smtClean="0">
                <a:sym typeface="+mn-ea"/>
              </a:rPr>
              <a:t>）</a:t>
            </a:r>
            <a:endParaRPr lang="en-US" altLang="zh-CN" dirty="0" smtClean="0"/>
          </a:p>
          <a:p>
            <a:r>
              <a:rPr lang="en-US" altLang="zh-CN" dirty="0" smtClean="0">
                <a:sym typeface="+mn-ea"/>
              </a:rPr>
              <a:t>refs : </a:t>
            </a:r>
            <a:r>
              <a:rPr lang="zh-CN" altLang="en-US" dirty="0" smtClean="0">
                <a:sym typeface="+mn-ea"/>
              </a:rPr>
              <a:t>标识项目中每个分支指向了哪个</a:t>
            </a:r>
            <a:r>
              <a:rPr lang="en-US" altLang="zh-CN" dirty="0" smtClean="0">
                <a:sym typeface="+mn-ea"/>
              </a:rPr>
              <a:t>commit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代码提交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当我们在工作区创建了一个文件</a:t>
            </a:r>
            <a:r>
              <a:rPr lang="en-US" altLang="zh-CN" dirty="0"/>
              <a:t>master.txt</a:t>
            </a:r>
            <a:r>
              <a:rPr lang="zh-CN" altLang="en-US" dirty="0"/>
              <a:t>时，需要提交到远程版本库上</a:t>
            </a:r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将</a:t>
            </a:r>
            <a:r>
              <a:rPr lang="en-US" altLang="zh-CN" dirty="0"/>
              <a:t>master.txt</a:t>
            </a:r>
            <a:r>
              <a:rPr lang="zh-CN" altLang="en-US" dirty="0"/>
              <a:t>文件</a:t>
            </a:r>
            <a:r>
              <a:rPr lang="en-US" altLang="zh-CN" dirty="0"/>
              <a:t>add</a:t>
            </a:r>
            <a:r>
              <a:rPr lang="zh-CN" altLang="en-US" dirty="0"/>
              <a:t>进暂存</a:t>
            </a:r>
            <a:r>
              <a:rPr lang="zh-CN" altLang="en-US" dirty="0" smtClean="0"/>
              <a:t>区，也可在做了多个操作后再执行</a:t>
            </a:r>
            <a:endParaRPr lang="zh-CN" altLang="en-US" dirty="0"/>
          </a:p>
          <a:p>
            <a:r>
              <a:rPr lang="en-US" altLang="zh-CN" dirty="0"/>
              <a:t>$ git add </a:t>
            </a:r>
            <a:r>
              <a:rPr lang="en-US" altLang="zh-CN" dirty="0" smtClean="0"/>
              <a:t>master.txt</a:t>
            </a:r>
            <a:endParaRPr lang="en-US" altLang="zh-CN" dirty="0" smtClean="0"/>
          </a:p>
          <a:p>
            <a:r>
              <a:rPr lang="en-US" altLang="zh-CN" dirty="0" smtClean="0"/>
              <a:t>$ git add 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可以使用</a:t>
            </a:r>
            <a:r>
              <a:rPr lang="en-US" altLang="zh-CN" dirty="0"/>
              <a:t>git status</a:t>
            </a:r>
            <a:r>
              <a:rPr lang="zh-CN" altLang="en-US" dirty="0"/>
              <a:t>命令查看</a:t>
            </a:r>
            <a:r>
              <a:rPr lang="en-US" altLang="zh-CN" dirty="0"/>
              <a:t>master.txt</a:t>
            </a:r>
            <a:r>
              <a:rPr lang="zh-CN" altLang="en-US" dirty="0"/>
              <a:t>状态</a:t>
            </a:r>
            <a:endParaRPr lang="zh-CN" altLang="en-US" dirty="0"/>
          </a:p>
          <a:p>
            <a:r>
              <a:rPr lang="en-US" altLang="zh-CN" dirty="0"/>
              <a:t>$ git status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116704" y="3214033"/>
            <a:ext cx="6455329" cy="15085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2440" y="5261723"/>
            <a:ext cx="6405956" cy="14498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代码提交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使用</a:t>
            </a:r>
            <a:r>
              <a:rPr lang="en-US" altLang="zh-CN" dirty="0"/>
              <a:t>commit</a:t>
            </a:r>
            <a:r>
              <a:rPr lang="zh-CN" altLang="en-US" dirty="0"/>
              <a:t>将代码提交到版本库</a:t>
            </a:r>
            <a:endParaRPr lang="zh-CN" altLang="en-US" dirty="0"/>
          </a:p>
          <a:p>
            <a:r>
              <a:rPr lang="en-US" altLang="zh-CN" dirty="0"/>
              <a:t>$ git commit -m "first commit"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en-US" dirty="0"/>
              <a:t>再用</a:t>
            </a:r>
            <a:r>
              <a:rPr lang="en-US" altLang="zh-CN" dirty="0"/>
              <a:t>git status</a:t>
            </a:r>
            <a:r>
              <a:rPr lang="zh-CN" altLang="en-US" dirty="0"/>
              <a:t>可以看到工作区是干净的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74750" y="2927350"/>
            <a:ext cx="8414451" cy="13864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1518" y="4976756"/>
            <a:ext cx="10687378" cy="12949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代码提交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将本地库的改动提交到远程库</a:t>
            </a:r>
            <a:endParaRPr lang="zh-CN" altLang="en-US" dirty="0"/>
          </a:p>
          <a:p>
            <a:r>
              <a:rPr lang="en-US" altLang="zh-CN" dirty="0"/>
              <a:t>$ git </a:t>
            </a:r>
            <a:r>
              <a:rPr lang="en-US" altLang="zh-CN" dirty="0" smtClean="0"/>
              <a:t>push [</a:t>
            </a:r>
            <a:r>
              <a:rPr lang="zh-CN" altLang="en-US" dirty="0" smtClean="0"/>
              <a:t>远程仓库别名</a:t>
            </a:r>
            <a:r>
              <a:rPr lang="en-US" altLang="zh-CN" dirty="0" smtClean="0"/>
              <a:t>] [</a:t>
            </a:r>
            <a:r>
              <a:rPr lang="zh-CN" altLang="en-US" dirty="0" smtClean="0"/>
              <a:t>远程分支名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48080" y="2882265"/>
            <a:ext cx="10170750" cy="23244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删除文件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删除工作区、暂存区文件，最终历史仓库中文件也会删除</a:t>
            </a:r>
            <a:endParaRPr lang="en-US" altLang="zh-CN" smtClean="0"/>
          </a:p>
          <a:p>
            <a:r>
              <a:rPr lang="en-US" altLang="zh-CN" smtClean="0">
                <a:solidFill>
                  <a:schemeClr val="tx1"/>
                </a:solidFill>
                <a:effectLst/>
                <a:sym typeface="+mn-ea"/>
              </a:rPr>
              <a:t>git rm -f hello.java</a:t>
            </a:r>
            <a:endParaRPr lang="en-US" altLang="zh-CN" smtClean="0">
              <a:solidFill>
                <a:schemeClr val="tx1"/>
              </a:solidFill>
              <a:effectLst/>
              <a:sym typeface="+mn-ea"/>
            </a:endParaRPr>
          </a:p>
          <a:p>
            <a:endParaRPr lang="en-US" altLang="zh-CN" b="1">
              <a:solidFill>
                <a:srgbClr val="FFFF00"/>
              </a:solidFill>
            </a:endParaRPr>
          </a:p>
          <a:p>
            <a:r>
              <a:rPr lang="zh-CN" altLang="en-US">
                <a:sym typeface="+mn-ea"/>
              </a:rPr>
              <a:t>删除暂存区中的文件，不删除工作区</a:t>
            </a:r>
            <a:endParaRPr lang="en-US" altLang="zh-CN"/>
          </a:p>
          <a:p>
            <a:r>
              <a:rPr lang="en-US" altLang="zh-CN" smtClean="0">
                <a:solidFill>
                  <a:schemeClr val="tx1"/>
                </a:solidFill>
                <a:effectLst/>
                <a:sym typeface="+mn-ea"/>
              </a:rPr>
              <a:t>git rm --cached hello.java</a:t>
            </a:r>
            <a:endParaRPr lang="en-US" altLang="zh-CN" smtClean="0">
              <a:solidFill>
                <a:schemeClr val="tx1"/>
              </a:solidFill>
              <a:effectLst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分支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在多人协作开发中，常常会保证一个稳定版本，一个开发版本。开发版本测试成功后再合并到稳定版本中，保证稳定版本永远不会被污染，这里就体现了分支的作用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分支指向最后一个</a:t>
            </a:r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commit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对象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git branch test 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创建</a:t>
            </a:r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test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分支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git checkout test 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切换到</a:t>
            </a:r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test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分支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分支合并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在多人协作开发中，分支合并是用最多的技能</a:t>
            </a:r>
            <a:endParaRPr lang="en-US" altLang="zh-CN" smtClean="0"/>
          </a:p>
          <a:p>
            <a:r>
              <a:rPr lang="zh-CN" altLang="en-US" smtClean="0">
                <a:sym typeface="+mn-ea"/>
              </a:rPr>
              <a:t>在刚刚新建的</a:t>
            </a:r>
            <a:r>
              <a:rPr lang="en-US" altLang="zh-CN" smtClean="0">
                <a:sym typeface="+mn-ea"/>
              </a:rPr>
              <a:t>test</a:t>
            </a:r>
            <a:r>
              <a:rPr lang="zh-CN" altLang="en-US" smtClean="0">
                <a:sym typeface="+mn-ea"/>
              </a:rPr>
              <a:t>分支上修改并提交</a:t>
            </a:r>
            <a:endParaRPr lang="en-US" altLang="zh-CN" smtClean="0"/>
          </a:p>
          <a:p>
            <a:r>
              <a:rPr lang="en-US" altLang="zh-CN" smtClean="0">
                <a:solidFill>
                  <a:schemeClr val="tx1"/>
                </a:solidFill>
                <a:effectLst/>
                <a:sym typeface="+mn-ea"/>
              </a:rPr>
              <a:t>git checkout master</a:t>
            </a:r>
            <a:endParaRPr lang="en-US" altLang="zh-CN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mtClean="0">
                <a:solidFill>
                  <a:schemeClr val="tx1"/>
                </a:solidFill>
                <a:effectLst/>
                <a:sym typeface="+mn-ea"/>
              </a:rPr>
              <a:t>git merge test</a:t>
            </a:r>
            <a:endParaRPr lang="en-US" altLang="zh-CN" smtClean="0">
              <a:solidFill>
                <a:schemeClr val="tx1"/>
              </a:solidFill>
              <a:effectLst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>
                <a:sym typeface="+mn-ea"/>
              </a:rPr>
              <a:t>git </a:t>
            </a:r>
            <a:r>
              <a:rPr lang="zh-CN" altLang="en-US">
                <a:sym typeface="+mn-ea"/>
              </a:rPr>
              <a:t>简介</a:t>
            </a:r>
            <a:endParaRPr lang="zh-CN" altLang="en-US"/>
          </a:p>
          <a:p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svn</a:t>
            </a:r>
            <a:r>
              <a:rPr lang="zh-CN" altLang="en-US">
                <a:sym typeface="+mn-ea"/>
              </a:rPr>
              <a:t>的区别</a:t>
            </a:r>
            <a:endParaRPr lang="zh-CN" altLang="en-US">
              <a:sym typeface="+mn-ea"/>
            </a:endParaRPr>
          </a:p>
          <a:p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的安</a:t>
            </a:r>
            <a:r>
              <a:rPr lang="zh-CN" altLang="en-US" dirty="0" smtClean="0">
                <a:sym typeface="+mn-ea"/>
              </a:rPr>
              <a:t>装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git</a:t>
            </a:r>
            <a:r>
              <a:rPr lang="zh-CN" altLang="en-US" dirty="0" smtClean="0">
                <a:sym typeface="+mn-ea"/>
              </a:rPr>
              <a:t>的常用工</a:t>
            </a:r>
            <a:r>
              <a:rPr lang="zh-CN" altLang="en-US" dirty="0">
                <a:sym typeface="+mn-ea"/>
              </a:rPr>
              <a:t>作流程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基本配置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远程仓库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仓库</a:t>
            </a:r>
            <a:r>
              <a:rPr lang="zh-CN" altLang="zh-CN" dirty="0">
                <a:sym typeface="+mn-ea"/>
              </a:rPr>
              <a:t>目录结构</a:t>
            </a:r>
            <a:endParaRPr lang="zh-CN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git</a:t>
            </a:r>
            <a:r>
              <a:rPr lang="zh-CN" altLang="zh-CN" dirty="0">
                <a:sym typeface="+mn-ea"/>
              </a:rPr>
              <a:t>分支</a:t>
            </a:r>
            <a:endParaRPr lang="zh-CN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git</a:t>
            </a:r>
            <a:r>
              <a:rPr lang="zh-CN" altLang="zh-CN" dirty="0">
                <a:sym typeface="+mn-ea"/>
              </a:rPr>
              <a:t>标签</a:t>
            </a:r>
            <a:endParaRPr lang="zh-CN" altLang="zh-CN" dirty="0">
              <a:sym typeface="+mn-ea"/>
            </a:endParaRPr>
          </a:p>
          <a:p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970915"/>
          </a:xfrm>
        </p:spPr>
        <p:txBody>
          <a:bodyPr/>
          <a:lstStyle/>
          <a:p>
            <a:r>
              <a:rPr lang="zh-CN" altLang="en-US"/>
              <a:t>分支合并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8770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快速向前合并fast-forward</a:t>
            </a:r>
            <a:r>
              <a:rPr lang="zh-CN" altLang="en-US" dirty="0" smtClean="0">
                <a:sym typeface="+mn-ea"/>
              </a:rPr>
              <a:t>：不会构造新的分支结点</a:t>
            </a:r>
            <a:endParaRPr lang="zh-CN" altLang="en-US" dirty="0"/>
          </a:p>
          <a:p>
            <a:r>
              <a:rPr lang="zh-CN" altLang="en-US"/>
              <a:t>通常，一个合并会产生一个合并提交(commit), 把两个父分支里的每一行内容都合并进来。但是，如果当前的分支和另一个分支没有内容上的差异，就是说当前分支的每一个提交(commit)都已经存在另一个分支里了，git 就会执行一个“快速向前"(fast forward)操作；git 不创建任何新的提交(commit),只是将当前分支指向合并进来的分支。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587500" y="5410200"/>
            <a:ext cx="571500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547938" y="5410200"/>
            <a:ext cx="571500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547938" y="6055658"/>
            <a:ext cx="571500" cy="381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462338" y="6055658"/>
            <a:ext cx="571500" cy="381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 smtClean="0"/>
          </a:p>
        </p:txBody>
      </p:sp>
      <p:cxnSp>
        <p:nvCxnSpPr>
          <p:cNvPr id="13" name="直接箭头连接符 12"/>
          <p:cNvCxnSpPr>
            <a:stCxn id="5" idx="3"/>
            <a:endCxn id="9" idx="1"/>
          </p:cNvCxnSpPr>
          <p:nvPr/>
        </p:nvCxnSpPr>
        <p:spPr>
          <a:xfrm>
            <a:off x="2159000" y="5588000"/>
            <a:ext cx="389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3"/>
            <a:endCxn id="11" idx="1"/>
          </p:cNvCxnSpPr>
          <p:nvPr/>
        </p:nvCxnSpPr>
        <p:spPr>
          <a:xfrm>
            <a:off x="3119438" y="6233458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10" idx="0"/>
          </p:cNvCxnSpPr>
          <p:nvPr/>
        </p:nvCxnSpPr>
        <p:spPr>
          <a:xfrm>
            <a:off x="2833688" y="5778500"/>
            <a:ext cx="0" cy="26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205191" y="4740234"/>
            <a:ext cx="946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HEAD</a:t>
            </a:r>
            <a:endParaRPr lang="en-US" altLang="zh-CN" smtClean="0"/>
          </a:p>
          <a:p>
            <a:r>
              <a:rPr lang="en-US" altLang="zh-CN" smtClean="0"/>
              <a:t>master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302003" y="5600700"/>
            <a:ext cx="571500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262441" y="5600700"/>
            <a:ext cx="571500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378148" y="5594059"/>
            <a:ext cx="571500" cy="381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8292548" y="5594059"/>
            <a:ext cx="571500" cy="381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</a:t>
            </a:r>
            <a:endParaRPr lang="en-US" altLang="zh-CN" smtClean="0"/>
          </a:p>
        </p:txBody>
      </p:sp>
      <p:cxnSp>
        <p:nvCxnSpPr>
          <p:cNvPr id="26" name="直接箭头连接符 25"/>
          <p:cNvCxnSpPr>
            <a:stCxn id="22" idx="3"/>
            <a:endCxn id="23" idx="1"/>
          </p:cNvCxnSpPr>
          <p:nvPr/>
        </p:nvCxnSpPr>
        <p:spPr>
          <a:xfrm>
            <a:off x="5873503" y="5778500"/>
            <a:ext cx="388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4" idx="3"/>
            <a:endCxn id="25" idx="1"/>
          </p:cNvCxnSpPr>
          <p:nvPr/>
        </p:nvCxnSpPr>
        <p:spPr>
          <a:xfrm>
            <a:off x="7949648" y="5771859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4" idx="1"/>
          </p:cNvCxnSpPr>
          <p:nvPr/>
        </p:nvCxnSpPr>
        <p:spPr>
          <a:xfrm flipV="1">
            <a:off x="6833941" y="5771859"/>
            <a:ext cx="544207" cy="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956628" y="4790539"/>
            <a:ext cx="946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HEAD</a:t>
            </a:r>
            <a:endParaRPr lang="en-US" altLang="zh-CN" smtClean="0"/>
          </a:p>
          <a:p>
            <a:r>
              <a:rPr lang="en-US" altLang="zh-CN" smtClean="0"/>
              <a:t>master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分支合并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non-fast-forward</a:t>
            </a:r>
            <a:r>
              <a:rPr lang="zh-CN" altLang="en-US" dirty="0" smtClean="0">
                <a:sym typeface="+mn-ea"/>
              </a:rPr>
              <a:t>：会构造新的分支结点</a:t>
            </a:r>
            <a:endParaRPr lang="zh-CN" altLang="en-US" dirty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103312" y="3835400"/>
            <a:ext cx="571500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063750" y="3835400"/>
            <a:ext cx="571500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179457" y="3828759"/>
            <a:ext cx="571500" cy="381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93857" y="3828759"/>
            <a:ext cx="571500" cy="381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</a:t>
            </a:r>
            <a:endParaRPr lang="en-US" altLang="zh-CN" smtClean="0"/>
          </a:p>
        </p:txBody>
      </p:sp>
      <p:cxnSp>
        <p:nvCxnSpPr>
          <p:cNvPr id="9" name="直接箭头连接符 8"/>
          <p:cNvCxnSpPr>
            <a:stCxn id="22" idx="3"/>
            <a:endCxn id="5" idx="1"/>
          </p:cNvCxnSpPr>
          <p:nvPr/>
        </p:nvCxnSpPr>
        <p:spPr>
          <a:xfrm>
            <a:off x="1674812" y="4025900"/>
            <a:ext cx="38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3"/>
            <a:endCxn id="8" idx="1"/>
          </p:cNvCxnSpPr>
          <p:nvPr/>
        </p:nvCxnSpPr>
        <p:spPr>
          <a:xfrm>
            <a:off x="3750957" y="4019259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1"/>
          </p:cNvCxnSpPr>
          <p:nvPr/>
        </p:nvCxnSpPr>
        <p:spPr>
          <a:xfrm flipV="1">
            <a:off x="2635250" y="4019259"/>
            <a:ext cx="544207" cy="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093857" y="2729515"/>
            <a:ext cx="946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HEAD</a:t>
            </a:r>
            <a:endParaRPr lang="en-US" altLang="zh-CN" smtClean="0"/>
          </a:p>
          <a:p>
            <a:r>
              <a:rPr lang="en-US" altLang="zh-CN" smtClean="0"/>
              <a:t>master</a:t>
            </a:r>
            <a:endParaRPr lang="en-US" altLang="zh-CN" smtClean="0"/>
          </a:p>
          <a:p>
            <a:r>
              <a:rPr lang="en-US" altLang="zh-CN" smtClean="0"/>
              <a:t>test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068207" y="4654549"/>
            <a:ext cx="5715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5" idx="2"/>
            <a:endCxn id="13" idx="0"/>
          </p:cNvCxnSpPr>
          <p:nvPr/>
        </p:nvCxnSpPr>
        <p:spPr>
          <a:xfrm>
            <a:off x="2349500" y="4216400"/>
            <a:ext cx="4457" cy="43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5893289" y="3842041"/>
            <a:ext cx="571500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853727" y="3842041"/>
            <a:ext cx="571500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969434" y="3835400"/>
            <a:ext cx="571500" cy="381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883834" y="3835400"/>
            <a:ext cx="571500" cy="381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</a:t>
            </a:r>
            <a:endParaRPr lang="en-US" altLang="zh-CN" smtClean="0"/>
          </a:p>
        </p:txBody>
      </p:sp>
      <p:cxnSp>
        <p:nvCxnSpPr>
          <p:cNvPr id="21" name="直接箭头连接符 20"/>
          <p:cNvCxnSpPr>
            <a:stCxn id="15" idx="3"/>
            <a:endCxn id="17" idx="1"/>
          </p:cNvCxnSpPr>
          <p:nvPr/>
        </p:nvCxnSpPr>
        <p:spPr>
          <a:xfrm>
            <a:off x="6464789" y="4032541"/>
            <a:ext cx="388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3"/>
            <a:endCxn id="19" idx="1"/>
          </p:cNvCxnSpPr>
          <p:nvPr/>
        </p:nvCxnSpPr>
        <p:spPr>
          <a:xfrm>
            <a:off x="8540934" y="4025900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8" idx="1"/>
          </p:cNvCxnSpPr>
          <p:nvPr/>
        </p:nvCxnSpPr>
        <p:spPr>
          <a:xfrm flipV="1">
            <a:off x="7425227" y="4025900"/>
            <a:ext cx="544207" cy="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6858184" y="4661190"/>
            <a:ext cx="57150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17" idx="2"/>
            <a:endCxn id="43" idx="0"/>
          </p:cNvCxnSpPr>
          <p:nvPr/>
        </p:nvCxnSpPr>
        <p:spPr>
          <a:xfrm>
            <a:off x="7139477" y="4223041"/>
            <a:ext cx="4457" cy="43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8883834" y="4648490"/>
            <a:ext cx="571500" cy="3810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F</a:t>
            </a:r>
            <a:endParaRPr lang="zh-CN" altLang="en-US"/>
          </a:p>
        </p:txBody>
      </p:sp>
      <p:cxnSp>
        <p:nvCxnSpPr>
          <p:cNvPr id="46" name="直接箭头连接符 45"/>
          <p:cNvCxnSpPr>
            <a:stCxn id="43" idx="3"/>
            <a:endCxn id="45" idx="1"/>
          </p:cNvCxnSpPr>
          <p:nvPr/>
        </p:nvCxnSpPr>
        <p:spPr>
          <a:xfrm flipV="1">
            <a:off x="7429684" y="4838990"/>
            <a:ext cx="145415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9" idx="2"/>
            <a:endCxn id="45" idx="0"/>
          </p:cNvCxnSpPr>
          <p:nvPr/>
        </p:nvCxnSpPr>
        <p:spPr>
          <a:xfrm>
            <a:off x="9169584" y="4216400"/>
            <a:ext cx="0" cy="43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915"/>
            <a:ext cx="10515600" cy="510222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git 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标签可以理解为项目里程碑。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git标签分为两种类型：轻量标签和附注标签。轻量标签是指向提交对象的引用，附注标签则是仓库中的一个独立对象。建议使用附注标签。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可以这样设想一下，当项目上线了，当前版本是一个稳定版本。这时项目需要二期开发，我们依然会在当前分支下进行管理。如果没有为稳定版本打</a:t>
            </a:r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Tag</a:t>
            </a:r>
            <a:r>
              <a:rPr lang="zh-CN" altLang="en-US" dirty="0">
                <a:solidFill>
                  <a:schemeClr val="tx1"/>
                </a:solidFill>
                <a:effectLst/>
                <a:sym typeface="+mn-ea"/>
              </a:rPr>
              <a:t>，后续想要切换回这个版本就需要去查看提交历史，这是一个很麻烦的过程，这个就是</a:t>
            </a:r>
            <a:r>
              <a:rPr lang="en-US" altLang="zh-CN" dirty="0">
                <a:solidFill>
                  <a:schemeClr val="tx1"/>
                </a:solidFill>
                <a:effectLst/>
                <a:sym typeface="+mn-ea"/>
              </a:rPr>
              <a:t>git</a:t>
            </a:r>
            <a:r>
              <a:rPr lang="zh-CN" altLang="en-US" dirty="0">
                <a:solidFill>
                  <a:schemeClr val="tx1"/>
                </a:solidFill>
                <a:effectLst/>
                <a:sym typeface="+mn-ea"/>
              </a:rPr>
              <a:t>标签的好处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。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创建轻量标签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$ git tag “v-0.0.1”</a:t>
            </a:r>
            <a:endParaRPr lang="en-US" altLang="zh-CN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创建附注标签</a:t>
            </a:r>
            <a:endParaRPr lang="en-US" altLang="zh-CN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$ git tag -a “v-0.0.2” -m “project released on v-0.0.2”</a:t>
            </a:r>
            <a:endParaRPr lang="zh-CN" altLang="zh-CN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$ git push --tags #上传所有标签</a:t>
            </a:r>
            <a:endParaRPr lang="en-US" altLang="zh-CN" dirty="0" smtClean="0">
              <a:solidFill>
                <a:schemeClr val="tx1"/>
              </a:solidFill>
              <a:effectLst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915"/>
            <a:ext cx="10515600" cy="5102225"/>
          </a:xfrm>
        </p:spPr>
        <p:txBody>
          <a:bodyPr>
            <a:normAutofit/>
          </a:bodyPr>
          <a:lstStyle/>
          <a:p>
            <a:r>
              <a:rPr lang="en-US" altLang="zh-CN" sz="2500" dirty="0" smtClean="0">
                <a:solidFill>
                  <a:schemeClr val="tx1"/>
                </a:solidFill>
                <a:effectLst/>
                <a:sym typeface="+mn-ea"/>
              </a:rPr>
              <a:t>切换到标签</a:t>
            </a:r>
            <a:endParaRPr lang="en-US" altLang="zh-CN" sz="2500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z="2500" dirty="0" smtClean="0">
                <a:solidFill>
                  <a:schemeClr val="tx1"/>
                </a:solidFill>
                <a:effectLst/>
                <a:sym typeface="+mn-ea"/>
              </a:rPr>
              <a:t>与切换分支命令相同，用git checkout [tagname]</a:t>
            </a:r>
            <a:endParaRPr lang="en-US" altLang="zh-CN" sz="2500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z="2500" dirty="0" smtClean="0">
                <a:solidFill>
                  <a:schemeClr val="tx1"/>
                </a:solidFill>
                <a:effectLst/>
                <a:sym typeface="+mn-ea"/>
              </a:rPr>
              <a:t>查看标签信息</a:t>
            </a:r>
            <a:endParaRPr lang="en-US" altLang="zh-CN" sz="2500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z="2500" dirty="0" smtClean="0">
                <a:solidFill>
                  <a:schemeClr val="tx1"/>
                </a:solidFill>
                <a:effectLst/>
                <a:sym typeface="+mn-ea"/>
              </a:rPr>
              <a:t>用git show命令可以查看标签的版本信息：</a:t>
            </a:r>
            <a:endParaRPr lang="en-US" altLang="zh-CN" sz="2500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z="2500" dirty="0" smtClean="0">
                <a:solidFill>
                  <a:schemeClr val="tx1"/>
                </a:solidFill>
                <a:effectLst/>
                <a:sym typeface="+mn-ea"/>
              </a:rPr>
              <a:t>$ git show v0.1.2</a:t>
            </a:r>
            <a:endParaRPr lang="en-US" altLang="zh-CN" sz="2500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z="2500" dirty="0" smtClean="0">
                <a:solidFill>
                  <a:schemeClr val="tx1"/>
                </a:solidFill>
                <a:effectLst/>
                <a:sym typeface="+mn-ea"/>
              </a:rPr>
              <a:t>删除标签</a:t>
            </a:r>
            <a:endParaRPr lang="en-US" altLang="zh-CN" sz="2500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z="2500" dirty="0" smtClean="0">
                <a:solidFill>
                  <a:schemeClr val="tx1"/>
                </a:solidFill>
                <a:effectLst/>
                <a:sym typeface="+mn-ea"/>
              </a:rPr>
              <a:t>误打或需要修改标签时，需要先将标签删除，再打新标签。</a:t>
            </a:r>
            <a:endParaRPr lang="en-US" altLang="zh-CN" sz="2500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z="2500" dirty="0" smtClean="0">
                <a:solidFill>
                  <a:schemeClr val="tx1"/>
                </a:solidFill>
                <a:effectLst/>
                <a:sym typeface="+mn-ea"/>
              </a:rPr>
              <a:t>$ git tag -d v0.1.2 # 删除标签</a:t>
            </a:r>
            <a:endParaRPr lang="en-US" altLang="zh-CN" sz="2500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zh-CN" altLang="en-US" sz="2500"/>
              <a:t>参数d即delete的缩写，意为删除其后指定的标签。</a:t>
            </a:r>
            <a:endParaRPr lang="zh-CN" altLang="en-US" sz="2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915"/>
            <a:ext cx="10515600" cy="5102225"/>
          </a:xfrm>
        </p:spPr>
        <p:txBody>
          <a:bodyPr>
            <a:noAutofit/>
          </a:bodyPr>
          <a:lstStyle/>
          <a:p>
            <a:r>
              <a:rPr lang="en-US" altLang="zh-CN" sz="2200" dirty="0" smtClean="0">
                <a:solidFill>
                  <a:schemeClr val="tx1"/>
                </a:solidFill>
                <a:effectLst/>
                <a:sym typeface="+mn-ea"/>
              </a:rPr>
              <a:t>给指定的commit打标签</a:t>
            </a:r>
            <a:endParaRPr lang="en-US" altLang="zh-CN" sz="2200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  <a:effectLst/>
                <a:sym typeface="+mn-ea"/>
              </a:rPr>
              <a:t>打标签不必要在head之上，也可在之前的版本上打，这需要你知道某个提交对象的校验和（通过git log获取）。</a:t>
            </a:r>
            <a:endParaRPr lang="en-US" altLang="zh-CN" sz="2200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  <a:effectLst/>
                <a:sym typeface="+mn-ea"/>
              </a:rPr>
              <a:t># 补打标签</a:t>
            </a:r>
            <a:endParaRPr lang="en-US" altLang="zh-CN" sz="2200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  <a:effectLst/>
                <a:sym typeface="+mn-ea"/>
              </a:rPr>
              <a:t>$ git tag -a v0.1.1  9fbc3d0</a:t>
            </a:r>
            <a:endParaRPr lang="en-US" altLang="zh-CN" sz="2200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  <a:effectLst/>
                <a:sym typeface="+mn-ea"/>
              </a:rPr>
              <a:t>标签发布</a:t>
            </a:r>
            <a:endParaRPr lang="en-US" altLang="zh-CN" sz="2200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  <a:effectLst/>
                <a:sym typeface="+mn-ea"/>
              </a:rPr>
              <a:t>通常的git push不会将标签对象提交到git服务器，我们需要进行显式的操作：</a:t>
            </a:r>
            <a:endParaRPr lang="en-US" altLang="zh-CN" sz="2200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  <a:effectLst/>
                <a:sym typeface="+mn-ea"/>
              </a:rPr>
              <a:t>$ git push origin v0.1.2 # 将v0.1.2标签提交到git服务器</a:t>
            </a:r>
            <a:endParaRPr lang="en-US" altLang="zh-CN" sz="2200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  <a:effectLst/>
                <a:sym typeface="+mn-ea"/>
              </a:rPr>
              <a:t>$ git push origin –tags # 将本地所有标签一次性提交到git服务器</a:t>
            </a:r>
            <a:endParaRPr lang="en-US" altLang="zh-CN" sz="2200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  <a:effectLst/>
                <a:sym typeface="+mn-ea"/>
              </a:rPr>
              <a:t>注意：如果想看之前某个标签状态下的文件，可以这样操作</a:t>
            </a:r>
            <a:endParaRPr lang="en-US" altLang="zh-CN" sz="2200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  <a:effectLst/>
                <a:sym typeface="+mn-ea"/>
              </a:rPr>
              <a:t>1.git tag   查看当前分支下的标签</a:t>
            </a:r>
            <a:endParaRPr lang="en-US" altLang="zh-CN" sz="2200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sz="2200" dirty="0" smtClean="0">
                <a:solidFill>
                  <a:schemeClr val="tx1"/>
                </a:solidFill>
                <a:effectLst/>
                <a:sym typeface="+mn-ea"/>
              </a:rPr>
              <a:t>2.git  checkout v0.21   此时会指向打v0.21标签时的代码状态，（但现在处于一个空的分支上）</a:t>
            </a:r>
            <a:endParaRPr lang="en-US" altLang="zh-CN" sz="2200" dirty="0" smtClean="0">
              <a:solidFill>
                <a:schemeClr val="tx1"/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查看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之前讲了很多</a:t>
            </a:r>
            <a:r>
              <a:rPr lang="en-US" altLang="zh-CN" dirty="0">
                <a:sym typeface="+mn-ea"/>
              </a:rPr>
              <a:t>commit</a:t>
            </a:r>
            <a:r>
              <a:rPr lang="zh-CN" altLang="en-US" dirty="0">
                <a:sym typeface="+mn-ea"/>
              </a:rPr>
              <a:t>，那么如何查看这些</a:t>
            </a:r>
            <a:r>
              <a:rPr lang="en-US" altLang="zh-CN" dirty="0">
                <a:sym typeface="+mn-ea"/>
              </a:rPr>
              <a:t>commit</a:t>
            </a:r>
            <a:r>
              <a:rPr lang="zh-CN" altLang="en-US" dirty="0">
                <a:sym typeface="+mn-ea"/>
              </a:rPr>
              <a:t>的具体情况呢</a:t>
            </a:r>
            <a:endParaRPr lang="en-US" altLang="zh-CN" dirty="0"/>
          </a:p>
          <a:p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git show 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查看最后一次提交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effectLst/>
                <a:sym typeface="+mn-ea"/>
              </a:rPr>
              <a:t>git show HEAD 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查看</a:t>
            </a:r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HEAD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指向的分支的</a:t>
            </a:r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commit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内容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git show e0783 </a:t>
            </a:r>
            <a:r>
              <a:rPr lang="zh-CN" altLang="en-US" dirty="0">
                <a:solidFill>
                  <a:schemeClr val="tx1"/>
                </a:solidFill>
                <a:effectLst/>
                <a:sym typeface="+mn-ea"/>
              </a:rPr>
              <a:t>根据</a:t>
            </a:r>
            <a:r>
              <a:rPr lang="en-US" altLang="zh-CN" dirty="0">
                <a:solidFill>
                  <a:schemeClr val="tx1"/>
                </a:solidFill>
                <a:effectLst/>
                <a:sym typeface="+mn-ea"/>
              </a:rPr>
              <a:t>hash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查看内容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git show --pretty=raw e0783</a:t>
            </a:r>
            <a:r>
              <a:rPr lang="zh-CN" altLang="en-US" dirty="0">
                <a:solidFill>
                  <a:schemeClr val="tx1"/>
                </a:solidFill>
                <a:effectLst/>
                <a:sym typeface="+mn-ea"/>
              </a:rPr>
              <a:t>根据</a:t>
            </a:r>
            <a:r>
              <a:rPr lang="en-US" altLang="zh-CN" dirty="0">
                <a:solidFill>
                  <a:schemeClr val="tx1"/>
                </a:solidFill>
                <a:effectLst/>
                <a:sym typeface="+mn-ea"/>
              </a:rPr>
              <a:t>hash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查看完整内容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git ls-tree 5fb56 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查看</a:t>
            </a:r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tree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对象内容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比对差异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对比工作区、暂存区、历史仓库中内容是常用的技巧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git diff Demo.java 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对比工作区和暂存区中的差异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git diff --cached Demo.java 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对比暂存区和历史仓库中的差异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git diff HEAD^ 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对比上一个版本的差异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effectLst/>
                <a:sym typeface="+mn-ea"/>
              </a:rPr>
              <a:t>git diff origin/master..</a:t>
            </a:r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master 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对比远程</a:t>
            </a:r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master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和本地</a:t>
            </a:r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master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的差异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Git </a:t>
            </a:r>
            <a:r>
              <a:rPr lang="zh-CN" altLang="en-US" dirty="0" smtClean="0">
                <a:sym typeface="+mn-ea"/>
              </a:rPr>
              <a:t>撤销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恢复本地内容、提交错误等等是开发过程中常常遇到的情况，</a:t>
            </a:r>
            <a:r>
              <a:rPr lang="en-US" altLang="zh-CN" dirty="0" smtClean="0">
                <a:sym typeface="+mn-ea"/>
              </a:rPr>
              <a:t>Git</a:t>
            </a:r>
            <a:r>
              <a:rPr lang="zh-CN" altLang="en-US" dirty="0" smtClean="0">
                <a:sym typeface="+mn-ea"/>
              </a:rPr>
              <a:t>也给我们提供了丰富的撤销操作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git checkout -- master.txt </a:t>
            </a:r>
            <a:r>
              <a:rPr lang="zh-CN" altLang="en-US" dirty="0">
                <a:solidFill>
                  <a:schemeClr val="tx1"/>
                </a:solidFill>
                <a:effectLst/>
                <a:sym typeface="+mn-ea"/>
              </a:rPr>
              <a:t>从暂存区恢复到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工作区、暂存区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git checkout -- test master.txt 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从</a:t>
            </a:r>
            <a:r>
              <a:rPr lang="en-US" altLang="zh-CN" dirty="0">
                <a:solidFill>
                  <a:schemeClr val="tx1"/>
                </a:solidFill>
                <a:effectLst/>
                <a:sym typeface="+mn-ea"/>
              </a:rPr>
              <a:t>test</a:t>
            </a:r>
            <a:r>
              <a:rPr lang="zh-CN" altLang="en-US" dirty="0">
                <a:solidFill>
                  <a:schemeClr val="tx1"/>
                </a:solidFill>
                <a:effectLst/>
                <a:sym typeface="+mn-ea"/>
              </a:rPr>
              <a:t>分支恢复到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工作区、暂存区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git reset </a:t>
            </a:r>
            <a:r>
              <a:rPr lang="zh-CN" altLang="en-US" dirty="0">
                <a:solidFill>
                  <a:schemeClr val="tx1"/>
                </a:solidFill>
                <a:effectLst/>
                <a:sym typeface="+mn-ea"/>
              </a:rPr>
              <a:t>还原暂存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区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git revert HEAD </a:t>
            </a:r>
            <a:r>
              <a:rPr lang="zh-CN" altLang="en-US" dirty="0">
                <a:solidFill>
                  <a:schemeClr val="tx1"/>
                </a:solidFill>
                <a:effectLst/>
                <a:sym typeface="+mn-ea"/>
              </a:rPr>
              <a:t>产生一个新的提交撤销之前的提交</a:t>
            </a:r>
            <a:endParaRPr lang="zh-CN" altLang="en-US" dirty="0">
              <a:solidFill>
                <a:schemeClr val="tx1"/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日志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查看提交日志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tx1"/>
                </a:solidFill>
                <a:effectLst/>
                <a:sym typeface="+mn-ea"/>
              </a:rPr>
              <a:t>git log 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查看所有日志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effectLst/>
                <a:sym typeface="+mn-ea"/>
              </a:rPr>
              <a:t>git log -1 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查看最新的一条日志</a:t>
            </a:r>
            <a:endParaRPr lang="zh-CN" altLang="en-US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effectLst/>
                <a:sym typeface="+mn-ea"/>
              </a:rPr>
              <a:t>git log --stat </a:t>
            </a:r>
            <a:r>
              <a:rPr lang="zh-CN" altLang="en-US" dirty="0" smtClean="0">
                <a:solidFill>
                  <a:schemeClr val="tx1"/>
                </a:solidFill>
                <a:effectLst/>
                <a:sym typeface="+mn-ea"/>
              </a:rPr>
              <a:t>查看日志和差异信息</a:t>
            </a:r>
            <a:endParaRPr lang="en-US" altLang="zh-CN" dirty="0" smtClean="0">
              <a:solidFill>
                <a:schemeClr val="tx1"/>
              </a:solidFill>
              <a:effectLst/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effectLst/>
                <a:sym typeface="+mn-ea"/>
              </a:rPr>
              <a:t>git reflog --</a:t>
            </a:r>
            <a:r>
              <a:rPr lang="zh-CN" altLang="zh-CN" dirty="0">
                <a:solidFill>
                  <a:schemeClr val="tx1"/>
                </a:solidFill>
                <a:effectLst/>
                <a:sym typeface="+mn-ea"/>
              </a:rPr>
              <a:t>查看所有分支的所有操作记录</a:t>
            </a:r>
            <a:endParaRPr lang="zh-CN" altLang="zh-CN" dirty="0">
              <a:solidFill>
                <a:schemeClr val="tx1"/>
              </a:solidFill>
              <a:effectLst/>
              <a:sym typeface="+mn-ea"/>
            </a:endParaRPr>
          </a:p>
          <a:p>
            <a:endParaRPr lang="zh-CN" altLang="en-US" b="1" dirty="0">
              <a:solidFill>
                <a:srgbClr val="FFFF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END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什么是</a:t>
            </a:r>
            <a:r>
              <a:rPr lang="en-US" altLang="zh-CN" dirty="0">
                <a:sym typeface="+mn-ea"/>
              </a:rPr>
              <a:t>git 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1.</a:t>
            </a:r>
            <a:r>
              <a:rPr lang="zh-CN" altLang="zh-CN" dirty="0">
                <a:sym typeface="+mn-ea"/>
              </a:rPr>
              <a:t>开源的代码管理软件</a:t>
            </a:r>
            <a:r>
              <a:rPr lang="en-US" altLang="zh-CN" dirty="0">
                <a:sym typeface="+mn-ea"/>
              </a:rPr>
              <a:t>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2.</a:t>
            </a:r>
            <a:r>
              <a:rPr lang="zh-CN" altLang="zh-CN" dirty="0">
                <a:sym typeface="+mn-ea"/>
              </a:rPr>
              <a:t>分布式版本控制系统</a:t>
            </a:r>
            <a:endParaRPr lang="zh-CN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3.</a:t>
            </a:r>
            <a:r>
              <a:rPr lang="zh-CN" altLang="zh-CN" dirty="0">
                <a:sym typeface="+mn-ea"/>
              </a:rPr>
              <a:t>分散式协作存储工具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和</a:t>
            </a:r>
            <a:r>
              <a:rPr lang="en-US" altLang="zh-CN"/>
              <a:t>svn</a:t>
            </a:r>
            <a:r>
              <a:rPr lang="zh-CN" altLang="en-US"/>
              <a:t>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fontAlgn="base"/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是分布式的，</a:t>
            </a:r>
            <a:r>
              <a:rPr lang="en-US" altLang="zh-CN" dirty="0" smtClean="0">
                <a:sym typeface="+mn-ea"/>
              </a:rPr>
              <a:t>SVN</a:t>
            </a:r>
            <a:r>
              <a:rPr lang="zh-CN" altLang="en-US" dirty="0" smtClean="0">
                <a:sym typeface="+mn-ea"/>
              </a:rPr>
              <a:t>是集中式；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把内容按元数据方式存储，而</a:t>
            </a:r>
            <a:r>
              <a:rPr lang="en-US" altLang="zh-CN" dirty="0">
                <a:sym typeface="+mn-ea"/>
              </a:rPr>
              <a:t>SVN</a:t>
            </a:r>
            <a:r>
              <a:rPr lang="zh-CN" altLang="en-US" dirty="0">
                <a:sym typeface="+mn-ea"/>
              </a:rPr>
              <a:t>是按</a:t>
            </a:r>
            <a:r>
              <a:rPr lang="zh-CN" altLang="en-US" dirty="0" smtClean="0">
                <a:sym typeface="+mn-ea"/>
              </a:rPr>
              <a:t>文件存储；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分支和</a:t>
            </a:r>
            <a:r>
              <a:rPr lang="en-US" altLang="zh-CN" dirty="0">
                <a:sym typeface="+mn-ea"/>
              </a:rPr>
              <a:t>SVN</a:t>
            </a:r>
            <a:r>
              <a:rPr lang="zh-CN" altLang="en-US" dirty="0">
                <a:sym typeface="+mn-ea"/>
              </a:rPr>
              <a:t>的分支不</a:t>
            </a:r>
            <a:r>
              <a:rPr lang="zh-CN" altLang="en-US" dirty="0" smtClean="0">
                <a:sym typeface="+mn-ea"/>
              </a:rPr>
              <a:t>同；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没有一个全局的版本号，而</a:t>
            </a:r>
            <a:r>
              <a:rPr lang="en-US" altLang="zh-CN" dirty="0">
                <a:sym typeface="+mn-ea"/>
              </a:rPr>
              <a:t>SVN</a:t>
            </a:r>
            <a:r>
              <a:rPr lang="zh-CN" altLang="en-US" dirty="0" smtClean="0">
                <a:sym typeface="+mn-ea"/>
              </a:rPr>
              <a:t>有；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的内容完整性要优于</a:t>
            </a:r>
            <a:r>
              <a:rPr lang="en-US" altLang="zh-CN" dirty="0" smtClean="0">
                <a:sym typeface="+mn-ea"/>
              </a:rPr>
              <a:t>SVN</a:t>
            </a:r>
            <a:r>
              <a:rPr lang="zh-CN" altLang="en-US" dirty="0" smtClean="0">
                <a:sym typeface="+mn-ea"/>
              </a:rPr>
              <a:t>；</a:t>
            </a:r>
            <a:endParaRPr lang="en-US" altLang="zh-CN" dirty="0" smtClean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SVN</a:t>
            </a:r>
            <a:r>
              <a:rPr lang="zh-CN" altLang="en-US" dirty="0">
                <a:sym typeface="+mn-ea"/>
              </a:rPr>
              <a:t>管理的对象是文件，</a:t>
            </a:r>
            <a:r>
              <a:rPr lang="en-US" altLang="zh-CN" dirty="0" err="1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管理的对象是仓</a:t>
            </a:r>
            <a:r>
              <a:rPr lang="zh-CN" altLang="en-US" dirty="0" smtClean="0">
                <a:sym typeface="+mn-ea"/>
              </a:rPr>
              <a:t>库；</a:t>
            </a:r>
            <a:endParaRPr lang="zh-CN" altLang="en-US" dirty="0"/>
          </a:p>
          <a:p>
            <a:r>
              <a:rPr lang="en-US" altLang="zh-CN" dirty="0" smtClean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SVN</a:t>
            </a:r>
            <a:r>
              <a:rPr lang="zh-CN" altLang="en-US" dirty="0">
                <a:sym typeface="+mn-ea"/>
              </a:rPr>
              <a:t>是集中式代码管理系统，几乎所有的操作都需要服务器的的参与，</a:t>
            </a:r>
            <a:r>
              <a:rPr lang="en-US" altLang="zh-CN" dirty="0" err="1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是分布式代码管理系统，大部分的操作都在客户端</a:t>
            </a:r>
            <a:r>
              <a:rPr lang="zh-CN" altLang="en-US" dirty="0" smtClean="0">
                <a:sym typeface="+mn-ea"/>
              </a:rPr>
              <a:t>本地完成</a:t>
            </a:r>
            <a:r>
              <a:rPr lang="zh-CN" altLang="en-US" dirty="0">
                <a:sym typeface="+mn-ea"/>
              </a:rPr>
              <a:t>，只有少数的操作需要服务器的的参与（</a:t>
            </a:r>
            <a:r>
              <a:rPr lang="en-US" altLang="zh-CN" dirty="0">
                <a:sym typeface="+mn-ea"/>
              </a:rPr>
              <a:t>pull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push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fetch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clone</a:t>
            </a:r>
            <a:r>
              <a:rPr lang="zh-CN" altLang="en-US" dirty="0" smtClean="0">
                <a:sym typeface="+mn-ea"/>
              </a:rPr>
              <a:t>）；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 </a:t>
            </a:r>
            <a:r>
              <a:rPr lang="en-US" altLang="zh-CN" dirty="0" smtClean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SVN</a:t>
            </a:r>
            <a:r>
              <a:rPr lang="zh-CN" altLang="en-US" dirty="0">
                <a:sym typeface="+mn-ea"/>
              </a:rPr>
              <a:t>的分支信息，历史记录，标签都在服务器上，</a:t>
            </a:r>
            <a:r>
              <a:rPr lang="en-US" altLang="zh-CN" dirty="0" err="1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几乎所有的信息都在客户端。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git</a:t>
            </a:r>
            <a:r>
              <a:rPr lang="zh-CN" altLang="en-US" dirty="0">
                <a:sym typeface="+mn-ea"/>
              </a:rPr>
              <a:t>的安</a:t>
            </a:r>
            <a:r>
              <a:rPr lang="zh-CN" altLang="en-US" dirty="0" smtClean="0">
                <a:sym typeface="+mn-ea"/>
              </a:rPr>
              <a:t>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Linux</a:t>
            </a:r>
            <a:r>
              <a:rPr lang="zh-CN" altLang="en-US" dirty="0">
                <a:sym typeface="+mn-ea"/>
              </a:rPr>
              <a:t>：如果要在 Linux 上安装预编译好的 Git 二进制安装包，可以直接用系统提供的包管理工具。在 centos 上用 yum 安装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>
                <a:sym typeface="+mn-ea"/>
              </a:rPr>
              <a:t>	#</a:t>
            </a:r>
            <a:r>
              <a:rPr lang="zh-CN" altLang="en-US" dirty="0" smtClean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yum install git</a:t>
            </a:r>
            <a:endParaRPr lang="zh-CN" altLang="en-US" dirty="0"/>
          </a:p>
          <a:p>
            <a:pPr marL="0" indent="0"/>
            <a:r>
              <a:rPr lang="zh-CN" altLang="en-US" dirty="0" smtClean="0">
                <a:sym typeface="+mn-ea"/>
              </a:rPr>
              <a:t>Ubuntu </a:t>
            </a:r>
            <a:r>
              <a:rPr lang="zh-CN" altLang="en-US" dirty="0">
                <a:sym typeface="+mn-ea"/>
              </a:rPr>
              <a:t>这类 Debian 体系的系统上，可以用 apt-get 安装：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 smtClean="0">
                <a:sym typeface="+mn-ea"/>
              </a:rPr>
              <a:t># </a:t>
            </a:r>
            <a:r>
              <a:rPr lang="zh-CN" altLang="en-US" dirty="0">
                <a:sym typeface="+mn-ea"/>
              </a:rPr>
              <a:t>apt-get instal git-core</a:t>
            </a:r>
            <a:endParaRPr lang="zh-CN" altLang="en-US" dirty="0"/>
          </a:p>
          <a:p>
            <a:pPr marL="0" indent="0"/>
            <a:r>
              <a:rPr lang="en-US" altLang="zh-CN" dirty="0">
                <a:sym typeface="+mn-ea"/>
              </a:rPr>
              <a:t>windows:  在Windows平台上同样很容易安装，在git官网上下载对应的版本，然后一直默认安装即可，</a:t>
            </a:r>
            <a:r>
              <a:rPr lang="en-US" altLang="zh-CN" dirty="0" smtClean="0">
                <a:sym typeface="+mn-ea"/>
              </a:rPr>
              <a:t>它提供了命令行和图形化两种操作模式</a:t>
            </a:r>
            <a:r>
              <a:rPr lang="zh-CN" altLang="en-US" dirty="0" smtClean="0">
                <a:sym typeface="+mn-ea"/>
              </a:rPr>
              <a:t>。</a:t>
            </a:r>
            <a:endParaRPr lang="en-US" altLang="zh-CN" dirty="0"/>
          </a:p>
          <a:p>
            <a:pPr marL="0" indent="0"/>
            <a:endParaRPr lang="en-US" altLang="zh-CN" dirty="0" smtClean="0"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 smtClean="0"/>
              <a:t>的常用工</a:t>
            </a:r>
            <a:r>
              <a:rPr lang="zh-CN" altLang="en-US" dirty="0"/>
              <a:t>作流程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从远程仓库克隆一个项目（</a:t>
            </a:r>
            <a:r>
              <a:rPr lang="en-US" altLang="zh-CN" dirty="0" smtClean="0"/>
              <a:t>git clone</a:t>
            </a:r>
            <a:r>
              <a:rPr lang="zh-CN" altLang="en-US" dirty="0" smtClean="0"/>
              <a:t>）或者在本地初始化一个项目（</a:t>
            </a:r>
            <a:r>
              <a:rPr lang="en-US" altLang="zh-CN" dirty="0" smtClean="0"/>
              <a:t>git init</a:t>
            </a:r>
            <a:r>
              <a:rPr lang="zh-CN" altLang="en-US" dirty="0" smtClean="0"/>
              <a:t>）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对</a:t>
            </a:r>
            <a:r>
              <a:rPr lang="en-US" altLang="zh-CN" dirty="0" smtClean="0"/>
              <a:t>工作</a:t>
            </a:r>
            <a:r>
              <a:rPr lang="zh-CN" altLang="en-US" dirty="0" smtClean="0"/>
              <a:t>区进行修改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en-US" altLang="zh-CN" dirty="0"/>
              <a:t>对这些修改了的文件作快照，</a:t>
            </a:r>
            <a:r>
              <a:rPr lang="en-US" altLang="zh-CN" dirty="0" smtClean="0"/>
              <a:t>并保存到暂存区域（</a:t>
            </a:r>
            <a:r>
              <a:rPr lang="en-US" altLang="zh-CN" dirty="0"/>
              <a:t>git add</a:t>
            </a:r>
            <a:r>
              <a:rPr lang="en-US" altLang="zh-CN" dirty="0" smtClean="0"/>
              <a:t>）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r>
              <a:rPr lang="en-US" altLang="zh-CN" dirty="0" smtClean="0"/>
              <a:t>4.</a:t>
            </a:r>
            <a:r>
              <a:rPr lang="en-US" altLang="zh-CN" dirty="0"/>
              <a:t>提交更新，将保存在暂存区域的文件快照转储到 git </a:t>
            </a:r>
            <a:r>
              <a:rPr lang="en-US" altLang="zh-CN" dirty="0" smtClean="0"/>
              <a:t>目录中（</a:t>
            </a:r>
            <a:r>
              <a:rPr lang="en-US" altLang="zh-CN" dirty="0"/>
              <a:t>git commit</a:t>
            </a:r>
            <a:r>
              <a:rPr lang="en-US" altLang="zh-CN" dirty="0" smtClean="0"/>
              <a:t>）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把本地仓库推送到远程仓库（</a:t>
            </a:r>
            <a:r>
              <a:rPr lang="en-US" altLang="zh-CN" dirty="0" smtClean="0"/>
              <a:t>git push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如果推送与远程仓库有冲突，推送会失败，需先把远程仓库里的代码更新到本地，在本地解决冲突后再推送（</a:t>
            </a:r>
            <a:r>
              <a:rPr lang="en-US" altLang="zh-CN" dirty="0" smtClean="0"/>
              <a:t>git pull</a:t>
            </a:r>
            <a:r>
              <a:rPr lang="zh-CN" altLang="en-US" dirty="0" smtClean="0"/>
              <a:t>）。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生成公钥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835" y="1613648"/>
            <a:ext cx="10833847" cy="4303058"/>
          </a:xfrm>
        </p:spPr>
        <p:txBody>
          <a:bodyPr>
            <a:normAutofit fontScale="75000" lnSpcReduction="10000"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Linux、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系统：则</a:t>
            </a:r>
            <a:r>
              <a:rPr lang="zh-CN" altLang="en-US" dirty="0"/>
              <a:t>可以在命令界面输入ssh-keygen命令，然后一直回车即</a:t>
            </a:r>
            <a:r>
              <a:rPr lang="zh-CN" altLang="en-US" dirty="0" smtClean="0"/>
              <a:t>可；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公</a:t>
            </a:r>
            <a:r>
              <a:rPr lang="zh-CN" altLang="en-US" dirty="0"/>
              <a:t>钥保存在用户家目录下的.ssh/id_rsa.pub里</a:t>
            </a:r>
            <a:r>
              <a:rPr lang="zh-CN" altLang="en-US" dirty="0" smtClean="0"/>
              <a:t>面；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Windows</a:t>
            </a:r>
            <a:r>
              <a:rPr lang="zh-CN" altLang="en-US" dirty="0"/>
              <a:t>系</a:t>
            </a:r>
            <a:r>
              <a:rPr lang="zh-CN" altLang="en-US" dirty="0" smtClean="0"/>
              <a:t>统：打开git bash程序（也可打开</a:t>
            </a:r>
            <a:r>
              <a:rPr lang="en-US" altLang="zh-CN" dirty="0" smtClean="0"/>
              <a:t>git gui</a:t>
            </a:r>
            <a:r>
              <a:rPr lang="zh-CN" altLang="en-US" dirty="0" smtClean="0"/>
              <a:t>程序），</a:t>
            </a:r>
            <a:r>
              <a:rPr lang="zh-CN" altLang="en-US" dirty="0"/>
              <a:t>打开后在命令界面输入ssh-keygen.exe 一直回车即可，公钥保存在.ssh/id_rsa.pub里面，如果你是用administrator登录的，就在C:\Users\Administrator\.ssh里</a:t>
            </a:r>
            <a:r>
              <a:rPr lang="zh-CN" altLang="en-US" dirty="0" smtClean="0"/>
              <a:t>面；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Mac</a:t>
            </a:r>
            <a:r>
              <a:rPr lang="zh-CN" altLang="en-US" dirty="0" smtClean="0"/>
              <a:t>系统：可在终端使用ssh-keygen生成，也可安装</a:t>
            </a:r>
            <a:r>
              <a:rPr lang="en-US" altLang="zh-CN" dirty="0" smtClean="0"/>
              <a:t>git gui</a:t>
            </a:r>
            <a:r>
              <a:rPr lang="zh-CN" altLang="en-US" dirty="0" smtClean="0"/>
              <a:t>等图形工具生成。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 smtClean="0"/>
              <a:t>用</a:t>
            </a:r>
            <a:r>
              <a:rPr lang="en-US" altLang="zh-CN" dirty="0" smtClean="0"/>
              <a:t>ssh-copy-id</a:t>
            </a:r>
            <a:r>
              <a:rPr lang="zh-CN" altLang="en-US" dirty="0" smtClean="0"/>
              <a:t>命令可将生成的公钥发送到服务器（需密码验证，提交成功后与远程仓库交互不再需要密码），也可将</a:t>
            </a:r>
            <a:r>
              <a:rPr lang="zh-CN" altLang="en-US" dirty="0"/>
              <a:t>生成的公</a:t>
            </a:r>
            <a:r>
              <a:rPr lang="zh-CN" altLang="en-US" dirty="0" smtClean="0"/>
              <a:t>钥内容发</a:t>
            </a:r>
            <a:r>
              <a:rPr lang="zh-CN" altLang="en-US" dirty="0"/>
              <a:t>给</a:t>
            </a:r>
            <a:r>
              <a:rPr lang="en-US" altLang="zh-CN" dirty="0"/>
              <a:t>git</a:t>
            </a:r>
            <a:r>
              <a:rPr lang="zh-CN" altLang="en-US" dirty="0"/>
              <a:t>管理</a:t>
            </a:r>
            <a:r>
              <a:rPr lang="zh-CN" altLang="en-US" dirty="0" smtClean="0"/>
              <a:t>员。</a:t>
            </a:r>
            <a:endParaRPr lang="zh-CN" altLang="en-US" dirty="0" smtClean="0"/>
          </a:p>
          <a:p>
            <a:pPr>
              <a:lnSpc>
                <a:spcPct val="130000"/>
              </a:lnSpc>
            </a:pPr>
            <a:r>
              <a:rPr lang="zh-CN" altLang="zh-CN" dirty="0"/>
              <a:t>注：使用</a:t>
            </a:r>
            <a:r>
              <a:rPr lang="en-US" altLang="zh-CN" dirty="0"/>
              <a:t>ssh-copy-id</a:t>
            </a:r>
            <a:r>
              <a:rPr lang="zh-CN" altLang="en-US" dirty="0"/>
              <a:t>需要有有服务器端</a:t>
            </a:r>
            <a:r>
              <a:rPr lang="en-US" altLang="zh-CN" dirty="0"/>
              <a:t>bash</a:t>
            </a:r>
            <a:r>
              <a:rPr lang="zh-CN" altLang="en-US" dirty="0"/>
              <a:t>权限，否则无法使用这个命令</a:t>
            </a:r>
            <a:endParaRPr lang="zh-CN" altLang="en-US" dirty="0"/>
          </a:p>
        </p:txBody>
      </p:sp>
      <p:pic>
        <p:nvPicPr>
          <p:cNvPr id="4" name="图片 3" descr="Q]MK1QF[3M]K533LR{CMVO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665" y="5780405"/>
            <a:ext cx="779018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生成公钥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TortoiseGit</a:t>
            </a:r>
            <a:r>
              <a:rPr lang="zh-CN" altLang="en-US" dirty="0" smtClean="0">
                <a:sym typeface="+mn-ea"/>
              </a:rPr>
              <a:t>客户端</a:t>
            </a:r>
            <a:r>
              <a:rPr lang="zh-CN" altLang="en-US">
                <a:sym typeface="+mn-ea"/>
              </a:rPr>
              <a:t>使用扩展名为ppk的密钥，而不是ssh-keygen生成的rsa密钥，使用命令</a:t>
            </a:r>
            <a:r>
              <a:rPr lang="en-US" altLang="zh-CN">
                <a:sym typeface="+mn-ea"/>
              </a:rPr>
              <a:t>ssh-keygen </a:t>
            </a:r>
            <a:r>
              <a:rPr lang="zh-CN" altLang="en-US">
                <a:sym typeface="+mn-ea"/>
              </a:rPr>
              <a:t>产生的秘钥不能在TortoiseGit用，</a:t>
            </a:r>
            <a:r>
              <a:rPr lang="zh-CN" altLang="en-US" dirty="0" smtClean="0">
                <a:sym typeface="+mn-ea"/>
              </a:rPr>
              <a:t>需要打开</a:t>
            </a:r>
            <a:r>
              <a:rPr lang="en-US" altLang="zh-CN" dirty="0" smtClean="0">
                <a:sym typeface="+mn-ea"/>
              </a:rPr>
              <a:t>TortoiseGit</a:t>
            </a:r>
            <a:r>
              <a:rPr lang="zh-CN" altLang="en-US" dirty="0" smtClean="0">
                <a:sym typeface="+mn-ea"/>
              </a:rPr>
              <a:t>文件夹，启动</a:t>
            </a:r>
            <a:r>
              <a:rPr lang="en-US" altLang="zh-CN" dirty="0" smtClean="0">
                <a:sym typeface="+mn-ea"/>
              </a:rPr>
              <a:t>PuTTYgen</a:t>
            </a:r>
            <a:r>
              <a:rPr lang="zh-CN" altLang="en-US" dirty="0" smtClean="0">
                <a:sym typeface="+mn-ea"/>
              </a:rPr>
              <a:t>程序生成一个</a:t>
            </a:r>
            <a:r>
              <a:rPr lang="en-US" altLang="zh-CN" dirty="0" smtClean="0">
                <a:sym typeface="+mn-ea"/>
              </a:rPr>
              <a:t>.ppk</a:t>
            </a:r>
            <a:r>
              <a:rPr lang="zh-CN" altLang="en-US" dirty="0" smtClean="0">
                <a:sym typeface="+mn-ea"/>
              </a:rPr>
              <a:t>格式的秘钥，</a:t>
            </a:r>
            <a:endParaRPr lang="zh-CN" altLang="en-US" dirty="0" smtClean="0">
              <a:sym typeface="+mn-ea"/>
            </a:endParaRPr>
          </a:p>
          <a:p>
            <a:r>
              <a:rPr lang="zh-CN" altLang="en-US"/>
              <a:t>运行TortoiseGit开始菜单中的Pageant程序，程序启动后将自动停靠在任务栏中，双击该图标，弹出key管理列表，然后将秘钥添加进去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基本配置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>
                <a:sym typeface="+mn-ea"/>
              </a:rPr>
              <a:t>配置使用者信息</a:t>
            </a:r>
            <a:endParaRPr lang="zh-CN" altLang="en-US" sz="2800" dirty="0" smtClean="0">
              <a:sym typeface="+mn-ea"/>
            </a:endParaRPr>
          </a:p>
          <a:p>
            <a:pPr lvl="1"/>
            <a:r>
              <a:rPr lang="zh-CN" altLang="zh-CN" sz="2400" dirty="0" smtClean="0">
                <a:sym typeface="+mn-ea"/>
              </a:rPr>
              <a:t>全局配置</a:t>
            </a:r>
            <a:endParaRPr lang="zh-CN" altLang="zh-CN" sz="2400" dirty="0" smtClean="0">
              <a:sym typeface="+mn-ea"/>
            </a:endParaRPr>
          </a:p>
          <a:p>
            <a:pPr lvl="1"/>
            <a:r>
              <a:rPr lang="en-US" altLang="zh-CN" sz="2800" dirty="0" smtClean="0">
                <a:sym typeface="+mn-ea"/>
              </a:rPr>
              <a:t>git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config </a:t>
            </a:r>
            <a:r>
              <a:rPr lang="en-US" altLang="zh-CN" sz="2800" b="1" dirty="0" smtClean="0">
                <a:solidFill>
                  <a:srgbClr val="00B0F0"/>
                </a:solidFill>
                <a:sym typeface="+mn-ea"/>
              </a:rPr>
              <a:t>--global </a:t>
            </a:r>
            <a:r>
              <a:rPr lang="en-US" altLang="zh-CN" sz="2800" dirty="0" smtClean="0">
                <a:sym typeface="+mn-ea"/>
              </a:rPr>
              <a:t>user.name zhihui</a:t>
            </a:r>
            <a:endParaRPr lang="en-US" altLang="zh-CN" sz="2800" dirty="0" smtClean="0"/>
          </a:p>
          <a:p>
            <a:pPr lvl="1"/>
            <a:r>
              <a:rPr lang="en-US" altLang="zh-CN" sz="2800" dirty="0" smtClean="0">
                <a:sym typeface="+mn-ea"/>
              </a:rPr>
              <a:t>git config </a:t>
            </a:r>
            <a:r>
              <a:rPr lang="en-US" altLang="zh-CN" sz="2800" b="1" dirty="0" smtClean="0">
                <a:solidFill>
                  <a:srgbClr val="00B0F0"/>
                </a:solidFill>
                <a:sym typeface="+mn-ea"/>
              </a:rPr>
              <a:t>--global</a:t>
            </a:r>
            <a:r>
              <a:rPr lang="en-US" altLang="zh-CN" sz="2800" dirty="0" smtClean="0">
                <a:solidFill>
                  <a:srgbClr val="00B0F0"/>
                </a:solidFill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user.email hezhihui.he@eascs.com</a:t>
            </a:r>
            <a:endParaRPr lang="en-US" altLang="zh-CN" sz="2800" dirty="0" smtClean="0">
              <a:sym typeface="+mn-ea"/>
            </a:endParaRPr>
          </a:p>
          <a:p>
            <a:pPr lvl="1"/>
            <a:r>
              <a:rPr lang="zh-CN" altLang="zh-CN" sz="2800" dirty="0" smtClean="0">
                <a:sym typeface="+mn-ea"/>
              </a:rPr>
              <a:t>本地配置</a:t>
            </a:r>
            <a:endParaRPr lang="zh-CN" altLang="zh-CN" sz="2800" dirty="0" smtClean="0">
              <a:sym typeface="+mn-ea"/>
            </a:endParaRPr>
          </a:p>
          <a:p>
            <a:pPr lvl="1"/>
            <a:r>
              <a:rPr lang="en-US" altLang="zh-CN" sz="2800" dirty="0" smtClean="0">
                <a:sym typeface="+mn-ea"/>
              </a:rPr>
              <a:t>git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config </a:t>
            </a:r>
            <a:r>
              <a:rPr lang="en-US" altLang="zh-CN" sz="2800" b="1" dirty="0" smtClean="0">
                <a:solidFill>
                  <a:srgbClr val="00B0F0"/>
                </a:solidFill>
                <a:sym typeface="+mn-ea"/>
              </a:rPr>
              <a:t>--local(default) </a:t>
            </a:r>
            <a:r>
              <a:rPr lang="en-US" altLang="zh-CN" sz="2800" dirty="0" smtClean="0">
                <a:sym typeface="+mn-ea"/>
              </a:rPr>
              <a:t>user.name zhihui</a:t>
            </a:r>
            <a:endParaRPr lang="en-US" altLang="zh-CN" sz="2800" dirty="0" smtClean="0"/>
          </a:p>
          <a:p>
            <a:pPr lvl="1"/>
            <a:r>
              <a:rPr lang="en-US" altLang="zh-CN" sz="2800" dirty="0" smtClean="0">
                <a:sym typeface="+mn-ea"/>
              </a:rPr>
              <a:t>git config </a:t>
            </a:r>
            <a:r>
              <a:rPr lang="en-US" altLang="zh-CN" sz="2800" b="1" dirty="0" smtClean="0">
                <a:solidFill>
                  <a:srgbClr val="00B0F0"/>
                </a:solidFill>
                <a:sym typeface="+mn-ea"/>
              </a:rPr>
              <a:t>--local(default)</a:t>
            </a:r>
            <a:r>
              <a:rPr lang="en-US" altLang="zh-CN" sz="2800" dirty="0" smtClean="0">
                <a:solidFill>
                  <a:srgbClr val="00B0F0"/>
                </a:solidFill>
                <a:sym typeface="+mn-ea"/>
              </a:rPr>
              <a:t> </a:t>
            </a:r>
            <a:r>
              <a:rPr lang="en-US" altLang="zh-CN" sz="2800" dirty="0" smtClean="0">
                <a:sym typeface="+mn-ea"/>
              </a:rPr>
              <a:t>user.email hezhihui.he@eascs.com</a:t>
            </a:r>
            <a:endParaRPr lang="en-US" altLang="zh-CN" sz="2800" dirty="0" smtClean="0"/>
          </a:p>
          <a:p>
            <a:r>
              <a:rPr lang="zh-CN" altLang="en-US" dirty="0" smtClean="0">
                <a:sym typeface="+mn-ea"/>
              </a:rPr>
              <a:t>删除使用者信息</a:t>
            </a:r>
            <a:endParaRPr lang="en-US" altLang="zh-CN" dirty="0" smtClean="0"/>
          </a:p>
          <a:p>
            <a:pPr lvl="1"/>
            <a:r>
              <a:rPr lang="en-US" altLang="zh-CN" sz="2800" dirty="0" smtClean="0">
                <a:sym typeface="+mn-ea"/>
              </a:rPr>
              <a:t>git config --unset user.name</a:t>
            </a:r>
            <a:endParaRPr lang="en-US" altLang="zh-CN" sz="2800" dirty="0" smtClean="0">
              <a:sym typeface="+mn-ea"/>
            </a:endParaRPr>
          </a:p>
          <a:p>
            <a:pPr lvl="1"/>
            <a:r>
              <a:rPr lang="en-US" altLang="zh-CN" sz="2800" dirty="0" smtClean="0">
                <a:sym typeface="+mn-ea"/>
              </a:rPr>
              <a:t>git config --unset user.email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4967</Words>
  <Application>Kingsoft Office WPP</Application>
  <PresentationFormat>自定义</PresentationFormat>
  <Paragraphs>314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git基础使用</vt:lpstr>
      <vt:lpstr>PowerPoint 演示文稿</vt:lpstr>
      <vt:lpstr>git 简介</vt:lpstr>
      <vt:lpstr>git和svn的区别</vt:lpstr>
      <vt:lpstr>git的安装</vt:lpstr>
      <vt:lpstr>git的常用工作流程</vt:lpstr>
      <vt:lpstr>生成公钥</vt:lpstr>
      <vt:lpstr>生成公钥</vt:lpstr>
      <vt:lpstr>git基本配置</vt:lpstr>
      <vt:lpstr>git 工作区</vt:lpstr>
      <vt:lpstr>克隆远程版本库到本地</vt:lpstr>
      <vt:lpstr>Git 远程库配置</vt:lpstr>
      <vt:lpstr>git 目录</vt:lpstr>
      <vt:lpstr>代码提交</vt:lpstr>
      <vt:lpstr>代码提交</vt:lpstr>
      <vt:lpstr>代码提交</vt:lpstr>
      <vt:lpstr>git删除文件</vt:lpstr>
      <vt:lpstr>git 分支</vt:lpstr>
      <vt:lpstr>分支合并</vt:lpstr>
      <vt:lpstr>分支合并</vt:lpstr>
      <vt:lpstr>分支合并</vt:lpstr>
      <vt:lpstr>git标签</vt:lpstr>
      <vt:lpstr>git标签</vt:lpstr>
      <vt:lpstr>git标签</vt:lpstr>
      <vt:lpstr>git 查看</vt:lpstr>
      <vt:lpstr>git 比对差异</vt:lpstr>
      <vt:lpstr>Git 撤销</vt:lpstr>
      <vt:lpstr>git 日志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Administrator</cp:lastModifiedBy>
  <cp:revision>73</cp:revision>
  <dcterms:created xsi:type="dcterms:W3CDTF">2016-02-21T07:12:00Z</dcterms:created>
  <dcterms:modified xsi:type="dcterms:W3CDTF">2016-02-23T02:12:16Z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