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18"/>
  </p:notesMasterIdLst>
  <p:handoutMasterIdLst>
    <p:handoutMasterId r:id="rId19"/>
  </p:handoutMasterIdLst>
  <p:sldIdLst>
    <p:sldId id="256" r:id="rId3"/>
    <p:sldId id="258" r:id="rId4"/>
    <p:sldId id="257" r:id="rId5"/>
    <p:sldId id="279" r:id="rId6"/>
    <p:sldId id="280" r:id="rId7"/>
    <p:sldId id="264" r:id="rId8"/>
    <p:sldId id="281" r:id="rId9"/>
    <p:sldId id="323" r:id="rId10"/>
    <p:sldId id="322" r:id="rId11"/>
    <p:sldId id="321" r:id="rId12"/>
    <p:sldId id="318" r:id="rId13"/>
    <p:sldId id="319" r:id="rId14"/>
    <p:sldId id="285" r:id="rId15"/>
    <p:sldId id="286" r:id="rId16"/>
    <p:sldId id="270"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1802"/>
    <a:srgbClr val="ECCCCC"/>
    <a:srgbClr val="A20000"/>
    <a:srgbClr val="C00000"/>
    <a:srgbClr val="FFB3B3"/>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2" autoAdjust="0"/>
    <p:restoredTop sz="95328" autoAdjust="0"/>
  </p:normalViewPr>
  <p:slideViewPr>
    <p:cSldViewPr snapToGrid="0">
      <p:cViewPr varScale="1">
        <p:scale>
          <a:sx n="90" d="100"/>
          <a:sy n="90" d="100"/>
        </p:scale>
        <p:origin x="18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2808"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运博" userId="bdddd3faa250e31e" providerId="LiveId" clId="{2CFBC62C-76C8-4F6D-AAE8-05241D5B1C41}"/>
    <pc:docChg chg="modSld">
      <pc:chgData name="运博" userId="bdddd3faa250e31e" providerId="LiveId" clId="{2CFBC62C-76C8-4F6D-AAE8-05241D5B1C41}" dt="2023-10-24T07:17:17.400" v="6" actId="113"/>
      <pc:docMkLst>
        <pc:docMk/>
      </pc:docMkLst>
      <pc:sldChg chg="modSp mod">
        <pc:chgData name="运博" userId="bdddd3faa250e31e" providerId="LiveId" clId="{2CFBC62C-76C8-4F6D-AAE8-05241D5B1C41}" dt="2023-10-24T07:10:44.508" v="1" actId="113"/>
        <pc:sldMkLst>
          <pc:docMk/>
          <pc:sldMk cId="0" sldId="264"/>
        </pc:sldMkLst>
        <pc:spChg chg="mod">
          <ac:chgData name="运博" userId="bdddd3faa250e31e" providerId="LiveId" clId="{2CFBC62C-76C8-4F6D-AAE8-05241D5B1C41}" dt="2023-10-24T07:10:44.508" v="1" actId="113"/>
          <ac:spMkLst>
            <pc:docMk/>
            <pc:sldMk cId="0" sldId="264"/>
            <ac:spMk id="6" creationId="{824548E9-291C-48BB-A629-66A34D3EB03A}"/>
          </ac:spMkLst>
        </pc:spChg>
      </pc:sldChg>
      <pc:sldChg chg="modSp mod">
        <pc:chgData name="运博" userId="bdddd3faa250e31e" providerId="LiveId" clId="{2CFBC62C-76C8-4F6D-AAE8-05241D5B1C41}" dt="2023-10-24T07:17:17.400" v="6" actId="113"/>
        <pc:sldMkLst>
          <pc:docMk/>
          <pc:sldMk cId="0" sldId="286"/>
        </pc:sldMkLst>
        <pc:spChg chg="mod">
          <ac:chgData name="运博" userId="bdddd3faa250e31e" providerId="LiveId" clId="{2CFBC62C-76C8-4F6D-AAE8-05241D5B1C41}" dt="2023-10-24T07:16:55.215" v="4" actId="113"/>
          <ac:spMkLst>
            <pc:docMk/>
            <pc:sldMk cId="0" sldId="286"/>
            <ac:spMk id="12" creationId="{E82163CC-22BB-400B-960B-0E0AED2966D0}"/>
          </ac:spMkLst>
        </pc:spChg>
        <pc:spChg chg="mod">
          <ac:chgData name="运博" userId="bdddd3faa250e31e" providerId="LiveId" clId="{2CFBC62C-76C8-4F6D-AAE8-05241D5B1C41}" dt="2023-10-24T07:17:09.949" v="5" actId="113"/>
          <ac:spMkLst>
            <pc:docMk/>
            <pc:sldMk cId="0" sldId="286"/>
            <ac:spMk id="14" creationId="{20F992F4-E5B5-448B-A5AD-8190AB1BCB78}"/>
          </ac:spMkLst>
        </pc:spChg>
        <pc:spChg chg="mod">
          <ac:chgData name="运博" userId="bdddd3faa250e31e" providerId="LiveId" clId="{2CFBC62C-76C8-4F6D-AAE8-05241D5B1C41}" dt="2023-10-24T07:17:17.400" v="6" actId="113"/>
          <ac:spMkLst>
            <pc:docMk/>
            <pc:sldMk cId="0" sldId="286"/>
            <ac:spMk id="16" creationId="{92CAD099-E146-43FA-AD25-89EC1571B90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8014827631496722"/>
          <c:y val="0.14223946963383782"/>
          <c:w val="0.77873335371418584"/>
          <c:h val="0.77776875232945308"/>
        </c:manualLayout>
      </c:layout>
      <c:barChart>
        <c:barDir val="bar"/>
        <c:grouping val="clustered"/>
        <c:varyColors val="0"/>
        <c:ser>
          <c:idx val="0"/>
          <c:order val="0"/>
          <c:tx>
            <c:strRef>
              <c:f>Sheet1!$B$1</c:f>
              <c:strCache>
                <c:ptCount val="1"/>
                <c:pt idx="0">
                  <c:v>全国人大代表退出事由</c:v>
                </c:pt>
              </c:strCache>
            </c:strRef>
          </c:tx>
          <c:spPr>
            <a:solidFill>
              <a:schemeClr val="accent2"/>
            </a:solidFill>
            <a:ln w="19050">
              <a:solidFill>
                <a:schemeClr val="lt1"/>
              </a:solidFill>
            </a:ln>
            <a:effectLst/>
          </c:spPr>
          <c:invertIfNegative val="0"/>
          <c:dLbls>
            <c:dLbl>
              <c:idx val="0"/>
              <c:layout>
                <c:manualLayout>
                  <c:x val="0"/>
                  <c:y val="-3.145148608271740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EA5-4C5F-9D66-C859A0BACF6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本人辞职</c:v>
                </c:pt>
                <c:pt idx="1">
                  <c:v>被责令辞职</c:v>
                </c:pt>
                <c:pt idx="2">
                  <c:v>被罢免</c:v>
                </c:pt>
              </c:strCache>
            </c:strRef>
          </c:cat>
          <c:val>
            <c:numRef>
              <c:f>Sheet1!$B$2:$B$5</c:f>
              <c:numCache>
                <c:formatCode>General</c:formatCode>
                <c:ptCount val="4"/>
                <c:pt idx="0">
                  <c:v>52</c:v>
                </c:pt>
                <c:pt idx="1">
                  <c:v>43</c:v>
                </c:pt>
                <c:pt idx="2">
                  <c:v>12</c:v>
                </c:pt>
              </c:numCache>
            </c:numRef>
          </c:val>
          <c:extLst>
            <c:ext xmlns:c16="http://schemas.microsoft.com/office/drawing/2014/chart" uri="{C3380CC4-5D6E-409C-BE32-E72D297353CC}">
              <c16:uniqueId val="{00000000-EEA5-4C5F-9D66-C859A0BACF63}"/>
            </c:ext>
          </c:extLst>
        </c:ser>
        <c:dLbls>
          <c:showLegendKey val="0"/>
          <c:showVal val="0"/>
          <c:showCatName val="0"/>
          <c:showSerName val="0"/>
          <c:showPercent val="0"/>
          <c:showBubbleSize val="0"/>
        </c:dLbls>
        <c:gapWidth val="150"/>
        <c:axId val="878818079"/>
        <c:axId val="878820991"/>
      </c:barChart>
      <c:valAx>
        <c:axId val="8788209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78818079"/>
        <c:crosses val="autoZero"/>
        <c:crossBetween val="between"/>
      </c:valAx>
      <c:catAx>
        <c:axId val="87881807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7882099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D8D585E-D620-419E-B634-1FED1A0A2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002916B-77FC-48B3-8450-F7EA67E44A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5F6994-68EE-4358-9CEB-D48B4FF509D9}"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EC493FE0-6C8E-481F-93DD-08B7123878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F561D8-ECDC-4F71-B121-8196137AC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38028-F21E-4A4D-AEBE-EABB4BC7C55B}" type="slidenum">
              <a:rPr lang="zh-CN" altLang="en-US" smtClean="0"/>
              <a:t>‹#›</a:t>
            </a:fld>
            <a:endParaRPr lang="zh-CN" altLang="en-US"/>
          </a:p>
        </p:txBody>
      </p:sp>
    </p:spTree>
    <p:extLst>
      <p:ext uri="{BB962C8B-B14F-4D97-AF65-F5344CB8AC3E}">
        <p14:creationId xmlns:p14="http://schemas.microsoft.com/office/powerpoint/2010/main" val="3332215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D4C68-EEDF-43F3-BF6F-C62543BDD7D5}" type="datetimeFigureOut">
              <a:rPr lang="zh-CN" altLang="en-US" smtClean="0"/>
              <a:t>2023/10/24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C32E4-2D70-4F33-B037-C4E43AE91830}" type="slidenum">
              <a:rPr lang="zh-CN" altLang="en-US" smtClean="0"/>
              <a:t>‹#›</a:t>
            </a:fld>
            <a:endParaRPr lang="zh-CN" altLang="en-US"/>
          </a:p>
        </p:txBody>
      </p:sp>
    </p:spTree>
    <p:extLst>
      <p:ext uri="{BB962C8B-B14F-4D97-AF65-F5344CB8AC3E}">
        <p14:creationId xmlns:p14="http://schemas.microsoft.com/office/powerpoint/2010/main" val="2922271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944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389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6677890"/>
            <a:ext cx="12192000" cy="1801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498922183"/>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4284142594"/>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163814885"/>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775512431"/>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809526595"/>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626684702"/>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82311660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043597236"/>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440784793"/>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797460904"/>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155625677"/>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892881714"/>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919053712"/>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351831912"/>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254678168"/>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573433886"/>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044191901"/>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058563178"/>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725425551"/>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798587702"/>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3288800028"/>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871132917"/>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617527090"/>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1433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457171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13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610875721"/>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24318444"/>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1112744081"/>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C47884-FA12-47DF-AE11-9F19422679BC}"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F9A61-8785-4D5B-A49C-569942EAFE0F}" type="slidenum">
              <a:rPr lang="zh-CN" altLang="en-US" smtClean="0"/>
              <a:t>‹#›</a:t>
            </a:fld>
            <a:endParaRPr lang="zh-CN" altLang="en-US"/>
          </a:p>
        </p:txBody>
      </p:sp>
    </p:spTree>
    <p:extLst>
      <p:ext uri="{BB962C8B-B14F-4D97-AF65-F5344CB8AC3E}">
        <p14:creationId xmlns:p14="http://schemas.microsoft.com/office/powerpoint/2010/main" val="4226152248"/>
      </p:ext>
    </p:extLst>
  </p:cSld>
  <p:clrMapOvr>
    <a:masterClrMapping/>
  </p:clrMapOvr>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图片包含 文本&#10;&#10;描述已自动生成">
            <a:extLst>
              <a:ext uri="{FF2B5EF4-FFF2-40B4-BE49-F238E27FC236}">
                <a16:creationId xmlns:a16="http://schemas.microsoft.com/office/drawing/2014/main" id="{331E5C31-F959-4047-8B68-2681C81665B5}"/>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9861966" y="-398893"/>
            <a:ext cx="2328262" cy="1772583"/>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47884-FA12-47DF-AE11-9F19422679BC}" type="datetimeFigureOut">
              <a:rPr lang="zh-CN" altLang="en-US" smtClean="0"/>
              <a:t>2023/10/24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F9A61-8785-4D5B-A49C-569942EAFE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54" r:id="rId33"/>
    <p:sldLayoutId id="2147483655" r:id="rId34"/>
    <p:sldLayoutId id="2147483656" r:id="rId35"/>
    <p:sldLayoutId id="2147483657" r:id="rId36"/>
    <p:sldLayoutId id="2147483658" r:id="rId37"/>
    <p:sldLayoutId id="2147483659" r:id="rId38"/>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91994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oa.xjtu.edu.cn/zxgg_infonew.jsp?processInsId=WQZWV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0" y="3686131"/>
            <a:ext cx="8413610" cy="3171869"/>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411" y="151270"/>
            <a:ext cx="3138521" cy="1803935"/>
          </a:xfrm>
          <a:prstGeom prst="rect">
            <a:avLst/>
          </a:prstGeom>
        </p:spPr>
      </p:pic>
      <p:sp>
        <p:nvSpPr>
          <p:cNvPr id="20" name="TextBox 20"/>
          <p:cNvSpPr txBox="1"/>
          <p:nvPr/>
        </p:nvSpPr>
        <p:spPr>
          <a:xfrm>
            <a:off x="1737576" y="2435948"/>
            <a:ext cx="8716847" cy="769441"/>
          </a:xfrm>
          <a:prstGeom prst="rect">
            <a:avLst/>
          </a:prstGeom>
          <a:noFill/>
          <a:effectLst/>
        </p:spPr>
        <p:txBody>
          <a:bodyPr wrap="square" rtlCol="0">
            <a:spAutoFit/>
          </a:bodyPr>
          <a:lstStyle/>
          <a:p>
            <a:pPr algn="ctr"/>
            <a:r>
              <a:rPr lang="zh-CN" altLang="en-US" sz="4400" b="1" dirty="0">
                <a:solidFill>
                  <a:srgbClr val="C00000"/>
                </a:solidFill>
                <a:latin typeface="思源宋体 CN Heavy" panose="02020900000000000000" pitchFamily="18" charset="-122"/>
                <a:ea typeface="思源宋体 CN Heavy" panose="02020900000000000000" pitchFamily="18" charset="-122"/>
              </a:rPr>
              <a:t>浅论基层人大代表职责与监督</a:t>
            </a:r>
            <a:endParaRPr lang="en-US" altLang="zh-CN" sz="4400" b="1" dirty="0">
              <a:solidFill>
                <a:srgbClr val="C00000"/>
              </a:solidFill>
              <a:latin typeface="思源宋体 CN Heavy" panose="02020900000000000000" pitchFamily="18" charset="-122"/>
              <a:ea typeface="思源宋体 CN Heavy" panose="02020900000000000000" pitchFamily="18" charset="-122"/>
            </a:endParaRPr>
          </a:p>
        </p:txBody>
      </p:sp>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2815" y="998238"/>
            <a:ext cx="514691" cy="279049"/>
          </a:xfrm>
          <a:prstGeom prst="rect">
            <a:avLst/>
          </a:prstGeom>
        </p:spPr>
      </p:pic>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160" y="402903"/>
            <a:ext cx="229441" cy="198435"/>
          </a:xfrm>
          <a:prstGeom prst="rect">
            <a:avLst/>
          </a:prstGeom>
        </p:spPr>
      </p:pic>
      <p:pic>
        <p:nvPicPr>
          <p:cNvPr id="31" name="图片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049" y="429305"/>
            <a:ext cx="328658" cy="210837"/>
          </a:xfrm>
          <a:prstGeom prst="rect">
            <a:avLst/>
          </a:prstGeom>
        </p:spPr>
      </p:pic>
      <p:sp>
        <p:nvSpPr>
          <p:cNvPr id="9" name="文本框 8">
            <a:extLst>
              <a:ext uri="{FF2B5EF4-FFF2-40B4-BE49-F238E27FC236}">
                <a16:creationId xmlns:a16="http://schemas.microsoft.com/office/drawing/2014/main" id="{71BB33B8-A530-4641-8BDF-ED5A8BBAF682}"/>
              </a:ext>
            </a:extLst>
          </p:cNvPr>
          <p:cNvSpPr txBox="1"/>
          <p:nvPr/>
        </p:nvSpPr>
        <p:spPr>
          <a:xfrm>
            <a:off x="4150393" y="4131937"/>
            <a:ext cx="7758578" cy="461665"/>
          </a:xfrm>
          <a:prstGeom prst="rect">
            <a:avLst/>
          </a:prstGeom>
          <a:noFill/>
        </p:spPr>
        <p:txBody>
          <a:bodyPr wrap="square">
            <a:spAutoFit/>
          </a:bodyPr>
          <a:lstStyle/>
          <a:p>
            <a:r>
              <a:rPr lang="zh-CN" altLang="en-US" sz="2400" b="1" dirty="0">
                <a:latin typeface="宋体" panose="02010600030101010101" pitchFamily="2" charset="-122"/>
                <a:ea typeface="宋体" panose="02010600030101010101" pitchFamily="2" charset="-122"/>
              </a:rPr>
              <a:t>龚运博 王栩宇 尚靖雯 闫瀚文</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马一石 蔡致远 余毅伟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CB3A508-5BAA-4712-A912-0F2ECD546DB0}"/>
              </a:ext>
            </a:extLst>
          </p:cNvPr>
          <p:cNvSpPr/>
          <p:nvPr/>
        </p:nvSpPr>
        <p:spPr>
          <a:xfrm>
            <a:off x="3805392" y="627342"/>
            <a:ext cx="5145812" cy="646331"/>
          </a:xfrm>
          <a:prstGeom prst="rect">
            <a:avLst/>
          </a:prstGeom>
        </p:spPr>
        <p:txBody>
          <a:bodyPr wrap="square">
            <a:sp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srgbClr val="C00000"/>
                </a:solidFill>
                <a:latin typeface="微软雅黑" panose="020B0503020204020204" pitchFamily="34" charset="-122"/>
                <a:ea typeface="微软雅黑" panose="020B0503020204020204" pitchFamily="34" charset="-122"/>
              </a:rPr>
              <a:t>基层人大代表履职方式</a:t>
            </a:r>
            <a:endParaRPr lang="en-US" altLang="zh-CN" sz="3600" b="1" kern="0" dirty="0">
              <a:solidFill>
                <a:srgbClr val="C0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59B29DB6-A3E5-45E1-AD5F-B45062BBCC75}"/>
              </a:ext>
            </a:extLst>
          </p:cNvPr>
          <p:cNvGrpSpPr/>
          <p:nvPr/>
        </p:nvGrpSpPr>
        <p:grpSpPr>
          <a:xfrm>
            <a:off x="552363" y="1428109"/>
            <a:ext cx="3546786" cy="931016"/>
            <a:chOff x="70485" y="207341"/>
            <a:chExt cx="3376337" cy="1365073"/>
          </a:xfrm>
        </p:grpSpPr>
        <p:sp>
          <p:nvSpPr>
            <p:cNvPr id="5" name="矩形 4">
              <a:extLst>
                <a:ext uri="{FF2B5EF4-FFF2-40B4-BE49-F238E27FC236}">
                  <a16:creationId xmlns:a16="http://schemas.microsoft.com/office/drawing/2014/main" id="{37408933-CC9F-4632-829A-045CE03F5BA3}"/>
                </a:ext>
              </a:extLst>
            </p:cNvPr>
            <p:cNvSpPr/>
            <p:nvPr/>
          </p:nvSpPr>
          <p:spPr bwMode="white">
            <a:xfrm>
              <a:off x="70485" y="300107"/>
              <a:ext cx="3303450" cy="1272307"/>
            </a:xfrm>
            <a:prstGeom prst="rect">
              <a:avLst/>
            </a:prstGeom>
            <a:solidFill>
              <a:srgbClr val="A2000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6" name="文本框 5">
              <a:extLst>
                <a:ext uri="{FF2B5EF4-FFF2-40B4-BE49-F238E27FC236}">
                  <a16:creationId xmlns:a16="http://schemas.microsoft.com/office/drawing/2014/main" id="{92CCFDB8-62A9-46B9-A126-0C9D307511E7}"/>
                </a:ext>
              </a:extLst>
            </p:cNvPr>
            <p:cNvSpPr txBox="1"/>
            <p:nvPr/>
          </p:nvSpPr>
          <p:spPr>
            <a:xfrm>
              <a:off x="143372" y="207341"/>
              <a:ext cx="3303450" cy="127230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100000"/>
                </a:lnSpc>
                <a:spcBef>
                  <a:spcPct val="0"/>
                </a:spcBef>
                <a:spcAft>
                  <a:spcPct val="35000"/>
                </a:spcAft>
                <a:buNone/>
              </a:pPr>
              <a:r>
                <a:rPr lang="zh-CN"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rPr>
                <a:t>监督（</a:t>
              </a:r>
              <a:r>
                <a:rPr lang="en-US" altLang="zh-CN" sz="2000" b="1" i="0" u="none" kern="1200" baseline="0" dirty="0">
                  <a:solidFill>
                    <a:prstClr val="white"/>
                  </a:solidFill>
                  <a:latin typeface="微软雅黑" panose="020B0503020204020204" pitchFamily="34" charset="-122"/>
                  <a:ea typeface="微软雅黑" panose="020B0503020204020204" pitchFamily="34" charset="-122"/>
                  <a:cs typeface="+mn-cs"/>
                  <a:rtl val="0"/>
                </a:rPr>
                <a:t>supervision</a:t>
              </a:r>
              <a:r>
                <a:rPr lang="zh-CN"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rPr>
                <a:t>）</a:t>
              </a:r>
              <a:endParaRPr lang="en-US"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endParaRPr>
            </a:p>
          </p:txBody>
        </p:sp>
      </p:grpSp>
      <p:grpSp>
        <p:nvGrpSpPr>
          <p:cNvPr id="7" name="组合 6">
            <a:extLst>
              <a:ext uri="{FF2B5EF4-FFF2-40B4-BE49-F238E27FC236}">
                <a16:creationId xmlns:a16="http://schemas.microsoft.com/office/drawing/2014/main" id="{401178DE-DE80-4DC5-9B80-65028E26AACE}"/>
              </a:ext>
            </a:extLst>
          </p:cNvPr>
          <p:cNvGrpSpPr/>
          <p:nvPr/>
        </p:nvGrpSpPr>
        <p:grpSpPr>
          <a:xfrm>
            <a:off x="4322607" y="1428109"/>
            <a:ext cx="3546786" cy="931016"/>
            <a:chOff x="70485" y="207341"/>
            <a:chExt cx="3376337" cy="1365073"/>
          </a:xfrm>
        </p:grpSpPr>
        <p:sp>
          <p:nvSpPr>
            <p:cNvPr id="8" name="矩形 7">
              <a:extLst>
                <a:ext uri="{FF2B5EF4-FFF2-40B4-BE49-F238E27FC236}">
                  <a16:creationId xmlns:a16="http://schemas.microsoft.com/office/drawing/2014/main" id="{604DF5D6-430B-4EC4-8E38-D13F870FC627}"/>
                </a:ext>
              </a:extLst>
            </p:cNvPr>
            <p:cNvSpPr/>
            <p:nvPr/>
          </p:nvSpPr>
          <p:spPr bwMode="white">
            <a:xfrm>
              <a:off x="70485" y="300107"/>
              <a:ext cx="3303450" cy="1272307"/>
            </a:xfrm>
            <a:prstGeom prst="rect">
              <a:avLst/>
            </a:prstGeom>
            <a:solidFill>
              <a:srgbClr val="A2000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10" name="文本框 9">
              <a:extLst>
                <a:ext uri="{FF2B5EF4-FFF2-40B4-BE49-F238E27FC236}">
                  <a16:creationId xmlns:a16="http://schemas.microsoft.com/office/drawing/2014/main" id="{168BA338-4C89-44EB-BE29-561C15D1776B}"/>
                </a:ext>
              </a:extLst>
            </p:cNvPr>
            <p:cNvSpPr txBox="1"/>
            <p:nvPr/>
          </p:nvSpPr>
          <p:spPr>
            <a:xfrm>
              <a:off x="143372" y="207341"/>
              <a:ext cx="3303450" cy="127230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algn="ctr" defTabSz="889000">
                <a:spcBef>
                  <a:spcPct val="0"/>
                </a:spcBef>
                <a:spcAft>
                  <a:spcPct val="35000"/>
                </a:spcAft>
              </a:pPr>
              <a:r>
                <a:rPr lang="zh-CN"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rPr>
                <a:t>联络（</a:t>
              </a:r>
              <a:r>
                <a:rPr lang="en-US" altLang="zh-CN" sz="2000" b="1" i="0" u="none" kern="1200" baseline="0" dirty="0">
                  <a:solidFill>
                    <a:prstClr val="white"/>
                  </a:solidFill>
                  <a:latin typeface="微软雅黑" panose="020B0503020204020204" pitchFamily="34" charset="-122"/>
                  <a:ea typeface="微软雅黑" panose="020B0503020204020204" pitchFamily="34" charset="-122"/>
                  <a:cs typeface="+mn-cs"/>
                  <a:rtl val="0"/>
                </a:rPr>
                <a:t>connection</a:t>
              </a:r>
              <a:r>
                <a:rPr lang="zh-CN"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rPr>
                <a:t>）</a:t>
              </a:r>
              <a:endParaRPr lang="en-US" altLang="en-US" sz="2000" b="1" i="0" u="none" kern="1200" baseline="0" dirty="0">
                <a:solidFill>
                  <a:prstClr val="white"/>
                </a:solidFill>
                <a:latin typeface="微软雅黑" panose="020B0503020204020204" pitchFamily="34" charset="-122"/>
                <a:ea typeface="微软雅黑" panose="020B0503020204020204" pitchFamily="34" charset="-122"/>
                <a:cs typeface="+mn-cs"/>
                <a:rtl val="0"/>
              </a:endParaRPr>
            </a:p>
          </p:txBody>
        </p:sp>
      </p:grpSp>
      <p:grpSp>
        <p:nvGrpSpPr>
          <p:cNvPr id="12" name="组合 11">
            <a:extLst>
              <a:ext uri="{FF2B5EF4-FFF2-40B4-BE49-F238E27FC236}">
                <a16:creationId xmlns:a16="http://schemas.microsoft.com/office/drawing/2014/main" id="{EF3A5F2E-2BD8-483C-AEA3-578BC6DDDBE5}"/>
              </a:ext>
            </a:extLst>
          </p:cNvPr>
          <p:cNvGrpSpPr/>
          <p:nvPr/>
        </p:nvGrpSpPr>
        <p:grpSpPr>
          <a:xfrm>
            <a:off x="8169418" y="1459744"/>
            <a:ext cx="3546786" cy="881237"/>
            <a:chOff x="70485" y="253725"/>
            <a:chExt cx="3376337" cy="1318689"/>
          </a:xfrm>
        </p:grpSpPr>
        <p:sp>
          <p:nvSpPr>
            <p:cNvPr id="13" name="矩形 12">
              <a:extLst>
                <a:ext uri="{FF2B5EF4-FFF2-40B4-BE49-F238E27FC236}">
                  <a16:creationId xmlns:a16="http://schemas.microsoft.com/office/drawing/2014/main" id="{FD14D970-5455-4BF1-993D-DC6C0D9C2D5B}"/>
                </a:ext>
              </a:extLst>
            </p:cNvPr>
            <p:cNvSpPr/>
            <p:nvPr/>
          </p:nvSpPr>
          <p:spPr bwMode="white">
            <a:xfrm>
              <a:off x="70485" y="300107"/>
              <a:ext cx="3303450" cy="1272307"/>
            </a:xfrm>
            <a:prstGeom prst="rect">
              <a:avLst/>
            </a:prstGeom>
            <a:solidFill>
              <a:srgbClr val="A2000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14" name="文本框 13">
              <a:extLst>
                <a:ext uri="{FF2B5EF4-FFF2-40B4-BE49-F238E27FC236}">
                  <a16:creationId xmlns:a16="http://schemas.microsoft.com/office/drawing/2014/main" id="{A59B5C42-1236-44EB-9DB5-19D9CAC24BF9}"/>
                </a:ext>
              </a:extLst>
            </p:cNvPr>
            <p:cNvSpPr txBox="1"/>
            <p:nvPr/>
          </p:nvSpPr>
          <p:spPr>
            <a:xfrm>
              <a:off x="143372" y="253725"/>
              <a:ext cx="3303450" cy="127230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indent="0" algn="ctr">
                <a:spcBef>
                  <a:spcPts val="0"/>
                </a:spcBef>
                <a:spcAft>
                  <a:spcPts val="0"/>
                </a:spcAft>
              </a:pPr>
              <a:r>
                <a:rPr lang="zh-CN" altLang="zh-CN" sz="1800" b="1" i="0" kern="1200" baseline="0" dirty="0">
                  <a:solidFill>
                    <a:srgbClr val="FFFFFF"/>
                  </a:solidFill>
                  <a:effectLst/>
                  <a:latin typeface="微软雅黑" panose="020B0503020204020204" pitchFamily="34" charset="-122"/>
                  <a:ea typeface="微软雅黑" panose="020B0503020204020204" pitchFamily="34" charset="-122"/>
                  <a:cs typeface="+mn-cs"/>
                </a:rPr>
                <a:t>提案（</a:t>
              </a:r>
              <a:r>
                <a:rPr lang="en-US" altLang="zh-CN" sz="1800" b="1" i="0" kern="1200" baseline="0" dirty="0">
                  <a:solidFill>
                    <a:srgbClr val="FFFFFF"/>
                  </a:solidFill>
                  <a:effectLst/>
                  <a:latin typeface="微软雅黑" panose="020B0503020204020204" pitchFamily="34" charset="-122"/>
                  <a:ea typeface="微软雅黑" panose="020B0503020204020204" pitchFamily="34" charset="-122"/>
                  <a:cs typeface="+mn-cs"/>
                </a:rPr>
                <a:t>motion</a:t>
              </a:r>
              <a:r>
                <a:rPr lang="zh-CN" altLang="zh-CN" sz="1800" b="1" i="0" kern="1200" baseline="0" dirty="0">
                  <a:solidFill>
                    <a:srgbClr val="FFFFFF"/>
                  </a:solidFill>
                  <a:effectLst/>
                  <a:latin typeface="微软雅黑" panose="020B0503020204020204" pitchFamily="34" charset="-122"/>
                  <a:ea typeface="微软雅黑" panose="020B0503020204020204" pitchFamily="34" charset="-122"/>
                  <a:cs typeface="+mn-cs"/>
                </a:rPr>
                <a:t>）</a:t>
              </a:r>
              <a:endParaRPr lang="zh-CN" altLang="zh-CN" sz="2000" dirty="0">
                <a:effectLst/>
              </a:endParaRPr>
            </a:p>
          </p:txBody>
        </p:sp>
      </p:grpSp>
      <p:sp>
        <p:nvSpPr>
          <p:cNvPr id="16" name="矩形 15">
            <a:extLst>
              <a:ext uri="{FF2B5EF4-FFF2-40B4-BE49-F238E27FC236}">
                <a16:creationId xmlns:a16="http://schemas.microsoft.com/office/drawing/2014/main" id="{91782010-0E4D-4AD0-8925-B3A6365726B0}"/>
              </a:ext>
            </a:extLst>
          </p:cNvPr>
          <p:cNvSpPr/>
          <p:nvPr/>
        </p:nvSpPr>
        <p:spPr>
          <a:xfrm>
            <a:off x="552363" y="2359125"/>
            <a:ext cx="3470218" cy="4068180"/>
          </a:xfrm>
          <a:prstGeom prst="rect">
            <a:avLst/>
          </a:prstGeom>
          <a:solidFill>
            <a:srgbClr val="E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zh-CN" sz="24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39227BD9-80EB-422C-AA7B-8C796E823B24}"/>
              </a:ext>
            </a:extLst>
          </p:cNvPr>
          <p:cNvSpPr/>
          <p:nvPr/>
        </p:nvSpPr>
        <p:spPr>
          <a:xfrm>
            <a:off x="4322606" y="2359125"/>
            <a:ext cx="3470218" cy="4068180"/>
          </a:xfrm>
          <a:prstGeom prst="rect">
            <a:avLst/>
          </a:prstGeom>
          <a:solidFill>
            <a:srgbClr val="E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DAC3C8DC-0933-4593-8E2D-10022E601F61}"/>
              </a:ext>
            </a:extLst>
          </p:cNvPr>
          <p:cNvSpPr/>
          <p:nvPr/>
        </p:nvSpPr>
        <p:spPr>
          <a:xfrm>
            <a:off x="8169419" y="2340981"/>
            <a:ext cx="3470218" cy="4086324"/>
          </a:xfrm>
          <a:prstGeom prst="rect">
            <a:avLst/>
          </a:prstGeom>
          <a:solidFill>
            <a:srgbClr val="E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9E673B9-7EC9-484A-83EA-D415C9B52E85}"/>
              </a:ext>
            </a:extLst>
          </p:cNvPr>
          <p:cNvSpPr txBox="1"/>
          <p:nvPr/>
        </p:nvSpPr>
        <p:spPr>
          <a:xfrm>
            <a:off x="552361" y="2474765"/>
            <a:ext cx="302332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C51A2A6-C971-4263-AF17-534852F3FBC8}"/>
              </a:ext>
            </a:extLst>
          </p:cNvPr>
          <p:cNvSpPr txBox="1"/>
          <p:nvPr/>
        </p:nvSpPr>
        <p:spPr>
          <a:xfrm>
            <a:off x="552361" y="2359125"/>
            <a:ext cx="3470218" cy="255454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基层人大代表充分的发挥了</a:t>
            </a:r>
            <a:r>
              <a:rPr lang="zh-CN" altLang="en-US" sz="2000" b="1" dirty="0">
                <a:latin typeface="微软雅黑" panose="020B0503020204020204" pitchFamily="34" charset="-122"/>
                <a:ea typeface="微软雅黑" panose="020B0503020204020204" pitchFamily="34" charset="-122"/>
              </a:rPr>
              <a:t>监督作用</a:t>
            </a:r>
            <a:endParaRPr lang="en-US" altLang="zh-CN" sz="20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督促有关部门积极履行社会治理责任</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把在履行职责中听取、收集的群众意见和发现的问题迅速准确地反映给党和政府。</a:t>
            </a:r>
          </a:p>
        </p:txBody>
      </p:sp>
      <p:sp>
        <p:nvSpPr>
          <p:cNvPr id="22" name="文本框 21">
            <a:extLst>
              <a:ext uri="{FF2B5EF4-FFF2-40B4-BE49-F238E27FC236}">
                <a16:creationId xmlns:a16="http://schemas.microsoft.com/office/drawing/2014/main" id="{87A6DCC3-4BD9-4BBF-BEB1-5A2B4BB6EF8F}"/>
              </a:ext>
            </a:extLst>
          </p:cNvPr>
          <p:cNvSpPr txBox="1"/>
          <p:nvPr/>
        </p:nvSpPr>
        <p:spPr>
          <a:xfrm>
            <a:off x="4322600" y="2359125"/>
            <a:ext cx="3470218" cy="3477875"/>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定期接待群众</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buFont typeface="Arial" panose="020B0604020202020204" pitchFamily="34" charset="0"/>
              <a:buChar char="•"/>
            </a:pP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代表结合自身工作实际，</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深入基层开展调研</a:t>
            </a: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buFont typeface="Arial" panose="020B0604020202020204" pitchFamily="34" charset="0"/>
              <a:buChar char="•"/>
            </a:pP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代表利用互联网等新媒体平台，开展在线访谈、网络问政等活动，加强与群众的交流互动。</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buFont typeface="Arial" panose="020B0604020202020204" pitchFamily="34" charset="0"/>
              <a:buChar char="•"/>
            </a:pP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代表在基层建立联系点，与群众保持</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密切联系</a:t>
            </a: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，及时了解和解决群众反映的问题</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3F2A2617-E95D-4526-994A-3666EF39C5FD}"/>
              </a:ext>
            </a:extLst>
          </p:cNvPr>
          <p:cNvSpPr txBox="1"/>
          <p:nvPr/>
        </p:nvSpPr>
        <p:spPr>
          <a:xfrm>
            <a:off x="8169413" y="2340981"/>
            <a:ext cx="3470218" cy="2246769"/>
          </a:xfrm>
          <a:prstGeom prst="rect">
            <a:avLst/>
          </a:prstGeom>
          <a:noFill/>
        </p:spPr>
        <p:txBody>
          <a:bodyPr wrap="square" rtlCol="0">
            <a:spAutoFit/>
          </a:bodyPr>
          <a:lstStyle/>
          <a:p>
            <a:pPr marL="285750" indent="-285750">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人大代表会及时写出代表人民切实利益的</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提案</a:t>
            </a:r>
            <a:endPar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并于</a:t>
            </a:r>
            <a:r>
              <a:rPr lang="zh-CN"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人大上提出</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提案，使议案进入国家视野，并使之成为上层建筑，成为真正造福于人民的政策。</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995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85" y="3140710"/>
            <a:ext cx="12901295" cy="3717290"/>
          </a:xfrm>
          <a:prstGeom prst="rect">
            <a:avLst/>
          </a:prstGeom>
        </p:spPr>
      </p:pic>
      <p:sp>
        <p:nvSpPr>
          <p:cNvPr id="26" name="矩形 25"/>
          <p:cNvSpPr/>
          <p:nvPr/>
        </p:nvSpPr>
        <p:spPr>
          <a:xfrm>
            <a:off x="3620429" y="2713485"/>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03</a:t>
            </a:r>
            <a:endParaRPr lang="zh-CN" altLang="en-US" sz="3600" b="1" dirty="0">
              <a:latin typeface="微软雅黑" panose="020B0503020204020204" pitchFamily="82" charset="2"/>
              <a:ea typeface="微软雅黑" panose="020B0503020204020204" pitchFamily="82" charset="2"/>
            </a:endParaRPr>
          </a:p>
        </p:txBody>
      </p:sp>
      <p:cxnSp>
        <p:nvCxnSpPr>
          <p:cNvPr id="41" name="直接连接符 40"/>
          <p:cNvCxnSpPr>
            <a:cxnSpLocks/>
          </p:cNvCxnSpPr>
          <p:nvPr/>
        </p:nvCxnSpPr>
        <p:spPr>
          <a:xfrm>
            <a:off x="3620429" y="2536091"/>
            <a:ext cx="51752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cxnSpLocks/>
          </p:cNvCxnSpPr>
          <p:nvPr/>
        </p:nvCxnSpPr>
        <p:spPr>
          <a:xfrm>
            <a:off x="3620429" y="3675574"/>
            <a:ext cx="51534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415835" y="2853152"/>
            <a:ext cx="4662851" cy="554990"/>
          </a:xfrm>
          <a:prstGeom prst="rect">
            <a:avLst/>
          </a:prstGeom>
          <a:noFill/>
        </p:spPr>
        <p:txBody>
          <a:bodyPr wrap="square" rtlCol="0">
            <a:noAutofit/>
          </a:bodyPr>
          <a:lstStyle/>
          <a:p>
            <a:r>
              <a:rPr lang="zh-CN" altLang="en-US" sz="2800" dirty="0">
                <a:solidFill>
                  <a:srgbClr val="C00000"/>
                </a:solidFill>
                <a:latin typeface="微软雅黑" panose="020B0503020204020204" pitchFamily="82" charset="2"/>
                <a:ea typeface="微软雅黑" panose="020B0503020204020204" pitchFamily="82" charset="2"/>
                <a:sym typeface="+mn-ea"/>
              </a:rPr>
              <a:t>对人大代表的监督如何实</a:t>
            </a:r>
            <a:r>
              <a:rPr lang="zh-CN" altLang="en-US" sz="2800" dirty="0">
                <a:solidFill>
                  <a:srgbClr val="C00000"/>
                </a:solidFill>
                <a:latin typeface="微软雅黑" panose="020B0503020204020204" pitchFamily="82" charset="2"/>
                <a:ea typeface="微软雅黑" panose="020B0503020204020204" pitchFamily="82" charset="2"/>
              </a:rPr>
              <a:t>现</a:t>
            </a:r>
            <a:endParaRPr lang="zh-CN" altLang="en-US" sz="2800" dirty="0">
              <a:solidFill>
                <a:srgbClr val="C00000"/>
              </a:solidFill>
              <a:latin typeface="微软雅黑" panose="020B0503020204020204" pitchFamily="82" charset="2"/>
              <a:ea typeface="微软雅黑" panose="020B0503020204020204" pitchFamily="82" charset="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5128" y="921718"/>
            <a:ext cx="4647675" cy="1440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94740" y="397987"/>
            <a:ext cx="4606925"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历届监督以及处理简览</a:t>
            </a:r>
          </a:p>
        </p:txBody>
      </p:sp>
      <p:graphicFrame>
        <p:nvGraphicFramePr>
          <p:cNvPr id="9" name="图表 8">
            <a:extLst>
              <a:ext uri="{FF2B5EF4-FFF2-40B4-BE49-F238E27FC236}">
                <a16:creationId xmlns:a16="http://schemas.microsoft.com/office/drawing/2014/main" id="{C3B0BA5C-5A4E-4F70-8915-B5FAC864CC35}"/>
              </a:ext>
            </a:extLst>
          </p:cNvPr>
          <p:cNvGraphicFramePr/>
          <p:nvPr>
            <p:extLst>
              <p:ext uri="{D42A27DB-BD31-4B8C-83A1-F6EECF244321}">
                <p14:modId xmlns:p14="http://schemas.microsoft.com/office/powerpoint/2010/main" val="897681362"/>
              </p:ext>
            </p:extLst>
          </p:nvPr>
        </p:nvGraphicFramePr>
        <p:xfrm>
          <a:off x="-116650" y="2191215"/>
          <a:ext cx="6357961" cy="4037965"/>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66694CCE-65B6-499D-B9FD-85746723DA2B}"/>
              </a:ext>
            </a:extLst>
          </p:cNvPr>
          <p:cNvSpPr txBox="1"/>
          <p:nvPr/>
        </p:nvSpPr>
        <p:spPr>
          <a:xfrm>
            <a:off x="7278239" y="2191215"/>
            <a:ext cx="3880629" cy="3139321"/>
          </a:xfrm>
          <a:prstGeom prst="rect">
            <a:avLst/>
          </a:prstGeom>
          <a:noFill/>
        </p:spPr>
        <p:txBody>
          <a:bodyPr wrap="square">
            <a:spAutoFit/>
          </a:bodyPr>
          <a:lstStyle/>
          <a:p>
            <a:r>
              <a:rPr lang="zh-CN" altLang="en-US" sz="1800" b="1" dirty="0">
                <a:latin typeface="微软雅黑" panose="020B0503020204020204" pitchFamily="34" charset="-122"/>
                <a:ea typeface="微软雅黑" panose="020B0503020204020204" pitchFamily="34" charset="-122"/>
                <a:cs typeface="仿宋" panose="02010609060101010101" charset="-122"/>
              </a:rPr>
              <a:t>大部分</a:t>
            </a:r>
            <a:r>
              <a:rPr lang="zh-CN" altLang="en-US" sz="1800" dirty="0">
                <a:latin typeface="微软雅黑" panose="020B0503020204020204" pitchFamily="34" charset="-122"/>
                <a:ea typeface="微软雅黑" panose="020B0503020204020204" pitchFamily="34" charset="-122"/>
                <a:cs typeface="仿宋" panose="02010609060101010101" charset="-122"/>
              </a:rPr>
              <a:t>代表涉嫌</a:t>
            </a:r>
            <a:r>
              <a:rPr lang="zh-CN" altLang="en-US" sz="1800" b="1" dirty="0">
                <a:latin typeface="微软雅黑" panose="020B0503020204020204" pitchFamily="34" charset="-122"/>
                <a:ea typeface="微软雅黑" panose="020B0503020204020204" pitchFamily="34" charset="-122"/>
                <a:cs typeface="仿宋" panose="02010609060101010101" charset="-122"/>
              </a:rPr>
              <a:t>违纪违法</a:t>
            </a:r>
            <a:r>
              <a:rPr lang="zh-CN" altLang="en-US" sz="1800" dirty="0">
                <a:latin typeface="微软雅黑" panose="020B0503020204020204" pitchFamily="34" charset="-122"/>
                <a:ea typeface="微软雅黑" panose="020B0503020204020204" pitchFamily="34" charset="-122"/>
                <a:cs typeface="仿宋" panose="02010609060101010101" charset="-122"/>
              </a:rPr>
              <a:t>丧失资格</a:t>
            </a:r>
            <a:endParaRPr lang="en-US" altLang="zh-CN" dirty="0">
              <a:latin typeface="微软雅黑" panose="020B0503020204020204" pitchFamily="34" charset="-122"/>
              <a:ea typeface="微软雅黑" panose="020B0503020204020204" pitchFamily="34" charset="-122"/>
              <a:cs typeface="仿宋" panose="02010609060101010101" charset="-122"/>
            </a:endParaRPr>
          </a:p>
          <a:p>
            <a:endParaRPr lang="en-US" altLang="zh-CN" sz="1800" dirty="0">
              <a:latin typeface="微软雅黑" panose="020B0503020204020204" pitchFamily="34" charset="-122"/>
              <a:ea typeface="微软雅黑" panose="020B0503020204020204" pitchFamily="34" charset="-122"/>
              <a:cs typeface="仿宋" panose="02010609060101010101" charset="-122"/>
            </a:endParaRPr>
          </a:p>
          <a:p>
            <a:endParaRPr lang="en-US" altLang="zh-CN" sz="1800" dirty="0">
              <a:latin typeface="微软雅黑" panose="020B0503020204020204" pitchFamily="34" charset="-122"/>
              <a:ea typeface="微软雅黑" panose="020B0503020204020204" pitchFamily="34" charset="-122"/>
              <a:cs typeface="仿宋" panose="02010609060101010101" charset="-122"/>
            </a:endParaRPr>
          </a:p>
          <a:p>
            <a:r>
              <a:rPr lang="zh-CN" altLang="en-US" sz="1800" dirty="0">
                <a:latin typeface="微软雅黑" panose="020B0503020204020204" pitchFamily="34" charset="-122"/>
                <a:ea typeface="微软雅黑" panose="020B0503020204020204" pitchFamily="34" charset="-122"/>
                <a:cs typeface="仿宋" panose="02010609060101010101" charset="-122"/>
              </a:rPr>
              <a:t>其余少部分代表因</a:t>
            </a:r>
            <a:r>
              <a:rPr lang="zh-CN" altLang="en-US" sz="1800" b="1" dirty="0">
                <a:latin typeface="微软雅黑" panose="020B0503020204020204" pitchFamily="34" charset="-122"/>
                <a:ea typeface="微软雅黑" panose="020B0503020204020204" pitchFamily="34" charset="-122"/>
                <a:cs typeface="仿宋" panose="02010609060101010101" charset="-122"/>
              </a:rPr>
              <a:t>个人原因或工作原因</a:t>
            </a:r>
            <a:r>
              <a:rPr lang="zh-CN" altLang="en-US" sz="1800" dirty="0">
                <a:latin typeface="微软雅黑" panose="020B0503020204020204" pitchFamily="34" charset="-122"/>
                <a:ea typeface="微软雅黑" panose="020B0503020204020204" pitchFamily="34" charset="-122"/>
                <a:cs typeface="仿宋" panose="02010609060101010101" charset="-122"/>
              </a:rPr>
              <a:t>失去资格。</a:t>
            </a:r>
            <a:endParaRPr lang="en-US" altLang="zh-CN" sz="1800" dirty="0">
              <a:latin typeface="微软雅黑" panose="020B0503020204020204" pitchFamily="34" charset="-122"/>
              <a:ea typeface="微软雅黑" panose="020B0503020204020204" pitchFamily="34" charset="-122"/>
              <a:cs typeface="仿宋" panose="02010609060101010101" charset="-122"/>
            </a:endParaRPr>
          </a:p>
          <a:p>
            <a:endParaRPr lang="en-US" altLang="zh-CN" dirty="0">
              <a:latin typeface="微软雅黑" panose="020B0503020204020204" pitchFamily="34" charset="-122"/>
              <a:ea typeface="微软雅黑" panose="020B0503020204020204" pitchFamily="34" charset="-122"/>
              <a:cs typeface="仿宋" panose="02010609060101010101" charset="-122"/>
            </a:endParaRPr>
          </a:p>
          <a:p>
            <a:endParaRPr lang="en-US" altLang="zh-CN" sz="1800" dirty="0">
              <a:latin typeface="微软雅黑" panose="020B0503020204020204" pitchFamily="34" charset="-122"/>
              <a:ea typeface="微软雅黑" panose="020B0503020204020204" pitchFamily="34" charset="-122"/>
              <a:cs typeface="仿宋" panose="02010609060101010101" charset="-122"/>
            </a:endParaRPr>
          </a:p>
          <a:p>
            <a:r>
              <a:rPr lang="zh-CN" altLang="en-US" sz="1800" dirty="0">
                <a:latin typeface="微软雅黑" panose="020B0503020204020204" pitchFamily="34" charset="-122"/>
                <a:ea typeface="微软雅黑" panose="020B0503020204020204" pitchFamily="34" charset="-122"/>
                <a:cs typeface="仿宋" panose="02010609060101010101" charset="-122"/>
              </a:rPr>
              <a:t>从此方面分析，参与了人大代表身份否定的主体包含了人大代表资格主体的所在单位，纪检监察部门以及公检法部门。</a:t>
            </a:r>
          </a:p>
        </p:txBody>
      </p:sp>
      <p:pic>
        <p:nvPicPr>
          <p:cNvPr id="14" name="图片 13" descr="图标&#10;&#10;描述已自动生成">
            <a:extLst>
              <a:ext uri="{FF2B5EF4-FFF2-40B4-BE49-F238E27FC236}">
                <a16:creationId xmlns:a16="http://schemas.microsoft.com/office/drawing/2014/main" id="{F2786B8B-3FE2-45F4-9393-5280640A1F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6667" y="1135578"/>
            <a:ext cx="783772" cy="7837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00337" y="351155"/>
            <a:ext cx="6631939" cy="646331"/>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基层人大代表履职的制约因素</a:t>
            </a:r>
          </a:p>
        </p:txBody>
      </p:sp>
      <p:sp>
        <p:nvSpPr>
          <p:cNvPr id="4" name="文本框 3"/>
          <p:cNvSpPr txBox="1"/>
          <p:nvPr/>
        </p:nvSpPr>
        <p:spPr>
          <a:xfrm>
            <a:off x="742948" y="2003440"/>
            <a:ext cx="4291013" cy="3785652"/>
          </a:xfrm>
          <a:prstGeom prst="rect">
            <a:avLst/>
          </a:prstGeom>
          <a:noFill/>
        </p:spPr>
        <p:txBody>
          <a:bodyPr wrap="square" rtlCol="0">
            <a:spAutoFit/>
          </a:bodyPr>
          <a:lstStyle/>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代表</a:t>
            </a:r>
            <a:r>
              <a:rPr lang="zh-CN" altLang="en-US" sz="2400" b="1" dirty="0">
                <a:latin typeface="微软雅黑" panose="020B0503020204020204" pitchFamily="34" charset="-122"/>
                <a:ea typeface="微软雅黑" panose="020B0503020204020204" pitchFamily="34" charset="-122"/>
              </a:rPr>
              <a:t>不熟悉</a:t>
            </a:r>
            <a:r>
              <a:rPr lang="zh-CN" altLang="en-US" sz="2400" dirty="0">
                <a:latin typeface="微软雅黑" panose="020B0503020204020204" pitchFamily="34" charset="-122"/>
                <a:ea typeface="微软雅黑" panose="020B0503020204020204" pitchFamily="34" charset="-122"/>
              </a:rPr>
              <a:t>政府工作</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后备力量缺位</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部分代表缺乏</a:t>
            </a:r>
            <a:r>
              <a:rPr lang="zh-CN" altLang="en-US" sz="2400" b="1" dirty="0">
                <a:latin typeface="微软雅黑" panose="020B0503020204020204" pitchFamily="34" charset="-122"/>
                <a:ea typeface="微软雅黑" panose="020B0503020204020204" pitchFamily="34" charset="-122"/>
              </a:rPr>
              <a:t>履职热情</a:t>
            </a:r>
            <a:r>
              <a:rPr lang="zh-CN" altLang="en-US" sz="2400" dirty="0">
                <a:latin typeface="微软雅黑" panose="020B0503020204020204" pitchFamily="34" charset="-122"/>
                <a:ea typeface="微软雅黑" panose="020B0503020204020204" pitchFamily="34" charset="-122"/>
              </a:rPr>
              <a:t>与积极性</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基层人大代表依法履职的能力亟待提升</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基层人大代表履职保障机制还不够完善</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现行的我国人大代表兼职化的制度存在缺陷</a:t>
            </a:r>
          </a:p>
        </p:txBody>
      </p:sp>
      <p:sp>
        <p:nvSpPr>
          <p:cNvPr id="6" name="文本框 5">
            <a:extLst>
              <a:ext uri="{FF2B5EF4-FFF2-40B4-BE49-F238E27FC236}">
                <a16:creationId xmlns:a16="http://schemas.microsoft.com/office/drawing/2014/main" id="{5DDCB309-48B4-40AD-99E9-1C20E0C96C8E}"/>
              </a:ext>
            </a:extLst>
          </p:cNvPr>
          <p:cNvSpPr txBox="1"/>
          <p:nvPr/>
        </p:nvSpPr>
        <p:spPr>
          <a:xfrm>
            <a:off x="8382000" y="1164529"/>
            <a:ext cx="2066925" cy="646331"/>
          </a:xfrm>
          <a:prstGeom prst="rect">
            <a:avLst/>
          </a:prstGeom>
          <a:noFill/>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有弊病</a:t>
            </a:r>
            <a:endParaRPr lang="zh-CN" altLang="en-US" sz="3600" dirty="0"/>
          </a:p>
        </p:txBody>
      </p:sp>
      <p:sp>
        <p:nvSpPr>
          <p:cNvPr id="10" name="矩形: 圆角 9">
            <a:extLst>
              <a:ext uri="{FF2B5EF4-FFF2-40B4-BE49-F238E27FC236}">
                <a16:creationId xmlns:a16="http://schemas.microsoft.com/office/drawing/2014/main" id="{FDE199E7-FAF3-4677-B3E5-1A305E642D5F}"/>
              </a:ext>
            </a:extLst>
          </p:cNvPr>
          <p:cNvSpPr/>
          <p:nvPr/>
        </p:nvSpPr>
        <p:spPr>
          <a:xfrm>
            <a:off x="81446" y="1495425"/>
            <a:ext cx="5214454" cy="493591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6FECB407-6962-4C75-90B7-CA617C5CDD8D}"/>
              </a:ext>
            </a:extLst>
          </p:cNvPr>
          <p:cNvSpPr/>
          <p:nvPr/>
        </p:nvSpPr>
        <p:spPr>
          <a:xfrm>
            <a:off x="6583672" y="1495425"/>
            <a:ext cx="5214454" cy="493591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CD16C207-57FE-4ED3-BB17-EF6AA8F0D538}"/>
              </a:ext>
            </a:extLst>
          </p:cNvPr>
          <p:cNvSpPr/>
          <p:nvPr/>
        </p:nvSpPr>
        <p:spPr>
          <a:xfrm>
            <a:off x="8251142" y="1159462"/>
            <a:ext cx="1879514"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420C8B1-5CDA-4C73-8875-F849FDB09C15}"/>
              </a:ext>
            </a:extLst>
          </p:cNvPr>
          <p:cNvSpPr/>
          <p:nvPr/>
        </p:nvSpPr>
        <p:spPr>
          <a:xfrm>
            <a:off x="1438274" y="1164529"/>
            <a:ext cx="2257425" cy="671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EAD39F7-F4D4-4B30-A7AB-28692063073F}"/>
              </a:ext>
            </a:extLst>
          </p:cNvPr>
          <p:cNvSpPr/>
          <p:nvPr/>
        </p:nvSpPr>
        <p:spPr>
          <a:xfrm>
            <a:off x="1634317" y="1159462"/>
            <a:ext cx="1879514"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F7AF42C-D36C-4B36-AA23-1AB52340886B}"/>
              </a:ext>
            </a:extLst>
          </p:cNvPr>
          <p:cNvSpPr txBox="1"/>
          <p:nvPr/>
        </p:nvSpPr>
        <p:spPr>
          <a:xfrm>
            <a:off x="8433064" y="1163791"/>
            <a:ext cx="2066925" cy="646331"/>
          </a:xfrm>
          <a:prstGeom prst="rect">
            <a:avLst/>
          </a:prstGeom>
          <a:noFill/>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难制约</a:t>
            </a:r>
            <a:endParaRPr lang="zh-CN" altLang="en-US" sz="3600" dirty="0"/>
          </a:p>
        </p:txBody>
      </p:sp>
      <p:sp>
        <p:nvSpPr>
          <p:cNvPr id="17" name="文本框 16">
            <a:extLst>
              <a:ext uri="{FF2B5EF4-FFF2-40B4-BE49-F238E27FC236}">
                <a16:creationId xmlns:a16="http://schemas.microsoft.com/office/drawing/2014/main" id="{90244B1E-C531-4301-8EBC-6E1BB46F7CBE}"/>
              </a:ext>
            </a:extLst>
          </p:cNvPr>
          <p:cNvSpPr txBox="1"/>
          <p:nvPr/>
        </p:nvSpPr>
        <p:spPr>
          <a:xfrm>
            <a:off x="1882793" y="1199870"/>
            <a:ext cx="2066925" cy="646331"/>
          </a:xfrm>
          <a:prstGeom prst="rect">
            <a:avLst/>
          </a:prstGeom>
          <a:noFill/>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有不足</a:t>
            </a:r>
            <a:endParaRPr lang="zh-CN" altLang="en-US" sz="3600" dirty="0"/>
          </a:p>
        </p:txBody>
      </p:sp>
      <p:sp>
        <p:nvSpPr>
          <p:cNvPr id="19" name="文本框 18">
            <a:extLst>
              <a:ext uri="{FF2B5EF4-FFF2-40B4-BE49-F238E27FC236}">
                <a16:creationId xmlns:a16="http://schemas.microsoft.com/office/drawing/2014/main" id="{770223A8-94F2-4A02-967D-49C10BD06612}"/>
              </a:ext>
            </a:extLst>
          </p:cNvPr>
          <p:cNvSpPr txBox="1"/>
          <p:nvPr/>
        </p:nvSpPr>
        <p:spPr>
          <a:xfrm>
            <a:off x="6896102" y="1999354"/>
            <a:ext cx="4617245" cy="4431983"/>
          </a:xfrm>
          <a:prstGeom prst="rect">
            <a:avLst/>
          </a:prstGeom>
          <a:noFill/>
        </p:spPr>
        <p:txBody>
          <a:bodyPr wrap="square">
            <a:spAutoFit/>
          </a:bodyPr>
          <a:lstStyle/>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由选区选民进行监督的可操作性弱。基层人大代表的监督发生效果更加难以保证。</a:t>
            </a:r>
            <a:endParaRPr lang="en-US" altLang="zh-CN" sz="24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而人大代表主体具有多样性，监委纪委对人大代表的</a:t>
            </a:r>
            <a:r>
              <a:rPr lang="zh-CN" altLang="en-US" sz="2400" b="1" dirty="0">
                <a:latin typeface="微软雅黑" panose="020B0503020204020204" pitchFamily="34" charset="-122"/>
                <a:ea typeface="微软雅黑" panose="020B0503020204020204" pitchFamily="34" charset="-122"/>
              </a:rPr>
              <a:t>监察覆盖</a:t>
            </a:r>
            <a:r>
              <a:rPr lang="zh-CN" altLang="en-US" sz="2400" dirty="0">
                <a:latin typeface="微软雅黑" panose="020B0503020204020204" pitchFamily="34" charset="-122"/>
                <a:ea typeface="微软雅黑" panose="020B0503020204020204" pitchFamily="34" charset="-122"/>
              </a:rPr>
              <a:t>实行难度高。</a:t>
            </a:r>
            <a:endParaRPr lang="en-US" altLang="zh-CN" sz="24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相关法律赋予了人大代表非经特别许可不受限制人身自由、逮捕或审判的</a:t>
            </a:r>
            <a:r>
              <a:rPr lang="zh-CN" altLang="en-US" sz="2400" b="1" dirty="0">
                <a:latin typeface="微软雅黑" panose="020B0503020204020204" pitchFamily="34" charset="-122"/>
                <a:ea typeface="微软雅黑" panose="020B0503020204020204" pitchFamily="34" charset="-122"/>
              </a:rPr>
              <a:t>特殊权利</a:t>
            </a:r>
            <a:r>
              <a:rPr lang="zh-CN" altLang="en-US" sz="2400" dirty="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监督存在侵蚀人大权力、出现违宪风险的可能性。</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496C6BB-C69F-4238-AE66-206701C7E92B}"/>
              </a:ext>
            </a:extLst>
          </p:cNvPr>
          <p:cNvSpPr/>
          <p:nvPr/>
        </p:nvSpPr>
        <p:spPr>
          <a:xfrm>
            <a:off x="257176" y="2732567"/>
            <a:ext cx="3342470" cy="2953456"/>
          </a:xfrm>
          <a:prstGeom prst="roundRect">
            <a:avLst/>
          </a:prstGeom>
          <a:noFill/>
          <a:ln w="53975">
            <a:solidFill>
              <a:srgbClr val="C718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57175" y="167640"/>
            <a:ext cx="4414520" cy="460375"/>
          </a:xfrm>
          <a:prstGeom prst="rect">
            <a:avLst/>
          </a:prstGeom>
          <a:noFill/>
        </p:spPr>
        <p:txBody>
          <a:bodyPr wrap="square" rtlCol="0">
            <a:spAutoFit/>
          </a:bodyPr>
          <a:lstStyle/>
          <a:p>
            <a:r>
              <a:rPr lang="zh-CN" altLang="en-US" sz="2400" b="1">
                <a:solidFill>
                  <a:srgbClr val="C00000"/>
                </a:solidFill>
                <a:latin typeface="微软雅黑" panose="020B0503020204020204" pitchFamily="34" charset="-122"/>
                <a:ea typeface="微软雅黑" panose="020B0503020204020204" pitchFamily="34" charset="-122"/>
              </a:rPr>
              <a:t>强化履职的措施</a:t>
            </a:r>
          </a:p>
        </p:txBody>
      </p:sp>
      <p:sp>
        <p:nvSpPr>
          <p:cNvPr id="3" name="文本框 2"/>
          <p:cNvSpPr txBox="1"/>
          <p:nvPr/>
        </p:nvSpPr>
        <p:spPr>
          <a:xfrm>
            <a:off x="1106183" y="5760810"/>
            <a:ext cx="9072245"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【建立考核机制，述评机制，奖惩机制】</a:t>
            </a:r>
          </a:p>
          <a:p>
            <a:r>
              <a:rPr lang="zh-CN" altLang="en-US" dirty="0">
                <a:latin typeface="微软雅黑" panose="020B0503020204020204" pitchFamily="34" charset="-122"/>
                <a:ea typeface="微软雅黑" panose="020B0503020204020204" pitchFamily="34" charset="-122"/>
              </a:rPr>
              <a:t>【代表公示制；履职承诺制；述职评议制；履职记事制；履职考核制；打破终届制】</a:t>
            </a:r>
          </a:p>
        </p:txBody>
      </p:sp>
      <p:pic>
        <p:nvPicPr>
          <p:cNvPr id="6" name="图片 5" descr="图标&#10;&#10;描述已自动生成">
            <a:extLst>
              <a:ext uri="{FF2B5EF4-FFF2-40B4-BE49-F238E27FC236}">
                <a16:creationId xmlns:a16="http://schemas.microsoft.com/office/drawing/2014/main" id="{27915D48-C976-4792-8F10-DCC8C8A25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386" y="1099832"/>
            <a:ext cx="832756" cy="832756"/>
          </a:xfrm>
          <a:prstGeom prst="rect">
            <a:avLst/>
          </a:prstGeom>
        </p:spPr>
      </p:pic>
      <p:pic>
        <p:nvPicPr>
          <p:cNvPr id="8" name="图片 7">
            <a:extLst>
              <a:ext uri="{FF2B5EF4-FFF2-40B4-BE49-F238E27FC236}">
                <a16:creationId xmlns:a16="http://schemas.microsoft.com/office/drawing/2014/main" id="{648AF7EC-A4EB-419E-B6EB-80825AB06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513" y="968575"/>
            <a:ext cx="967671" cy="962857"/>
          </a:xfrm>
          <a:prstGeom prst="rect">
            <a:avLst/>
          </a:prstGeom>
        </p:spPr>
      </p:pic>
      <p:pic>
        <p:nvPicPr>
          <p:cNvPr id="10" name="图片 9" descr="徽标, 图标&#10;&#10;描述已自动生成">
            <a:extLst>
              <a:ext uri="{FF2B5EF4-FFF2-40B4-BE49-F238E27FC236}">
                <a16:creationId xmlns:a16="http://schemas.microsoft.com/office/drawing/2014/main" id="{A6BE77B4-F48C-462E-8899-EF115CDF9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555" y="1034781"/>
            <a:ext cx="831600" cy="831600"/>
          </a:xfrm>
          <a:prstGeom prst="rect">
            <a:avLst/>
          </a:prstGeom>
        </p:spPr>
      </p:pic>
      <p:sp>
        <p:nvSpPr>
          <p:cNvPr id="12" name="文本框 11">
            <a:extLst>
              <a:ext uri="{FF2B5EF4-FFF2-40B4-BE49-F238E27FC236}">
                <a16:creationId xmlns:a16="http://schemas.microsoft.com/office/drawing/2014/main" id="{E82163CC-22BB-400B-960B-0E0AED2966D0}"/>
              </a:ext>
            </a:extLst>
          </p:cNvPr>
          <p:cNvSpPr txBox="1"/>
          <p:nvPr/>
        </p:nvSpPr>
        <p:spPr>
          <a:xfrm>
            <a:off x="342900" y="2959776"/>
            <a:ext cx="2835729" cy="2031325"/>
          </a:xfrm>
          <a:prstGeom prst="rect">
            <a:avLst/>
          </a:prstGeom>
          <a:noFill/>
        </p:spPr>
        <p:txBody>
          <a:bodyPr wrap="square">
            <a:spAutoFit/>
          </a:bodyPr>
          <a:lstStyle/>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逐步实行人大代表</a:t>
            </a:r>
            <a:r>
              <a:rPr lang="zh-CN" altLang="en-US" b="1" dirty="0">
                <a:latin typeface="微软雅黑" panose="020B0503020204020204" pitchFamily="34" charset="-122"/>
                <a:ea typeface="微软雅黑" panose="020B0503020204020204" pitchFamily="34" charset="-122"/>
              </a:rPr>
              <a:t>专职化</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不断强化基层人大代表的</a:t>
            </a:r>
            <a:r>
              <a:rPr lang="zh-CN" altLang="en-US" b="1" dirty="0">
                <a:latin typeface="微软雅黑" panose="020B0503020204020204" pitchFamily="34" charset="-122"/>
                <a:ea typeface="微软雅黑" panose="020B0503020204020204" pitchFamily="34" charset="-122"/>
              </a:rPr>
              <a:t>责任感与使命感</a:t>
            </a:r>
            <a:endParaRPr lang="en-US" altLang="zh-CN"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加强人大代表的</a:t>
            </a:r>
            <a:r>
              <a:rPr lang="zh-CN" altLang="en-US" b="1" dirty="0">
                <a:latin typeface="微软雅黑" panose="020B0503020204020204" pitchFamily="34" charset="-122"/>
                <a:ea typeface="微软雅黑" panose="020B0503020204020204" pitchFamily="34" charset="-122"/>
              </a:rPr>
              <a:t>培训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增强其参政议政的能力</a:t>
            </a:r>
          </a:p>
          <a:p>
            <a:endParaRPr lang="zh-CN" alt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0F992F4-E5B5-448B-A5AD-8190AB1BCB78}"/>
              </a:ext>
            </a:extLst>
          </p:cNvPr>
          <p:cNvSpPr txBox="1"/>
          <p:nvPr/>
        </p:nvSpPr>
        <p:spPr>
          <a:xfrm>
            <a:off x="4401126" y="2959775"/>
            <a:ext cx="2672443" cy="2585323"/>
          </a:xfrm>
          <a:prstGeom prst="rect">
            <a:avLst/>
          </a:prstGeom>
          <a:noFill/>
        </p:spPr>
        <p:txBody>
          <a:bodyPr wrap="square">
            <a:spAutoFit/>
          </a:bodyPr>
          <a:lstStyle/>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加强社区</a:t>
            </a:r>
            <a:r>
              <a:rPr lang="zh-CN" altLang="en-US" b="1" dirty="0">
                <a:latin typeface="微软雅黑" panose="020B0503020204020204" pitchFamily="34" charset="-122"/>
                <a:ea typeface="微软雅黑" panose="020B0503020204020204" pitchFamily="34" charset="-122"/>
              </a:rPr>
              <a:t>联络站</a:t>
            </a:r>
            <a:r>
              <a:rPr lang="zh-CN" altLang="en-US" dirty="0">
                <a:latin typeface="微软雅黑" panose="020B0503020204020204" pitchFamily="34" charset="-122"/>
                <a:ea typeface="微软雅黑" panose="020B0503020204020204" pitchFamily="34" charset="-122"/>
              </a:rPr>
              <a:t>的建设</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严格依法保障基层人大代表知情知政的权利</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确保基层人大代表有效参与重大民生决策</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2CAD099-E146-43FA-AD25-89EC1571B90B}"/>
              </a:ext>
            </a:extLst>
          </p:cNvPr>
          <p:cNvSpPr txBox="1"/>
          <p:nvPr/>
        </p:nvSpPr>
        <p:spPr>
          <a:xfrm>
            <a:off x="7993410" y="2959775"/>
            <a:ext cx="3941414" cy="2308324"/>
          </a:xfrm>
          <a:prstGeom prst="rect">
            <a:avLst/>
          </a:prstGeom>
          <a:noFill/>
        </p:spPr>
        <p:txBody>
          <a:bodyPr wrap="square">
            <a:spAutoFit/>
          </a:bodyPr>
          <a:lstStyle/>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建立政府部门服务代表履职保障机制</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健全地方人大代表行为的</a:t>
            </a:r>
            <a:r>
              <a:rPr lang="zh-CN" altLang="en-US" b="1" dirty="0">
                <a:latin typeface="微软雅黑" panose="020B0503020204020204" pitchFamily="34" charset="-122"/>
                <a:ea typeface="微软雅黑" panose="020B0503020204020204" pitchFamily="34" charset="-122"/>
              </a:rPr>
              <a:t>约束</a:t>
            </a:r>
            <a:r>
              <a:rPr lang="zh-CN" altLang="en-US" dirty="0">
                <a:latin typeface="微软雅黑" panose="020B0503020204020204" pitchFamily="34" charset="-122"/>
                <a:ea typeface="微软雅黑" panose="020B0503020204020204" pitchFamily="34" charset="-122"/>
              </a:rPr>
              <a:t>机制</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完善监督机制，增强对代表的监督</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健全地方人大代表行为的约束机制</a:t>
            </a:r>
          </a:p>
        </p:txBody>
      </p:sp>
      <p:sp>
        <p:nvSpPr>
          <p:cNvPr id="18" name="文本框 17">
            <a:extLst>
              <a:ext uri="{FF2B5EF4-FFF2-40B4-BE49-F238E27FC236}">
                <a16:creationId xmlns:a16="http://schemas.microsoft.com/office/drawing/2014/main" id="{7CD98DD8-56D6-4B97-BD60-38FEE68C1783}"/>
              </a:ext>
            </a:extLst>
          </p:cNvPr>
          <p:cNvSpPr txBox="1"/>
          <p:nvPr/>
        </p:nvSpPr>
        <p:spPr>
          <a:xfrm>
            <a:off x="705601" y="2213023"/>
            <a:ext cx="2361891" cy="400110"/>
          </a:xfrm>
          <a:prstGeom prst="rect">
            <a:avLst/>
          </a:prstGeom>
          <a:noFill/>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基层人大代表要求</a:t>
            </a:r>
            <a:endParaRPr lang="zh-CN" altLang="en-US" sz="2000" dirty="0"/>
          </a:p>
        </p:txBody>
      </p:sp>
      <p:sp>
        <p:nvSpPr>
          <p:cNvPr id="19" name="文本框 18">
            <a:extLst>
              <a:ext uri="{FF2B5EF4-FFF2-40B4-BE49-F238E27FC236}">
                <a16:creationId xmlns:a16="http://schemas.microsoft.com/office/drawing/2014/main" id="{3E28011A-9F53-49C1-88CA-C70504AE24C3}"/>
              </a:ext>
            </a:extLst>
          </p:cNvPr>
          <p:cNvSpPr txBox="1"/>
          <p:nvPr/>
        </p:nvSpPr>
        <p:spPr>
          <a:xfrm>
            <a:off x="5097730" y="2217672"/>
            <a:ext cx="2110324" cy="400110"/>
          </a:xfrm>
          <a:prstGeom prst="rect">
            <a:avLst/>
          </a:prstGeom>
          <a:noFill/>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提供便利</a:t>
            </a:r>
            <a:endParaRPr lang="zh-CN" altLang="en-US" sz="2000" dirty="0"/>
          </a:p>
        </p:txBody>
      </p:sp>
      <p:sp>
        <p:nvSpPr>
          <p:cNvPr id="21" name="文本框 20">
            <a:extLst>
              <a:ext uri="{FF2B5EF4-FFF2-40B4-BE49-F238E27FC236}">
                <a16:creationId xmlns:a16="http://schemas.microsoft.com/office/drawing/2014/main" id="{3FDF43F1-4831-4B3D-993E-0DF59736F49F}"/>
              </a:ext>
            </a:extLst>
          </p:cNvPr>
          <p:cNvSpPr txBox="1"/>
          <p:nvPr/>
        </p:nvSpPr>
        <p:spPr>
          <a:xfrm>
            <a:off x="9123266" y="2221304"/>
            <a:ext cx="2110324" cy="400110"/>
          </a:xfrm>
          <a:prstGeom prst="rect">
            <a:avLst/>
          </a:prstGeom>
          <a:noFill/>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制度更新</a:t>
            </a:r>
            <a:endParaRPr lang="zh-CN" altLang="en-US" sz="2000" dirty="0"/>
          </a:p>
        </p:txBody>
      </p:sp>
      <p:sp>
        <p:nvSpPr>
          <p:cNvPr id="34" name="矩形: 圆角 33">
            <a:extLst>
              <a:ext uri="{FF2B5EF4-FFF2-40B4-BE49-F238E27FC236}">
                <a16:creationId xmlns:a16="http://schemas.microsoft.com/office/drawing/2014/main" id="{03A7A125-C221-48AD-9EA5-A4DB1F5D4030}"/>
              </a:ext>
            </a:extLst>
          </p:cNvPr>
          <p:cNvSpPr/>
          <p:nvPr/>
        </p:nvSpPr>
        <p:spPr>
          <a:xfrm>
            <a:off x="4036404" y="2692569"/>
            <a:ext cx="3342470" cy="2953456"/>
          </a:xfrm>
          <a:prstGeom prst="roundRect">
            <a:avLst/>
          </a:prstGeom>
          <a:noFill/>
          <a:ln w="53975">
            <a:solidFill>
              <a:srgbClr val="C718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197ECC9-AEFE-4FEE-9B98-E92B905AC2C2}"/>
              </a:ext>
            </a:extLst>
          </p:cNvPr>
          <p:cNvSpPr/>
          <p:nvPr/>
        </p:nvSpPr>
        <p:spPr>
          <a:xfrm>
            <a:off x="7921372" y="2631006"/>
            <a:ext cx="4013452" cy="3015019"/>
          </a:xfrm>
          <a:prstGeom prst="roundRect">
            <a:avLst/>
          </a:prstGeom>
          <a:noFill/>
          <a:ln w="53975">
            <a:solidFill>
              <a:srgbClr val="C718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90108" y="2446878"/>
            <a:ext cx="3940059" cy="11093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902036" y="3001556"/>
            <a:ext cx="387927" cy="358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52182" y="2385832"/>
            <a:ext cx="3877985" cy="1200329"/>
          </a:xfrm>
          <a:prstGeom prst="rect">
            <a:avLst/>
          </a:prstGeom>
          <a:noFill/>
        </p:spPr>
        <p:txBody>
          <a:bodyPr wrap="none" rtlCol="0">
            <a:spAutoFit/>
          </a:bodyPr>
          <a:lstStyle/>
          <a:p>
            <a:r>
              <a:rPr lang="zh-CN" altLang="en-US" sz="7200" b="1" dirty="0">
                <a:solidFill>
                  <a:schemeClr val="bg1"/>
                </a:solidFill>
                <a:latin typeface="微软雅黑" panose="020B0503020204020204" pitchFamily="82" charset="2"/>
                <a:ea typeface="微软雅黑" panose="020B0503020204020204" pitchFamily="82" charset="2"/>
              </a:rPr>
              <a:t>感谢聆听</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3631820"/>
            <a:ext cx="12192000" cy="32298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4824" y="2321965"/>
            <a:ext cx="8559757" cy="3262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zh-CN" altLang="en-US" dirty="0">
              <a:solidFill>
                <a:schemeClr val="tx1"/>
              </a:solidFill>
              <a:latin typeface="微软雅黑" panose="020B0503020204020204" pitchFamily="82" charset="2"/>
              <a:ea typeface="微软雅黑" panose="020B0503020204020204" pitchFamily="82" charset="2"/>
            </a:endParaRPr>
          </a:p>
        </p:txBody>
      </p:sp>
      <p:sp>
        <p:nvSpPr>
          <p:cNvPr id="8" name="文本框 7"/>
          <p:cNvSpPr txBox="1"/>
          <p:nvPr/>
        </p:nvSpPr>
        <p:spPr>
          <a:xfrm>
            <a:off x="0" y="2125049"/>
            <a:ext cx="2441694" cy="1446550"/>
          </a:xfrm>
          <a:prstGeom prst="rect">
            <a:avLst/>
          </a:prstGeom>
          <a:noFill/>
        </p:spPr>
        <p:txBody>
          <a:bodyPr wrap="none" rtlCol="0">
            <a:spAutoFit/>
          </a:bodyPr>
          <a:lstStyle/>
          <a:p>
            <a:r>
              <a:rPr lang="zh-CN" altLang="en-US" sz="8800" b="1" dirty="0">
                <a:solidFill>
                  <a:srgbClr val="C00000"/>
                </a:solidFill>
                <a:latin typeface="微软雅黑" panose="020B0503020204020204" pitchFamily="82" charset="2"/>
                <a:ea typeface="微软雅黑" panose="020B0503020204020204" pitchFamily="82" charset="2"/>
              </a:rPr>
              <a:t>前言</a:t>
            </a:r>
          </a:p>
        </p:txBody>
      </p:sp>
      <p:sp>
        <p:nvSpPr>
          <p:cNvPr id="15" name="矩形 14"/>
          <p:cNvSpPr/>
          <p:nvPr/>
        </p:nvSpPr>
        <p:spPr>
          <a:xfrm>
            <a:off x="-1" y="3411892"/>
            <a:ext cx="2299855" cy="21724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365" y="1229331"/>
            <a:ext cx="395289" cy="214313"/>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574" y="1153131"/>
            <a:ext cx="176213" cy="152400"/>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540" y="772796"/>
            <a:ext cx="252413" cy="161925"/>
          </a:xfrm>
          <a:prstGeom prst="rect">
            <a:avLst/>
          </a:prstGeom>
        </p:spPr>
      </p:pic>
      <p:pic>
        <p:nvPicPr>
          <p:cNvPr id="20" name="图片 19"/>
          <p:cNvPicPr>
            <a:picLocks noChangeAspect="1"/>
          </p:cNvPicPr>
          <p:nvPr/>
        </p:nvPicPr>
        <p:blipFill rotWithShape="1">
          <a:blip r:embed="rId6" cstate="print">
            <a:extLst>
              <a:ext uri="{28A0092B-C50C-407E-A947-70E740481C1C}">
                <a14:useLocalDpi xmlns:a14="http://schemas.microsoft.com/office/drawing/2010/main" val="0"/>
              </a:ext>
            </a:extLst>
          </a:blip>
          <a:srcRect l="51567"/>
          <a:stretch>
            <a:fillRect/>
          </a:stretch>
        </p:blipFill>
        <p:spPr>
          <a:xfrm>
            <a:off x="6228372" y="372214"/>
            <a:ext cx="4799847" cy="1976605"/>
          </a:xfrm>
          <a:prstGeom prst="rect">
            <a:avLst/>
          </a:prstGeom>
          <a:noFill/>
        </p:spPr>
      </p:pic>
      <p:cxnSp>
        <p:nvCxnSpPr>
          <p:cNvPr id="22" name="直接连接符 21"/>
          <p:cNvCxnSpPr/>
          <p:nvPr/>
        </p:nvCxnSpPr>
        <p:spPr>
          <a:xfrm flipH="1">
            <a:off x="2939519" y="2266545"/>
            <a:ext cx="80887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12" name="文本框 11">
            <a:extLst>
              <a:ext uri="{FF2B5EF4-FFF2-40B4-BE49-F238E27FC236}">
                <a16:creationId xmlns:a16="http://schemas.microsoft.com/office/drawing/2014/main" id="{122ADF52-83C4-49CE-A896-EC24EB70AB49}"/>
              </a:ext>
            </a:extLst>
          </p:cNvPr>
          <p:cNvSpPr txBox="1"/>
          <p:nvPr/>
        </p:nvSpPr>
        <p:spPr>
          <a:xfrm>
            <a:off x="2607127" y="2627450"/>
            <a:ext cx="9307781" cy="2246769"/>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       在中国特色社会主义制度下，</a:t>
            </a:r>
            <a:r>
              <a:rPr lang="zh-CN" altLang="en-US" sz="2000" b="1" dirty="0">
                <a:latin typeface="微软雅黑" panose="020B0503020204020204" pitchFamily="34" charset="-122"/>
                <a:ea typeface="微软雅黑" panose="020B0503020204020204" pitchFamily="34" charset="-122"/>
              </a:rPr>
              <a:t>基层人大代表</a:t>
            </a:r>
            <a:r>
              <a:rPr lang="zh-CN" altLang="en-US" sz="2000" dirty="0">
                <a:latin typeface="微软雅黑" panose="020B0503020204020204" pitchFamily="34" charset="-122"/>
                <a:ea typeface="微软雅黑" panose="020B0503020204020204" pitchFamily="34" charset="-122"/>
              </a:rPr>
              <a:t>是联系人民群众和国家政府的纽带，他们的产生、职权行使和监督职责，直接影响着政府的决策和国家的发展。</a:t>
            </a:r>
            <a:endParaRPr lang="en-US" altLang="zh-CN" sz="2000" dirty="0">
              <a:latin typeface="微软雅黑" panose="020B0503020204020204" pitchFamily="34" charset="-122"/>
              <a:ea typeface="微软雅黑" panose="020B0503020204020204" pitchFamily="34" charset="-122"/>
            </a:endParaRPr>
          </a:p>
          <a:p>
            <a:endParaRPr lang="en-US" altLang="zh-CN" sz="2000" b="0" i="0" dirty="0">
              <a:solidFill>
                <a:srgbClr val="374151"/>
              </a:solidFill>
              <a:effectLst/>
              <a:latin typeface="微软雅黑" panose="020B0503020204020204" pitchFamily="34" charset="-122"/>
              <a:ea typeface="微软雅黑" panose="020B0503020204020204" pitchFamily="34" charset="-122"/>
            </a:endParaRPr>
          </a:p>
          <a:p>
            <a:endParaRPr lang="en-US" altLang="zh-CN" sz="2000" b="0" i="0" dirty="0">
              <a:solidFill>
                <a:srgbClr val="374151"/>
              </a:solidFill>
              <a:effectLst/>
              <a:latin typeface="微软雅黑" panose="020B0503020204020204" pitchFamily="34" charset="-122"/>
              <a:ea typeface="微软雅黑" panose="020B0503020204020204" pitchFamily="34" charset="-122"/>
            </a:endParaRPr>
          </a:p>
          <a:p>
            <a:r>
              <a:rPr lang="en-US" altLang="zh-CN" sz="2000" dirty="0">
                <a:solidFill>
                  <a:srgbClr val="374151"/>
                </a:solidFill>
                <a:latin typeface="微软雅黑" panose="020B0503020204020204" pitchFamily="34" charset="-122"/>
                <a:ea typeface="微软雅黑" panose="020B0503020204020204" pitchFamily="34" charset="-122"/>
              </a:rPr>
              <a:t>       </a:t>
            </a:r>
            <a:r>
              <a:rPr lang="zh-CN" altLang="en-US" sz="2000" b="0" i="0" dirty="0">
                <a:solidFill>
                  <a:srgbClr val="374151"/>
                </a:solidFill>
                <a:effectLst/>
                <a:latin typeface="微软雅黑" panose="020B0503020204020204" pitchFamily="34" charset="-122"/>
                <a:ea typeface="微软雅黑" panose="020B0503020204020204" pitchFamily="34" charset="-122"/>
              </a:rPr>
              <a:t>本报告将深入探讨中国基层人大代表的产生方式，职权范围以及对人大代表本身履职的监督。从而得出在新时代下如何更好地发挥基层人大代表的作用，以满足不断变化的社会需求和发展要求的建议。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27948" y="2007118"/>
            <a:ext cx="3881191" cy="523220"/>
          </a:xfrm>
          <a:prstGeom prst="rect">
            <a:avLst/>
          </a:prstGeom>
          <a:noFill/>
          <a:ln>
            <a:noFill/>
          </a:ln>
        </p:spPr>
        <p:txBody>
          <a:bodyPr wrap="none" rtlCol="0">
            <a:spAutoFit/>
          </a:bodyPr>
          <a:lstStyle/>
          <a:p>
            <a:r>
              <a:rPr lang="zh-CN" altLang="en-US" sz="2800" dirty="0">
                <a:latin typeface="微软雅黑" panose="020B0503020204020204" pitchFamily="82" charset="2"/>
                <a:ea typeface="微软雅黑" panose="020B0503020204020204" pitchFamily="82" charset="2"/>
              </a:rPr>
              <a:t>基层人大代表及其职权 </a:t>
            </a:r>
          </a:p>
        </p:txBody>
      </p:sp>
      <p:sp>
        <p:nvSpPr>
          <p:cNvPr id="6" name="矩形 5"/>
          <p:cNvSpPr/>
          <p:nvPr/>
        </p:nvSpPr>
        <p:spPr>
          <a:xfrm>
            <a:off x="4378036" y="1891238"/>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01</a:t>
            </a:r>
            <a:endParaRPr lang="zh-CN" altLang="en-US" sz="3600" b="1" dirty="0">
              <a:latin typeface="微软雅黑" panose="020B0503020204020204" pitchFamily="82" charset="2"/>
              <a:ea typeface="微软雅黑" panose="020B0503020204020204" pitchFamily="82" charset="2"/>
            </a:endParaRPr>
          </a:p>
        </p:txBody>
      </p:sp>
      <p:sp>
        <p:nvSpPr>
          <p:cNvPr id="7" name="矩形 6"/>
          <p:cNvSpPr/>
          <p:nvPr/>
        </p:nvSpPr>
        <p:spPr>
          <a:xfrm>
            <a:off x="4378036" y="3096583"/>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02</a:t>
            </a:r>
            <a:endParaRPr lang="zh-CN" altLang="en-US" sz="3600" b="1" dirty="0">
              <a:latin typeface="微软雅黑" panose="020B0503020204020204" pitchFamily="82" charset="2"/>
              <a:ea typeface="微软雅黑" panose="020B0503020204020204" pitchFamily="82" charset="2"/>
            </a:endParaRPr>
          </a:p>
        </p:txBody>
      </p:sp>
      <p:sp>
        <p:nvSpPr>
          <p:cNvPr id="8" name="矩形 7"/>
          <p:cNvSpPr/>
          <p:nvPr/>
        </p:nvSpPr>
        <p:spPr>
          <a:xfrm>
            <a:off x="4378036" y="4288074"/>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03</a:t>
            </a:r>
            <a:endParaRPr lang="zh-CN" altLang="en-US" sz="3600" b="1" dirty="0">
              <a:latin typeface="微软雅黑" panose="020B0503020204020204" pitchFamily="82" charset="2"/>
              <a:ea typeface="微软雅黑" panose="020B0503020204020204" pitchFamily="82" charset="2"/>
            </a:endParaRPr>
          </a:p>
        </p:txBody>
      </p:sp>
      <p:sp>
        <p:nvSpPr>
          <p:cNvPr id="9" name="文本框 8"/>
          <p:cNvSpPr txBox="1"/>
          <p:nvPr/>
        </p:nvSpPr>
        <p:spPr>
          <a:xfrm>
            <a:off x="5326330" y="3212463"/>
            <a:ext cx="4237799" cy="523220"/>
          </a:xfrm>
          <a:prstGeom prst="rect">
            <a:avLst/>
          </a:prstGeom>
          <a:noFill/>
          <a:ln>
            <a:noFill/>
          </a:ln>
        </p:spPr>
        <p:txBody>
          <a:bodyPr wrap="square" rtlCol="0">
            <a:spAutoFit/>
          </a:bodyPr>
          <a:lstStyle/>
          <a:p>
            <a:r>
              <a:rPr lang="zh-CN" altLang="en-US" sz="2800" dirty="0">
                <a:latin typeface="微软雅黑" panose="020B0503020204020204" pitchFamily="82" charset="2"/>
                <a:ea typeface="微软雅黑" panose="020B0503020204020204" pitchFamily="82" charset="2"/>
              </a:rPr>
              <a:t>基层人大代表履职方式</a:t>
            </a:r>
          </a:p>
        </p:txBody>
      </p:sp>
      <p:sp>
        <p:nvSpPr>
          <p:cNvPr id="10" name="文本框 9"/>
          <p:cNvSpPr txBox="1"/>
          <p:nvPr/>
        </p:nvSpPr>
        <p:spPr>
          <a:xfrm>
            <a:off x="5327948" y="4417808"/>
            <a:ext cx="4599336" cy="523220"/>
          </a:xfrm>
          <a:prstGeom prst="rect">
            <a:avLst/>
          </a:prstGeom>
          <a:noFill/>
          <a:ln>
            <a:noFill/>
          </a:ln>
        </p:spPr>
        <p:txBody>
          <a:bodyPr wrap="none" rtlCol="0">
            <a:spAutoFit/>
          </a:bodyPr>
          <a:lstStyle/>
          <a:p>
            <a:r>
              <a:rPr lang="zh-CN" altLang="en-US" sz="2800">
                <a:latin typeface="微软雅黑" panose="020B0503020204020204" pitchFamily="82" charset="2"/>
                <a:ea typeface="微软雅黑" panose="020B0503020204020204" pitchFamily="82" charset="2"/>
              </a:rPr>
              <a:t>对人大代表的监督如何实现 </a:t>
            </a:r>
            <a:endParaRPr lang="zh-CN" altLang="en-US" sz="2800" dirty="0">
              <a:latin typeface="微软雅黑" panose="020B0503020204020204" pitchFamily="82" charset="2"/>
              <a:ea typeface="微软雅黑" panose="020B0503020204020204" pitchFamily="82" charset="2"/>
            </a:endParaRPr>
          </a:p>
        </p:txBody>
      </p:sp>
      <p:sp>
        <p:nvSpPr>
          <p:cNvPr id="11" name="矩形 10"/>
          <p:cNvSpPr/>
          <p:nvPr/>
        </p:nvSpPr>
        <p:spPr>
          <a:xfrm>
            <a:off x="1" y="3320143"/>
            <a:ext cx="4223530" cy="17229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59089" y="3694533"/>
            <a:ext cx="2441694" cy="1446550"/>
          </a:xfrm>
          <a:prstGeom prst="rect">
            <a:avLst/>
          </a:prstGeom>
          <a:noFill/>
        </p:spPr>
        <p:txBody>
          <a:bodyPr wrap="none" rtlCol="0">
            <a:spAutoFit/>
          </a:bodyPr>
          <a:lstStyle/>
          <a:p>
            <a:r>
              <a:rPr lang="zh-CN" altLang="en-US" sz="8800" b="1" dirty="0">
                <a:solidFill>
                  <a:schemeClr val="bg1"/>
                </a:solidFill>
                <a:latin typeface="微软雅黑" panose="020B0503020204020204" pitchFamily="82" charset="2"/>
                <a:ea typeface="微软雅黑" panose="020B0503020204020204" pitchFamily="82" charset="2"/>
              </a:rPr>
              <a:t>目录</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51" y="1719352"/>
            <a:ext cx="4302398" cy="16219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991" y="2535401"/>
            <a:ext cx="15667177" cy="4513997"/>
          </a:xfrm>
          <a:prstGeom prst="rect">
            <a:avLst/>
          </a:prstGeom>
        </p:spPr>
      </p:pic>
      <p:sp>
        <p:nvSpPr>
          <p:cNvPr id="25" name="文本框 24"/>
          <p:cNvSpPr txBox="1"/>
          <p:nvPr/>
        </p:nvSpPr>
        <p:spPr>
          <a:xfrm>
            <a:off x="4769912" y="2844223"/>
            <a:ext cx="3881191" cy="523220"/>
          </a:xfrm>
          <a:prstGeom prst="rect">
            <a:avLst/>
          </a:prstGeom>
          <a:noFill/>
          <a:ln>
            <a:noFill/>
          </a:ln>
        </p:spPr>
        <p:txBody>
          <a:bodyPr wrap="none" rtlCol="0">
            <a:spAutoFit/>
          </a:bodyPr>
          <a:lstStyle/>
          <a:p>
            <a:r>
              <a:rPr lang="zh-CN" altLang="en-US" sz="2800" dirty="0">
                <a:solidFill>
                  <a:srgbClr val="C00000"/>
                </a:solidFill>
                <a:latin typeface="微软雅黑" panose="020B0503020204020204" pitchFamily="82" charset="2"/>
                <a:ea typeface="微软雅黑" panose="020B0503020204020204" pitchFamily="82" charset="2"/>
              </a:rPr>
              <a:t>基层人大代表及其职权 </a:t>
            </a:r>
          </a:p>
        </p:txBody>
      </p:sp>
      <p:sp>
        <p:nvSpPr>
          <p:cNvPr id="26" name="矩形 25"/>
          <p:cNvSpPr/>
          <p:nvPr/>
        </p:nvSpPr>
        <p:spPr>
          <a:xfrm>
            <a:off x="3816372" y="2748067"/>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01</a:t>
            </a:r>
            <a:endParaRPr lang="zh-CN" altLang="en-US" sz="3600" b="1" dirty="0">
              <a:latin typeface="微软雅黑" panose="020B0503020204020204" pitchFamily="82" charset="2"/>
              <a:ea typeface="微软雅黑" panose="020B0503020204020204" pitchFamily="82" charset="2"/>
            </a:endParaRPr>
          </a:p>
        </p:txBody>
      </p:sp>
      <p:cxnSp>
        <p:nvCxnSpPr>
          <p:cNvPr id="41" name="直接连接符 40"/>
          <p:cNvCxnSpPr/>
          <p:nvPr/>
        </p:nvCxnSpPr>
        <p:spPr>
          <a:xfrm>
            <a:off x="3816372" y="2536091"/>
            <a:ext cx="44678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816372" y="3675574"/>
            <a:ext cx="44678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7C8E34-9B8B-4999-AB61-2DCBA8ED76E8}"/>
              </a:ext>
            </a:extLst>
          </p:cNvPr>
          <p:cNvSpPr/>
          <p:nvPr/>
        </p:nvSpPr>
        <p:spPr>
          <a:xfrm>
            <a:off x="435128" y="921718"/>
            <a:ext cx="4647675" cy="1440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2B6808BD-8608-B9CD-6540-036C284CEDC6}"/>
              </a:ext>
            </a:extLst>
          </p:cNvPr>
          <p:cNvSpPr/>
          <p:nvPr/>
        </p:nvSpPr>
        <p:spPr>
          <a:xfrm>
            <a:off x="736271" y="275387"/>
            <a:ext cx="3883230" cy="646331"/>
          </a:xfrm>
          <a:prstGeom prst="rect">
            <a:avLst/>
          </a:prstGeom>
        </p:spPr>
        <p:txBody>
          <a:bodyPr wrap="square">
            <a:spAutoFit/>
          </a:bodyPr>
          <a:lstStyle/>
          <a:p>
            <a:pPr marL="0" marR="0" lvl="0" indent="0" algn="dist"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srgbClr val="C00000"/>
                </a:solidFill>
                <a:latin typeface="微软雅黑" panose="020B0503020204020204" pitchFamily="34" charset="-122"/>
                <a:ea typeface="微软雅黑" panose="020B0503020204020204" pitchFamily="34" charset="-122"/>
              </a:rPr>
              <a:t>基层人大的介绍</a:t>
            </a:r>
          </a:p>
        </p:txBody>
      </p:sp>
      <p:pic>
        <p:nvPicPr>
          <p:cNvPr id="10" name="图片 9">
            <a:extLst>
              <a:ext uri="{FF2B5EF4-FFF2-40B4-BE49-F238E27FC236}">
                <a16:creationId xmlns:a16="http://schemas.microsoft.com/office/drawing/2014/main" id="{97D9ECEE-741D-7ACD-39B3-94D6CF7B6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987" y="1662536"/>
            <a:ext cx="5339013" cy="4043808"/>
          </a:xfrm>
          <a:prstGeom prst="rect">
            <a:avLst/>
          </a:prstGeom>
        </p:spPr>
      </p:pic>
      <p:sp>
        <p:nvSpPr>
          <p:cNvPr id="7" name="文本框 6">
            <a:extLst>
              <a:ext uri="{FF2B5EF4-FFF2-40B4-BE49-F238E27FC236}">
                <a16:creationId xmlns:a16="http://schemas.microsoft.com/office/drawing/2014/main" id="{FBE52568-C140-46DA-8DAC-6D51335F6DE4}"/>
              </a:ext>
            </a:extLst>
          </p:cNvPr>
          <p:cNvSpPr txBox="1"/>
          <p:nvPr/>
        </p:nvSpPr>
        <p:spPr>
          <a:xfrm>
            <a:off x="1202540" y="1591888"/>
            <a:ext cx="5625773" cy="707886"/>
          </a:xfrm>
          <a:prstGeom prst="rect">
            <a:avLst/>
          </a:prstGeom>
          <a:noFill/>
        </p:spPr>
        <p:txBody>
          <a:bodyPr wrap="square">
            <a:spAutoFit/>
          </a:bodyPr>
          <a:lstStyle/>
          <a:p>
            <a:r>
              <a:rPr lang="zh-CN" altLang="en-US" sz="2000" b="0" i="0" dirty="0">
                <a:effectLst/>
                <a:latin typeface="微软雅黑" panose="020B0503020204020204" pitchFamily="34" charset="-122"/>
                <a:ea typeface="微软雅黑" panose="020B0503020204020204" pitchFamily="34" charset="-122"/>
              </a:rPr>
              <a:t>县级人民代表大会及其常委会和乡镇人民代表大会，是</a:t>
            </a:r>
            <a:r>
              <a:rPr lang="zh-CN" altLang="en-US" sz="2000" b="1" i="0" dirty="0">
                <a:effectLst/>
                <a:latin typeface="微软雅黑" panose="020B0503020204020204" pitchFamily="34" charset="-122"/>
                <a:ea typeface="微软雅黑" panose="020B0503020204020204" pitchFamily="34" charset="-122"/>
              </a:rPr>
              <a:t>基层国家权力机关</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CEDD2E6-BFBA-49E6-838A-1B1AC96572BD}"/>
              </a:ext>
            </a:extLst>
          </p:cNvPr>
          <p:cNvSpPr txBox="1"/>
          <p:nvPr/>
        </p:nvSpPr>
        <p:spPr>
          <a:xfrm>
            <a:off x="365870" y="1568049"/>
            <a:ext cx="553998" cy="821235"/>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组成</a:t>
            </a:r>
          </a:p>
        </p:txBody>
      </p:sp>
      <p:sp>
        <p:nvSpPr>
          <p:cNvPr id="9" name="矩形 8">
            <a:extLst>
              <a:ext uri="{FF2B5EF4-FFF2-40B4-BE49-F238E27FC236}">
                <a16:creationId xmlns:a16="http://schemas.microsoft.com/office/drawing/2014/main" id="{345B9C9B-6E8A-4076-B380-A8B5982D6BC8}"/>
              </a:ext>
            </a:extLst>
          </p:cNvPr>
          <p:cNvSpPr/>
          <p:nvPr/>
        </p:nvSpPr>
        <p:spPr>
          <a:xfrm>
            <a:off x="919868" y="1591888"/>
            <a:ext cx="94211"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49A573B-C701-41BF-BB6A-DAC71316861B}"/>
              </a:ext>
            </a:extLst>
          </p:cNvPr>
          <p:cNvSpPr txBox="1"/>
          <p:nvPr/>
        </p:nvSpPr>
        <p:spPr>
          <a:xfrm>
            <a:off x="365870" y="2545293"/>
            <a:ext cx="553998" cy="1767413"/>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成立</a:t>
            </a:r>
          </a:p>
        </p:txBody>
      </p:sp>
      <p:sp>
        <p:nvSpPr>
          <p:cNvPr id="12" name="矩形 11">
            <a:extLst>
              <a:ext uri="{FF2B5EF4-FFF2-40B4-BE49-F238E27FC236}">
                <a16:creationId xmlns:a16="http://schemas.microsoft.com/office/drawing/2014/main" id="{8500C5C0-749E-490A-AD26-49B7F896845B}"/>
              </a:ext>
            </a:extLst>
          </p:cNvPr>
          <p:cNvSpPr/>
          <p:nvPr/>
        </p:nvSpPr>
        <p:spPr>
          <a:xfrm>
            <a:off x="912640" y="2603644"/>
            <a:ext cx="116642"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82BE7CC-16B5-4F03-A16F-9CC5335CE227}"/>
              </a:ext>
            </a:extLst>
          </p:cNvPr>
          <p:cNvSpPr txBox="1"/>
          <p:nvPr/>
        </p:nvSpPr>
        <p:spPr>
          <a:xfrm>
            <a:off x="1202540" y="2673667"/>
            <a:ext cx="6096000" cy="400110"/>
          </a:xfrm>
          <a:prstGeom prst="rect">
            <a:avLst/>
          </a:prstGeom>
          <a:noFill/>
        </p:spPr>
        <p:txBody>
          <a:bodyPr wrap="square">
            <a:spAutoFit/>
          </a:bodyPr>
          <a:lstStyle/>
          <a:p>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基层人民代表大会代表由选民</a:t>
            </a:r>
            <a:r>
              <a:rPr lang="zh-CN" altLang="zh-CN" sz="2000" b="1" dirty="0">
                <a:effectLst/>
                <a:latin typeface="微软雅黑" panose="020B0503020204020204" pitchFamily="34" charset="-122"/>
                <a:ea typeface="微软雅黑" panose="020B0503020204020204" pitchFamily="34" charset="-122"/>
                <a:cs typeface="Times New Roman" panose="02020603050405020304" pitchFamily="18" charset="0"/>
              </a:rPr>
              <a:t>直接选举</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产生</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DE8593B-002D-4762-A65A-8D2B36A463D6}"/>
              </a:ext>
            </a:extLst>
          </p:cNvPr>
          <p:cNvSpPr txBox="1"/>
          <p:nvPr/>
        </p:nvSpPr>
        <p:spPr>
          <a:xfrm>
            <a:off x="365870" y="3565911"/>
            <a:ext cx="553998" cy="976335"/>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会议</a:t>
            </a:r>
          </a:p>
        </p:txBody>
      </p:sp>
      <p:sp>
        <p:nvSpPr>
          <p:cNvPr id="16" name="矩形 15">
            <a:extLst>
              <a:ext uri="{FF2B5EF4-FFF2-40B4-BE49-F238E27FC236}">
                <a16:creationId xmlns:a16="http://schemas.microsoft.com/office/drawing/2014/main" id="{447E7468-E9BA-4B1F-906D-6B7AFE25F121}"/>
              </a:ext>
            </a:extLst>
          </p:cNvPr>
          <p:cNvSpPr/>
          <p:nvPr/>
        </p:nvSpPr>
        <p:spPr>
          <a:xfrm>
            <a:off x="912640" y="3615400"/>
            <a:ext cx="111533"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0A3CB64-F425-43FF-9C96-53877B6C9645}"/>
              </a:ext>
            </a:extLst>
          </p:cNvPr>
          <p:cNvSpPr txBox="1"/>
          <p:nvPr/>
        </p:nvSpPr>
        <p:spPr>
          <a:xfrm>
            <a:off x="1216920" y="3684440"/>
            <a:ext cx="4819110" cy="707886"/>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乡、民族乡、镇的人民代表大会会议一般</a:t>
            </a:r>
            <a:r>
              <a:rPr lang="zh-CN" altLang="en-US" sz="2000" b="1" i="0" dirty="0">
                <a:solidFill>
                  <a:srgbClr val="333333"/>
                </a:solidFill>
                <a:effectLst/>
                <a:latin typeface="微软雅黑" panose="020B0503020204020204" pitchFamily="34" charset="-122"/>
                <a:ea typeface="微软雅黑" panose="020B0503020204020204" pitchFamily="34" charset="-122"/>
              </a:rPr>
              <a:t>每年举行两次</a:t>
            </a:r>
            <a:r>
              <a:rPr lang="zh-CN" altLang="en-US" sz="2000" b="0" i="0" dirty="0">
                <a:solidFill>
                  <a:srgbClr val="333333"/>
                </a:solidFill>
                <a:effectLst/>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1821CE1-0C91-4160-91BF-895FAD64691C}"/>
              </a:ext>
            </a:extLst>
          </p:cNvPr>
          <p:cNvSpPr txBox="1"/>
          <p:nvPr/>
        </p:nvSpPr>
        <p:spPr>
          <a:xfrm>
            <a:off x="365870" y="4668153"/>
            <a:ext cx="553998" cy="1767413"/>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任期</a:t>
            </a:r>
          </a:p>
        </p:txBody>
      </p:sp>
      <p:sp>
        <p:nvSpPr>
          <p:cNvPr id="20" name="矩形 19">
            <a:extLst>
              <a:ext uri="{FF2B5EF4-FFF2-40B4-BE49-F238E27FC236}">
                <a16:creationId xmlns:a16="http://schemas.microsoft.com/office/drawing/2014/main" id="{394A88EA-E3CF-4226-A2B2-ECD041193A0F}"/>
              </a:ext>
            </a:extLst>
          </p:cNvPr>
          <p:cNvSpPr/>
          <p:nvPr/>
        </p:nvSpPr>
        <p:spPr>
          <a:xfrm>
            <a:off x="911893" y="4712477"/>
            <a:ext cx="116642" cy="6333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536E55B-8649-4A17-99BE-A8C5FE6B148D}"/>
              </a:ext>
            </a:extLst>
          </p:cNvPr>
          <p:cNvSpPr txBox="1"/>
          <p:nvPr/>
        </p:nvSpPr>
        <p:spPr>
          <a:xfrm>
            <a:off x="1216920" y="4668153"/>
            <a:ext cx="5339014" cy="1015663"/>
          </a:xfrm>
          <a:prstGeom prst="rect">
            <a:avLst/>
          </a:prstGeom>
          <a:noFill/>
        </p:spPr>
        <p:txBody>
          <a:bodyPr wrap="square">
            <a:spAutoFit/>
          </a:bodyPr>
          <a:lstStyle/>
          <a:p>
            <a:r>
              <a:rPr lang="zh-CN" altLang="en-US" sz="2000" i="0" dirty="0">
                <a:solidFill>
                  <a:srgbClr val="333333"/>
                </a:solidFill>
                <a:effectLst/>
                <a:latin typeface="微软雅黑" panose="020B0503020204020204" pitchFamily="34" charset="-122"/>
                <a:ea typeface="微软雅黑" panose="020B0503020204020204" pitchFamily="34" charset="-122"/>
              </a:rPr>
              <a:t>中华人民共和国地方各级人民代表大会和地方各级人民政府组织法</a:t>
            </a:r>
            <a:r>
              <a:rPr lang="en-US" altLang="zh-CN" sz="2000" i="0" dirty="0">
                <a:solidFill>
                  <a:srgbClr val="333333"/>
                </a:solidFill>
                <a:effectLst/>
                <a:latin typeface="微软雅黑" panose="020B0503020204020204" pitchFamily="34" charset="-122"/>
                <a:ea typeface="微软雅黑" panose="020B0503020204020204" pitchFamily="34" charset="-122"/>
              </a:rPr>
              <a:t>》</a:t>
            </a:r>
            <a:r>
              <a:rPr lang="zh-CN" altLang="en-US" sz="2000" i="0" dirty="0">
                <a:solidFill>
                  <a:srgbClr val="333333"/>
                </a:solidFill>
                <a:effectLst/>
                <a:latin typeface="微软雅黑" panose="020B0503020204020204" pitchFamily="34" charset="-122"/>
                <a:ea typeface="微软雅黑" panose="020B0503020204020204" pitchFamily="34" charset="-122"/>
              </a:rPr>
              <a:t>第二章第一节第九条：</a:t>
            </a:r>
            <a:r>
              <a:rPr lang="zh-CN" altLang="en-US" sz="2000" b="0" i="0" dirty="0">
                <a:solidFill>
                  <a:srgbClr val="333333"/>
                </a:solidFill>
                <a:effectLst/>
                <a:latin typeface="微软雅黑" panose="020B0503020204020204" pitchFamily="34" charset="-122"/>
                <a:ea typeface="微软雅黑" panose="020B0503020204020204" pitchFamily="34" charset="-122"/>
              </a:rPr>
              <a:t>地方各级人民代表大会</a:t>
            </a:r>
            <a:r>
              <a:rPr lang="zh-CN" altLang="en-US" sz="2000" b="1" i="0" dirty="0">
                <a:solidFill>
                  <a:srgbClr val="333333"/>
                </a:solidFill>
                <a:effectLst/>
                <a:latin typeface="微软雅黑" panose="020B0503020204020204" pitchFamily="34" charset="-122"/>
                <a:ea typeface="微软雅黑" panose="020B0503020204020204" pitchFamily="34" charset="-122"/>
              </a:rPr>
              <a:t>每届任期五年</a:t>
            </a:r>
            <a:r>
              <a:rPr lang="zh-CN" altLang="en-US" sz="2000" b="0" i="0" dirty="0">
                <a:solidFill>
                  <a:srgbClr val="333333"/>
                </a:solidFill>
                <a:effectLst/>
                <a:latin typeface="微软雅黑" panose="020B0503020204020204" pitchFamily="34" charset="-122"/>
                <a:ea typeface="微软雅黑" panose="020B0503020204020204"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7302568-B7D9-4CB5-B41E-C0493BE98508}"/>
              </a:ext>
            </a:extLst>
          </p:cNvPr>
          <p:cNvPicPr>
            <a:picLocks noChangeAspect="1"/>
          </p:cNvPicPr>
          <p:nvPr/>
        </p:nvPicPr>
        <p:blipFill>
          <a:blip r:embed="rId3"/>
          <a:stretch>
            <a:fillRect/>
          </a:stretch>
        </p:blipFill>
        <p:spPr>
          <a:xfrm>
            <a:off x="-1" y="1568049"/>
            <a:ext cx="6861857" cy="5110988"/>
          </a:xfrm>
          <a:prstGeom prst="rect">
            <a:avLst/>
          </a:prstGeom>
        </p:spPr>
      </p:pic>
      <p:sp>
        <p:nvSpPr>
          <p:cNvPr id="4" name="矩形 3">
            <a:extLst>
              <a:ext uri="{FF2B5EF4-FFF2-40B4-BE49-F238E27FC236}">
                <a16:creationId xmlns:a16="http://schemas.microsoft.com/office/drawing/2014/main" id="{A2293AED-F2B5-478A-8D93-00E4F579F3E7}"/>
              </a:ext>
            </a:extLst>
          </p:cNvPr>
          <p:cNvSpPr/>
          <p:nvPr/>
        </p:nvSpPr>
        <p:spPr>
          <a:xfrm>
            <a:off x="298232" y="921718"/>
            <a:ext cx="5269812" cy="144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88FA6DB-43D2-4DA5-9833-2317C2D616D8}"/>
              </a:ext>
            </a:extLst>
          </p:cNvPr>
          <p:cNvSpPr/>
          <p:nvPr/>
        </p:nvSpPr>
        <p:spPr>
          <a:xfrm>
            <a:off x="259674" y="275387"/>
            <a:ext cx="5538633" cy="646331"/>
          </a:xfrm>
          <a:prstGeom prst="rect">
            <a:avLst/>
          </a:prstGeom>
        </p:spPr>
        <p:txBody>
          <a:bodyPr wrap="square">
            <a:sp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srgbClr val="C00000"/>
                </a:solidFill>
                <a:latin typeface="微软雅黑" panose="020B0503020204020204" pitchFamily="34" charset="-122"/>
                <a:ea typeface="微软雅黑" panose="020B0503020204020204" pitchFamily="34" charset="-122"/>
              </a:rPr>
              <a:t>基层人大选举的生动实践</a:t>
            </a:r>
          </a:p>
        </p:txBody>
      </p:sp>
      <p:sp>
        <p:nvSpPr>
          <p:cNvPr id="6" name="文本框 5">
            <a:extLst>
              <a:ext uri="{FF2B5EF4-FFF2-40B4-BE49-F238E27FC236}">
                <a16:creationId xmlns:a16="http://schemas.microsoft.com/office/drawing/2014/main" id="{824548E9-291C-48BB-A629-66A34D3EB03A}"/>
              </a:ext>
            </a:extLst>
          </p:cNvPr>
          <p:cNvSpPr txBox="1"/>
          <p:nvPr/>
        </p:nvSpPr>
        <p:spPr>
          <a:xfrm>
            <a:off x="7218123" y="1568049"/>
            <a:ext cx="4483331" cy="4524315"/>
          </a:xfrm>
          <a:prstGeom prst="rect">
            <a:avLst/>
          </a:prstGeom>
          <a:noFill/>
        </p:spPr>
        <p:txBody>
          <a:bodyPr wrap="square">
            <a:spAutoFit/>
          </a:bodyPr>
          <a:lstStyle/>
          <a:p>
            <a:pPr algn="just"/>
            <a:r>
              <a:rPr lang="zh-CN" altLang="en-US" b="1" i="0" dirty="0">
                <a:solidFill>
                  <a:srgbClr val="000000"/>
                </a:solidFill>
                <a:effectLst/>
                <a:latin typeface="微软雅黑" panose="020B0503020204020204" pitchFamily="34" charset="-122"/>
                <a:ea typeface="微软雅黑" panose="020B0503020204020204" pitchFamily="34" charset="-122"/>
              </a:rPr>
              <a:t>一、选举时间</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2022</a:t>
            </a:r>
            <a:r>
              <a:rPr lang="zh-CN" altLang="en-US" b="0" i="0" dirty="0">
                <a:solidFill>
                  <a:srgbClr val="000000"/>
                </a:solidFill>
                <a:effectLst/>
                <a:latin typeface="微软雅黑" panose="020B0503020204020204" pitchFamily="34" charset="-122"/>
                <a:ea typeface="微软雅黑" panose="020B0503020204020204" pitchFamily="34" charset="-122"/>
              </a:rPr>
              <a:t>年</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月</a:t>
            </a:r>
            <a:r>
              <a:rPr lang="en-US" altLang="zh-CN" b="0" i="0" dirty="0">
                <a:solidFill>
                  <a:srgbClr val="000000"/>
                </a:solidFill>
                <a:effectLst/>
                <a:latin typeface="微软雅黑" panose="020B0503020204020204" pitchFamily="34" charset="-122"/>
                <a:ea typeface="微软雅黑" panose="020B0503020204020204" pitchFamily="34" charset="-122"/>
              </a:rPr>
              <a:t>14</a:t>
            </a:r>
            <a:r>
              <a:rPr lang="zh-CN" altLang="en-US" b="0" i="0" dirty="0">
                <a:solidFill>
                  <a:srgbClr val="000000"/>
                </a:solidFill>
                <a:effectLst/>
                <a:latin typeface="微软雅黑" panose="020B0503020204020204" pitchFamily="34" charset="-122"/>
                <a:ea typeface="微软雅黑" panose="020B0503020204020204" pitchFamily="34" charset="-122"/>
              </a:rPr>
              <a:t>日（星期一）</a:t>
            </a:r>
            <a:r>
              <a:rPr lang="en-US" altLang="zh-CN" b="0" i="0" dirty="0">
                <a:solidFill>
                  <a:srgbClr val="000000"/>
                </a:solidFill>
                <a:effectLst/>
                <a:latin typeface="微软雅黑" panose="020B0503020204020204" pitchFamily="34" charset="-122"/>
                <a:ea typeface="微软雅黑" panose="020B0503020204020204" pitchFamily="34" charset="-122"/>
              </a:rPr>
              <a:t>9:00-14:00</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1" i="0" dirty="0">
                <a:solidFill>
                  <a:srgbClr val="000000"/>
                </a:solidFill>
                <a:effectLst/>
                <a:latin typeface="微软雅黑" panose="020B0503020204020204" pitchFamily="34" charset="-122"/>
                <a:ea typeface="微软雅黑" panose="020B0503020204020204" pitchFamily="34" charset="-122"/>
              </a:rPr>
              <a:t>二、选民投票地点</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i="0" dirty="0">
                <a:solidFill>
                  <a:srgbClr val="000000"/>
                </a:solidFill>
                <a:effectLst/>
                <a:latin typeface="微软雅黑" panose="020B0503020204020204" pitchFamily="34" charset="-122"/>
                <a:ea typeface="微软雅黑" panose="020B0503020204020204" pitchFamily="34" charset="-122"/>
              </a:rPr>
              <a:t>兴庆校区、曲江校区、创新港校区研究生（含医学部、经金学院研究生）在所属学院设定的投票地点参加碑林选区的投票选举。</a:t>
            </a:r>
          </a:p>
          <a:p>
            <a:pPr algn="just"/>
            <a:r>
              <a:rPr lang="zh-CN" altLang="en-US" b="1" i="0" dirty="0">
                <a:solidFill>
                  <a:srgbClr val="000000"/>
                </a:solidFill>
                <a:effectLst/>
                <a:latin typeface="微软雅黑" panose="020B0503020204020204" pitchFamily="34" charset="-122"/>
                <a:ea typeface="微软雅黑" panose="020B0503020204020204" pitchFamily="34" charset="-122"/>
              </a:rPr>
              <a:t>兴庆校区的本科生在各自书院设定的投票点参加选举。</a:t>
            </a:r>
          </a:p>
          <a:p>
            <a:pPr algn="just"/>
            <a:r>
              <a:rPr lang="zh-CN" altLang="en-US" b="1" i="0" dirty="0">
                <a:solidFill>
                  <a:srgbClr val="000000"/>
                </a:solidFill>
                <a:effectLst/>
                <a:latin typeface="微软雅黑" panose="020B0503020204020204" pitchFamily="34" charset="-122"/>
                <a:ea typeface="微软雅黑" panose="020B0503020204020204" pitchFamily="34" charset="-122"/>
              </a:rPr>
              <a:t>三、候选人情况</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市辖区的人民代表大会代表，由选民采用</a:t>
            </a:r>
            <a:r>
              <a:rPr lang="zh-CN" altLang="en-US" b="1" i="0" dirty="0">
                <a:solidFill>
                  <a:srgbClr val="000000"/>
                </a:solidFill>
                <a:effectLst/>
                <a:latin typeface="微软雅黑" panose="020B0503020204020204" pitchFamily="34" charset="-122"/>
                <a:ea typeface="微软雅黑" panose="020B0503020204020204" pitchFamily="34" charset="-122"/>
              </a:rPr>
              <a:t>无记名投票</a:t>
            </a:r>
            <a:r>
              <a:rPr lang="zh-CN" altLang="en-US" b="0" i="0" dirty="0">
                <a:solidFill>
                  <a:srgbClr val="000000"/>
                </a:solidFill>
                <a:effectLst/>
                <a:latin typeface="微软雅黑" panose="020B0503020204020204" pitchFamily="34" charset="-122"/>
                <a:ea typeface="微软雅黑" panose="020B0503020204020204" pitchFamily="34" charset="-122"/>
              </a:rPr>
              <a:t>方式直接选举产生，区选举委员会分配本选区选举出席碑林区第十九届人民代表大会代表名额为</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名。我校碑林区正式代表候选人</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名，应选代表</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名，差额</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名。</a:t>
            </a:r>
          </a:p>
        </p:txBody>
      </p:sp>
      <p:sp>
        <p:nvSpPr>
          <p:cNvPr id="8" name="文本框 7">
            <a:extLst>
              <a:ext uri="{FF2B5EF4-FFF2-40B4-BE49-F238E27FC236}">
                <a16:creationId xmlns:a16="http://schemas.microsoft.com/office/drawing/2014/main" id="{07BB5BC8-16FD-4C21-A5E5-5689C3A2A034}"/>
              </a:ext>
            </a:extLst>
          </p:cNvPr>
          <p:cNvSpPr txBox="1"/>
          <p:nvPr/>
        </p:nvSpPr>
        <p:spPr>
          <a:xfrm>
            <a:off x="7160029" y="6309705"/>
            <a:ext cx="6096000" cy="369332"/>
          </a:xfrm>
          <a:prstGeom prst="rect">
            <a:avLst/>
          </a:prstGeom>
          <a:noFill/>
        </p:spPr>
        <p:txBody>
          <a:bodyPr wrap="square">
            <a:spAutoFit/>
          </a:bodyPr>
          <a:lstStyle/>
          <a:p>
            <a:r>
              <a:rPr lang="zh-CN" altLang="en-US" dirty="0">
                <a:hlinkClick r:id="rId4"/>
              </a:rPr>
              <a:t>西安交通大学办公自动化系统 </a:t>
            </a:r>
            <a:r>
              <a:rPr lang="en-US" altLang="zh-CN" dirty="0">
                <a:hlinkClick r:id="rId4"/>
              </a:rPr>
              <a:t>(xjtu.edu.cn)</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F57A71B2-1C91-4824-9A01-D1BEB996BA1D}"/>
              </a:ext>
            </a:extLst>
          </p:cNvPr>
          <p:cNvSpPr/>
          <p:nvPr/>
        </p:nvSpPr>
        <p:spPr>
          <a:xfrm>
            <a:off x="81446" y="1916245"/>
            <a:ext cx="2767771" cy="451509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07C8E34-9B8B-4999-AB61-2DCBA8ED76E8}"/>
              </a:ext>
            </a:extLst>
          </p:cNvPr>
          <p:cNvSpPr/>
          <p:nvPr/>
        </p:nvSpPr>
        <p:spPr>
          <a:xfrm>
            <a:off x="435128" y="921718"/>
            <a:ext cx="4647675" cy="1440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90AB6B7-E874-1285-A7F4-1F4F56C15D73}"/>
              </a:ext>
            </a:extLst>
          </p:cNvPr>
          <p:cNvSpPr/>
          <p:nvPr/>
        </p:nvSpPr>
        <p:spPr>
          <a:xfrm>
            <a:off x="736271" y="275387"/>
            <a:ext cx="3883230" cy="646331"/>
          </a:xfrm>
          <a:prstGeom prst="rect">
            <a:avLst/>
          </a:prstGeom>
        </p:spPr>
        <p:txBody>
          <a:bodyPr wrap="square">
            <a:sp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srgbClr val="C00000"/>
                </a:solidFill>
                <a:latin typeface="微软雅黑" panose="020B0503020204020204" pitchFamily="34" charset="-122"/>
                <a:ea typeface="微软雅黑" panose="020B0503020204020204" pitchFamily="34" charset="-122"/>
              </a:rPr>
              <a:t>基层人大的职权</a:t>
            </a:r>
            <a:endParaRPr lang="en-US" altLang="zh-CN" sz="3600" b="1" kern="0" dirty="0">
              <a:solidFill>
                <a:srgbClr val="C0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5FCEDDAC-58BA-4C3C-A980-2C53BBF22C63}"/>
              </a:ext>
            </a:extLst>
          </p:cNvPr>
          <p:cNvSpPr/>
          <p:nvPr/>
        </p:nvSpPr>
        <p:spPr>
          <a:xfrm>
            <a:off x="663661" y="1622145"/>
            <a:ext cx="1602212"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131BCCC-C4CE-4965-8FC4-FA202B1C828C}"/>
              </a:ext>
            </a:extLst>
          </p:cNvPr>
          <p:cNvSpPr txBox="1"/>
          <p:nvPr/>
        </p:nvSpPr>
        <p:spPr>
          <a:xfrm>
            <a:off x="865938" y="1656156"/>
            <a:ext cx="1516634" cy="461665"/>
          </a:xfrm>
          <a:prstGeom prst="rect">
            <a:avLst/>
          </a:prstGeom>
          <a:noFill/>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监督权</a:t>
            </a:r>
          </a:p>
        </p:txBody>
      </p:sp>
      <p:sp>
        <p:nvSpPr>
          <p:cNvPr id="15" name="文本框 14">
            <a:extLst>
              <a:ext uri="{FF2B5EF4-FFF2-40B4-BE49-F238E27FC236}">
                <a16:creationId xmlns:a16="http://schemas.microsoft.com/office/drawing/2014/main" id="{598E17F4-5855-44F7-AF62-20F88A67F583}"/>
              </a:ext>
            </a:extLst>
          </p:cNvPr>
          <p:cNvSpPr txBox="1"/>
          <p:nvPr/>
        </p:nvSpPr>
        <p:spPr>
          <a:xfrm>
            <a:off x="268350" y="2147074"/>
            <a:ext cx="2409536" cy="4801314"/>
          </a:xfrm>
          <a:prstGeom prst="rect">
            <a:avLst/>
          </a:prstGeom>
          <a:noFill/>
        </p:spPr>
        <p:txBody>
          <a:bodyPr wrap="square">
            <a:spAutoFit/>
          </a:bodyPr>
          <a:lstStyle/>
          <a:p>
            <a:pPr marL="285750" indent="-285750">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听取和审议</a:t>
            </a:r>
            <a:r>
              <a:rPr lang="zh-CN" altLang="en-US" sz="1800" b="0" i="0" dirty="0">
                <a:solidFill>
                  <a:srgbClr val="333333"/>
                </a:solidFill>
                <a:effectLst/>
                <a:latin typeface="微软雅黑" panose="020B0503020204020204" pitchFamily="34" charset="-122"/>
                <a:ea typeface="微软雅黑" panose="020B0503020204020204" pitchFamily="34" charset="-122"/>
              </a:rPr>
              <a:t>乡、民族乡、镇的人民政府的</a:t>
            </a:r>
            <a:r>
              <a:rPr lang="zh-CN" altLang="en-US" sz="1800" b="1" i="0" dirty="0">
                <a:solidFill>
                  <a:srgbClr val="333333"/>
                </a:solidFill>
                <a:effectLst/>
                <a:latin typeface="微软雅黑" panose="020B0503020204020204" pitchFamily="34" charset="-122"/>
                <a:ea typeface="微软雅黑" panose="020B0503020204020204" pitchFamily="34" charset="-122"/>
              </a:rPr>
              <a:t>工作报告</a:t>
            </a:r>
            <a:r>
              <a:rPr lang="zh-CN" altLang="en-US" sz="1800" b="0" i="0" dirty="0">
                <a:solidFill>
                  <a:srgbClr val="333333"/>
                </a:solidFill>
                <a:effectLst/>
                <a:latin typeface="微软雅黑" panose="020B0503020204020204" pitchFamily="34" charset="-122"/>
                <a:ea typeface="微软雅黑" panose="020B0503020204020204" pitchFamily="34" charset="-122"/>
              </a:rPr>
              <a:t>；</a:t>
            </a:r>
          </a:p>
          <a:p>
            <a:pPr marL="285750" indent="-285750" algn="l">
              <a:buFont typeface="Arial" panose="020B0604020202020204" pitchFamily="34" charset="0"/>
              <a:buChar char="•"/>
            </a:pPr>
            <a:r>
              <a:rPr lang="zh-CN" altLang="en-US" sz="1800" b="0" i="0" dirty="0">
                <a:solidFill>
                  <a:srgbClr val="333333"/>
                </a:solidFill>
                <a:effectLst/>
                <a:latin typeface="微软雅黑" panose="020B0503020204020204" pitchFamily="34" charset="-122"/>
                <a:ea typeface="微软雅黑" panose="020B0503020204020204" pitchFamily="34" charset="-122"/>
              </a:rPr>
              <a:t>听取和审议乡、民族乡、镇的人民代表大会主席团的工作报告；</a:t>
            </a:r>
            <a:endParaRPr lang="en-US" altLang="zh-CN" sz="1800" b="0" i="0" dirty="0">
              <a:solidFill>
                <a:srgbClr val="333333"/>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审查和批准本行政区域内的预算和预算执行情况的报告，监督本级预算的执行，审查和批准本级预算的调整方案，</a:t>
            </a:r>
            <a:r>
              <a:rPr lang="zh-CN" altLang="en-US" b="1" dirty="0">
                <a:solidFill>
                  <a:srgbClr val="333333"/>
                </a:solidFill>
                <a:latin typeface="微软雅黑" panose="020B0503020204020204" pitchFamily="34" charset="-122"/>
                <a:ea typeface="微软雅黑" panose="020B0503020204020204" pitchFamily="34" charset="-122"/>
              </a:rPr>
              <a:t>审查和批准本级决算</a:t>
            </a:r>
            <a:r>
              <a:rPr lang="zh-CN" altLang="en-US" dirty="0">
                <a:solidFill>
                  <a:srgbClr val="333333"/>
                </a:solidFill>
                <a:latin typeface="微软雅黑" panose="020B0503020204020204" pitchFamily="34" charset="-122"/>
                <a:ea typeface="微软雅黑" panose="020B0503020204020204" pitchFamily="34" charset="-122"/>
              </a:rPr>
              <a:t>；</a:t>
            </a:r>
          </a:p>
          <a:p>
            <a:pPr marL="342900" indent="-342900" algn="l">
              <a:buFont typeface="+mj-lt"/>
              <a:buAutoNum type="arabicPeriod"/>
            </a:pPr>
            <a:endParaRPr lang="en-US" altLang="zh-CN" sz="1800" b="0" i="0" dirty="0">
              <a:solidFill>
                <a:srgbClr val="333333"/>
              </a:solidFill>
              <a:effectLst/>
              <a:latin typeface="微软雅黑" panose="020B0503020204020204" pitchFamily="34" charset="-122"/>
              <a:ea typeface="微软雅黑" panose="020B0503020204020204" pitchFamily="34" charset="-122"/>
            </a:endParaRPr>
          </a:p>
          <a:p>
            <a:pPr marL="342900" indent="-342900" algn="l">
              <a:buFont typeface="+mj-lt"/>
              <a:buAutoNum type="arabicPeriod"/>
            </a:pPr>
            <a:endParaRPr lang="zh-CN" altLang="en-US" sz="1800" b="0" i="0" dirty="0">
              <a:solidFill>
                <a:srgbClr val="333333"/>
              </a:solidFill>
              <a:effectLst/>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824EB295-162F-429B-85D3-5224DD5A2CD9}"/>
              </a:ext>
            </a:extLst>
          </p:cNvPr>
          <p:cNvSpPr/>
          <p:nvPr/>
        </p:nvSpPr>
        <p:spPr>
          <a:xfrm>
            <a:off x="3036121" y="1916245"/>
            <a:ext cx="2767771" cy="451509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0C796991-B9BC-4695-8E2E-A52C4B4D3778}"/>
              </a:ext>
            </a:extLst>
          </p:cNvPr>
          <p:cNvSpPr/>
          <p:nvPr/>
        </p:nvSpPr>
        <p:spPr>
          <a:xfrm>
            <a:off x="3618336" y="1622145"/>
            <a:ext cx="1602212"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02BF982E-3A7F-47EB-9AB3-BF82539A178B}"/>
              </a:ext>
            </a:extLst>
          </p:cNvPr>
          <p:cNvSpPr txBox="1"/>
          <p:nvPr/>
        </p:nvSpPr>
        <p:spPr>
          <a:xfrm>
            <a:off x="3838934" y="1656157"/>
            <a:ext cx="1516634" cy="461665"/>
          </a:xfrm>
          <a:prstGeom prst="rect">
            <a:avLst/>
          </a:prstGeom>
          <a:noFill/>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决定权</a:t>
            </a:r>
          </a:p>
        </p:txBody>
      </p:sp>
      <p:sp>
        <p:nvSpPr>
          <p:cNvPr id="42" name="矩形: 圆角 41">
            <a:extLst>
              <a:ext uri="{FF2B5EF4-FFF2-40B4-BE49-F238E27FC236}">
                <a16:creationId xmlns:a16="http://schemas.microsoft.com/office/drawing/2014/main" id="{CE3628C5-3ECC-4E0A-899E-1DCABB7BDF82}"/>
              </a:ext>
            </a:extLst>
          </p:cNvPr>
          <p:cNvSpPr/>
          <p:nvPr/>
        </p:nvSpPr>
        <p:spPr>
          <a:xfrm>
            <a:off x="5990796" y="1916245"/>
            <a:ext cx="2767771" cy="451509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73530EA6-ADD4-4A90-8303-88E50F2681CF}"/>
              </a:ext>
            </a:extLst>
          </p:cNvPr>
          <p:cNvSpPr/>
          <p:nvPr/>
        </p:nvSpPr>
        <p:spPr>
          <a:xfrm>
            <a:off x="6573011" y="1622145"/>
            <a:ext cx="1602212"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EF87E1E6-42E0-431D-844F-87A3D1557633}"/>
              </a:ext>
            </a:extLst>
          </p:cNvPr>
          <p:cNvSpPr txBox="1"/>
          <p:nvPr/>
        </p:nvSpPr>
        <p:spPr>
          <a:xfrm>
            <a:off x="6793609" y="1656157"/>
            <a:ext cx="1516634" cy="461665"/>
          </a:xfrm>
          <a:prstGeom prst="rect">
            <a:avLst/>
          </a:prstGeom>
          <a:noFill/>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任免权</a:t>
            </a:r>
          </a:p>
        </p:txBody>
      </p:sp>
      <p:sp>
        <p:nvSpPr>
          <p:cNvPr id="46" name="矩形: 圆角 45">
            <a:extLst>
              <a:ext uri="{FF2B5EF4-FFF2-40B4-BE49-F238E27FC236}">
                <a16:creationId xmlns:a16="http://schemas.microsoft.com/office/drawing/2014/main" id="{0BC56DBC-DFB0-4E78-8BA0-12B4C6DBE069}"/>
              </a:ext>
            </a:extLst>
          </p:cNvPr>
          <p:cNvSpPr/>
          <p:nvPr/>
        </p:nvSpPr>
        <p:spPr>
          <a:xfrm>
            <a:off x="8945471" y="1916245"/>
            <a:ext cx="2767771" cy="4515092"/>
          </a:xfrm>
          <a:prstGeom prst="roundRect">
            <a:avLst>
              <a:gd name="adj" fmla="val 439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DFC2E1E0-72AD-4C1A-B231-5A18EF12ED49}"/>
              </a:ext>
            </a:extLst>
          </p:cNvPr>
          <p:cNvSpPr/>
          <p:nvPr/>
        </p:nvSpPr>
        <p:spPr>
          <a:xfrm>
            <a:off x="9527686" y="1622145"/>
            <a:ext cx="1602212" cy="64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ADE16787-97CD-4767-BEA4-7043EF6EF4B5}"/>
              </a:ext>
            </a:extLst>
          </p:cNvPr>
          <p:cNvSpPr txBox="1"/>
          <p:nvPr/>
        </p:nvSpPr>
        <p:spPr>
          <a:xfrm>
            <a:off x="9748284" y="1656157"/>
            <a:ext cx="1516634" cy="461665"/>
          </a:xfrm>
          <a:prstGeom prst="rect">
            <a:avLst/>
          </a:prstGeom>
          <a:noFill/>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其他权利</a:t>
            </a:r>
          </a:p>
        </p:txBody>
      </p:sp>
      <p:sp>
        <p:nvSpPr>
          <p:cNvPr id="52" name="文本框 51">
            <a:extLst>
              <a:ext uri="{FF2B5EF4-FFF2-40B4-BE49-F238E27FC236}">
                <a16:creationId xmlns:a16="http://schemas.microsoft.com/office/drawing/2014/main" id="{24F8F91C-E431-41E8-B1FD-C4531EAD6214}"/>
              </a:ext>
            </a:extLst>
          </p:cNvPr>
          <p:cNvSpPr txBox="1"/>
          <p:nvPr/>
        </p:nvSpPr>
        <p:spPr>
          <a:xfrm>
            <a:off x="3048000" y="2211952"/>
            <a:ext cx="2755892" cy="2308324"/>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在职权范围内通过和</a:t>
            </a:r>
            <a:r>
              <a:rPr lang="zh-CN" altLang="en-US" b="1" dirty="0">
                <a:solidFill>
                  <a:srgbClr val="333333"/>
                </a:solidFill>
                <a:latin typeface="微软雅黑" panose="020B0503020204020204" pitchFamily="34" charset="-122"/>
                <a:ea typeface="微软雅黑" panose="020B0503020204020204" pitchFamily="34" charset="-122"/>
              </a:rPr>
              <a:t>发布决议</a:t>
            </a:r>
            <a:r>
              <a:rPr lang="zh-CN" altLang="en-US" dirty="0">
                <a:solidFill>
                  <a:srgbClr val="333333"/>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根据国家计划，决定本行政区域内的经济、文化事业和公共事业的建设计划和项目；</a:t>
            </a:r>
          </a:p>
          <a:p>
            <a:pPr marL="285750" indent="-285750">
              <a:buFont typeface="Arial" panose="020B0604020202020204" pitchFamily="34" charset="0"/>
              <a:buChar char="•"/>
            </a:pPr>
            <a:r>
              <a:rPr lang="zh-CN" altLang="en-US" b="1" dirty="0">
                <a:solidFill>
                  <a:srgbClr val="333333"/>
                </a:solidFill>
                <a:latin typeface="微软雅黑" panose="020B0503020204020204" pitchFamily="34" charset="-122"/>
                <a:ea typeface="微软雅黑" panose="020B0503020204020204" pitchFamily="34" charset="-122"/>
              </a:rPr>
              <a:t>决定</a:t>
            </a:r>
            <a:r>
              <a:rPr lang="zh-CN" altLang="en-US" dirty="0">
                <a:solidFill>
                  <a:srgbClr val="333333"/>
                </a:solidFill>
                <a:latin typeface="微软雅黑" panose="020B0503020204020204" pitchFamily="34" charset="-122"/>
                <a:ea typeface="微软雅黑" panose="020B0503020204020204" pitchFamily="34" charset="-122"/>
              </a:rPr>
              <a:t>本行政区域内的民政工作的</a:t>
            </a:r>
            <a:r>
              <a:rPr lang="zh-CN" altLang="en-US" b="1" dirty="0">
                <a:solidFill>
                  <a:srgbClr val="333333"/>
                </a:solidFill>
                <a:latin typeface="微软雅黑" panose="020B0503020204020204" pitchFamily="34" charset="-122"/>
                <a:ea typeface="微软雅黑" panose="020B0503020204020204" pitchFamily="34" charset="-122"/>
              </a:rPr>
              <a:t>实施计划</a:t>
            </a:r>
            <a:endParaRPr lang="zh-CN" altLang="en-US" dirty="0">
              <a:solidFill>
                <a:srgbClr val="333333"/>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2C249AA1-45C2-4908-8560-8584F4AA5E5A}"/>
              </a:ext>
            </a:extLst>
          </p:cNvPr>
          <p:cNvSpPr txBox="1"/>
          <p:nvPr/>
        </p:nvSpPr>
        <p:spPr>
          <a:xfrm>
            <a:off x="6006036" y="2377910"/>
            <a:ext cx="2755892" cy="1754326"/>
          </a:xfrm>
          <a:prstGeom prst="rect">
            <a:avLst/>
          </a:prstGeom>
          <a:noFill/>
        </p:spPr>
        <p:txBody>
          <a:bodyPr wrap="square">
            <a:spAutoFit/>
          </a:bodyPr>
          <a:lstStyle/>
          <a:p>
            <a:pPr marL="285750" indent="-285750" algn="l">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选举</a:t>
            </a:r>
            <a:r>
              <a:rPr lang="zh-CN" altLang="en-US" sz="1800" b="0" i="0" dirty="0">
                <a:solidFill>
                  <a:srgbClr val="333333"/>
                </a:solidFill>
                <a:effectLst/>
                <a:latin typeface="微软雅黑" panose="020B0503020204020204" pitchFamily="34" charset="-122"/>
                <a:ea typeface="微软雅黑" panose="020B0503020204020204" pitchFamily="34" charset="-122"/>
              </a:rPr>
              <a:t>本级人民代表大会主席、副主席；</a:t>
            </a:r>
            <a:endParaRPr lang="en-US" altLang="zh-CN" sz="1800" b="0" i="0" dirty="0">
              <a:solidFill>
                <a:srgbClr val="333333"/>
              </a:solidFill>
              <a:effectLst/>
              <a:latin typeface="微软雅黑" panose="020B0503020204020204" pitchFamily="34" charset="-122"/>
              <a:ea typeface="微软雅黑" panose="020B0503020204020204" pitchFamily="34" charset="-122"/>
            </a:endParaRPr>
          </a:p>
          <a:p>
            <a:pPr algn="l"/>
            <a:r>
              <a:rPr lang="zh-CN" altLang="en-US" dirty="0">
                <a:solidFill>
                  <a:srgbClr val="333333"/>
                </a:solidFill>
                <a:latin typeface="微软雅黑" panose="020B0503020204020204" pitchFamily="34" charset="-122"/>
                <a:ea typeface="微软雅黑" panose="020B0503020204020204" pitchFamily="34" charset="-122"/>
              </a:rPr>
              <a:t>（选人大成员）</a:t>
            </a:r>
            <a:endParaRPr lang="en-US" altLang="zh-CN" dirty="0">
              <a:solidFill>
                <a:srgbClr val="333333"/>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选举</a:t>
            </a:r>
            <a:r>
              <a:rPr lang="zh-CN" altLang="en-US" sz="1800" b="0" i="0" dirty="0">
                <a:solidFill>
                  <a:srgbClr val="333333"/>
                </a:solidFill>
                <a:effectLst/>
                <a:latin typeface="微软雅黑" panose="020B0503020204020204" pitchFamily="34" charset="-122"/>
                <a:ea typeface="微软雅黑" panose="020B0503020204020204" pitchFamily="34" charset="-122"/>
              </a:rPr>
              <a:t>乡长、副乡长，镇长、副镇长；</a:t>
            </a:r>
            <a:endParaRPr lang="en-US" altLang="zh-CN" sz="1800" b="0" i="0" dirty="0">
              <a:solidFill>
                <a:srgbClr val="333333"/>
              </a:solidFill>
              <a:effectLst/>
              <a:latin typeface="微软雅黑" panose="020B0503020204020204" pitchFamily="34" charset="-122"/>
              <a:ea typeface="微软雅黑" panose="020B0503020204020204" pitchFamily="34" charset="-122"/>
            </a:endParaRPr>
          </a:p>
          <a:p>
            <a:pPr algn="l"/>
            <a:r>
              <a:rPr lang="zh-CN" altLang="en-US" dirty="0">
                <a:solidFill>
                  <a:srgbClr val="333333"/>
                </a:solidFill>
                <a:latin typeface="微软雅黑" panose="020B0503020204020204" pitchFamily="34" charset="-122"/>
                <a:ea typeface="微软雅黑" panose="020B0503020204020204" pitchFamily="34" charset="-122"/>
              </a:rPr>
              <a:t>（选国家其他机关人员）</a:t>
            </a:r>
            <a:endParaRPr lang="zh-CN" altLang="en-US"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ED3E3F17-EF33-4E0B-8E8E-F7031CD96381}"/>
              </a:ext>
            </a:extLst>
          </p:cNvPr>
          <p:cNvSpPr txBox="1"/>
          <p:nvPr/>
        </p:nvSpPr>
        <p:spPr>
          <a:xfrm>
            <a:off x="9137303" y="2318935"/>
            <a:ext cx="2382978" cy="2308324"/>
          </a:xfrm>
          <a:prstGeom prst="rect">
            <a:avLst/>
          </a:prstGeom>
          <a:noFill/>
        </p:spPr>
        <p:txBody>
          <a:bodyPr wrap="square">
            <a:spAutoFit/>
          </a:bodyPr>
          <a:lstStyle/>
          <a:p>
            <a:pPr marL="285750" indent="-285750" algn="l">
              <a:buFont typeface="Arial" panose="020B0604020202020204" pitchFamily="34" charset="0"/>
              <a:buChar char="•"/>
            </a:pPr>
            <a:r>
              <a:rPr lang="zh-CN" altLang="en-US" sz="1800" b="0" i="0" dirty="0">
                <a:solidFill>
                  <a:srgbClr val="333333"/>
                </a:solidFill>
                <a:effectLst/>
                <a:latin typeface="微软雅黑" panose="020B0503020204020204" pitchFamily="34" charset="-122"/>
                <a:ea typeface="微软雅黑" panose="020B0503020204020204" pitchFamily="34" charset="-122"/>
              </a:rPr>
              <a:t>保护各种</a:t>
            </a:r>
            <a:r>
              <a:rPr lang="zh-CN" altLang="en-US" sz="1800" b="1" i="0" dirty="0">
                <a:solidFill>
                  <a:srgbClr val="333333"/>
                </a:solidFill>
                <a:effectLst/>
                <a:latin typeface="微软雅黑" panose="020B0503020204020204" pitchFamily="34" charset="-122"/>
                <a:ea typeface="微软雅黑" panose="020B0503020204020204" pitchFamily="34" charset="-122"/>
              </a:rPr>
              <a:t>经济组织</a:t>
            </a:r>
            <a:r>
              <a:rPr lang="zh-CN" altLang="en-US" sz="1800" b="0" i="0" dirty="0">
                <a:solidFill>
                  <a:srgbClr val="333333"/>
                </a:solidFill>
                <a:effectLst/>
                <a:latin typeface="微软雅黑" panose="020B0503020204020204" pitchFamily="34" charset="-122"/>
                <a:ea typeface="微软雅黑" panose="020B0503020204020204" pitchFamily="34" charset="-122"/>
              </a:rPr>
              <a:t>的合法权益；</a:t>
            </a:r>
          </a:p>
          <a:p>
            <a:pPr marL="285750" indent="-285750" algn="l">
              <a:buFont typeface="Arial" panose="020B0604020202020204" pitchFamily="34" charset="0"/>
              <a:buChar char="•"/>
            </a:pPr>
            <a:r>
              <a:rPr lang="zh-CN" altLang="en-US" sz="1800" b="0" i="0" dirty="0">
                <a:solidFill>
                  <a:srgbClr val="333333"/>
                </a:solidFill>
                <a:effectLst/>
                <a:latin typeface="微软雅黑" panose="020B0503020204020204" pitchFamily="34" charset="-122"/>
                <a:ea typeface="微软雅黑" panose="020B0503020204020204" pitchFamily="34" charset="-122"/>
              </a:rPr>
              <a:t>保障少数民族的合法权利和利益；</a:t>
            </a:r>
          </a:p>
          <a:p>
            <a:pPr marL="285750" indent="-285750" algn="l">
              <a:buFont typeface="Arial" panose="020B0604020202020204" pitchFamily="34" charset="0"/>
              <a:buChar char="•"/>
            </a:pPr>
            <a:r>
              <a:rPr lang="zh-CN" altLang="en-US" sz="1800" b="0" i="0" dirty="0">
                <a:solidFill>
                  <a:srgbClr val="333333"/>
                </a:solidFill>
                <a:effectLst/>
                <a:latin typeface="微软雅黑" panose="020B0503020204020204" pitchFamily="34" charset="-122"/>
                <a:ea typeface="微软雅黑" panose="020B0503020204020204" pitchFamily="34" charset="-122"/>
              </a:rPr>
              <a:t>保障宪法和法律赋予</a:t>
            </a:r>
            <a:r>
              <a:rPr lang="zh-CN" altLang="en-US" sz="1800" b="1" i="0" dirty="0">
                <a:solidFill>
                  <a:srgbClr val="333333"/>
                </a:solidFill>
                <a:effectLst/>
                <a:latin typeface="微软雅黑" panose="020B0503020204020204" pitchFamily="34" charset="-122"/>
                <a:ea typeface="微软雅黑" panose="020B0503020204020204" pitchFamily="34" charset="-122"/>
              </a:rPr>
              <a:t>妇女的男女平等</a:t>
            </a:r>
            <a:r>
              <a:rPr lang="zh-CN" altLang="en-US" sz="1800" b="0" i="0" dirty="0">
                <a:solidFill>
                  <a:srgbClr val="333333"/>
                </a:solidFill>
                <a:effectLst/>
                <a:latin typeface="微软雅黑" panose="020B0503020204020204" pitchFamily="34" charset="-122"/>
                <a:ea typeface="微软雅黑" panose="020B0503020204020204" pitchFamily="34" charset="-122"/>
              </a:rPr>
              <a:t>、同工同酬和婚姻自由等各项权利。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07C8E34-9B8B-4999-AB61-2DCBA8ED76E8}"/>
              </a:ext>
            </a:extLst>
          </p:cNvPr>
          <p:cNvSpPr/>
          <p:nvPr/>
        </p:nvSpPr>
        <p:spPr>
          <a:xfrm>
            <a:off x="435128" y="921718"/>
            <a:ext cx="4647675" cy="1440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B6808BD-8608-B9CD-6540-036C284CEDC6}"/>
              </a:ext>
            </a:extLst>
          </p:cNvPr>
          <p:cNvSpPr/>
          <p:nvPr/>
        </p:nvSpPr>
        <p:spPr>
          <a:xfrm>
            <a:off x="736271" y="275387"/>
            <a:ext cx="3883230" cy="646331"/>
          </a:xfrm>
          <a:prstGeom prst="rect">
            <a:avLst/>
          </a:prstGeom>
        </p:spPr>
        <p:txBody>
          <a:bodyPr wrap="square">
            <a:spAutoFit/>
          </a:bodyPr>
          <a:lstStyle/>
          <a:p>
            <a:pPr marL="0" marR="0" lvl="0" indent="0" algn="dist"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srgbClr val="C00000"/>
                </a:solidFill>
                <a:latin typeface="微软雅黑" panose="020B0503020204020204" pitchFamily="34" charset="-122"/>
                <a:ea typeface="微软雅黑" panose="020B0503020204020204" pitchFamily="34" charset="-122"/>
              </a:rPr>
              <a:t>基层人大的介绍</a:t>
            </a:r>
          </a:p>
        </p:txBody>
      </p:sp>
      <p:pic>
        <p:nvPicPr>
          <p:cNvPr id="10" name="图片 9">
            <a:extLst>
              <a:ext uri="{FF2B5EF4-FFF2-40B4-BE49-F238E27FC236}">
                <a16:creationId xmlns:a16="http://schemas.microsoft.com/office/drawing/2014/main" id="{97D9ECEE-741D-7ACD-39B3-94D6CF7B6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987" y="1662536"/>
            <a:ext cx="5339013" cy="4043808"/>
          </a:xfrm>
          <a:prstGeom prst="rect">
            <a:avLst/>
          </a:prstGeom>
        </p:spPr>
      </p:pic>
      <p:sp>
        <p:nvSpPr>
          <p:cNvPr id="7" name="文本框 6">
            <a:extLst>
              <a:ext uri="{FF2B5EF4-FFF2-40B4-BE49-F238E27FC236}">
                <a16:creationId xmlns:a16="http://schemas.microsoft.com/office/drawing/2014/main" id="{FBE52568-C140-46DA-8DAC-6D51335F6DE4}"/>
              </a:ext>
            </a:extLst>
          </p:cNvPr>
          <p:cNvSpPr txBox="1"/>
          <p:nvPr/>
        </p:nvSpPr>
        <p:spPr>
          <a:xfrm>
            <a:off x="1202540" y="1591888"/>
            <a:ext cx="5625773" cy="707886"/>
          </a:xfrm>
          <a:prstGeom prst="rect">
            <a:avLst/>
          </a:prstGeom>
          <a:noFill/>
        </p:spPr>
        <p:txBody>
          <a:bodyPr wrap="square">
            <a:spAutoFit/>
          </a:bodyPr>
          <a:lstStyle/>
          <a:p>
            <a:r>
              <a:rPr lang="zh-CN" altLang="en-US" sz="2000" b="0" i="0" dirty="0">
                <a:effectLst/>
                <a:latin typeface="微软雅黑" panose="020B0503020204020204" pitchFamily="34" charset="-122"/>
                <a:ea typeface="微软雅黑" panose="020B0503020204020204" pitchFamily="34" charset="-122"/>
              </a:rPr>
              <a:t>县级人民代表大会及其常委会和乡镇人民代表大会，是</a:t>
            </a:r>
            <a:r>
              <a:rPr lang="zh-CN" altLang="en-US" sz="2000" b="1" i="0" dirty="0">
                <a:effectLst/>
                <a:latin typeface="微软雅黑" panose="020B0503020204020204" pitchFamily="34" charset="-122"/>
                <a:ea typeface="微软雅黑" panose="020B0503020204020204" pitchFamily="34" charset="-122"/>
              </a:rPr>
              <a:t>基层国家权力机关</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CEDD2E6-BFBA-49E6-838A-1B1AC96572BD}"/>
              </a:ext>
            </a:extLst>
          </p:cNvPr>
          <p:cNvSpPr txBox="1"/>
          <p:nvPr/>
        </p:nvSpPr>
        <p:spPr>
          <a:xfrm>
            <a:off x="365870" y="1568049"/>
            <a:ext cx="553998" cy="821235"/>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组成</a:t>
            </a:r>
          </a:p>
        </p:txBody>
      </p:sp>
      <p:sp>
        <p:nvSpPr>
          <p:cNvPr id="9" name="矩形 8">
            <a:extLst>
              <a:ext uri="{FF2B5EF4-FFF2-40B4-BE49-F238E27FC236}">
                <a16:creationId xmlns:a16="http://schemas.microsoft.com/office/drawing/2014/main" id="{345B9C9B-6E8A-4076-B380-A8B5982D6BC8}"/>
              </a:ext>
            </a:extLst>
          </p:cNvPr>
          <p:cNvSpPr/>
          <p:nvPr/>
        </p:nvSpPr>
        <p:spPr>
          <a:xfrm>
            <a:off x="919868" y="1591888"/>
            <a:ext cx="94211"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49A573B-C701-41BF-BB6A-DAC71316861B}"/>
              </a:ext>
            </a:extLst>
          </p:cNvPr>
          <p:cNvSpPr txBox="1"/>
          <p:nvPr/>
        </p:nvSpPr>
        <p:spPr>
          <a:xfrm>
            <a:off x="365870" y="2545293"/>
            <a:ext cx="553998" cy="1767413"/>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成立</a:t>
            </a:r>
          </a:p>
        </p:txBody>
      </p:sp>
      <p:sp>
        <p:nvSpPr>
          <p:cNvPr id="12" name="矩形 11">
            <a:extLst>
              <a:ext uri="{FF2B5EF4-FFF2-40B4-BE49-F238E27FC236}">
                <a16:creationId xmlns:a16="http://schemas.microsoft.com/office/drawing/2014/main" id="{8500C5C0-749E-490A-AD26-49B7F896845B}"/>
              </a:ext>
            </a:extLst>
          </p:cNvPr>
          <p:cNvSpPr/>
          <p:nvPr/>
        </p:nvSpPr>
        <p:spPr>
          <a:xfrm>
            <a:off x="912640" y="2603644"/>
            <a:ext cx="116642"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82BE7CC-16B5-4F03-A16F-9CC5335CE227}"/>
              </a:ext>
            </a:extLst>
          </p:cNvPr>
          <p:cNvSpPr txBox="1"/>
          <p:nvPr/>
        </p:nvSpPr>
        <p:spPr>
          <a:xfrm>
            <a:off x="1202540" y="2673667"/>
            <a:ext cx="6096000" cy="400110"/>
          </a:xfrm>
          <a:prstGeom prst="rect">
            <a:avLst/>
          </a:prstGeom>
          <a:noFill/>
        </p:spPr>
        <p:txBody>
          <a:bodyPr wrap="square">
            <a:spAutoFit/>
          </a:bodyPr>
          <a:lstStyle/>
          <a:p>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基层人民代表大会代表由选民</a:t>
            </a:r>
            <a:r>
              <a:rPr lang="zh-CN" altLang="zh-CN" sz="2000" b="1" dirty="0">
                <a:effectLst/>
                <a:latin typeface="微软雅黑" panose="020B0503020204020204" pitchFamily="34" charset="-122"/>
                <a:ea typeface="微软雅黑" panose="020B0503020204020204" pitchFamily="34" charset="-122"/>
                <a:cs typeface="Times New Roman" panose="02020603050405020304" pitchFamily="18" charset="0"/>
              </a:rPr>
              <a:t>直接选举</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产生</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DE8593B-002D-4762-A65A-8D2B36A463D6}"/>
              </a:ext>
            </a:extLst>
          </p:cNvPr>
          <p:cNvSpPr txBox="1"/>
          <p:nvPr/>
        </p:nvSpPr>
        <p:spPr>
          <a:xfrm>
            <a:off x="365870" y="3565911"/>
            <a:ext cx="553998" cy="976335"/>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会议</a:t>
            </a:r>
          </a:p>
        </p:txBody>
      </p:sp>
      <p:sp>
        <p:nvSpPr>
          <p:cNvPr id="16" name="矩形 15">
            <a:extLst>
              <a:ext uri="{FF2B5EF4-FFF2-40B4-BE49-F238E27FC236}">
                <a16:creationId xmlns:a16="http://schemas.microsoft.com/office/drawing/2014/main" id="{447E7468-E9BA-4B1F-906D-6B7AFE25F121}"/>
              </a:ext>
            </a:extLst>
          </p:cNvPr>
          <p:cNvSpPr/>
          <p:nvPr/>
        </p:nvSpPr>
        <p:spPr>
          <a:xfrm>
            <a:off x="912640" y="3615400"/>
            <a:ext cx="111533" cy="656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0A3CB64-F425-43FF-9C96-53877B6C9645}"/>
              </a:ext>
            </a:extLst>
          </p:cNvPr>
          <p:cNvSpPr txBox="1"/>
          <p:nvPr/>
        </p:nvSpPr>
        <p:spPr>
          <a:xfrm>
            <a:off x="1216920" y="3684440"/>
            <a:ext cx="4819110" cy="707886"/>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乡、民族乡、镇的人民代表大会会议一般</a:t>
            </a:r>
            <a:r>
              <a:rPr lang="zh-CN" altLang="en-US" sz="2000" b="1" i="0" dirty="0">
                <a:solidFill>
                  <a:srgbClr val="333333"/>
                </a:solidFill>
                <a:effectLst/>
                <a:latin typeface="微软雅黑" panose="020B0503020204020204" pitchFamily="34" charset="-122"/>
                <a:ea typeface="微软雅黑" panose="020B0503020204020204" pitchFamily="34" charset="-122"/>
              </a:rPr>
              <a:t>每年举行两次</a:t>
            </a:r>
            <a:r>
              <a:rPr lang="zh-CN" altLang="en-US" sz="2000" b="0" i="0" dirty="0">
                <a:solidFill>
                  <a:srgbClr val="333333"/>
                </a:solidFill>
                <a:effectLst/>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1821CE1-0C91-4160-91BF-895FAD64691C}"/>
              </a:ext>
            </a:extLst>
          </p:cNvPr>
          <p:cNvSpPr txBox="1"/>
          <p:nvPr/>
        </p:nvSpPr>
        <p:spPr>
          <a:xfrm>
            <a:off x="365870" y="4668153"/>
            <a:ext cx="553998" cy="1767413"/>
          </a:xfrm>
          <a:prstGeom prst="rect">
            <a:avLst/>
          </a:prstGeom>
          <a:noFill/>
        </p:spPr>
        <p:txBody>
          <a:bodyPr vert="eaVert"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任期</a:t>
            </a:r>
          </a:p>
        </p:txBody>
      </p:sp>
      <p:sp>
        <p:nvSpPr>
          <p:cNvPr id="20" name="矩形 19">
            <a:extLst>
              <a:ext uri="{FF2B5EF4-FFF2-40B4-BE49-F238E27FC236}">
                <a16:creationId xmlns:a16="http://schemas.microsoft.com/office/drawing/2014/main" id="{394A88EA-E3CF-4226-A2B2-ECD041193A0F}"/>
              </a:ext>
            </a:extLst>
          </p:cNvPr>
          <p:cNvSpPr/>
          <p:nvPr/>
        </p:nvSpPr>
        <p:spPr>
          <a:xfrm>
            <a:off x="911893" y="4712477"/>
            <a:ext cx="116642" cy="6333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536E55B-8649-4A17-99BE-A8C5FE6B148D}"/>
              </a:ext>
            </a:extLst>
          </p:cNvPr>
          <p:cNvSpPr txBox="1"/>
          <p:nvPr/>
        </p:nvSpPr>
        <p:spPr>
          <a:xfrm>
            <a:off x="1216920" y="4668153"/>
            <a:ext cx="5339014" cy="1015663"/>
          </a:xfrm>
          <a:prstGeom prst="rect">
            <a:avLst/>
          </a:prstGeom>
          <a:noFill/>
        </p:spPr>
        <p:txBody>
          <a:bodyPr wrap="square">
            <a:spAutoFit/>
          </a:bodyPr>
          <a:lstStyle/>
          <a:p>
            <a:r>
              <a:rPr lang="zh-CN" altLang="en-US" sz="2000" i="0" dirty="0">
                <a:solidFill>
                  <a:srgbClr val="333333"/>
                </a:solidFill>
                <a:effectLst/>
                <a:latin typeface="微软雅黑" panose="020B0503020204020204" pitchFamily="34" charset="-122"/>
                <a:ea typeface="微软雅黑" panose="020B0503020204020204" pitchFamily="34" charset="-122"/>
              </a:rPr>
              <a:t>中华人民共和国地方各级人民代表大会和地方各级人民政府组织法</a:t>
            </a:r>
            <a:r>
              <a:rPr lang="en-US" altLang="zh-CN" sz="2000" i="0" dirty="0">
                <a:solidFill>
                  <a:srgbClr val="333333"/>
                </a:solidFill>
                <a:effectLst/>
                <a:latin typeface="微软雅黑" panose="020B0503020204020204" pitchFamily="34" charset="-122"/>
                <a:ea typeface="微软雅黑" panose="020B0503020204020204" pitchFamily="34" charset="-122"/>
              </a:rPr>
              <a:t>》</a:t>
            </a:r>
            <a:r>
              <a:rPr lang="zh-CN" altLang="en-US" sz="2000" i="0" dirty="0">
                <a:solidFill>
                  <a:srgbClr val="333333"/>
                </a:solidFill>
                <a:effectLst/>
                <a:latin typeface="微软雅黑" panose="020B0503020204020204" pitchFamily="34" charset="-122"/>
                <a:ea typeface="微软雅黑" panose="020B0503020204020204" pitchFamily="34" charset="-122"/>
              </a:rPr>
              <a:t>第二章第一节第九条：</a:t>
            </a:r>
            <a:r>
              <a:rPr lang="zh-CN" altLang="en-US" sz="2000" b="0" i="0" dirty="0">
                <a:solidFill>
                  <a:srgbClr val="333333"/>
                </a:solidFill>
                <a:effectLst/>
                <a:latin typeface="微软雅黑" panose="020B0503020204020204" pitchFamily="34" charset="-122"/>
                <a:ea typeface="微软雅黑" panose="020B0503020204020204" pitchFamily="34" charset="-122"/>
              </a:rPr>
              <a:t>地方各级人民代表大会</a:t>
            </a:r>
            <a:r>
              <a:rPr lang="zh-CN" altLang="en-US" sz="2000" b="1" i="0" dirty="0">
                <a:solidFill>
                  <a:srgbClr val="333333"/>
                </a:solidFill>
                <a:effectLst/>
                <a:latin typeface="微软雅黑" panose="020B0503020204020204" pitchFamily="34" charset="-122"/>
                <a:ea typeface="微软雅黑" panose="020B0503020204020204" pitchFamily="34" charset="-122"/>
              </a:rPr>
              <a:t>每届任期五年</a:t>
            </a:r>
            <a:r>
              <a:rPr lang="zh-CN" altLang="en-US" sz="2000" b="0" i="0" dirty="0">
                <a:solidFill>
                  <a:srgbClr val="333333"/>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9672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566" y="2535401"/>
            <a:ext cx="15667177" cy="4513997"/>
          </a:xfrm>
          <a:prstGeom prst="rect">
            <a:avLst/>
          </a:prstGeom>
        </p:spPr>
      </p:pic>
      <p:sp>
        <p:nvSpPr>
          <p:cNvPr id="25" name="文本框 24"/>
          <p:cNvSpPr txBox="1"/>
          <p:nvPr/>
        </p:nvSpPr>
        <p:spPr>
          <a:xfrm>
            <a:off x="5081338" y="2843533"/>
            <a:ext cx="3775393" cy="523220"/>
          </a:xfrm>
          <a:prstGeom prst="rect">
            <a:avLst/>
          </a:prstGeom>
          <a:noFill/>
          <a:ln>
            <a:noFill/>
          </a:ln>
        </p:spPr>
        <p:txBody>
          <a:bodyPr wrap="none" rtlCol="0">
            <a:spAutoFit/>
          </a:bodyPr>
          <a:lstStyle/>
          <a:p>
            <a:r>
              <a:rPr lang="zh-CN" altLang="en-US" sz="2800" dirty="0">
                <a:solidFill>
                  <a:srgbClr val="C00000"/>
                </a:solidFill>
                <a:latin typeface="微软雅黑" panose="020B0503020204020204" pitchFamily="82" charset="2"/>
                <a:ea typeface="微软雅黑" panose="020B0503020204020204" pitchFamily="82" charset="2"/>
              </a:rPr>
              <a:t>基层人大代表履职方式</a:t>
            </a:r>
          </a:p>
        </p:txBody>
      </p:sp>
      <p:sp>
        <p:nvSpPr>
          <p:cNvPr id="26" name="矩形 25"/>
          <p:cNvSpPr/>
          <p:nvPr/>
        </p:nvSpPr>
        <p:spPr>
          <a:xfrm>
            <a:off x="4127798" y="2747377"/>
            <a:ext cx="795406" cy="754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82" charset="2"/>
                <a:ea typeface="微软雅黑" panose="020B0503020204020204" pitchFamily="82" charset="2"/>
              </a:rPr>
              <a:t>02</a:t>
            </a:r>
            <a:endParaRPr lang="zh-CN" altLang="en-US" sz="3600" b="1" dirty="0">
              <a:latin typeface="微软雅黑" panose="020B0503020204020204" pitchFamily="82" charset="2"/>
              <a:ea typeface="微软雅黑" panose="020B0503020204020204" pitchFamily="82" charset="2"/>
            </a:endParaRPr>
          </a:p>
        </p:txBody>
      </p:sp>
      <p:cxnSp>
        <p:nvCxnSpPr>
          <p:cNvPr id="41" name="直接连接符 40"/>
          <p:cNvCxnSpPr/>
          <p:nvPr/>
        </p:nvCxnSpPr>
        <p:spPr>
          <a:xfrm>
            <a:off x="4127798" y="2535401"/>
            <a:ext cx="44678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27798" y="3674884"/>
            <a:ext cx="44678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60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四讲四有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1035</Words>
  <Application>Microsoft Office PowerPoint</Application>
  <PresentationFormat>宽屏</PresentationFormat>
  <Paragraphs>121</Paragraphs>
  <Slides>15</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等线</vt:lpstr>
      <vt:lpstr>等线 Light</vt:lpstr>
      <vt:lpstr>思源宋体 CN Heavy</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党政</dc:title>
  <dc:creator>第一PPT</dc:creator>
  <cp:keywords>www.1ppt.com</cp:keywords>
  <dc:description>www.1ppt.com</dc:description>
  <cp:lastModifiedBy>龚运博</cp:lastModifiedBy>
  <cp:revision>176</cp:revision>
  <dcterms:created xsi:type="dcterms:W3CDTF">2016-06-07T02:00:00Z</dcterms:created>
  <dcterms:modified xsi:type="dcterms:W3CDTF">2023-10-24T07:17:18Z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AA2D9F72829F425B84CF2FB7C3567AFB_12</vt:lpwstr>
  </property>
  <property fmtid="{D5CDD505-2E9C-101B-9397-08002B2CF9AE}" pid="3" name="KSOProductBuildVer">
    <vt:lpwstr>2052-11.1.0.14309</vt:lpwstr>
  </property>
</Properties>
</file>