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9" r:id="rId3"/>
    <p:sldId id="257" r:id="rId4"/>
    <p:sldId id="271" r:id="rId5"/>
    <p:sldId id="273" r:id="rId6"/>
    <p:sldId id="274" r:id="rId7"/>
    <p:sldId id="275" r:id="rId8"/>
    <p:sldId id="276" r:id="rId9"/>
    <p:sldId id="281" r:id="rId10"/>
    <p:sldId id="278" r:id="rId11"/>
    <p:sldId id="296" r:id="rId12"/>
    <p:sldId id="297" r:id="rId13"/>
    <p:sldId id="298" r:id="rId14"/>
    <p:sldId id="279" r:id="rId15"/>
    <p:sldId id="299" r:id="rId16"/>
    <p:sldId id="280" r:id="rId17"/>
    <p:sldId id="300" r:id="rId18"/>
    <p:sldId id="265" r:id="rId19"/>
    <p:sldId id="301" r:id="rId20"/>
    <p:sldId id="302" r:id="rId21"/>
    <p:sldId id="303" r:id="rId22"/>
    <p:sldId id="304" r:id="rId23"/>
    <p:sldId id="305" r:id="rId24"/>
    <p:sldId id="306" r:id="rId25"/>
    <p:sldId id="290" r:id="rId26"/>
    <p:sldId id="291" r:id="rId27"/>
    <p:sldId id="292" r:id="rId28"/>
    <p:sldId id="293" r:id="rId29"/>
    <p:sldId id="294" r:id="rId30"/>
    <p:sldId id="295" r:id="rId31"/>
    <p:sldId id="307" r:id="rId32"/>
    <p:sldId id="272" r:id="rId33"/>
    <p:sldId id="25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ctrTitle"/>
          </p:nvPr>
        </p:nvSpPr>
        <p:spPr>
          <a:xfrm>
            <a:off x="1010603" y="1073056"/>
            <a:ext cx="7772400" cy="1322388"/>
          </a:xfrm>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type="subTitle" idx="1"/>
          </p:nvPr>
        </p:nvSpPr>
        <p:spPr>
          <a:xfrm>
            <a:off x="2640013" y="4000501"/>
            <a:ext cx="6769100" cy="2308225"/>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287" y="436880"/>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A7ACD-EB3D-5BE1-B1F1-5ED207B9ABE1}"/>
              </a:ext>
            </a:extLst>
          </p:cNvPr>
          <p:cNvSpPr>
            <a:spLocks noGrp="1"/>
          </p:cNvSpPr>
          <p:nvPr>
            <p:ph type="title"/>
          </p:nvPr>
        </p:nvSpPr>
        <p:spPr/>
        <p:txBody>
          <a:bodyPr/>
          <a:lstStyle/>
          <a:p>
            <a:r>
              <a:rPr lang="zh-CN" altLang="en-US" sz="4000" dirty="0">
                <a:solidFill>
                  <a:srgbClr val="7030A0"/>
                </a:solidFill>
              </a:rPr>
              <a:t>第一章  行政法概述</a:t>
            </a:r>
          </a:p>
        </p:txBody>
      </p:sp>
      <p:sp>
        <p:nvSpPr>
          <p:cNvPr id="3" name="内容占位符 2">
            <a:extLst>
              <a:ext uri="{FF2B5EF4-FFF2-40B4-BE49-F238E27FC236}">
                <a16:creationId xmlns:a16="http://schemas.microsoft.com/office/drawing/2014/main" id="{FF5DF887-CF31-9E84-074B-4E1367115DF4}"/>
              </a:ext>
            </a:extLst>
          </p:cNvPr>
          <p:cNvSpPr>
            <a:spLocks noGrp="1"/>
          </p:cNvSpPr>
          <p:nvPr>
            <p:ph idx="1"/>
          </p:nvPr>
        </p:nvSpPr>
        <p:spPr/>
        <p:txBody>
          <a:bodyPr/>
          <a:lstStyle/>
          <a:p>
            <a:r>
              <a:rPr lang="zh-CN" altLang="en-US" dirty="0"/>
              <a:t>第一节   行政法与行政法学</a:t>
            </a:r>
            <a:endParaRPr lang="en-US" altLang="zh-CN" dirty="0"/>
          </a:p>
          <a:p>
            <a:r>
              <a:rPr lang="zh-CN" altLang="en-US" dirty="0"/>
              <a:t>一、行政的概念与特征</a:t>
            </a:r>
            <a:endParaRPr lang="en-US" altLang="zh-CN" dirty="0"/>
          </a:p>
          <a:p>
            <a:r>
              <a:rPr lang="en-US" altLang="zh-CN" dirty="0"/>
              <a:t>    </a:t>
            </a:r>
            <a:r>
              <a:rPr lang="zh-CN" altLang="en-US" dirty="0"/>
              <a:t>专指国家行政或公共行政。定义的方法主要有：其一，除外说；其二，积极说；其三形式意义或实质意义说；其四，综合说。</a:t>
            </a:r>
            <a:endParaRPr lang="en-US" altLang="zh-CN" dirty="0"/>
          </a:p>
          <a:p>
            <a:r>
              <a:rPr lang="en-US" altLang="zh-CN" dirty="0"/>
              <a:t>    </a:t>
            </a:r>
            <a:r>
              <a:rPr lang="zh-CN" altLang="en-US" dirty="0"/>
              <a:t>行政的特征：其一，具有执行性；其二，公益性；其三，整体性与能动性；其四，过程性；其五，法定性；其六，法定性；其七，受监督性。</a:t>
            </a:r>
            <a:endParaRPr lang="en-US" altLang="zh-CN" dirty="0"/>
          </a:p>
          <a:p>
            <a:r>
              <a:rPr lang="zh-CN" altLang="en-US" dirty="0"/>
              <a:t>二、行政法的概念、特征与作用</a:t>
            </a:r>
            <a:endParaRPr lang="en-US" altLang="zh-CN" dirty="0"/>
          </a:p>
          <a:p>
            <a:r>
              <a:rPr lang="zh-CN" altLang="en-US" dirty="0"/>
              <a:t>三、行政法的历史发展</a:t>
            </a:r>
            <a:endParaRPr lang="en-US" altLang="zh-CN" dirty="0"/>
          </a:p>
          <a:p>
            <a:r>
              <a:rPr lang="zh-CN" altLang="en-US" dirty="0"/>
              <a:t>四、行政法学</a:t>
            </a:r>
          </a:p>
        </p:txBody>
      </p:sp>
    </p:spTree>
    <p:extLst>
      <p:ext uri="{BB962C8B-B14F-4D97-AF65-F5344CB8AC3E}">
        <p14:creationId xmlns:p14="http://schemas.microsoft.com/office/powerpoint/2010/main" val="1692717141"/>
      </p:ext>
    </p:extLst>
  </p:cSld>
  <p:clrMapOvr>
    <a:masterClrMapping/>
  </p:clrMapOvr>
  <p:transition spd="slow">
    <p:random/>
    <p:sndAc>
      <p:stSnd>
        <p:snd r:embed="rId2" name="cashreg.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D4EAE20B-1B38-44C7-7200-04A4FEC1F5E4}"/>
              </a:ext>
            </a:extLst>
          </p:cNvPr>
          <p:cNvSpPr>
            <a:spLocks noGrp="1" noChangeArrowheads="1"/>
          </p:cNvSpPr>
          <p:nvPr>
            <p:ph idx="1"/>
          </p:nvPr>
        </p:nvSpPr>
        <p:spPr>
          <a:xfrm>
            <a:off x="1992314" y="2205038"/>
            <a:ext cx="8497887" cy="4456112"/>
          </a:xfrm>
        </p:spPr>
        <p:txBody>
          <a:bodyPr/>
          <a:lstStyle/>
          <a:p>
            <a:pPr algn="ctr" eaLnBrk="1" hangingPunct="1">
              <a:buFont typeface="Wingdings" panose="05000000000000000000" pitchFamily="2" charset="2"/>
              <a:buNone/>
            </a:pPr>
            <a:r>
              <a:rPr lang="zh-CN" altLang="en-US" sz="5400" dirty="0">
                <a:solidFill>
                  <a:schemeClr val="tx2"/>
                </a:solidFill>
                <a:latin typeface="楷体_GB2312" pitchFamily="49" charset="-122"/>
              </a:rPr>
              <a:t>第二节　行政法的渊源</a:t>
            </a:r>
          </a:p>
          <a:p>
            <a:pPr algn="ctr" eaLnBrk="1" hangingPunct="1">
              <a:buFont typeface="Wingdings" panose="05000000000000000000" pitchFamily="2" charset="2"/>
              <a:buNone/>
            </a:pPr>
            <a:endParaRPr lang="zh-CN" altLang="en-US" sz="5400" dirty="0">
              <a:solidFill>
                <a:schemeClr val="tx2"/>
              </a:solidFill>
              <a:latin typeface="楷体_GB2312" pitchFamily="49" charset="-122"/>
            </a:endParaRPr>
          </a:p>
          <a:p>
            <a:pPr algn="ctr" eaLnBrk="1" hangingPunct="1">
              <a:buFont typeface="Wingdings" panose="05000000000000000000" pitchFamily="2" charset="2"/>
              <a:buNone/>
            </a:pPr>
            <a:endParaRPr lang="zh-CN" altLang="en-US" sz="5400" dirty="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6AEDC4D2-54F0-61FD-CED5-6FA2C63BAD1D}"/>
              </a:ext>
            </a:extLst>
          </p:cNvPr>
          <p:cNvSpPr>
            <a:spLocks noGrp="1" noChangeArrowheads="1"/>
          </p:cNvSpPr>
          <p:nvPr>
            <p:ph type="title"/>
          </p:nvPr>
        </p:nvSpPr>
        <p:spPr/>
        <p:txBody>
          <a:bodyPr/>
          <a:lstStyle/>
          <a:p>
            <a:pPr eaLnBrk="1" hangingPunct="1"/>
            <a:r>
              <a:rPr lang="zh-CN" altLang="en-US"/>
              <a:t>一、行政法渊源的概念</a:t>
            </a:r>
          </a:p>
        </p:txBody>
      </p:sp>
      <p:sp>
        <p:nvSpPr>
          <p:cNvPr id="33795" name="内容占位符 2">
            <a:extLst>
              <a:ext uri="{FF2B5EF4-FFF2-40B4-BE49-F238E27FC236}">
                <a16:creationId xmlns:a16="http://schemas.microsoft.com/office/drawing/2014/main" id="{CF37FCD2-B4BD-657B-F5A1-8D1F331554AA}"/>
              </a:ext>
            </a:extLst>
          </p:cNvPr>
          <p:cNvSpPr>
            <a:spLocks noGrp="1" noChangeArrowheads="1"/>
          </p:cNvSpPr>
          <p:nvPr>
            <p:ph idx="1"/>
          </p:nvPr>
        </p:nvSpPr>
        <p:spPr/>
        <p:txBody>
          <a:bodyPr/>
          <a:lstStyle/>
          <a:p>
            <a:pPr eaLnBrk="1" hangingPunct="1">
              <a:lnSpc>
                <a:spcPct val="150000"/>
              </a:lnSpc>
              <a:spcBef>
                <a:spcPct val="0"/>
              </a:spcBef>
            </a:pPr>
            <a:r>
              <a:rPr lang="zh-CN" altLang="en-US" sz="2800">
                <a:latin typeface="楷体_GB2312" pitchFamily="49" charset="-122"/>
                <a:sym typeface="楷体_GB2312" pitchFamily="49" charset="-122"/>
              </a:rPr>
              <a:t>行政法的渊源可以分为正式渊源和非正式渊源。</a:t>
            </a:r>
          </a:p>
          <a:p>
            <a:pPr eaLnBrk="1" hangingPunct="1">
              <a:lnSpc>
                <a:spcPct val="150000"/>
              </a:lnSpc>
              <a:spcBef>
                <a:spcPct val="0"/>
              </a:spcBef>
            </a:pPr>
            <a:r>
              <a:rPr lang="zh-CN" altLang="en-US" sz="2800">
                <a:latin typeface="楷体_GB2312" pitchFamily="49" charset="-122"/>
                <a:sym typeface="楷体_GB2312" pitchFamily="49" charset="-122"/>
              </a:rPr>
              <a:t>所谓正式渊源，是指以规范性法律文件形式表现出来的成文法，如立法机关或立法主体制定的宪法、法律、行政法规、地方性法规、规章和条约等。</a:t>
            </a:r>
          </a:p>
          <a:p>
            <a:pPr eaLnBrk="1" hangingPunct="1">
              <a:lnSpc>
                <a:spcPct val="150000"/>
              </a:lnSpc>
              <a:spcBef>
                <a:spcPct val="0"/>
              </a:spcBef>
            </a:pPr>
            <a:r>
              <a:rPr lang="zh-CN" altLang="en-US" sz="2800">
                <a:latin typeface="楷体_GB2312" pitchFamily="49" charset="-122"/>
                <a:sym typeface="楷体_GB2312" pitchFamily="49" charset="-122"/>
              </a:rPr>
              <a:t>所谓非正式渊源，是指具有法意义的观念和其他有关准则，如正义和公平等观念，政策、道德和习惯等准则，还有权威性法学著作等</a:t>
            </a:r>
            <a:r>
              <a:rPr lang="zh-CN" altLang="en-US">
                <a:solidFill>
                  <a:schemeClr val="tx2"/>
                </a:solidFill>
                <a:latin typeface="楷体_GB2312" pitchFamily="49" charset="-122"/>
                <a:sym typeface="楷体_GB2312" pitchFamily="49" charset="-122"/>
              </a:rPr>
              <a:t>。</a:t>
            </a:r>
          </a:p>
        </p:txBody>
      </p:sp>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13893CF2-FDAE-D696-30C4-FF7D6DECE545}"/>
              </a:ext>
            </a:extLst>
          </p:cNvPr>
          <p:cNvSpPr>
            <a:spLocks noGrp="1" noChangeArrowheads="1"/>
          </p:cNvSpPr>
          <p:nvPr>
            <p:ph type="title"/>
          </p:nvPr>
        </p:nvSpPr>
        <p:spPr/>
        <p:txBody>
          <a:bodyPr/>
          <a:lstStyle/>
          <a:p>
            <a:pPr eaLnBrk="1" hangingPunct="1"/>
            <a:br>
              <a:rPr lang="zh-CN" altLang="en-US"/>
            </a:br>
            <a:r>
              <a:rPr lang="zh-CN" altLang="en-US"/>
              <a:t>一、行政法渊源的概念</a:t>
            </a:r>
          </a:p>
        </p:txBody>
      </p:sp>
      <p:sp>
        <p:nvSpPr>
          <p:cNvPr id="34819" name="内容占位符 2">
            <a:extLst>
              <a:ext uri="{FF2B5EF4-FFF2-40B4-BE49-F238E27FC236}">
                <a16:creationId xmlns:a16="http://schemas.microsoft.com/office/drawing/2014/main" id="{BF456A1E-DBC9-503C-9A47-764DCD89B269}"/>
              </a:ext>
            </a:extLst>
          </p:cNvPr>
          <p:cNvSpPr>
            <a:spLocks noGrp="1" noChangeArrowheads="1"/>
          </p:cNvSpPr>
          <p:nvPr>
            <p:ph idx="1"/>
          </p:nvPr>
        </p:nvSpPr>
        <p:spPr/>
        <p:txBody>
          <a:bodyPr/>
          <a:lstStyle/>
          <a:p>
            <a:pPr eaLnBrk="1" hangingPunct="1">
              <a:lnSpc>
                <a:spcPct val="150000"/>
              </a:lnSpc>
              <a:spcBef>
                <a:spcPct val="0"/>
              </a:spcBef>
            </a:pPr>
            <a:r>
              <a:rPr lang="zh-CN" altLang="en-US"/>
              <a:t>行政法的渊源在不同国家具有各自不同的特点。在英美法系国家，行政法的渊源以判例法为主，制定法为辅。在大陆法系国家，行政法的渊源则以成文法为主（法国早期的行政法以判例法为主）。在我国现阶段，行政法只有成文法渊源。</a:t>
            </a:r>
          </a:p>
        </p:txBody>
      </p:sp>
    </p:spTree>
  </p:cSld>
  <p:clrMapOvr>
    <a:masterClrMapping/>
  </p:clrMapOvr>
  <p:transition spd="slow">
    <p:random/>
    <p:sndAc>
      <p:stSnd>
        <p:snd r:embed="rId2" name="cashreg.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FAC34E73-DE9B-85D6-578A-FE33239A777C}"/>
              </a:ext>
            </a:extLst>
          </p:cNvPr>
          <p:cNvSpPr>
            <a:spLocks noGrp="1" noChangeArrowheads="1"/>
          </p:cNvSpPr>
          <p:nvPr>
            <p:ph type="title"/>
          </p:nvPr>
        </p:nvSpPr>
        <p:spPr/>
        <p:txBody>
          <a:bodyPr/>
          <a:lstStyle/>
          <a:p>
            <a:pPr eaLnBrk="1" hangingPunct="1"/>
            <a:r>
              <a:rPr lang="zh-CN" altLang="en-US"/>
              <a:t>二、我国行政法的渊源</a:t>
            </a:r>
          </a:p>
        </p:txBody>
      </p:sp>
      <p:sp>
        <p:nvSpPr>
          <p:cNvPr id="35843" name="内容占位符 2">
            <a:extLst>
              <a:ext uri="{FF2B5EF4-FFF2-40B4-BE49-F238E27FC236}">
                <a16:creationId xmlns:a16="http://schemas.microsoft.com/office/drawing/2014/main" id="{DF995F61-777A-CB43-62F9-2FED23BB8EEB}"/>
              </a:ext>
            </a:extLst>
          </p:cNvPr>
          <p:cNvSpPr>
            <a:spLocks noGrp="1" noChangeArrowheads="1"/>
          </p:cNvSpPr>
          <p:nvPr>
            <p:ph idx="1"/>
          </p:nvPr>
        </p:nvSpPr>
        <p:spPr>
          <a:xfrm>
            <a:off x="1919288" y="1676400"/>
            <a:ext cx="8559800" cy="4921250"/>
          </a:xfrm>
        </p:spPr>
        <p:txBody>
          <a:bodyPr/>
          <a:lstStyle/>
          <a:p>
            <a:pPr eaLnBrk="1" hangingPunct="1">
              <a:lnSpc>
                <a:spcPct val="150000"/>
              </a:lnSpc>
              <a:spcBef>
                <a:spcPct val="0"/>
              </a:spcBef>
            </a:pPr>
            <a:r>
              <a:rPr lang="zh-CN" altLang="en-US"/>
              <a:t>通常认为，我国行政法的渊源主要有宪法、法律、行政法规、地方性法规、自治条例和单行条例、行政规章、国际条约及法律解释等。</a:t>
            </a:r>
            <a:endParaRPr lang="en-US" altLang="zh-CN"/>
          </a:p>
          <a:p>
            <a:pPr eaLnBrk="1" hangingPunct="1">
              <a:lnSpc>
                <a:spcPct val="150000"/>
              </a:lnSpc>
              <a:spcBef>
                <a:spcPct val="0"/>
              </a:spcBef>
            </a:pPr>
            <a:r>
              <a:rPr lang="zh-CN" altLang="en-US"/>
              <a:t>实践中，提醒学生关注行政管理中普遍存在的规范性文件和行政惯例等客观现实。</a:t>
            </a:r>
          </a:p>
        </p:txBody>
      </p:sp>
    </p:spTree>
  </p:cSld>
  <p:clrMapOvr>
    <a:masterClrMapping/>
  </p:clrMapOvr>
  <p:transition spd="slow">
    <p:random/>
    <p:sndAc>
      <p:stSnd>
        <p:snd r:embed="rId2" name="cashreg.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4256F7D2-1DA7-6330-0F46-E30000DF2632}"/>
              </a:ext>
            </a:extLst>
          </p:cNvPr>
          <p:cNvSpPr>
            <a:spLocks noGrp="1" noChangeArrowheads="1"/>
          </p:cNvSpPr>
          <p:nvPr>
            <p:ph idx="1"/>
          </p:nvPr>
        </p:nvSpPr>
        <p:spPr>
          <a:xfrm>
            <a:off x="1992314" y="2205038"/>
            <a:ext cx="8497887" cy="4456112"/>
          </a:xfrm>
        </p:spPr>
        <p:txBody>
          <a:bodyPr/>
          <a:lstStyle/>
          <a:p>
            <a:pPr algn="ctr" eaLnBrk="1" hangingPunct="1">
              <a:buFont typeface="Wingdings" panose="05000000000000000000" pitchFamily="2" charset="2"/>
              <a:buNone/>
            </a:pPr>
            <a:r>
              <a:rPr lang="zh-CN" altLang="en-US" sz="5400">
                <a:solidFill>
                  <a:schemeClr val="tx2"/>
                </a:solidFill>
                <a:latin typeface="楷体_GB2312" pitchFamily="49" charset="-122"/>
                <a:sym typeface="楷体_GB2312" pitchFamily="49" charset="-122"/>
              </a:rPr>
              <a:t>第三节　行政法律关系</a:t>
            </a:r>
          </a:p>
          <a:p>
            <a:pPr algn="ctr" eaLnBrk="1" hangingPunct="1">
              <a:buFont typeface="Wingdings" panose="05000000000000000000" pitchFamily="2" charset="2"/>
              <a:buNone/>
            </a:pPr>
            <a:endParaRPr lang="zh-CN" altLang="en-US" sz="5400">
              <a:solidFill>
                <a:schemeClr val="tx2"/>
              </a:solidFill>
              <a:latin typeface="楷体_GB2312" pitchFamily="49" charset="-122"/>
            </a:endParaRPr>
          </a:p>
          <a:p>
            <a:pPr algn="ctr" eaLnBrk="1" hangingPunct="1">
              <a:buFont typeface="Wingdings" panose="05000000000000000000" pitchFamily="2" charset="2"/>
              <a:buNone/>
            </a:pPr>
            <a:endParaRPr lang="zh-CN" altLang="en-US" sz="540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113C3966-EF2C-C625-E538-6E007C957B76}"/>
              </a:ext>
            </a:extLst>
          </p:cNvPr>
          <p:cNvSpPr>
            <a:spLocks noGrp="1" noChangeArrowheads="1"/>
          </p:cNvSpPr>
          <p:nvPr>
            <p:ph type="title"/>
          </p:nvPr>
        </p:nvSpPr>
        <p:spPr/>
        <p:txBody>
          <a:bodyPr/>
          <a:lstStyle/>
          <a:p>
            <a:pPr eaLnBrk="1" hangingPunct="1"/>
            <a:r>
              <a:rPr lang="zh-CN" altLang="en-US"/>
              <a:t>一、行政关系与行政法律关系</a:t>
            </a:r>
          </a:p>
        </p:txBody>
      </p:sp>
      <p:sp>
        <p:nvSpPr>
          <p:cNvPr id="37891" name="内容占位符 2">
            <a:extLst>
              <a:ext uri="{FF2B5EF4-FFF2-40B4-BE49-F238E27FC236}">
                <a16:creationId xmlns:a16="http://schemas.microsoft.com/office/drawing/2014/main" id="{1458E014-EF2E-8717-3801-C2E66A1F9C2F}"/>
              </a:ext>
            </a:extLst>
          </p:cNvPr>
          <p:cNvSpPr>
            <a:spLocks noGrp="1" noChangeArrowheads="1"/>
          </p:cNvSpPr>
          <p:nvPr>
            <p:ph idx="1"/>
          </p:nvPr>
        </p:nvSpPr>
        <p:spPr/>
        <p:txBody>
          <a:bodyPr/>
          <a:lstStyle/>
          <a:p>
            <a:pPr eaLnBrk="1" hangingPunct="1">
              <a:lnSpc>
                <a:spcPct val="150000"/>
              </a:lnSpc>
              <a:spcBef>
                <a:spcPct val="0"/>
              </a:spcBef>
            </a:pPr>
            <a:r>
              <a:rPr lang="zh-CN" altLang="en-US" sz="2800"/>
              <a:t>行政法的调整对象——行政关系</a:t>
            </a:r>
          </a:p>
          <a:p>
            <a:pPr eaLnBrk="1" hangingPunct="1">
              <a:lnSpc>
                <a:spcPct val="150000"/>
              </a:lnSpc>
              <a:spcBef>
                <a:spcPct val="0"/>
              </a:spcBef>
            </a:pPr>
            <a:r>
              <a:rPr lang="zh-CN" altLang="en-US" sz="2800"/>
              <a:t>所谓行政关系，是指行政主体因从事行政管理活动包括行使行政权的活动和基于实现国家或社会职能的目的所从事的公共管理活动而与行政相对人以及其他相关主体形成或因之引发的各种社会关系。</a:t>
            </a:r>
          </a:p>
          <a:p>
            <a:pPr eaLnBrk="1" hangingPunct="1">
              <a:lnSpc>
                <a:spcPct val="150000"/>
              </a:lnSpc>
              <a:spcBef>
                <a:spcPct val="0"/>
              </a:spcBef>
            </a:pPr>
            <a:r>
              <a:rPr lang="zh-CN" altLang="en-US" sz="2800"/>
              <a:t>其分为以下形态：（1）组织关系；（2）行为关系；（3）行政救济或监督关系。</a:t>
            </a:r>
          </a:p>
        </p:txBody>
      </p:sp>
    </p:spTree>
  </p:cSld>
  <p:clrMapOvr>
    <a:masterClrMapping/>
  </p:clrMapOvr>
  <p:transition spd="slow">
    <p:random/>
    <p:sndAc>
      <p:stSnd>
        <p:snd r:embed="rId2" name="cashreg.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CA456FBE-60C8-D838-6C25-D50A32CEA4A7}"/>
              </a:ext>
            </a:extLst>
          </p:cNvPr>
          <p:cNvSpPr>
            <a:spLocks noGrp="1" noChangeArrowheads="1"/>
          </p:cNvSpPr>
          <p:nvPr>
            <p:ph type="title"/>
          </p:nvPr>
        </p:nvSpPr>
        <p:spPr/>
        <p:txBody>
          <a:bodyPr/>
          <a:lstStyle/>
          <a:p>
            <a:pPr eaLnBrk="1" hangingPunct="1"/>
            <a:r>
              <a:rPr lang="zh-CN" altLang="en-US"/>
              <a:t>一、行政关系与行政法律关系</a:t>
            </a:r>
          </a:p>
        </p:txBody>
      </p:sp>
      <p:sp>
        <p:nvSpPr>
          <p:cNvPr id="38915" name="内容占位符 2">
            <a:extLst>
              <a:ext uri="{FF2B5EF4-FFF2-40B4-BE49-F238E27FC236}">
                <a16:creationId xmlns:a16="http://schemas.microsoft.com/office/drawing/2014/main" id="{5770B013-AF31-51CA-3CA8-6F4CEF14141C}"/>
              </a:ext>
            </a:extLst>
          </p:cNvPr>
          <p:cNvSpPr>
            <a:spLocks noGrp="1" noChangeArrowheads="1"/>
          </p:cNvSpPr>
          <p:nvPr>
            <p:ph idx="1"/>
          </p:nvPr>
        </p:nvSpPr>
        <p:spPr>
          <a:xfrm>
            <a:off x="766233" y="1536701"/>
            <a:ext cx="10165927" cy="4456113"/>
          </a:xfrm>
        </p:spPr>
        <p:txBody>
          <a:bodyPr/>
          <a:lstStyle/>
          <a:p>
            <a:pPr eaLnBrk="1" hangingPunct="1">
              <a:lnSpc>
                <a:spcPct val="150000"/>
              </a:lnSpc>
              <a:spcBef>
                <a:spcPct val="0"/>
              </a:spcBef>
            </a:pPr>
            <a:r>
              <a:rPr lang="zh-CN" altLang="en-US" sz="2800" dirty="0"/>
              <a:t>行政法的调整结果——行政法律关系</a:t>
            </a:r>
          </a:p>
          <a:p>
            <a:pPr eaLnBrk="1" hangingPunct="1">
              <a:lnSpc>
                <a:spcPct val="150000"/>
              </a:lnSpc>
              <a:spcBef>
                <a:spcPct val="0"/>
              </a:spcBef>
            </a:pPr>
            <a:r>
              <a:rPr lang="zh-CN" altLang="en-US" sz="2800" dirty="0"/>
              <a:t>行政法律关系，是指行政关系经行政法规范调整后形成的行政法上的权利义务关系。对这一概念可作如下理解：（1）行政法律关系是受行政法调整或约束的一种社会关系。（2）行政法律关系本源于行政关系，离开了行政关系，不可能存在行政法律关系。（3）行政法律关系是行政主体与行政相对人及行政第三人之间构成的各种法律关系。</a:t>
            </a:r>
          </a:p>
        </p:txBody>
      </p:sp>
    </p:spTree>
  </p:cSld>
  <p:clrMapOvr>
    <a:masterClrMapping/>
  </p:clrMapOvr>
  <p:transition spd="slow">
    <p:random/>
    <p:sndAc>
      <p:stSnd>
        <p:snd r:embed="rId2" name="cashreg.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F7276AD-62EF-FC4C-0FC3-F2D1389CA48E}"/>
              </a:ext>
            </a:extLst>
          </p:cNvPr>
          <p:cNvSpPr>
            <a:spLocks noGrp="1" noChangeArrowheads="1"/>
          </p:cNvSpPr>
          <p:nvPr>
            <p:ph type="title"/>
          </p:nvPr>
        </p:nvSpPr>
        <p:spPr/>
        <p:txBody>
          <a:bodyPr/>
          <a:lstStyle/>
          <a:p>
            <a:pPr eaLnBrk="1" hangingPunct="1"/>
            <a:r>
              <a:rPr lang="zh-CN" altLang="en-US"/>
              <a:t>二、行政法律关系的分类</a:t>
            </a:r>
          </a:p>
        </p:txBody>
      </p:sp>
      <p:sp>
        <p:nvSpPr>
          <p:cNvPr id="39939" name="内容占位符 2">
            <a:extLst>
              <a:ext uri="{FF2B5EF4-FFF2-40B4-BE49-F238E27FC236}">
                <a16:creationId xmlns:a16="http://schemas.microsoft.com/office/drawing/2014/main" id="{7A5E7182-F685-1FF2-97DE-552A6695DE85}"/>
              </a:ext>
            </a:extLst>
          </p:cNvPr>
          <p:cNvSpPr>
            <a:spLocks noGrp="1" noChangeArrowheads="1"/>
          </p:cNvSpPr>
          <p:nvPr>
            <p:ph idx="1"/>
          </p:nvPr>
        </p:nvSpPr>
        <p:spPr/>
        <p:txBody>
          <a:bodyPr/>
          <a:lstStyle/>
          <a:p>
            <a:pPr eaLnBrk="1" hangingPunct="1">
              <a:lnSpc>
                <a:spcPct val="150000"/>
              </a:lnSpc>
              <a:spcBef>
                <a:spcPct val="0"/>
              </a:spcBef>
            </a:pPr>
            <a:r>
              <a:rPr lang="zh-CN" altLang="en-US" sz="2800"/>
              <a:t>依据不同标准，行政法律关系可分为三类。分别是：</a:t>
            </a:r>
          </a:p>
          <a:p>
            <a:pPr eaLnBrk="1" hangingPunct="1">
              <a:lnSpc>
                <a:spcPct val="150000"/>
              </a:lnSpc>
              <a:spcBef>
                <a:spcPct val="0"/>
              </a:spcBef>
            </a:pPr>
            <a:r>
              <a:rPr lang="zh-CN" altLang="en-US" sz="2800"/>
              <a:t>（一）对内行政法律关系与对外行政法律关系</a:t>
            </a:r>
          </a:p>
          <a:p>
            <a:pPr eaLnBrk="1" hangingPunct="1">
              <a:lnSpc>
                <a:spcPct val="150000"/>
              </a:lnSpc>
              <a:spcBef>
                <a:spcPct val="0"/>
              </a:spcBef>
            </a:pPr>
            <a:r>
              <a:rPr lang="zh-CN" altLang="en-US" sz="2800"/>
              <a:t>（二）原生的行政法律关系与派生的行政法律关系</a:t>
            </a:r>
          </a:p>
          <a:p>
            <a:pPr eaLnBrk="1" hangingPunct="1">
              <a:lnSpc>
                <a:spcPct val="150000"/>
              </a:lnSpc>
              <a:spcBef>
                <a:spcPct val="0"/>
              </a:spcBef>
            </a:pPr>
            <a:r>
              <a:rPr lang="zh-CN" altLang="en-US" sz="2800"/>
              <a:t>（三）单一行政法律关系与多重行政法律关系</a:t>
            </a:r>
          </a:p>
        </p:txBody>
      </p:sp>
    </p:spTree>
  </p:cSld>
  <p:clrMapOvr>
    <a:masterClrMapping/>
  </p:clrMapOvr>
  <p:transition spd="slow">
    <p:random/>
    <p:sndAc>
      <p:stSnd>
        <p:snd r:embed="rId2" name="cashreg.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1F091851-61D1-8473-6552-D01D0B796B42}"/>
              </a:ext>
            </a:extLst>
          </p:cNvPr>
          <p:cNvSpPr>
            <a:spLocks noGrp="1" noChangeArrowheads="1"/>
          </p:cNvSpPr>
          <p:nvPr>
            <p:ph type="title"/>
          </p:nvPr>
        </p:nvSpPr>
        <p:spPr/>
        <p:txBody>
          <a:bodyPr/>
          <a:lstStyle/>
          <a:p>
            <a:pPr eaLnBrk="1" hangingPunct="1"/>
            <a:r>
              <a:rPr lang="zh-CN" altLang="en-US"/>
              <a:t>二、行政法律关系的分类</a:t>
            </a:r>
          </a:p>
        </p:txBody>
      </p:sp>
      <p:sp>
        <p:nvSpPr>
          <p:cNvPr id="40963" name="内容占位符 2">
            <a:extLst>
              <a:ext uri="{FF2B5EF4-FFF2-40B4-BE49-F238E27FC236}">
                <a16:creationId xmlns:a16="http://schemas.microsoft.com/office/drawing/2014/main" id="{C189F0FD-9FCA-D915-9D1F-7303D2AC16A1}"/>
              </a:ext>
            </a:extLst>
          </p:cNvPr>
          <p:cNvSpPr>
            <a:spLocks noGrp="1" noChangeArrowheads="1"/>
          </p:cNvSpPr>
          <p:nvPr>
            <p:ph idx="1"/>
          </p:nvPr>
        </p:nvSpPr>
        <p:spPr/>
        <p:txBody>
          <a:bodyPr/>
          <a:lstStyle/>
          <a:p>
            <a:pPr eaLnBrk="1" hangingPunct="1">
              <a:lnSpc>
                <a:spcPct val="150000"/>
              </a:lnSpc>
              <a:spcBef>
                <a:spcPct val="0"/>
              </a:spcBef>
            </a:pPr>
            <a:r>
              <a:rPr lang="zh-CN" altLang="en-US" sz="2800"/>
              <a:t>根据法律关系主体的不同，可将行政法律关系分为对内行政法律关系与对外行政法律关系。</a:t>
            </a:r>
          </a:p>
          <a:p>
            <a:pPr eaLnBrk="1" hangingPunct="1">
              <a:lnSpc>
                <a:spcPct val="150000"/>
              </a:lnSpc>
              <a:spcBef>
                <a:spcPct val="0"/>
              </a:spcBef>
            </a:pPr>
            <a:r>
              <a:rPr lang="zh-CN" altLang="en-US" sz="2800"/>
              <a:t>对内行政法律关系，是指因行政权力作用于行政系统之内而在该系统内发生的各种行政关系。</a:t>
            </a:r>
          </a:p>
          <a:p>
            <a:pPr eaLnBrk="1" hangingPunct="1">
              <a:lnSpc>
                <a:spcPct val="150000"/>
              </a:lnSpc>
              <a:spcBef>
                <a:spcPct val="0"/>
              </a:spcBef>
            </a:pPr>
            <a:r>
              <a:rPr lang="zh-CN" altLang="en-US" sz="2800"/>
              <a:t>对外行政法律关系，是指在行政系统之外行政主体与行政相对人（公民或组织）之间形成的行政法律关系。</a:t>
            </a:r>
          </a:p>
        </p:txBody>
      </p:sp>
    </p:spTree>
  </p:cSld>
  <p:clrMapOvr>
    <a:masterClrMapping/>
  </p:clrMapOvr>
  <p:transition spd="slow">
    <p:random/>
    <p:sndAc>
      <p:stSnd>
        <p:snd r:embed="rId2" name="cashreg.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327A3650-7764-E5B3-DC0E-D9E4600FBE14}"/>
              </a:ext>
            </a:extLst>
          </p:cNvPr>
          <p:cNvSpPr>
            <a:spLocks noGrp="1"/>
          </p:cNvSpPr>
          <p:nvPr>
            <p:ph type="title"/>
          </p:nvPr>
        </p:nvSpPr>
        <p:spPr>
          <a:xfrm>
            <a:off x="1992313" y="260351"/>
            <a:ext cx="8229600" cy="1139825"/>
          </a:xfrm>
        </p:spPr>
        <p:txBody>
          <a:bodyPr/>
          <a:lstStyle/>
          <a:p>
            <a:r>
              <a:rPr lang="zh-CN" altLang="en-US" sz="6000" b="1" dirty="0">
                <a:solidFill>
                  <a:srgbClr val="7030A0"/>
                </a:solidFill>
              </a:rPr>
              <a:t>学习态度</a:t>
            </a:r>
            <a:endParaRPr lang="zh-CN" altLang="en-US" sz="6000" dirty="0">
              <a:solidFill>
                <a:srgbClr val="7030A0"/>
              </a:solidFill>
            </a:endParaRPr>
          </a:p>
        </p:txBody>
      </p:sp>
      <p:sp>
        <p:nvSpPr>
          <p:cNvPr id="4099" name="内容占位符 2">
            <a:extLst>
              <a:ext uri="{FF2B5EF4-FFF2-40B4-BE49-F238E27FC236}">
                <a16:creationId xmlns:a16="http://schemas.microsoft.com/office/drawing/2014/main" id="{3B23E6A6-12C6-CAA9-C92B-208A9B6796B1}"/>
              </a:ext>
            </a:extLst>
          </p:cNvPr>
          <p:cNvSpPr>
            <a:spLocks noGrp="1"/>
          </p:cNvSpPr>
          <p:nvPr>
            <p:ph idx="1"/>
          </p:nvPr>
        </p:nvSpPr>
        <p:spPr/>
        <p:txBody>
          <a:bodyPr/>
          <a:lstStyle/>
          <a:p>
            <a:endParaRPr lang="en-US" altLang="zh-CN" sz="8000" dirty="0"/>
          </a:p>
          <a:p>
            <a:r>
              <a:rPr lang="zh-CN" altLang="en-US" sz="8000" dirty="0">
                <a:solidFill>
                  <a:srgbClr val="7030A0"/>
                </a:solidFill>
              </a:rPr>
              <a:t>敬畏</a:t>
            </a: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1837A06F-3BF5-F0D8-F6BA-3249BA4469C0}"/>
              </a:ext>
            </a:extLst>
          </p:cNvPr>
          <p:cNvSpPr>
            <a:spLocks noGrp="1" noChangeArrowheads="1"/>
          </p:cNvSpPr>
          <p:nvPr>
            <p:ph type="title"/>
          </p:nvPr>
        </p:nvSpPr>
        <p:spPr/>
        <p:txBody>
          <a:bodyPr/>
          <a:lstStyle/>
          <a:p>
            <a:pPr eaLnBrk="1" hangingPunct="1"/>
            <a:r>
              <a:rPr lang="zh-CN" altLang="en-US"/>
              <a:t>二、行政法律关系的分类</a:t>
            </a:r>
          </a:p>
        </p:txBody>
      </p:sp>
      <p:sp>
        <p:nvSpPr>
          <p:cNvPr id="41987" name="内容占位符 2">
            <a:extLst>
              <a:ext uri="{FF2B5EF4-FFF2-40B4-BE49-F238E27FC236}">
                <a16:creationId xmlns:a16="http://schemas.microsoft.com/office/drawing/2014/main" id="{30EECDAE-C8A4-B5FE-8364-D38B3B9BB408}"/>
              </a:ext>
            </a:extLst>
          </p:cNvPr>
          <p:cNvSpPr>
            <a:spLocks noGrp="1" noChangeArrowheads="1"/>
          </p:cNvSpPr>
          <p:nvPr>
            <p:ph idx="1"/>
          </p:nvPr>
        </p:nvSpPr>
        <p:spPr>
          <a:xfrm>
            <a:off x="766233" y="1605117"/>
            <a:ext cx="10529665" cy="4456113"/>
          </a:xfrm>
        </p:spPr>
        <p:txBody>
          <a:bodyPr/>
          <a:lstStyle/>
          <a:p>
            <a:pPr eaLnBrk="1" hangingPunct="1">
              <a:lnSpc>
                <a:spcPct val="150000"/>
              </a:lnSpc>
              <a:spcBef>
                <a:spcPct val="0"/>
              </a:spcBef>
            </a:pPr>
            <a:r>
              <a:rPr lang="zh-CN" altLang="en-US" sz="2800" dirty="0"/>
              <a:t>根据行政法律关系形成原因的不同，可将行政法律关系分为原生的行政法律关系与派生的行政法律关系。</a:t>
            </a:r>
          </a:p>
          <a:p>
            <a:pPr eaLnBrk="1" hangingPunct="1">
              <a:lnSpc>
                <a:spcPct val="150000"/>
              </a:lnSpc>
              <a:spcBef>
                <a:spcPct val="0"/>
              </a:spcBef>
            </a:pPr>
            <a:r>
              <a:rPr lang="zh-CN" altLang="en-US" sz="2800" dirty="0"/>
              <a:t>原生的行政法律关系，是指因行政活动而直接形成的行政法律关系。派生的行政法律关系，是指因行政活动而后引发的行政法律关系，以原生的行政法律关系为前提或者依附于前者，它是一种事后救济或保障的法律关系。</a:t>
            </a:r>
          </a:p>
        </p:txBody>
      </p:sp>
    </p:spTree>
  </p:cSld>
  <p:clrMapOvr>
    <a:masterClrMapping/>
  </p:clrMapOvr>
  <p:transition spd="slow">
    <p:random/>
    <p:sndAc>
      <p:stSnd>
        <p:snd r:embed="rId2" name="cashreg.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6B26E241-7860-8D87-BD2F-AC5C920D53A5}"/>
              </a:ext>
            </a:extLst>
          </p:cNvPr>
          <p:cNvSpPr>
            <a:spLocks noGrp="1" noChangeArrowheads="1"/>
          </p:cNvSpPr>
          <p:nvPr>
            <p:ph type="title"/>
          </p:nvPr>
        </p:nvSpPr>
        <p:spPr/>
        <p:txBody>
          <a:bodyPr/>
          <a:lstStyle/>
          <a:p>
            <a:pPr eaLnBrk="1" hangingPunct="1"/>
            <a:r>
              <a:rPr lang="zh-CN" altLang="en-US"/>
              <a:t>二、行政法律关系的分类</a:t>
            </a:r>
          </a:p>
        </p:txBody>
      </p:sp>
      <p:sp>
        <p:nvSpPr>
          <p:cNvPr id="43011" name="内容占位符 2">
            <a:extLst>
              <a:ext uri="{FF2B5EF4-FFF2-40B4-BE49-F238E27FC236}">
                <a16:creationId xmlns:a16="http://schemas.microsoft.com/office/drawing/2014/main" id="{171A5A6F-AC35-D8DD-9735-6FE66316DB33}"/>
              </a:ext>
            </a:extLst>
          </p:cNvPr>
          <p:cNvSpPr>
            <a:spLocks noGrp="1" noChangeArrowheads="1"/>
          </p:cNvSpPr>
          <p:nvPr>
            <p:ph idx="1"/>
          </p:nvPr>
        </p:nvSpPr>
        <p:spPr>
          <a:xfrm>
            <a:off x="766233" y="1592826"/>
            <a:ext cx="10659534" cy="4311088"/>
          </a:xfrm>
        </p:spPr>
        <p:txBody>
          <a:bodyPr/>
          <a:lstStyle/>
          <a:p>
            <a:pPr eaLnBrk="1" hangingPunct="1">
              <a:lnSpc>
                <a:spcPct val="150000"/>
              </a:lnSpc>
              <a:spcBef>
                <a:spcPct val="0"/>
              </a:spcBef>
            </a:pPr>
            <a:r>
              <a:rPr lang="zh-CN" altLang="en-US" sz="2800" dirty="0"/>
              <a:t>根据行政法律关系构成要素复杂程度的不同，可将行政法律关系分为单一行政法律关系与多重行政法律关系。</a:t>
            </a:r>
          </a:p>
          <a:p>
            <a:pPr eaLnBrk="1" hangingPunct="1">
              <a:lnSpc>
                <a:spcPct val="150000"/>
              </a:lnSpc>
              <a:spcBef>
                <a:spcPct val="0"/>
              </a:spcBef>
            </a:pPr>
            <a:r>
              <a:rPr lang="zh-CN" altLang="en-US" sz="2800" dirty="0"/>
              <a:t>单一行政法律关系，即符合基本构成要素的一个行政法律关系，通常为关系双方都只有一个当事人、权利义务只有一对、客体单一多重行政法律关系，即法律关系的各要素特别是主体和内容表现出复杂性。</a:t>
            </a:r>
          </a:p>
        </p:txBody>
      </p:sp>
    </p:spTree>
  </p:cSld>
  <p:clrMapOvr>
    <a:masterClrMapping/>
  </p:clrMapOvr>
  <p:transition spd="slow">
    <p:random/>
    <p:sndAc>
      <p:stSnd>
        <p:snd r:embed="rId2" name="cashreg.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9F52C849-D95C-82D3-C232-0DE85E4A657A}"/>
              </a:ext>
            </a:extLst>
          </p:cNvPr>
          <p:cNvSpPr>
            <a:spLocks noGrp="1" noChangeArrowheads="1"/>
          </p:cNvSpPr>
          <p:nvPr>
            <p:ph type="title"/>
          </p:nvPr>
        </p:nvSpPr>
        <p:spPr/>
        <p:txBody>
          <a:bodyPr/>
          <a:lstStyle/>
          <a:p>
            <a:pPr eaLnBrk="1" hangingPunct="1"/>
            <a:r>
              <a:rPr lang="zh-CN" altLang="en-US"/>
              <a:t>三、行政法律关系的主体</a:t>
            </a:r>
          </a:p>
        </p:txBody>
      </p:sp>
      <p:sp>
        <p:nvSpPr>
          <p:cNvPr id="44035" name="内容占位符 2">
            <a:extLst>
              <a:ext uri="{FF2B5EF4-FFF2-40B4-BE49-F238E27FC236}">
                <a16:creationId xmlns:a16="http://schemas.microsoft.com/office/drawing/2014/main" id="{EE06409B-CC1D-B2DA-C291-D58452DFE7E0}"/>
              </a:ext>
            </a:extLst>
          </p:cNvPr>
          <p:cNvSpPr>
            <a:spLocks noGrp="1" noChangeArrowheads="1"/>
          </p:cNvSpPr>
          <p:nvPr>
            <p:ph idx="1"/>
          </p:nvPr>
        </p:nvSpPr>
        <p:spPr/>
        <p:txBody>
          <a:bodyPr/>
          <a:lstStyle/>
          <a:p>
            <a:pPr eaLnBrk="1" hangingPunct="1">
              <a:lnSpc>
                <a:spcPct val="150000"/>
              </a:lnSpc>
              <a:spcBef>
                <a:spcPct val="0"/>
              </a:spcBef>
            </a:pPr>
            <a:r>
              <a:rPr lang="zh-CN" altLang="en-US"/>
              <a:t>行政法律关系主体，又称行政法律关系的当事人，它是指行政法律关系的实际参加者，即在种种具体的行政法律关系中享有或者行使权利（力）和承担义务的双方或多方当事人。行政法律关系主体通常包括行政主体、行政相对人、行政第三人。</a:t>
            </a:r>
          </a:p>
        </p:txBody>
      </p:sp>
    </p:spTree>
  </p:cSld>
  <p:clrMapOvr>
    <a:masterClrMapping/>
  </p:clrMapOvr>
  <p:transition spd="slow">
    <p:random/>
    <p:sndAc>
      <p:stSnd>
        <p:snd r:embed="rId2" name="cashreg.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38204C56-385E-7AA9-0FC3-F6164B42AC76}"/>
              </a:ext>
            </a:extLst>
          </p:cNvPr>
          <p:cNvSpPr>
            <a:spLocks noGrp="1" noChangeArrowheads="1"/>
          </p:cNvSpPr>
          <p:nvPr>
            <p:ph type="title"/>
          </p:nvPr>
        </p:nvSpPr>
        <p:spPr/>
        <p:txBody>
          <a:bodyPr/>
          <a:lstStyle/>
          <a:p>
            <a:pPr eaLnBrk="1" hangingPunct="1"/>
            <a:r>
              <a:rPr lang="zh-CN" altLang="en-US"/>
              <a:t>三、行政法律关系的主体</a:t>
            </a:r>
          </a:p>
        </p:txBody>
      </p:sp>
      <p:sp>
        <p:nvSpPr>
          <p:cNvPr id="45059" name="内容占位符 2">
            <a:extLst>
              <a:ext uri="{FF2B5EF4-FFF2-40B4-BE49-F238E27FC236}">
                <a16:creationId xmlns:a16="http://schemas.microsoft.com/office/drawing/2014/main" id="{873A0DB2-0CC8-3547-0647-DF2F9E64B562}"/>
              </a:ext>
            </a:extLst>
          </p:cNvPr>
          <p:cNvSpPr>
            <a:spLocks noGrp="1" noChangeArrowheads="1"/>
          </p:cNvSpPr>
          <p:nvPr>
            <p:ph idx="1"/>
          </p:nvPr>
        </p:nvSpPr>
        <p:spPr/>
        <p:txBody>
          <a:bodyPr/>
          <a:lstStyle/>
          <a:p>
            <a:pPr eaLnBrk="1" hangingPunct="1">
              <a:lnSpc>
                <a:spcPct val="150000"/>
              </a:lnSpc>
              <a:spcBef>
                <a:spcPct val="0"/>
              </a:spcBef>
            </a:pPr>
            <a:r>
              <a:rPr lang="zh-CN" altLang="en-US"/>
              <a:t>（一）行政主体</a:t>
            </a:r>
          </a:p>
          <a:p>
            <a:pPr eaLnBrk="1" hangingPunct="1">
              <a:lnSpc>
                <a:spcPct val="150000"/>
              </a:lnSpc>
              <a:spcBef>
                <a:spcPct val="0"/>
              </a:spcBef>
            </a:pPr>
            <a:r>
              <a:rPr lang="zh-CN" altLang="en-US"/>
              <a:t>依法享有行政职权或负担行政职责，能够以自己的名义对外行使行政职权且能够对外独立承担法律责任的国家行政机关和法律法规授权组织。</a:t>
            </a:r>
          </a:p>
          <a:p>
            <a:pPr eaLnBrk="1" hangingPunct="1"/>
            <a:endParaRPr lang="zh-CN" altLang="en-US"/>
          </a:p>
        </p:txBody>
      </p:sp>
    </p:spTree>
  </p:cSld>
  <p:clrMapOvr>
    <a:masterClrMapping/>
  </p:clrMapOvr>
  <p:transition spd="slow">
    <p:random/>
    <p:sndAc>
      <p:stSnd>
        <p:snd r:embed="rId2" name="cashreg.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0A156FD1-B4B9-4EFE-1E4F-93753A6F7D07}"/>
              </a:ext>
            </a:extLst>
          </p:cNvPr>
          <p:cNvSpPr>
            <a:spLocks noGrp="1" noChangeArrowheads="1"/>
          </p:cNvSpPr>
          <p:nvPr>
            <p:ph type="title"/>
          </p:nvPr>
        </p:nvSpPr>
        <p:spPr/>
        <p:txBody>
          <a:bodyPr/>
          <a:lstStyle/>
          <a:p>
            <a:pPr eaLnBrk="1" hangingPunct="1"/>
            <a:br>
              <a:rPr lang="zh-CN" altLang="en-US"/>
            </a:br>
            <a:r>
              <a:rPr lang="zh-CN" altLang="en-US"/>
              <a:t>三、行政法律关系的主体</a:t>
            </a:r>
          </a:p>
        </p:txBody>
      </p:sp>
      <p:sp>
        <p:nvSpPr>
          <p:cNvPr id="46083" name="内容占位符 2">
            <a:extLst>
              <a:ext uri="{FF2B5EF4-FFF2-40B4-BE49-F238E27FC236}">
                <a16:creationId xmlns:a16="http://schemas.microsoft.com/office/drawing/2014/main" id="{F4FAFC89-CFD4-C222-BAD4-1057B63FA5B6}"/>
              </a:ext>
            </a:extLst>
          </p:cNvPr>
          <p:cNvSpPr>
            <a:spLocks noGrp="1" noChangeArrowheads="1"/>
          </p:cNvSpPr>
          <p:nvPr>
            <p:ph idx="1"/>
          </p:nvPr>
        </p:nvSpPr>
        <p:spPr/>
        <p:txBody>
          <a:bodyPr/>
          <a:lstStyle/>
          <a:p>
            <a:pPr eaLnBrk="1" hangingPunct="1">
              <a:lnSpc>
                <a:spcPct val="150000"/>
              </a:lnSpc>
              <a:spcBef>
                <a:spcPct val="0"/>
              </a:spcBef>
            </a:pPr>
            <a:r>
              <a:rPr lang="zh-CN" altLang="en-US"/>
              <a:t>我国的行政主体包括两大类。一类是国家行政机关，主要包括：（1）各级人民政府；（2）县级以上各级人民政府的组成部门。另一类是法律法规授权主体。</a:t>
            </a:r>
          </a:p>
        </p:txBody>
      </p:sp>
    </p:spTree>
  </p:cSld>
  <p:clrMapOvr>
    <a:masterClrMapping/>
  </p:clrMapOvr>
  <p:transition spd="slow">
    <p:random/>
    <p:sndAc>
      <p:stSnd>
        <p:snd r:embed="rId2" name="cashreg.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0A22C73C-B664-672A-26CE-0CC50B7166F9}"/>
              </a:ext>
            </a:extLst>
          </p:cNvPr>
          <p:cNvSpPr>
            <a:spLocks noGrp="1" noChangeArrowheads="1"/>
          </p:cNvSpPr>
          <p:nvPr>
            <p:ph type="title"/>
          </p:nvPr>
        </p:nvSpPr>
        <p:spPr/>
        <p:txBody>
          <a:bodyPr/>
          <a:lstStyle/>
          <a:p>
            <a:pPr eaLnBrk="1" hangingPunct="1"/>
            <a:r>
              <a:rPr lang="zh-CN" altLang="en-US">
                <a:sym typeface="楷体_GB2312" pitchFamily="49" charset="-122"/>
              </a:rPr>
              <a:t>三、行政法律关系的主体</a:t>
            </a:r>
            <a:endParaRPr lang="zh-CN" altLang="en-US"/>
          </a:p>
        </p:txBody>
      </p:sp>
      <p:sp>
        <p:nvSpPr>
          <p:cNvPr id="47107" name="内容占位符 2">
            <a:extLst>
              <a:ext uri="{FF2B5EF4-FFF2-40B4-BE49-F238E27FC236}">
                <a16:creationId xmlns:a16="http://schemas.microsoft.com/office/drawing/2014/main" id="{7ED5175D-D367-5025-DFB6-1668A38FE82A}"/>
              </a:ext>
            </a:extLst>
          </p:cNvPr>
          <p:cNvSpPr>
            <a:spLocks noGrp="1" noChangeArrowheads="1"/>
          </p:cNvSpPr>
          <p:nvPr>
            <p:ph idx="1"/>
          </p:nvPr>
        </p:nvSpPr>
        <p:spPr>
          <a:xfrm>
            <a:off x="757767" y="1654278"/>
            <a:ext cx="10676466" cy="4456113"/>
          </a:xfrm>
        </p:spPr>
        <p:txBody>
          <a:bodyPr/>
          <a:lstStyle/>
          <a:p>
            <a:pPr eaLnBrk="1" hangingPunct="1">
              <a:lnSpc>
                <a:spcPct val="150000"/>
              </a:lnSpc>
              <a:spcBef>
                <a:spcPct val="0"/>
              </a:spcBef>
            </a:pPr>
            <a:r>
              <a:rPr lang="zh-CN" altLang="en-US" sz="2800" dirty="0"/>
              <a:t>国家行政机关与法律法规授权组织的主要区别在于：（1）二者的法律属性不同，国家行政机关属于国家机关，而法律法规授权组织属于社会组织。（2）二者设立依据不同，国家行政机关依据行政组织法而设，法律法规授权组织依据组织章程而设。（3）二者的权力来源不同，行政机关的权力来自于行政组织法和其他单行法的授权，法律法规授权组织的权力主要来自于法律和法规的特别授权。</a:t>
            </a:r>
          </a:p>
        </p:txBody>
      </p:sp>
    </p:spTree>
  </p:cSld>
  <p:clrMapOvr>
    <a:masterClrMapping/>
  </p:clrMapOvr>
  <p:transition spd="slow">
    <p:random/>
    <p:sndAc>
      <p:stSnd>
        <p:snd r:embed="rId2" name="cashreg.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D79049A2-1237-36C3-EAFD-29B99BA65F5E}"/>
              </a:ext>
            </a:extLst>
          </p:cNvPr>
          <p:cNvSpPr>
            <a:spLocks noGrp="1" noChangeArrowheads="1"/>
          </p:cNvSpPr>
          <p:nvPr>
            <p:ph type="title"/>
          </p:nvPr>
        </p:nvSpPr>
        <p:spPr/>
        <p:txBody>
          <a:bodyPr/>
          <a:lstStyle/>
          <a:p>
            <a:pPr eaLnBrk="1" hangingPunct="1"/>
            <a:r>
              <a:rPr lang="zh-CN" altLang="en-US">
                <a:sym typeface="楷体_GB2312" pitchFamily="49" charset="-122"/>
              </a:rPr>
              <a:t>三、行政法律关系的主体</a:t>
            </a:r>
            <a:endParaRPr lang="zh-CN" altLang="en-US"/>
          </a:p>
        </p:txBody>
      </p:sp>
      <p:sp>
        <p:nvSpPr>
          <p:cNvPr id="48131" name="内容占位符 2">
            <a:extLst>
              <a:ext uri="{FF2B5EF4-FFF2-40B4-BE49-F238E27FC236}">
                <a16:creationId xmlns:a16="http://schemas.microsoft.com/office/drawing/2014/main" id="{96737268-F693-D965-F8B7-D18CE2054FDE}"/>
              </a:ext>
            </a:extLst>
          </p:cNvPr>
          <p:cNvSpPr>
            <a:spLocks noGrp="1" noChangeArrowheads="1"/>
          </p:cNvSpPr>
          <p:nvPr>
            <p:ph idx="1"/>
          </p:nvPr>
        </p:nvSpPr>
        <p:spPr/>
        <p:txBody>
          <a:bodyPr/>
          <a:lstStyle/>
          <a:p>
            <a:pPr eaLnBrk="1" hangingPunct="1">
              <a:lnSpc>
                <a:spcPct val="150000"/>
              </a:lnSpc>
              <a:spcBef>
                <a:spcPct val="0"/>
              </a:spcBef>
            </a:pPr>
            <a:r>
              <a:rPr lang="zh-CN" altLang="en-US"/>
              <a:t>（二）行政相对人</a:t>
            </a:r>
          </a:p>
          <a:p>
            <a:pPr eaLnBrk="1" hangingPunct="1">
              <a:lnSpc>
                <a:spcPct val="150000"/>
              </a:lnSpc>
              <a:spcBef>
                <a:spcPct val="0"/>
              </a:spcBef>
            </a:pPr>
            <a:r>
              <a:rPr lang="zh-CN" altLang="en-US"/>
              <a:t>行政相对人是指行政主体在行使行政职权或履行行政职责作出行政行为时所直接针对的公民、法人或其他组织。</a:t>
            </a:r>
          </a:p>
        </p:txBody>
      </p:sp>
    </p:spTree>
  </p:cSld>
  <p:clrMapOvr>
    <a:masterClrMapping/>
  </p:clrMapOvr>
  <p:transition spd="slow">
    <p:random/>
    <p:sndAc>
      <p:stSnd>
        <p:snd r:embed="rId2" name="cashreg.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E0517223-6C54-4CC1-65C3-042603A6A0E7}"/>
              </a:ext>
            </a:extLst>
          </p:cNvPr>
          <p:cNvSpPr>
            <a:spLocks noGrp="1" noChangeArrowheads="1"/>
          </p:cNvSpPr>
          <p:nvPr>
            <p:ph type="title"/>
          </p:nvPr>
        </p:nvSpPr>
        <p:spPr/>
        <p:txBody>
          <a:bodyPr/>
          <a:lstStyle/>
          <a:p>
            <a:pPr eaLnBrk="1" hangingPunct="1"/>
            <a:r>
              <a:rPr lang="zh-CN" altLang="en-US">
                <a:sym typeface="楷体_GB2312" pitchFamily="49" charset="-122"/>
              </a:rPr>
              <a:t>三、行政法律关系的主体</a:t>
            </a:r>
            <a:endParaRPr lang="zh-CN" altLang="en-US"/>
          </a:p>
        </p:txBody>
      </p:sp>
      <p:sp>
        <p:nvSpPr>
          <p:cNvPr id="49155" name="内容占位符 2">
            <a:extLst>
              <a:ext uri="{FF2B5EF4-FFF2-40B4-BE49-F238E27FC236}">
                <a16:creationId xmlns:a16="http://schemas.microsoft.com/office/drawing/2014/main" id="{4607C89F-B1E6-1580-4D89-48BDED50972A}"/>
              </a:ext>
            </a:extLst>
          </p:cNvPr>
          <p:cNvSpPr>
            <a:spLocks noGrp="1" noChangeArrowheads="1"/>
          </p:cNvSpPr>
          <p:nvPr>
            <p:ph idx="1"/>
          </p:nvPr>
        </p:nvSpPr>
        <p:spPr/>
        <p:txBody>
          <a:bodyPr/>
          <a:lstStyle/>
          <a:p>
            <a:pPr eaLnBrk="1" hangingPunct="1">
              <a:lnSpc>
                <a:spcPct val="150000"/>
              </a:lnSpc>
              <a:spcBef>
                <a:spcPct val="0"/>
              </a:spcBef>
            </a:pPr>
            <a:r>
              <a:rPr lang="zh-CN" altLang="en-US"/>
              <a:t>（三）行政第三人</a:t>
            </a:r>
          </a:p>
          <a:p>
            <a:pPr eaLnBrk="1" hangingPunct="1">
              <a:lnSpc>
                <a:spcPct val="150000"/>
              </a:lnSpc>
              <a:spcBef>
                <a:spcPct val="0"/>
              </a:spcBef>
            </a:pPr>
            <a:r>
              <a:rPr lang="zh-CN" altLang="en-US"/>
              <a:t>行政第三人是指与行政主体针对行政相对人作出的行政行为有利害关系的其他公民、法人或组织。</a:t>
            </a:r>
          </a:p>
        </p:txBody>
      </p:sp>
    </p:spTree>
  </p:cSld>
  <p:clrMapOvr>
    <a:masterClrMapping/>
  </p:clrMapOvr>
  <p:transition spd="slow">
    <p:random/>
    <p:sndAc>
      <p:stSnd>
        <p:snd r:embed="rId2" name="cashreg.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A2F681E0-1FA7-E8BE-B945-B1BB5CE49030}"/>
              </a:ext>
            </a:extLst>
          </p:cNvPr>
          <p:cNvSpPr>
            <a:spLocks noGrp="1" noChangeArrowheads="1"/>
          </p:cNvSpPr>
          <p:nvPr>
            <p:ph type="title"/>
          </p:nvPr>
        </p:nvSpPr>
        <p:spPr/>
        <p:txBody>
          <a:bodyPr/>
          <a:lstStyle/>
          <a:p>
            <a:pPr eaLnBrk="1" hangingPunct="1"/>
            <a:r>
              <a:rPr lang="zh-CN" altLang="en-US"/>
              <a:t>四、行政法律关系的内容</a:t>
            </a:r>
          </a:p>
        </p:txBody>
      </p:sp>
      <p:sp>
        <p:nvSpPr>
          <p:cNvPr id="50179" name="内容占位符 2">
            <a:extLst>
              <a:ext uri="{FF2B5EF4-FFF2-40B4-BE49-F238E27FC236}">
                <a16:creationId xmlns:a16="http://schemas.microsoft.com/office/drawing/2014/main" id="{5300ED18-3352-257B-A8A0-132E2AD94E39}"/>
              </a:ext>
            </a:extLst>
          </p:cNvPr>
          <p:cNvSpPr>
            <a:spLocks noGrp="1" noChangeArrowheads="1"/>
          </p:cNvSpPr>
          <p:nvPr>
            <p:ph idx="1"/>
          </p:nvPr>
        </p:nvSpPr>
        <p:spPr/>
        <p:txBody>
          <a:bodyPr/>
          <a:lstStyle/>
          <a:p>
            <a:pPr eaLnBrk="1" hangingPunct="1">
              <a:lnSpc>
                <a:spcPct val="150000"/>
              </a:lnSpc>
              <a:spcBef>
                <a:spcPct val="0"/>
              </a:spcBef>
            </a:pPr>
            <a:r>
              <a:rPr lang="zh-CN" altLang="en-US"/>
              <a:t>行政法律关系内容是指行政法律关系主体各方以及利害相关人所享有或者行使的权利（或权力）和所承担的义务的总和。</a:t>
            </a:r>
          </a:p>
        </p:txBody>
      </p:sp>
    </p:spTree>
  </p:cSld>
  <p:clrMapOvr>
    <a:masterClrMapping/>
  </p:clrMapOvr>
  <p:transition spd="slow">
    <p:random/>
    <p:sndAc>
      <p:stSnd>
        <p:snd r:embed="rId2" name="cashreg.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1E944F9E-BF72-4487-9C0A-9D223B5FB8F2}"/>
              </a:ext>
            </a:extLst>
          </p:cNvPr>
          <p:cNvSpPr>
            <a:spLocks noGrp="1" noChangeArrowheads="1"/>
          </p:cNvSpPr>
          <p:nvPr>
            <p:ph type="title"/>
          </p:nvPr>
        </p:nvSpPr>
        <p:spPr/>
        <p:txBody>
          <a:bodyPr/>
          <a:lstStyle/>
          <a:p>
            <a:pPr eaLnBrk="1" hangingPunct="1"/>
            <a:r>
              <a:rPr lang="zh-CN" altLang="en-US"/>
              <a:t>四、行政法律关系的客体</a:t>
            </a:r>
          </a:p>
        </p:txBody>
      </p:sp>
      <p:sp>
        <p:nvSpPr>
          <p:cNvPr id="51203" name="内容占位符 2">
            <a:extLst>
              <a:ext uri="{FF2B5EF4-FFF2-40B4-BE49-F238E27FC236}">
                <a16:creationId xmlns:a16="http://schemas.microsoft.com/office/drawing/2014/main" id="{2F0AD48A-DD01-39DF-56F3-F87E90C5EB1C}"/>
              </a:ext>
            </a:extLst>
          </p:cNvPr>
          <p:cNvSpPr>
            <a:spLocks noGrp="1" noChangeArrowheads="1"/>
          </p:cNvSpPr>
          <p:nvPr>
            <p:ph idx="1"/>
          </p:nvPr>
        </p:nvSpPr>
        <p:spPr/>
        <p:txBody>
          <a:bodyPr/>
          <a:lstStyle/>
          <a:p>
            <a:pPr eaLnBrk="1" hangingPunct="1">
              <a:lnSpc>
                <a:spcPct val="150000"/>
              </a:lnSpc>
              <a:spcBef>
                <a:spcPct val="0"/>
              </a:spcBef>
            </a:pPr>
            <a:r>
              <a:rPr lang="zh-CN" altLang="en-US" sz="2800"/>
              <a:t>行政法律关系的客体是指行政法律关系主体双方的权利义务所指向的对象。没有行政法律关系的客体，则权利义务指向的对象就无从体现和落实，因而行政法津关系也难以成立。从本质而言，可以作为行政法律关系客体的是体现一定利益的载体，一般认为包括物、精神财富和行为。</a:t>
            </a:r>
          </a:p>
        </p:txBody>
      </p:sp>
    </p:spTree>
  </p:cSld>
  <p:clrMapOvr>
    <a:masterClrMapping/>
  </p:clrMapOvr>
  <p:transition spd="slow">
    <p:random/>
    <p:sndAc>
      <p:stSnd>
        <p:snd r:embed="rId2" name="cashreg.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84DE5BF-6D05-396B-67FC-4A9209EF31A6}"/>
              </a:ext>
            </a:extLst>
          </p:cNvPr>
          <p:cNvSpPr>
            <a:spLocks noGrp="1" noChangeArrowheads="1"/>
          </p:cNvSpPr>
          <p:nvPr>
            <p:ph type="title"/>
          </p:nvPr>
        </p:nvSpPr>
        <p:spPr>
          <a:xfrm>
            <a:off x="1144898" y="260349"/>
            <a:ext cx="8229600" cy="1103800"/>
          </a:xfrm>
        </p:spPr>
        <p:txBody>
          <a:bodyPr/>
          <a:lstStyle/>
          <a:p>
            <a:pPr eaLnBrk="1" hangingPunct="1"/>
            <a:r>
              <a:rPr lang="zh-CN" altLang="en-US" sz="6000" b="1" dirty="0">
                <a:solidFill>
                  <a:srgbClr val="7030A0"/>
                </a:solidFill>
              </a:rPr>
              <a:t>学习方法 </a:t>
            </a:r>
          </a:p>
        </p:txBody>
      </p:sp>
      <p:sp>
        <p:nvSpPr>
          <p:cNvPr id="5123" name="Rectangle 3">
            <a:extLst>
              <a:ext uri="{FF2B5EF4-FFF2-40B4-BE49-F238E27FC236}">
                <a16:creationId xmlns:a16="http://schemas.microsoft.com/office/drawing/2014/main" id="{DEC95C16-398C-9132-AB94-F1BCC1514BD4}"/>
              </a:ext>
            </a:extLst>
          </p:cNvPr>
          <p:cNvSpPr>
            <a:spLocks noGrp="1" noChangeArrowheads="1"/>
          </p:cNvSpPr>
          <p:nvPr>
            <p:ph type="body" idx="1"/>
          </p:nvPr>
        </p:nvSpPr>
        <p:spPr>
          <a:xfrm>
            <a:off x="1981200" y="1844676"/>
            <a:ext cx="8229600" cy="4752975"/>
          </a:xfrm>
        </p:spPr>
        <p:txBody>
          <a:bodyPr/>
          <a:lstStyle/>
          <a:p>
            <a:pPr eaLnBrk="1" hangingPunct="1"/>
            <a:r>
              <a:rPr lang="en-US" altLang="zh-CN" sz="5800" b="1" dirty="0">
                <a:solidFill>
                  <a:srgbClr val="7030A0"/>
                </a:solidFill>
              </a:rPr>
              <a:t>㈠</a:t>
            </a:r>
            <a:r>
              <a:rPr lang="zh-CN" altLang="en-US" sz="5800" b="1" dirty="0">
                <a:solidFill>
                  <a:srgbClr val="7030A0"/>
                </a:solidFill>
              </a:rPr>
              <a:t>多与社会接触</a:t>
            </a:r>
          </a:p>
          <a:p>
            <a:pPr eaLnBrk="1" hangingPunct="1"/>
            <a:r>
              <a:rPr lang="zh-CN" altLang="en-US" sz="5800" b="1" dirty="0">
                <a:solidFill>
                  <a:srgbClr val="7030A0"/>
                </a:solidFill>
              </a:rPr>
              <a:t>㈡多看书</a:t>
            </a:r>
          </a:p>
          <a:p>
            <a:pPr eaLnBrk="1" hangingPunct="1"/>
            <a:r>
              <a:rPr lang="zh-CN" altLang="en-US" sz="5800" b="1" dirty="0">
                <a:solidFill>
                  <a:srgbClr val="7030A0"/>
                </a:solidFill>
              </a:rPr>
              <a:t>㈢学习小组讨论</a:t>
            </a:r>
          </a:p>
          <a:p>
            <a:pPr eaLnBrk="1" hangingPunct="1"/>
            <a:r>
              <a:rPr lang="zh-CN" altLang="en-US" sz="5800" b="1" dirty="0">
                <a:solidFill>
                  <a:srgbClr val="7030A0"/>
                </a:solidFill>
              </a:rPr>
              <a:t>㈣参加法律实践</a:t>
            </a:r>
          </a:p>
          <a:p>
            <a:pPr eaLnBrk="1" hangingPunct="1"/>
            <a:endParaRPr lang="en-US" altLang="zh-CN" sz="5800" b="1" dirty="0">
              <a:solidFill>
                <a:srgbClr val="FF3300"/>
              </a:solidFill>
            </a:endParaRP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E465A764-E121-6C94-FC09-054A6173F911}"/>
              </a:ext>
            </a:extLst>
          </p:cNvPr>
          <p:cNvSpPr>
            <a:spLocks noGrp="1" noChangeArrowheads="1"/>
          </p:cNvSpPr>
          <p:nvPr>
            <p:ph type="title"/>
          </p:nvPr>
        </p:nvSpPr>
        <p:spPr/>
        <p:txBody>
          <a:bodyPr/>
          <a:lstStyle/>
          <a:p>
            <a:pPr eaLnBrk="1" hangingPunct="1"/>
            <a:r>
              <a:rPr lang="zh-CN" altLang="en-US"/>
              <a:t>四、行政法律关系的特征</a:t>
            </a:r>
          </a:p>
        </p:txBody>
      </p:sp>
      <p:sp>
        <p:nvSpPr>
          <p:cNvPr id="52227" name="内容占位符 2">
            <a:extLst>
              <a:ext uri="{FF2B5EF4-FFF2-40B4-BE49-F238E27FC236}">
                <a16:creationId xmlns:a16="http://schemas.microsoft.com/office/drawing/2014/main" id="{86667644-7113-72B8-3704-9BABA6D9EDC3}"/>
              </a:ext>
            </a:extLst>
          </p:cNvPr>
          <p:cNvSpPr>
            <a:spLocks noGrp="1" noChangeArrowheads="1"/>
          </p:cNvSpPr>
          <p:nvPr>
            <p:ph idx="1"/>
          </p:nvPr>
        </p:nvSpPr>
        <p:spPr/>
        <p:txBody>
          <a:bodyPr/>
          <a:lstStyle/>
          <a:p>
            <a:pPr eaLnBrk="1" hangingPunct="1">
              <a:lnSpc>
                <a:spcPct val="150000"/>
              </a:lnSpc>
              <a:spcBef>
                <a:spcPct val="0"/>
              </a:spcBef>
            </a:pPr>
            <a:r>
              <a:rPr lang="zh-CN" altLang="en-US"/>
              <a:t>意思表示上的单方意志性</a:t>
            </a:r>
          </a:p>
          <a:p>
            <a:pPr eaLnBrk="1" hangingPunct="1">
              <a:lnSpc>
                <a:spcPct val="150000"/>
              </a:lnSpc>
              <a:spcBef>
                <a:spcPct val="0"/>
              </a:spcBef>
            </a:pPr>
            <a:r>
              <a:rPr lang="zh-CN" altLang="en-US" dirty="0"/>
              <a:t>形态上的多样性</a:t>
            </a:r>
          </a:p>
          <a:p>
            <a:pPr eaLnBrk="1" hangingPunct="1">
              <a:lnSpc>
                <a:spcPct val="150000"/>
              </a:lnSpc>
              <a:spcBef>
                <a:spcPct val="0"/>
              </a:spcBef>
            </a:pPr>
            <a:r>
              <a:rPr lang="zh-CN" altLang="en-US" dirty="0"/>
              <a:t>主体上的恒定性与不可自由选择性</a:t>
            </a:r>
          </a:p>
          <a:p>
            <a:pPr eaLnBrk="1" hangingPunct="1">
              <a:lnSpc>
                <a:spcPct val="150000"/>
              </a:lnSpc>
              <a:spcBef>
                <a:spcPct val="0"/>
              </a:spcBef>
            </a:pPr>
            <a:r>
              <a:rPr lang="zh-CN" altLang="en-US" dirty="0"/>
              <a:t>内容上的法定性、不对等性、统一性与不可自由处分性</a:t>
            </a:r>
          </a:p>
        </p:txBody>
      </p:sp>
    </p:spTree>
  </p:cSld>
  <p:clrMapOvr>
    <a:masterClrMapping/>
  </p:clrMapOvr>
  <p:transition spd="slow">
    <p:random/>
    <p:sndAc>
      <p:stSnd>
        <p:snd r:embed="rId2" name="cashreg.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528617FE-D180-ACAE-80CC-D0E42A4D10A7}"/>
              </a:ext>
            </a:extLst>
          </p:cNvPr>
          <p:cNvSpPr>
            <a:spLocks noGrp="1" noChangeArrowheads="1"/>
          </p:cNvSpPr>
          <p:nvPr>
            <p:ph type="title"/>
          </p:nvPr>
        </p:nvSpPr>
        <p:spPr/>
        <p:txBody>
          <a:bodyPr/>
          <a:lstStyle/>
          <a:p>
            <a:pPr eaLnBrk="1" hangingPunct="1"/>
            <a:r>
              <a:rPr lang="zh-CN" altLang="en-US"/>
              <a:t>四、行政法律关系的变动</a:t>
            </a:r>
          </a:p>
        </p:txBody>
      </p:sp>
      <p:sp>
        <p:nvSpPr>
          <p:cNvPr id="53251" name="内容占位符 2">
            <a:extLst>
              <a:ext uri="{FF2B5EF4-FFF2-40B4-BE49-F238E27FC236}">
                <a16:creationId xmlns:a16="http://schemas.microsoft.com/office/drawing/2014/main" id="{96A856B9-7686-A517-B124-0EA8FD973965}"/>
              </a:ext>
            </a:extLst>
          </p:cNvPr>
          <p:cNvSpPr>
            <a:spLocks noGrp="1" noChangeArrowheads="1"/>
          </p:cNvSpPr>
          <p:nvPr>
            <p:ph idx="1"/>
          </p:nvPr>
        </p:nvSpPr>
        <p:spPr/>
        <p:txBody>
          <a:bodyPr/>
          <a:lstStyle/>
          <a:p>
            <a:pPr eaLnBrk="1" hangingPunct="1">
              <a:lnSpc>
                <a:spcPct val="150000"/>
              </a:lnSpc>
              <a:spcBef>
                <a:spcPct val="0"/>
              </a:spcBef>
            </a:pPr>
            <a:r>
              <a:rPr lang="zh-CN" altLang="en-US"/>
              <a:t>行政法律关系的变化形态。行政法律关系的变化形态有产生、变更和消灭三种：行政法律关系的产生、行政法律关系的变更、行政法律关系的消灭。</a:t>
            </a:r>
          </a:p>
        </p:txBody>
      </p:sp>
    </p:spTree>
  </p:cSld>
  <p:clrMapOvr>
    <a:masterClrMapping/>
  </p:clrMapOvr>
  <p:transition spd="slow">
    <p:random/>
    <p:sndAc>
      <p:stSnd>
        <p:snd r:embed="rId2" name="cashreg.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5B407BE-C8B1-7A57-E0D2-A59625B1443D}"/>
              </a:ext>
            </a:extLst>
          </p:cNvPr>
          <p:cNvSpPr>
            <a:spLocks noGrp="1" noChangeArrowheads="1"/>
          </p:cNvSpPr>
          <p:nvPr>
            <p:ph type="title"/>
          </p:nvPr>
        </p:nvSpPr>
        <p:spPr>
          <a:xfrm>
            <a:off x="1981200" y="277814"/>
            <a:ext cx="8229600" cy="1063625"/>
          </a:xfrm>
        </p:spPr>
        <p:txBody>
          <a:bodyPr/>
          <a:lstStyle/>
          <a:p>
            <a:pPr eaLnBrk="1" hangingPunct="1"/>
            <a:r>
              <a:rPr lang="zh-CN" altLang="en-US" sz="5700" b="1" dirty="0">
                <a:solidFill>
                  <a:srgbClr val="7030A0"/>
                </a:solidFill>
              </a:rPr>
              <a:t>课后作业（选作一个）</a:t>
            </a:r>
            <a:r>
              <a:rPr lang="zh-CN" altLang="en-US" dirty="0">
                <a:solidFill>
                  <a:srgbClr val="7030A0"/>
                </a:solidFill>
              </a:rPr>
              <a:t> </a:t>
            </a:r>
          </a:p>
        </p:txBody>
      </p:sp>
      <p:sp>
        <p:nvSpPr>
          <p:cNvPr id="8195" name="Rectangle 3">
            <a:extLst>
              <a:ext uri="{FF2B5EF4-FFF2-40B4-BE49-F238E27FC236}">
                <a16:creationId xmlns:a16="http://schemas.microsoft.com/office/drawing/2014/main" id="{6EAA6685-0A4C-DC86-263D-10E2D5459A71}"/>
              </a:ext>
            </a:extLst>
          </p:cNvPr>
          <p:cNvSpPr>
            <a:spLocks noGrp="1" noChangeArrowheads="1"/>
          </p:cNvSpPr>
          <p:nvPr>
            <p:ph type="body" idx="1"/>
          </p:nvPr>
        </p:nvSpPr>
        <p:spPr>
          <a:xfrm>
            <a:off x="833120" y="1757680"/>
            <a:ext cx="10546079" cy="4911409"/>
          </a:xfrm>
        </p:spPr>
        <p:txBody>
          <a:bodyPr/>
          <a:lstStyle/>
          <a:p>
            <a:pPr eaLnBrk="1" hangingPunct="1"/>
            <a:r>
              <a:rPr lang="en-US" altLang="zh-CN" sz="4700" b="1" dirty="0">
                <a:solidFill>
                  <a:srgbClr val="7030A0"/>
                </a:solidFill>
              </a:rPr>
              <a:t>1.</a:t>
            </a:r>
            <a:r>
              <a:rPr lang="zh-CN" altLang="en-US" sz="4700" b="1" dirty="0">
                <a:solidFill>
                  <a:srgbClr val="7030A0"/>
                </a:solidFill>
              </a:rPr>
              <a:t>评论包郑照状告仓南县政府</a:t>
            </a:r>
          </a:p>
          <a:p>
            <a:pPr eaLnBrk="1" hangingPunct="1"/>
            <a:r>
              <a:rPr lang="en-US" altLang="zh-CN" sz="4700" b="1" dirty="0">
                <a:solidFill>
                  <a:srgbClr val="7030A0"/>
                </a:solidFill>
              </a:rPr>
              <a:t>2.</a:t>
            </a:r>
            <a:r>
              <a:rPr lang="zh-CN" altLang="en-US" sz="4700" b="1" dirty="0">
                <a:solidFill>
                  <a:srgbClr val="7030A0"/>
                </a:solidFill>
              </a:rPr>
              <a:t>评论田永诉北京科技大学拒绝颁发毕业证、学位证行政诉讼案</a:t>
            </a:r>
          </a:p>
          <a:p>
            <a:pPr eaLnBrk="1" hangingPunct="1"/>
            <a:r>
              <a:rPr lang="en-US" altLang="zh-CN" sz="4700" b="1" dirty="0">
                <a:solidFill>
                  <a:srgbClr val="7030A0"/>
                </a:solidFill>
              </a:rPr>
              <a:t>3.</a:t>
            </a:r>
            <a:r>
              <a:rPr lang="zh-CN" altLang="en-US" sz="4700" b="1" dirty="0">
                <a:solidFill>
                  <a:srgbClr val="7030A0"/>
                </a:solidFill>
              </a:rPr>
              <a:t>评论夫妻看黄</a:t>
            </a:r>
            <a:r>
              <a:rPr lang="zh-CN" altLang="en-US" sz="4700" b="1">
                <a:solidFill>
                  <a:srgbClr val="7030A0"/>
                </a:solidFill>
              </a:rPr>
              <a:t>碟案 </a:t>
            </a:r>
            <a:endParaRPr lang="zh-CN" altLang="en-US" sz="4700" b="1" dirty="0">
              <a:solidFill>
                <a:srgbClr val="7030A0"/>
              </a:solidFill>
            </a:endParaRPr>
          </a:p>
        </p:txBody>
      </p:sp>
    </p:spTree>
  </p:cSld>
  <p:clrMapOvr>
    <a:masterClrMapping/>
  </p:clrMapOvr>
  <p:transition spd="slow">
    <p:random/>
    <p:sndAc>
      <p:stSnd>
        <p:snd r:embed="rId2" name="cashreg.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4" name="文本占位符 3">
            <a:extLst>
              <a:ext uri="{FF2B5EF4-FFF2-40B4-BE49-F238E27FC236}">
                <a16:creationId xmlns:a16="http://schemas.microsoft.com/office/drawing/2014/main" id="{A555A5A4-79BD-F16C-E19E-8402CAA0BC28}"/>
              </a:ext>
            </a:extLst>
          </p:cNvPr>
          <p:cNvSpPr>
            <a:spLocks noGrp="1"/>
          </p:cNvSpPr>
          <p:nvPr>
            <p:ph type="body"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7FD6F19-09EF-1B5A-2BA5-37C7E2221FDB}"/>
              </a:ext>
            </a:extLst>
          </p:cNvPr>
          <p:cNvSpPr>
            <a:spLocks noGrp="1" noChangeArrowheads="1"/>
          </p:cNvSpPr>
          <p:nvPr>
            <p:ph type="title"/>
          </p:nvPr>
        </p:nvSpPr>
        <p:spPr>
          <a:xfrm>
            <a:off x="1981200" y="274639"/>
            <a:ext cx="8229600" cy="1096961"/>
          </a:xfrm>
        </p:spPr>
        <p:txBody>
          <a:bodyPr/>
          <a:lstStyle/>
          <a:p>
            <a:pPr eaLnBrk="1" hangingPunct="1"/>
            <a:r>
              <a:rPr lang="zh-CN" altLang="en-US" sz="5700" b="1" dirty="0">
                <a:solidFill>
                  <a:srgbClr val="7030A0"/>
                </a:solidFill>
              </a:rPr>
              <a:t>课堂提问</a:t>
            </a:r>
            <a:r>
              <a:rPr lang="zh-CN" altLang="en-US" dirty="0">
                <a:solidFill>
                  <a:srgbClr val="7030A0"/>
                </a:solidFill>
              </a:rPr>
              <a:t> </a:t>
            </a:r>
          </a:p>
        </p:txBody>
      </p:sp>
      <p:sp>
        <p:nvSpPr>
          <p:cNvPr id="7171" name="Rectangle 3">
            <a:extLst>
              <a:ext uri="{FF2B5EF4-FFF2-40B4-BE49-F238E27FC236}">
                <a16:creationId xmlns:a16="http://schemas.microsoft.com/office/drawing/2014/main" id="{A2F22339-F53C-12AC-0B84-F8160776ABDD}"/>
              </a:ext>
            </a:extLst>
          </p:cNvPr>
          <p:cNvSpPr>
            <a:spLocks noGrp="1" noChangeArrowheads="1"/>
          </p:cNvSpPr>
          <p:nvPr>
            <p:ph type="body" idx="1"/>
          </p:nvPr>
        </p:nvSpPr>
        <p:spPr>
          <a:xfrm>
            <a:off x="1981200" y="2349500"/>
            <a:ext cx="8362950" cy="3670300"/>
          </a:xfrm>
        </p:spPr>
        <p:txBody>
          <a:bodyPr/>
          <a:lstStyle/>
          <a:p>
            <a:pPr eaLnBrk="1" hangingPunct="1"/>
            <a:r>
              <a:rPr lang="en-US" altLang="zh-CN" sz="5800" b="1" dirty="0">
                <a:solidFill>
                  <a:srgbClr val="7030A0"/>
                </a:solidFill>
              </a:rPr>
              <a:t>1.</a:t>
            </a:r>
            <a:r>
              <a:rPr lang="zh-CN" altLang="en-US" sz="5800" b="1" dirty="0">
                <a:solidFill>
                  <a:srgbClr val="7030A0"/>
                </a:solidFill>
              </a:rPr>
              <a:t>提问时间</a:t>
            </a:r>
          </a:p>
          <a:p>
            <a:pPr eaLnBrk="1" hangingPunct="1"/>
            <a:r>
              <a:rPr lang="en-US" altLang="zh-CN" sz="5800" b="1" dirty="0">
                <a:solidFill>
                  <a:srgbClr val="7030A0"/>
                </a:solidFill>
              </a:rPr>
              <a:t>2.</a:t>
            </a:r>
            <a:r>
              <a:rPr lang="zh-CN" altLang="en-US" sz="5800" b="1" dirty="0">
                <a:solidFill>
                  <a:srgbClr val="7030A0"/>
                </a:solidFill>
              </a:rPr>
              <a:t>提问方法</a:t>
            </a:r>
          </a:p>
          <a:p>
            <a:pPr eaLnBrk="1" hangingPunct="1">
              <a:buFont typeface="Wingdings" panose="05000000000000000000" pitchFamily="2" charset="2"/>
              <a:buNone/>
            </a:pPr>
            <a:endParaRPr lang="en-US" altLang="zh-CN" sz="5800" b="1" dirty="0">
              <a:solidFill>
                <a:srgbClr val="FF3300"/>
              </a:solidFill>
            </a:endParaRPr>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278FC-A72A-16DD-D773-2BD1112A95BC}"/>
              </a:ext>
            </a:extLst>
          </p:cNvPr>
          <p:cNvSpPr>
            <a:spLocks noGrp="1"/>
          </p:cNvSpPr>
          <p:nvPr>
            <p:ph type="title"/>
          </p:nvPr>
        </p:nvSpPr>
        <p:spPr/>
        <p:txBody>
          <a:bodyPr/>
          <a:lstStyle/>
          <a:p>
            <a:r>
              <a:rPr lang="zh-CN" altLang="en-US" sz="4000" dirty="0">
                <a:solidFill>
                  <a:srgbClr val="7030A0"/>
                </a:solidFill>
              </a:rPr>
              <a:t>研究方法之规范分析：</a:t>
            </a:r>
            <a:br>
              <a:rPr lang="en-US" altLang="zh-CN" dirty="0"/>
            </a:br>
            <a:r>
              <a:rPr lang="zh-CN" altLang="en-US" dirty="0">
                <a:solidFill>
                  <a:srgbClr val="00B050"/>
                </a:solidFill>
              </a:rPr>
              <a:t>熊樟林*</a:t>
            </a:r>
            <a:r>
              <a:rPr lang="en-US" altLang="zh-CN" dirty="0">
                <a:solidFill>
                  <a:srgbClr val="00B050"/>
                </a:solidFill>
              </a:rPr>
              <a:t>《</a:t>
            </a:r>
            <a:r>
              <a:rPr lang="zh-CN" altLang="en-US" dirty="0">
                <a:solidFill>
                  <a:srgbClr val="00B050"/>
                </a:solidFill>
              </a:rPr>
              <a:t>行政处罚法</a:t>
            </a:r>
            <a:r>
              <a:rPr lang="en-US" altLang="zh-CN" dirty="0">
                <a:solidFill>
                  <a:srgbClr val="00B050"/>
                </a:solidFill>
              </a:rPr>
              <a:t>》</a:t>
            </a:r>
            <a:r>
              <a:rPr lang="zh-CN" altLang="en-US" dirty="0">
                <a:solidFill>
                  <a:srgbClr val="00B050"/>
                </a:solidFill>
              </a:rPr>
              <a:t>主观过错条款适用展开</a:t>
            </a:r>
          </a:p>
        </p:txBody>
      </p:sp>
      <p:sp>
        <p:nvSpPr>
          <p:cNvPr id="3" name="内容占位符 2">
            <a:extLst>
              <a:ext uri="{FF2B5EF4-FFF2-40B4-BE49-F238E27FC236}">
                <a16:creationId xmlns:a16="http://schemas.microsoft.com/office/drawing/2014/main" id="{F30F9861-1852-D6CB-E075-E05E3125F07D}"/>
              </a:ext>
            </a:extLst>
          </p:cNvPr>
          <p:cNvSpPr>
            <a:spLocks noGrp="1"/>
          </p:cNvSpPr>
          <p:nvPr>
            <p:ph idx="1"/>
          </p:nvPr>
        </p:nvSpPr>
        <p:spPr/>
        <p:txBody>
          <a:bodyPr/>
          <a:lstStyle/>
          <a:p>
            <a:r>
              <a:rPr lang="zh-CN" altLang="en-US" dirty="0"/>
              <a:t>增设主观过错条款是此次</a:t>
            </a:r>
            <a:r>
              <a:rPr lang="en-US" altLang="zh-CN" dirty="0"/>
              <a:t>《</a:t>
            </a:r>
            <a:r>
              <a:rPr lang="zh-CN" altLang="en-US" dirty="0"/>
              <a:t>行政处罚法</a:t>
            </a:r>
            <a:r>
              <a:rPr lang="en-US" altLang="zh-CN" dirty="0"/>
              <a:t>》</a:t>
            </a:r>
            <a:r>
              <a:rPr lang="zh-CN" altLang="en-US" dirty="0"/>
              <a:t>修订中最具创新意义的制度。</a:t>
            </a:r>
            <a:r>
              <a:rPr lang="en-US" altLang="zh-CN" dirty="0"/>
              <a:t>2021</a:t>
            </a:r>
            <a:r>
              <a:rPr lang="zh-CN" altLang="en-US" dirty="0"/>
              <a:t>年新 修订的</a:t>
            </a:r>
            <a:r>
              <a:rPr lang="en-US" altLang="zh-CN" dirty="0"/>
              <a:t>《</a:t>
            </a:r>
            <a:r>
              <a:rPr lang="zh-CN" altLang="en-US" dirty="0"/>
              <a:t>行政处罚法</a:t>
            </a:r>
            <a:r>
              <a:rPr lang="en-US" altLang="zh-CN" dirty="0"/>
              <a:t>》</a:t>
            </a:r>
            <a:r>
              <a:rPr lang="zh-CN" altLang="en-US" dirty="0"/>
              <a:t>（以下简称“新</a:t>
            </a:r>
            <a:r>
              <a:rPr lang="en-US" altLang="zh-CN" dirty="0"/>
              <a:t>《</a:t>
            </a:r>
            <a:r>
              <a:rPr lang="zh-CN" altLang="en-US" dirty="0"/>
              <a:t>行政处罚法</a:t>
            </a:r>
            <a:r>
              <a:rPr lang="en-US" altLang="zh-CN" dirty="0"/>
              <a:t>》”</a:t>
            </a:r>
            <a:r>
              <a:rPr lang="zh-CN" altLang="en-US" dirty="0"/>
              <a:t>）第</a:t>
            </a:r>
            <a:r>
              <a:rPr lang="en-US" altLang="zh-CN" dirty="0"/>
              <a:t>33</a:t>
            </a:r>
            <a:r>
              <a:rPr lang="zh-CN" altLang="en-US" dirty="0"/>
              <a:t>条第</a:t>
            </a:r>
            <a:r>
              <a:rPr lang="en-US" altLang="zh-CN" dirty="0"/>
              <a:t>2</a:t>
            </a:r>
            <a:r>
              <a:rPr lang="zh-CN" altLang="en-US" dirty="0"/>
              <a:t>款规定：“当事人 有证据足以证明没有主观过错的，不予行政处罚。法律、行政法规另有规定的，从其规 定。”这一新增条款，既是符合法律逻辑的，也是符合实践需求的。对此，理论界已有数 量可观的研究，但主要是为增设主观过错条款所作的正当性和必要性论证。随着新</a:t>
            </a:r>
            <a:r>
              <a:rPr lang="en-US" altLang="zh-CN" dirty="0"/>
              <a:t>《</a:t>
            </a:r>
            <a:r>
              <a:rPr lang="zh-CN" altLang="en-US" dirty="0"/>
              <a:t>行 政处罚法</a:t>
            </a:r>
            <a:r>
              <a:rPr lang="en-US" altLang="zh-CN" dirty="0"/>
              <a:t>》</a:t>
            </a:r>
            <a:r>
              <a:rPr lang="zh-CN" altLang="en-US" dirty="0"/>
              <a:t>颁布实施，类似研究已意义不大。相反，主观过错条款究竟如何适用，亟待理 论解释。概括来说，这主要包括如下几项问题：第一，该条在性质上如何认定？是否改 变了传统的“客观归责”立场？第二，主观过错在定罚阶段被第一次评价后，是否需要 在量罚阶段被第二次评价？是否需要区分主观过错的不同类型，作出轻重不同的处罚决 定？第三，在过失认定上，是否需要区分不同类型的过失，选择不同的判断规则？第四， 该条中的“另有规定”究竟是指什么？法律和行政法规能否规定更为宽松的主观过错 要求，从而为行政机关提供豁免通道？</a:t>
            </a:r>
          </a:p>
        </p:txBody>
      </p:sp>
    </p:spTree>
    <p:extLst>
      <p:ext uri="{BB962C8B-B14F-4D97-AF65-F5344CB8AC3E}">
        <p14:creationId xmlns:p14="http://schemas.microsoft.com/office/powerpoint/2010/main" val="423785906"/>
      </p:ext>
    </p:extLst>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A16E9-CCD5-B469-3F84-68BE36BBE9EC}"/>
              </a:ext>
            </a:extLst>
          </p:cNvPr>
          <p:cNvSpPr>
            <a:spLocks noGrp="1"/>
          </p:cNvSpPr>
          <p:nvPr>
            <p:ph type="title"/>
          </p:nvPr>
        </p:nvSpPr>
        <p:spPr/>
        <p:txBody>
          <a:bodyPr/>
          <a:lstStyle/>
          <a:p>
            <a:r>
              <a:rPr lang="zh-CN" altLang="en-US" sz="4000" dirty="0">
                <a:solidFill>
                  <a:srgbClr val="7030A0"/>
                </a:solidFill>
              </a:rPr>
              <a:t>研究方法之实证分析：</a:t>
            </a:r>
            <a:br>
              <a:rPr lang="zh-CN" altLang="en-US" sz="2800" dirty="0">
                <a:solidFill>
                  <a:srgbClr val="7030A0"/>
                </a:solidFill>
              </a:rPr>
            </a:br>
            <a:r>
              <a:rPr lang="zh-CN" altLang="en-US" sz="2800" dirty="0">
                <a:solidFill>
                  <a:srgbClr val="00B050"/>
                </a:solidFill>
              </a:rPr>
              <a:t>杨</a:t>
            </a:r>
            <a:r>
              <a:rPr lang="zh-CN" altLang="en-US" dirty="0">
                <a:solidFill>
                  <a:srgbClr val="00B050"/>
                </a:solidFill>
              </a:rPr>
              <a:t>登峰：行政行为程序瑕疵的指正</a:t>
            </a:r>
          </a:p>
        </p:txBody>
      </p:sp>
      <p:sp>
        <p:nvSpPr>
          <p:cNvPr id="3" name="内容占位符 2">
            <a:extLst>
              <a:ext uri="{FF2B5EF4-FFF2-40B4-BE49-F238E27FC236}">
                <a16:creationId xmlns:a16="http://schemas.microsoft.com/office/drawing/2014/main" id="{283C10B2-6703-4707-4AE0-E87663B98E52}"/>
              </a:ext>
            </a:extLst>
          </p:cNvPr>
          <p:cNvSpPr>
            <a:spLocks noGrp="1"/>
          </p:cNvSpPr>
          <p:nvPr>
            <p:ph idx="1"/>
          </p:nvPr>
        </p:nvSpPr>
        <p:spPr/>
        <p:txBody>
          <a:bodyPr/>
          <a:lstStyle/>
          <a:p>
            <a:r>
              <a:rPr lang="zh-CN" altLang="en-US" dirty="0"/>
              <a:t>由于中国裁判文书网收录的</a:t>
            </a:r>
            <a:r>
              <a:rPr lang="en-US" altLang="zh-CN" dirty="0"/>
              <a:t>2006</a:t>
            </a:r>
            <a:r>
              <a:rPr lang="zh-CN" altLang="en-US" dirty="0"/>
              <a:t>年之前的裁判文书非常少，我们以“指正”为关键词 对</a:t>
            </a:r>
            <a:r>
              <a:rPr lang="en-US" altLang="zh-CN" dirty="0"/>
              <a:t>2006</a:t>
            </a:r>
            <a:r>
              <a:rPr lang="zh-CN" altLang="en-US" dirty="0"/>
              <a:t>年至</a:t>
            </a:r>
            <a:r>
              <a:rPr lang="en-US" altLang="zh-CN" dirty="0"/>
              <a:t>2015</a:t>
            </a:r>
            <a:r>
              <a:rPr lang="zh-CN" altLang="en-US" dirty="0"/>
              <a:t>年底公布的所有裁判文书进行检索，</a:t>
            </a:r>
            <a:r>
              <a:rPr lang="en-US" altLang="zh-CN" dirty="0"/>
              <a:t>〔5〕</a:t>
            </a:r>
            <a:r>
              <a:rPr lang="zh-CN" altLang="en-US" dirty="0"/>
              <a:t>发现有</a:t>
            </a:r>
            <a:r>
              <a:rPr lang="en-US" altLang="zh-CN" dirty="0"/>
              <a:t>4000</a:t>
            </a:r>
            <a:r>
              <a:rPr lang="zh-CN" altLang="en-US" dirty="0"/>
              <a:t>多份裁判文书使用了 “指正”一词。其中，按法院层级筛选，最高人民法院作出裁判文书</a:t>
            </a:r>
            <a:r>
              <a:rPr lang="en-US" altLang="zh-CN" dirty="0"/>
              <a:t>7</a:t>
            </a:r>
            <a:r>
              <a:rPr lang="zh-CN" altLang="en-US" dirty="0"/>
              <a:t>份，高级人民法院作 出裁判文书</a:t>
            </a:r>
            <a:r>
              <a:rPr lang="en-US" altLang="zh-CN" dirty="0"/>
              <a:t>366</a:t>
            </a:r>
            <a:r>
              <a:rPr lang="zh-CN" altLang="en-US" dirty="0"/>
              <a:t>份，中级人民法院作出裁判文书</a:t>
            </a:r>
            <a:r>
              <a:rPr lang="en-US" altLang="zh-CN" dirty="0"/>
              <a:t>2296</a:t>
            </a:r>
            <a:r>
              <a:rPr lang="zh-CN" altLang="en-US" dirty="0"/>
              <a:t>份，基层人民法院作出裁判文书</a:t>
            </a:r>
            <a:r>
              <a:rPr lang="en-US" altLang="zh-CN" dirty="0"/>
              <a:t>1702 </a:t>
            </a:r>
            <a:r>
              <a:rPr lang="zh-CN" altLang="en-US" dirty="0"/>
              <a:t>份</a:t>
            </a:r>
            <a:r>
              <a:rPr lang="en-US" altLang="zh-CN" dirty="0"/>
              <a:t>;</a:t>
            </a:r>
            <a:r>
              <a:rPr lang="zh-CN" altLang="en-US" dirty="0"/>
              <a:t>按案由筛选，刑事案件</a:t>
            </a:r>
            <a:r>
              <a:rPr lang="en-US" altLang="zh-CN" dirty="0"/>
              <a:t>81</a:t>
            </a:r>
            <a:r>
              <a:rPr lang="zh-CN" altLang="en-US" dirty="0"/>
              <a:t>份，民事案件</a:t>
            </a:r>
            <a:r>
              <a:rPr lang="en-US" altLang="zh-CN" dirty="0"/>
              <a:t>1444</a:t>
            </a:r>
            <a:r>
              <a:rPr lang="zh-CN" altLang="en-US" dirty="0"/>
              <a:t>份，行政案件</a:t>
            </a:r>
            <a:r>
              <a:rPr lang="en-US" altLang="zh-CN" dirty="0"/>
              <a:t>2682</a:t>
            </a:r>
            <a:r>
              <a:rPr lang="zh-CN" altLang="en-US" dirty="0"/>
              <a:t>份</a:t>
            </a:r>
            <a:r>
              <a:rPr lang="en-US" altLang="zh-CN" dirty="0"/>
              <a:t>;</a:t>
            </a:r>
            <a:r>
              <a:rPr lang="zh-CN" altLang="en-US" dirty="0"/>
              <a:t>按裁判年份筛选， </a:t>
            </a:r>
            <a:r>
              <a:rPr lang="en-US" altLang="zh-CN" dirty="0"/>
              <a:t>2006</a:t>
            </a:r>
            <a:r>
              <a:rPr lang="zh-CN" altLang="en-US" dirty="0"/>
              <a:t>年至</a:t>
            </a:r>
            <a:r>
              <a:rPr lang="en-US" altLang="zh-CN" dirty="0"/>
              <a:t>2011</a:t>
            </a:r>
            <a:r>
              <a:rPr lang="zh-CN" altLang="en-US" dirty="0"/>
              <a:t>年每年不超过</a:t>
            </a:r>
            <a:r>
              <a:rPr lang="en-US" altLang="zh-CN" dirty="0"/>
              <a:t>55</a:t>
            </a:r>
            <a:r>
              <a:rPr lang="zh-CN" altLang="en-US" dirty="0"/>
              <a:t>份，</a:t>
            </a:r>
            <a:r>
              <a:rPr lang="en-US" altLang="zh-CN" dirty="0"/>
              <a:t>2012</a:t>
            </a:r>
            <a:r>
              <a:rPr lang="zh-CN" altLang="en-US" dirty="0"/>
              <a:t>年</a:t>
            </a:r>
            <a:r>
              <a:rPr lang="en-US" altLang="zh-CN" dirty="0"/>
              <a:t>118</a:t>
            </a:r>
            <a:r>
              <a:rPr lang="zh-CN" altLang="en-US" dirty="0"/>
              <a:t>份，</a:t>
            </a:r>
            <a:r>
              <a:rPr lang="en-US" altLang="zh-CN" dirty="0"/>
              <a:t>2013</a:t>
            </a:r>
            <a:r>
              <a:rPr lang="zh-CN" altLang="en-US" dirty="0"/>
              <a:t>年增至</a:t>
            </a:r>
            <a:r>
              <a:rPr lang="en-US" altLang="zh-CN" dirty="0"/>
              <a:t>647</a:t>
            </a:r>
            <a:r>
              <a:rPr lang="zh-CN" altLang="en-US" dirty="0"/>
              <a:t>份，</a:t>
            </a:r>
            <a:r>
              <a:rPr lang="en-US" altLang="zh-CN" dirty="0"/>
              <a:t>2014</a:t>
            </a:r>
            <a:r>
              <a:rPr lang="zh-CN" altLang="en-US" dirty="0"/>
              <a:t>年</a:t>
            </a:r>
            <a:r>
              <a:rPr lang="en-US" altLang="zh-CN" dirty="0"/>
              <a:t>1712 </a:t>
            </a:r>
            <a:r>
              <a:rPr lang="zh-CN" altLang="en-US" dirty="0"/>
              <a:t>份，</a:t>
            </a:r>
            <a:r>
              <a:rPr lang="en-US" altLang="zh-CN" dirty="0"/>
              <a:t>2015</a:t>
            </a:r>
            <a:r>
              <a:rPr lang="zh-CN" altLang="en-US" dirty="0"/>
              <a:t>年</a:t>
            </a:r>
            <a:r>
              <a:rPr lang="en-US" altLang="zh-CN" dirty="0"/>
              <a:t>1937</a:t>
            </a:r>
            <a:r>
              <a:rPr lang="zh-CN" altLang="en-US" dirty="0"/>
              <a:t>份。从这些数字可以看出三点</a:t>
            </a:r>
            <a:r>
              <a:rPr lang="en-US" altLang="zh-CN" dirty="0"/>
              <a:t>:</a:t>
            </a:r>
            <a:r>
              <a:rPr lang="zh-CN" altLang="en-US" dirty="0"/>
              <a:t>第一，指正在行政、民事和刑事裁判文书 中都有应用，但在行政裁判文书中应用的比例较高</a:t>
            </a:r>
            <a:r>
              <a:rPr lang="en-US" altLang="zh-CN" dirty="0"/>
              <a:t>;</a:t>
            </a:r>
            <a:r>
              <a:rPr lang="zh-CN" altLang="en-US" dirty="0"/>
              <a:t>第二，考虑到“中国裁判文书网”所 公布的裁判文书始于</a:t>
            </a:r>
            <a:r>
              <a:rPr lang="en-US" altLang="zh-CN" dirty="0"/>
              <a:t>2000</a:t>
            </a:r>
            <a:r>
              <a:rPr lang="zh-CN" altLang="en-US" dirty="0"/>
              <a:t>年，且绝大多数裁判文书是</a:t>
            </a:r>
            <a:r>
              <a:rPr lang="en-US" altLang="zh-CN" dirty="0"/>
              <a:t>2013</a:t>
            </a:r>
            <a:r>
              <a:rPr lang="zh-CN" altLang="en-US" dirty="0"/>
              <a:t>年后制作公布的，指正的使用 频率已是非常可观</a:t>
            </a:r>
            <a:r>
              <a:rPr lang="en-US" altLang="zh-CN" dirty="0"/>
              <a:t>;</a:t>
            </a:r>
            <a:r>
              <a:rPr lang="zh-CN" altLang="en-US" dirty="0"/>
              <a:t>第三，指正的频率近几年明显增多，这尽管可能与早些年“中国裁判 文书网”收录的裁判文书数量较少有关，但还是可以在一定程度上反映出，指正这种方法 被越来越多的法官认可和使用。</a:t>
            </a:r>
          </a:p>
        </p:txBody>
      </p:sp>
    </p:spTree>
    <p:extLst>
      <p:ext uri="{BB962C8B-B14F-4D97-AF65-F5344CB8AC3E}">
        <p14:creationId xmlns:p14="http://schemas.microsoft.com/office/powerpoint/2010/main" val="3912989221"/>
      </p:ext>
    </p:extLst>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CAD13-C82D-AF2E-8ADF-4F59510523B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85A1B5-E489-9174-559F-D53C50283EB6}"/>
              </a:ext>
            </a:extLst>
          </p:cNvPr>
          <p:cNvSpPr>
            <a:spLocks noGrp="1"/>
          </p:cNvSpPr>
          <p:nvPr>
            <p:ph idx="1"/>
          </p:nvPr>
        </p:nvSpPr>
        <p:spPr/>
        <p:txBody>
          <a:bodyPr/>
          <a:lstStyle/>
          <a:p>
            <a:r>
              <a:rPr lang="zh-CN" altLang="en-US" dirty="0"/>
              <a:t>对于违反法定程序的行政行为，现行法明确规定原则上要予以撤销。这一规定始于 </a:t>
            </a:r>
            <a:r>
              <a:rPr lang="en-US" altLang="zh-CN" dirty="0"/>
              <a:t>1989</a:t>
            </a:r>
            <a:r>
              <a:rPr lang="zh-CN" altLang="en-US" dirty="0"/>
              <a:t>年制定的行政诉讼法第</a:t>
            </a:r>
            <a:r>
              <a:rPr lang="en-US" altLang="zh-CN" dirty="0"/>
              <a:t>54</a:t>
            </a:r>
            <a:r>
              <a:rPr lang="zh-CN" altLang="en-US" dirty="0"/>
              <a:t>条，后在</a:t>
            </a:r>
            <a:r>
              <a:rPr lang="en-US" altLang="zh-CN" dirty="0"/>
              <a:t>1999</a:t>
            </a:r>
            <a:r>
              <a:rPr lang="zh-CN" altLang="en-US" dirty="0"/>
              <a:t>年制定的行政复议法第</a:t>
            </a:r>
            <a:r>
              <a:rPr lang="en-US" altLang="zh-CN" dirty="0"/>
              <a:t>28</a:t>
            </a:r>
            <a:r>
              <a:rPr lang="zh-CN" altLang="en-US" dirty="0"/>
              <a:t>条和</a:t>
            </a:r>
            <a:r>
              <a:rPr lang="en-US" altLang="zh-CN" dirty="0"/>
              <a:t>2014</a:t>
            </a:r>
            <a:r>
              <a:rPr lang="zh-CN" altLang="en-US" dirty="0"/>
              <a:t>年修订 的行政诉讼法第</a:t>
            </a:r>
            <a:r>
              <a:rPr lang="en-US" altLang="zh-CN" dirty="0"/>
              <a:t>70</a:t>
            </a:r>
            <a:r>
              <a:rPr lang="zh-CN" altLang="en-US" dirty="0"/>
              <a:t>条得以保留。</a:t>
            </a:r>
            <a:r>
              <a:rPr lang="en-US" altLang="zh-CN" dirty="0"/>
              <a:t>〔1〕</a:t>
            </a:r>
            <a:r>
              <a:rPr lang="zh-CN" altLang="en-US" dirty="0"/>
              <a:t>除了撤销之外，我国现行法还规定了确认违法和补正两 种特殊的矫正方法。确认违法意味着，对于轻微的程序违法行政行为，仅指出它的违法性， 但维持其效力。确认违法判决始自</a:t>
            </a:r>
            <a:r>
              <a:rPr lang="en-US" altLang="zh-CN" dirty="0"/>
              <a:t>《</a:t>
            </a:r>
            <a:r>
              <a:rPr lang="zh-CN" altLang="en-US" dirty="0"/>
              <a:t>最高人民法院关于执行</a:t>
            </a:r>
            <a:r>
              <a:rPr lang="en-US" altLang="zh-CN" dirty="0"/>
              <a:t>〈</a:t>
            </a:r>
            <a:r>
              <a:rPr lang="zh-CN" altLang="en-US" dirty="0"/>
              <a:t>中华人民共和国行政诉讼法</a:t>
            </a:r>
            <a:r>
              <a:rPr lang="en-US" altLang="zh-CN" dirty="0"/>
              <a:t>〉 </a:t>
            </a:r>
            <a:r>
              <a:rPr lang="zh-CN" altLang="en-US" dirty="0"/>
              <a:t>若干问题的解释</a:t>
            </a:r>
            <a:r>
              <a:rPr lang="en-US" altLang="zh-CN" dirty="0"/>
              <a:t>》(1999</a:t>
            </a:r>
            <a:r>
              <a:rPr lang="zh-CN" altLang="en-US" dirty="0"/>
              <a:t>年</a:t>
            </a:r>
            <a:r>
              <a:rPr lang="en-US" altLang="zh-CN" dirty="0"/>
              <a:t>)</a:t>
            </a:r>
            <a:r>
              <a:rPr lang="zh-CN" altLang="en-US" dirty="0"/>
              <a:t>第</a:t>
            </a:r>
            <a:r>
              <a:rPr lang="en-US" altLang="zh-CN" dirty="0"/>
              <a:t>57</a:t>
            </a:r>
            <a:r>
              <a:rPr lang="zh-CN" altLang="en-US" dirty="0"/>
              <a:t>条第</a:t>
            </a:r>
            <a:r>
              <a:rPr lang="en-US" altLang="zh-CN" dirty="0"/>
              <a:t>2</a:t>
            </a:r>
            <a:r>
              <a:rPr lang="zh-CN" altLang="en-US" dirty="0"/>
              <a:t>款的规定，但将轻微程序违法行为纳入确认违法 判决的适用范围则是行政诉讼法修订后的事。行政诉讼法</a:t>
            </a:r>
            <a:r>
              <a:rPr lang="en-US" altLang="zh-CN" dirty="0"/>
              <a:t>(2014)</a:t>
            </a:r>
            <a:r>
              <a:rPr lang="zh-CN" altLang="en-US" dirty="0"/>
              <a:t>第</a:t>
            </a:r>
            <a:r>
              <a:rPr lang="en-US" altLang="zh-CN" dirty="0"/>
              <a:t>74</a:t>
            </a:r>
            <a:r>
              <a:rPr lang="zh-CN" altLang="en-US" dirty="0"/>
              <a:t>条第</a:t>
            </a:r>
            <a:r>
              <a:rPr lang="en-US" altLang="zh-CN" dirty="0"/>
              <a:t>1</a:t>
            </a:r>
            <a:r>
              <a:rPr lang="zh-CN" altLang="en-US" dirty="0"/>
              <a:t>款第</a:t>
            </a:r>
            <a:r>
              <a:rPr lang="en-US" altLang="zh-CN" dirty="0"/>
              <a:t>2</a:t>
            </a:r>
            <a:r>
              <a:rPr lang="zh-CN" altLang="en-US" dirty="0"/>
              <a:t>项规 定，行政行为程序轻微违法，但对原告权利不产生实际影响的，人民法院判决确认违法， 但不撤销行政行为。至于补正，它意味着对于某些轻微的程序违法行政行为，行政主体可于事后补做或重做</a:t>
            </a:r>
            <a:r>
              <a:rPr lang="en-US" altLang="zh-CN" dirty="0"/>
              <a:t>;</a:t>
            </a:r>
            <a:r>
              <a:rPr lang="zh-CN" altLang="en-US" dirty="0"/>
              <a:t>补做或重做后，行政行为视为自始合法，不再撤销。</a:t>
            </a:r>
            <a:r>
              <a:rPr lang="en-US" altLang="zh-CN" dirty="0"/>
              <a:t>〔2〕</a:t>
            </a:r>
            <a:r>
              <a:rPr lang="zh-CN" altLang="en-US" dirty="0"/>
              <a:t>补正在我国法 律文件中出现得比较早，但迄今为止，仍然仅规定在一些地方政府制定的“行政程序规定” 中。</a:t>
            </a:r>
            <a:r>
              <a:rPr lang="en-US" altLang="zh-CN" dirty="0"/>
              <a:t>〔3〕</a:t>
            </a:r>
            <a:r>
              <a:rPr lang="zh-CN" altLang="en-US" dirty="0"/>
              <a:t>考查我国近年来的行政审判实践就会发现，对于某些轻微程序</a:t>
            </a:r>
          </a:p>
        </p:txBody>
      </p:sp>
    </p:spTree>
    <p:extLst>
      <p:ext uri="{BB962C8B-B14F-4D97-AF65-F5344CB8AC3E}">
        <p14:creationId xmlns:p14="http://schemas.microsoft.com/office/powerpoint/2010/main" val="2893999321"/>
      </p:ext>
    </p:extLst>
  </p:cSld>
  <p:clrMapOvr>
    <a:masterClrMapping/>
  </p:clrMapOvr>
  <p:transition spd="slow">
    <p:random/>
    <p:sndAc>
      <p:stSnd>
        <p:snd r:embed="rId2" name="cashreg.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36284-8F95-1428-6116-196FD76BDE3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3ADDFA-AF3F-2FB7-F348-C60E7E13691A}"/>
              </a:ext>
            </a:extLst>
          </p:cNvPr>
          <p:cNvSpPr>
            <a:spLocks noGrp="1"/>
          </p:cNvSpPr>
          <p:nvPr>
            <p:ph idx="1"/>
          </p:nvPr>
        </p:nvSpPr>
        <p:spPr/>
        <p:txBody>
          <a:bodyPr/>
          <a:lstStyle/>
          <a:p>
            <a:r>
              <a:rPr lang="zh-CN" altLang="en-US" dirty="0"/>
              <a:t>违法行为或者某些程 序瑕疵，人民法院还经常采用一种称之为“指正”的处理方法。这种方法即便在行政诉讼 法修订之后也仍然被不少行政判决书所采用。</a:t>
            </a:r>
            <a:r>
              <a:rPr lang="en-US" altLang="zh-CN" dirty="0"/>
              <a:t>〔4〕</a:t>
            </a:r>
            <a:r>
              <a:rPr lang="zh-CN" altLang="en-US" dirty="0"/>
              <a:t>指正的特点在于，仅指出行政行为所存在 的瑕疵，对其责任却不予任何追究。比之于确认违法和补正，指正所秉持的审查政策更宽 容、更灵活。指正作为一种矫正或救济方法，在我国法律、法规、规章中不曾有过规定， 在我国法学领域也少有研究，可以认为是我国人民法官的发明创造。那么，指正到底所指 为何，其存在与发展的正当性何在，与其他法定的矫正制度、特别是轻微程序违法确认之 间的关系如何，各自的适用范围多大</a:t>
            </a:r>
            <a:r>
              <a:rPr lang="en-US" altLang="zh-CN" dirty="0"/>
              <a:t>?</a:t>
            </a:r>
            <a:r>
              <a:rPr lang="zh-CN" altLang="en-US" dirty="0"/>
              <a:t>如果要使指正有理有据，避免泛用、滥用，这些问 题必须加以研究和明确。</a:t>
            </a:r>
          </a:p>
        </p:txBody>
      </p:sp>
    </p:spTree>
    <p:extLst>
      <p:ext uri="{BB962C8B-B14F-4D97-AF65-F5344CB8AC3E}">
        <p14:creationId xmlns:p14="http://schemas.microsoft.com/office/powerpoint/2010/main" val="1617489203"/>
      </p:ext>
    </p:extLst>
  </p:cSld>
  <p:clrMapOvr>
    <a:masterClrMapping/>
  </p:clrMapOvr>
  <p:transition spd="slow">
    <p:random/>
    <p:sndAc>
      <p:stSnd>
        <p:snd r:embed="rId2" name="cashreg.wav"/>
      </p:stSnd>
    </p:sndAc>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0CEEE1FB-6135-99BC-FF5B-F5116DD8E533}"/>
              </a:ext>
            </a:extLst>
          </p:cNvPr>
          <p:cNvGraphicFramePr>
            <a:graphicFrameLocks noGrp="1"/>
          </p:cNvGraphicFramePr>
          <p:nvPr>
            <p:extLst>
              <p:ext uri="{D42A27DB-BD31-4B8C-83A1-F6EECF244321}">
                <p14:modId xmlns:p14="http://schemas.microsoft.com/office/powerpoint/2010/main" val="1082069404"/>
              </p:ext>
            </p:extLst>
          </p:nvPr>
        </p:nvGraphicFramePr>
        <p:xfrm>
          <a:off x="0" y="0"/>
          <a:ext cx="12192000" cy="7101840"/>
        </p:xfrm>
        <a:graphic>
          <a:graphicData uri="http://schemas.openxmlformats.org/drawingml/2006/table">
            <a:tbl>
              <a:tblPr firstRow="1" firstCol="1" bandRow="1">
                <a:tableStyleId>{5C22544A-7EE6-4342-B048-85BDC9FD1C3A}</a:tableStyleId>
              </a:tblPr>
              <a:tblGrid>
                <a:gridCol w="1238864">
                  <a:extLst>
                    <a:ext uri="{9D8B030D-6E8A-4147-A177-3AD203B41FA5}">
                      <a16:colId xmlns:a16="http://schemas.microsoft.com/office/drawing/2014/main" val="893175214"/>
                    </a:ext>
                  </a:extLst>
                </a:gridCol>
                <a:gridCol w="2074606">
                  <a:extLst>
                    <a:ext uri="{9D8B030D-6E8A-4147-A177-3AD203B41FA5}">
                      <a16:colId xmlns:a16="http://schemas.microsoft.com/office/drawing/2014/main" val="265683893"/>
                    </a:ext>
                  </a:extLst>
                </a:gridCol>
                <a:gridCol w="8298426">
                  <a:extLst>
                    <a:ext uri="{9D8B030D-6E8A-4147-A177-3AD203B41FA5}">
                      <a16:colId xmlns:a16="http://schemas.microsoft.com/office/drawing/2014/main" val="2555347615"/>
                    </a:ext>
                  </a:extLst>
                </a:gridCol>
                <a:gridCol w="580104">
                  <a:extLst>
                    <a:ext uri="{9D8B030D-6E8A-4147-A177-3AD203B41FA5}">
                      <a16:colId xmlns:a16="http://schemas.microsoft.com/office/drawing/2014/main" val="320851715"/>
                    </a:ext>
                  </a:extLst>
                </a:gridCol>
              </a:tblGrid>
              <a:tr h="304800">
                <a:tc gridSpan="4">
                  <a:txBody>
                    <a:bodyPr/>
                    <a:lstStyle/>
                    <a:p>
                      <a:pPr algn="just"/>
                      <a:r>
                        <a:rPr lang="zh-CN" altLang="en-US" sz="2000" kern="100" dirty="0">
                          <a:solidFill>
                            <a:srgbClr val="7030A0"/>
                          </a:solidFill>
                          <a:effectLst/>
                        </a:rPr>
                        <a:t>行政复议利害关系人的判断标准案例检索</a:t>
                      </a:r>
                      <a:endParaRPr lang="zh-CN" altLang="en-US" sz="20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hMerge="1">
                  <a:txBody>
                    <a:bodyPr/>
                    <a:lstStyle/>
                    <a:p>
                      <a:endParaRPr/>
                    </a:p>
                  </a:txBody>
                  <a:tcPr marL="41564" marR="41564" marT="0" marB="0"/>
                </a:tc>
                <a:tc hMerge="1">
                  <a:txBody>
                    <a:bodyPr/>
                    <a:lstStyle/>
                    <a:p>
                      <a:endParaRPr/>
                    </a:p>
                  </a:txBody>
                  <a:tcPr marL="41564" marR="41564" marT="0" marB="0"/>
                </a:tc>
                <a:tc hMerge="1">
                  <a:txBody>
                    <a:bodyPr/>
                    <a:lstStyle/>
                    <a:p>
                      <a:endParaRPr dirty="0"/>
                    </a:p>
                  </a:txBody>
                  <a:tcPr marL="41564" marR="41564" marT="0" marB="0"/>
                </a:tc>
                <a:extLst>
                  <a:ext uri="{0D108BD9-81ED-4DB2-BD59-A6C34878D82A}">
                    <a16:rowId xmlns:a16="http://schemas.microsoft.com/office/drawing/2014/main" val="1867090035"/>
                  </a:ext>
                </a:extLst>
              </a:tr>
              <a:tr h="2438400">
                <a:tc>
                  <a:txBody>
                    <a:bodyPr/>
                    <a:lstStyle/>
                    <a:p>
                      <a:pPr algn="just"/>
                      <a:r>
                        <a:rPr lang="zh-CN" sz="1800" kern="100" dirty="0">
                          <a:effectLst/>
                        </a:rPr>
                        <a:t>冯伟洪、广东省国土资源厅土地行政管理（土地）再审审查与审判监督行政裁定书</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zh-CN" sz="1800" kern="100">
                          <a:effectLst/>
                        </a:rPr>
                        <a:t>最高人民法院</a:t>
                      </a:r>
                    </a:p>
                    <a:p>
                      <a:pPr algn="just"/>
                      <a:r>
                        <a:rPr lang="zh-CN" sz="1800" kern="100">
                          <a:effectLst/>
                        </a:rPr>
                        <a:t>（</a:t>
                      </a:r>
                      <a:r>
                        <a:rPr lang="en-US" sz="1800" kern="100">
                          <a:effectLst/>
                        </a:rPr>
                        <a:t>2017</a:t>
                      </a:r>
                      <a:r>
                        <a:rPr lang="zh-CN" sz="1800" kern="100">
                          <a:effectLst/>
                        </a:rPr>
                        <a:t>）最高法行申</a:t>
                      </a:r>
                      <a:r>
                        <a:rPr lang="en-US" sz="1800" kern="100">
                          <a:effectLst/>
                        </a:rPr>
                        <a:t>2802</a:t>
                      </a:r>
                      <a:r>
                        <a:rPr lang="zh-CN" sz="1800" kern="100">
                          <a:effectLst/>
                        </a:rPr>
                        <a:t>号</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zh-CN" sz="1800" kern="100">
                          <a:effectLst/>
                        </a:rPr>
                        <a:t>本院经审查认为，根据《中华人民共和国行政复议法》第九条第一款以及《中华人民共和国行政复议法实施条例》第二十八条第二项之规定，申请行政复议的公民、法人或者其他组织应当与被申请的行政行为具有利害关系。</a:t>
                      </a:r>
                      <a:r>
                        <a:rPr lang="zh-CN" sz="1800" kern="100">
                          <a:effectLst/>
                          <a:highlight>
                            <a:srgbClr val="FFFF00"/>
                          </a:highlight>
                        </a:rPr>
                        <a:t>在行政复议受理审查阶段，只要申请人提供的证据材料能够起到初步证明作用，即能够证明其与被申请的行政行为可能具有事实上或者法律上的利害关系即可，复议机关依法应当予以受理。这里所讲的</a:t>
                      </a:r>
                      <a:r>
                        <a:rPr lang="en-US" sz="1800" kern="100">
                          <a:effectLst/>
                          <a:highlight>
                            <a:srgbClr val="FFFF00"/>
                          </a:highlight>
                        </a:rPr>
                        <a:t>“</a:t>
                      </a:r>
                      <a:r>
                        <a:rPr lang="zh-CN" sz="1800" kern="100">
                          <a:effectLst/>
                          <a:highlight>
                            <a:srgbClr val="FFFF00"/>
                          </a:highlight>
                        </a:rPr>
                        <a:t>利害关系</a:t>
                      </a:r>
                      <a:r>
                        <a:rPr lang="en-US" sz="1800" kern="100">
                          <a:effectLst/>
                          <a:highlight>
                            <a:srgbClr val="FFFF00"/>
                          </a:highlight>
                        </a:rPr>
                        <a:t>”</a:t>
                      </a:r>
                      <a:r>
                        <a:rPr lang="zh-CN" sz="1800" kern="100">
                          <a:effectLst/>
                          <a:highlight>
                            <a:srgbClr val="FFFF00"/>
                          </a:highlight>
                        </a:rPr>
                        <a:t>应当以</a:t>
                      </a:r>
                      <a:r>
                        <a:rPr lang="en-US" sz="1800" kern="100">
                          <a:effectLst/>
                          <a:highlight>
                            <a:srgbClr val="FFFF00"/>
                          </a:highlight>
                        </a:rPr>
                        <a:t>“</a:t>
                      </a:r>
                      <a:r>
                        <a:rPr lang="zh-CN" sz="1800" kern="100">
                          <a:effectLst/>
                          <a:highlight>
                            <a:srgbClr val="FFFF00"/>
                          </a:highlight>
                        </a:rPr>
                        <a:t>可能性</a:t>
                      </a:r>
                      <a:r>
                        <a:rPr lang="en-US" sz="1800" kern="100">
                          <a:effectLst/>
                          <a:highlight>
                            <a:srgbClr val="FFFF00"/>
                          </a:highlight>
                        </a:rPr>
                        <a:t>”</a:t>
                      </a:r>
                      <a:r>
                        <a:rPr lang="zh-CN" sz="1800" kern="100">
                          <a:effectLst/>
                          <a:highlight>
                            <a:srgbClr val="FFFF00"/>
                          </a:highlight>
                        </a:rPr>
                        <a:t>为标准，并非要求申请人有充分的证据证明其申请复议的主张能够得到支持</a:t>
                      </a:r>
                      <a:r>
                        <a:rPr lang="zh-CN" sz="1800" kern="100">
                          <a:effectLst/>
                        </a:rPr>
                        <a:t>，这与进入实体审查阶段时的证据认定标准是有区别的。</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en-US" sz="600" kern="100" dirty="0">
                          <a:effectLst/>
                        </a:rPr>
                        <a:t> </a:t>
                      </a:r>
                      <a:endParaRPr lang="zh-CN" sz="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extLst>
                  <a:ext uri="{0D108BD9-81ED-4DB2-BD59-A6C34878D82A}">
                    <a16:rowId xmlns:a16="http://schemas.microsoft.com/office/drawing/2014/main" val="306519071"/>
                  </a:ext>
                </a:extLst>
              </a:tr>
              <a:tr h="2286000">
                <a:tc>
                  <a:txBody>
                    <a:bodyPr/>
                    <a:lstStyle/>
                    <a:p>
                      <a:pPr algn="just"/>
                      <a:r>
                        <a:rPr lang="zh-CN" sz="1800" kern="100">
                          <a:effectLst/>
                        </a:rPr>
                        <a:t>吉兴锐等与广东省人民政行政复议决定案</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zh-CN" sz="1800" kern="100">
                          <a:effectLst/>
                        </a:rPr>
                        <a:t>最高人民法院</a:t>
                      </a:r>
                    </a:p>
                    <a:p>
                      <a:pPr algn="just"/>
                      <a:r>
                        <a:rPr lang="zh-CN" sz="1800" kern="100">
                          <a:effectLst/>
                        </a:rPr>
                        <a:t>（</a:t>
                      </a:r>
                      <a:r>
                        <a:rPr lang="en-US" sz="1800" kern="100">
                          <a:effectLst/>
                        </a:rPr>
                        <a:t>2017</a:t>
                      </a:r>
                      <a:r>
                        <a:rPr lang="zh-CN" sz="1800" kern="100">
                          <a:effectLst/>
                        </a:rPr>
                        <a:t>）最高法行再</a:t>
                      </a:r>
                      <a:r>
                        <a:rPr lang="en-US" sz="1800" kern="100">
                          <a:effectLst/>
                        </a:rPr>
                        <a:t>94</a:t>
                      </a:r>
                      <a:r>
                        <a:rPr lang="zh-CN" sz="1800" kern="100">
                          <a:effectLst/>
                        </a:rPr>
                        <a:t>号</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zh-CN" sz="1800" kern="100">
                          <a:effectLst/>
                        </a:rPr>
                        <a:t>这里的利害关系，是申请人的合法权益可能受到行政行为的侵害所产生的法律关系，</a:t>
                      </a:r>
                      <a:r>
                        <a:rPr lang="zh-CN" sz="1800" kern="100">
                          <a:effectLst/>
                          <a:highlight>
                            <a:srgbClr val="FFFF00"/>
                          </a:highlight>
                        </a:rPr>
                        <a:t>这里只要求行政行为客观上具有影响申请人权益的可能性就足够，至于是否受到侵害则是在审查中需要解决的问题。</a:t>
                      </a:r>
                      <a:r>
                        <a:rPr lang="zh-CN" sz="1800" kern="100">
                          <a:effectLst/>
                        </a:rPr>
                        <a:t>对申请人合法权益的影响，通常情况下应当是一种不利的影响，而是否产生不利的影响则要结合具体的行政行为及该行为的具体效果进行综合分析与判断。行政行为导致申请人的权益受到减损，可以认为申请人的权益受到不利影响。这种减损应当是一种综合考量的标准，既包括当事人实际权益的直接减少或消除，也包括当事人实际权益的相对减少。</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en-US" sz="600" kern="100">
                          <a:effectLst/>
                        </a:rPr>
                        <a:t> </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extLst>
                  <a:ext uri="{0D108BD9-81ED-4DB2-BD59-A6C34878D82A}">
                    <a16:rowId xmlns:a16="http://schemas.microsoft.com/office/drawing/2014/main" val="451989040"/>
                  </a:ext>
                </a:extLst>
              </a:tr>
              <a:tr h="1676401">
                <a:tc>
                  <a:txBody>
                    <a:bodyPr/>
                    <a:lstStyle/>
                    <a:p>
                      <a:pPr algn="just"/>
                      <a:r>
                        <a:rPr lang="zh-CN" sz="1800" kern="100">
                          <a:effectLst/>
                        </a:rPr>
                        <a:t>王益书、黄平县人民政府资源行政管理：林业行政管理（林业）二审行政裁定</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zh-CN" sz="1800" kern="100">
                          <a:effectLst/>
                        </a:rPr>
                        <a:t>贵州省高级人民法院</a:t>
                      </a:r>
                    </a:p>
                    <a:p>
                      <a:pPr algn="just"/>
                      <a:r>
                        <a:rPr lang="zh-CN" sz="1800" kern="100">
                          <a:effectLst/>
                        </a:rPr>
                        <a:t>（</a:t>
                      </a:r>
                      <a:r>
                        <a:rPr lang="en-US" sz="1800" kern="100">
                          <a:effectLst/>
                        </a:rPr>
                        <a:t>2020</a:t>
                      </a:r>
                      <a:r>
                        <a:rPr lang="zh-CN" sz="1800" kern="100">
                          <a:effectLst/>
                        </a:rPr>
                        <a:t>）黔行终</a:t>
                      </a:r>
                      <a:r>
                        <a:rPr lang="en-US" sz="1800" kern="100">
                          <a:effectLst/>
                        </a:rPr>
                        <a:t>228</a:t>
                      </a:r>
                      <a:r>
                        <a:rPr lang="zh-CN" sz="1800" kern="100">
                          <a:effectLst/>
                        </a:rPr>
                        <a:t>号</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zh-CN" sz="1800" kern="100" dirty="0">
                          <a:effectLst/>
                        </a:rPr>
                        <a:t>所谓利害关系人，是指因行政行为受到实质的、不利影响的除相对人之外的公民、法人或其他组织。因此，只要当事人能提供初步的证据证明其与本案所涉行政行为存在一定意义上的链接，即对原告资格中的利害关系审查应当以存在可能性为标准，只要原告的主张与被诉行政行为存在利害关系的可能性就具有利害关系，事实上是否存在利害关系则不属于原告资格的审查范畴，而应当是进入实体审查的范畴。</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en-US" sz="600" kern="100">
                          <a:effectLst/>
                        </a:rPr>
                        <a:t> </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extLst>
                  <a:ext uri="{0D108BD9-81ED-4DB2-BD59-A6C34878D82A}">
                    <a16:rowId xmlns:a16="http://schemas.microsoft.com/office/drawing/2014/main" val="2859243783"/>
                  </a:ext>
                </a:extLst>
              </a:tr>
              <a:tr h="152400">
                <a:tc>
                  <a:txBody>
                    <a:bodyPr/>
                    <a:lstStyle/>
                    <a:p>
                      <a:pPr algn="just"/>
                      <a:r>
                        <a:rPr lang="en-US" sz="600" kern="100">
                          <a:effectLst/>
                        </a:rPr>
                        <a:t> </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en-US" sz="600" kern="100">
                          <a:effectLst/>
                        </a:rPr>
                        <a:t> </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en-US" sz="600" kern="100">
                          <a:effectLst/>
                        </a:rPr>
                        <a:t> </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tc>
                  <a:txBody>
                    <a:bodyPr/>
                    <a:lstStyle/>
                    <a:p>
                      <a:pPr algn="just"/>
                      <a:r>
                        <a:rPr lang="en-US" sz="600" kern="100" dirty="0">
                          <a:effectLst/>
                        </a:rPr>
                        <a:t> </a:t>
                      </a:r>
                      <a:endParaRPr lang="zh-CN" sz="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564" marR="41564" marT="0" marB="0"/>
                </a:tc>
                <a:extLst>
                  <a:ext uri="{0D108BD9-81ED-4DB2-BD59-A6C34878D82A}">
                    <a16:rowId xmlns:a16="http://schemas.microsoft.com/office/drawing/2014/main" val="4287162724"/>
                  </a:ext>
                </a:extLst>
              </a:tr>
            </a:tbl>
          </a:graphicData>
        </a:graphic>
      </p:graphicFrame>
    </p:spTree>
    <p:extLst>
      <p:ext uri="{BB962C8B-B14F-4D97-AF65-F5344CB8AC3E}">
        <p14:creationId xmlns:p14="http://schemas.microsoft.com/office/powerpoint/2010/main" val="4066182353"/>
      </p:ext>
    </p:extLst>
  </p:cSld>
  <p:clrMapOvr>
    <a:masterClrMapping/>
  </p:clrMapOvr>
  <p:transition spd="slow">
    <p:random/>
    <p:sndAc>
      <p:stSnd>
        <p:snd r:embed="rId2" name="cashreg.wav"/>
      </p:stSnd>
    </p:sndAc>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3061</Words>
  <Application>Microsoft Office PowerPoint</Application>
  <PresentationFormat>宽屏</PresentationFormat>
  <Paragraphs>114</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华文楷体</vt:lpstr>
      <vt:lpstr>楷体_GB2312</vt:lpstr>
      <vt:lpstr>等线</vt:lpstr>
      <vt:lpstr>Arial</vt:lpstr>
      <vt:lpstr>Times New Roman</vt:lpstr>
      <vt:lpstr>Verdana</vt:lpstr>
      <vt:lpstr>Wingdings</vt:lpstr>
      <vt:lpstr>Profile</vt:lpstr>
      <vt:lpstr>行政法与行政诉讼法学</vt:lpstr>
      <vt:lpstr>学习态度</vt:lpstr>
      <vt:lpstr>学习方法 </vt:lpstr>
      <vt:lpstr>课堂提问 </vt:lpstr>
      <vt:lpstr>研究方法之规范分析： 熊樟林*《行政处罚法》主观过错条款适用展开</vt:lpstr>
      <vt:lpstr>研究方法之实证分析： 杨登峰：行政行为程序瑕疵的指正</vt:lpstr>
      <vt:lpstr>PowerPoint 演示文稿</vt:lpstr>
      <vt:lpstr>PowerPoint 演示文稿</vt:lpstr>
      <vt:lpstr>PowerPoint 演示文稿</vt:lpstr>
      <vt:lpstr>第一章  行政法概述</vt:lpstr>
      <vt:lpstr>PowerPoint 演示文稿</vt:lpstr>
      <vt:lpstr>一、行政法渊源的概念</vt:lpstr>
      <vt:lpstr> 一、行政法渊源的概念</vt:lpstr>
      <vt:lpstr>二、我国行政法的渊源</vt:lpstr>
      <vt:lpstr>PowerPoint 演示文稿</vt:lpstr>
      <vt:lpstr>一、行政关系与行政法律关系</vt:lpstr>
      <vt:lpstr>一、行政关系与行政法律关系</vt:lpstr>
      <vt:lpstr>二、行政法律关系的分类</vt:lpstr>
      <vt:lpstr>二、行政法律关系的分类</vt:lpstr>
      <vt:lpstr>二、行政法律关系的分类</vt:lpstr>
      <vt:lpstr>二、行政法律关系的分类</vt:lpstr>
      <vt:lpstr>三、行政法律关系的主体</vt:lpstr>
      <vt:lpstr>三、行政法律关系的主体</vt:lpstr>
      <vt:lpstr> 三、行政法律关系的主体</vt:lpstr>
      <vt:lpstr>三、行政法律关系的主体</vt:lpstr>
      <vt:lpstr>三、行政法律关系的主体</vt:lpstr>
      <vt:lpstr>三、行政法律关系的主体</vt:lpstr>
      <vt:lpstr>四、行政法律关系的内容</vt:lpstr>
      <vt:lpstr>四、行政法律关系的客体</vt:lpstr>
      <vt:lpstr>四、行政法律关系的特征</vt:lpstr>
      <vt:lpstr>四、行政法律关系的变动</vt:lpstr>
      <vt:lpstr>课后作业（选作一个）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27</cp:revision>
  <dcterms:created xsi:type="dcterms:W3CDTF">2024-08-05T00:02:54Z</dcterms:created>
  <dcterms:modified xsi:type="dcterms:W3CDTF">2024-09-12T00:01:42Z</dcterms:modified>
</cp:coreProperties>
</file>