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82" r:id="rId7"/>
    <p:sldId id="283" r:id="rId8"/>
    <p:sldId id="281" r:id="rId9"/>
    <p:sldId id="280" r:id="rId10"/>
    <p:sldId id="279" r:id="rId11"/>
    <p:sldId id="284" r:id="rId12"/>
    <p:sldId id="278" r:id="rId13"/>
    <p:sldId id="277" r:id="rId14"/>
    <p:sldId id="276" r:id="rId15"/>
    <p:sldId id="275" r:id="rId16"/>
    <p:sldId id="274" r:id="rId17"/>
    <p:sldId id="306" r:id="rId18"/>
    <p:sldId id="307" r:id="rId19"/>
    <p:sldId id="285" r:id="rId20"/>
    <p:sldId id="273" r:id="rId21"/>
    <p:sldId id="272" r:id="rId22"/>
    <p:sldId id="288" r:id="rId23"/>
    <p:sldId id="302" r:id="rId24"/>
    <p:sldId id="303" r:id="rId25"/>
    <p:sldId id="292" r:id="rId26"/>
    <p:sldId id="289" r:id="rId27"/>
    <p:sldId id="290" r:id="rId28"/>
    <p:sldId id="271" r:id="rId29"/>
    <p:sldId id="304" r:id="rId30"/>
    <p:sldId id="305" r:id="rId31"/>
    <p:sldId id="293" r:id="rId32"/>
    <p:sldId id="270" r:id="rId33"/>
    <p:sldId id="269" r:id="rId34"/>
    <p:sldId id="268" r:id="rId35"/>
    <p:sldId id="267" r:id="rId36"/>
    <p:sldId id="266" r:id="rId37"/>
    <p:sldId id="308" r:id="rId38"/>
    <p:sldId id="309" r:id="rId39"/>
    <p:sldId id="294" r:id="rId40"/>
    <p:sldId id="265" r:id="rId41"/>
    <p:sldId id="264" r:id="rId42"/>
    <p:sldId id="263" r:id="rId43"/>
    <p:sldId id="310" r:id="rId44"/>
    <p:sldId id="295" r:id="rId45"/>
    <p:sldId id="296" r:id="rId46"/>
    <p:sldId id="297" r:id="rId47"/>
    <p:sldId id="262" r:id="rId48"/>
    <p:sldId id="298" r:id="rId49"/>
    <p:sldId id="30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7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117364421"/>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58091440"/>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1158949006"/>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06333087"/>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06978064"/>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55371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345277505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3779772917"/>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1126238797"/>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4285000712"/>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3397285427"/>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1480957910"/>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1631858212"/>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535585670"/>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170634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66law.cn/special/symm/" TargetMode="Externa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ctrTitle"/>
          </p:nvPr>
        </p:nvSpPr>
        <p:spPr>
          <a:xfrm>
            <a:off x="1010603" y="1073056"/>
            <a:ext cx="7772400" cy="1322388"/>
          </a:xfrm>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type="subTitle" idx="1"/>
          </p:nvPr>
        </p:nvSpPr>
        <p:spPr>
          <a:xfrm>
            <a:off x="2640013" y="4000501"/>
            <a:ext cx="6769100" cy="2308225"/>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287" y="436880"/>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7310B9C1-D392-35D1-0E47-7C8F2A6CF1A7}"/>
              </a:ext>
            </a:extLst>
          </p:cNvPr>
          <p:cNvSpPr>
            <a:spLocks noGrp="1"/>
          </p:cNvSpPr>
          <p:nvPr>
            <p:ph type="title"/>
          </p:nvPr>
        </p:nvSpPr>
        <p:spPr/>
        <p:txBody>
          <a:bodyPr/>
          <a:lstStyle/>
          <a:p>
            <a:pPr eaLnBrk="1" hangingPunct="1"/>
            <a:r>
              <a:rPr lang="zh-CN" altLang="en-US"/>
              <a:t>二、行政法基本原则体系</a:t>
            </a:r>
          </a:p>
        </p:txBody>
      </p:sp>
      <p:sp>
        <p:nvSpPr>
          <p:cNvPr id="22531" name="内容占位符 2">
            <a:extLst>
              <a:ext uri="{FF2B5EF4-FFF2-40B4-BE49-F238E27FC236}">
                <a16:creationId xmlns:a16="http://schemas.microsoft.com/office/drawing/2014/main" id="{B77FFF14-F301-1063-C53F-8A8DCE6D7BA6}"/>
              </a:ext>
            </a:extLst>
          </p:cNvPr>
          <p:cNvSpPr>
            <a:spLocks noGrp="1"/>
          </p:cNvSpPr>
          <p:nvPr>
            <p:ph idx="1"/>
          </p:nvPr>
        </p:nvSpPr>
        <p:spPr/>
        <p:txBody>
          <a:bodyPr/>
          <a:lstStyle/>
          <a:p>
            <a:pPr eaLnBrk="1" hangingPunct="1">
              <a:lnSpc>
                <a:spcPct val="150000"/>
              </a:lnSpc>
              <a:spcBef>
                <a:spcPct val="0"/>
              </a:spcBef>
            </a:pPr>
            <a:r>
              <a:rPr lang="zh-CN" altLang="en-US"/>
              <a:t>我国行政法的基本原则应全面适用于行政主体及其活动、职权职责与监督、权利与救济等基本范畴，因而包括依法行政原则、行政合理性原则、程序正当原则、诚实守信原则、高效便民原则和监督与救济原则。</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CC9EFB2A-69FA-E8EC-4661-358B67F1B465}"/>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dirty="0">
                <a:solidFill>
                  <a:schemeClr val="tx2"/>
                </a:solidFill>
                <a:latin typeface="楷体_GB2312" pitchFamily="49" charset="-122"/>
              </a:rPr>
              <a:t>第二节　依法行政原则</a:t>
            </a:r>
          </a:p>
          <a:p>
            <a:pPr algn="ctr" eaLnBrk="1" hangingPunct="1">
              <a:buFont typeface="Wingdings" panose="05000000000000000000" pitchFamily="2" charset="2"/>
              <a:buNone/>
            </a:pPr>
            <a:endParaRPr lang="zh-CN" altLang="en-US" sz="5400" dirty="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03B98AE-8970-5A4B-5675-C9CBF3F07E22}"/>
              </a:ext>
            </a:extLst>
          </p:cNvPr>
          <p:cNvSpPr>
            <a:spLocks noGrp="1"/>
          </p:cNvSpPr>
          <p:nvPr>
            <p:ph type="title"/>
          </p:nvPr>
        </p:nvSpPr>
        <p:spPr/>
        <p:txBody>
          <a:bodyPr/>
          <a:lstStyle/>
          <a:p>
            <a:pPr eaLnBrk="1" hangingPunct="1"/>
            <a:r>
              <a:rPr lang="zh-CN" altLang="en-US">
                <a:sym typeface="+mn-ea"/>
              </a:rPr>
              <a:t>一、依法行政原则</a:t>
            </a:r>
            <a:endParaRPr lang="zh-CN" altLang="en-US"/>
          </a:p>
        </p:txBody>
      </p:sp>
      <p:sp>
        <p:nvSpPr>
          <p:cNvPr id="24579" name="内容占位符 2">
            <a:extLst>
              <a:ext uri="{FF2B5EF4-FFF2-40B4-BE49-F238E27FC236}">
                <a16:creationId xmlns:a16="http://schemas.microsoft.com/office/drawing/2014/main" id="{34CD2DAA-DC2D-5D2F-D534-E9B1D8484688}"/>
              </a:ext>
            </a:extLst>
          </p:cNvPr>
          <p:cNvSpPr>
            <a:spLocks noGrp="1"/>
          </p:cNvSpPr>
          <p:nvPr>
            <p:ph idx="1"/>
          </p:nvPr>
        </p:nvSpPr>
        <p:spPr/>
        <p:txBody>
          <a:bodyPr/>
          <a:lstStyle/>
          <a:p>
            <a:pPr eaLnBrk="1" hangingPunct="1">
              <a:lnSpc>
                <a:spcPct val="150000"/>
              </a:lnSpc>
              <a:spcBef>
                <a:spcPct val="0"/>
              </a:spcBef>
            </a:pPr>
            <a:r>
              <a:rPr lang="zh-CN" altLang="en-US"/>
              <a:t>依法行政，或称行政法治，是各国行政法的共同理念或基本原则，其基本含义在于行政机关和其他行政公务组织必须依法行使行政权或者从事行政管理活动。</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6A9600E9-5A04-A830-61EE-86FDF6C96C89}"/>
              </a:ext>
            </a:extLst>
          </p:cNvPr>
          <p:cNvSpPr>
            <a:spLocks noGrp="1"/>
          </p:cNvSpPr>
          <p:nvPr>
            <p:ph type="title"/>
          </p:nvPr>
        </p:nvSpPr>
        <p:spPr/>
        <p:txBody>
          <a:bodyPr/>
          <a:lstStyle/>
          <a:p>
            <a:pPr eaLnBrk="1" hangingPunct="1"/>
            <a:r>
              <a:rPr lang="zh-CN" altLang="en-US"/>
              <a:t>二、职权法定</a:t>
            </a:r>
          </a:p>
        </p:txBody>
      </p:sp>
      <p:sp>
        <p:nvSpPr>
          <p:cNvPr id="25603" name="内容占位符 2">
            <a:extLst>
              <a:ext uri="{FF2B5EF4-FFF2-40B4-BE49-F238E27FC236}">
                <a16:creationId xmlns:a16="http://schemas.microsoft.com/office/drawing/2014/main" id="{4F53E6DE-6EC9-2295-E51D-4D796F730E10}"/>
              </a:ext>
            </a:extLst>
          </p:cNvPr>
          <p:cNvSpPr>
            <a:spLocks noGrp="1"/>
          </p:cNvSpPr>
          <p:nvPr>
            <p:ph idx="1"/>
          </p:nvPr>
        </p:nvSpPr>
        <p:spPr/>
        <p:txBody>
          <a:bodyPr/>
          <a:lstStyle/>
          <a:p>
            <a:pPr eaLnBrk="1" hangingPunct="1">
              <a:lnSpc>
                <a:spcPct val="150000"/>
              </a:lnSpc>
              <a:spcBef>
                <a:spcPct val="0"/>
              </a:spcBef>
            </a:pPr>
            <a:r>
              <a:rPr lang="zh-CN" altLang="en-US"/>
              <a:t>职权法定，是依法行政原则的基本要求之一。所谓职权法定，是指国家行政机关以及其他组织的行政职权，必须由法律予以规定或授予。否则，其权力来源就没有法律根据。</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E0BADB2-F569-7D05-DF9F-925A86462346}"/>
              </a:ext>
            </a:extLst>
          </p:cNvPr>
          <p:cNvSpPr>
            <a:spLocks noGrp="1"/>
          </p:cNvSpPr>
          <p:nvPr>
            <p:ph type="title"/>
          </p:nvPr>
        </p:nvSpPr>
        <p:spPr/>
        <p:txBody>
          <a:bodyPr/>
          <a:lstStyle/>
          <a:p>
            <a:pPr eaLnBrk="1" hangingPunct="1"/>
            <a:r>
              <a:rPr lang="zh-CN" altLang="en-US"/>
              <a:t>三、法律优先</a:t>
            </a:r>
          </a:p>
        </p:txBody>
      </p:sp>
      <p:sp>
        <p:nvSpPr>
          <p:cNvPr id="26627" name="内容占位符 2">
            <a:extLst>
              <a:ext uri="{FF2B5EF4-FFF2-40B4-BE49-F238E27FC236}">
                <a16:creationId xmlns:a16="http://schemas.microsoft.com/office/drawing/2014/main" id="{2CB7E2DB-8EF9-17B5-6ABB-1C0FB32A7BEB}"/>
              </a:ext>
            </a:extLst>
          </p:cNvPr>
          <p:cNvSpPr>
            <a:spLocks noGrp="1"/>
          </p:cNvSpPr>
          <p:nvPr>
            <p:ph idx="1"/>
          </p:nvPr>
        </p:nvSpPr>
        <p:spPr/>
        <p:txBody>
          <a:bodyPr/>
          <a:lstStyle/>
          <a:p>
            <a:pPr eaLnBrk="1" hangingPunct="1">
              <a:lnSpc>
                <a:spcPct val="150000"/>
              </a:lnSpc>
              <a:spcBef>
                <a:spcPct val="0"/>
              </a:spcBef>
            </a:pPr>
            <a:r>
              <a:rPr lang="zh-CN" altLang="en-US"/>
              <a:t>法律优先原则又称为消极的依法行政，是指行政活动均不得与民意代表机关制定的法律相抵触，即法律优先于行政。这一原则主要有两个方面的含义：一方面含有规范位阶的意义，凡行政活动在位阶上均低于法律，即法律的效力高于行政行为；另一方面，行政行为至少不得与法律规定相违背。</a:t>
            </a:r>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4A32C3DE-4D8F-1D0D-3DDC-813DBF071831}"/>
              </a:ext>
            </a:extLst>
          </p:cNvPr>
          <p:cNvSpPr>
            <a:spLocks noGrp="1"/>
          </p:cNvSpPr>
          <p:nvPr>
            <p:ph type="title"/>
          </p:nvPr>
        </p:nvSpPr>
        <p:spPr/>
        <p:txBody>
          <a:bodyPr/>
          <a:lstStyle/>
          <a:p>
            <a:pPr eaLnBrk="1" hangingPunct="1"/>
            <a:r>
              <a:rPr lang="zh-CN" altLang="en-US"/>
              <a:t>四、法律保留</a:t>
            </a:r>
          </a:p>
        </p:txBody>
      </p:sp>
      <p:sp>
        <p:nvSpPr>
          <p:cNvPr id="27651" name="内容占位符 2">
            <a:extLst>
              <a:ext uri="{FF2B5EF4-FFF2-40B4-BE49-F238E27FC236}">
                <a16:creationId xmlns:a16="http://schemas.microsoft.com/office/drawing/2014/main" id="{9ACE8FA1-1C33-8E24-E375-CD1D585C96BC}"/>
              </a:ext>
            </a:extLst>
          </p:cNvPr>
          <p:cNvSpPr>
            <a:spLocks noGrp="1"/>
          </p:cNvSpPr>
          <p:nvPr>
            <p:ph idx="1"/>
          </p:nvPr>
        </p:nvSpPr>
        <p:spPr/>
        <p:txBody>
          <a:bodyPr/>
          <a:lstStyle/>
          <a:p>
            <a:pPr eaLnBrk="1" hangingPunct="1">
              <a:lnSpc>
                <a:spcPct val="150000"/>
              </a:lnSpc>
              <a:spcBef>
                <a:spcPct val="0"/>
              </a:spcBef>
            </a:pPr>
            <a:r>
              <a:rPr lang="zh-CN" altLang="en-US"/>
              <a:t>法律保留原则又称积极的依法行政，与职权法定的内涵存在一定重合与交叉，具体是指行政机关的行为必须有明确的法律授权，法律无明文授权即无行政。在这里法律是狭义的，仅指全国人大及其常委会制定的法律。对某些事项，没有法律授权时行政机关就不能为之，否则就属于违法。</a:t>
            </a: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0BA04C0E-1EDC-C18E-8007-B96157C0B65F}"/>
              </a:ext>
            </a:extLst>
          </p:cNvPr>
          <p:cNvSpPr>
            <a:spLocks noGrp="1"/>
          </p:cNvSpPr>
          <p:nvPr>
            <p:ph type="title"/>
          </p:nvPr>
        </p:nvSpPr>
        <p:spPr/>
        <p:txBody>
          <a:bodyPr/>
          <a:lstStyle/>
          <a:p>
            <a:pPr eaLnBrk="1" hangingPunct="1"/>
            <a:r>
              <a:rPr lang="zh-CN" altLang="en-US">
                <a:sym typeface="+mn-ea"/>
              </a:rPr>
              <a:t>四、法律保留</a:t>
            </a:r>
            <a:endParaRPr lang="zh-CN" altLang="en-US"/>
          </a:p>
        </p:txBody>
      </p:sp>
      <p:sp>
        <p:nvSpPr>
          <p:cNvPr id="28675" name="内容占位符 2">
            <a:extLst>
              <a:ext uri="{FF2B5EF4-FFF2-40B4-BE49-F238E27FC236}">
                <a16:creationId xmlns:a16="http://schemas.microsoft.com/office/drawing/2014/main" id="{F37C1F09-9C46-B15D-9FDB-8E9ED15F2D63}"/>
              </a:ext>
            </a:extLst>
          </p:cNvPr>
          <p:cNvSpPr>
            <a:spLocks noGrp="1"/>
          </p:cNvSpPr>
          <p:nvPr>
            <p:ph idx="1"/>
          </p:nvPr>
        </p:nvSpPr>
        <p:spPr/>
        <p:txBody>
          <a:bodyPr/>
          <a:lstStyle/>
          <a:p>
            <a:pPr eaLnBrk="1" hangingPunct="1">
              <a:lnSpc>
                <a:spcPct val="150000"/>
              </a:lnSpc>
              <a:spcBef>
                <a:spcPct val="0"/>
              </a:spcBef>
            </a:pPr>
            <a:r>
              <a:rPr lang="zh-CN" altLang="en-US" sz="2800"/>
              <a:t>从我国的情况来看，现行《立法法》第8条、第9条有关于法律保留原则的规定。法律保留又可分为绝对保留与相对保留。</a:t>
            </a:r>
          </a:p>
          <a:p>
            <a:pPr eaLnBrk="1" hangingPunct="1">
              <a:lnSpc>
                <a:spcPct val="150000"/>
              </a:lnSpc>
              <a:spcBef>
                <a:spcPct val="0"/>
              </a:spcBef>
            </a:pPr>
            <a:r>
              <a:rPr lang="zh-CN" altLang="en-US" sz="2800"/>
              <a:t>绝对保留，即某些事项的决定权只能归属于最高立法机关，任何其他国家机关不得行使，而且该事项只能通过法律加以规定，不得授权行政机关或者其他国家机关行使。</a:t>
            </a:r>
          </a:p>
          <a:p>
            <a:pPr eaLnBrk="1" hangingPunct="1">
              <a:lnSpc>
                <a:spcPct val="150000"/>
              </a:lnSpc>
              <a:spcBef>
                <a:spcPct val="0"/>
              </a:spcBef>
            </a:pPr>
            <a:r>
              <a:rPr lang="zh-CN" altLang="en-US" sz="2800"/>
              <a:t>相对保留，即某些事项原属于立法机关通过法律予以设定的范围，但在某些情况下法律可以授权行政机关或其他国家机关行使。</a:t>
            </a:r>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DFFD9-E6F8-EF49-2C62-9EBC75A279C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61E6069-BC3C-8F1C-FE50-C0156788C181}"/>
              </a:ext>
            </a:extLst>
          </p:cNvPr>
          <p:cNvSpPr>
            <a:spLocks noGrp="1"/>
          </p:cNvSpPr>
          <p:nvPr>
            <p:ph idx="1"/>
          </p:nvPr>
        </p:nvSpPr>
        <p:spPr/>
        <p:txBody>
          <a:bodyPr/>
          <a:lstStyle/>
          <a:p>
            <a:pPr algn="l"/>
            <a:r>
              <a:rPr lang="zh-CN" altLang="en-US" sz="2800" i="0" dirty="0">
                <a:solidFill>
                  <a:srgbClr val="333333"/>
                </a:solidFill>
                <a:effectLst/>
                <a:latin typeface="宋体" panose="02010600030101010101" pitchFamily="2" charset="-122"/>
                <a:ea typeface="宋体" panose="02010600030101010101" pitchFamily="2" charset="-122"/>
              </a:rPr>
              <a:t>合法行政是行政法的重要原则。下列哪些做法违反了合法行政要求</a:t>
            </a:r>
            <a:r>
              <a:rPr lang="en-US" altLang="zh-CN" sz="2800" i="0" dirty="0">
                <a:solidFill>
                  <a:srgbClr val="333333"/>
                </a:solidFill>
                <a:effectLst/>
                <a:latin typeface="宋体" panose="02010600030101010101" pitchFamily="2" charset="-122"/>
                <a:ea typeface="宋体" panose="02010600030101010101" pitchFamily="2" charset="-122"/>
              </a:rPr>
              <a:t>?(</a:t>
            </a:r>
            <a:r>
              <a:rPr lang="zh-CN" altLang="en-US" sz="2800" i="0" dirty="0">
                <a:solidFill>
                  <a:srgbClr val="333333"/>
                </a:solidFill>
                <a:effectLst/>
                <a:latin typeface="宋体" panose="02010600030101010101" pitchFamily="2" charset="-122"/>
                <a:ea typeface="宋体" panose="02010600030101010101" pitchFamily="2" charset="-122"/>
              </a:rPr>
              <a:t>多选</a:t>
            </a:r>
            <a:r>
              <a:rPr lang="en-US" altLang="zh-CN" sz="2800" i="0" dirty="0">
                <a:solidFill>
                  <a:srgbClr val="333333"/>
                </a:solidFill>
                <a:effectLst/>
                <a:latin typeface="宋体" panose="02010600030101010101" pitchFamily="2" charset="-122"/>
                <a:ea typeface="宋体" panose="02010600030101010101" pitchFamily="2" charset="-122"/>
              </a:rPr>
              <a:t>)</a:t>
            </a:r>
          </a:p>
          <a:p>
            <a:pPr algn="l"/>
            <a:r>
              <a:rPr lang="en-US" altLang="zh-CN" sz="2800" i="0" dirty="0">
                <a:solidFill>
                  <a:srgbClr val="333333"/>
                </a:solidFill>
                <a:effectLst/>
                <a:latin typeface="宋体" panose="02010600030101010101" pitchFamily="2" charset="-122"/>
                <a:ea typeface="宋体" panose="02010600030101010101" pitchFamily="2" charset="-122"/>
              </a:rPr>
              <a:t>A.</a:t>
            </a:r>
            <a:r>
              <a:rPr lang="zh-CN" altLang="en-US" sz="2800" i="0" dirty="0">
                <a:solidFill>
                  <a:srgbClr val="333333"/>
                </a:solidFill>
                <a:effectLst/>
                <a:latin typeface="宋体" panose="02010600030101010101" pitchFamily="2" charset="-122"/>
                <a:ea typeface="宋体" panose="02010600030101010101" pitchFamily="2" charset="-122"/>
              </a:rPr>
              <a:t>某规章规定行政机关对行政许可事项进行监督时，不得妨碍被许可人正常的生产经营活动</a:t>
            </a:r>
          </a:p>
          <a:p>
            <a:pPr algn="l"/>
            <a:r>
              <a:rPr lang="en-US" altLang="zh-CN" sz="2800" i="0" dirty="0">
                <a:solidFill>
                  <a:srgbClr val="333333"/>
                </a:solidFill>
                <a:effectLst/>
                <a:latin typeface="宋体" panose="02010600030101010101" pitchFamily="2" charset="-122"/>
                <a:ea typeface="宋体" panose="02010600030101010101" pitchFamily="2" charset="-122"/>
              </a:rPr>
              <a:t>B.</a:t>
            </a:r>
            <a:r>
              <a:rPr lang="zh-CN" altLang="en-US" sz="2800" i="0" dirty="0">
                <a:solidFill>
                  <a:srgbClr val="333333"/>
                </a:solidFill>
                <a:effectLst/>
                <a:latin typeface="宋体" panose="02010600030101010101" pitchFamily="2" charset="-122"/>
                <a:ea typeface="宋体" panose="02010600030101010101" pitchFamily="2" charset="-122"/>
              </a:rPr>
              <a:t>行政机关要求行政处罚听证申请人承担组织听证的费用</a:t>
            </a:r>
          </a:p>
          <a:p>
            <a:pPr algn="l"/>
            <a:r>
              <a:rPr lang="en-US" altLang="zh-CN" sz="2800" i="0" dirty="0">
                <a:solidFill>
                  <a:srgbClr val="333333"/>
                </a:solidFill>
                <a:effectLst/>
                <a:latin typeface="宋体" panose="02010600030101010101" pitchFamily="2" charset="-122"/>
                <a:ea typeface="宋体" panose="02010600030101010101" pitchFamily="2" charset="-122"/>
              </a:rPr>
              <a:t>C.</a:t>
            </a:r>
            <a:r>
              <a:rPr lang="zh-CN" altLang="en-US" sz="2800" i="0" dirty="0">
                <a:solidFill>
                  <a:srgbClr val="333333"/>
                </a:solidFill>
                <a:effectLst/>
                <a:latin typeface="宋体" panose="02010600030101010101" pitchFamily="2" charset="-122"/>
                <a:ea typeface="宋体" panose="02010600030101010101" pitchFamily="2" charset="-122"/>
              </a:rPr>
              <a:t>行政机关将行政强制措施权委托给另一行政机关行使</a:t>
            </a:r>
          </a:p>
          <a:p>
            <a:pPr algn="l"/>
            <a:r>
              <a:rPr lang="en-US" altLang="zh-CN" sz="2800" i="0" dirty="0">
                <a:solidFill>
                  <a:srgbClr val="333333"/>
                </a:solidFill>
                <a:effectLst/>
                <a:latin typeface="宋体" panose="02010600030101010101" pitchFamily="2" charset="-122"/>
                <a:ea typeface="宋体" panose="02010600030101010101" pitchFamily="2" charset="-122"/>
              </a:rPr>
              <a:t>D.</a:t>
            </a:r>
            <a:r>
              <a:rPr lang="zh-CN" altLang="en-US" sz="2800" i="0" dirty="0">
                <a:solidFill>
                  <a:srgbClr val="333333"/>
                </a:solidFill>
                <a:effectLst/>
                <a:latin typeface="宋体" panose="02010600030101010101" pitchFamily="2" charset="-122"/>
                <a:ea typeface="宋体" panose="02010600030101010101" pitchFamily="2" charset="-122"/>
              </a:rPr>
              <a:t>行政机关对行政许可事项进行监督时发现直接关系公共安全、人身健康的重要设备存在安全隐患，责令停止使用和立即改正</a:t>
            </a:r>
          </a:p>
          <a:p>
            <a:endParaRPr lang="zh-CN" altLang="en-US" dirty="0"/>
          </a:p>
        </p:txBody>
      </p:sp>
    </p:spTree>
    <p:extLst>
      <p:ext uri="{BB962C8B-B14F-4D97-AF65-F5344CB8AC3E}">
        <p14:creationId xmlns:p14="http://schemas.microsoft.com/office/powerpoint/2010/main" val="2729069337"/>
      </p:ext>
    </p:extLst>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13639-C5C5-E6CE-B8DA-F22C3C7D01F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403719-EB6C-6CB8-A3F0-3D3C0A9F41CA}"/>
              </a:ext>
            </a:extLst>
          </p:cNvPr>
          <p:cNvSpPr>
            <a:spLocks noGrp="1"/>
          </p:cNvSpPr>
          <p:nvPr>
            <p:ph idx="1"/>
          </p:nvPr>
        </p:nvSpPr>
        <p:spPr/>
        <p:txBody>
          <a:bodyPr/>
          <a:lstStyle/>
          <a:p>
            <a:pPr algn="l"/>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答案</a:t>
            </a:r>
            <a:r>
              <a:rPr lang="en-US" altLang="zh-CN" sz="1800" b="0" i="0" dirty="0">
                <a:solidFill>
                  <a:srgbClr val="333333"/>
                </a:solidFill>
                <a:effectLst/>
                <a:latin typeface="宋体" panose="02010600030101010101" pitchFamily="2" charset="-122"/>
                <a:ea typeface="宋体" panose="02010600030101010101" pitchFamily="2" charset="-122"/>
              </a:rPr>
              <a:t>】BC</a:t>
            </a:r>
            <a:r>
              <a:rPr lang="zh-CN" altLang="en-US" sz="1800" b="0" i="0" dirty="0">
                <a:solidFill>
                  <a:srgbClr val="333333"/>
                </a:solidFill>
                <a:effectLst/>
                <a:latin typeface="宋体" panose="02010600030101010101" pitchFamily="2" charset="-122"/>
                <a:ea typeface="宋体" panose="02010600030101010101" pitchFamily="2" charset="-122"/>
              </a:rPr>
              <a:t>。</a:t>
            </a:r>
            <a:endParaRPr lang="en-US" altLang="zh-CN" sz="1800" b="0" i="0" dirty="0">
              <a:solidFill>
                <a:srgbClr val="333333"/>
              </a:solidFill>
              <a:effectLst/>
              <a:latin typeface="宋体" panose="02010600030101010101" pitchFamily="2" charset="-122"/>
              <a:ea typeface="宋体" panose="02010600030101010101" pitchFamily="2" charset="-122"/>
            </a:endParaRPr>
          </a:p>
          <a:p>
            <a:pPr algn="l"/>
            <a:r>
              <a:rPr lang="zh-CN" altLang="en-US" sz="1800" b="0" i="0" dirty="0">
                <a:solidFill>
                  <a:srgbClr val="333333"/>
                </a:solidFill>
                <a:effectLst/>
                <a:latin typeface="宋体" panose="02010600030101010101" pitchFamily="2" charset="-122"/>
                <a:ea typeface="宋体" panose="02010600030101010101" pitchFamily="2" charset="-122"/>
              </a:rPr>
              <a:t>解析：根据</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中华人民共和国行政许可法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以下简称</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行政许可法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第六十三条规定，行政机关实施监督检查，不得妨碍被许可人正常的生产经营活动，不得索取或者收受被许可人的财物，不得谋取其他利益。</a:t>
            </a:r>
            <a:r>
              <a:rPr lang="en-US" altLang="zh-CN" sz="1800" b="0" i="0" dirty="0">
                <a:solidFill>
                  <a:srgbClr val="333333"/>
                </a:solidFill>
                <a:effectLst/>
                <a:latin typeface="宋体" panose="02010600030101010101" pitchFamily="2" charset="-122"/>
                <a:ea typeface="宋体" panose="02010600030101010101" pitchFamily="2" charset="-122"/>
              </a:rPr>
              <a:t>A</a:t>
            </a:r>
            <a:r>
              <a:rPr lang="zh-CN" altLang="en-US" sz="1800" b="0" i="0" dirty="0">
                <a:solidFill>
                  <a:srgbClr val="333333"/>
                </a:solidFill>
                <a:effectLst/>
                <a:latin typeface="宋体" panose="02010600030101010101" pitchFamily="2" charset="-122"/>
                <a:ea typeface="宋体" panose="02010600030101010101" pitchFamily="2" charset="-122"/>
              </a:rPr>
              <a:t>项符合合法行政原则。</a:t>
            </a:r>
            <a:r>
              <a:rPr lang="en-US" altLang="zh-CN" sz="1800" b="0" i="0" dirty="0">
                <a:solidFill>
                  <a:srgbClr val="333333"/>
                </a:solidFill>
                <a:effectLst/>
                <a:latin typeface="宋体" panose="02010600030101010101" pitchFamily="2" charset="-122"/>
                <a:ea typeface="宋体" panose="02010600030101010101" pitchFamily="2" charset="-122"/>
              </a:rPr>
              <a:t>A</a:t>
            </a:r>
            <a:r>
              <a:rPr lang="zh-CN" altLang="en-US" sz="1800" b="0" i="0" dirty="0">
                <a:solidFill>
                  <a:srgbClr val="333333"/>
                </a:solidFill>
                <a:effectLst/>
                <a:latin typeface="宋体" panose="02010600030101010101" pitchFamily="2" charset="-122"/>
                <a:ea typeface="宋体" panose="02010600030101010101" pitchFamily="2" charset="-122"/>
              </a:rPr>
              <a:t>项说法正确，不当选。</a:t>
            </a:r>
          </a:p>
          <a:p>
            <a:pPr algn="l"/>
            <a:r>
              <a:rPr lang="zh-CN" altLang="en-US" sz="1800" b="0" i="0" dirty="0">
                <a:solidFill>
                  <a:srgbClr val="333333"/>
                </a:solidFill>
                <a:effectLst/>
                <a:latin typeface="宋体" panose="02010600030101010101" pitchFamily="2" charset="-122"/>
                <a:ea typeface="宋体" panose="02010600030101010101" pitchFamily="2" charset="-122"/>
              </a:rPr>
              <a:t>根据</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中华人民共和国行政处罚法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以下简称</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行政处罚法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第四十二条第一款规定，行政机关作出责令停产停业、吊销许可证或者执照、较大数额罚款等行政处罚决定之前，应当告知当事人有要求举行听证的权利</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当事人要求听证的，行政机关应当组织听证。当事人不承担行政机关组织听证的费用。</a:t>
            </a:r>
            <a:r>
              <a:rPr lang="en-US" altLang="zh-CN" sz="1800" b="0" i="0" dirty="0">
                <a:solidFill>
                  <a:srgbClr val="333333"/>
                </a:solidFill>
                <a:effectLst/>
                <a:latin typeface="宋体" panose="02010600030101010101" pitchFamily="2" charset="-122"/>
                <a:ea typeface="宋体" panose="02010600030101010101" pitchFamily="2" charset="-122"/>
              </a:rPr>
              <a:t>B</a:t>
            </a:r>
            <a:r>
              <a:rPr lang="zh-CN" altLang="en-US" sz="1800" b="0" i="0" dirty="0">
                <a:solidFill>
                  <a:srgbClr val="333333"/>
                </a:solidFill>
                <a:effectLst/>
                <a:latin typeface="宋体" panose="02010600030101010101" pitchFamily="2" charset="-122"/>
                <a:ea typeface="宋体" panose="02010600030101010101" pitchFamily="2" charset="-122"/>
              </a:rPr>
              <a:t>项违反合法行政原则。</a:t>
            </a:r>
            <a:r>
              <a:rPr lang="en-US" altLang="zh-CN" sz="1800" b="0" i="0" dirty="0">
                <a:solidFill>
                  <a:srgbClr val="333333"/>
                </a:solidFill>
                <a:effectLst/>
                <a:latin typeface="宋体" panose="02010600030101010101" pitchFamily="2" charset="-122"/>
                <a:ea typeface="宋体" panose="02010600030101010101" pitchFamily="2" charset="-122"/>
              </a:rPr>
              <a:t>B</a:t>
            </a:r>
            <a:r>
              <a:rPr lang="zh-CN" altLang="en-US" sz="1800" b="0" i="0" dirty="0">
                <a:solidFill>
                  <a:srgbClr val="333333"/>
                </a:solidFill>
                <a:effectLst/>
                <a:latin typeface="宋体" panose="02010600030101010101" pitchFamily="2" charset="-122"/>
                <a:ea typeface="宋体" panose="02010600030101010101" pitchFamily="2" charset="-122"/>
              </a:rPr>
              <a:t>项说法错误，当选。</a:t>
            </a:r>
          </a:p>
          <a:p>
            <a:pPr algn="l"/>
            <a:r>
              <a:rPr lang="zh-CN" altLang="en-US" sz="1800" b="0" i="0" dirty="0">
                <a:solidFill>
                  <a:srgbClr val="333333"/>
                </a:solidFill>
                <a:effectLst/>
                <a:latin typeface="宋体" panose="02010600030101010101" pitchFamily="2" charset="-122"/>
                <a:ea typeface="宋体" panose="02010600030101010101" pitchFamily="2" charset="-122"/>
              </a:rPr>
              <a:t>根据</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中华人民共和国行政强制法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以下简称</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行政强制法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第十七条第一款规定，行政强制措施由法律、法规规定的行政机关在法定职权范围内实施。行政强制措施权不得委托。</a:t>
            </a:r>
            <a:r>
              <a:rPr lang="en-US" altLang="zh-CN" sz="1800" b="0" i="0" dirty="0">
                <a:solidFill>
                  <a:srgbClr val="333333"/>
                </a:solidFill>
                <a:effectLst/>
                <a:latin typeface="宋体" panose="02010600030101010101" pitchFamily="2" charset="-122"/>
                <a:ea typeface="宋体" panose="02010600030101010101" pitchFamily="2" charset="-122"/>
              </a:rPr>
              <a:t>C</a:t>
            </a:r>
            <a:r>
              <a:rPr lang="zh-CN" altLang="en-US" sz="1800" b="0" i="0" dirty="0">
                <a:solidFill>
                  <a:srgbClr val="333333"/>
                </a:solidFill>
                <a:effectLst/>
                <a:latin typeface="宋体" panose="02010600030101010101" pitchFamily="2" charset="-122"/>
                <a:ea typeface="宋体" panose="02010600030101010101" pitchFamily="2" charset="-122"/>
              </a:rPr>
              <a:t>项违反合法行政原则。</a:t>
            </a:r>
            <a:r>
              <a:rPr lang="en-US" altLang="zh-CN" sz="1800" b="0" i="0" dirty="0">
                <a:solidFill>
                  <a:srgbClr val="333333"/>
                </a:solidFill>
                <a:effectLst/>
                <a:latin typeface="宋体" panose="02010600030101010101" pitchFamily="2" charset="-122"/>
                <a:ea typeface="宋体" panose="02010600030101010101" pitchFamily="2" charset="-122"/>
              </a:rPr>
              <a:t>C</a:t>
            </a:r>
            <a:r>
              <a:rPr lang="zh-CN" altLang="en-US" sz="1800" b="0" i="0" dirty="0">
                <a:solidFill>
                  <a:srgbClr val="333333"/>
                </a:solidFill>
                <a:effectLst/>
                <a:latin typeface="宋体" panose="02010600030101010101" pitchFamily="2" charset="-122"/>
                <a:ea typeface="宋体" panose="02010600030101010101" pitchFamily="2" charset="-122"/>
              </a:rPr>
              <a:t>项说法错误，当选。</a:t>
            </a:r>
          </a:p>
          <a:p>
            <a:pPr algn="l"/>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行政许可法</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第六十八条第二款规定，行政机关在监督检查时，发现直接关系公共安全、人身健康、生命财产安全的重要设备、设施存在安全隐患的，应当责令停止建造、安装和使用，并责令设计、建造、安装和使用单位立即改正。</a:t>
            </a:r>
            <a:r>
              <a:rPr lang="en-US" altLang="zh-CN" sz="1800" b="0" i="0" dirty="0">
                <a:solidFill>
                  <a:srgbClr val="333333"/>
                </a:solidFill>
                <a:effectLst/>
                <a:latin typeface="宋体" panose="02010600030101010101" pitchFamily="2" charset="-122"/>
                <a:ea typeface="宋体" panose="02010600030101010101" pitchFamily="2" charset="-122"/>
              </a:rPr>
              <a:t>D</a:t>
            </a:r>
            <a:r>
              <a:rPr lang="zh-CN" altLang="en-US" sz="1800" b="0" i="0" dirty="0">
                <a:solidFill>
                  <a:srgbClr val="333333"/>
                </a:solidFill>
                <a:effectLst/>
                <a:latin typeface="宋体" panose="02010600030101010101" pitchFamily="2" charset="-122"/>
                <a:ea typeface="宋体" panose="02010600030101010101" pitchFamily="2" charset="-122"/>
              </a:rPr>
              <a:t>项符合合法行政原则。</a:t>
            </a:r>
            <a:r>
              <a:rPr lang="en-US" altLang="zh-CN" sz="1800" b="0" i="0" dirty="0">
                <a:solidFill>
                  <a:srgbClr val="333333"/>
                </a:solidFill>
                <a:effectLst/>
                <a:latin typeface="宋体" panose="02010600030101010101" pitchFamily="2" charset="-122"/>
                <a:ea typeface="宋体" panose="02010600030101010101" pitchFamily="2" charset="-122"/>
              </a:rPr>
              <a:t>D</a:t>
            </a:r>
            <a:r>
              <a:rPr lang="zh-CN" altLang="en-US" sz="1800" b="0" i="0" dirty="0">
                <a:solidFill>
                  <a:srgbClr val="333333"/>
                </a:solidFill>
                <a:effectLst/>
                <a:latin typeface="宋体" panose="02010600030101010101" pitchFamily="2" charset="-122"/>
                <a:ea typeface="宋体" panose="02010600030101010101" pitchFamily="2" charset="-122"/>
              </a:rPr>
              <a:t>项说法正确，不当选。</a:t>
            </a:r>
          </a:p>
          <a:p>
            <a:endParaRPr lang="zh-CN" altLang="en-US" dirty="0"/>
          </a:p>
        </p:txBody>
      </p:sp>
    </p:spTree>
    <p:extLst>
      <p:ext uri="{BB962C8B-B14F-4D97-AF65-F5344CB8AC3E}">
        <p14:creationId xmlns:p14="http://schemas.microsoft.com/office/powerpoint/2010/main" val="3289775033"/>
      </p:ext>
    </p:extLst>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772D88AA-2646-8B59-FD95-E52DD6B2B7FC}"/>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第三节　行政合理性原则</a:t>
            </a:r>
          </a:p>
          <a:p>
            <a:pPr algn="ctr" eaLnBrk="1" hangingPunct="1">
              <a:buFont typeface="Wingdings" panose="05000000000000000000" pitchFamily="2" charset="2"/>
              <a:buNone/>
            </a:pPr>
            <a:endParaRPr lang="zh-CN" altLang="en-US" sz="5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02DA9E86-B6EB-DEE9-68CE-BA9E82AAC2A7}"/>
              </a:ext>
            </a:extLst>
          </p:cNvPr>
          <p:cNvSpPr>
            <a:spLocks noGrp="1"/>
          </p:cNvSpPr>
          <p:nvPr>
            <p:ph idx="1"/>
          </p:nvPr>
        </p:nvSpPr>
        <p:spPr>
          <a:xfrm>
            <a:off x="1992313" y="2205038"/>
            <a:ext cx="8497887"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第二章  行政法的基本原则</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03DC1FB-4FBC-4049-0B36-24D11CE13731}"/>
              </a:ext>
            </a:extLst>
          </p:cNvPr>
          <p:cNvSpPr>
            <a:spLocks noGrp="1"/>
          </p:cNvSpPr>
          <p:nvPr>
            <p:ph type="title"/>
          </p:nvPr>
        </p:nvSpPr>
        <p:spPr/>
        <p:txBody>
          <a:bodyPr/>
          <a:lstStyle/>
          <a:p>
            <a:pPr eaLnBrk="1" hangingPunct="1"/>
            <a:r>
              <a:rPr lang="zh-CN" altLang="en-US"/>
              <a:t>一、比例原则</a:t>
            </a:r>
          </a:p>
        </p:txBody>
      </p:sp>
      <p:sp>
        <p:nvSpPr>
          <p:cNvPr id="30723" name="内容占位符 2">
            <a:extLst>
              <a:ext uri="{FF2B5EF4-FFF2-40B4-BE49-F238E27FC236}">
                <a16:creationId xmlns:a16="http://schemas.microsoft.com/office/drawing/2014/main" id="{3E3072F5-A652-53B2-69C2-7B5FE70DCE17}"/>
              </a:ext>
            </a:extLst>
          </p:cNvPr>
          <p:cNvSpPr>
            <a:spLocks noGrp="1"/>
          </p:cNvSpPr>
          <p:nvPr>
            <p:ph idx="1"/>
          </p:nvPr>
        </p:nvSpPr>
        <p:spPr/>
        <p:txBody>
          <a:bodyPr/>
          <a:lstStyle/>
          <a:p>
            <a:pPr eaLnBrk="1" hangingPunct="1">
              <a:lnSpc>
                <a:spcPct val="150000"/>
              </a:lnSpc>
              <a:spcBef>
                <a:spcPct val="0"/>
              </a:spcBef>
            </a:pPr>
            <a:r>
              <a:rPr lang="zh-CN" altLang="en-US"/>
              <a:t>比例原则起源于德国，最初只适用于警察行政领域，后被扩充至行政诸领域，被视为宪法和行政法上的原则。根据德国的法制经验，比例原则具体由三个子项构成：适当性、必要性和衡量性。</a:t>
            </a:r>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71D14A6-8966-DB14-921A-EDA22939C645}"/>
              </a:ext>
            </a:extLst>
          </p:cNvPr>
          <p:cNvSpPr>
            <a:spLocks noGrp="1"/>
          </p:cNvSpPr>
          <p:nvPr>
            <p:ph type="title"/>
          </p:nvPr>
        </p:nvSpPr>
        <p:spPr/>
        <p:txBody>
          <a:bodyPr/>
          <a:lstStyle/>
          <a:p>
            <a:pPr eaLnBrk="1" hangingPunct="1"/>
            <a:r>
              <a:rPr lang="zh-CN" altLang="en-US">
                <a:sym typeface="+mn-ea"/>
              </a:rPr>
              <a:t>一、比例原则</a:t>
            </a:r>
            <a:endParaRPr lang="zh-CN" altLang="en-US"/>
          </a:p>
        </p:txBody>
      </p:sp>
      <p:sp>
        <p:nvSpPr>
          <p:cNvPr id="31747" name="内容占位符 2">
            <a:extLst>
              <a:ext uri="{FF2B5EF4-FFF2-40B4-BE49-F238E27FC236}">
                <a16:creationId xmlns:a16="http://schemas.microsoft.com/office/drawing/2014/main" id="{7614FB90-3BC5-2100-59BB-72DC6F83B431}"/>
              </a:ext>
            </a:extLst>
          </p:cNvPr>
          <p:cNvSpPr>
            <a:spLocks noGrp="1"/>
          </p:cNvSpPr>
          <p:nvPr>
            <p:ph idx="1"/>
          </p:nvPr>
        </p:nvSpPr>
        <p:spPr/>
        <p:txBody>
          <a:bodyPr/>
          <a:lstStyle/>
          <a:p>
            <a:pPr eaLnBrk="1" hangingPunct="1">
              <a:lnSpc>
                <a:spcPct val="150000"/>
              </a:lnSpc>
              <a:spcBef>
                <a:spcPct val="0"/>
              </a:spcBef>
            </a:pPr>
            <a:r>
              <a:rPr lang="zh-CN" altLang="en-US" b="1" dirty="0">
                <a:solidFill>
                  <a:srgbClr val="00B0F0"/>
                </a:solidFill>
              </a:rPr>
              <a:t>适当性，</a:t>
            </a:r>
            <a:r>
              <a:rPr lang="zh-CN" altLang="en-US" dirty="0"/>
              <a:t>是对行政行为的目的所作的要求，即行政行为的作出要适合于目的的实现。目的既包括行政的一般目的，也包括法律授权的特定目的。</a:t>
            </a:r>
            <a:endParaRPr lang="en-US" altLang="zh-CN" dirty="0"/>
          </a:p>
          <a:p>
            <a:pPr eaLnBrk="1" hangingPunct="1">
              <a:lnSpc>
                <a:spcPct val="150000"/>
              </a:lnSpc>
              <a:spcBef>
                <a:spcPct val="0"/>
              </a:spcBef>
            </a:pPr>
            <a:r>
              <a:rPr lang="zh-CN" altLang="en-US" b="1" dirty="0">
                <a:solidFill>
                  <a:srgbClr val="00B0F0"/>
                </a:solidFill>
              </a:rPr>
              <a:t>必要性，</a:t>
            </a:r>
            <a:r>
              <a:rPr lang="zh-CN" altLang="en-US" dirty="0"/>
              <a:t>是从手段上对行政行为所作的要求，它是指行政行为不超越实现目的之必要程度，也即为达成目的面对多种可能选择的手段，须尽可能采取对人民利益影响最轻微的手段。基本要求在于，使用“最不激烈手段” 或者“最温和手段”。</a:t>
            </a:r>
            <a:endParaRPr lang="en-US" altLang="zh-CN" dirty="0"/>
          </a:p>
          <a:p>
            <a:pPr eaLnBrk="1" hangingPunct="1">
              <a:lnSpc>
                <a:spcPct val="150000"/>
              </a:lnSpc>
              <a:spcBef>
                <a:spcPct val="0"/>
              </a:spcBef>
            </a:pPr>
            <a:r>
              <a:rPr lang="zh-CN" altLang="en-US" b="1" dirty="0">
                <a:solidFill>
                  <a:srgbClr val="00B0F0"/>
                </a:solidFill>
              </a:rPr>
              <a:t>衡量性，</a:t>
            </a:r>
            <a:r>
              <a:rPr lang="zh-CN" altLang="en-US" dirty="0"/>
              <a:t>又称狭义比例原则或平衡原则，是指手段应按目的加以衡量，即任何干涉措施所造成的损害应轻于达成目的所获得的利益，才具有合法性。换言之，行政机关在作出行政行为时，面对多种可能选择的手段，对手段的选择应按目的加以衡量。</a:t>
            </a:r>
          </a:p>
          <a:p>
            <a:pPr eaLnBrk="1" hangingPunct="1">
              <a:lnSpc>
                <a:spcPct val="150000"/>
              </a:lnSpc>
              <a:spcBef>
                <a:spcPct val="0"/>
              </a:spcBef>
            </a:pPr>
            <a:endParaRPr lang="zh-CN" altLang="en-US" dirty="0"/>
          </a:p>
          <a:p>
            <a:pPr eaLnBrk="1" hangingPunct="1">
              <a:lnSpc>
                <a:spcPct val="150000"/>
              </a:lnSpc>
              <a:spcBef>
                <a:spcPct val="0"/>
              </a:spcBef>
            </a:pPr>
            <a:endParaRPr lang="zh-CN" altLang="en-US" dirty="0"/>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E376980-03A7-59C0-6667-1F2849B95A2F}"/>
              </a:ext>
            </a:extLst>
          </p:cNvPr>
          <p:cNvSpPr>
            <a:spLocks noGrp="1"/>
          </p:cNvSpPr>
          <p:nvPr>
            <p:ph type="title"/>
          </p:nvPr>
        </p:nvSpPr>
        <p:spPr/>
        <p:txBody>
          <a:bodyPr/>
          <a:lstStyle/>
          <a:p>
            <a:pPr eaLnBrk="1" hangingPunct="1"/>
            <a:r>
              <a:rPr lang="zh-CN" altLang="en-US"/>
              <a:t>二、平等对待</a:t>
            </a:r>
          </a:p>
        </p:txBody>
      </p:sp>
      <p:sp>
        <p:nvSpPr>
          <p:cNvPr id="34819" name="内容占位符 2">
            <a:extLst>
              <a:ext uri="{FF2B5EF4-FFF2-40B4-BE49-F238E27FC236}">
                <a16:creationId xmlns:a16="http://schemas.microsoft.com/office/drawing/2014/main" id="{B697BC00-1A8A-3061-B46F-8CA72494453F}"/>
              </a:ext>
            </a:extLst>
          </p:cNvPr>
          <p:cNvSpPr>
            <a:spLocks noGrp="1"/>
          </p:cNvSpPr>
          <p:nvPr>
            <p:ph idx="1"/>
          </p:nvPr>
        </p:nvSpPr>
        <p:spPr/>
        <p:txBody>
          <a:bodyPr/>
          <a:lstStyle/>
          <a:p>
            <a:pPr eaLnBrk="1" hangingPunct="1">
              <a:lnSpc>
                <a:spcPct val="150000"/>
              </a:lnSpc>
              <a:spcBef>
                <a:spcPct val="0"/>
              </a:spcBef>
            </a:pPr>
            <a:r>
              <a:rPr lang="zh-CN" altLang="en-US" sz="2800"/>
              <a:t>平等对待是人类生活中相互交往的基本原则，也是行政主体在履行职责、行使裁量权时必须遵循的原则。平等对待的基本含义是，非有正当理由不得为区别对待，即非歧视原则。在行政法领域，平等对待的具体要求主要表现在：</a:t>
            </a:r>
          </a:p>
          <a:p>
            <a:pPr eaLnBrk="1" hangingPunct="1">
              <a:lnSpc>
                <a:spcPct val="150000"/>
              </a:lnSpc>
              <a:spcBef>
                <a:spcPct val="0"/>
              </a:spcBef>
            </a:pPr>
            <a:r>
              <a:rPr lang="en-US" altLang="zh-CN" sz="2800"/>
              <a:t>1.</a:t>
            </a:r>
            <a:r>
              <a:rPr lang="zh-CN" altLang="en-US" sz="2800"/>
              <a:t>行政主体应平等对待行政相对人</a:t>
            </a:r>
          </a:p>
          <a:p>
            <a:pPr eaLnBrk="1" hangingPunct="1">
              <a:lnSpc>
                <a:spcPct val="150000"/>
              </a:lnSpc>
              <a:spcBef>
                <a:spcPct val="0"/>
              </a:spcBef>
            </a:pPr>
            <a:r>
              <a:rPr lang="en-US" altLang="zh-CN" sz="2800"/>
              <a:t>2.</a:t>
            </a:r>
            <a:r>
              <a:rPr lang="zh-CN" altLang="en-US" sz="2800"/>
              <a:t>国家应平等对待行政主体与行政相对人</a:t>
            </a: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28968-4734-2826-D287-375118B479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50DA02-3CCF-481C-0AC1-40F454EE3E7F}"/>
              </a:ext>
            </a:extLst>
          </p:cNvPr>
          <p:cNvSpPr>
            <a:spLocks noGrp="1"/>
          </p:cNvSpPr>
          <p:nvPr>
            <p:ph idx="1"/>
          </p:nvPr>
        </p:nvSpPr>
        <p:spPr/>
        <p:txBody>
          <a:bodyPr/>
          <a:lstStyle/>
          <a:p>
            <a:pPr algn="just"/>
            <a:r>
              <a:rPr lang="zh-CN" altLang="zh-CN" sz="2800" kern="100" dirty="0">
                <a:effectLst/>
                <a:latin typeface="宋体" panose="02010600030101010101" pitchFamily="2" charset="-122"/>
                <a:ea typeface="宋体" panose="02010600030101010101" pitchFamily="2" charset="-122"/>
                <a:cs typeface="宋体" panose="02010600030101010101" pitchFamily="2" charset="-122"/>
              </a:rPr>
              <a:t>关于合理行政原则，下列哪一选项是正确的？（单选）</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just"/>
            <a:r>
              <a:rPr lang="en-US" altLang="zh-CN" sz="28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800" kern="100" dirty="0">
                <a:effectLst/>
                <a:latin typeface="宋体" panose="02010600030101010101" pitchFamily="2" charset="-122"/>
                <a:ea typeface="宋体" panose="02010600030101010101" pitchFamily="2" charset="-122"/>
                <a:cs typeface="宋体" panose="02010600030101010101" pitchFamily="2" charset="-122"/>
              </a:rPr>
              <a:t>遵循合理行政原则是行政活动区别于民事活动的主要标志</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just"/>
            <a:r>
              <a:rPr lang="en-US" altLang="zh-CN" sz="28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800" kern="100" dirty="0">
                <a:effectLst/>
                <a:latin typeface="宋体" panose="02010600030101010101" pitchFamily="2" charset="-122"/>
                <a:ea typeface="宋体" panose="02010600030101010101" pitchFamily="2" charset="-122"/>
                <a:cs typeface="宋体" panose="02010600030101010101" pitchFamily="2" charset="-122"/>
              </a:rPr>
              <a:t>合理行政原则属实质行政法治范畴</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just"/>
            <a:r>
              <a:rPr lang="en-US" altLang="zh-CN" sz="2800" kern="100" dirty="0">
                <a:effectLst/>
                <a:latin typeface="宋体" panose="02010600030101010101" pitchFamily="2" charset="-122"/>
                <a:ea typeface="宋体" panose="02010600030101010101" pitchFamily="2" charset="-122"/>
                <a:cs typeface="宋体" panose="02010600030101010101" pitchFamily="2" charset="-122"/>
              </a:rPr>
              <a:t>C</a:t>
            </a:r>
            <a:r>
              <a:rPr lang="zh-CN" altLang="zh-CN" sz="2800" kern="100" dirty="0">
                <a:effectLst/>
                <a:latin typeface="宋体" panose="02010600030101010101" pitchFamily="2" charset="-122"/>
                <a:ea typeface="宋体" panose="02010600030101010101" pitchFamily="2" charset="-122"/>
                <a:cs typeface="宋体" panose="02010600030101010101" pitchFamily="2" charset="-122"/>
              </a:rPr>
              <a:t>合理行政原则是一项独立的原则，与合法行政原则无关</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a:p>
            <a:pPr algn="just"/>
            <a:r>
              <a:rPr lang="en-US" altLang="zh-CN" sz="2800" kern="100" dirty="0">
                <a:effectLst/>
                <a:latin typeface="宋体" panose="02010600030101010101" pitchFamily="2" charset="-122"/>
                <a:ea typeface="宋体" panose="02010600030101010101" pitchFamily="2" charset="-122"/>
                <a:cs typeface="宋体" panose="02010600030101010101" pitchFamily="2" charset="-122"/>
              </a:rPr>
              <a:t>D</a:t>
            </a:r>
            <a:r>
              <a:rPr lang="zh-CN" altLang="zh-CN" sz="2800" kern="100" dirty="0">
                <a:effectLst/>
                <a:latin typeface="宋体" panose="02010600030101010101" pitchFamily="2" charset="-122"/>
                <a:ea typeface="宋体" panose="02010600030101010101" pitchFamily="2" charset="-122"/>
                <a:cs typeface="宋体" panose="02010600030101010101" pitchFamily="2" charset="-122"/>
              </a:rPr>
              <a:t>行政机关发布的信息应准确是合理行政原则的要求之一</a:t>
            </a:r>
            <a:endParaRPr lang="zh-CN" altLang="en-US" sz="2800" dirty="0"/>
          </a:p>
        </p:txBody>
      </p:sp>
    </p:spTree>
    <p:extLst>
      <p:ext uri="{BB962C8B-B14F-4D97-AF65-F5344CB8AC3E}">
        <p14:creationId xmlns:p14="http://schemas.microsoft.com/office/powerpoint/2010/main" val="231618275"/>
      </p:ext>
    </p:extLst>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76BFD-CFA2-878D-0701-6E2B8E4DEC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DBFA710-7113-224E-37BC-296AA0458254}"/>
              </a:ext>
            </a:extLst>
          </p:cNvPr>
          <p:cNvSpPr>
            <a:spLocks noGrp="1"/>
          </p:cNvSpPr>
          <p:nvPr>
            <p:ph idx="1"/>
          </p:nvPr>
        </p:nvSpPr>
        <p:spPr/>
        <p:txBody>
          <a:bodyPr/>
          <a:lstStyle/>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民事活动中，当事人的行为也要合理，否则可能产生权利滥用，构成侵权，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错误；</a:t>
            </a:r>
          </a:p>
          <a:p>
            <a:pPr indent="266700" algn="just"/>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合理行政原则要求行政机关公平、公正对待相对人，实施行政活动时考虑符合授权目的的相关因素，行政措施符合比例原则等，这要求行政活动不仅要从主体、权限、程序等形式上符合法律的要求，更要求行政机关裁量权的行使要符合最低的理性要求，因此属于实质行政法治的范畴，</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B</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正确；</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合理和合法不是截然区分的，一方面，只有在合法的范围内才能讨论合理性，如果不合法的行为肯定是不合理的；另一方面，在行政法上，明显不合理、显失公正、滥用权力等极端不合理的行为也是违反合法行政要求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错误；</a:t>
            </a:r>
          </a:p>
          <a:p>
            <a:pPr indent="266700"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行政机关公布的信息应当全面、准确、真实是诚实守信原则的要求之一，而非合理行政原则的要求，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D</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错误。</a:t>
            </a:r>
            <a:endParaRPr lang="zh-CN" altLang="zh-CN" sz="1800" kern="100" dirty="0">
              <a:effectLst/>
              <a:latin typeface="宋体" panose="02010600030101010101" pitchFamily="2" charset="-122"/>
              <a:ea typeface="宋体" panose="02010600030101010101" pitchFamily="2" charset="-122"/>
              <a:cs typeface="Courier New" panose="02070309020205020404" pitchFamily="49" charset="0"/>
            </a:endParaRP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【答案】</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B</a:t>
            </a:r>
            <a:endParaRPr lang="zh-CN" altLang="zh-CN" sz="1800" kern="100" dirty="0">
              <a:effectLst/>
              <a:latin typeface="宋体" panose="02010600030101010101" pitchFamily="2" charset="-122"/>
              <a:ea typeface="宋体" panose="02010600030101010101" pitchFamily="2" charset="-122"/>
              <a:cs typeface="Courier New" panose="02070309020205020404" pitchFamily="49" charset="0"/>
            </a:endParaRPr>
          </a:p>
          <a:p>
            <a:endParaRPr lang="zh-CN" altLang="en-US" dirty="0"/>
          </a:p>
        </p:txBody>
      </p:sp>
    </p:spTree>
    <p:extLst>
      <p:ext uri="{BB962C8B-B14F-4D97-AF65-F5344CB8AC3E}">
        <p14:creationId xmlns:p14="http://schemas.microsoft.com/office/powerpoint/2010/main" val="2918865631"/>
      </p:ext>
    </p:extLst>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D992FBCD-0FAE-934C-0707-42AB1EBFC25A}"/>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dirty="0">
                <a:solidFill>
                  <a:schemeClr val="tx2"/>
                </a:solidFill>
                <a:latin typeface="楷体_GB2312" pitchFamily="49" charset="-122"/>
              </a:rPr>
              <a:t>第四节　程序正当原则</a:t>
            </a:r>
          </a:p>
          <a:p>
            <a:pPr algn="ctr" eaLnBrk="1" hangingPunct="1">
              <a:buFont typeface="Wingdings" panose="05000000000000000000" pitchFamily="2" charset="2"/>
              <a:buNone/>
            </a:pPr>
            <a:endParaRPr lang="zh-CN" altLang="en-US" sz="5400" dirty="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853D05A-97C6-E60C-07E3-A23E5A636E7A}"/>
              </a:ext>
            </a:extLst>
          </p:cNvPr>
          <p:cNvSpPr>
            <a:spLocks noGrp="1"/>
          </p:cNvSpPr>
          <p:nvPr>
            <p:ph type="title"/>
          </p:nvPr>
        </p:nvSpPr>
        <p:spPr/>
        <p:txBody>
          <a:bodyPr/>
          <a:lstStyle/>
          <a:p>
            <a:pPr eaLnBrk="1" hangingPunct="1"/>
            <a:r>
              <a:rPr lang="zh-CN" altLang="en-US"/>
              <a:t>一、行政公开</a:t>
            </a:r>
          </a:p>
        </p:txBody>
      </p:sp>
      <p:sp>
        <p:nvSpPr>
          <p:cNvPr id="36867" name="内容占位符 2">
            <a:extLst>
              <a:ext uri="{FF2B5EF4-FFF2-40B4-BE49-F238E27FC236}">
                <a16:creationId xmlns:a16="http://schemas.microsoft.com/office/drawing/2014/main" id="{C27AA070-890A-CE47-DF07-450DFF2BE84E}"/>
              </a:ext>
            </a:extLst>
          </p:cNvPr>
          <p:cNvSpPr>
            <a:spLocks noGrp="1"/>
          </p:cNvSpPr>
          <p:nvPr>
            <p:ph idx="1"/>
          </p:nvPr>
        </p:nvSpPr>
        <p:spPr/>
        <p:txBody>
          <a:bodyPr/>
          <a:lstStyle/>
          <a:p>
            <a:pPr eaLnBrk="1" hangingPunct="1">
              <a:lnSpc>
                <a:spcPct val="150000"/>
              </a:lnSpc>
              <a:spcBef>
                <a:spcPct val="0"/>
              </a:spcBef>
            </a:pPr>
            <a:r>
              <a:rPr lang="zh-CN" altLang="en-US" sz="2800"/>
              <a:t>阳光是最好的防腐剂。同理，行政过程公开透明也是预防行政主体恣意、滥权和腐败的有效手段。行政公开是现代社会行政活动所遵循的一项基本原则，具有重要的意义：</a:t>
            </a:r>
          </a:p>
          <a:p>
            <a:pPr eaLnBrk="1" hangingPunct="1">
              <a:lnSpc>
                <a:spcPct val="150000"/>
              </a:lnSpc>
              <a:spcBef>
                <a:spcPct val="0"/>
              </a:spcBef>
            </a:pPr>
            <a:r>
              <a:rPr lang="zh-CN" altLang="en-US" sz="2800"/>
              <a:t>1. 行政公开可以实现公民的知情权，满足公民对信息的需要</a:t>
            </a:r>
          </a:p>
          <a:p>
            <a:pPr eaLnBrk="1" hangingPunct="1">
              <a:lnSpc>
                <a:spcPct val="150000"/>
              </a:lnSpc>
              <a:spcBef>
                <a:spcPct val="0"/>
              </a:spcBef>
            </a:pPr>
            <a:r>
              <a:rPr lang="zh-CN" altLang="en-US" sz="2800"/>
              <a:t>2. 行政公开有利于公民对行政事务的参与，增强公民对行政机关的信赖</a:t>
            </a:r>
          </a:p>
          <a:p>
            <a:pPr eaLnBrk="1" hangingPunct="1">
              <a:lnSpc>
                <a:spcPct val="150000"/>
              </a:lnSpc>
              <a:spcBef>
                <a:spcPct val="0"/>
              </a:spcBef>
            </a:pPr>
            <a:r>
              <a:rPr lang="zh-CN" altLang="en-US" sz="2800"/>
              <a:t>3. 行政公开有利于防止行政腐败</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0DB80CDA-0F8E-51D0-E7F1-8EFDED78926B}"/>
              </a:ext>
            </a:extLst>
          </p:cNvPr>
          <p:cNvSpPr>
            <a:spLocks noGrp="1"/>
          </p:cNvSpPr>
          <p:nvPr>
            <p:ph type="title"/>
          </p:nvPr>
        </p:nvSpPr>
        <p:spPr/>
        <p:txBody>
          <a:bodyPr/>
          <a:lstStyle/>
          <a:p>
            <a:pPr eaLnBrk="1" hangingPunct="1"/>
            <a:r>
              <a:rPr lang="zh-CN" altLang="en-US"/>
              <a:t>二、程序公正</a:t>
            </a:r>
          </a:p>
        </p:txBody>
      </p:sp>
      <p:sp>
        <p:nvSpPr>
          <p:cNvPr id="37891" name="内容占位符 2">
            <a:extLst>
              <a:ext uri="{FF2B5EF4-FFF2-40B4-BE49-F238E27FC236}">
                <a16:creationId xmlns:a16="http://schemas.microsoft.com/office/drawing/2014/main" id="{3E6A98EA-A811-D24C-417A-DAFF7D193AAB}"/>
              </a:ext>
            </a:extLst>
          </p:cNvPr>
          <p:cNvSpPr>
            <a:spLocks noGrp="1"/>
          </p:cNvSpPr>
          <p:nvPr>
            <p:ph idx="1"/>
          </p:nvPr>
        </p:nvSpPr>
        <p:spPr/>
        <p:txBody>
          <a:bodyPr/>
          <a:lstStyle/>
          <a:p>
            <a:pPr eaLnBrk="1" hangingPunct="1">
              <a:lnSpc>
                <a:spcPct val="150000"/>
              </a:lnSpc>
              <a:spcBef>
                <a:spcPct val="0"/>
              </a:spcBef>
            </a:pPr>
            <a:r>
              <a:rPr lang="zh-CN" altLang="en-US" dirty="0"/>
              <a:t>程序公正，是法律正义的基本内涵。在救济程序领域，程序公正的基本要求有两个：一是</a:t>
            </a:r>
            <a:r>
              <a:rPr lang="zh-CN" altLang="en-US" b="1" dirty="0">
                <a:solidFill>
                  <a:srgbClr val="00B0F0"/>
                </a:solidFill>
              </a:rPr>
              <a:t>任何人不得做自己案件的法官</a:t>
            </a:r>
            <a:r>
              <a:rPr lang="zh-CN" altLang="en-US" dirty="0"/>
              <a:t>；二是</a:t>
            </a:r>
            <a:r>
              <a:rPr lang="zh-CN" altLang="en-US" b="1" dirty="0">
                <a:solidFill>
                  <a:srgbClr val="00B0F0"/>
                </a:solidFill>
              </a:rPr>
              <a:t>任何人在受到不利对待</a:t>
            </a:r>
            <a:r>
              <a:rPr lang="zh-CN" altLang="en-US" dirty="0"/>
              <a:t>时应当给予其陈述和辩护的机会。</a:t>
            </a:r>
            <a:endParaRPr lang="en-US" altLang="zh-CN" dirty="0"/>
          </a:p>
          <a:p>
            <a:pPr eaLnBrk="1" hangingPunct="1">
              <a:lnSpc>
                <a:spcPct val="150000"/>
              </a:lnSpc>
              <a:spcBef>
                <a:spcPct val="0"/>
              </a:spcBef>
            </a:pPr>
            <a:r>
              <a:rPr lang="zh-CN" altLang="en-US" dirty="0"/>
              <a:t>具体而言，行政程序公正意味着：（1）行政机关工作人员不得处理与自己有利害关系的行政案件；（2）听取利害相关人的意见；（3）说明理由；（4）不得单方接触。</a:t>
            </a:r>
          </a:p>
          <a:p>
            <a:pPr eaLnBrk="1" hangingPunct="1">
              <a:lnSpc>
                <a:spcPct val="150000"/>
              </a:lnSpc>
              <a:spcBef>
                <a:spcPct val="0"/>
              </a:spcBef>
            </a:pPr>
            <a:endParaRPr lang="zh-CN" altLang="en-US" dirty="0"/>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A438025C-184E-E155-4A01-A94CBF645AB1}"/>
              </a:ext>
            </a:extLst>
          </p:cNvPr>
          <p:cNvSpPr>
            <a:spLocks noGrp="1"/>
          </p:cNvSpPr>
          <p:nvPr>
            <p:ph type="title"/>
          </p:nvPr>
        </p:nvSpPr>
        <p:spPr/>
        <p:txBody>
          <a:bodyPr/>
          <a:lstStyle/>
          <a:p>
            <a:pPr eaLnBrk="1" hangingPunct="1"/>
            <a:r>
              <a:rPr lang="zh-CN" altLang="en-US"/>
              <a:t>三、公众参与</a:t>
            </a:r>
          </a:p>
        </p:txBody>
      </p:sp>
      <p:sp>
        <p:nvSpPr>
          <p:cNvPr id="39939" name="内容占位符 2">
            <a:extLst>
              <a:ext uri="{FF2B5EF4-FFF2-40B4-BE49-F238E27FC236}">
                <a16:creationId xmlns:a16="http://schemas.microsoft.com/office/drawing/2014/main" id="{2D2C46BC-F738-7140-B545-9215D3E2B1C4}"/>
              </a:ext>
            </a:extLst>
          </p:cNvPr>
          <p:cNvSpPr>
            <a:spLocks noGrp="1"/>
          </p:cNvSpPr>
          <p:nvPr>
            <p:ph idx="1"/>
          </p:nvPr>
        </p:nvSpPr>
        <p:spPr/>
        <p:txBody>
          <a:bodyPr/>
          <a:lstStyle/>
          <a:p>
            <a:pPr eaLnBrk="1" hangingPunct="1">
              <a:lnSpc>
                <a:spcPct val="150000"/>
              </a:lnSpc>
              <a:spcBef>
                <a:spcPct val="0"/>
              </a:spcBef>
            </a:pPr>
            <a:r>
              <a:rPr lang="zh-CN" altLang="en-US" sz="2800"/>
              <a:t>所谓公众参与，是指作为行政相对人的公民、法人或其他组织有权参与行政过程，有权对行政主体即将作出的行为表达意见，而且该等意见应当获得行政主体的尊重。公众参与行政原则的基本要求主要表现在以下几个方面：</a:t>
            </a:r>
          </a:p>
          <a:p>
            <a:pPr eaLnBrk="1" hangingPunct="1">
              <a:lnSpc>
                <a:spcPct val="150000"/>
              </a:lnSpc>
              <a:spcBef>
                <a:spcPct val="0"/>
              </a:spcBef>
            </a:pPr>
            <a:r>
              <a:rPr lang="zh-CN" altLang="en-US" sz="2800"/>
              <a:t>1. 信息公开透明</a:t>
            </a:r>
          </a:p>
          <a:p>
            <a:pPr eaLnBrk="1" hangingPunct="1">
              <a:lnSpc>
                <a:spcPct val="150000"/>
              </a:lnSpc>
              <a:spcBef>
                <a:spcPct val="0"/>
              </a:spcBef>
            </a:pPr>
            <a:r>
              <a:rPr lang="zh-CN" altLang="en-US" sz="2800"/>
              <a:t>2. 充分保障公众的参与机会</a:t>
            </a:r>
          </a:p>
          <a:p>
            <a:pPr eaLnBrk="1" hangingPunct="1">
              <a:lnSpc>
                <a:spcPct val="150000"/>
              </a:lnSpc>
              <a:spcBef>
                <a:spcPct val="0"/>
              </a:spcBef>
            </a:pPr>
            <a:r>
              <a:rPr lang="en-US" altLang="zh-CN" sz="2800"/>
              <a:t>3.</a:t>
            </a:r>
            <a:r>
              <a:rPr lang="zh-CN" altLang="en-US" sz="2800"/>
              <a:t>给予当事人陈述与申辩的机会</a:t>
            </a:r>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4488E-5B8C-CB63-FB68-3612BCF5F86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BF5CF8-0C86-1581-BAF1-55A4AE5D7E7F}"/>
              </a:ext>
            </a:extLst>
          </p:cNvPr>
          <p:cNvSpPr>
            <a:spLocks noGrp="1"/>
          </p:cNvSpPr>
          <p:nvPr>
            <p:ph idx="1"/>
          </p:nvPr>
        </p:nvSpPr>
        <p:spPr/>
        <p:txBody>
          <a:bodyPr/>
          <a:lstStyle/>
          <a:p>
            <a:pPr algn="l"/>
            <a:r>
              <a:rPr lang="zh-CN" altLang="en-US" sz="3200" b="0" i="0" dirty="0">
                <a:solidFill>
                  <a:srgbClr val="333333"/>
                </a:solidFill>
                <a:effectLst/>
                <a:latin typeface="tahoma" panose="020B0604030504040204" pitchFamily="34" charset="0"/>
              </a:rPr>
              <a:t>程序正当是行政法的基本原则。下列哪些选项是程序正当要求的体现？（多项选择）</a:t>
            </a:r>
          </a:p>
          <a:p>
            <a:pPr algn="l"/>
            <a:r>
              <a:rPr lang="en-US" altLang="zh-CN" sz="3200" b="0" i="0" dirty="0">
                <a:solidFill>
                  <a:srgbClr val="333333"/>
                </a:solidFill>
                <a:effectLst/>
                <a:latin typeface="tahoma" panose="020B0604030504040204" pitchFamily="34" charset="0"/>
              </a:rPr>
              <a:t>A.</a:t>
            </a:r>
            <a:r>
              <a:rPr lang="zh-CN" altLang="en-US" sz="3200" b="0" i="0" dirty="0">
                <a:solidFill>
                  <a:srgbClr val="333333"/>
                </a:solidFill>
                <a:effectLst/>
                <a:latin typeface="tahoma" panose="020B0604030504040204" pitchFamily="34" charset="0"/>
              </a:rPr>
              <a:t>实施行政管理活动，注意听取公民、法人或其他组织的意见</a:t>
            </a:r>
          </a:p>
          <a:p>
            <a:pPr algn="l"/>
            <a:r>
              <a:rPr lang="en-US" altLang="zh-CN" sz="3200" b="0" i="0" dirty="0">
                <a:solidFill>
                  <a:srgbClr val="333333"/>
                </a:solidFill>
                <a:effectLst/>
                <a:latin typeface="tahoma" panose="020B0604030504040204" pitchFamily="34" charset="0"/>
              </a:rPr>
              <a:t>B.</a:t>
            </a:r>
            <a:r>
              <a:rPr lang="zh-CN" altLang="en-US" sz="3200" b="0" i="0" dirty="0">
                <a:solidFill>
                  <a:srgbClr val="333333"/>
                </a:solidFill>
                <a:effectLst/>
                <a:latin typeface="tahoma" panose="020B0604030504040204" pitchFamily="34" charset="0"/>
              </a:rPr>
              <a:t>对因违法行政给当事人造成的损失主动进行赔偿</a:t>
            </a:r>
          </a:p>
          <a:p>
            <a:pPr algn="l"/>
            <a:r>
              <a:rPr lang="en-US" altLang="zh-CN" sz="3200" b="0" i="0" dirty="0">
                <a:solidFill>
                  <a:srgbClr val="333333"/>
                </a:solidFill>
                <a:effectLst/>
                <a:latin typeface="tahoma" panose="020B0604030504040204" pitchFamily="34" charset="0"/>
              </a:rPr>
              <a:t>C.</a:t>
            </a:r>
            <a:r>
              <a:rPr lang="zh-CN" altLang="en-US" sz="3200" b="0" i="0" dirty="0">
                <a:solidFill>
                  <a:srgbClr val="333333"/>
                </a:solidFill>
                <a:effectLst/>
                <a:latin typeface="tahoma" panose="020B0604030504040204" pitchFamily="34" charset="0"/>
              </a:rPr>
              <a:t>严格在法律授权的范围内实施行政管理活动</a:t>
            </a:r>
          </a:p>
          <a:p>
            <a:pPr algn="l"/>
            <a:r>
              <a:rPr lang="en-US" altLang="zh-CN" sz="3200" b="0" i="0" dirty="0">
                <a:solidFill>
                  <a:srgbClr val="333333"/>
                </a:solidFill>
                <a:effectLst/>
                <a:latin typeface="tahoma" panose="020B0604030504040204" pitchFamily="34" charset="0"/>
              </a:rPr>
              <a:t>D.</a:t>
            </a:r>
            <a:r>
              <a:rPr lang="zh-CN" altLang="en-US" sz="3200" b="0" i="0" dirty="0">
                <a:solidFill>
                  <a:srgbClr val="333333"/>
                </a:solidFill>
                <a:effectLst/>
                <a:latin typeface="tahoma" panose="020B0604030504040204" pitchFamily="34" charset="0"/>
              </a:rPr>
              <a:t>行政执法中要求与其管理事项有利害关系的公务员回避</a:t>
            </a:r>
          </a:p>
          <a:p>
            <a:endParaRPr lang="zh-CN" altLang="en-US" dirty="0"/>
          </a:p>
        </p:txBody>
      </p:sp>
    </p:spTree>
    <p:extLst>
      <p:ext uri="{BB962C8B-B14F-4D97-AF65-F5344CB8AC3E}">
        <p14:creationId xmlns:p14="http://schemas.microsoft.com/office/powerpoint/2010/main" val="1121809283"/>
      </p:ext>
    </p:extLst>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0AFEE29F-41B9-3DBB-867B-EB9EFFFD55EC}"/>
              </a:ext>
            </a:extLst>
          </p:cNvPr>
          <p:cNvSpPr>
            <a:spLocks noGrp="1"/>
          </p:cNvSpPr>
          <p:nvPr>
            <p:ph type="title"/>
          </p:nvPr>
        </p:nvSpPr>
        <p:spPr/>
        <p:txBody>
          <a:bodyPr/>
          <a:lstStyle/>
          <a:p>
            <a:pPr eaLnBrk="1" hangingPunct="1"/>
            <a:r>
              <a:rPr lang="en-US" altLang="zh-CN"/>
              <a:t>   </a:t>
            </a:r>
            <a:r>
              <a:rPr lang="zh-CN" altLang="zh-CN"/>
              <a:t>目   录</a:t>
            </a:r>
          </a:p>
        </p:txBody>
      </p:sp>
      <p:sp>
        <p:nvSpPr>
          <p:cNvPr id="15363" name="内容占位符 2">
            <a:extLst>
              <a:ext uri="{FF2B5EF4-FFF2-40B4-BE49-F238E27FC236}">
                <a16:creationId xmlns:a16="http://schemas.microsoft.com/office/drawing/2014/main" id="{FF139F7A-B540-050F-637E-A0B2E2F01C13}"/>
              </a:ext>
            </a:extLst>
          </p:cNvPr>
          <p:cNvSpPr>
            <a:spLocks noGrp="1"/>
          </p:cNvSpPr>
          <p:nvPr>
            <p:ph idx="1"/>
          </p:nvPr>
        </p:nvSpPr>
        <p:spPr/>
        <p:txBody>
          <a:bodyPr/>
          <a:lstStyle/>
          <a:p>
            <a:pPr eaLnBrk="1" hangingPunct="1"/>
            <a:r>
              <a:rPr lang="zh-CN" altLang="en-US"/>
              <a:t>第一节　概述	</a:t>
            </a:r>
          </a:p>
          <a:p>
            <a:pPr eaLnBrk="1" hangingPunct="1"/>
            <a:r>
              <a:rPr lang="zh-CN" altLang="en-US"/>
              <a:t>第二节　依法行政原则	</a:t>
            </a:r>
          </a:p>
          <a:p>
            <a:pPr eaLnBrk="1" hangingPunct="1"/>
            <a:r>
              <a:rPr lang="zh-CN" altLang="en-US"/>
              <a:t>第三节　行政合理性原则	</a:t>
            </a:r>
          </a:p>
          <a:p>
            <a:pPr eaLnBrk="1" hangingPunct="1"/>
            <a:r>
              <a:rPr lang="zh-CN" altLang="en-US"/>
              <a:t>第四节　程序正当原则	</a:t>
            </a:r>
          </a:p>
          <a:p>
            <a:pPr eaLnBrk="1" hangingPunct="1"/>
            <a:r>
              <a:rPr lang="zh-CN" altLang="en-US"/>
              <a:t>第五节　诚信原则	</a:t>
            </a:r>
          </a:p>
          <a:p>
            <a:pPr eaLnBrk="1" hangingPunct="1"/>
            <a:r>
              <a:rPr lang="zh-CN" altLang="en-US"/>
              <a:t>第六节　高效便民原则	</a:t>
            </a:r>
          </a:p>
          <a:p>
            <a:pPr eaLnBrk="1" hangingPunct="1"/>
            <a:r>
              <a:rPr lang="zh-CN" altLang="en-US"/>
              <a:t>第七节　监督与救济原则	</a:t>
            </a: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F3A14-47A5-72AB-52C1-02EAA9E3B3C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61BAD0-F55A-4930-55E6-DB754EAF3909}"/>
              </a:ext>
            </a:extLst>
          </p:cNvPr>
          <p:cNvSpPr>
            <a:spLocks noGrp="1"/>
          </p:cNvSpPr>
          <p:nvPr>
            <p:ph idx="1"/>
          </p:nvPr>
        </p:nvSpPr>
        <p:spPr/>
        <p:txBody>
          <a:bodyPr/>
          <a:lstStyle/>
          <a:p>
            <a:pPr algn="l"/>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正确答案</a:t>
            </a:r>
            <a:r>
              <a:rPr lang="en-US" altLang="zh-CN" b="0" i="0" dirty="0">
                <a:solidFill>
                  <a:srgbClr val="333333"/>
                </a:solidFill>
                <a:effectLst/>
                <a:latin typeface="tahoma" panose="020B0604030504040204" pitchFamily="34" charset="0"/>
              </a:rPr>
              <a:t>】AD</a:t>
            </a:r>
          </a:p>
          <a:p>
            <a:pPr algn="l"/>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答案解析</a:t>
            </a:r>
            <a:r>
              <a:rPr lang="en-US" altLang="zh-CN" b="0" i="0" dirty="0">
                <a:solidFill>
                  <a:srgbClr val="333333"/>
                </a:solidFill>
                <a:effectLst/>
                <a:latin typeface="tahoma" panose="020B0604030504040204" pitchFamily="34" charset="0"/>
              </a:rPr>
              <a:t>】</a:t>
            </a:r>
            <a:r>
              <a:rPr lang="zh-CN" altLang="en-US" b="0" i="0" dirty="0">
                <a:solidFill>
                  <a:srgbClr val="333333"/>
                </a:solidFill>
                <a:effectLst/>
                <a:latin typeface="tahoma" panose="020B0604030504040204" pitchFamily="34" charset="0"/>
              </a:rPr>
              <a:t>本题考核程序正当原则、权责统一原则、合法行政原则。</a:t>
            </a:r>
          </a:p>
          <a:p>
            <a:pPr algn="l"/>
            <a:r>
              <a:rPr lang="zh-CN" altLang="en-US" b="0" i="0" dirty="0">
                <a:solidFill>
                  <a:srgbClr val="333333"/>
                </a:solidFill>
                <a:effectLst/>
                <a:latin typeface="tahoma" panose="020B0604030504040204" pitchFamily="34" charset="0"/>
              </a:rPr>
              <a:t>选项</a:t>
            </a:r>
            <a:r>
              <a:rPr lang="en-US" altLang="zh-CN" b="0" i="0" dirty="0">
                <a:solidFill>
                  <a:srgbClr val="333333"/>
                </a:solidFill>
                <a:effectLst/>
                <a:latin typeface="tahoma" panose="020B0604030504040204" pitchFamily="34" charset="0"/>
              </a:rPr>
              <a:t>A.D</a:t>
            </a:r>
            <a:r>
              <a:rPr lang="zh-CN" altLang="en-US" b="0" i="0" dirty="0">
                <a:solidFill>
                  <a:srgbClr val="333333"/>
                </a:solidFill>
                <a:effectLst/>
                <a:latin typeface="tahoma" panose="020B0604030504040204" pitchFamily="34" charset="0"/>
              </a:rPr>
              <a:t>正确。程序正当是当代行政法的主要原则之一。它包括以下几个原则：第一，行政公开原则。除涉及国家秘密和依法受到保护的</a:t>
            </a:r>
            <a:r>
              <a:rPr lang="zh-CN" altLang="en-US" b="0" i="0" u="none" strike="noStrike" dirty="0">
                <a:solidFill>
                  <a:srgbClr val="297ACC"/>
                </a:solidFill>
                <a:effectLst/>
                <a:latin typeface="tahoma" panose="020B0604030504040204" pitchFamily="34" charset="0"/>
                <a:hlinkClick r:id="rId3" tooltip="商业秘密"/>
              </a:rPr>
              <a:t>商业秘密</a:t>
            </a:r>
            <a:r>
              <a:rPr lang="zh-CN" altLang="en-US" b="0" i="0" dirty="0">
                <a:solidFill>
                  <a:srgbClr val="333333"/>
                </a:solidFill>
                <a:effectLst/>
                <a:latin typeface="tahoma" panose="020B0604030504040204" pitchFamily="34" charset="0"/>
              </a:rPr>
              <a:t>、个人隐私的外，行政机关实施行政管理应当公开，以实现公民的知情权。第二，公众参与原则。行政机关作出重要规定或者决定，应当听取公民、法人和其他组织的意见。特别是作出对公民、法人和其他组织不利的决定，要听取他们的陈述和申辩。第三，回避原则。行政机关工作人员履行职责，与行政管理相对人存在利害关系时，应当回避。而选项</a:t>
            </a:r>
            <a:r>
              <a:rPr lang="en-US" altLang="zh-CN" b="0" i="0" dirty="0">
                <a:solidFill>
                  <a:srgbClr val="333333"/>
                </a:solidFill>
                <a:effectLst/>
                <a:latin typeface="tahoma" panose="020B0604030504040204" pitchFamily="34" charset="0"/>
              </a:rPr>
              <a:t>B</a:t>
            </a:r>
            <a:r>
              <a:rPr lang="zh-CN" altLang="en-US" b="0" i="0" dirty="0">
                <a:solidFill>
                  <a:srgbClr val="333333"/>
                </a:solidFill>
                <a:effectLst/>
                <a:latin typeface="tahoma" panose="020B0604030504040204" pitchFamily="34" charset="0"/>
              </a:rPr>
              <a:t>反映了行政责任原则（权责统一原则分为两个方面，行政效能原则和行政责任原则），选项</a:t>
            </a:r>
            <a:r>
              <a:rPr lang="en-US" altLang="zh-CN" b="0" i="0" dirty="0">
                <a:solidFill>
                  <a:srgbClr val="333333"/>
                </a:solidFill>
                <a:effectLst/>
                <a:latin typeface="tahoma" panose="020B0604030504040204" pitchFamily="34" charset="0"/>
              </a:rPr>
              <a:t>C</a:t>
            </a:r>
            <a:r>
              <a:rPr lang="zh-CN" altLang="en-US" b="0" i="0" dirty="0">
                <a:solidFill>
                  <a:srgbClr val="333333"/>
                </a:solidFill>
                <a:effectLst/>
                <a:latin typeface="tahoma" panose="020B0604030504040204" pitchFamily="34" charset="0"/>
              </a:rPr>
              <a:t>反映了合法行政原则。</a:t>
            </a:r>
          </a:p>
          <a:p>
            <a:endParaRPr lang="zh-CN" altLang="en-US" dirty="0"/>
          </a:p>
        </p:txBody>
      </p:sp>
    </p:spTree>
    <p:extLst>
      <p:ext uri="{BB962C8B-B14F-4D97-AF65-F5344CB8AC3E}">
        <p14:creationId xmlns:p14="http://schemas.microsoft.com/office/powerpoint/2010/main" val="1105600011"/>
      </p:ext>
    </p:extLst>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B681EEE5-D4A1-BF42-1EC3-80EA54D35C5C}"/>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第五节　诚 信 原 则</a:t>
            </a:r>
          </a:p>
          <a:p>
            <a:pPr algn="ctr" eaLnBrk="1" hangingPunct="1">
              <a:buFont typeface="Wingdings" panose="05000000000000000000" pitchFamily="2" charset="2"/>
              <a:buNone/>
            </a:pPr>
            <a:endParaRPr lang="zh-CN" altLang="en-US" sz="5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9CF16DD2-6B36-1495-5CA2-291EED0DC4EB}"/>
              </a:ext>
            </a:extLst>
          </p:cNvPr>
          <p:cNvSpPr>
            <a:spLocks noGrp="1"/>
          </p:cNvSpPr>
          <p:nvPr>
            <p:ph type="title"/>
          </p:nvPr>
        </p:nvSpPr>
        <p:spPr/>
        <p:txBody>
          <a:bodyPr/>
          <a:lstStyle/>
          <a:p>
            <a:pPr eaLnBrk="1" hangingPunct="1"/>
            <a:r>
              <a:rPr lang="zh-CN" altLang="en-US"/>
              <a:t>一、诚实守信</a:t>
            </a:r>
          </a:p>
        </p:txBody>
      </p:sp>
      <p:sp>
        <p:nvSpPr>
          <p:cNvPr id="3" name="内容占位符 2">
            <a:extLst>
              <a:ext uri="{FF2B5EF4-FFF2-40B4-BE49-F238E27FC236}">
                <a16:creationId xmlns:a16="http://schemas.microsoft.com/office/drawing/2014/main" id="{5DAB2D8D-C9CF-4C56-487A-56F4E6B6C86B}"/>
              </a:ext>
            </a:extLst>
          </p:cNvPr>
          <p:cNvSpPr>
            <a:spLocks noGrp="1"/>
          </p:cNvSpPr>
          <p:nvPr>
            <p:ph idx="1"/>
          </p:nvPr>
        </p:nvSpPr>
        <p:spPr/>
        <p:txBody>
          <a:bodyPr/>
          <a:lstStyle/>
          <a:p>
            <a:pPr eaLnBrk="1" hangingPunct="1">
              <a:lnSpc>
                <a:spcPct val="150000"/>
              </a:lnSpc>
              <a:spcBef>
                <a:spcPts val="0"/>
              </a:spcBef>
              <a:defRPr/>
            </a:pPr>
            <a:r>
              <a:rPr lang="zh-CN" altLang="en-US" sz="2800"/>
              <a:t>在行政法中，诚实守信意味着：</a:t>
            </a:r>
          </a:p>
          <a:p>
            <a:pPr eaLnBrk="1" hangingPunct="1">
              <a:lnSpc>
                <a:spcPct val="150000"/>
              </a:lnSpc>
              <a:spcBef>
                <a:spcPts val="0"/>
              </a:spcBef>
              <a:defRPr/>
            </a:pPr>
            <a:r>
              <a:rPr lang="zh-CN" altLang="en-US" sz="2800"/>
              <a:t>1. 行政主体不得为了自身的利益、欺骗行政相对人，不得“钓鱼执法”和“养鱼执法”，违反法律、法规、政策的初衷和目的。</a:t>
            </a:r>
          </a:p>
          <a:p>
            <a:pPr eaLnBrk="1" hangingPunct="1">
              <a:lnSpc>
                <a:spcPct val="150000"/>
              </a:lnSpc>
              <a:spcBef>
                <a:spcPts val="0"/>
              </a:spcBef>
              <a:defRPr/>
            </a:pPr>
            <a:r>
              <a:rPr lang="zh-CN" altLang="en-US" sz="2800"/>
              <a:t>2. 政府在制定法律、政策、决定和作出承诺前，必须充分考虑各种复杂的情形，听取多方意见，在慎重考虑的基础上作出决定。</a:t>
            </a:r>
          </a:p>
          <a:p>
            <a:pPr eaLnBrk="1" hangingPunct="1">
              <a:lnSpc>
                <a:spcPct val="150000"/>
              </a:lnSpc>
              <a:spcBef>
                <a:spcPts val="0"/>
              </a:spcBef>
              <a:defRPr/>
            </a:pPr>
            <a:r>
              <a:rPr lang="zh-CN" altLang="en-US" sz="2800"/>
              <a:t>3. 行政主体必须依法行政，不得任意反悔。</a:t>
            </a:r>
          </a:p>
          <a:p>
            <a:pPr marL="0" indent="0" eaLnBrk="1" hangingPunct="1">
              <a:buFont typeface="Wingdings" panose="05000000000000000000" pitchFamily="2" charset="2"/>
              <a:buNone/>
              <a:defRPr/>
            </a:pPr>
            <a:endParaRPr lang="zh-CN" altLang="en-US"/>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7FC53A44-F20E-3C6B-2EDA-E2AA7DE13D87}"/>
              </a:ext>
            </a:extLst>
          </p:cNvPr>
          <p:cNvSpPr>
            <a:spLocks noGrp="1"/>
          </p:cNvSpPr>
          <p:nvPr>
            <p:ph type="title"/>
          </p:nvPr>
        </p:nvSpPr>
        <p:spPr/>
        <p:txBody>
          <a:bodyPr/>
          <a:lstStyle/>
          <a:p>
            <a:pPr eaLnBrk="1" hangingPunct="1"/>
            <a:r>
              <a:rPr lang="zh-CN" altLang="en-US">
                <a:sym typeface="+mn-ea"/>
              </a:rPr>
              <a:t>一、诚实守信</a:t>
            </a:r>
            <a:endParaRPr lang="zh-CN" altLang="en-US"/>
          </a:p>
        </p:txBody>
      </p:sp>
      <p:sp>
        <p:nvSpPr>
          <p:cNvPr id="43011" name="内容占位符 2">
            <a:extLst>
              <a:ext uri="{FF2B5EF4-FFF2-40B4-BE49-F238E27FC236}">
                <a16:creationId xmlns:a16="http://schemas.microsoft.com/office/drawing/2014/main" id="{08D39075-B136-6732-3FDB-718E24EBBDE3}"/>
              </a:ext>
            </a:extLst>
          </p:cNvPr>
          <p:cNvSpPr>
            <a:spLocks noGrp="1"/>
          </p:cNvSpPr>
          <p:nvPr>
            <p:ph idx="1"/>
          </p:nvPr>
        </p:nvSpPr>
        <p:spPr/>
        <p:txBody>
          <a:bodyPr/>
          <a:lstStyle/>
          <a:p>
            <a:pPr eaLnBrk="1" hangingPunct="1">
              <a:lnSpc>
                <a:spcPct val="150000"/>
              </a:lnSpc>
              <a:spcBef>
                <a:spcPct val="0"/>
              </a:spcBef>
            </a:pPr>
            <a:r>
              <a:rPr lang="zh-CN" altLang="en-US" sz="2800"/>
              <a:t>4. 法律规范应具有稳定性与不可溯及性。法治要求法律规范具有稳定性与连续性、可靠性与可预测性。</a:t>
            </a:r>
          </a:p>
          <a:p>
            <a:pPr eaLnBrk="1" hangingPunct="1">
              <a:lnSpc>
                <a:spcPct val="150000"/>
              </a:lnSpc>
              <a:spcBef>
                <a:spcPct val="0"/>
              </a:spcBef>
            </a:pPr>
            <a:r>
              <a:rPr lang="zh-CN" altLang="en-US" sz="2800"/>
              <a:t>5. 行政活动应具有真实性与确定性。行政主体作出行政活动，应出于真实的目的和意图，意思表示真实、准确，真实性不只适用于行政法律行为，也应包括行政事实行为，如咨询、信息提供等。虚假、错误的行政行为造成公民合法权益损害的，行政主体负有赔偿义务。</a:t>
            </a: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58DF3C36-FE4B-3D70-803F-A503C29BCB9C}"/>
              </a:ext>
            </a:extLst>
          </p:cNvPr>
          <p:cNvSpPr>
            <a:spLocks noGrp="1"/>
          </p:cNvSpPr>
          <p:nvPr>
            <p:ph type="title"/>
          </p:nvPr>
        </p:nvSpPr>
        <p:spPr/>
        <p:txBody>
          <a:bodyPr/>
          <a:lstStyle/>
          <a:p>
            <a:pPr eaLnBrk="1" hangingPunct="1"/>
            <a:r>
              <a:rPr lang="zh-CN" altLang="en-US"/>
              <a:t>二、信赖保护</a:t>
            </a:r>
          </a:p>
        </p:txBody>
      </p:sp>
      <p:sp>
        <p:nvSpPr>
          <p:cNvPr id="44035" name="内容占位符 2">
            <a:extLst>
              <a:ext uri="{FF2B5EF4-FFF2-40B4-BE49-F238E27FC236}">
                <a16:creationId xmlns:a16="http://schemas.microsoft.com/office/drawing/2014/main" id="{C558D78A-77D5-214E-E596-3C8E4A485C6C}"/>
              </a:ext>
            </a:extLst>
          </p:cNvPr>
          <p:cNvSpPr>
            <a:spLocks noGrp="1"/>
          </p:cNvSpPr>
          <p:nvPr>
            <p:ph idx="1"/>
          </p:nvPr>
        </p:nvSpPr>
        <p:spPr/>
        <p:txBody>
          <a:bodyPr/>
          <a:lstStyle/>
          <a:p>
            <a:pPr eaLnBrk="1" hangingPunct="1">
              <a:lnSpc>
                <a:spcPct val="150000"/>
              </a:lnSpc>
              <a:spcBef>
                <a:spcPct val="0"/>
              </a:spcBef>
            </a:pPr>
            <a:r>
              <a:rPr lang="zh-CN" altLang="en-US"/>
              <a:t>信赖保护原则，是传统法理中的诚实信用原则、法律安定性原则以及人民基本权利保障原则等综合演化而成。它是指人民基于对国家公权力行使结果的合理信赖而有所规划或举措，由此而产生的信赖利益应受保护。信赖保护原则主要包括两个方面的内容：一是信赖保护的适用条件；二是信赖保护的法律效果。</a:t>
            </a:r>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BBA559A-96AC-A181-D375-169B45A1C597}"/>
              </a:ext>
            </a:extLst>
          </p:cNvPr>
          <p:cNvSpPr>
            <a:spLocks noGrp="1"/>
          </p:cNvSpPr>
          <p:nvPr>
            <p:ph type="title"/>
          </p:nvPr>
        </p:nvSpPr>
        <p:spPr/>
        <p:txBody>
          <a:bodyPr/>
          <a:lstStyle/>
          <a:p>
            <a:pPr eaLnBrk="1" hangingPunct="1"/>
            <a:r>
              <a:rPr lang="zh-CN" altLang="en-US">
                <a:sym typeface="+mn-ea"/>
              </a:rPr>
              <a:t>二、信赖保护</a:t>
            </a:r>
            <a:endParaRPr lang="zh-CN" altLang="en-US"/>
          </a:p>
        </p:txBody>
      </p:sp>
      <p:sp>
        <p:nvSpPr>
          <p:cNvPr id="45059" name="内容占位符 2">
            <a:extLst>
              <a:ext uri="{FF2B5EF4-FFF2-40B4-BE49-F238E27FC236}">
                <a16:creationId xmlns:a16="http://schemas.microsoft.com/office/drawing/2014/main" id="{529DC43A-1A84-4E25-53B9-4D6F86E8FD88}"/>
              </a:ext>
            </a:extLst>
          </p:cNvPr>
          <p:cNvSpPr>
            <a:spLocks noGrp="1"/>
          </p:cNvSpPr>
          <p:nvPr>
            <p:ph idx="1"/>
          </p:nvPr>
        </p:nvSpPr>
        <p:spPr/>
        <p:txBody>
          <a:bodyPr/>
          <a:lstStyle/>
          <a:p>
            <a:pPr eaLnBrk="1" hangingPunct="1">
              <a:lnSpc>
                <a:spcPct val="150000"/>
              </a:lnSpc>
              <a:spcBef>
                <a:spcPct val="0"/>
              </a:spcBef>
            </a:pPr>
            <a:r>
              <a:rPr lang="zh-CN" altLang="en-US" sz="2400" dirty="0"/>
              <a:t>信赖保护的适用要件。信赖保护原则的适用须具备如下条件：一是须有信赖基础，即须行政机关作出了一定的行政行为，如命令或决定，否则就没有人民信赖的基础。二是须有信赖表现。人民须因信赖行政行为而有客观上具体表现信赖的行为，如安排其生活或处置其财产。如果纯属人民的主观愿望或期待而没有已生信赖的客观事实表现，尚不足以主张信赖保护。三是须信赖值得保护。人民的信赖须值得保护，如果这种信赖有瑕疵而不值得保护时，即适用无信赖保护原则。</a:t>
            </a: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3EC55664-E26D-06A8-E250-2581E1FDEF81}"/>
              </a:ext>
            </a:extLst>
          </p:cNvPr>
          <p:cNvSpPr>
            <a:spLocks noGrp="1"/>
          </p:cNvSpPr>
          <p:nvPr>
            <p:ph type="title"/>
          </p:nvPr>
        </p:nvSpPr>
        <p:spPr/>
        <p:txBody>
          <a:bodyPr/>
          <a:lstStyle/>
          <a:p>
            <a:pPr eaLnBrk="1" hangingPunct="1"/>
            <a:r>
              <a:rPr lang="zh-CN" altLang="en-US">
                <a:sym typeface="+mn-ea"/>
              </a:rPr>
              <a:t>二、信赖保护</a:t>
            </a:r>
            <a:endParaRPr lang="zh-CN" altLang="en-US"/>
          </a:p>
        </p:txBody>
      </p:sp>
      <p:sp>
        <p:nvSpPr>
          <p:cNvPr id="46083" name="内容占位符 2">
            <a:extLst>
              <a:ext uri="{FF2B5EF4-FFF2-40B4-BE49-F238E27FC236}">
                <a16:creationId xmlns:a16="http://schemas.microsoft.com/office/drawing/2014/main" id="{42FD8CEE-4BC7-1C6F-431D-405453950DCF}"/>
              </a:ext>
            </a:extLst>
          </p:cNvPr>
          <p:cNvSpPr>
            <a:spLocks noGrp="1"/>
          </p:cNvSpPr>
          <p:nvPr>
            <p:ph idx="1"/>
          </p:nvPr>
        </p:nvSpPr>
        <p:spPr/>
        <p:txBody>
          <a:bodyPr/>
          <a:lstStyle/>
          <a:p>
            <a:pPr eaLnBrk="1" hangingPunct="1">
              <a:lnSpc>
                <a:spcPct val="150000"/>
              </a:lnSpc>
              <a:spcBef>
                <a:spcPct val="0"/>
              </a:spcBef>
            </a:pPr>
            <a:r>
              <a:rPr lang="zh-CN" altLang="en-US"/>
              <a:t>信赖保护的法律效果。信赖保护的法律效果，可分为存续保护与财产保护，且两者之间存在选择关系。（1）存续保护。系指不论现存法律状况是否合法，为稳定人民所信赖的法律状况，维持原来的信赖基础。这主要适用于授益行政行为（2）财产保护。即以适当的财产补偿来减轻行政相对人因合理信赖所造成的损失。</a:t>
            </a:r>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4E3B3-93F4-D8B1-102F-FD621B317AC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7A7EF2-4A0E-7284-97D8-55507190CE43}"/>
              </a:ext>
            </a:extLst>
          </p:cNvPr>
          <p:cNvSpPr>
            <a:spLocks noGrp="1"/>
          </p:cNvSpPr>
          <p:nvPr>
            <p:ph idx="1"/>
          </p:nvPr>
        </p:nvSpPr>
        <p:spPr/>
        <p:txBody>
          <a:bodyPr/>
          <a:lstStyle/>
          <a:p>
            <a:pPr algn="l"/>
            <a:r>
              <a:rPr lang="zh-CN" altLang="en-US" sz="3200" b="0" i="0" dirty="0">
                <a:solidFill>
                  <a:srgbClr val="333333"/>
                </a:solidFill>
                <a:effectLst/>
                <a:latin typeface="宋体" panose="02010600030101010101" pitchFamily="2" charset="-122"/>
                <a:ea typeface="宋体" panose="02010600030101010101" pitchFamily="2" charset="-122"/>
              </a:rPr>
              <a:t>行政机关公开的信息应当准确，是下列哪一项行政法原则的要求</a:t>
            </a:r>
            <a:r>
              <a:rPr lang="en-US" altLang="zh-CN" sz="3200" b="0" i="0" dirty="0">
                <a:solidFill>
                  <a:srgbClr val="333333"/>
                </a:solidFill>
                <a:effectLst/>
                <a:latin typeface="宋体" panose="02010600030101010101" pitchFamily="2" charset="-122"/>
                <a:ea typeface="宋体" panose="02010600030101010101" pitchFamily="2" charset="-122"/>
              </a:rPr>
              <a:t>?(</a:t>
            </a:r>
            <a:r>
              <a:rPr lang="zh-CN" altLang="en-US" sz="3200" b="0" i="0" dirty="0">
                <a:solidFill>
                  <a:srgbClr val="333333"/>
                </a:solidFill>
                <a:effectLst/>
                <a:latin typeface="宋体" panose="02010600030101010101" pitchFamily="2" charset="-122"/>
                <a:ea typeface="宋体" panose="02010600030101010101" pitchFamily="2" charset="-122"/>
              </a:rPr>
              <a:t>单选</a:t>
            </a:r>
            <a:r>
              <a:rPr lang="en-US" altLang="zh-CN" sz="3200" b="0" i="0" dirty="0">
                <a:solidFill>
                  <a:srgbClr val="333333"/>
                </a:solidFill>
                <a:effectLst/>
                <a:latin typeface="宋体" panose="02010600030101010101" pitchFamily="2" charset="-122"/>
                <a:ea typeface="宋体" panose="02010600030101010101" pitchFamily="2" charset="-122"/>
              </a:rPr>
              <a:t>)</a:t>
            </a:r>
          </a:p>
          <a:p>
            <a:pPr algn="l"/>
            <a:r>
              <a:rPr lang="en-US" altLang="zh-CN" sz="3200" b="0" i="0" dirty="0">
                <a:solidFill>
                  <a:srgbClr val="333333"/>
                </a:solidFill>
                <a:effectLst/>
                <a:latin typeface="宋体" panose="02010600030101010101" pitchFamily="2" charset="-122"/>
                <a:ea typeface="宋体" panose="02010600030101010101" pitchFamily="2" charset="-122"/>
              </a:rPr>
              <a:t>A.</a:t>
            </a:r>
            <a:r>
              <a:rPr lang="zh-CN" altLang="en-US" sz="3200" b="0" i="0" dirty="0">
                <a:solidFill>
                  <a:srgbClr val="333333"/>
                </a:solidFill>
                <a:effectLst/>
                <a:latin typeface="宋体" panose="02010600030101010101" pitchFamily="2" charset="-122"/>
                <a:ea typeface="宋体" panose="02010600030101010101" pitchFamily="2" charset="-122"/>
              </a:rPr>
              <a:t>合理行政</a:t>
            </a:r>
          </a:p>
          <a:p>
            <a:pPr algn="l"/>
            <a:r>
              <a:rPr lang="en-US" altLang="zh-CN" sz="3200" b="0" i="0" dirty="0">
                <a:solidFill>
                  <a:srgbClr val="333333"/>
                </a:solidFill>
                <a:effectLst/>
                <a:latin typeface="宋体" panose="02010600030101010101" pitchFamily="2" charset="-122"/>
                <a:ea typeface="宋体" panose="02010600030101010101" pitchFamily="2" charset="-122"/>
              </a:rPr>
              <a:t>B.</a:t>
            </a:r>
            <a:r>
              <a:rPr lang="zh-CN" altLang="en-US" sz="3200" b="0" i="0" dirty="0">
                <a:solidFill>
                  <a:srgbClr val="333333"/>
                </a:solidFill>
                <a:effectLst/>
                <a:latin typeface="宋体" panose="02010600030101010101" pitchFamily="2" charset="-122"/>
                <a:ea typeface="宋体" panose="02010600030101010101" pitchFamily="2" charset="-122"/>
              </a:rPr>
              <a:t>高效便民</a:t>
            </a:r>
          </a:p>
          <a:p>
            <a:pPr algn="l"/>
            <a:r>
              <a:rPr lang="en-US" altLang="zh-CN" sz="3200" b="0" i="0" dirty="0">
                <a:solidFill>
                  <a:srgbClr val="333333"/>
                </a:solidFill>
                <a:effectLst/>
                <a:latin typeface="宋体" panose="02010600030101010101" pitchFamily="2" charset="-122"/>
                <a:ea typeface="宋体" panose="02010600030101010101" pitchFamily="2" charset="-122"/>
              </a:rPr>
              <a:t>C.</a:t>
            </a:r>
            <a:r>
              <a:rPr lang="zh-CN" altLang="en-US" sz="3200" b="0" i="0" dirty="0">
                <a:solidFill>
                  <a:srgbClr val="333333"/>
                </a:solidFill>
                <a:effectLst/>
                <a:latin typeface="宋体" panose="02010600030101010101" pitchFamily="2" charset="-122"/>
                <a:ea typeface="宋体" panose="02010600030101010101" pitchFamily="2" charset="-122"/>
              </a:rPr>
              <a:t>诚实守信</a:t>
            </a:r>
          </a:p>
          <a:p>
            <a:pPr algn="l"/>
            <a:r>
              <a:rPr lang="en-US" altLang="zh-CN" sz="3200" b="0" i="0" dirty="0">
                <a:solidFill>
                  <a:srgbClr val="333333"/>
                </a:solidFill>
                <a:effectLst/>
                <a:latin typeface="宋体" panose="02010600030101010101" pitchFamily="2" charset="-122"/>
                <a:ea typeface="宋体" panose="02010600030101010101" pitchFamily="2" charset="-122"/>
              </a:rPr>
              <a:t>D.</a:t>
            </a:r>
            <a:r>
              <a:rPr lang="zh-CN" altLang="en-US" sz="3200" b="0" i="0" dirty="0">
                <a:solidFill>
                  <a:srgbClr val="333333"/>
                </a:solidFill>
                <a:effectLst/>
                <a:latin typeface="宋体" panose="02010600030101010101" pitchFamily="2" charset="-122"/>
                <a:ea typeface="宋体" panose="02010600030101010101" pitchFamily="2" charset="-122"/>
              </a:rPr>
              <a:t>程序正当</a:t>
            </a:r>
          </a:p>
          <a:p>
            <a:endParaRPr lang="zh-CN" altLang="en-US" dirty="0"/>
          </a:p>
        </p:txBody>
      </p:sp>
    </p:spTree>
    <p:extLst>
      <p:ext uri="{BB962C8B-B14F-4D97-AF65-F5344CB8AC3E}">
        <p14:creationId xmlns:p14="http://schemas.microsoft.com/office/powerpoint/2010/main" val="4145227462"/>
      </p:ext>
    </p:extLst>
  </p:cSld>
  <p:clrMapOvr>
    <a:masterClrMapping/>
  </p:clrMapOvr>
  <p:transition spd="slow">
    <p:random/>
    <p:sndAc>
      <p:stSnd>
        <p:snd r:embed="rId2" name="cashreg.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F8B0B-0981-E4BE-6A2C-7899660BDA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882290-0B07-D92E-160D-09D67CA11133}"/>
              </a:ext>
            </a:extLst>
          </p:cNvPr>
          <p:cNvSpPr>
            <a:spLocks noGrp="1"/>
          </p:cNvSpPr>
          <p:nvPr>
            <p:ph idx="1"/>
          </p:nvPr>
        </p:nvSpPr>
        <p:spPr/>
        <p:txBody>
          <a:bodyPr/>
          <a:lstStyle/>
          <a:p>
            <a:pPr algn="l"/>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答案</a:t>
            </a:r>
            <a:r>
              <a:rPr lang="en-US" altLang="zh-CN" sz="1800" b="0" i="0" dirty="0">
                <a:solidFill>
                  <a:srgbClr val="333333"/>
                </a:solidFill>
                <a:effectLst/>
                <a:latin typeface="宋体" panose="02010600030101010101" pitchFamily="2" charset="-122"/>
                <a:ea typeface="宋体" panose="02010600030101010101" pitchFamily="2" charset="-122"/>
              </a:rPr>
              <a:t>】C</a:t>
            </a:r>
            <a:r>
              <a:rPr lang="zh-CN" altLang="en-US" sz="1800" b="0" i="0" dirty="0">
                <a:solidFill>
                  <a:srgbClr val="333333"/>
                </a:solidFill>
                <a:effectLst/>
                <a:latin typeface="宋体" panose="02010600030101010101" pitchFamily="2" charset="-122"/>
                <a:ea typeface="宋体" panose="02010600030101010101" pitchFamily="2" charset="-122"/>
              </a:rPr>
              <a:t>。解析：合理行政原则是指行政机关行使行政权力应当客观、适度、符合理性。包括以下三项子原则：①公平公正对待</a:t>
            </a:r>
            <a:r>
              <a:rPr lang="en-US" altLang="zh-CN" sz="1800" b="0" i="0" dirty="0">
                <a:solidFill>
                  <a:srgbClr val="333333"/>
                </a:solidFill>
                <a:effectLst/>
                <a:latin typeface="宋体" panose="02010600030101010101" pitchFamily="2" charset="-122"/>
                <a:ea typeface="宋体" panose="02010600030101010101" pitchFamily="2" charset="-122"/>
              </a:rPr>
              <a:t>;②</a:t>
            </a:r>
            <a:r>
              <a:rPr lang="zh-CN" altLang="en-US" sz="1800" b="0" i="0" dirty="0">
                <a:solidFill>
                  <a:srgbClr val="333333"/>
                </a:solidFill>
                <a:effectLst/>
                <a:latin typeface="宋体" panose="02010600030101010101" pitchFamily="2" charset="-122"/>
                <a:ea typeface="宋体" panose="02010600030101010101" pitchFamily="2" charset="-122"/>
              </a:rPr>
              <a:t>考虑相关因素</a:t>
            </a:r>
            <a:r>
              <a:rPr lang="en-US" altLang="zh-CN" sz="1800" b="0" i="0" dirty="0">
                <a:solidFill>
                  <a:srgbClr val="333333"/>
                </a:solidFill>
                <a:effectLst/>
                <a:latin typeface="宋体" panose="02010600030101010101" pitchFamily="2" charset="-122"/>
                <a:ea typeface="宋体" panose="02010600030101010101" pitchFamily="2" charset="-122"/>
              </a:rPr>
              <a:t>;③</a:t>
            </a:r>
            <a:r>
              <a:rPr lang="zh-CN" altLang="en-US" sz="1800" b="0" i="0" dirty="0">
                <a:solidFill>
                  <a:srgbClr val="333333"/>
                </a:solidFill>
                <a:effectLst/>
                <a:latin typeface="宋体" panose="02010600030101010101" pitchFamily="2" charset="-122"/>
                <a:ea typeface="宋体" panose="02010600030101010101" pitchFamily="2" charset="-122"/>
              </a:rPr>
              <a:t>比例原则。</a:t>
            </a:r>
            <a:r>
              <a:rPr lang="en-US" altLang="zh-CN" sz="1800" b="0" i="0" dirty="0">
                <a:solidFill>
                  <a:srgbClr val="333333"/>
                </a:solidFill>
                <a:effectLst/>
                <a:latin typeface="宋体" panose="02010600030101010101" pitchFamily="2" charset="-122"/>
                <a:ea typeface="宋体" panose="02010600030101010101" pitchFamily="2" charset="-122"/>
              </a:rPr>
              <a:t>A</a:t>
            </a:r>
            <a:r>
              <a:rPr lang="zh-CN" altLang="en-US" sz="1800" b="0" i="0" dirty="0">
                <a:solidFill>
                  <a:srgbClr val="333333"/>
                </a:solidFill>
                <a:effectLst/>
                <a:latin typeface="宋体" panose="02010600030101010101" pitchFamily="2" charset="-122"/>
                <a:ea typeface="宋体" panose="02010600030101010101" pitchFamily="2" charset="-122"/>
              </a:rPr>
              <a:t>项错误，不当选。高效便民原则的理解：①行政机关应当积极履行法定职责，禁止不作为或者不完全作为。遵守法定时限，禁止不合理迟延</a:t>
            </a:r>
            <a:r>
              <a:rPr lang="en-US" altLang="zh-CN" sz="1800" b="0" i="0" dirty="0">
                <a:solidFill>
                  <a:srgbClr val="333333"/>
                </a:solidFill>
                <a:effectLst/>
                <a:latin typeface="宋体" panose="02010600030101010101" pitchFamily="2" charset="-122"/>
                <a:ea typeface="宋体" panose="02010600030101010101" pitchFamily="2" charset="-122"/>
              </a:rPr>
              <a:t>;②</a:t>
            </a:r>
            <a:r>
              <a:rPr lang="zh-CN" altLang="en-US" sz="1800" b="0" i="0" dirty="0">
                <a:solidFill>
                  <a:srgbClr val="333333"/>
                </a:solidFill>
                <a:effectLst/>
                <a:latin typeface="宋体" panose="02010600030101010101" pitchFamily="2" charset="-122"/>
                <a:ea typeface="宋体" panose="02010600030101010101" pitchFamily="2" charset="-122"/>
              </a:rPr>
              <a:t>行政机关在行政活动中增加当事人的程序性负担的，是行政侵权行为。</a:t>
            </a:r>
            <a:r>
              <a:rPr lang="en-US" altLang="zh-CN" sz="1800" b="0" i="0" dirty="0">
                <a:solidFill>
                  <a:srgbClr val="333333"/>
                </a:solidFill>
                <a:effectLst/>
                <a:latin typeface="宋体" panose="02010600030101010101" pitchFamily="2" charset="-122"/>
                <a:ea typeface="宋体" panose="02010600030101010101" pitchFamily="2" charset="-122"/>
              </a:rPr>
              <a:t>B</a:t>
            </a:r>
            <a:r>
              <a:rPr lang="zh-CN" altLang="en-US" sz="1800" b="0" i="0" dirty="0">
                <a:solidFill>
                  <a:srgbClr val="333333"/>
                </a:solidFill>
                <a:effectLst/>
                <a:latin typeface="宋体" panose="02010600030101010101" pitchFamily="2" charset="-122"/>
                <a:ea typeface="宋体" panose="02010600030101010101" pitchFamily="2" charset="-122"/>
              </a:rPr>
              <a:t>项错误，不当选。诚实信用原则，包括以下两个子原则：</a:t>
            </a:r>
            <a:r>
              <a:rPr lang="en-US" altLang="zh-CN" sz="1800" b="0" i="0" dirty="0">
                <a:solidFill>
                  <a:srgbClr val="333333"/>
                </a:solidFill>
                <a:effectLst/>
                <a:latin typeface="宋体" panose="02010600030101010101" pitchFamily="2" charset="-122"/>
                <a:ea typeface="宋体" panose="02010600030101010101" pitchFamily="2" charset="-122"/>
              </a:rPr>
              <a:t>(1)</a:t>
            </a:r>
            <a:r>
              <a:rPr lang="zh-CN" altLang="en-US" sz="1800" b="0" i="0" dirty="0">
                <a:solidFill>
                  <a:srgbClr val="333333"/>
                </a:solidFill>
                <a:effectLst/>
                <a:latin typeface="宋体" panose="02010600030101010101" pitchFamily="2" charset="-122"/>
                <a:ea typeface="宋体" panose="02010600030101010101" pitchFamily="2" charset="-122"/>
              </a:rPr>
              <a:t>行政信息真实原则，即行政机关公布的信息应当全面、准确、真实</a:t>
            </a:r>
            <a:r>
              <a:rPr lang="en-US" altLang="zh-CN" sz="1800" b="0" i="0" dirty="0">
                <a:solidFill>
                  <a:srgbClr val="333333"/>
                </a:solidFill>
                <a:effectLst/>
                <a:latin typeface="宋体" panose="02010600030101010101" pitchFamily="2" charset="-122"/>
                <a:ea typeface="宋体" panose="02010600030101010101" pitchFamily="2" charset="-122"/>
              </a:rPr>
              <a:t>;(2)</a:t>
            </a:r>
            <a:r>
              <a:rPr lang="zh-CN" altLang="en-US" sz="1800" b="0" i="0" dirty="0">
                <a:solidFill>
                  <a:srgbClr val="333333"/>
                </a:solidFill>
                <a:effectLst/>
                <a:latin typeface="宋体" panose="02010600030101010101" pitchFamily="2" charset="-122"/>
                <a:ea typeface="宋体" panose="02010600030101010101" pitchFamily="2" charset="-122"/>
              </a:rPr>
              <a:t>保护公民信赖利益原则。其包括以下内容：①非因法定事由并经法定程序，行政机关不得撤销、变更已经生效的行政决定</a:t>
            </a:r>
            <a:r>
              <a:rPr lang="en-US" altLang="zh-CN" sz="1800" b="0" i="0" dirty="0">
                <a:solidFill>
                  <a:srgbClr val="333333"/>
                </a:solidFill>
                <a:effectLst/>
                <a:latin typeface="宋体" panose="02010600030101010101" pitchFamily="2" charset="-122"/>
                <a:ea typeface="宋体" panose="02010600030101010101" pitchFamily="2" charset="-122"/>
              </a:rPr>
              <a:t>;②</a:t>
            </a:r>
            <a:r>
              <a:rPr lang="zh-CN" altLang="en-US" sz="1800" b="0" i="0" dirty="0">
                <a:solidFill>
                  <a:srgbClr val="333333"/>
                </a:solidFill>
                <a:effectLst/>
                <a:latin typeface="宋体" panose="02010600030101010101" pitchFamily="2" charset="-122"/>
                <a:ea typeface="宋体" panose="02010600030101010101" pitchFamily="2" charset="-122"/>
              </a:rPr>
              <a:t>因国家利益、公共利益或者其他法定事由需要撤回或者变更行政决定的，应当依照法定权限和程序进行，并对行政相对人因此受到的财产损失依法予以补偿</a:t>
            </a:r>
            <a:r>
              <a:rPr lang="en-US" altLang="zh-CN" sz="1800" b="0" i="0" dirty="0">
                <a:solidFill>
                  <a:srgbClr val="333333"/>
                </a:solidFill>
                <a:effectLst/>
                <a:latin typeface="宋体" panose="02010600030101010101" pitchFamily="2" charset="-122"/>
                <a:ea typeface="宋体" panose="02010600030101010101" pitchFamily="2" charset="-122"/>
              </a:rPr>
              <a:t>;③</a:t>
            </a:r>
            <a:r>
              <a:rPr lang="zh-CN" altLang="en-US" sz="1800" b="0" i="0" dirty="0">
                <a:solidFill>
                  <a:srgbClr val="333333"/>
                </a:solidFill>
                <a:effectLst/>
                <a:latin typeface="宋体" panose="02010600030101010101" pitchFamily="2" charset="-122"/>
                <a:ea typeface="宋体" panose="02010600030101010101" pitchFamily="2" charset="-122"/>
              </a:rPr>
              <a:t>行政机关违反法定程序或非因法定事由违法撤销已经生效的行政决定，对行政相对人因此受到的财产损失应依法予以赔偿。本题中，行政机关公开的信息应当准确是诚实守信原则中行政机关公布的信息应当全面、准确、真实的要求。</a:t>
            </a:r>
            <a:r>
              <a:rPr lang="en-US" altLang="zh-CN" sz="1800" b="0" i="0" dirty="0">
                <a:solidFill>
                  <a:srgbClr val="333333"/>
                </a:solidFill>
                <a:effectLst/>
                <a:latin typeface="宋体" panose="02010600030101010101" pitchFamily="2" charset="-122"/>
                <a:ea typeface="宋体" panose="02010600030101010101" pitchFamily="2" charset="-122"/>
              </a:rPr>
              <a:t>C</a:t>
            </a:r>
            <a:r>
              <a:rPr lang="zh-CN" altLang="en-US" sz="1800" b="0" i="0" dirty="0">
                <a:solidFill>
                  <a:srgbClr val="333333"/>
                </a:solidFill>
                <a:effectLst/>
                <a:latin typeface="宋体" panose="02010600030101010101" pitchFamily="2" charset="-122"/>
                <a:ea typeface="宋体" panose="02010600030101010101" pitchFamily="2" charset="-122"/>
              </a:rPr>
              <a:t>项正确，当选。程序正当原则包括以下三项子原则：①行政公开。除涉及国家秘密、商业秘密和个人隐私外，行政机关实施行政管理应当公开，以实现公民的知情权。②公众参与权。行政机关作出重要规定和决定，尤其是作出对公民不利决定时，应听取公民的意见。包括获得通知权、参与权、表达权和监督权。③回避原则。行政机关在行使职权和履行职责过程中，与相对人存在利害关系时，应当回避。</a:t>
            </a:r>
            <a:r>
              <a:rPr lang="en-US" altLang="zh-CN" sz="1800" b="0" i="0" dirty="0">
                <a:solidFill>
                  <a:srgbClr val="333333"/>
                </a:solidFill>
                <a:effectLst/>
                <a:latin typeface="宋体" panose="02010600030101010101" pitchFamily="2" charset="-122"/>
                <a:ea typeface="宋体" panose="02010600030101010101" pitchFamily="2" charset="-122"/>
              </a:rPr>
              <a:t>D</a:t>
            </a:r>
            <a:r>
              <a:rPr lang="zh-CN" altLang="en-US" sz="1800" b="0" i="0" dirty="0">
                <a:solidFill>
                  <a:srgbClr val="333333"/>
                </a:solidFill>
                <a:effectLst/>
                <a:latin typeface="宋体" panose="02010600030101010101" pitchFamily="2" charset="-122"/>
                <a:ea typeface="宋体" panose="02010600030101010101" pitchFamily="2" charset="-122"/>
              </a:rPr>
              <a:t>项错误，不当选。</a:t>
            </a:r>
          </a:p>
          <a:p>
            <a:endParaRPr lang="zh-CN" altLang="en-US" dirty="0"/>
          </a:p>
        </p:txBody>
      </p:sp>
    </p:spTree>
    <p:extLst>
      <p:ext uri="{BB962C8B-B14F-4D97-AF65-F5344CB8AC3E}">
        <p14:creationId xmlns:p14="http://schemas.microsoft.com/office/powerpoint/2010/main" val="602633415"/>
      </p:ext>
    </p:extLst>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A4921AA1-79E0-F49F-DB0C-F50799010A36}"/>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第六节　高效便民原则</a:t>
            </a:r>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D2205C6F-566C-EF11-5F5D-0E6A8C33F4E7}"/>
              </a:ext>
            </a:extLst>
          </p:cNvPr>
          <p:cNvSpPr>
            <a:spLocks noGrp="1"/>
          </p:cNvSpPr>
          <p:nvPr>
            <p:ph idx="1"/>
          </p:nvPr>
        </p:nvSpPr>
        <p:spPr/>
        <p:txBody>
          <a:bodyPr/>
          <a:lstStyle/>
          <a:p>
            <a:pPr eaLnBrk="1" hangingPunct="1">
              <a:lnSpc>
                <a:spcPct val="150000"/>
              </a:lnSpc>
              <a:buFont typeface="Wingdings" panose="05000000000000000000" pitchFamily="2" charset="2"/>
              <a:buNone/>
            </a:pPr>
            <a:r>
              <a:rPr lang="en-US" altLang="zh-CN">
                <a:solidFill>
                  <a:srgbClr val="000000"/>
                </a:solidFill>
                <a:latin typeface="黑体" panose="02010609060101010101" pitchFamily="49" charset="-122"/>
                <a:ea typeface="黑体" panose="02010609060101010101" pitchFamily="49" charset="-122"/>
                <a:sym typeface="+mn-ea"/>
              </a:rPr>
              <a:t>  </a:t>
            </a:r>
            <a:r>
              <a:rPr lang="zh-CN" altLang="en-US">
                <a:solidFill>
                  <a:srgbClr val="000000"/>
                </a:solidFill>
                <a:latin typeface="黑体" panose="02010609060101010101" pitchFamily="49" charset="-122"/>
                <a:ea typeface="黑体" panose="02010609060101010101" pitchFamily="49" charset="-122"/>
                <a:sym typeface="+mn-ea"/>
              </a:rPr>
              <a:t>本章教学目的：</a:t>
            </a:r>
            <a:r>
              <a:rPr lang="zh-CN" altLang="en-US">
                <a:solidFill>
                  <a:srgbClr val="000000"/>
                </a:solidFill>
                <a:latin typeface="楷体_GB2312" pitchFamily="49" charset="-122"/>
                <a:sym typeface="+mn-ea"/>
              </a:rPr>
              <a:t>通过本章学习，使学生对行政法的基本原则有个系统全面的认识和把握。</a:t>
            </a:r>
            <a:endParaRPr lang="zh-CN" altLang="en-US">
              <a:solidFill>
                <a:schemeClr val="tx2"/>
              </a:solidFill>
              <a:latin typeface="楷体_GB2312" pitchFamily="49" charset="-122"/>
            </a:endParaRPr>
          </a:p>
          <a:p>
            <a:pPr eaLnBrk="1" hangingPunct="1"/>
            <a:endParaRPr lang="zh-CN" altLang="en-US"/>
          </a:p>
        </p:txBody>
      </p:sp>
      <p:sp>
        <p:nvSpPr>
          <p:cNvPr id="16387" name="文本框 1">
            <a:extLst>
              <a:ext uri="{FF2B5EF4-FFF2-40B4-BE49-F238E27FC236}">
                <a16:creationId xmlns:a16="http://schemas.microsoft.com/office/drawing/2014/main" id="{12D7832B-593B-65F5-9082-DDDB8841E987}"/>
              </a:ext>
            </a:extLst>
          </p:cNvPr>
          <p:cNvSpPr txBox="1">
            <a:spLocks noChangeArrowheads="1"/>
          </p:cNvSpPr>
          <p:nvPr/>
        </p:nvSpPr>
        <p:spPr bwMode="auto">
          <a:xfrm>
            <a:off x="2114550" y="622300"/>
            <a:ext cx="274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chemeClr val="hlink"/>
                </a:solidFill>
                <a:latin typeface="楷体_GB2312" pitchFamily="49" charset="-122"/>
                <a:ea typeface="楷体_GB2312" pitchFamily="49" charset="-122"/>
              </a:rPr>
              <a:t>本章导语</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51E3A0FB-2BDB-D90F-DFF9-1D1A7559D469}"/>
              </a:ext>
            </a:extLst>
          </p:cNvPr>
          <p:cNvSpPr>
            <a:spLocks noGrp="1"/>
          </p:cNvSpPr>
          <p:nvPr>
            <p:ph type="title"/>
          </p:nvPr>
        </p:nvSpPr>
        <p:spPr/>
        <p:txBody>
          <a:bodyPr/>
          <a:lstStyle/>
          <a:p>
            <a:pPr eaLnBrk="1" hangingPunct="1"/>
            <a:r>
              <a:rPr lang="zh-CN" altLang="en-US">
                <a:latin typeface="楷体_GB2312" pitchFamily="49" charset="-122"/>
                <a:ea typeface="楷体_GB2312" pitchFamily="49" charset="-122"/>
                <a:sym typeface="+mn-ea"/>
              </a:rPr>
              <a:t>一、高效便民原则</a:t>
            </a:r>
            <a:endParaRPr lang="zh-CN" altLang="en-US"/>
          </a:p>
        </p:txBody>
      </p:sp>
      <p:sp>
        <p:nvSpPr>
          <p:cNvPr id="48131" name="内容占位符 2">
            <a:extLst>
              <a:ext uri="{FF2B5EF4-FFF2-40B4-BE49-F238E27FC236}">
                <a16:creationId xmlns:a16="http://schemas.microsoft.com/office/drawing/2014/main" id="{2A60B98E-E759-F0CA-FD1C-8C82CB734AB5}"/>
              </a:ext>
            </a:extLst>
          </p:cNvPr>
          <p:cNvSpPr>
            <a:spLocks noGrp="1"/>
          </p:cNvSpPr>
          <p:nvPr>
            <p:ph idx="1"/>
          </p:nvPr>
        </p:nvSpPr>
        <p:spPr/>
        <p:txBody>
          <a:bodyPr/>
          <a:lstStyle/>
          <a:p>
            <a:pPr eaLnBrk="1" hangingPunct="1">
              <a:lnSpc>
                <a:spcPct val="150000"/>
              </a:lnSpc>
              <a:spcBef>
                <a:spcPct val="0"/>
              </a:spcBef>
            </a:pPr>
            <a:r>
              <a:rPr lang="zh-CN" altLang="en-US"/>
              <a:t>高效便民，是指行政机关应依法高效率、高效益地行使职权，最大程度地方便人民群众，从而更好地服务于人民和实现行政管理的目标。</a:t>
            </a:r>
          </a:p>
        </p:txBody>
      </p:sp>
    </p:spTree>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7D5ED9CC-09D4-4AEF-E416-8C2E8EA96C21}"/>
              </a:ext>
            </a:extLst>
          </p:cNvPr>
          <p:cNvSpPr>
            <a:spLocks noGrp="1"/>
          </p:cNvSpPr>
          <p:nvPr>
            <p:ph type="title"/>
          </p:nvPr>
        </p:nvSpPr>
        <p:spPr/>
        <p:txBody>
          <a:bodyPr/>
          <a:lstStyle/>
          <a:p>
            <a:pPr eaLnBrk="1" hangingPunct="1"/>
            <a:r>
              <a:rPr lang="zh-CN" altLang="en-US"/>
              <a:t>二、高效原则</a:t>
            </a:r>
          </a:p>
        </p:txBody>
      </p:sp>
      <p:sp>
        <p:nvSpPr>
          <p:cNvPr id="49155" name="内容占位符 2">
            <a:extLst>
              <a:ext uri="{FF2B5EF4-FFF2-40B4-BE49-F238E27FC236}">
                <a16:creationId xmlns:a16="http://schemas.microsoft.com/office/drawing/2014/main" id="{815B2A0D-1C74-5856-C133-0937361E7788}"/>
              </a:ext>
            </a:extLst>
          </p:cNvPr>
          <p:cNvSpPr>
            <a:spLocks noGrp="1"/>
          </p:cNvSpPr>
          <p:nvPr>
            <p:ph idx="1"/>
          </p:nvPr>
        </p:nvSpPr>
        <p:spPr/>
        <p:txBody>
          <a:bodyPr/>
          <a:lstStyle/>
          <a:p>
            <a:pPr eaLnBrk="1" hangingPunct="1">
              <a:lnSpc>
                <a:spcPct val="150000"/>
              </a:lnSpc>
              <a:spcBef>
                <a:spcPct val="0"/>
              </a:spcBef>
            </a:pPr>
            <a:r>
              <a:rPr lang="zh-CN" altLang="en-US" sz="2800" dirty="0"/>
              <a:t>高效原则，即以最低成本在最短时间内创造出更多的成果。</a:t>
            </a:r>
          </a:p>
          <a:p>
            <a:pPr eaLnBrk="1" hangingPunct="1">
              <a:lnSpc>
                <a:spcPct val="150000"/>
              </a:lnSpc>
              <a:spcBef>
                <a:spcPct val="0"/>
              </a:spcBef>
            </a:pPr>
            <a:r>
              <a:rPr lang="zh-CN" altLang="en-US" sz="2400" dirty="0"/>
              <a:t>高效原则在行政法上的基本要求是：（1）精简机构，裁撤冗员，降低公共行政的人力成本；（2）公共行政必须坚持为民服务的宗旨，以满足人民的真实需求为施政方向，坚持从实际出发，量力而行；（3）行政决策、行政决定必须进行成本效益核算，禁止采取得不偿失的行政活动；（4）公共行政应当严格遵循法定时限，禁止拖拉；（5）改进行政工作作风，消除非法设置的人为障碍和前置条件。</a:t>
            </a:r>
          </a:p>
        </p:txBody>
      </p:sp>
    </p:spTree>
  </p:cSld>
  <p:clrMapOvr>
    <a:masterClrMapping/>
  </p:clrMapOvr>
  <p:transition spd="slow">
    <p:random/>
    <p:sndAc>
      <p:stSnd>
        <p:snd r:embed="rId2" name="cashreg.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44CAE7C-6F9A-9E9D-5CB1-CEA4177EFAC5}"/>
              </a:ext>
            </a:extLst>
          </p:cNvPr>
          <p:cNvSpPr>
            <a:spLocks noGrp="1"/>
          </p:cNvSpPr>
          <p:nvPr>
            <p:ph type="title"/>
          </p:nvPr>
        </p:nvSpPr>
        <p:spPr/>
        <p:txBody>
          <a:bodyPr/>
          <a:lstStyle/>
          <a:p>
            <a:pPr eaLnBrk="1" hangingPunct="1"/>
            <a:r>
              <a:rPr lang="zh-CN" altLang="en-US"/>
              <a:t>三、便民原则</a:t>
            </a:r>
          </a:p>
        </p:txBody>
      </p:sp>
      <p:sp>
        <p:nvSpPr>
          <p:cNvPr id="50179" name="内容占位符 2">
            <a:extLst>
              <a:ext uri="{FF2B5EF4-FFF2-40B4-BE49-F238E27FC236}">
                <a16:creationId xmlns:a16="http://schemas.microsoft.com/office/drawing/2014/main" id="{F4147043-784D-2197-61CC-95F282F6A100}"/>
              </a:ext>
            </a:extLst>
          </p:cNvPr>
          <p:cNvSpPr>
            <a:spLocks noGrp="1"/>
          </p:cNvSpPr>
          <p:nvPr>
            <p:ph idx="1"/>
          </p:nvPr>
        </p:nvSpPr>
        <p:spPr>
          <a:xfrm>
            <a:off x="574993" y="1520826"/>
            <a:ext cx="11329987" cy="4456113"/>
          </a:xfrm>
        </p:spPr>
        <p:txBody>
          <a:bodyPr/>
          <a:lstStyle/>
          <a:p>
            <a:pPr eaLnBrk="1" hangingPunct="1">
              <a:lnSpc>
                <a:spcPct val="150000"/>
              </a:lnSpc>
              <a:spcBef>
                <a:spcPct val="0"/>
              </a:spcBef>
            </a:pPr>
            <a:r>
              <a:rPr lang="zh-CN" altLang="en-US" sz="2800" dirty="0"/>
              <a:t>便民原则，是指民众能够方便获得行政主体提供的公共服务。</a:t>
            </a:r>
          </a:p>
          <a:p>
            <a:pPr eaLnBrk="1" hangingPunct="1">
              <a:lnSpc>
                <a:spcPct val="150000"/>
              </a:lnSpc>
              <a:spcBef>
                <a:spcPct val="0"/>
              </a:spcBef>
            </a:pPr>
            <a:r>
              <a:rPr lang="zh-CN" altLang="en-US" sz="2400" dirty="0"/>
              <a:t>结合我国的行政现实，便民原则的基本要求是：（1）保障民众以最低成本和最便利方式获取公共信息；（2）行政机关的办公场所应当尽可能接近服务对象，减少民众获取公共行政服务的成本；（3）行政事权和行政人员应当尽可能下放到基层；（4）将分散于不同行政部门但又密切相关的行政事项在程序上尽可能一体办理。（5）应当健全服务咨询制度，及时、准确、全面解答民众的咨询和疑问；（6）在特殊情况下，如服务对象丧失行动能力等，应当提供上门服务。</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F54B4-B3FC-F159-7FE1-8F2F0E027E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8764AAA-CA31-4E3B-5EE2-34AC6BDF7C3F}"/>
              </a:ext>
            </a:extLst>
          </p:cNvPr>
          <p:cNvSpPr>
            <a:spLocks noGrp="1"/>
          </p:cNvSpPr>
          <p:nvPr>
            <p:ph idx="1"/>
          </p:nvPr>
        </p:nvSpPr>
        <p:spPr/>
        <p:txBody>
          <a:bodyPr/>
          <a:lstStyle/>
          <a:p>
            <a:pPr algn="l"/>
            <a:r>
              <a:rPr lang="zh-CN" altLang="en-US" sz="2800" b="0" i="0" dirty="0">
                <a:solidFill>
                  <a:srgbClr val="333333"/>
                </a:solidFill>
                <a:effectLst/>
                <a:latin typeface="宋体" panose="02010600030101010101" pitchFamily="2" charset="-122"/>
                <a:ea typeface="宋体" panose="02010600030101010101" pitchFamily="2" charset="-122"/>
              </a:rPr>
              <a:t>高效便民是行政管理的基本要求，是服务型政府的具体体现。下列哪些选项体现了这一要求</a:t>
            </a:r>
            <a:r>
              <a:rPr lang="en-US" altLang="zh-CN" sz="2800" b="0" i="0" dirty="0">
                <a:solidFill>
                  <a:srgbClr val="333333"/>
                </a:solidFill>
                <a:effectLst/>
                <a:latin typeface="宋体" panose="02010600030101010101" pitchFamily="2" charset="-122"/>
                <a:ea typeface="宋体" panose="02010600030101010101" pitchFamily="2" charset="-122"/>
              </a:rPr>
              <a:t>?(</a:t>
            </a:r>
            <a:r>
              <a:rPr lang="zh-CN" altLang="en-US" sz="2800" b="0" i="0" dirty="0">
                <a:solidFill>
                  <a:srgbClr val="333333"/>
                </a:solidFill>
                <a:effectLst/>
                <a:latin typeface="宋体" panose="02010600030101010101" pitchFamily="2" charset="-122"/>
                <a:ea typeface="宋体" panose="02010600030101010101" pitchFamily="2" charset="-122"/>
              </a:rPr>
              <a:t>单选</a:t>
            </a:r>
            <a:r>
              <a:rPr lang="en-US" altLang="zh-CN" sz="2800" b="0" i="0" dirty="0">
                <a:solidFill>
                  <a:srgbClr val="333333"/>
                </a:solidFill>
                <a:effectLst/>
                <a:latin typeface="宋体" panose="02010600030101010101" pitchFamily="2" charset="-122"/>
                <a:ea typeface="宋体" panose="02010600030101010101" pitchFamily="2" charset="-122"/>
              </a:rPr>
              <a:t>)</a:t>
            </a:r>
          </a:p>
          <a:p>
            <a:pPr algn="l"/>
            <a:r>
              <a:rPr lang="en-US" altLang="zh-CN" sz="2800" b="0" i="0" dirty="0">
                <a:solidFill>
                  <a:srgbClr val="333333"/>
                </a:solidFill>
                <a:effectLst/>
                <a:latin typeface="宋体" panose="02010600030101010101" pitchFamily="2" charset="-122"/>
                <a:ea typeface="宋体" panose="02010600030101010101" pitchFamily="2" charset="-122"/>
              </a:rPr>
              <a:t>A.</a:t>
            </a:r>
            <a:r>
              <a:rPr lang="zh-CN" altLang="en-US" sz="2800" b="0" i="0" dirty="0">
                <a:solidFill>
                  <a:srgbClr val="333333"/>
                </a:solidFill>
                <a:effectLst/>
                <a:latin typeface="宋体" panose="02010600030101010101" pitchFamily="2" charset="-122"/>
                <a:ea typeface="宋体" panose="02010600030101010101" pitchFamily="2" charset="-122"/>
              </a:rPr>
              <a:t>简化行政机关内部办理行政许可流程</a:t>
            </a:r>
          </a:p>
          <a:p>
            <a:pPr algn="l"/>
            <a:r>
              <a:rPr lang="en-US" altLang="zh-CN" sz="2800" b="0" i="0" dirty="0">
                <a:solidFill>
                  <a:srgbClr val="333333"/>
                </a:solidFill>
                <a:effectLst/>
                <a:latin typeface="宋体" panose="02010600030101010101" pitchFamily="2" charset="-122"/>
                <a:ea typeface="宋体" panose="02010600030101010101" pitchFamily="2" charset="-122"/>
              </a:rPr>
              <a:t>B.</a:t>
            </a:r>
            <a:r>
              <a:rPr lang="zh-CN" altLang="en-US" sz="2800" b="0" i="0" dirty="0">
                <a:solidFill>
                  <a:srgbClr val="333333"/>
                </a:solidFill>
                <a:effectLst/>
                <a:latin typeface="宋体" panose="02010600030101010101" pitchFamily="2" charset="-122"/>
                <a:ea typeface="宋体" panose="02010600030101010101" pitchFamily="2" charset="-122"/>
              </a:rPr>
              <a:t>非因法定事由并经法定程序，行政机关不得撤回和变更已生效的行政许可</a:t>
            </a:r>
          </a:p>
          <a:p>
            <a:pPr algn="l"/>
            <a:r>
              <a:rPr lang="en-US" altLang="zh-CN" sz="2800" b="0" i="0" dirty="0">
                <a:solidFill>
                  <a:srgbClr val="333333"/>
                </a:solidFill>
                <a:effectLst/>
                <a:latin typeface="宋体" panose="02010600030101010101" pitchFamily="2" charset="-122"/>
                <a:ea typeface="宋体" panose="02010600030101010101" pitchFamily="2" charset="-122"/>
              </a:rPr>
              <a:t>C.</a:t>
            </a:r>
            <a:r>
              <a:rPr lang="zh-CN" altLang="en-US" sz="2800" b="0" i="0" dirty="0">
                <a:solidFill>
                  <a:srgbClr val="333333"/>
                </a:solidFill>
                <a:effectLst/>
                <a:latin typeface="宋体" panose="02010600030101010101" pitchFamily="2" charset="-122"/>
                <a:ea typeface="宋体" panose="02010600030101010101" pitchFamily="2" charset="-122"/>
              </a:rPr>
              <a:t>对办理行政许可的当事人提出的问题给予及时、耐心的答复</a:t>
            </a:r>
          </a:p>
          <a:p>
            <a:pPr algn="l"/>
            <a:r>
              <a:rPr lang="en-US" altLang="zh-CN" sz="2800" b="0" i="0" dirty="0">
                <a:solidFill>
                  <a:srgbClr val="333333"/>
                </a:solidFill>
                <a:effectLst/>
                <a:latin typeface="宋体" panose="02010600030101010101" pitchFamily="2" charset="-122"/>
                <a:ea typeface="宋体" panose="02010600030101010101" pitchFamily="2" charset="-122"/>
              </a:rPr>
              <a:t>D.</a:t>
            </a:r>
            <a:r>
              <a:rPr lang="zh-CN" altLang="en-US" sz="2800" b="0" i="0" dirty="0">
                <a:solidFill>
                  <a:srgbClr val="333333"/>
                </a:solidFill>
                <a:effectLst/>
                <a:latin typeface="宋体" panose="02010600030101010101" pitchFamily="2" charset="-122"/>
                <a:ea typeface="宋体" panose="02010600030101010101" pitchFamily="2" charset="-122"/>
              </a:rPr>
              <a:t>对违法实施行政许可给当事人造成侵害的执法人员予以责任追究</a:t>
            </a:r>
          </a:p>
          <a:p>
            <a:endParaRPr lang="zh-CN" altLang="en-US" dirty="0"/>
          </a:p>
        </p:txBody>
      </p:sp>
    </p:spTree>
    <p:extLst>
      <p:ext uri="{BB962C8B-B14F-4D97-AF65-F5344CB8AC3E}">
        <p14:creationId xmlns:p14="http://schemas.microsoft.com/office/powerpoint/2010/main" val="3193637812"/>
      </p:ext>
    </p:extLst>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50628AC7-23B2-9831-A76A-6066D3620797}"/>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第七节　监督与救济原则</a:t>
            </a: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4C5FE0EC-A6B6-9C7D-47C2-04FCE954EAC6}"/>
              </a:ext>
            </a:extLst>
          </p:cNvPr>
          <p:cNvSpPr>
            <a:spLocks noGrp="1"/>
          </p:cNvSpPr>
          <p:nvPr>
            <p:ph type="title"/>
          </p:nvPr>
        </p:nvSpPr>
        <p:spPr/>
        <p:txBody>
          <a:bodyPr/>
          <a:lstStyle/>
          <a:p>
            <a:pPr eaLnBrk="1" hangingPunct="1"/>
            <a:r>
              <a:rPr lang="zh-CN" altLang="en-US"/>
              <a:t>一、监督原则</a:t>
            </a:r>
          </a:p>
        </p:txBody>
      </p:sp>
      <p:sp>
        <p:nvSpPr>
          <p:cNvPr id="52227" name="内容占位符 2">
            <a:extLst>
              <a:ext uri="{FF2B5EF4-FFF2-40B4-BE49-F238E27FC236}">
                <a16:creationId xmlns:a16="http://schemas.microsoft.com/office/drawing/2014/main" id="{C0E7EBD6-D536-2BDE-747D-6EB6FCEC11D2}"/>
              </a:ext>
            </a:extLst>
          </p:cNvPr>
          <p:cNvSpPr>
            <a:spLocks noGrp="1"/>
          </p:cNvSpPr>
          <p:nvPr>
            <p:ph idx="1"/>
          </p:nvPr>
        </p:nvSpPr>
        <p:spPr/>
        <p:txBody>
          <a:bodyPr/>
          <a:lstStyle/>
          <a:p>
            <a:pPr eaLnBrk="1" hangingPunct="1">
              <a:lnSpc>
                <a:spcPct val="150000"/>
              </a:lnSpc>
              <a:spcBef>
                <a:spcPct val="0"/>
              </a:spcBef>
            </a:pPr>
            <a:r>
              <a:rPr lang="zh-CN" altLang="en-US"/>
              <a:t>所谓监督原则，即监督行政的原则，是指有权国家机关、公民、法人或者其他组织对行政机关或其他组织的行政活动有权进行监督与问责。基于“权责一致”和“有权力必有监督”的要求，监督原则主要包括监督与责任两个方面的内容：</a:t>
            </a:r>
          </a:p>
        </p:txBody>
      </p:sp>
    </p:spTree>
  </p:cSld>
  <p:clrMapOvr>
    <a:masterClrMapping/>
  </p:clrMapOvr>
  <p:transition spd="slow">
    <p:random/>
    <p:sndAc>
      <p:stSnd>
        <p:snd r:embed="rId2" name="cashreg.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a:extLst>
              <a:ext uri="{FF2B5EF4-FFF2-40B4-BE49-F238E27FC236}">
                <a16:creationId xmlns:a16="http://schemas.microsoft.com/office/drawing/2014/main" id="{F110331B-DDE6-1247-8841-4A9341C4EAA1}"/>
              </a:ext>
            </a:extLst>
          </p:cNvPr>
          <p:cNvSpPr>
            <a:spLocks noGrp="1"/>
          </p:cNvSpPr>
          <p:nvPr>
            <p:ph idx="1"/>
          </p:nvPr>
        </p:nvSpPr>
        <p:spPr/>
        <p:txBody>
          <a:bodyPr/>
          <a:lstStyle/>
          <a:p>
            <a:pPr eaLnBrk="1" hangingPunct="1">
              <a:lnSpc>
                <a:spcPct val="150000"/>
              </a:lnSpc>
              <a:spcBef>
                <a:spcPct val="0"/>
              </a:spcBef>
            </a:pPr>
            <a:r>
              <a:rPr lang="zh-CN" altLang="en-US"/>
              <a:t>监督主要表现为：（1）自觉接受“他律”监督。（2）加强行政内部层级监督和专门监督。</a:t>
            </a:r>
          </a:p>
          <a:p>
            <a:pPr eaLnBrk="1" hangingPunct="1">
              <a:lnSpc>
                <a:spcPct val="150000"/>
              </a:lnSpc>
              <a:spcBef>
                <a:spcPct val="0"/>
              </a:spcBef>
            </a:pPr>
            <a:r>
              <a:rPr lang="zh-CN" altLang="en-US"/>
              <a:t>责任主要表现为三个方面：（1）行政机关有责任依法行使职权。（2）对违法、不当行为及其他造成公民或组织权益损害的行为应当承担责任。（3）问责。</a:t>
            </a:r>
          </a:p>
        </p:txBody>
      </p:sp>
    </p:spTree>
  </p:cSld>
  <p:clrMapOvr>
    <a:masterClrMapping/>
  </p:clrMapOvr>
  <p:transition spd="slow">
    <p:random/>
    <p:sndAc>
      <p:stSnd>
        <p:snd r:embed="rId2" name="cashreg.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55E123AD-2B2E-D99E-073C-7D169E28281E}"/>
              </a:ext>
            </a:extLst>
          </p:cNvPr>
          <p:cNvSpPr>
            <a:spLocks noGrp="1"/>
          </p:cNvSpPr>
          <p:nvPr>
            <p:ph type="title"/>
          </p:nvPr>
        </p:nvSpPr>
        <p:spPr/>
        <p:txBody>
          <a:bodyPr/>
          <a:lstStyle/>
          <a:p>
            <a:pPr eaLnBrk="1" hangingPunct="1"/>
            <a:r>
              <a:rPr lang="zh-CN" altLang="en-US">
                <a:sym typeface="+mn-ea"/>
              </a:rPr>
              <a:t>二、救济原则</a:t>
            </a:r>
          </a:p>
        </p:txBody>
      </p:sp>
      <p:sp>
        <p:nvSpPr>
          <p:cNvPr id="54275" name="内容占位符 2">
            <a:extLst>
              <a:ext uri="{FF2B5EF4-FFF2-40B4-BE49-F238E27FC236}">
                <a16:creationId xmlns:a16="http://schemas.microsoft.com/office/drawing/2014/main" id="{C33F0287-2556-EC47-BE00-D383B484E4A2}"/>
              </a:ext>
            </a:extLst>
          </p:cNvPr>
          <p:cNvSpPr>
            <a:spLocks noGrp="1"/>
          </p:cNvSpPr>
          <p:nvPr>
            <p:ph idx="1"/>
          </p:nvPr>
        </p:nvSpPr>
        <p:spPr/>
        <p:txBody>
          <a:bodyPr/>
          <a:lstStyle/>
          <a:p>
            <a:pPr eaLnBrk="1" hangingPunct="1">
              <a:lnSpc>
                <a:spcPct val="150000"/>
              </a:lnSpc>
              <a:spcBef>
                <a:spcPct val="0"/>
              </a:spcBef>
            </a:pPr>
            <a:r>
              <a:rPr lang="zh-CN" altLang="en-US" sz="2800"/>
              <a:t>“有权利必有救济”“无救济即无权利”，可以说是一条法律公理。在行政活动中，行政机关极易给行政相对人的权益造成损害，如果没有对因其违法或不当的行政活动造成损害的弥补与救济，行政公权力就会“任性”地行使，从而使人民的权益处于一种危险状态。因此，从保障人民的合法权益角度出发，必须给予公民或组织在其合法权益受到行政违法或不当侵害的情况下享有充分的救济。</a:t>
            </a:r>
          </a:p>
        </p:txBody>
      </p:sp>
    </p:spTree>
  </p:cSld>
  <p:clrMapOvr>
    <a:masterClrMapping/>
  </p:clrMapOvr>
  <p:transition spd="slow">
    <p:random/>
    <p:sndAc>
      <p:stSnd>
        <p:snd r:embed="rId2" name="cashreg.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0E185F3-2AA8-DBC8-28F3-58E011785A78}"/>
              </a:ext>
            </a:extLst>
          </p:cNvPr>
          <p:cNvSpPr>
            <a:spLocks noGrp="1"/>
          </p:cNvSpPr>
          <p:nvPr>
            <p:ph type="title"/>
          </p:nvPr>
        </p:nvSpPr>
        <p:spPr/>
        <p:txBody>
          <a:bodyPr/>
          <a:lstStyle/>
          <a:p>
            <a:pPr eaLnBrk="1" hangingPunct="1"/>
            <a:r>
              <a:rPr lang="zh-CN" altLang="en-US">
                <a:sym typeface="+mn-ea"/>
              </a:rPr>
              <a:t>二、救济原则</a:t>
            </a:r>
          </a:p>
        </p:txBody>
      </p:sp>
      <p:sp>
        <p:nvSpPr>
          <p:cNvPr id="55299" name="内容占位符 2">
            <a:extLst>
              <a:ext uri="{FF2B5EF4-FFF2-40B4-BE49-F238E27FC236}">
                <a16:creationId xmlns:a16="http://schemas.microsoft.com/office/drawing/2014/main" id="{C9ABBC48-482D-0242-9C67-209BA3DB4DCD}"/>
              </a:ext>
            </a:extLst>
          </p:cNvPr>
          <p:cNvSpPr>
            <a:spLocks noGrp="1"/>
          </p:cNvSpPr>
          <p:nvPr>
            <p:ph idx="1"/>
          </p:nvPr>
        </p:nvSpPr>
        <p:spPr/>
        <p:txBody>
          <a:bodyPr/>
          <a:lstStyle/>
          <a:p>
            <a:pPr eaLnBrk="1" hangingPunct="1">
              <a:lnSpc>
                <a:spcPct val="150000"/>
              </a:lnSpc>
              <a:spcBef>
                <a:spcPct val="0"/>
              </a:spcBef>
            </a:pPr>
            <a:r>
              <a:rPr lang="zh-CN" altLang="en-US"/>
              <a:t>处于行政相对人地位的公民、法人或其他组织的救济权利，主要包括申请行政复议权、提起行政诉讼权、要求赔偿权或补偿权以及救济过程中的相应权利等。这些救济权的行使及实现，在我国主要通过行政复议、行政诉讼、国家赔偿与补偿等制度来保障。</a:t>
            </a:r>
          </a:p>
        </p:txBody>
      </p:sp>
    </p:spTree>
  </p:cSld>
  <p:clrMapOvr>
    <a:masterClrMapping/>
  </p:clrMapOvr>
  <p:transition spd="slow">
    <p:random/>
    <p:sndAc>
      <p:stSnd>
        <p:snd r:embed="rId2" name="cashreg.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4" name="文本占位符 3">
            <a:extLst>
              <a:ext uri="{FF2B5EF4-FFF2-40B4-BE49-F238E27FC236}">
                <a16:creationId xmlns:a16="http://schemas.microsoft.com/office/drawing/2014/main" id="{A555A5A4-79BD-F16C-E19E-8402CAA0BC28}"/>
              </a:ext>
            </a:extLst>
          </p:cNvPr>
          <p:cNvSpPr>
            <a:spLocks noGrp="1"/>
          </p:cNvSpPr>
          <p:nvPr>
            <p:ph type="body"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8AB69376-7F09-23BE-FA8B-742E3D3CC1E1}"/>
              </a:ext>
            </a:extLst>
          </p:cNvPr>
          <p:cNvSpPr>
            <a:spLocks noGrp="1"/>
          </p:cNvSpPr>
          <p:nvPr>
            <p:ph idx="1"/>
          </p:nvPr>
        </p:nvSpPr>
        <p:spPr/>
        <p:txBody>
          <a:bodyPr/>
          <a:lstStyle/>
          <a:p>
            <a:pPr eaLnBrk="1" hangingPunct="1">
              <a:lnSpc>
                <a:spcPct val="150000"/>
              </a:lnSpc>
              <a:spcBef>
                <a:spcPct val="0"/>
              </a:spcBef>
            </a:pPr>
            <a:r>
              <a:rPr lang="zh-CN" altLang="en-US">
                <a:solidFill>
                  <a:srgbClr val="000000"/>
                </a:solidFill>
                <a:latin typeface="黑体" panose="02010609060101010101" pitchFamily="49" charset="-122"/>
                <a:ea typeface="黑体" panose="02010609060101010101" pitchFamily="49" charset="-122"/>
                <a:sym typeface="+mn-ea"/>
              </a:rPr>
              <a:t>本章教学要求：</a:t>
            </a:r>
            <a:r>
              <a:rPr lang="zh-CN" altLang="en-US" b="0">
                <a:solidFill>
                  <a:srgbClr val="000000"/>
                </a:solidFill>
                <a:latin typeface="黑体" panose="02010609060101010101" pitchFamily="49" charset="-122"/>
                <a:ea typeface="黑体" panose="02010609060101010101" pitchFamily="49" charset="-122"/>
                <a:sym typeface="+mn-ea"/>
              </a:rPr>
              <a:t>通过对行政法基本原则概念、含义和基本原则体系的了解，对行政法基本原则有系统的认识，然后深入的学习依法行政原则、行政合理性原则、程序正当原则、诚信原则、高效便民原则、监督与救济原则的概念、内涵与意义。</a:t>
            </a:r>
            <a:endParaRPr lang="zh-CN" altLang="en-US" b="0"/>
          </a:p>
        </p:txBody>
      </p:sp>
      <p:sp>
        <p:nvSpPr>
          <p:cNvPr id="17411" name="文本框 1">
            <a:extLst>
              <a:ext uri="{FF2B5EF4-FFF2-40B4-BE49-F238E27FC236}">
                <a16:creationId xmlns:a16="http://schemas.microsoft.com/office/drawing/2014/main" id="{71CD4E50-C80F-6935-93E2-38B51578EE40}"/>
              </a:ext>
            </a:extLst>
          </p:cNvPr>
          <p:cNvSpPr txBox="1">
            <a:spLocks noChangeArrowheads="1"/>
          </p:cNvSpPr>
          <p:nvPr/>
        </p:nvSpPr>
        <p:spPr bwMode="auto">
          <a:xfrm>
            <a:off x="2222500" y="644525"/>
            <a:ext cx="274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chemeClr val="hlink"/>
                </a:solidFill>
                <a:latin typeface="楷体_GB2312" pitchFamily="49" charset="-122"/>
                <a:ea typeface="楷体_GB2312" pitchFamily="49" charset="-122"/>
              </a:rPr>
              <a:t>本章导语</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DF391ABA-A949-0508-5284-7FCFFE5A6926}"/>
              </a:ext>
            </a:extLst>
          </p:cNvPr>
          <p:cNvSpPr>
            <a:spLocks noGrp="1"/>
          </p:cNvSpPr>
          <p:nvPr>
            <p:ph idx="1"/>
          </p:nvPr>
        </p:nvSpPr>
        <p:spPr/>
        <p:txBody>
          <a:bodyPr/>
          <a:lstStyle/>
          <a:p>
            <a:pPr algn="just" eaLnBrk="1" hangingPunct="1">
              <a:lnSpc>
                <a:spcPct val="120000"/>
              </a:lnSpc>
            </a:pPr>
            <a:r>
              <a:rPr lang="zh-CN" altLang="en-US">
                <a:latin typeface="黑体" panose="02010609060101010101" pitchFamily="49" charset="-122"/>
                <a:ea typeface="黑体" panose="02010609060101010101" pitchFamily="49" charset="-122"/>
                <a:sym typeface="+mn-ea"/>
              </a:rPr>
              <a:t>本章教学重点：</a:t>
            </a:r>
            <a:r>
              <a:rPr lang="zh-CN" altLang="en-US" sz="2800" b="0">
                <a:latin typeface="黑体" panose="02010609060101010101" pitchFamily="49" charset="-122"/>
                <a:ea typeface="黑体" panose="02010609060101010101" pitchFamily="49" charset="-122"/>
                <a:sym typeface="+mn-ea"/>
              </a:rPr>
              <a:t>行政法基本原则的体系、</a:t>
            </a:r>
            <a:r>
              <a:rPr lang="zh-CN" altLang="en-US" sz="2800" b="0">
                <a:solidFill>
                  <a:srgbClr val="000000"/>
                </a:solidFill>
                <a:latin typeface="黑体" panose="02010609060101010101" pitchFamily="49" charset="-122"/>
                <a:ea typeface="黑体" panose="02010609060101010101" pitchFamily="49" charset="-122"/>
                <a:sym typeface="+mn-ea"/>
              </a:rPr>
              <a:t>依法行政原则、行政合理性原则、程序正当原则、诚信原则、高效便民原则、监督与救济原则</a:t>
            </a:r>
            <a:endParaRPr lang="zh-CN" altLang="en-US" sz="2800" b="0">
              <a:latin typeface="黑体" panose="02010609060101010101" pitchFamily="49" charset="-122"/>
              <a:ea typeface="黑体" panose="02010609060101010101" pitchFamily="49" charset="-122"/>
              <a:sym typeface="+mn-ea"/>
            </a:endParaRPr>
          </a:p>
          <a:p>
            <a:pPr algn="just" eaLnBrk="1" hangingPunct="1">
              <a:lnSpc>
                <a:spcPct val="120000"/>
              </a:lnSpc>
            </a:pPr>
            <a:r>
              <a:rPr lang="zh-CN" altLang="en-US">
                <a:latin typeface="黑体" panose="02010609060101010101" pitchFamily="49" charset="-122"/>
                <a:ea typeface="黑体" panose="02010609060101010101" pitchFamily="49" charset="-122"/>
                <a:sym typeface="+mn-ea"/>
              </a:rPr>
              <a:t>本章教学难点：</a:t>
            </a:r>
            <a:r>
              <a:rPr lang="zh-CN" altLang="en-US" sz="2800" b="0">
                <a:solidFill>
                  <a:srgbClr val="000000"/>
                </a:solidFill>
                <a:latin typeface="黑体" panose="02010609060101010101" pitchFamily="49" charset="-122"/>
                <a:ea typeface="黑体" panose="02010609060101010101" pitchFamily="49" charset="-122"/>
                <a:sym typeface="+mn-ea"/>
              </a:rPr>
              <a:t>依法行政原则、行政合理性原则、程序正当原则、诚信原则</a:t>
            </a:r>
            <a:endParaRPr lang="zh-CN" altLang="en-US" sz="2800"/>
          </a:p>
        </p:txBody>
      </p:sp>
      <p:sp>
        <p:nvSpPr>
          <p:cNvPr id="18435" name="文本框 1">
            <a:extLst>
              <a:ext uri="{FF2B5EF4-FFF2-40B4-BE49-F238E27FC236}">
                <a16:creationId xmlns:a16="http://schemas.microsoft.com/office/drawing/2014/main" id="{DF4EE652-2EC0-840D-7174-BA6238CBC8C5}"/>
              </a:ext>
            </a:extLst>
          </p:cNvPr>
          <p:cNvSpPr txBox="1">
            <a:spLocks noChangeArrowheads="1"/>
          </p:cNvSpPr>
          <p:nvPr/>
        </p:nvSpPr>
        <p:spPr bwMode="auto">
          <a:xfrm>
            <a:off x="2136775" y="633413"/>
            <a:ext cx="274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a:solidFill>
                  <a:schemeClr val="hlink"/>
                </a:solidFill>
                <a:latin typeface="楷体_GB2312" pitchFamily="49" charset="-122"/>
                <a:ea typeface="楷体_GB2312" pitchFamily="49" charset="-122"/>
              </a:rPr>
              <a:t>本章导语</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F19235A-8D1E-F4A8-4ED6-75A9CAD40331}"/>
              </a:ext>
            </a:extLst>
          </p:cNvPr>
          <p:cNvSpPr>
            <a:spLocks noGrp="1"/>
          </p:cNvSpPr>
          <p:nvPr>
            <p:ph idx="1"/>
          </p:nvPr>
        </p:nvSpPr>
        <p:spPr>
          <a:xfrm>
            <a:off x="982663" y="2205038"/>
            <a:ext cx="10115550" cy="4456112"/>
          </a:xfrm>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第一节  行政法基本原则的概念与意义</a:t>
            </a:r>
          </a:p>
          <a:p>
            <a:pPr algn="ctr" eaLnBrk="1" hangingPunct="1">
              <a:buFont typeface="Wingdings" panose="05000000000000000000" pitchFamily="2" charset="2"/>
              <a:buNone/>
            </a:pPr>
            <a:endParaRPr lang="zh-CN" altLang="en-US" sz="5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D6B335E-A37A-EC1D-1223-9EC030F0C6CE}"/>
              </a:ext>
            </a:extLst>
          </p:cNvPr>
          <p:cNvSpPr>
            <a:spLocks noGrp="1"/>
          </p:cNvSpPr>
          <p:nvPr>
            <p:ph type="title"/>
          </p:nvPr>
        </p:nvSpPr>
        <p:spPr/>
        <p:txBody>
          <a:bodyPr/>
          <a:lstStyle/>
          <a:p>
            <a:pPr eaLnBrk="1" hangingPunct="1"/>
            <a:r>
              <a:rPr lang="zh-CN" altLang="en-US"/>
              <a:t>一、行政法基本原则的概念与意义</a:t>
            </a:r>
          </a:p>
        </p:txBody>
      </p:sp>
      <p:sp>
        <p:nvSpPr>
          <p:cNvPr id="20483" name="内容占位符 2">
            <a:extLst>
              <a:ext uri="{FF2B5EF4-FFF2-40B4-BE49-F238E27FC236}">
                <a16:creationId xmlns:a16="http://schemas.microsoft.com/office/drawing/2014/main" id="{E8A3F86B-6E39-C722-2738-55677C0C5FAD}"/>
              </a:ext>
            </a:extLst>
          </p:cNvPr>
          <p:cNvSpPr>
            <a:spLocks noGrp="1"/>
          </p:cNvSpPr>
          <p:nvPr>
            <p:ph idx="1"/>
          </p:nvPr>
        </p:nvSpPr>
        <p:spPr/>
        <p:txBody>
          <a:bodyPr/>
          <a:lstStyle/>
          <a:p>
            <a:pPr eaLnBrk="1" hangingPunct="1">
              <a:lnSpc>
                <a:spcPct val="150000"/>
              </a:lnSpc>
              <a:spcBef>
                <a:spcPct val="0"/>
              </a:spcBef>
            </a:pPr>
            <a:r>
              <a:rPr lang="zh-CN" altLang="en-US"/>
              <a:t>行政法的基本原则是指指导行政法的制定、执行、遵守以及解决行政争议的基本准则，贯穿于行政立法、行政执法、行政司法和行政法制监督等各个环节。</a:t>
            </a: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97D42126-1F57-81CC-D47D-DAF38036DD53}"/>
              </a:ext>
            </a:extLst>
          </p:cNvPr>
          <p:cNvSpPr>
            <a:spLocks noGrp="1"/>
          </p:cNvSpPr>
          <p:nvPr>
            <p:ph type="title"/>
          </p:nvPr>
        </p:nvSpPr>
        <p:spPr/>
        <p:txBody>
          <a:bodyPr/>
          <a:lstStyle/>
          <a:p>
            <a:pPr eaLnBrk="1" hangingPunct="1"/>
            <a:r>
              <a:rPr lang="zh-CN" altLang="en-US">
                <a:sym typeface="+mn-ea"/>
              </a:rPr>
              <a:t>一、行政法基本原则的概念与意义</a:t>
            </a:r>
            <a:endParaRPr lang="zh-CN" altLang="en-US"/>
          </a:p>
        </p:txBody>
      </p:sp>
      <p:sp>
        <p:nvSpPr>
          <p:cNvPr id="21507" name="内容占位符 2">
            <a:extLst>
              <a:ext uri="{FF2B5EF4-FFF2-40B4-BE49-F238E27FC236}">
                <a16:creationId xmlns:a16="http://schemas.microsoft.com/office/drawing/2014/main" id="{29CE1250-6725-CED0-7D98-F05DCF816BDC}"/>
              </a:ext>
            </a:extLst>
          </p:cNvPr>
          <p:cNvSpPr>
            <a:spLocks noGrp="1"/>
          </p:cNvSpPr>
          <p:nvPr>
            <p:ph idx="1"/>
          </p:nvPr>
        </p:nvSpPr>
        <p:spPr/>
        <p:txBody>
          <a:bodyPr/>
          <a:lstStyle/>
          <a:p>
            <a:pPr eaLnBrk="1" hangingPunct="1">
              <a:lnSpc>
                <a:spcPct val="150000"/>
              </a:lnSpc>
              <a:spcBef>
                <a:spcPct val="0"/>
              </a:spcBef>
            </a:pPr>
            <a:r>
              <a:rPr lang="zh-CN" altLang="en-US"/>
              <a:t>行政法的基本原则在行政法治实践中具有如下重要意义：</a:t>
            </a:r>
          </a:p>
          <a:p>
            <a:pPr eaLnBrk="1" hangingPunct="1">
              <a:lnSpc>
                <a:spcPct val="150000"/>
              </a:lnSpc>
              <a:spcBef>
                <a:spcPct val="0"/>
              </a:spcBef>
            </a:pPr>
            <a:r>
              <a:rPr lang="zh-CN" altLang="en-US"/>
              <a:t>揭示行政法的主要矛盾和本质，界定行政法发展的框架和方向。</a:t>
            </a:r>
          </a:p>
          <a:p>
            <a:pPr eaLnBrk="1" hangingPunct="1">
              <a:lnSpc>
                <a:spcPct val="150000"/>
              </a:lnSpc>
              <a:spcBef>
                <a:spcPct val="0"/>
              </a:spcBef>
            </a:pPr>
            <a:r>
              <a:rPr lang="zh-CN" altLang="en-US"/>
              <a:t>指导和规范行政法规范的制定、执行、司法适用等实践活动。</a:t>
            </a:r>
          </a:p>
          <a:p>
            <a:pPr eaLnBrk="1" hangingPunct="1">
              <a:lnSpc>
                <a:spcPct val="150000"/>
              </a:lnSpc>
              <a:spcBef>
                <a:spcPct val="0"/>
              </a:spcBef>
            </a:pPr>
            <a:r>
              <a:rPr lang="zh-CN" altLang="en-US"/>
              <a:t>弥补行政法规范的漏洞，完善行政法体系。</a:t>
            </a:r>
          </a:p>
        </p:txBody>
      </p:sp>
    </p:spTree>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3985</Words>
  <Application>Microsoft Office PowerPoint</Application>
  <PresentationFormat>宽屏</PresentationFormat>
  <Paragraphs>142</Paragraphs>
  <Slides>49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华文楷体</vt:lpstr>
      <vt:lpstr>宋体</vt:lpstr>
      <vt:lpstr>楷体_GB2312</vt:lpstr>
      <vt:lpstr>黑体</vt:lpstr>
      <vt:lpstr>Arial</vt:lpstr>
      <vt:lpstr>Calibri</vt:lpstr>
      <vt:lpstr>tahoma</vt:lpstr>
      <vt:lpstr>Times New Roman</vt:lpstr>
      <vt:lpstr>Verdana</vt:lpstr>
      <vt:lpstr>Wingdings</vt:lpstr>
      <vt:lpstr>Profile</vt:lpstr>
      <vt:lpstr>行政法与行政诉讼法学</vt:lpstr>
      <vt:lpstr>PowerPoint 演示文稿</vt:lpstr>
      <vt:lpstr>   目   录</vt:lpstr>
      <vt:lpstr>PowerPoint 演示文稿</vt:lpstr>
      <vt:lpstr>PowerPoint 演示文稿</vt:lpstr>
      <vt:lpstr>PowerPoint 演示文稿</vt:lpstr>
      <vt:lpstr>PowerPoint 演示文稿</vt:lpstr>
      <vt:lpstr>一、行政法基本原则的概念与意义</vt:lpstr>
      <vt:lpstr>一、行政法基本原则的概念与意义</vt:lpstr>
      <vt:lpstr>二、行政法基本原则体系</vt:lpstr>
      <vt:lpstr>PowerPoint 演示文稿</vt:lpstr>
      <vt:lpstr>一、依法行政原则</vt:lpstr>
      <vt:lpstr>二、职权法定</vt:lpstr>
      <vt:lpstr>三、法律优先</vt:lpstr>
      <vt:lpstr>四、法律保留</vt:lpstr>
      <vt:lpstr>四、法律保留</vt:lpstr>
      <vt:lpstr>PowerPoint 演示文稿</vt:lpstr>
      <vt:lpstr>PowerPoint 演示文稿</vt:lpstr>
      <vt:lpstr>PowerPoint 演示文稿</vt:lpstr>
      <vt:lpstr>一、比例原则</vt:lpstr>
      <vt:lpstr>一、比例原则</vt:lpstr>
      <vt:lpstr>二、平等对待</vt:lpstr>
      <vt:lpstr>PowerPoint 演示文稿</vt:lpstr>
      <vt:lpstr>PowerPoint 演示文稿</vt:lpstr>
      <vt:lpstr>PowerPoint 演示文稿</vt:lpstr>
      <vt:lpstr>一、行政公开</vt:lpstr>
      <vt:lpstr>二、程序公正</vt:lpstr>
      <vt:lpstr>三、公众参与</vt:lpstr>
      <vt:lpstr>PowerPoint 演示文稿</vt:lpstr>
      <vt:lpstr>PowerPoint 演示文稿</vt:lpstr>
      <vt:lpstr>PowerPoint 演示文稿</vt:lpstr>
      <vt:lpstr>一、诚实守信</vt:lpstr>
      <vt:lpstr>一、诚实守信</vt:lpstr>
      <vt:lpstr>二、信赖保护</vt:lpstr>
      <vt:lpstr>二、信赖保护</vt:lpstr>
      <vt:lpstr>二、信赖保护</vt:lpstr>
      <vt:lpstr>PowerPoint 演示文稿</vt:lpstr>
      <vt:lpstr>PowerPoint 演示文稿</vt:lpstr>
      <vt:lpstr>PowerPoint 演示文稿</vt:lpstr>
      <vt:lpstr>一、高效便民原则</vt:lpstr>
      <vt:lpstr>二、高效原则</vt:lpstr>
      <vt:lpstr>三、便民原则</vt:lpstr>
      <vt:lpstr>PowerPoint 演示文稿</vt:lpstr>
      <vt:lpstr>PowerPoint 演示文稿</vt:lpstr>
      <vt:lpstr>一、监督原则</vt:lpstr>
      <vt:lpstr>PowerPoint 演示文稿</vt:lpstr>
      <vt:lpstr>二、救济原则</vt:lpstr>
      <vt:lpstr>二、救济原则</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涛 彭</dc:creator>
  <cp:lastModifiedBy>涛 彭</cp:lastModifiedBy>
  <cp:revision>14</cp:revision>
  <dcterms:created xsi:type="dcterms:W3CDTF">2024-09-11T12:19:07Z</dcterms:created>
  <dcterms:modified xsi:type="dcterms:W3CDTF">2024-09-13T12:49:57Z</dcterms:modified>
</cp:coreProperties>
</file>