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sldIdLst>
    <p:sldId id="256" r:id="rId2"/>
    <p:sldId id="399" r:id="rId3"/>
    <p:sldId id="299" r:id="rId4"/>
    <p:sldId id="415" r:id="rId5"/>
    <p:sldId id="297" r:id="rId6"/>
    <p:sldId id="400" r:id="rId7"/>
    <p:sldId id="301" r:id="rId8"/>
    <p:sldId id="416" r:id="rId9"/>
    <p:sldId id="340" r:id="rId10"/>
    <p:sldId id="599" r:id="rId11"/>
    <p:sldId id="600" r:id="rId12"/>
    <p:sldId id="601" r:id="rId13"/>
    <p:sldId id="507" r:id="rId14"/>
    <p:sldId id="602" r:id="rId15"/>
    <p:sldId id="603" r:id="rId16"/>
    <p:sldId id="508" r:id="rId17"/>
    <p:sldId id="401" r:id="rId18"/>
    <p:sldId id="511" r:id="rId19"/>
    <p:sldId id="514" r:id="rId20"/>
    <p:sldId id="417" r:id="rId21"/>
    <p:sldId id="684" r:id="rId22"/>
    <p:sldId id="515" r:id="rId23"/>
    <p:sldId id="516" r:id="rId24"/>
    <p:sldId id="733" r:id="rId25"/>
    <p:sldId id="402" r:id="rId26"/>
    <p:sldId id="403" r:id="rId27"/>
    <p:sldId id="327" r:id="rId28"/>
    <p:sldId id="528" r:id="rId29"/>
    <p:sldId id="529" r:id="rId30"/>
    <p:sldId id="530" r:id="rId31"/>
    <p:sldId id="531" r:id="rId32"/>
    <p:sldId id="349" r:id="rId33"/>
    <p:sldId id="532" r:id="rId34"/>
    <p:sldId id="533" r:id="rId35"/>
    <p:sldId id="534" r:id="rId36"/>
    <p:sldId id="535" r:id="rId37"/>
    <p:sldId id="536" r:id="rId38"/>
    <p:sldId id="419" r:id="rId39"/>
    <p:sldId id="537" r:id="rId40"/>
    <p:sldId id="538" r:id="rId41"/>
    <p:sldId id="364" r:id="rId42"/>
    <p:sldId id="545" r:id="rId43"/>
    <p:sldId id="546" r:id="rId44"/>
    <p:sldId id="421" r:id="rId45"/>
    <p:sldId id="366" r:id="rId46"/>
    <p:sldId id="422" r:id="rId47"/>
    <p:sldId id="367" r:id="rId48"/>
    <p:sldId id="685" r:id="rId49"/>
    <p:sldId id="686" r:id="rId50"/>
    <p:sldId id="547" r:id="rId51"/>
    <p:sldId id="369" r:id="rId52"/>
    <p:sldId id="368" r:id="rId53"/>
    <p:sldId id="549" r:id="rId54"/>
    <p:sldId id="550" r:id="rId55"/>
    <p:sldId id="551" r:id="rId56"/>
    <p:sldId id="552" r:id="rId57"/>
    <p:sldId id="687" r:id="rId58"/>
    <p:sldId id="688" r:id="rId59"/>
    <p:sldId id="689" r:id="rId60"/>
    <p:sldId id="690" r:id="rId61"/>
    <p:sldId id="694" r:id="rId62"/>
    <p:sldId id="691" r:id="rId63"/>
    <p:sldId id="379" r:id="rId64"/>
    <p:sldId id="378" r:id="rId65"/>
    <p:sldId id="596" r:id="rId66"/>
    <p:sldId id="597" r:id="rId67"/>
    <p:sldId id="259" r:id="rId6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7390D-142A-44C5-B4D2-45F0342379C1}" type="datetimeFigureOut">
              <a:rPr lang="zh-CN" altLang="en-US" smtClean="0"/>
              <a:pPr/>
              <a:t>2024/9/19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8642C-25CD-4731-8894-E429A45980E8}" type="slidenum">
              <a:rPr lang="zh-CN" altLang="en-US" smtClean="0"/>
              <a:pPr/>
              <a:t>‹#›</a:t>
            </a:fld>
            <a:endParaRPr lang="zh-CN" altLang="en-US"/>
          </a:p>
        </p:txBody>
      </p:sp>
    </p:spTree>
    <p:extLst>
      <p:ext uri="{BB962C8B-B14F-4D97-AF65-F5344CB8AC3E}">
        <p14:creationId xmlns:p14="http://schemas.microsoft.com/office/powerpoint/2010/main" val="801508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0" fontAlgn="base" hangingPunct="0">
              <a:spcBef>
                <a:spcPct val="0"/>
              </a:spcBef>
              <a:spcAft>
                <a:spcPct val="0"/>
              </a:spcAft>
              <a:defRPr/>
            </a:pPr>
            <a:endParaRPr lang="zh-CN" altLang="en-US" sz="1350">
              <a:solidFill>
                <a:srgbClr val="000000"/>
              </a:solidFill>
            </a:endParaRPr>
          </a:p>
        </p:txBody>
      </p:sp>
      <p:sp>
        <p:nvSpPr>
          <p:cNvPr id="183298" name="Rectangle 2"/>
          <p:cNvSpPr>
            <a:spLocks noGrp="1" noChangeArrowheads="1"/>
          </p:cNvSpPr>
          <p:nvPr>
            <p:ph type="ctrTitle"/>
          </p:nvPr>
        </p:nvSpPr>
        <p:spPr>
          <a:xfrm>
            <a:off x="914400" y="990600"/>
            <a:ext cx="10363200" cy="1371600"/>
          </a:xfrm>
        </p:spPr>
        <p:txBody>
          <a:bodyPr/>
          <a:lstStyle>
            <a:lvl1pPr>
              <a:defRPr sz="3000"/>
            </a:lvl1pPr>
          </a:lstStyle>
          <a:p>
            <a:pPr lvl="0"/>
            <a:r>
              <a:rPr lang="zh-CN" altLang="en-US" noProof="0"/>
              <a:t>单击此处编辑母版标题样式</a:t>
            </a:r>
          </a:p>
        </p:txBody>
      </p:sp>
      <p:sp>
        <p:nvSpPr>
          <p:cNvPr id="183299"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100"/>
            </a:lvl1pPr>
          </a:lstStyle>
          <a:p>
            <a:pPr lvl="0"/>
            <a:r>
              <a:rPr lang="zh-CN" altLang="en-US" noProof="0"/>
              <a:t>单击此处编辑母版副标题样式</a:t>
            </a:r>
          </a:p>
        </p:txBody>
      </p:sp>
      <p:sp>
        <p:nvSpPr>
          <p:cNvPr id="5" name="Rectangle 4"/>
          <p:cNvSpPr>
            <a:spLocks noGrp="1" noChangeArrowheads="1"/>
          </p:cNvSpPr>
          <p:nvPr>
            <p:ph type="dt" sz="half" idx="10"/>
          </p:nvPr>
        </p:nvSpPr>
        <p:spPr>
          <a:xfrm>
            <a:off x="914400" y="6248400"/>
            <a:ext cx="2540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5"/>
          <p:cNvSpPr>
            <a:spLocks noGrp="1" noChangeArrowheads="1"/>
          </p:cNvSpPr>
          <p:nvPr>
            <p:ph type="ftr" sz="quarter" idx="11"/>
          </p:nvPr>
        </p:nvSpPr>
        <p:spPr>
          <a:xfrm>
            <a:off x="4165600" y="6248400"/>
            <a:ext cx="38608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6"/>
          <p:cNvSpPr>
            <a:spLocks noGrp="1" noChangeArrowheads="1"/>
          </p:cNvSpPr>
          <p:nvPr>
            <p:ph type="sldNum" sz="quarter" idx="12"/>
          </p:nvPr>
        </p:nvSpPr>
        <p:spPr>
          <a:xfrm>
            <a:off x="8737600" y="6248400"/>
            <a:ext cx="2540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282414A6-23CF-4B03-84F1-B100765C6773}" type="slidenum">
              <a:rPr lang="en-US" altLang="zh-CN"/>
              <a:pPr/>
              <a:t>‹#›</a:t>
            </a:fld>
            <a:endParaRPr lang="en-US" altLang="zh-CN"/>
          </a:p>
        </p:txBody>
      </p:sp>
    </p:spTree>
    <p:extLst>
      <p:ext uri="{BB962C8B-B14F-4D97-AF65-F5344CB8AC3E}">
        <p14:creationId xmlns:p14="http://schemas.microsoft.com/office/powerpoint/2010/main" val="3786704736"/>
      </p:ext>
    </p:extLst>
  </p:cSld>
  <p:clrMapOvr>
    <a:masterClrMapping/>
  </p:clrMapOvr>
  <p:transition spd="slow">
    <p:random/>
    <p:sndAc>
      <p:stSnd>
        <p:snd r:embed="rId1" name="cashreg.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D2DE1886-41EE-411D-A709-5793C8190BBA}" type="slidenum">
              <a:rPr lang="en-US" altLang="zh-CN"/>
              <a:pPr/>
              <a:t>‹#›</a:t>
            </a:fld>
            <a:endParaRPr lang="en-US" altLang="zh-CN"/>
          </a:p>
        </p:txBody>
      </p:sp>
    </p:spTree>
    <p:extLst>
      <p:ext uri="{BB962C8B-B14F-4D97-AF65-F5344CB8AC3E}">
        <p14:creationId xmlns:p14="http://schemas.microsoft.com/office/powerpoint/2010/main" val="2945406834"/>
      </p:ext>
    </p:extLst>
  </p:cSld>
  <p:clrMapOvr>
    <a:masterClrMapping/>
  </p:clrMapOvr>
  <p:transition spd="slow">
    <p:random/>
    <p:sndAc>
      <p:stSnd>
        <p:snd r:embed="rId1" name="cashreg.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9" y="304800"/>
            <a:ext cx="2669116"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2" y="304800"/>
            <a:ext cx="7806267"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A58FCD49-7902-4CFB-BAF4-BE8A6E714060}" type="slidenum">
              <a:rPr lang="en-US" altLang="zh-CN"/>
              <a:pPr/>
              <a:t>‹#›</a:t>
            </a:fld>
            <a:endParaRPr lang="en-US" altLang="zh-CN"/>
          </a:p>
        </p:txBody>
      </p:sp>
    </p:spTree>
    <p:extLst>
      <p:ext uri="{BB962C8B-B14F-4D97-AF65-F5344CB8AC3E}">
        <p14:creationId xmlns:p14="http://schemas.microsoft.com/office/powerpoint/2010/main" val="2894289348"/>
      </p:ext>
    </p:extLst>
  </p:cSld>
  <p:clrMapOvr>
    <a:masterClrMapping/>
  </p:clrMapOvr>
  <p:transition spd="slow">
    <p:random/>
    <p:sndAc>
      <p:stSnd>
        <p:snd r:embed="rId1" name="cashreg.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397933" y="228600"/>
            <a:ext cx="11387667" cy="1143000"/>
          </a:xfrm>
        </p:spPr>
        <p:txBody>
          <a:bodyPr/>
          <a:lstStyle/>
          <a:p>
            <a:r>
              <a:rPr lang="zh-CN" altLang="en-US"/>
              <a:t>单击此处编辑母版标题样式</a:t>
            </a:r>
          </a:p>
        </p:txBody>
      </p:sp>
      <p:sp>
        <p:nvSpPr>
          <p:cNvPr id="3" name="SmartArt 占位符 2"/>
          <p:cNvSpPr>
            <a:spLocks noGrp="1"/>
          </p:cNvSpPr>
          <p:nvPr>
            <p:ph type="dgm" idx="1"/>
          </p:nvPr>
        </p:nvSpPr>
        <p:spPr>
          <a:xfrm>
            <a:off x="812800" y="1600200"/>
            <a:ext cx="10871200" cy="4498975"/>
          </a:xfrm>
        </p:spPr>
        <p:txBody>
          <a:bodyPr/>
          <a:lstStyle/>
          <a:p>
            <a:pPr lvl="0"/>
            <a:endParaRPr lang="zh-CN" altLang="en-US" noProof="0"/>
          </a:p>
        </p:txBody>
      </p:sp>
      <p:sp>
        <p:nvSpPr>
          <p:cNvPr id="4" name="Rectangle 250"/>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5" name="Rectangle 251"/>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6" name="Rectangle 252"/>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itchFamily="18" charset="0"/>
              </a:defRPr>
            </a:lvl1pPr>
          </a:lstStyle>
          <a:p>
            <a:fld id="{12C84D31-CBD0-44F3-BB3E-8DEFE9EA253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927461563"/>
      </p:ext>
    </p:extLst>
  </p:cSld>
  <p:clrMapOvr>
    <a:masterClrMapping/>
  </p:clrMapOvr>
  <p:transition spd="slow">
    <p:random/>
    <p:sndAc>
      <p:stSnd>
        <p:snd r:embed="rId1" name="cashreg.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7933" y="228600"/>
            <a:ext cx="11387667" cy="1143000"/>
          </a:xfrm>
        </p:spPr>
        <p:txBody>
          <a:bodyPr/>
          <a:lstStyle/>
          <a:p>
            <a:r>
              <a:rPr lang="zh-CN" altLang="en-US"/>
              <a:t>单击此处编辑母版标题样式</a:t>
            </a:r>
          </a:p>
        </p:txBody>
      </p:sp>
      <p:sp>
        <p:nvSpPr>
          <p:cNvPr id="3" name="表格占位符 2"/>
          <p:cNvSpPr>
            <a:spLocks noGrp="1"/>
          </p:cNvSpPr>
          <p:nvPr>
            <p:ph type="tbl" idx="1"/>
          </p:nvPr>
        </p:nvSpPr>
        <p:spPr>
          <a:xfrm>
            <a:off x="812800" y="1600200"/>
            <a:ext cx="10871200" cy="4498975"/>
          </a:xfrm>
        </p:spPr>
        <p:txBody>
          <a:bodyPr/>
          <a:lstStyle/>
          <a:p>
            <a:pPr lvl="0"/>
            <a:endParaRPr lang="zh-CN" altLang="en-US" noProof="0"/>
          </a:p>
        </p:txBody>
      </p:sp>
      <p:sp>
        <p:nvSpPr>
          <p:cNvPr id="4" name="Rectangle 250"/>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5" name="Rectangle 251"/>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6" name="Rectangle 252"/>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itchFamily="18" charset="0"/>
              </a:defRPr>
            </a:lvl1pPr>
          </a:lstStyle>
          <a:p>
            <a:fld id="{F1DFC5D7-06C7-4F0A-BC03-907816DB0B5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343334361"/>
      </p:ext>
    </p:extLst>
  </p:cSld>
  <p:clrMapOvr>
    <a:masterClrMapping/>
  </p:clrMapOvr>
  <p:transition spd="slow">
    <p:random/>
    <p:sndAc>
      <p:stSnd>
        <p:snd r:embed="rId1" name="cashreg.wav"/>
      </p:stSnd>
    </p:sndAc>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2597D2-1ECC-E2BF-5C0C-172681C879C4}"/>
              </a:ext>
            </a:extLst>
          </p:cNvPr>
          <p:cNvSpPr>
            <a:spLocks noGrp="1"/>
          </p:cNvSpPr>
          <p:nvPr>
            <p:ph type="title"/>
          </p:nvPr>
        </p:nvSpPr>
        <p:spPr>
          <a:xfrm>
            <a:off x="766233" y="304801"/>
            <a:ext cx="10668000" cy="1216025"/>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8F54127-754E-51BD-8559-4D4106FDB054}"/>
              </a:ext>
            </a:extLst>
          </p:cNvPr>
          <p:cNvSpPr>
            <a:spLocks noGrp="1"/>
          </p:cNvSpPr>
          <p:nvPr>
            <p:ph type="body" sz="half" idx="1"/>
          </p:nvPr>
        </p:nvSpPr>
        <p:spPr>
          <a:xfrm>
            <a:off x="755651" y="1752600"/>
            <a:ext cx="5232400" cy="4267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联机映像占位符 3">
            <a:extLst>
              <a:ext uri="{FF2B5EF4-FFF2-40B4-BE49-F238E27FC236}">
                <a16:creationId xmlns:a16="http://schemas.microsoft.com/office/drawing/2014/main" id="{85D5333A-5422-C3C4-63FC-B778EDD090FE}"/>
              </a:ext>
            </a:extLst>
          </p:cNvPr>
          <p:cNvSpPr>
            <a:spLocks noGrp="1"/>
          </p:cNvSpPr>
          <p:nvPr>
            <p:ph type="clipArt" sz="half" idx="2"/>
          </p:nvPr>
        </p:nvSpPr>
        <p:spPr>
          <a:xfrm>
            <a:off x="6191251" y="1752600"/>
            <a:ext cx="5232400" cy="4267200"/>
          </a:xfrm>
        </p:spPr>
        <p:txBody>
          <a:bodyPr/>
          <a:lstStyle/>
          <a:p>
            <a:endParaRPr lang="zh-CN" altLang="en-US"/>
          </a:p>
        </p:txBody>
      </p:sp>
      <p:sp>
        <p:nvSpPr>
          <p:cNvPr id="5" name="日期占位符 4">
            <a:extLst>
              <a:ext uri="{FF2B5EF4-FFF2-40B4-BE49-F238E27FC236}">
                <a16:creationId xmlns:a16="http://schemas.microsoft.com/office/drawing/2014/main" id="{EBA78740-D95F-F60E-3AB3-37F1FF1A7C91}"/>
              </a:ext>
            </a:extLst>
          </p:cNvPr>
          <p:cNvSpPr>
            <a:spLocks noGrp="1"/>
          </p:cNvSpPr>
          <p:nvPr>
            <p:ph type="dt" sz="half" idx="10"/>
          </p:nvPr>
        </p:nvSpPr>
        <p:spPr>
          <a:xfrm>
            <a:off x="812800" y="6245225"/>
            <a:ext cx="2641600" cy="47625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2BFE2006-25B9-915C-EB53-BCFB92721BBA}"/>
              </a:ext>
            </a:extLst>
          </p:cNvPr>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6611390E-F909-D46A-48C9-3EF21BCD89B0}"/>
              </a:ext>
            </a:extLst>
          </p:cNvPr>
          <p:cNvSpPr>
            <a:spLocks noGrp="1"/>
          </p:cNvSpPr>
          <p:nvPr>
            <p:ph type="sldNum" sz="quarter" idx="12"/>
          </p:nvPr>
        </p:nvSpPr>
        <p:spPr>
          <a:xfrm>
            <a:off x="8737600" y="6245225"/>
            <a:ext cx="2641600" cy="476250"/>
          </a:xfrm>
        </p:spPr>
        <p:txBody>
          <a:bodyPr/>
          <a:lstStyle>
            <a:lvl1pPr>
              <a:defRPr/>
            </a:lvl1pPr>
          </a:lstStyle>
          <a:p>
            <a:fld id="{282E0DE2-BB69-4901-A177-3D9CC01581C4}" type="slidenum">
              <a:rPr lang="en-US" altLang="zh-CN"/>
              <a:pPr/>
              <a:t>‹#›</a:t>
            </a:fld>
            <a:endParaRPr lang="en-US" altLang="zh-CN"/>
          </a:p>
        </p:txBody>
      </p:sp>
    </p:spTree>
    <p:extLst>
      <p:ext uri="{BB962C8B-B14F-4D97-AF65-F5344CB8AC3E}">
        <p14:creationId xmlns:p14="http://schemas.microsoft.com/office/powerpoint/2010/main" val="2809080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697AB9B8-7FC3-4636-AAE5-5E13450DE542}" type="slidenum">
              <a:rPr lang="en-US" altLang="zh-CN"/>
              <a:pPr/>
              <a:t>‹#›</a:t>
            </a:fld>
            <a:endParaRPr lang="en-US" altLang="zh-CN"/>
          </a:p>
        </p:txBody>
      </p:sp>
    </p:spTree>
    <p:extLst>
      <p:ext uri="{BB962C8B-B14F-4D97-AF65-F5344CB8AC3E}">
        <p14:creationId xmlns:p14="http://schemas.microsoft.com/office/powerpoint/2010/main" val="4282834528"/>
      </p:ext>
    </p:extLst>
  </p:cSld>
  <p:clrMapOvr>
    <a:masterClrMapping/>
  </p:clrMapOvr>
  <p:transition spd="slow">
    <p:random/>
    <p:sndAc>
      <p:stSnd>
        <p:snd r:embed="rId1" name="cashreg.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7"/>
          </a:xfrm>
        </p:spPr>
        <p:txBody>
          <a:bodyPr/>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6"/>
            <a:ext cx="105156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a:t>单击此处编辑母版文本样式</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AEFA684E-3E35-4E8D-AE9B-64F3E030DAC7}" type="slidenum">
              <a:rPr lang="en-US" altLang="zh-CN"/>
              <a:pPr/>
              <a:t>‹#›</a:t>
            </a:fld>
            <a:endParaRPr lang="en-US" altLang="zh-CN"/>
          </a:p>
        </p:txBody>
      </p:sp>
    </p:spTree>
    <p:extLst>
      <p:ext uri="{BB962C8B-B14F-4D97-AF65-F5344CB8AC3E}">
        <p14:creationId xmlns:p14="http://schemas.microsoft.com/office/powerpoint/2010/main" val="1074787666"/>
      </p:ext>
    </p:extLst>
  </p:cSld>
  <p:clrMapOvr>
    <a:masterClrMapping/>
  </p:clrMapOvr>
  <p:transition spd="slow">
    <p:random/>
    <p:sndAc>
      <p:stSnd>
        <p:snd r:embed="rId1" name="cashreg.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752600"/>
            <a:ext cx="52324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D8782938-2A91-470D-BB5E-CFC0CB23F563}" type="slidenum">
              <a:rPr lang="en-US" altLang="zh-CN"/>
              <a:pPr/>
              <a:t>‹#›</a:t>
            </a:fld>
            <a:endParaRPr lang="en-US" altLang="zh-CN"/>
          </a:p>
        </p:txBody>
      </p:sp>
    </p:spTree>
    <p:extLst>
      <p:ext uri="{BB962C8B-B14F-4D97-AF65-F5344CB8AC3E}">
        <p14:creationId xmlns:p14="http://schemas.microsoft.com/office/powerpoint/2010/main" val="683364034"/>
      </p:ext>
    </p:extLst>
  </p:cSld>
  <p:clrMapOvr>
    <a:masterClrMapping/>
  </p:clrMapOvr>
  <p:transition spd="slow">
    <p:random/>
    <p:sndAc>
      <p:stSnd>
        <p:snd r:embed="rId1" name="cashreg.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8"/>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9" y="1681163"/>
            <a:ext cx="5158316"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840319" y="2505075"/>
            <a:ext cx="5158316"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8"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9"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53F33AAD-9A7B-4A21-88B2-4559680F09F5}" type="slidenum">
              <a:rPr lang="en-US" altLang="zh-CN"/>
              <a:pPr/>
              <a:t>‹#›</a:t>
            </a:fld>
            <a:endParaRPr lang="en-US" altLang="zh-CN"/>
          </a:p>
        </p:txBody>
      </p:sp>
    </p:spTree>
    <p:extLst>
      <p:ext uri="{BB962C8B-B14F-4D97-AF65-F5344CB8AC3E}">
        <p14:creationId xmlns:p14="http://schemas.microsoft.com/office/powerpoint/2010/main" val="3497830847"/>
      </p:ext>
    </p:extLst>
  </p:cSld>
  <p:clrMapOvr>
    <a:masterClrMapping/>
  </p:clrMapOvr>
  <p:transition spd="slow">
    <p:random/>
    <p:sndAc>
      <p:stSnd>
        <p:snd r:embed="rId1" name="cashreg.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4"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6101B719-BDDE-489D-A70B-597015C49E9D}" type="slidenum">
              <a:rPr lang="en-US" altLang="zh-CN"/>
              <a:pPr/>
              <a:t>‹#›</a:t>
            </a:fld>
            <a:endParaRPr lang="en-US" altLang="zh-CN"/>
          </a:p>
        </p:txBody>
      </p:sp>
    </p:spTree>
    <p:extLst>
      <p:ext uri="{BB962C8B-B14F-4D97-AF65-F5344CB8AC3E}">
        <p14:creationId xmlns:p14="http://schemas.microsoft.com/office/powerpoint/2010/main" val="2093825034"/>
      </p:ext>
    </p:extLst>
  </p:cSld>
  <p:clrMapOvr>
    <a:masterClrMapping/>
  </p:clrMapOvr>
  <p:transition spd="slow">
    <p:random/>
    <p:sndAc>
      <p:stSnd>
        <p:snd r:embed="rId1" name="cashreg.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3"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4"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682A86A7-9DAA-4322-819E-5B752BF0D8C9}" type="slidenum">
              <a:rPr lang="en-US" altLang="zh-CN"/>
              <a:pPr/>
              <a:t>‹#›</a:t>
            </a:fld>
            <a:endParaRPr lang="en-US" altLang="zh-CN"/>
          </a:p>
        </p:txBody>
      </p:sp>
    </p:spTree>
    <p:extLst>
      <p:ext uri="{BB962C8B-B14F-4D97-AF65-F5344CB8AC3E}">
        <p14:creationId xmlns:p14="http://schemas.microsoft.com/office/powerpoint/2010/main" val="413458391"/>
      </p:ext>
    </p:extLst>
  </p:cSld>
  <p:clrMapOvr>
    <a:masterClrMapping/>
  </p:clrMapOvr>
  <p:transition spd="slow">
    <p:random/>
    <p:sndAc>
      <p:stSnd>
        <p:snd r:embed="rId1" name="cashreg.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lstStyle>
            <a:lvl1pPr>
              <a:defRPr sz="2400"/>
            </a:lvl1pPr>
          </a:lstStyle>
          <a:p>
            <a:r>
              <a:rPr lang="zh-CN" altLang="en-US"/>
              <a:t>单击此处编辑母版标题样式</a:t>
            </a:r>
          </a:p>
        </p:txBody>
      </p:sp>
      <p:sp>
        <p:nvSpPr>
          <p:cNvPr id="3" name="内容占位符 2"/>
          <p:cNvSpPr>
            <a:spLocks noGrp="1"/>
          </p:cNvSpPr>
          <p:nvPr>
            <p:ph idx="1"/>
          </p:nvPr>
        </p:nvSpPr>
        <p:spPr>
          <a:xfrm>
            <a:off x="5183717" y="987428"/>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9" y="2057400"/>
            <a:ext cx="393276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EA2910C4-2FD8-4E9E-9C17-A009170B07B6}" type="slidenum">
              <a:rPr lang="en-US" altLang="zh-CN"/>
              <a:pPr/>
              <a:t>‹#›</a:t>
            </a:fld>
            <a:endParaRPr lang="en-US" altLang="zh-CN"/>
          </a:p>
        </p:txBody>
      </p:sp>
    </p:spTree>
    <p:extLst>
      <p:ext uri="{BB962C8B-B14F-4D97-AF65-F5344CB8AC3E}">
        <p14:creationId xmlns:p14="http://schemas.microsoft.com/office/powerpoint/2010/main" val="2693509560"/>
      </p:ext>
    </p:extLst>
  </p:cSld>
  <p:clrMapOvr>
    <a:masterClrMapping/>
  </p:clrMapOvr>
  <p:transition spd="slow">
    <p:random/>
    <p:sndAc>
      <p:stSnd>
        <p:snd r:embed="rId1" name="cashreg.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3717" y="987428"/>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840319" y="2057400"/>
            <a:ext cx="393276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58519F53-03A0-47DF-BF2A-8FC95022AD3A}" type="slidenum">
              <a:rPr lang="en-US" altLang="zh-CN"/>
              <a:pPr/>
              <a:t>‹#›</a:t>
            </a:fld>
            <a:endParaRPr lang="en-US" altLang="zh-CN"/>
          </a:p>
        </p:txBody>
      </p:sp>
    </p:spTree>
    <p:extLst>
      <p:ext uri="{BB962C8B-B14F-4D97-AF65-F5344CB8AC3E}">
        <p14:creationId xmlns:p14="http://schemas.microsoft.com/office/powerpoint/2010/main" val="3493128461"/>
      </p:ext>
    </p:extLst>
  </p:cSld>
  <p:clrMapOvr>
    <a:masterClrMapping/>
  </p:clrMapOvr>
  <p:transition spd="slow">
    <p:random/>
    <p:sndAc>
      <p:stSnd>
        <p:snd r:embed="rId1" name="cashreg.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bwMode="auto">
          <a:xfrm>
            <a:off x="766233" y="304801"/>
            <a:ext cx="10668000" cy="1216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82275" name="Rectangle 3"/>
          <p:cNvSpPr>
            <a:spLocks noGrp="1" noChangeArrowheads="1"/>
          </p:cNvSpPr>
          <p:nvPr>
            <p:ph type="body" idx="1"/>
          </p:nvPr>
        </p:nvSpPr>
        <p:spPr bwMode="auto">
          <a:xfrm>
            <a:off x="755651" y="1752600"/>
            <a:ext cx="10668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0" fontAlgn="base" hangingPunct="0">
              <a:spcBef>
                <a:spcPct val="0"/>
              </a:spcBef>
              <a:spcAft>
                <a:spcPct val="0"/>
              </a:spcAft>
              <a:defRPr/>
            </a:pPr>
            <a:endParaRPr lang="zh-CN" altLang="en-US" sz="1350">
              <a:solidFill>
                <a:srgbClr val="000000"/>
              </a:solidFill>
            </a:endParaRPr>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defRPr/>
            </a:pPr>
            <a:endParaRPr lang="zh-CN" altLang="en-US" sz="1350">
              <a:solidFill>
                <a:srgbClr val="000000"/>
              </a:solidFill>
            </a:endParaRPr>
          </a:p>
        </p:txBody>
      </p:sp>
      <p:sp>
        <p:nvSpPr>
          <p:cNvPr id="182278" name="Rectangle 6"/>
          <p:cNvSpPr>
            <a:spLocks noGrp="1" noChangeArrowheads="1"/>
          </p:cNvSpPr>
          <p:nvPr>
            <p:ph type="dt" sz="half" idx="2"/>
          </p:nvPr>
        </p:nvSpPr>
        <p:spPr bwMode="auto">
          <a:xfrm>
            <a:off x="812800" y="6245225"/>
            <a:ext cx="2641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0" sz="900">
                <a:solidFill>
                  <a:srgbClr val="000000"/>
                </a:solidFill>
                <a:latin typeface="Verdana"/>
                <a:ea typeface="宋体"/>
              </a:defRPr>
            </a:lvl1pPr>
          </a:lstStyle>
          <a:p>
            <a:pPr fontAlgn="base">
              <a:spcBef>
                <a:spcPct val="0"/>
              </a:spcBef>
              <a:spcAft>
                <a:spcPct val="0"/>
              </a:spcAft>
              <a:defRPr/>
            </a:pPr>
            <a:endParaRPr lang="en-US" altLang="zh-CN"/>
          </a:p>
        </p:txBody>
      </p:sp>
      <p:sp>
        <p:nvSpPr>
          <p:cNvPr id="182279"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0" sz="900">
                <a:solidFill>
                  <a:srgbClr val="000000"/>
                </a:solidFill>
                <a:latin typeface="Verdana"/>
                <a:ea typeface="宋体"/>
              </a:defRPr>
            </a:lvl1pPr>
          </a:lstStyle>
          <a:p>
            <a:pPr fontAlgn="base">
              <a:spcBef>
                <a:spcPct val="0"/>
              </a:spcBef>
              <a:spcAft>
                <a:spcPct val="0"/>
              </a:spcAft>
              <a:defRPr/>
            </a:pPr>
            <a:endParaRPr lang="en-US" altLang="zh-CN"/>
          </a:p>
        </p:txBody>
      </p:sp>
      <p:sp>
        <p:nvSpPr>
          <p:cNvPr id="182280" name="Rectangle 8"/>
          <p:cNvSpPr>
            <a:spLocks noGrp="1" noChangeArrowheads="1"/>
          </p:cNvSpPr>
          <p:nvPr>
            <p:ph type="sldNum" sz="quarter" idx="4"/>
          </p:nvPr>
        </p:nvSpPr>
        <p:spPr bwMode="auto">
          <a:xfrm>
            <a:off x="8737600" y="6245225"/>
            <a:ext cx="2641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0" sz="900">
                <a:solidFill>
                  <a:srgbClr val="000000"/>
                </a:solidFill>
                <a:latin typeface="Verdana" pitchFamily="34" charset="0"/>
              </a:defRPr>
            </a:lvl1pPr>
          </a:lstStyle>
          <a:p>
            <a:pPr fontAlgn="base">
              <a:spcBef>
                <a:spcPct val="0"/>
              </a:spcBef>
              <a:spcAft>
                <a:spcPct val="0"/>
              </a:spcAft>
            </a:pPr>
            <a:fld id="{D5F57CB9-4C98-45E8-A44B-9DEF2E9497DB}" type="slidenum">
              <a:rPr lang="en-US" altLang="zh-CN"/>
              <a:pPr fontAlgn="base">
                <a:spcBef>
                  <a:spcPct val="0"/>
                </a:spcBef>
                <a:spcAft>
                  <a:spcPct val="0"/>
                </a:spcAft>
              </a:pPr>
              <a:t>‹#›</a:t>
            </a:fld>
            <a:endParaRPr lang="en-US" altLang="zh-CN"/>
          </a:p>
        </p:txBody>
      </p:sp>
    </p:spTree>
    <p:extLst>
      <p:ext uri="{BB962C8B-B14F-4D97-AF65-F5344CB8AC3E}">
        <p14:creationId xmlns:p14="http://schemas.microsoft.com/office/powerpoint/2010/main" val="37307068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spd="slow">
    <p:random/>
    <p:sndAc>
      <p:stSnd>
        <p:snd r:embed="rId16" name="cashreg.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182274"/>
                                        </p:tgtEl>
                                        <p:attrNameLst>
                                          <p:attrName>style.visibility</p:attrName>
                                        </p:attrNameLst>
                                      </p:cBhvr>
                                      <p:to>
                                        <p:strVal val="visible"/>
                                      </p:to>
                                    </p:set>
                                    <p:anim calcmode="lin" valueType="num">
                                      <p:cBhvr>
                                        <p:cTn id="7" dur="1000" fill="hold"/>
                                        <p:tgtEl>
                                          <p:spTgt spid="182274"/>
                                        </p:tgtEl>
                                        <p:attrNameLst>
                                          <p:attrName>ppt_x</p:attrName>
                                        </p:attrNameLst>
                                      </p:cBhvr>
                                      <p:tavLst>
                                        <p:tav tm="0">
                                          <p:val>
                                            <p:strVal val="#ppt_x-.2"/>
                                          </p:val>
                                        </p:tav>
                                        <p:tav tm="100000">
                                          <p:val>
                                            <p:strVal val="#ppt_x"/>
                                          </p:val>
                                        </p:tav>
                                      </p:tavLst>
                                    </p:anim>
                                    <p:anim calcmode="lin" valueType="num">
                                      <p:cBhvr>
                                        <p:cTn id="8" dur="1000" fill="hold"/>
                                        <p:tgtEl>
                                          <p:spTgt spid="18227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8227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182275">
                                            <p:txEl>
                                              <p:pRg st="0" end="0"/>
                                            </p:txEl>
                                          </p:spTgt>
                                        </p:tgtEl>
                                        <p:attrNameLst>
                                          <p:attrName>style.visibility</p:attrName>
                                        </p:attrNameLst>
                                      </p:cBhvr>
                                      <p:to>
                                        <p:strVal val="visible"/>
                                      </p:to>
                                    </p:set>
                                    <p:animEffect transition="in" filter="fade">
                                      <p:cBhvr>
                                        <p:cTn id="14" dur="500"/>
                                        <p:tgtEl>
                                          <p:spTgt spid="182275">
                                            <p:txEl>
                                              <p:pRg st="0" end="0"/>
                                            </p:txEl>
                                          </p:spTgt>
                                        </p:tgtEl>
                                      </p:cBhvr>
                                    </p:animEffect>
                                    <p:anim calcmode="lin" valueType="num">
                                      <p:cBhvr>
                                        <p:cTn id="15" dur="500" fill="hold"/>
                                        <p:tgtEl>
                                          <p:spTgt spid="182275">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82275">
                                            <p:txEl>
                                              <p:pRg st="0" end="0"/>
                                            </p:txEl>
                                          </p:spTgt>
                                        </p:tgtEl>
                                        <p:attrNameLst>
                                          <p:attrName>ppt_y</p:attrName>
                                        </p:attrNameLst>
                                      </p:cBhvr>
                                      <p:tavLst>
                                        <p:tav tm="0">
                                          <p:val>
                                            <p:strVal val="#ppt_y+.05"/>
                                          </p:val>
                                        </p:tav>
                                        <p:tav tm="100000">
                                          <p:val>
                                            <p:strVal val="#ppt_y"/>
                                          </p:val>
                                        </p:tav>
                                      </p:tavLst>
                                    </p:anim>
                                  </p:childTnLst>
                                </p:cTn>
                              </p:par>
                              <p:par>
                                <p:cTn id="17" presetID="44" presetClass="entr" presetSubtype="0" fill="hold" grpId="0" nodeType="withEffect">
                                  <p:stCondLst>
                                    <p:cond delay="0"/>
                                  </p:stCondLst>
                                  <p:childTnLst>
                                    <p:set>
                                      <p:cBhvr>
                                        <p:cTn id="18" dur="0" fill="hold">
                                          <p:stCondLst>
                                            <p:cond delay="0"/>
                                          </p:stCondLst>
                                        </p:cTn>
                                        <p:tgtEl>
                                          <p:spTgt spid="182275">
                                            <p:txEl>
                                              <p:pRg st="1" end="1"/>
                                            </p:txEl>
                                          </p:spTgt>
                                        </p:tgtEl>
                                        <p:attrNameLst>
                                          <p:attrName>style.visibility</p:attrName>
                                        </p:attrNameLst>
                                      </p:cBhvr>
                                      <p:to>
                                        <p:strVal val="visible"/>
                                      </p:to>
                                    </p:set>
                                    <p:animEffect transition="in" filter="fade">
                                      <p:cBhvr>
                                        <p:cTn id="19" dur="500"/>
                                        <p:tgtEl>
                                          <p:spTgt spid="182275">
                                            <p:txEl>
                                              <p:pRg st="1" end="1"/>
                                            </p:txEl>
                                          </p:spTgt>
                                        </p:tgtEl>
                                      </p:cBhvr>
                                    </p:animEffect>
                                    <p:anim calcmode="lin" valueType="num">
                                      <p:cBhvr>
                                        <p:cTn id="20" dur="500" fill="hold"/>
                                        <p:tgtEl>
                                          <p:spTgt spid="182275">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182275">
                                            <p:txEl>
                                              <p:pRg st="1" end="1"/>
                                            </p:txEl>
                                          </p:spTgt>
                                        </p:tgtEl>
                                        <p:attrNameLst>
                                          <p:attrName>ppt_y</p:attrName>
                                        </p:attrNameLst>
                                      </p:cBhvr>
                                      <p:tavLst>
                                        <p:tav tm="0">
                                          <p:val>
                                            <p:strVal val="#ppt_y+.05"/>
                                          </p:val>
                                        </p:tav>
                                        <p:tav tm="100000">
                                          <p:val>
                                            <p:strVal val="#ppt_y"/>
                                          </p:val>
                                        </p:tav>
                                      </p:tavLst>
                                    </p:anim>
                                  </p:childTnLst>
                                </p:cTn>
                              </p:par>
                              <p:par>
                                <p:cTn id="22" presetID="44" presetClass="entr" presetSubtype="0" fill="hold" grpId="0" nodeType="withEffect">
                                  <p:stCondLst>
                                    <p:cond delay="0"/>
                                  </p:stCondLst>
                                  <p:childTnLst>
                                    <p:set>
                                      <p:cBhvr>
                                        <p:cTn id="23" dur="0" fill="hold">
                                          <p:stCondLst>
                                            <p:cond delay="0"/>
                                          </p:stCondLst>
                                        </p:cTn>
                                        <p:tgtEl>
                                          <p:spTgt spid="182275">
                                            <p:txEl>
                                              <p:pRg st="2" end="2"/>
                                            </p:txEl>
                                          </p:spTgt>
                                        </p:tgtEl>
                                        <p:attrNameLst>
                                          <p:attrName>style.visibility</p:attrName>
                                        </p:attrNameLst>
                                      </p:cBhvr>
                                      <p:to>
                                        <p:strVal val="visible"/>
                                      </p:to>
                                    </p:set>
                                    <p:animEffect transition="in" filter="fade">
                                      <p:cBhvr>
                                        <p:cTn id="24" dur="500"/>
                                        <p:tgtEl>
                                          <p:spTgt spid="182275">
                                            <p:txEl>
                                              <p:pRg st="2" end="2"/>
                                            </p:txEl>
                                          </p:spTgt>
                                        </p:tgtEl>
                                      </p:cBhvr>
                                    </p:animEffect>
                                    <p:anim calcmode="lin" valueType="num">
                                      <p:cBhvr>
                                        <p:cTn id="25" dur="500" fill="hold"/>
                                        <p:tgtEl>
                                          <p:spTgt spid="182275">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182275">
                                            <p:txEl>
                                              <p:pRg st="2" end="2"/>
                                            </p:txEl>
                                          </p:spTgt>
                                        </p:tgtEl>
                                        <p:attrNameLst>
                                          <p:attrName>ppt_y</p:attrName>
                                        </p:attrNameLst>
                                      </p:cBhvr>
                                      <p:tavLst>
                                        <p:tav tm="0">
                                          <p:val>
                                            <p:strVal val="#ppt_y+.05"/>
                                          </p:val>
                                        </p:tav>
                                        <p:tav tm="100000">
                                          <p:val>
                                            <p:strVal val="#ppt_y"/>
                                          </p:val>
                                        </p:tav>
                                      </p:tavLst>
                                    </p:anim>
                                  </p:childTnLst>
                                </p:cTn>
                              </p:par>
                              <p:par>
                                <p:cTn id="27" presetID="44" presetClass="entr" presetSubtype="0" fill="hold" grpId="0" nodeType="withEffect">
                                  <p:stCondLst>
                                    <p:cond delay="0"/>
                                  </p:stCondLst>
                                  <p:childTnLst>
                                    <p:set>
                                      <p:cBhvr>
                                        <p:cTn id="28" dur="0" fill="hold">
                                          <p:stCondLst>
                                            <p:cond delay="0"/>
                                          </p:stCondLst>
                                        </p:cTn>
                                        <p:tgtEl>
                                          <p:spTgt spid="182275">
                                            <p:txEl>
                                              <p:pRg st="3" end="3"/>
                                            </p:txEl>
                                          </p:spTgt>
                                        </p:tgtEl>
                                        <p:attrNameLst>
                                          <p:attrName>style.visibility</p:attrName>
                                        </p:attrNameLst>
                                      </p:cBhvr>
                                      <p:to>
                                        <p:strVal val="visible"/>
                                      </p:to>
                                    </p:set>
                                    <p:animEffect transition="in" filter="fade">
                                      <p:cBhvr>
                                        <p:cTn id="29" dur="500"/>
                                        <p:tgtEl>
                                          <p:spTgt spid="182275">
                                            <p:txEl>
                                              <p:pRg st="3" end="3"/>
                                            </p:txEl>
                                          </p:spTgt>
                                        </p:tgtEl>
                                      </p:cBhvr>
                                    </p:animEffect>
                                    <p:anim calcmode="lin" valueType="num">
                                      <p:cBhvr>
                                        <p:cTn id="30" dur="500" fill="hold"/>
                                        <p:tgtEl>
                                          <p:spTgt spid="182275">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182275">
                                            <p:txEl>
                                              <p:pRg st="3" end="3"/>
                                            </p:txEl>
                                          </p:spTgt>
                                        </p:tgtEl>
                                        <p:attrNameLst>
                                          <p:attrName>ppt_y</p:attrName>
                                        </p:attrNameLst>
                                      </p:cBhvr>
                                      <p:tavLst>
                                        <p:tav tm="0">
                                          <p:val>
                                            <p:strVal val="#ppt_y+.05"/>
                                          </p:val>
                                        </p:tav>
                                        <p:tav tm="100000">
                                          <p:val>
                                            <p:strVal val="#ppt_y"/>
                                          </p:val>
                                        </p:tav>
                                      </p:tavLst>
                                    </p:anim>
                                  </p:childTnLst>
                                </p:cTn>
                              </p:par>
                              <p:par>
                                <p:cTn id="32" presetID="44" presetClass="entr" presetSubtype="0" fill="hold" grpId="0" nodeType="withEffect">
                                  <p:stCondLst>
                                    <p:cond delay="0"/>
                                  </p:stCondLst>
                                  <p:childTnLst>
                                    <p:set>
                                      <p:cBhvr>
                                        <p:cTn id="33" dur="0" fill="hold">
                                          <p:stCondLst>
                                            <p:cond delay="0"/>
                                          </p:stCondLst>
                                        </p:cTn>
                                        <p:tgtEl>
                                          <p:spTgt spid="182275">
                                            <p:txEl>
                                              <p:pRg st="4" end="4"/>
                                            </p:txEl>
                                          </p:spTgt>
                                        </p:tgtEl>
                                        <p:attrNameLst>
                                          <p:attrName>style.visibility</p:attrName>
                                        </p:attrNameLst>
                                      </p:cBhvr>
                                      <p:to>
                                        <p:strVal val="visible"/>
                                      </p:to>
                                    </p:set>
                                    <p:animEffect transition="in" filter="fade">
                                      <p:cBhvr>
                                        <p:cTn id="34" dur="500"/>
                                        <p:tgtEl>
                                          <p:spTgt spid="182275">
                                            <p:txEl>
                                              <p:pRg st="4" end="4"/>
                                            </p:txEl>
                                          </p:spTgt>
                                        </p:tgtEl>
                                      </p:cBhvr>
                                    </p:animEffect>
                                    <p:anim calcmode="lin" valueType="num">
                                      <p:cBhvr>
                                        <p:cTn id="35" dur="500" fill="hold"/>
                                        <p:tgtEl>
                                          <p:spTgt spid="182275">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182275">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p:bldP spid="182275" grpId="0" build="p">
        <p:tmplLst>
          <p:tmpl lvl="1">
            <p:tnLst>
              <p:par>
                <p:cTn presetID="44" presetClass="entr" presetSubtype="0" fill="hold" nodeType="click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Lst>
      </p:bldP>
    </p:bldLst>
  </p:timing>
  <p:txStyles>
    <p:titleStyle>
      <a:lvl1pPr algn="l" rtl="0" eaLnBrk="0" fontAlgn="base" hangingPunct="0">
        <a:spcBef>
          <a:spcPct val="0"/>
        </a:spcBef>
        <a:spcAft>
          <a:spcPct val="0"/>
        </a:spcAft>
        <a:defRPr sz="2800" kern="12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5pPr>
      <a:lvl6pPr marL="3429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6pPr>
      <a:lvl7pPr marL="6858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7pPr>
      <a:lvl8pPr marL="10287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8pPr>
      <a:lvl9pPr marL="13716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9pPr>
    </p:titleStyle>
    <p:bodyStyle>
      <a:lvl1pPr marL="352425" indent="-352425" algn="l" rtl="0" eaLnBrk="0" fontAlgn="base" hangingPunct="0">
        <a:spcBef>
          <a:spcPct val="20000"/>
        </a:spcBef>
        <a:spcAft>
          <a:spcPct val="0"/>
        </a:spcAft>
        <a:buClr>
          <a:schemeClr val="accent2"/>
        </a:buClr>
        <a:buFont typeface="Wingdings" pitchFamily="2" charset="2"/>
        <a:buChar char="o"/>
        <a:defRPr sz="2200" kern="1200">
          <a:solidFill>
            <a:schemeClr val="tx1"/>
          </a:solidFill>
          <a:latin typeface="+mn-lt"/>
          <a:ea typeface="+mn-ea"/>
          <a:cs typeface="+mn-cs"/>
        </a:defRPr>
      </a:lvl1pPr>
      <a:lvl2pPr marL="681038" indent="-327025" algn="l" rtl="0" eaLnBrk="0" fontAlgn="base" hangingPunct="0">
        <a:spcBef>
          <a:spcPct val="20000"/>
        </a:spcBef>
        <a:spcAft>
          <a:spcPct val="0"/>
        </a:spcAft>
        <a:buClr>
          <a:schemeClr val="accent2"/>
        </a:buClr>
        <a:buFont typeface="Wingdings" pitchFamily="2" charset="2"/>
        <a:buChar char="n"/>
        <a:defRPr sz="1900" kern="1200">
          <a:solidFill>
            <a:schemeClr val="tx1"/>
          </a:solidFill>
          <a:latin typeface="+mn-lt"/>
          <a:ea typeface="+mn-ea"/>
          <a:cs typeface="+mn-cs"/>
        </a:defRPr>
      </a:lvl2pPr>
      <a:lvl3pPr marL="977900" indent="-295275" algn="l" rtl="0" eaLnBrk="0" fontAlgn="base" hangingPunct="0">
        <a:spcBef>
          <a:spcPct val="20000"/>
        </a:spcBef>
        <a:spcAft>
          <a:spcPct val="0"/>
        </a:spcAft>
        <a:buClr>
          <a:schemeClr val="accent2"/>
        </a:buClr>
        <a:buFont typeface="Wingdings" pitchFamily="2" charset="2"/>
        <a:buChar char="o"/>
        <a:defRPr sz="1700" kern="1200">
          <a:solidFill>
            <a:schemeClr val="tx1"/>
          </a:solidFill>
          <a:latin typeface="+mn-lt"/>
          <a:ea typeface="+mn-ea"/>
          <a:cs typeface="+mn-cs"/>
        </a:defRPr>
      </a:lvl3pPr>
      <a:lvl4pPr marL="1270000" indent="-290513" algn="l" rtl="0" eaLnBrk="0" fontAlgn="base" hangingPunct="0">
        <a:spcBef>
          <a:spcPct val="20000"/>
        </a:spcBef>
        <a:spcAft>
          <a:spcPct val="0"/>
        </a:spcAft>
        <a:buClr>
          <a:schemeClr val="accent2"/>
        </a:buClr>
        <a:buFont typeface="Wingdings" pitchFamily="2" charset="2"/>
        <a:buChar char="n"/>
        <a:defRPr sz="1500" kern="1200">
          <a:solidFill>
            <a:schemeClr val="tx1"/>
          </a:solidFill>
          <a:latin typeface="+mn-lt"/>
          <a:ea typeface="+mn-ea"/>
          <a:cs typeface="+mn-cs"/>
        </a:defRPr>
      </a:lvl4pPr>
      <a:lvl5pPr marL="1570038" indent="-298450" algn="l" rtl="0" eaLnBrk="0" fontAlgn="base" hangingPunct="0">
        <a:spcBef>
          <a:spcPct val="25000"/>
        </a:spcBef>
        <a:spcAft>
          <a:spcPct val="0"/>
        </a:spcAft>
        <a:buClr>
          <a:schemeClr val="accent2"/>
        </a:buClr>
        <a:buFont typeface="Wingdings" pitchFamily="2" charset="2"/>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7AC08EE-F612-A62C-C1CA-A8BF6E24972A}"/>
              </a:ext>
            </a:extLst>
          </p:cNvPr>
          <p:cNvSpPr>
            <a:spLocks noGrp="1" noChangeArrowheads="1"/>
          </p:cNvSpPr>
          <p:nvPr>
            <p:ph type="title"/>
          </p:nvPr>
        </p:nvSpPr>
        <p:spPr/>
        <p:txBody>
          <a:bodyPr/>
          <a:lstStyle/>
          <a:p>
            <a:pPr eaLnBrk="1" hangingPunct="1"/>
            <a:r>
              <a:rPr lang="zh-CN" altLang="en-US" sz="5400" b="1" dirty="0">
                <a:solidFill>
                  <a:srgbClr val="7030A0"/>
                </a:solidFill>
              </a:rPr>
              <a:t>行政法与行政诉讼法学</a:t>
            </a:r>
          </a:p>
        </p:txBody>
      </p:sp>
      <p:sp>
        <p:nvSpPr>
          <p:cNvPr id="3075" name="Rectangle 3">
            <a:extLst>
              <a:ext uri="{FF2B5EF4-FFF2-40B4-BE49-F238E27FC236}">
                <a16:creationId xmlns:a16="http://schemas.microsoft.com/office/drawing/2014/main" id="{723DD700-9420-F4FD-08CB-4AB52FE27C8C}"/>
              </a:ext>
            </a:extLst>
          </p:cNvPr>
          <p:cNvSpPr>
            <a:spLocks noGrp="1" noChangeArrowheads="1"/>
          </p:cNvSpPr>
          <p:nvPr>
            <p:ph idx="1"/>
          </p:nvPr>
        </p:nvSpPr>
        <p:spPr>
          <a:xfrm>
            <a:off x="757767" y="2788920"/>
            <a:ext cx="10668000" cy="4267200"/>
          </a:xfrm>
        </p:spPr>
        <p:txBody>
          <a:bodyPr/>
          <a:lstStyle/>
          <a:p>
            <a:pPr eaLnBrk="1" hangingPunct="1">
              <a:lnSpc>
                <a:spcPct val="80000"/>
              </a:lnSpc>
            </a:pPr>
            <a:r>
              <a:rPr lang="zh-CN" altLang="en-US" sz="3200" dirty="0">
                <a:solidFill>
                  <a:srgbClr val="FF3300"/>
                </a:solidFill>
              </a:rPr>
              <a:t>彭　涛</a:t>
            </a:r>
          </a:p>
          <a:p>
            <a:pPr eaLnBrk="1" hangingPunct="1">
              <a:lnSpc>
                <a:spcPct val="80000"/>
              </a:lnSpc>
            </a:pPr>
            <a:endParaRPr lang="zh-CN" altLang="en-US" sz="3200" dirty="0">
              <a:solidFill>
                <a:srgbClr val="FF3300"/>
              </a:solidFill>
            </a:endParaRPr>
          </a:p>
          <a:p>
            <a:pPr eaLnBrk="1" hangingPunct="1">
              <a:lnSpc>
                <a:spcPct val="80000"/>
              </a:lnSpc>
            </a:pPr>
            <a:r>
              <a:rPr lang="zh-CN" altLang="en-US" sz="2000" dirty="0">
                <a:solidFill>
                  <a:srgbClr val="FF3300"/>
                </a:solidFill>
                <a:latin typeface="华文楷体" panose="02010600040101010101" pitchFamily="2" charset="-122"/>
                <a:ea typeface="华文楷体" panose="02010600040101010101" pitchFamily="2" charset="-122"/>
              </a:rPr>
              <a:t>西安交通大学法学院</a:t>
            </a:r>
            <a:endParaRPr lang="en-US" altLang="zh-CN" sz="2000" dirty="0">
              <a:solidFill>
                <a:srgbClr val="FF3300"/>
              </a:solidFill>
              <a:latin typeface="华文楷体" panose="02010600040101010101" pitchFamily="2" charset="-122"/>
              <a:ea typeface="华文楷体" panose="02010600040101010101" pitchFamily="2" charset="-122"/>
            </a:endParaRPr>
          </a:p>
          <a:p>
            <a:pPr eaLnBrk="1" hangingPunct="1">
              <a:lnSpc>
                <a:spcPct val="80000"/>
              </a:lnSpc>
            </a:pPr>
            <a:r>
              <a:rPr lang="zh-CN" altLang="en-US" sz="2000" dirty="0">
                <a:solidFill>
                  <a:srgbClr val="FF3300"/>
                </a:solidFill>
                <a:latin typeface="华文楷体" panose="02010600040101010101" pitchFamily="2" charset="-122"/>
                <a:ea typeface="华文楷体" panose="02010600040101010101" pitchFamily="2" charset="-122"/>
              </a:rPr>
              <a:t>教授</a:t>
            </a:r>
          </a:p>
          <a:p>
            <a:pPr eaLnBrk="1" hangingPunct="1">
              <a:lnSpc>
                <a:spcPct val="80000"/>
              </a:lnSpc>
            </a:pPr>
            <a:endParaRPr lang="zh-CN" altLang="en-US" dirty="0">
              <a:solidFill>
                <a:srgbClr val="FF3300"/>
              </a:solidFill>
            </a:endParaRPr>
          </a:p>
        </p:txBody>
      </p:sp>
      <p:pic>
        <p:nvPicPr>
          <p:cNvPr id="4" name="图片 3">
            <a:extLst>
              <a:ext uri="{FF2B5EF4-FFF2-40B4-BE49-F238E27FC236}">
                <a16:creationId xmlns:a16="http://schemas.microsoft.com/office/drawing/2014/main" id="{74ED10A3-01F0-FBCC-A3D4-CFE82BDAF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0115" y="1784882"/>
            <a:ext cx="1644118" cy="1644118"/>
          </a:xfrm>
          <a:prstGeom prst="rect">
            <a:avLst/>
          </a:prstGeom>
        </p:spPr>
      </p:pic>
    </p:spTree>
  </p:cSld>
  <p:clrMapOvr>
    <a:masterClrMapping/>
  </p:clrMapOvr>
  <p:transition spd="slow">
    <p:random/>
    <p:sndAc>
      <p:stSnd>
        <p:snd r:embed="rId2" name="cashreg.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6ED3DAF-A3DB-B3AF-B98A-D241FE8E5CFE}"/>
              </a:ext>
            </a:extLst>
          </p:cNvPr>
          <p:cNvSpPr>
            <a:spLocks noGrp="1"/>
          </p:cNvSpPr>
          <p:nvPr>
            <p:ph type="title"/>
          </p:nvPr>
        </p:nvSpPr>
        <p:spPr/>
        <p:txBody>
          <a:bodyPr/>
          <a:lstStyle/>
          <a:p>
            <a:endParaRPr lang="zh-CN" altLang="en-US"/>
          </a:p>
        </p:txBody>
      </p:sp>
      <p:sp>
        <p:nvSpPr>
          <p:cNvPr id="21507" name="Rectangle 3">
            <a:extLst>
              <a:ext uri="{FF2B5EF4-FFF2-40B4-BE49-F238E27FC236}">
                <a16:creationId xmlns:a16="http://schemas.microsoft.com/office/drawing/2014/main" id="{D23B7E59-CD5A-89BF-1A21-E3BD33316941}"/>
              </a:ext>
            </a:extLst>
          </p:cNvPr>
          <p:cNvSpPr>
            <a:spLocks noGrp="1" noChangeArrowheads="1"/>
          </p:cNvSpPr>
          <p:nvPr>
            <p:ph idx="1"/>
          </p:nvPr>
        </p:nvSpPr>
        <p:spPr/>
        <p:txBody>
          <a:bodyPr/>
          <a:lstStyle/>
          <a:p>
            <a:pPr algn="just" eaLnBrk="1" hangingPunct="1">
              <a:buFont typeface="Wingdings" panose="05000000000000000000" pitchFamily="2" charset="2"/>
              <a:buNone/>
            </a:pPr>
            <a:r>
              <a:rPr lang="en-US" altLang="zh-CN" sz="2800" dirty="0">
                <a:latin typeface="楷体_GB2312" pitchFamily="49" charset="-122"/>
              </a:rPr>
              <a:t>   </a:t>
            </a:r>
            <a:r>
              <a:rPr lang="en-US" altLang="zh-CN" sz="2400" dirty="0">
                <a:latin typeface="楷体_GB2312" pitchFamily="49" charset="-122"/>
              </a:rPr>
              <a:t>   </a:t>
            </a:r>
            <a:r>
              <a:rPr lang="zh-CN" altLang="en-US" sz="2400" dirty="0">
                <a:latin typeface="楷体_GB2312" pitchFamily="49" charset="-122"/>
              </a:rPr>
              <a:t>公务员法是指经国家制定或认可的，调整国家公职关系，规定公务员管理内容、公务员行为准则及其权益保护的法律规范的总和，它是行政法的重要内容之一。</a:t>
            </a:r>
          </a:p>
          <a:p>
            <a:pPr algn="just" eaLnBrk="1" hangingPunct="1">
              <a:buFont typeface="Wingdings" panose="05000000000000000000" pitchFamily="2" charset="2"/>
              <a:buNone/>
            </a:pPr>
            <a:r>
              <a:rPr lang="zh-CN" altLang="en-US" sz="2400" dirty="0">
                <a:latin typeface="楷体_GB2312" pitchFamily="49" charset="-122"/>
              </a:rPr>
              <a:t>      1. 公务员法的调整对象是国家公职关系。</a:t>
            </a:r>
          </a:p>
          <a:p>
            <a:pPr algn="just" eaLnBrk="1" hangingPunct="1">
              <a:buFont typeface="Wingdings" panose="05000000000000000000" pitchFamily="2" charset="2"/>
              <a:buNone/>
            </a:pPr>
            <a:r>
              <a:rPr lang="zh-CN" altLang="en-US" sz="2400" dirty="0">
                <a:latin typeface="楷体_GB2312" pitchFamily="49" charset="-122"/>
              </a:rPr>
              <a:t>      2. 公务员法是有关公务员管理的法律规范系统。</a:t>
            </a:r>
          </a:p>
          <a:p>
            <a:pPr algn="just" eaLnBrk="1" hangingPunct="1">
              <a:buFont typeface="Wingdings" panose="05000000000000000000" pitchFamily="2" charset="2"/>
              <a:buNone/>
            </a:pPr>
            <a:r>
              <a:rPr lang="zh-CN" altLang="en-US" sz="2400" dirty="0">
                <a:latin typeface="楷体_GB2312" pitchFamily="49" charset="-122"/>
              </a:rPr>
              <a:t>      3. 公务员法兼具</a:t>
            </a:r>
            <a:r>
              <a:rPr lang="zh-CN" altLang="en-US" sz="2400" b="1" dirty="0">
                <a:solidFill>
                  <a:srgbClr val="00B0F0"/>
                </a:solidFill>
                <a:latin typeface="楷体_GB2312" pitchFamily="49" charset="-122"/>
              </a:rPr>
              <a:t>实体法</a:t>
            </a:r>
            <a:r>
              <a:rPr lang="zh-CN" altLang="en-US" sz="2400" dirty="0">
                <a:latin typeface="楷体_GB2312" pitchFamily="49" charset="-122"/>
              </a:rPr>
              <a:t>和</a:t>
            </a:r>
            <a:r>
              <a:rPr lang="zh-CN" altLang="en-US" sz="2400" b="1" dirty="0">
                <a:solidFill>
                  <a:srgbClr val="00B0F0"/>
                </a:solidFill>
                <a:latin typeface="楷体_GB2312" pitchFamily="49" charset="-122"/>
              </a:rPr>
              <a:t>程序法</a:t>
            </a:r>
            <a:r>
              <a:rPr lang="zh-CN" altLang="en-US" sz="2400" dirty="0">
                <a:latin typeface="楷体_GB2312" pitchFamily="49" charset="-122"/>
              </a:rPr>
              <a:t>性质。</a:t>
            </a:r>
          </a:p>
          <a:p>
            <a:pPr algn="just" eaLnBrk="1" hangingPunct="1">
              <a:buFont typeface="Wingdings" panose="05000000000000000000" pitchFamily="2" charset="2"/>
              <a:buNone/>
            </a:pPr>
            <a:endParaRPr lang="zh-CN" altLang="en-US" sz="2400" dirty="0">
              <a:latin typeface="楷体_GB2312" pitchFamily="49" charset="-122"/>
            </a:endParaRPr>
          </a:p>
        </p:txBody>
      </p:sp>
      <p:sp>
        <p:nvSpPr>
          <p:cNvPr id="21508" name="Rectangle 4">
            <a:extLst>
              <a:ext uri="{FF2B5EF4-FFF2-40B4-BE49-F238E27FC236}">
                <a16:creationId xmlns:a16="http://schemas.microsoft.com/office/drawing/2014/main" id="{1CDD87C3-D3A0-36AF-38E4-80D77D3069BF}"/>
              </a:ext>
            </a:extLst>
          </p:cNvPr>
          <p:cNvSpPr>
            <a:spLocks noChangeArrowheads="1"/>
          </p:cNvSpPr>
          <p:nvPr/>
        </p:nvSpPr>
        <p:spPr bwMode="auto">
          <a:xfrm>
            <a:off x="3287714" y="620714"/>
            <a:ext cx="29546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3600">
                <a:solidFill>
                  <a:schemeClr val="tx2"/>
                </a:solidFill>
                <a:latin typeface="Arial" panose="020B0604020202020204" pitchFamily="34" charset="0"/>
              </a:rPr>
              <a:t>二、公务员法</a:t>
            </a:r>
          </a:p>
        </p:txBody>
      </p:sp>
    </p:spTree>
  </p:cSld>
  <p:clrMapOvr>
    <a:masterClrMapping/>
  </p:clrMapOvr>
  <p:transition spd="slow">
    <p:random/>
    <p:sndAc>
      <p:stSnd>
        <p:snd r:embed="rId2" name="cashreg.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9AA7F98-E71B-8B52-9204-1037DEABD330}"/>
              </a:ext>
            </a:extLst>
          </p:cNvPr>
          <p:cNvSpPr>
            <a:spLocks noGrp="1"/>
          </p:cNvSpPr>
          <p:nvPr>
            <p:ph type="title"/>
          </p:nvPr>
        </p:nvSpPr>
        <p:spPr/>
        <p:txBody>
          <a:bodyPr/>
          <a:lstStyle/>
          <a:p>
            <a:endParaRPr lang="zh-CN" altLang="en-US"/>
          </a:p>
        </p:txBody>
      </p:sp>
      <p:sp>
        <p:nvSpPr>
          <p:cNvPr id="22531" name="Rectangle 3">
            <a:extLst>
              <a:ext uri="{FF2B5EF4-FFF2-40B4-BE49-F238E27FC236}">
                <a16:creationId xmlns:a16="http://schemas.microsoft.com/office/drawing/2014/main" id="{9FDCF378-137A-ADD1-D594-FD20F1B12ADA}"/>
              </a:ext>
            </a:extLst>
          </p:cNvPr>
          <p:cNvSpPr>
            <a:spLocks noGrp="1" noChangeArrowheads="1"/>
          </p:cNvSpPr>
          <p:nvPr>
            <p:ph idx="1"/>
          </p:nvPr>
        </p:nvSpPr>
        <p:spPr/>
        <p:txBody>
          <a:bodyPr/>
          <a:lstStyle/>
          <a:p>
            <a:pPr algn="just" eaLnBrk="1" hangingPunct="1">
              <a:buFont typeface="Wingdings" panose="05000000000000000000" pitchFamily="2" charset="2"/>
              <a:buNone/>
            </a:pPr>
            <a:r>
              <a:rPr lang="en-US" altLang="zh-CN" sz="2400" dirty="0">
                <a:latin typeface="楷体_GB2312" pitchFamily="49" charset="-122"/>
              </a:rPr>
              <a:t> （</a:t>
            </a:r>
            <a:r>
              <a:rPr lang="en-US" altLang="zh-CN" sz="2400" dirty="0" err="1">
                <a:latin typeface="楷体_GB2312" pitchFamily="49" charset="-122"/>
              </a:rPr>
              <a:t>一）西方国家公务员制度的建立</a:t>
            </a:r>
            <a:endParaRPr lang="en-US" altLang="zh-CN" sz="2800" dirty="0">
              <a:latin typeface="楷体_GB2312" pitchFamily="49" charset="-122"/>
            </a:endParaRPr>
          </a:p>
          <a:p>
            <a:pPr algn="just" eaLnBrk="1" hangingPunct="1">
              <a:buFont typeface="Wingdings" panose="05000000000000000000" pitchFamily="2" charset="2"/>
              <a:buNone/>
            </a:pPr>
            <a:r>
              <a:rPr lang="zh-CN" altLang="en-US" sz="2400" dirty="0">
                <a:latin typeface="楷体_GB2312" pitchFamily="49" charset="-122"/>
              </a:rPr>
              <a:t>      现代意义上的国家公务员制度，最初形成于西方资本主义国家，是人事行政制度走向现代化的重要标志。</a:t>
            </a:r>
          </a:p>
          <a:p>
            <a:pPr algn="just" eaLnBrk="1" hangingPunct="1">
              <a:buNone/>
            </a:pPr>
            <a:r>
              <a:rPr lang="zh-CN" altLang="en-US" sz="2400" dirty="0">
                <a:latin typeface="楷体_GB2312" pitchFamily="49" charset="-122"/>
              </a:rPr>
              <a:t>      1. 英国公务员制度。（恩赐官职</a:t>
            </a:r>
            <a:r>
              <a:rPr lang="en-US" altLang="zh-CN" sz="2400" dirty="0">
                <a:latin typeface="楷体_GB2312" pitchFamily="49" charset="-122"/>
              </a:rPr>
              <a:t>——</a:t>
            </a:r>
            <a:r>
              <a:rPr lang="zh-CN" altLang="en-US" sz="2400" dirty="0">
                <a:latin typeface="楷体_GB2312" pitchFamily="49" charset="-122"/>
              </a:rPr>
              <a:t>政党分赃）</a:t>
            </a:r>
          </a:p>
          <a:p>
            <a:pPr algn="just" eaLnBrk="1" hangingPunct="1">
              <a:buFont typeface="Wingdings" panose="05000000000000000000" pitchFamily="2" charset="2"/>
              <a:buNone/>
            </a:pPr>
            <a:r>
              <a:rPr lang="zh-CN" altLang="en-US" sz="2400" dirty="0">
                <a:latin typeface="楷体_GB2312" pitchFamily="49" charset="-122"/>
              </a:rPr>
              <a:t>      2. 美国公务员制度。</a:t>
            </a:r>
          </a:p>
          <a:p>
            <a:pPr algn="just" eaLnBrk="1" hangingPunct="1">
              <a:buFont typeface="Wingdings" panose="05000000000000000000" pitchFamily="2" charset="2"/>
              <a:buNone/>
            </a:pPr>
            <a:r>
              <a:rPr lang="zh-CN" altLang="en-US" sz="2400" dirty="0">
                <a:latin typeface="楷体_GB2312" pitchFamily="49" charset="-122"/>
              </a:rPr>
              <a:t>      3. 德国公务员制度。</a:t>
            </a:r>
          </a:p>
          <a:p>
            <a:pPr algn="just" eaLnBrk="1" hangingPunct="1">
              <a:buFont typeface="Wingdings" panose="05000000000000000000" pitchFamily="2" charset="2"/>
              <a:buNone/>
            </a:pPr>
            <a:r>
              <a:rPr lang="zh-CN" altLang="en-US" sz="2400" dirty="0">
                <a:latin typeface="楷体_GB2312" pitchFamily="49" charset="-122"/>
              </a:rPr>
              <a:t>      4. 法国公务员制度。</a:t>
            </a:r>
          </a:p>
          <a:p>
            <a:pPr algn="just" eaLnBrk="1" hangingPunct="1">
              <a:buFont typeface="Wingdings" panose="05000000000000000000" pitchFamily="2" charset="2"/>
              <a:buNone/>
            </a:pPr>
            <a:r>
              <a:rPr lang="zh-CN" altLang="en-US" sz="2400" dirty="0">
                <a:latin typeface="楷体_GB2312" pitchFamily="49" charset="-122"/>
              </a:rPr>
              <a:t>      </a:t>
            </a:r>
          </a:p>
        </p:txBody>
      </p:sp>
      <p:sp>
        <p:nvSpPr>
          <p:cNvPr id="22532" name="Rectangle 4">
            <a:extLst>
              <a:ext uri="{FF2B5EF4-FFF2-40B4-BE49-F238E27FC236}">
                <a16:creationId xmlns:a16="http://schemas.microsoft.com/office/drawing/2014/main" id="{EBB29442-99FD-5C47-DC2E-63537E6E6CCD}"/>
              </a:ext>
            </a:extLst>
          </p:cNvPr>
          <p:cNvSpPr>
            <a:spLocks noChangeArrowheads="1"/>
          </p:cNvSpPr>
          <p:nvPr/>
        </p:nvSpPr>
        <p:spPr bwMode="auto">
          <a:xfrm>
            <a:off x="3287713" y="620714"/>
            <a:ext cx="572464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3600">
                <a:solidFill>
                  <a:schemeClr val="tx2"/>
                </a:solidFill>
                <a:latin typeface="Arial" panose="020B0604020202020204" pitchFamily="34" charset="0"/>
              </a:rPr>
              <a:t>三、公务员制度的历史发展</a:t>
            </a:r>
          </a:p>
        </p:txBody>
      </p:sp>
    </p:spTree>
  </p:cSld>
  <p:clrMapOvr>
    <a:masterClrMapping/>
  </p:clrMapOvr>
  <p:transition spd="slow">
    <p:random/>
    <p:sndAc>
      <p:stSnd>
        <p:snd r:embed="rId2" name="cashreg.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E55B3C5-09E3-0FA9-A94A-33C2074DC58C}"/>
              </a:ext>
            </a:extLst>
          </p:cNvPr>
          <p:cNvSpPr>
            <a:spLocks noGrp="1"/>
          </p:cNvSpPr>
          <p:nvPr>
            <p:ph type="title"/>
          </p:nvPr>
        </p:nvSpPr>
        <p:spPr/>
        <p:txBody>
          <a:bodyPr/>
          <a:lstStyle/>
          <a:p>
            <a:endParaRPr lang="zh-CN" altLang="en-US"/>
          </a:p>
        </p:txBody>
      </p:sp>
      <p:sp>
        <p:nvSpPr>
          <p:cNvPr id="23555" name="Rectangle 3">
            <a:extLst>
              <a:ext uri="{FF2B5EF4-FFF2-40B4-BE49-F238E27FC236}">
                <a16:creationId xmlns:a16="http://schemas.microsoft.com/office/drawing/2014/main" id="{909020F1-743F-9877-80FB-96212CE99418}"/>
              </a:ext>
            </a:extLst>
          </p:cNvPr>
          <p:cNvSpPr>
            <a:spLocks noGrp="1" noChangeArrowheads="1"/>
          </p:cNvSpPr>
          <p:nvPr>
            <p:ph idx="1"/>
          </p:nvPr>
        </p:nvSpPr>
        <p:spPr/>
        <p:txBody>
          <a:bodyPr/>
          <a:lstStyle/>
          <a:p>
            <a:pPr algn="just" eaLnBrk="1" hangingPunct="1">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（二）我国公务员制度的历史发展</a:t>
            </a:r>
          </a:p>
          <a:p>
            <a:pPr algn="just" eaLnBrk="1" hangingPunct="1">
              <a:buFont typeface="Wingdings" panose="05000000000000000000" pitchFamily="2" charset="2"/>
              <a:buNone/>
            </a:pPr>
            <a:r>
              <a:rPr lang="zh-CN" altLang="en-US" sz="2400">
                <a:latin typeface="楷体_GB2312" pitchFamily="49" charset="-122"/>
              </a:rPr>
              <a:t>      我国古代的任官制度历史悠久。历经春秋以前的世袭制、战国秦汉时期的荐举制、魏晋南北朝时期的九品中正制和隋唐直至清末的科举制。其中科举制以考试的方法选拔官吏，具有公务员制度的萌芽因素。北洋政府和国民党政府时期，受西方的影响，开始建立不同于科举制的任官制度。在民主革命和社会主义建设的过程中，中国共产党领导中国人民建立了高度集中统一的干部人事管理制度，对革命和建设起到了积极的保障作用。</a:t>
            </a:r>
          </a:p>
        </p:txBody>
      </p:sp>
    </p:spTree>
  </p:cSld>
  <p:clrMapOvr>
    <a:masterClrMapping/>
  </p:clrMapOvr>
  <p:transition spd="slow">
    <p:random/>
    <p:sndAc>
      <p:stSnd>
        <p:snd r:embed="rId2" name="cashreg.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4783F89-0ABE-C8A0-FC5B-FA028915DE8D}"/>
              </a:ext>
            </a:extLst>
          </p:cNvPr>
          <p:cNvSpPr>
            <a:spLocks noGrp="1"/>
          </p:cNvSpPr>
          <p:nvPr>
            <p:ph type="title"/>
          </p:nvPr>
        </p:nvSpPr>
        <p:spPr/>
        <p:txBody>
          <a:bodyPr/>
          <a:lstStyle/>
          <a:p>
            <a:endParaRPr lang="zh-CN" altLang="en-US"/>
          </a:p>
        </p:txBody>
      </p:sp>
      <p:sp>
        <p:nvSpPr>
          <p:cNvPr id="24579" name="Rectangle 3">
            <a:extLst>
              <a:ext uri="{FF2B5EF4-FFF2-40B4-BE49-F238E27FC236}">
                <a16:creationId xmlns:a16="http://schemas.microsoft.com/office/drawing/2014/main" id="{72DC1F76-CD70-5616-77C5-74BE48E14903}"/>
              </a:ext>
            </a:extLst>
          </p:cNvPr>
          <p:cNvSpPr>
            <a:spLocks noGrp="1" noChangeArrowheads="1"/>
          </p:cNvSpPr>
          <p:nvPr>
            <p:ph idx="1"/>
          </p:nvPr>
        </p:nvSpPr>
        <p:spPr/>
        <p:txBody>
          <a:bodyPr/>
          <a:lstStyle/>
          <a:p>
            <a:pPr algn="just" eaLnBrk="1" hangingPunct="1">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党的十一届三中全会以来，经济体制改革的步伐加快，但随着经济体制改革的深入发展，我国干部人事制度存在的问题日益暴露出来，如管理方式落后，缺乏科学分类，管理没有针对性，对干部缺乏正常的录用、奖惩、退休、淘汰办法，干好干坏都是铁饭碗，能进不能出，能上不能下，在一定程度存在着人治现象，这些都不利于优秀人才的脱颖而出和合理使用，因而，改革和完善我国的干部人事制度势在必行。1982年的机构改革提出了干部“四化”的改革方向。</a:t>
            </a:r>
          </a:p>
          <a:p>
            <a:pPr algn="just" eaLnBrk="1" hangingPunct="1">
              <a:buFont typeface="Wingdings" panose="05000000000000000000" pitchFamily="2" charset="2"/>
              <a:buNone/>
            </a:pPr>
            <a:r>
              <a:rPr lang="zh-CN" altLang="en-US" sz="2400">
                <a:latin typeface="楷体_GB2312" pitchFamily="49" charset="-122"/>
              </a:rPr>
              <a:t>  </a:t>
            </a:r>
          </a:p>
        </p:txBody>
      </p:sp>
      <p:sp>
        <p:nvSpPr>
          <p:cNvPr id="24580" name="Rectangle 4">
            <a:extLst>
              <a:ext uri="{FF2B5EF4-FFF2-40B4-BE49-F238E27FC236}">
                <a16:creationId xmlns:a16="http://schemas.microsoft.com/office/drawing/2014/main" id="{50F281FD-D5B0-E5C8-49F6-98D9C47EFA94}"/>
              </a:ext>
            </a:extLst>
          </p:cNvPr>
          <p:cNvSpPr>
            <a:spLocks noChangeArrowheads="1"/>
          </p:cNvSpPr>
          <p:nvPr/>
        </p:nvSpPr>
        <p:spPr bwMode="auto">
          <a:xfrm>
            <a:off x="3287714" y="620714"/>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3600">
              <a:solidFill>
                <a:schemeClr val="tx2"/>
              </a:solidFill>
              <a:latin typeface="Arial" panose="020B0604020202020204" pitchFamily="34" charset="0"/>
            </a:endParaRPr>
          </a:p>
        </p:txBody>
      </p:sp>
    </p:spTree>
  </p:cSld>
  <p:clrMapOvr>
    <a:masterClrMapping/>
  </p:clrMapOvr>
  <p:transition spd="slow">
    <p:random/>
    <p:sndAc>
      <p:stSnd>
        <p:snd r:embed="rId2" name="cashreg.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7FEAC41-12F2-7EEE-551F-89ED60507D56}"/>
              </a:ext>
            </a:extLst>
          </p:cNvPr>
          <p:cNvSpPr>
            <a:spLocks noGrp="1"/>
          </p:cNvSpPr>
          <p:nvPr>
            <p:ph type="title"/>
          </p:nvPr>
        </p:nvSpPr>
        <p:spPr/>
        <p:txBody>
          <a:bodyPr/>
          <a:lstStyle/>
          <a:p>
            <a:endParaRPr lang="zh-CN" altLang="en-US"/>
          </a:p>
        </p:txBody>
      </p:sp>
      <p:sp>
        <p:nvSpPr>
          <p:cNvPr id="25603" name="Rectangle 3">
            <a:extLst>
              <a:ext uri="{FF2B5EF4-FFF2-40B4-BE49-F238E27FC236}">
                <a16:creationId xmlns:a16="http://schemas.microsoft.com/office/drawing/2014/main" id="{A1471845-4591-1D5B-9D5B-EBDBB75665C3}"/>
              </a:ext>
            </a:extLst>
          </p:cNvPr>
          <p:cNvSpPr>
            <a:spLocks noGrp="1" noChangeArrowheads="1"/>
          </p:cNvSpPr>
          <p:nvPr>
            <p:ph idx="1"/>
          </p:nvPr>
        </p:nvSpPr>
        <p:spPr/>
        <p:txBody>
          <a:bodyPr/>
          <a:lstStyle/>
          <a:p>
            <a:pPr algn="just" eaLnBrk="1" hangingPunct="1">
              <a:buFont typeface="Wingdings" panose="05000000000000000000" pitchFamily="2" charset="2"/>
              <a:buNone/>
            </a:pPr>
            <a:r>
              <a:rPr lang="zh-CN" altLang="en-US" sz="2400">
                <a:latin typeface="楷体_GB2312" pitchFamily="49" charset="-122"/>
              </a:rPr>
              <a:t>      1984年，党中央决定制定《国家机关工作人员法》，并指示由中组部和原劳动人事部组织有关单位开始起草工作。由于制定该法的条件不成熟，后几经讨论确定更名，于1993年4月24日由国务院审议并通过了《国家公务员暂行条例》，1993年8月14日发布并于同年10月1日起实施。该《条例》是新中国第一部关于国家公务员管理的基本法规，它标志着我国公务员制度的建立和推行进入了一个新阶段。</a:t>
            </a:r>
          </a:p>
        </p:txBody>
      </p:sp>
      <p:sp>
        <p:nvSpPr>
          <p:cNvPr id="25604" name="Rectangle 4">
            <a:extLst>
              <a:ext uri="{FF2B5EF4-FFF2-40B4-BE49-F238E27FC236}">
                <a16:creationId xmlns:a16="http://schemas.microsoft.com/office/drawing/2014/main" id="{BEAA53CF-F524-FC9F-6A96-2C2DC302AA24}"/>
              </a:ext>
            </a:extLst>
          </p:cNvPr>
          <p:cNvSpPr>
            <a:spLocks noChangeArrowheads="1"/>
          </p:cNvSpPr>
          <p:nvPr/>
        </p:nvSpPr>
        <p:spPr bwMode="auto">
          <a:xfrm>
            <a:off x="3287714" y="620714"/>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3600">
              <a:solidFill>
                <a:schemeClr val="tx2"/>
              </a:solidFill>
              <a:latin typeface="Arial" panose="020B0604020202020204" pitchFamily="34" charset="0"/>
            </a:endParaRPr>
          </a:p>
        </p:txBody>
      </p:sp>
    </p:spTree>
  </p:cSld>
  <p:clrMapOvr>
    <a:masterClrMapping/>
  </p:clrMapOvr>
  <p:transition spd="slow">
    <p:random/>
    <p:sndAc>
      <p:stSnd>
        <p:snd r:embed="rId2" name="cashreg.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1DC99B6-AD26-F2FC-462B-102483CBAD7C}"/>
              </a:ext>
            </a:extLst>
          </p:cNvPr>
          <p:cNvSpPr>
            <a:spLocks noGrp="1"/>
          </p:cNvSpPr>
          <p:nvPr>
            <p:ph type="title"/>
          </p:nvPr>
        </p:nvSpPr>
        <p:spPr/>
        <p:txBody>
          <a:bodyPr/>
          <a:lstStyle/>
          <a:p>
            <a:endParaRPr lang="zh-CN" altLang="en-US"/>
          </a:p>
        </p:txBody>
      </p:sp>
      <p:sp>
        <p:nvSpPr>
          <p:cNvPr id="26627" name="Rectangle 3">
            <a:extLst>
              <a:ext uri="{FF2B5EF4-FFF2-40B4-BE49-F238E27FC236}">
                <a16:creationId xmlns:a16="http://schemas.microsoft.com/office/drawing/2014/main" id="{28D058E2-E835-F120-9875-6B0C7D4532CA}"/>
              </a:ext>
            </a:extLst>
          </p:cNvPr>
          <p:cNvSpPr>
            <a:spLocks noGrp="1" noChangeArrowheads="1"/>
          </p:cNvSpPr>
          <p:nvPr>
            <p:ph idx="1"/>
          </p:nvPr>
        </p:nvSpPr>
        <p:spPr/>
        <p:txBody>
          <a:bodyPr/>
          <a:lstStyle/>
          <a:p>
            <a:pPr algn="just" eaLnBrk="1" hangingPunct="1">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2001年，中组部、人事部共同成立了公务员法起草领导小组，2002年初，正式启动公务员法草案的研究起草工作。2005年4月27日，第十届全国人民代表大会常务委员会第十次会议通过了《中华人民共和国公务员法》。该法以《国家公务员暂行条例》为基础，保持了公务员制度的连续性和稳定性，同时也有一些新的发展和突破。总结吸收了十多年来干部人事制度改革的新成果，如竞争上岗、公开选拔、任前公示、任期制、任职试用期制、部分职位的聘任制、引咎辞职制等，扩大了公务员的范围，完善了公务员的分类，建立了职务聘任制，完善了法律责任。</a:t>
            </a:r>
            <a:endParaRPr lang="en-US" altLang="zh-CN" sz="2400">
              <a:latin typeface="楷体_GB2312" pitchFamily="49" charset="-122"/>
            </a:endParaRPr>
          </a:p>
          <a:p>
            <a:pPr algn="just" eaLnBrk="1" hangingPunct="1">
              <a:buFont typeface="Wingdings" panose="05000000000000000000" pitchFamily="2" charset="2"/>
              <a:buNone/>
            </a:pPr>
            <a:r>
              <a:rPr lang="en-US" altLang="zh-CN" sz="2400">
                <a:latin typeface="楷体_GB2312" pitchFamily="49" charset="-122"/>
              </a:rPr>
              <a:t>       2017</a:t>
            </a:r>
            <a:r>
              <a:rPr lang="zh-CN" altLang="en-US" sz="2400">
                <a:latin typeface="楷体_GB2312" pitchFamily="49" charset="-122"/>
              </a:rPr>
              <a:t>年</a:t>
            </a:r>
            <a:r>
              <a:rPr lang="en-US" altLang="zh-CN" sz="2400">
                <a:latin typeface="楷体_GB2312" pitchFamily="49" charset="-122"/>
              </a:rPr>
              <a:t>9</a:t>
            </a:r>
            <a:r>
              <a:rPr lang="zh-CN" altLang="en-US" sz="2400">
                <a:latin typeface="楷体_GB2312" pitchFamily="49" charset="-122"/>
              </a:rPr>
              <a:t>月</a:t>
            </a:r>
            <a:r>
              <a:rPr lang="en-US" altLang="zh-CN" sz="2400">
                <a:latin typeface="楷体_GB2312" pitchFamily="49" charset="-122"/>
              </a:rPr>
              <a:t>1</a:t>
            </a:r>
            <a:r>
              <a:rPr lang="zh-CN" altLang="en-US" sz="2400">
                <a:latin typeface="楷体_GB2312" pitchFamily="49" charset="-122"/>
              </a:rPr>
              <a:t>日第十二届全国人民代表大会常务委员会第二十九次会议对</a:t>
            </a:r>
            <a:r>
              <a:rPr lang="en-US" altLang="zh-CN" sz="2400">
                <a:latin typeface="楷体_GB2312" pitchFamily="49" charset="-122"/>
              </a:rPr>
              <a:t>《</a:t>
            </a:r>
            <a:r>
              <a:rPr lang="zh-CN" altLang="en-US" sz="2400">
                <a:latin typeface="楷体_GB2312" pitchFamily="49" charset="-122"/>
              </a:rPr>
              <a:t>公务员法</a:t>
            </a:r>
            <a:r>
              <a:rPr lang="en-US" altLang="zh-CN" sz="2400">
                <a:latin typeface="楷体_GB2312" pitchFamily="49" charset="-122"/>
              </a:rPr>
              <a:t>》</a:t>
            </a:r>
            <a:r>
              <a:rPr lang="zh-CN" altLang="en-US" sz="2400">
                <a:latin typeface="楷体_GB2312" pitchFamily="49" charset="-122"/>
              </a:rPr>
              <a:t>进行了修正。</a:t>
            </a:r>
          </a:p>
          <a:p>
            <a:pPr algn="just" eaLnBrk="1" hangingPunct="1">
              <a:buFont typeface="Wingdings" panose="05000000000000000000" pitchFamily="2" charset="2"/>
              <a:buNone/>
            </a:pPr>
            <a:r>
              <a:rPr lang="zh-CN" altLang="en-US" sz="2400">
                <a:latin typeface="楷体_GB2312" pitchFamily="49" charset="-122"/>
              </a:rPr>
              <a:t>  </a:t>
            </a:r>
          </a:p>
        </p:txBody>
      </p:sp>
      <p:sp>
        <p:nvSpPr>
          <p:cNvPr id="26628" name="Rectangle 4">
            <a:extLst>
              <a:ext uri="{FF2B5EF4-FFF2-40B4-BE49-F238E27FC236}">
                <a16:creationId xmlns:a16="http://schemas.microsoft.com/office/drawing/2014/main" id="{94F2B481-CA7F-73C2-765A-C0A25C9DD54C}"/>
              </a:ext>
            </a:extLst>
          </p:cNvPr>
          <p:cNvSpPr>
            <a:spLocks noChangeArrowheads="1"/>
          </p:cNvSpPr>
          <p:nvPr/>
        </p:nvSpPr>
        <p:spPr bwMode="auto">
          <a:xfrm>
            <a:off x="3287714" y="620714"/>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3600">
              <a:solidFill>
                <a:schemeClr val="tx2"/>
              </a:solidFill>
              <a:latin typeface="Arial" panose="020B0604020202020204" pitchFamily="34" charset="0"/>
            </a:endParaRPr>
          </a:p>
        </p:txBody>
      </p:sp>
    </p:spTree>
  </p:cSld>
  <p:clrMapOvr>
    <a:masterClrMapping/>
  </p:clrMapOvr>
  <p:transition spd="slow">
    <p:random/>
    <p:sndAc>
      <p:stSnd>
        <p:snd r:embed="rId2" name="cashreg.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314F283-93FE-01CC-EB47-FBCAC9B03486}"/>
              </a:ext>
            </a:extLst>
          </p:cNvPr>
          <p:cNvSpPr>
            <a:spLocks noGrp="1"/>
          </p:cNvSpPr>
          <p:nvPr>
            <p:ph type="title"/>
          </p:nvPr>
        </p:nvSpPr>
        <p:spPr/>
        <p:txBody>
          <a:bodyPr/>
          <a:lstStyle/>
          <a:p>
            <a:endParaRPr lang="zh-CN" altLang="en-US"/>
          </a:p>
        </p:txBody>
      </p:sp>
      <p:sp>
        <p:nvSpPr>
          <p:cNvPr id="27651" name="Rectangle 3">
            <a:extLst>
              <a:ext uri="{FF2B5EF4-FFF2-40B4-BE49-F238E27FC236}">
                <a16:creationId xmlns:a16="http://schemas.microsoft.com/office/drawing/2014/main" id="{CE402F85-60F5-1879-A775-9A16958DD337}"/>
              </a:ext>
            </a:extLst>
          </p:cNvPr>
          <p:cNvSpPr>
            <a:spLocks noGrp="1" noChangeArrowheads="1"/>
          </p:cNvSpPr>
          <p:nvPr>
            <p:ph idx="1"/>
          </p:nvPr>
        </p:nvSpPr>
        <p:spPr/>
        <p:txBody>
          <a:bodyPr/>
          <a:lstStyle/>
          <a:p>
            <a:pPr algn="just" eaLnBrk="1" hangingPunct="1">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品位分类是以“人”为中心进行的古老的人事分类制度。公务员的品位分类根据公务员个人所具备的资历、学历、职务、身份等条件来确定公务员的录用、考核、培训、晋升和工资福利待遇。英国公务员制度是品位分类的典型代表。</a:t>
            </a:r>
          </a:p>
          <a:p>
            <a:pPr algn="just" eaLnBrk="1" hangingPunct="1">
              <a:buFont typeface="Wingdings" panose="05000000000000000000" pitchFamily="2" charset="2"/>
              <a:buNone/>
            </a:pPr>
            <a:r>
              <a:rPr lang="zh-CN" altLang="en-US" sz="2400">
                <a:latin typeface="楷体_GB2312" pitchFamily="49" charset="-122"/>
              </a:rPr>
              <a:t>      职位分类是一种以“事”为中心进行的人事分类制度。公务员的职位分类，是指将适合分类的各种职位，按照工作性质、难易程度、责任大小和所需人员的任职资格条件而进行的职位类别等级系列的划分。职位分类最早由美国公务员法律制度确定。</a:t>
            </a:r>
          </a:p>
        </p:txBody>
      </p:sp>
      <p:sp>
        <p:nvSpPr>
          <p:cNvPr id="27652" name="Rectangle 4">
            <a:extLst>
              <a:ext uri="{FF2B5EF4-FFF2-40B4-BE49-F238E27FC236}">
                <a16:creationId xmlns:a16="http://schemas.microsoft.com/office/drawing/2014/main" id="{62D9B7AE-7892-9B26-DC6C-87628DE4AF4C}"/>
              </a:ext>
            </a:extLst>
          </p:cNvPr>
          <p:cNvSpPr>
            <a:spLocks noChangeArrowheads="1"/>
          </p:cNvSpPr>
          <p:nvPr/>
        </p:nvSpPr>
        <p:spPr bwMode="auto">
          <a:xfrm>
            <a:off x="3287714" y="620714"/>
            <a:ext cx="526297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3600">
                <a:solidFill>
                  <a:schemeClr val="tx2"/>
                </a:solidFill>
                <a:latin typeface="Arial" panose="020B0604020202020204" pitchFamily="34" charset="0"/>
              </a:rPr>
              <a:t>四、品位分类与职位分类</a:t>
            </a:r>
          </a:p>
        </p:txBody>
      </p:sp>
    </p:spTree>
  </p:cSld>
  <p:clrMapOvr>
    <a:masterClrMapping/>
  </p:clrMapOvr>
  <p:transition spd="slow">
    <p:random/>
    <p:sndAc>
      <p:stSnd>
        <p:snd r:embed="rId2" name="cashreg.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92D95B5-6848-EFD2-2DF1-8333E54418E4}"/>
              </a:ext>
            </a:extLst>
          </p:cNvPr>
          <p:cNvSpPr>
            <a:spLocks noGrp="1"/>
          </p:cNvSpPr>
          <p:nvPr>
            <p:ph type="title"/>
          </p:nvPr>
        </p:nvSpPr>
        <p:spPr/>
        <p:txBody>
          <a:bodyPr/>
          <a:lstStyle/>
          <a:p>
            <a:endParaRPr lang="zh-CN" altLang="en-US"/>
          </a:p>
        </p:txBody>
      </p:sp>
      <p:sp>
        <p:nvSpPr>
          <p:cNvPr id="28675" name="Rectangle 2">
            <a:extLst>
              <a:ext uri="{FF2B5EF4-FFF2-40B4-BE49-F238E27FC236}">
                <a16:creationId xmlns:a16="http://schemas.microsoft.com/office/drawing/2014/main" id="{4951815E-A3DD-A07B-2C51-752EF32DF93E}"/>
              </a:ext>
            </a:extLst>
          </p:cNvPr>
          <p:cNvSpPr>
            <a:spLocks noGrp="1" noChangeArrowheads="1"/>
          </p:cNvSpPr>
          <p:nvPr>
            <p:ph idx="1"/>
          </p:nvPr>
        </p:nvSpPr>
        <p:spPr/>
        <p:txBody>
          <a:bodyPr/>
          <a:lstStyle/>
          <a:p>
            <a:pPr algn="just" eaLnBrk="1" hangingPunct="1">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我国《公务员法》规定我国实行公务员职位分类制度。根据我国《公务员法》的规定，公务员职位类别按照公务员职位的性质、特点和管理需要，划分为综合管理类、专业技术类和行政执法类等类别。同时，根据职位类别设置公务员职务序列。一定的职务序列构成相应公务员职业发展阶梯。以公务员是否承担领导职责为标准，将公务员的职务分为领导职务与非领导职务。</a:t>
            </a:r>
          </a:p>
        </p:txBody>
      </p:sp>
    </p:spTree>
  </p:cSld>
  <p:clrMapOvr>
    <a:masterClrMapping/>
  </p:clrMapOvr>
  <p:transition spd="slow">
    <p:random/>
    <p:sndAc>
      <p:stSnd>
        <p:snd r:embed="rId2" name="cashreg.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1C1B49C-48BE-7BF7-5162-2452925D1265}"/>
              </a:ext>
            </a:extLst>
          </p:cNvPr>
          <p:cNvSpPr>
            <a:spLocks noGrp="1"/>
          </p:cNvSpPr>
          <p:nvPr>
            <p:ph type="title"/>
          </p:nvPr>
        </p:nvSpPr>
        <p:spPr/>
        <p:txBody>
          <a:bodyPr/>
          <a:lstStyle/>
          <a:p>
            <a:pPr marL="352425" marR="0" lvl="0" indent="-352425" defTabSz="914400" rtl="0" eaLnBrk="1" fontAlgn="base" latinLnBrk="0" hangingPunct="1">
              <a:lnSpc>
                <a:spcPct val="100000"/>
              </a:lnSpc>
              <a:spcBef>
                <a:spcPct val="20000"/>
              </a:spcBef>
              <a:spcAft>
                <a:spcPct val="0"/>
              </a:spcAft>
              <a:tabLst/>
              <a:defRPr/>
            </a:pPr>
            <a:r>
              <a:rPr kumimoji="0" lang="zh-CN" altLang="en-US" sz="4400" b="0" i="0" u="none" strike="noStrike" kern="1200" cap="none" spc="0" normalizeH="0" baseline="0" noProof="0" dirty="0">
                <a:ln>
                  <a:noFill/>
                </a:ln>
                <a:solidFill>
                  <a:srgbClr val="000000"/>
                </a:solidFill>
                <a:effectLst/>
                <a:uLnTx/>
                <a:uFillTx/>
                <a:latin typeface="楷体_GB2312" pitchFamily="49" charset="-122"/>
                <a:ea typeface="宋体"/>
                <a:cs typeface="+mn-cs"/>
              </a:rPr>
              <a:t>第二节  公务员的义务与权利</a:t>
            </a:r>
            <a:endParaRPr lang="zh-CN" altLang="en-US" dirty="0"/>
          </a:p>
        </p:txBody>
      </p:sp>
      <p:sp>
        <p:nvSpPr>
          <p:cNvPr id="29699" name="Rectangle 3">
            <a:extLst>
              <a:ext uri="{FF2B5EF4-FFF2-40B4-BE49-F238E27FC236}">
                <a16:creationId xmlns:a16="http://schemas.microsoft.com/office/drawing/2014/main" id="{277E06B7-B6FC-4712-1CAA-41AE5E4D1080}"/>
              </a:ext>
            </a:extLst>
          </p:cNvPr>
          <p:cNvSpPr>
            <a:spLocks noGrp="1" noChangeArrowheads="1"/>
          </p:cNvSpPr>
          <p:nvPr>
            <p:ph idx="1"/>
          </p:nvPr>
        </p:nvSpPr>
        <p:spPr/>
        <p:txBody>
          <a:bodyPr/>
          <a:lstStyle/>
          <a:p>
            <a:pPr algn="ctr" eaLnBrk="1" hangingPunct="1">
              <a:buFont typeface="Wingdings" panose="05000000000000000000" pitchFamily="2" charset="2"/>
              <a:buNone/>
            </a:pPr>
            <a:endParaRPr lang="zh-CN" altLang="en-US" sz="4400" dirty="0">
              <a:solidFill>
                <a:schemeClr val="tx2"/>
              </a:solidFill>
              <a:latin typeface="楷体_GB2312" pitchFamily="49" charset="-122"/>
            </a:endParaRPr>
          </a:p>
        </p:txBody>
      </p:sp>
    </p:spTree>
  </p:cSld>
  <p:clrMapOvr>
    <a:masterClrMapping/>
  </p:clrMapOvr>
  <p:transition spd="slow">
    <p:random/>
    <p:sndAc>
      <p:stSnd>
        <p:snd r:embed="rId2" name="cashreg.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ED1F89E-CBC7-3AC5-1294-4FDE8E0EDCDA}"/>
              </a:ext>
            </a:extLst>
          </p:cNvPr>
          <p:cNvSpPr>
            <a:spLocks noGrp="1"/>
          </p:cNvSpPr>
          <p:nvPr>
            <p:ph type="title"/>
          </p:nvPr>
        </p:nvSpPr>
        <p:spPr/>
        <p:txBody>
          <a:bodyPr/>
          <a:lstStyle/>
          <a:p>
            <a:endParaRPr lang="zh-CN" altLang="en-US"/>
          </a:p>
        </p:txBody>
      </p:sp>
      <p:sp>
        <p:nvSpPr>
          <p:cNvPr id="30723" name="Rectangle 2">
            <a:extLst>
              <a:ext uri="{FF2B5EF4-FFF2-40B4-BE49-F238E27FC236}">
                <a16:creationId xmlns:a16="http://schemas.microsoft.com/office/drawing/2014/main" id="{A423669E-4DDE-41AF-FEF6-DDAFBB26D470}"/>
              </a:ext>
            </a:extLst>
          </p:cNvPr>
          <p:cNvSpPr>
            <a:spLocks noGrp="1" noChangeArrowheads="1"/>
          </p:cNvSpPr>
          <p:nvPr>
            <p:ph idx="1"/>
          </p:nvPr>
        </p:nvSpPr>
        <p:spPr/>
        <p:txBody>
          <a:bodyPr/>
          <a:lstStyle/>
          <a:p>
            <a:pPr eaLnBrk="1" hangingPunct="1">
              <a:lnSpc>
                <a:spcPct val="110000"/>
              </a:lnSpc>
              <a:buFont typeface="Wingdings" panose="05000000000000000000" pitchFamily="2" charset="2"/>
              <a:buNone/>
            </a:pPr>
            <a:r>
              <a:rPr lang="en-US" altLang="zh-CN" sz="2800" dirty="0"/>
              <a:t> （</a:t>
            </a:r>
            <a:r>
              <a:rPr lang="en-US" altLang="zh-CN" sz="2800" dirty="0" err="1"/>
              <a:t>一）公务员义务的含义</a:t>
            </a:r>
            <a:endParaRPr lang="en-US" altLang="zh-CN" sz="2800" dirty="0"/>
          </a:p>
          <a:p>
            <a:pPr eaLnBrk="1" hangingPunct="1">
              <a:lnSpc>
                <a:spcPct val="110000"/>
              </a:lnSpc>
              <a:buFont typeface="Wingdings" panose="05000000000000000000" pitchFamily="2" charset="2"/>
              <a:buNone/>
            </a:pPr>
            <a:r>
              <a:rPr lang="en-US" altLang="zh-CN" sz="2400" dirty="0"/>
              <a:t>          公务员的义务，是指法律规定的公务员基于其身份必须作出某种行为或者不得作出某种行为的限制与约束。从法律规定来看，公务员的义务可以分为积极义务和消极义务。积极义务是指公务员必须依法履行的作为义务，如公务员应当忠于职守、维护国家安全等。消极义务是指公务员必须履行的不作为义务，如不得兼职、不得参与罢工等。</a:t>
            </a:r>
          </a:p>
        </p:txBody>
      </p:sp>
      <p:sp>
        <p:nvSpPr>
          <p:cNvPr id="30724" name="Rectangle 3">
            <a:extLst>
              <a:ext uri="{FF2B5EF4-FFF2-40B4-BE49-F238E27FC236}">
                <a16:creationId xmlns:a16="http://schemas.microsoft.com/office/drawing/2014/main" id="{2819D18E-1C8D-8268-544F-75C1D4DBCEA2}"/>
              </a:ext>
            </a:extLst>
          </p:cNvPr>
          <p:cNvSpPr>
            <a:spLocks noChangeArrowheads="1"/>
          </p:cNvSpPr>
          <p:nvPr/>
        </p:nvSpPr>
        <p:spPr bwMode="auto">
          <a:xfrm>
            <a:off x="3287713" y="620714"/>
            <a:ext cx="71294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3600">
                <a:solidFill>
                  <a:schemeClr val="tx2"/>
                </a:solidFill>
                <a:latin typeface="Arial" panose="020B0604020202020204" pitchFamily="34" charset="0"/>
              </a:rPr>
              <a:t>一、公务员的义务</a:t>
            </a:r>
          </a:p>
        </p:txBody>
      </p:sp>
    </p:spTree>
  </p:cSld>
  <p:clrMapOvr>
    <a:masterClrMapping/>
  </p:clrMapOvr>
  <p:transition spd="slow">
    <p:random/>
    <p:sndAc>
      <p:stSnd>
        <p:snd r:embed="rId2" name="cashreg.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EFA9E14-A2CA-EFA4-28C5-A196C9C65820}"/>
              </a:ext>
            </a:extLst>
          </p:cNvPr>
          <p:cNvSpPr>
            <a:spLocks noGrp="1"/>
          </p:cNvSpPr>
          <p:nvPr>
            <p:ph type="title"/>
          </p:nvPr>
        </p:nvSpPr>
        <p:spPr/>
        <p:txBody>
          <a:bodyPr/>
          <a:lstStyle/>
          <a:p>
            <a:endParaRPr lang="zh-CN" altLang="en-US"/>
          </a:p>
        </p:txBody>
      </p:sp>
      <p:sp>
        <p:nvSpPr>
          <p:cNvPr id="13315" name="Rectangle 3">
            <a:extLst>
              <a:ext uri="{FF2B5EF4-FFF2-40B4-BE49-F238E27FC236}">
                <a16:creationId xmlns:a16="http://schemas.microsoft.com/office/drawing/2014/main" id="{E77527C2-2B20-F497-6926-1A6154A4076C}"/>
              </a:ext>
            </a:extLst>
          </p:cNvPr>
          <p:cNvSpPr>
            <a:spLocks noGrp="1" noChangeArrowheads="1"/>
          </p:cNvSpPr>
          <p:nvPr>
            <p:ph idx="1"/>
          </p:nvPr>
        </p:nvSpPr>
        <p:spPr>
          <a:xfrm>
            <a:off x="757767" y="376084"/>
            <a:ext cx="10668000" cy="4267200"/>
          </a:xfrm>
        </p:spPr>
        <p:txBody>
          <a:bodyPr/>
          <a:lstStyle/>
          <a:p>
            <a:pPr algn="ctr" eaLnBrk="1" hangingPunct="1">
              <a:buFont typeface="Wingdings" panose="05000000000000000000" pitchFamily="2" charset="2"/>
              <a:buNone/>
            </a:pPr>
            <a:r>
              <a:rPr lang="zh-CN" altLang="en-US" sz="5400" dirty="0">
                <a:solidFill>
                  <a:schemeClr val="tx2"/>
                </a:solidFill>
                <a:latin typeface="楷体_GB2312" pitchFamily="49" charset="-122"/>
              </a:rPr>
              <a:t>第四章  公务员法</a:t>
            </a:r>
          </a:p>
        </p:txBody>
      </p:sp>
    </p:spTree>
  </p:cSld>
  <p:clrMapOvr>
    <a:masterClrMapping/>
  </p:clrMapOvr>
  <p:transition spd="slow">
    <p:random/>
    <p:sndAc>
      <p:stSnd>
        <p:snd r:embed="rId2" name="cashreg.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669F36E-A0D6-C13C-6BBA-623A0710B802}"/>
              </a:ext>
            </a:extLst>
          </p:cNvPr>
          <p:cNvSpPr>
            <a:spLocks noGrp="1"/>
          </p:cNvSpPr>
          <p:nvPr>
            <p:ph type="title"/>
          </p:nvPr>
        </p:nvSpPr>
        <p:spPr/>
        <p:txBody>
          <a:bodyPr/>
          <a:lstStyle/>
          <a:p>
            <a:endParaRPr lang="zh-CN" altLang="en-US"/>
          </a:p>
        </p:txBody>
      </p:sp>
      <p:sp>
        <p:nvSpPr>
          <p:cNvPr id="31747" name="Rectangle 2">
            <a:extLst>
              <a:ext uri="{FF2B5EF4-FFF2-40B4-BE49-F238E27FC236}">
                <a16:creationId xmlns:a16="http://schemas.microsoft.com/office/drawing/2014/main" id="{5BDED6D4-FDD7-C88D-802A-6ACE92120F9C}"/>
              </a:ext>
            </a:extLst>
          </p:cNvPr>
          <p:cNvSpPr>
            <a:spLocks noGrp="1" noChangeArrowheads="1"/>
          </p:cNvSpPr>
          <p:nvPr>
            <p:ph idx="1"/>
          </p:nvPr>
        </p:nvSpPr>
        <p:spPr/>
        <p:txBody>
          <a:bodyPr/>
          <a:lstStyle/>
          <a:p>
            <a:pPr eaLnBrk="1" hangingPunct="1">
              <a:lnSpc>
                <a:spcPct val="110000"/>
              </a:lnSpc>
              <a:buFont typeface="Wingdings" panose="05000000000000000000" pitchFamily="2" charset="2"/>
              <a:buNone/>
            </a:pPr>
            <a:r>
              <a:rPr lang="en-US" altLang="zh-CN" sz="2800"/>
              <a:t>  （二）我国公务员义务的基本内容</a:t>
            </a:r>
          </a:p>
          <a:p>
            <a:pPr eaLnBrk="1" hangingPunct="1">
              <a:lnSpc>
                <a:spcPct val="110000"/>
              </a:lnSpc>
              <a:buFont typeface="Wingdings" panose="05000000000000000000" pitchFamily="2" charset="2"/>
              <a:buNone/>
            </a:pPr>
            <a:r>
              <a:rPr lang="en-US" altLang="zh-CN" sz="2400"/>
              <a:t>           根据《公务员法》第12条的规定，我国公务员应当履行如下义务：（1）模范遵守宪法和法律；（2）按照规定的权限和程序认真履行职责，努力提高工作效率；（3）全心全意为人民服务，接受人民监督；（4）维护国家的安全、荣誉和利益；（5）忠于职守，勤勉尽责，服从和执行上级依法作出的决定和命令；（6）保守国家秘密和工作秘密；（7）遵守纪律，恪守职业道德，模范遵守社会公德；（8）清正廉洁，公道正派；（9）法律规定的其他义务。</a:t>
            </a:r>
          </a:p>
        </p:txBody>
      </p:sp>
      <p:sp>
        <p:nvSpPr>
          <p:cNvPr id="31748" name="Rectangle 3">
            <a:extLst>
              <a:ext uri="{FF2B5EF4-FFF2-40B4-BE49-F238E27FC236}">
                <a16:creationId xmlns:a16="http://schemas.microsoft.com/office/drawing/2014/main" id="{3851D878-AD3F-658D-123C-2FF73D78B829}"/>
              </a:ext>
            </a:extLst>
          </p:cNvPr>
          <p:cNvSpPr>
            <a:spLocks noChangeArrowheads="1"/>
          </p:cNvSpPr>
          <p:nvPr/>
        </p:nvSpPr>
        <p:spPr bwMode="auto">
          <a:xfrm>
            <a:off x="3287713" y="620714"/>
            <a:ext cx="71294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3600">
              <a:solidFill>
                <a:schemeClr val="tx2"/>
              </a:solidFill>
              <a:latin typeface="Arial" panose="020B0604020202020204" pitchFamily="34" charset="0"/>
            </a:endParaRPr>
          </a:p>
        </p:txBody>
      </p:sp>
    </p:spTree>
  </p:cSld>
  <p:clrMapOvr>
    <a:masterClrMapping/>
  </p:clrMapOvr>
  <p:transition spd="slow">
    <p:random/>
    <p:sndAc>
      <p:stSnd>
        <p:snd r:embed="rId2" name="cashreg.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436B85C-862C-6A7C-F97A-77E8F1965D3B}"/>
              </a:ext>
            </a:extLst>
          </p:cNvPr>
          <p:cNvSpPr>
            <a:spLocks noGrp="1"/>
          </p:cNvSpPr>
          <p:nvPr>
            <p:ph type="title"/>
          </p:nvPr>
        </p:nvSpPr>
        <p:spPr/>
        <p:txBody>
          <a:bodyPr/>
          <a:lstStyle/>
          <a:p>
            <a:endParaRPr lang="zh-CN" altLang="en-US"/>
          </a:p>
        </p:txBody>
      </p:sp>
      <p:sp>
        <p:nvSpPr>
          <p:cNvPr id="32771" name="Rectangle 2">
            <a:extLst>
              <a:ext uri="{FF2B5EF4-FFF2-40B4-BE49-F238E27FC236}">
                <a16:creationId xmlns:a16="http://schemas.microsoft.com/office/drawing/2014/main" id="{F9F64F32-0D76-4239-5C19-34B9E79F0701}"/>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800">
                <a:latin typeface="楷体_GB2312" pitchFamily="49" charset="-122"/>
              </a:rPr>
              <a:t> </a:t>
            </a:r>
            <a:r>
              <a:rPr lang="zh-CN" altLang="en-US" sz="2800">
                <a:latin typeface="楷体_GB2312" pitchFamily="49" charset="-122"/>
              </a:rPr>
              <a:t>（一）公务员权利的含义</a:t>
            </a:r>
          </a:p>
          <a:p>
            <a:pPr algn="just" eaLnBrk="1" hangingPunct="1">
              <a:lnSpc>
                <a:spcPct val="120000"/>
              </a:lnSpc>
              <a:buFont typeface="Wingdings" panose="05000000000000000000" pitchFamily="2" charset="2"/>
              <a:buNone/>
            </a:pPr>
            <a:r>
              <a:rPr lang="zh-CN" altLang="en-US" sz="2400">
                <a:latin typeface="楷体_GB2312" pitchFamily="49" charset="-122"/>
              </a:rPr>
              <a:t>      公务员的权利是指公务员基于身份和职责，在行使职权、执行公务或者日常工作中依法所享有的能够作出或者不作出一定行为，或要求他人为或不为一定行为的能力和资格。</a:t>
            </a:r>
          </a:p>
          <a:p>
            <a:pPr algn="just" eaLnBrk="1" hangingPunct="1">
              <a:lnSpc>
                <a:spcPct val="120000"/>
              </a:lnSpc>
              <a:buFont typeface="Wingdings" panose="05000000000000000000" pitchFamily="2" charset="2"/>
              <a:buNone/>
            </a:pPr>
            <a:r>
              <a:rPr lang="zh-CN" altLang="en-US" sz="2400">
                <a:latin typeface="楷体_GB2312" pitchFamily="49" charset="-122"/>
              </a:rPr>
              <a:t>      公务员因其身份与职责的特殊性，正当行使国家权力和为人民服务是其工作要旨，因此法律规定公务员权利的最终目的是保障公务员更好地履行义务。但同时，公务员权利也是一种对公务员进行有效激励的方式，这对于保持公务员队伍的稳定性和连续性具有重要意义。</a:t>
            </a:r>
          </a:p>
        </p:txBody>
      </p:sp>
      <p:sp>
        <p:nvSpPr>
          <p:cNvPr id="32772" name="Rectangle 3">
            <a:extLst>
              <a:ext uri="{FF2B5EF4-FFF2-40B4-BE49-F238E27FC236}">
                <a16:creationId xmlns:a16="http://schemas.microsoft.com/office/drawing/2014/main" id="{83CB4600-4813-D40A-165B-F00DC47E780C}"/>
              </a:ext>
            </a:extLst>
          </p:cNvPr>
          <p:cNvSpPr>
            <a:spLocks noChangeArrowheads="1"/>
          </p:cNvSpPr>
          <p:nvPr/>
        </p:nvSpPr>
        <p:spPr bwMode="auto">
          <a:xfrm>
            <a:off x="3287713" y="620714"/>
            <a:ext cx="71294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3600">
                <a:solidFill>
                  <a:schemeClr val="tx2"/>
                </a:solidFill>
                <a:latin typeface="Arial" panose="020B0604020202020204" pitchFamily="34" charset="0"/>
              </a:rPr>
              <a:t>二、公务员的权利</a:t>
            </a:r>
          </a:p>
        </p:txBody>
      </p:sp>
    </p:spTree>
  </p:cSld>
  <p:clrMapOvr>
    <a:masterClrMapping/>
  </p:clrMapOvr>
  <p:transition spd="slow">
    <p:random/>
    <p:sndAc>
      <p:stSnd>
        <p:snd r:embed="rId2" name="cashreg.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C97BD36-AB7D-098E-1BF6-DDF1659B4EC8}"/>
              </a:ext>
            </a:extLst>
          </p:cNvPr>
          <p:cNvSpPr>
            <a:spLocks noGrp="1"/>
          </p:cNvSpPr>
          <p:nvPr>
            <p:ph type="title"/>
          </p:nvPr>
        </p:nvSpPr>
        <p:spPr/>
        <p:txBody>
          <a:bodyPr/>
          <a:lstStyle/>
          <a:p>
            <a:endParaRPr lang="zh-CN" altLang="en-US"/>
          </a:p>
        </p:txBody>
      </p:sp>
      <p:sp>
        <p:nvSpPr>
          <p:cNvPr id="33795" name="Rectangle 2">
            <a:extLst>
              <a:ext uri="{FF2B5EF4-FFF2-40B4-BE49-F238E27FC236}">
                <a16:creationId xmlns:a16="http://schemas.microsoft.com/office/drawing/2014/main" id="{E5981CF9-8817-54BD-A12F-7533CE2386E5}"/>
              </a:ext>
            </a:extLst>
          </p:cNvPr>
          <p:cNvSpPr>
            <a:spLocks noGrp="1" noChangeArrowheads="1"/>
          </p:cNvSpPr>
          <p:nvPr>
            <p:ph idx="1"/>
          </p:nvPr>
        </p:nvSpPr>
        <p:spPr/>
        <p:txBody>
          <a:bodyPr/>
          <a:lstStyle/>
          <a:p>
            <a:pPr eaLnBrk="1" hangingPunct="1">
              <a:lnSpc>
                <a:spcPct val="110000"/>
              </a:lnSpc>
              <a:buFont typeface="Wingdings" panose="05000000000000000000" pitchFamily="2" charset="2"/>
              <a:buNone/>
            </a:pPr>
            <a:r>
              <a:rPr lang="en-US" altLang="zh-CN" sz="2800">
                <a:latin typeface="楷体_GB2312" pitchFamily="49" charset="-122"/>
                <a:sym typeface="楷体_GB2312" pitchFamily="49" charset="-122"/>
              </a:rPr>
              <a:t> </a:t>
            </a:r>
            <a:r>
              <a:rPr lang="zh-CN" altLang="en-US" sz="2800">
                <a:latin typeface="楷体_GB2312" pitchFamily="49" charset="-122"/>
                <a:sym typeface="楷体_GB2312" pitchFamily="49" charset="-122"/>
              </a:rPr>
              <a:t>（二）我国公务员权利的基本内容</a:t>
            </a:r>
          </a:p>
          <a:p>
            <a:pPr eaLnBrk="1" hangingPunct="1">
              <a:lnSpc>
                <a:spcPct val="110000"/>
              </a:lnSpc>
              <a:buFont typeface="Wingdings" panose="05000000000000000000" pitchFamily="2" charset="2"/>
              <a:buNone/>
            </a:pPr>
            <a:r>
              <a:rPr lang="zh-CN" altLang="en-US" sz="2400">
                <a:latin typeface="楷体_GB2312" pitchFamily="49" charset="-122"/>
                <a:sym typeface="楷体_GB2312" pitchFamily="49" charset="-122"/>
              </a:rPr>
              <a:t>      根据我国《公务员法》第13条的规定，我国公务员的权利具体包括以下几种：（1）获得履行职责应当具有的工作条件；（2）非因法定事由、非经法定程序，不被免职、降职、辞退或者处分；（3）获得工资报酬，享受福利、保险待遇；（4）参加培训；（5）对机关工作和领导人员提出批评和建议；（6）提出申诉和控告；（7）申请辞职；（8）法律规定的其他权利。</a:t>
            </a:r>
          </a:p>
        </p:txBody>
      </p:sp>
      <p:sp>
        <p:nvSpPr>
          <p:cNvPr id="33796" name="Rectangle 3">
            <a:extLst>
              <a:ext uri="{FF2B5EF4-FFF2-40B4-BE49-F238E27FC236}">
                <a16:creationId xmlns:a16="http://schemas.microsoft.com/office/drawing/2014/main" id="{B38D4043-6D4B-7435-F865-38FB053187BB}"/>
              </a:ext>
            </a:extLst>
          </p:cNvPr>
          <p:cNvSpPr>
            <a:spLocks noChangeArrowheads="1"/>
          </p:cNvSpPr>
          <p:nvPr/>
        </p:nvSpPr>
        <p:spPr bwMode="auto">
          <a:xfrm>
            <a:off x="3287713" y="620714"/>
            <a:ext cx="71294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3600">
              <a:solidFill>
                <a:schemeClr val="tx2"/>
              </a:solidFill>
              <a:latin typeface="Arial" panose="020B0604020202020204" pitchFamily="34" charset="0"/>
            </a:endParaRPr>
          </a:p>
        </p:txBody>
      </p:sp>
    </p:spTree>
  </p:cSld>
  <p:clrMapOvr>
    <a:masterClrMapping/>
  </p:clrMapOvr>
  <p:transition spd="slow">
    <p:random/>
    <p:sndAc>
      <p:stSnd>
        <p:snd r:embed="rId2" name="cashreg.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1DBC6D-2040-1526-FDDF-78723696126E}"/>
              </a:ext>
            </a:extLst>
          </p:cNvPr>
          <p:cNvSpPr>
            <a:spLocks noGrp="1"/>
          </p:cNvSpPr>
          <p:nvPr>
            <p:ph type="title"/>
          </p:nvPr>
        </p:nvSpPr>
        <p:spPr/>
        <p:txBody>
          <a:bodyPr/>
          <a:lstStyle/>
          <a:p>
            <a:endParaRPr lang="zh-CN" altLang="en-US"/>
          </a:p>
        </p:txBody>
      </p:sp>
      <p:sp>
        <p:nvSpPr>
          <p:cNvPr id="34819" name="Rectangle 2">
            <a:extLst>
              <a:ext uri="{FF2B5EF4-FFF2-40B4-BE49-F238E27FC236}">
                <a16:creationId xmlns:a16="http://schemas.microsoft.com/office/drawing/2014/main" id="{CA014E6A-01F2-6ECC-75E5-702E3B20B2A3}"/>
              </a:ext>
            </a:extLst>
          </p:cNvPr>
          <p:cNvSpPr>
            <a:spLocks noGrp="1" noChangeArrowheads="1"/>
          </p:cNvSpPr>
          <p:nvPr>
            <p:ph idx="1"/>
          </p:nvPr>
        </p:nvSpPr>
        <p:spPr/>
        <p:txBody>
          <a:bodyPr/>
          <a:lstStyle/>
          <a:p>
            <a:pPr eaLnBrk="1" hangingPunct="1">
              <a:lnSpc>
                <a:spcPct val="110000"/>
              </a:lnSpc>
              <a:buFont typeface="Wingdings" panose="05000000000000000000" pitchFamily="2" charset="2"/>
              <a:buNone/>
            </a:pPr>
            <a:r>
              <a:rPr lang="en-US" altLang="zh-CN" sz="2800">
                <a:latin typeface="楷体_GB2312" pitchFamily="49" charset="-122"/>
                <a:sym typeface="楷体_GB2312" pitchFamily="49" charset="-122"/>
              </a:rPr>
              <a:t> </a:t>
            </a:r>
            <a:r>
              <a:rPr lang="zh-CN" altLang="en-US" sz="2800">
                <a:latin typeface="楷体_GB2312" pitchFamily="49" charset="-122"/>
                <a:sym typeface="楷体_GB2312" pitchFamily="49" charset="-122"/>
              </a:rPr>
              <a:t>（三）公务员权利的救济</a:t>
            </a:r>
          </a:p>
          <a:p>
            <a:pPr eaLnBrk="1" hangingPunct="1">
              <a:lnSpc>
                <a:spcPct val="110000"/>
              </a:lnSpc>
              <a:buFont typeface="Wingdings" panose="05000000000000000000" pitchFamily="2" charset="2"/>
              <a:buNone/>
            </a:pPr>
            <a:r>
              <a:rPr lang="zh-CN" altLang="en-US" sz="2400">
                <a:latin typeface="楷体_GB2312" pitchFamily="49" charset="-122"/>
                <a:sym typeface="楷体_GB2312" pitchFamily="49" charset="-122"/>
              </a:rPr>
              <a:t>      1．公务员的申诉，是指公务员对机关作出的涉及本人权益的人事处理决定不服，依法向原处理机关、同级公务员主管部门、作出该人事处理的机关的上一级机关提出重新处理的请求，由受理机关重新进行处理的活动和制度。</a:t>
            </a:r>
          </a:p>
          <a:p>
            <a:pPr eaLnBrk="1" hangingPunct="1">
              <a:lnSpc>
                <a:spcPct val="110000"/>
              </a:lnSpc>
              <a:buFont typeface="Wingdings" panose="05000000000000000000" pitchFamily="2" charset="2"/>
              <a:buNone/>
            </a:pPr>
            <a:r>
              <a:rPr lang="zh-CN" altLang="en-US" sz="2400">
                <a:latin typeface="楷体_GB2312" pitchFamily="49" charset="-122"/>
                <a:sym typeface="楷体_GB2312" pitchFamily="49" charset="-122"/>
              </a:rPr>
              <a:t>      2．公务员的控告，是指公务员对机关及其领导人员的失职渎职、打击报复、栽赃陷害、以权谋私以及其他侵害自己合法权益的违法乱纪行为，依法向上级行政机关或者有关的专门机关提出指控，要求其进行处理的活动和制度。</a:t>
            </a:r>
          </a:p>
        </p:txBody>
      </p:sp>
      <p:sp>
        <p:nvSpPr>
          <p:cNvPr id="34820" name="Rectangle 3">
            <a:extLst>
              <a:ext uri="{FF2B5EF4-FFF2-40B4-BE49-F238E27FC236}">
                <a16:creationId xmlns:a16="http://schemas.microsoft.com/office/drawing/2014/main" id="{B2109898-9A6B-3269-A88B-BA372EDA0B52}"/>
              </a:ext>
            </a:extLst>
          </p:cNvPr>
          <p:cNvSpPr>
            <a:spLocks noChangeArrowheads="1"/>
          </p:cNvSpPr>
          <p:nvPr/>
        </p:nvSpPr>
        <p:spPr bwMode="auto">
          <a:xfrm>
            <a:off x="3287713" y="620714"/>
            <a:ext cx="71294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3600">
              <a:solidFill>
                <a:schemeClr val="tx2"/>
              </a:solidFill>
              <a:latin typeface="Arial" panose="020B0604020202020204" pitchFamily="34" charset="0"/>
            </a:endParaRPr>
          </a:p>
        </p:txBody>
      </p:sp>
    </p:spTree>
  </p:cSld>
  <p:clrMapOvr>
    <a:masterClrMapping/>
  </p:clrMapOvr>
  <p:transition spd="slow">
    <p:random/>
    <p:sndAc>
      <p:stSnd>
        <p:snd r:embed="rId2" name="cashreg.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340217C6-0664-EE35-B5C4-CA5263A56974}"/>
              </a:ext>
            </a:extLst>
          </p:cNvPr>
          <p:cNvSpPr>
            <a:spLocks noGrp="1" noChangeArrowheads="1"/>
          </p:cNvSpPr>
          <p:nvPr>
            <p:ph type="title"/>
          </p:nvPr>
        </p:nvSpPr>
        <p:spPr/>
        <p:txBody>
          <a:bodyPr/>
          <a:lstStyle/>
          <a:p>
            <a:pPr eaLnBrk="1" hangingPunct="1"/>
            <a:r>
              <a:rPr lang="zh-CN" altLang="en-US" sz="3600">
                <a:solidFill>
                  <a:srgbClr val="FF0000"/>
                </a:solidFill>
                <a:latin typeface="楷体_GB2312" pitchFamily="49" charset="-122"/>
                <a:ea typeface="楷体_GB2312" pitchFamily="49" charset="-122"/>
              </a:rPr>
              <a:t>本节实务探讨 </a:t>
            </a:r>
          </a:p>
        </p:txBody>
      </p:sp>
      <p:sp>
        <p:nvSpPr>
          <p:cNvPr id="27652" name="Rectangle 3">
            <a:extLst>
              <a:ext uri="{FF2B5EF4-FFF2-40B4-BE49-F238E27FC236}">
                <a16:creationId xmlns:a16="http://schemas.microsoft.com/office/drawing/2014/main" id="{8E487A23-6BA0-B3E6-3F9C-1289E8BD46F3}"/>
              </a:ext>
            </a:extLst>
          </p:cNvPr>
          <p:cNvSpPr>
            <a:spLocks noGrp="1"/>
          </p:cNvSpPr>
          <p:nvPr>
            <p:ph idx="1"/>
          </p:nvPr>
        </p:nvSpPr>
        <p:spPr/>
        <p:txBody>
          <a:bodyPr/>
          <a:lstStyle/>
          <a:p>
            <a:pPr eaLnBrk="1" hangingPunct="1">
              <a:buFont typeface="Wingdings" panose="05000000000000000000" pitchFamily="2" charset="2"/>
              <a:buNone/>
              <a:defRPr/>
            </a:pPr>
            <a:r>
              <a:rPr lang="en-US" altLang="zh-CN" sz="2800" noProof="1">
                <a:effectLst>
                  <a:outerShdw blurRad="38100" dist="19050" dir="2700000" algn="tl" rotWithShape="0">
                    <a:schemeClr val="dk1">
                      <a:alpha val="40000"/>
                    </a:schemeClr>
                  </a:outerShdw>
                </a:effectLst>
                <a:latin typeface="楷体_GB2312" pitchFamily="49" charset="-122"/>
              </a:rPr>
              <a:t>* </a:t>
            </a:r>
            <a:r>
              <a:rPr lang="zh-CN" altLang="en-US" sz="2800" noProof="1">
                <a:effectLst>
                  <a:outerShdw blurRad="38100" dist="19050" dir="2700000" algn="tl" rotWithShape="0">
                    <a:schemeClr val="dk1">
                      <a:alpha val="40000"/>
                    </a:schemeClr>
                  </a:outerShdw>
                </a:effectLst>
                <a:latin typeface="楷体_GB2312" pitchFamily="49" charset="-122"/>
              </a:rPr>
              <a:t>《公务员法》出台后，对公务员复核、申诉、控告制度作了一定详细的规定，同时还有适用于聘任制公务员的人事争议仲裁制度。</a:t>
            </a:r>
          </a:p>
          <a:p>
            <a:pPr eaLnBrk="1" hangingPunct="1">
              <a:buFont typeface="Wingdings" panose="05000000000000000000" pitchFamily="2" charset="2"/>
              <a:buNone/>
              <a:defRPr/>
            </a:pPr>
            <a:r>
              <a:rPr lang="zh-CN" altLang="en-US" sz="2800" noProof="1">
                <a:solidFill>
                  <a:srgbClr val="000000"/>
                </a:solidFill>
                <a:latin typeface="楷体_GB2312" pitchFamily="49" charset="-122"/>
              </a:rPr>
              <a:t>  </a:t>
            </a:r>
          </a:p>
        </p:txBody>
      </p:sp>
    </p:spTree>
  </p:cSld>
  <p:clrMapOvr>
    <a:masterClrMapping/>
  </p:clrMapOvr>
  <p:transition spd="slow">
    <p:random/>
    <p:sndAc>
      <p:stSnd>
        <p:snd r:embed="rId2" name="cashreg.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a:extLst>
              <a:ext uri="{FF2B5EF4-FFF2-40B4-BE49-F238E27FC236}">
                <a16:creationId xmlns:a16="http://schemas.microsoft.com/office/drawing/2014/main" id="{3A558C02-B348-5735-4663-810A8DB3770F}"/>
              </a:ext>
            </a:extLst>
          </p:cNvPr>
          <p:cNvSpPr>
            <a:spLocks noGrp="1" noChangeArrowheads="1"/>
          </p:cNvSpPr>
          <p:nvPr>
            <p:ph type="title"/>
          </p:nvPr>
        </p:nvSpPr>
        <p:spPr/>
        <p:txBody>
          <a:bodyPr/>
          <a:lstStyle/>
          <a:p>
            <a:pPr eaLnBrk="1" hangingPunct="1"/>
            <a:r>
              <a:rPr lang="zh-CN" altLang="en-US" sz="3600">
                <a:solidFill>
                  <a:srgbClr val="FF0000"/>
                </a:solidFill>
                <a:latin typeface="楷体_GB2312" pitchFamily="49" charset="-122"/>
                <a:ea typeface="楷体_GB2312" pitchFamily="49" charset="-122"/>
              </a:rPr>
              <a:t>本节理论探讨 </a:t>
            </a:r>
          </a:p>
        </p:txBody>
      </p:sp>
      <p:sp>
        <p:nvSpPr>
          <p:cNvPr id="27652" name="Rectangle 3">
            <a:extLst>
              <a:ext uri="{FF2B5EF4-FFF2-40B4-BE49-F238E27FC236}">
                <a16:creationId xmlns:a16="http://schemas.microsoft.com/office/drawing/2014/main" id="{32CEE3AF-9B7E-CB85-B272-D97A6AE76B3C}"/>
              </a:ext>
            </a:extLst>
          </p:cNvPr>
          <p:cNvSpPr>
            <a:spLocks noGrp="1"/>
          </p:cNvSpPr>
          <p:nvPr>
            <p:ph idx="1"/>
          </p:nvPr>
        </p:nvSpPr>
        <p:spPr/>
        <p:txBody>
          <a:bodyPr/>
          <a:lstStyle/>
          <a:p>
            <a:pPr eaLnBrk="1" hangingPunct="1">
              <a:buFont typeface="Wingdings" panose="05000000000000000000" pitchFamily="2" charset="2"/>
              <a:buNone/>
              <a:defRPr/>
            </a:pPr>
            <a:r>
              <a:rPr lang="en-US" altLang="zh-CN" sz="2800" noProof="1">
                <a:effectLst>
                  <a:outerShdw blurRad="38100" dist="19050" dir="2700000" algn="tl" rotWithShape="0">
                    <a:schemeClr val="dk1">
                      <a:alpha val="40000"/>
                    </a:schemeClr>
                  </a:outerShdw>
                </a:effectLst>
                <a:latin typeface="楷体_GB2312" pitchFamily="49" charset="-122"/>
              </a:rPr>
              <a:t>* </a:t>
            </a:r>
            <a:r>
              <a:rPr lang="zh-CN" altLang="en-US" sz="2800" noProof="1">
                <a:effectLst>
                  <a:outerShdw blurRad="38100" dist="19050" dir="2700000" algn="tl" rotWithShape="0">
                    <a:schemeClr val="dk1">
                      <a:alpha val="40000"/>
                    </a:schemeClr>
                  </a:outerShdw>
                </a:effectLst>
                <a:latin typeface="楷体_GB2312" pitchFamily="49" charset="-122"/>
              </a:rPr>
              <a:t>特别权利关系理论强调公务员义务大于权利、强调绝对服从的片面性，学界建议肯定特别法律关系理论对特别权利关系理论的修正，承认公务除了负有服从行政机关的职责，亦有作为公职人员所应享有的权利。</a:t>
            </a:r>
          </a:p>
          <a:p>
            <a:pPr eaLnBrk="1" hangingPunct="1">
              <a:buFont typeface="Wingdings" panose="05000000000000000000" pitchFamily="2" charset="2"/>
              <a:buNone/>
              <a:defRPr/>
            </a:pPr>
            <a:r>
              <a:rPr lang="zh-CN" altLang="en-US" sz="2800" noProof="1">
                <a:solidFill>
                  <a:srgbClr val="000000"/>
                </a:solidFill>
                <a:latin typeface="楷体_GB2312" pitchFamily="49" charset="-122"/>
              </a:rPr>
              <a:t>  </a:t>
            </a:r>
          </a:p>
        </p:txBody>
      </p:sp>
    </p:spTree>
  </p:cSld>
  <p:clrMapOvr>
    <a:masterClrMapping/>
  </p:clrMapOvr>
  <p:transition spd="slow">
    <p:random/>
    <p:sndAc>
      <p:stSnd>
        <p:snd r:embed="rId2" name="cashreg.wav"/>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51F4CDD-0C05-A971-70AC-401DD51B61B6}"/>
              </a:ext>
            </a:extLst>
          </p:cNvPr>
          <p:cNvSpPr>
            <a:spLocks noGrp="1"/>
          </p:cNvSpPr>
          <p:nvPr>
            <p:ph type="title"/>
          </p:nvPr>
        </p:nvSpPr>
        <p:spPr/>
        <p:txBody>
          <a:bodyPr/>
          <a:lstStyle/>
          <a:p>
            <a:endParaRPr lang="zh-CN" altLang="en-US"/>
          </a:p>
        </p:txBody>
      </p:sp>
      <p:sp>
        <p:nvSpPr>
          <p:cNvPr id="37891" name="Rectangle 3">
            <a:extLst>
              <a:ext uri="{FF2B5EF4-FFF2-40B4-BE49-F238E27FC236}">
                <a16:creationId xmlns:a16="http://schemas.microsoft.com/office/drawing/2014/main" id="{211D62BE-FAC3-9D08-65D3-C8407676E53E}"/>
              </a:ext>
            </a:extLst>
          </p:cNvPr>
          <p:cNvSpPr>
            <a:spLocks noGrp="1" noChangeArrowheads="1"/>
          </p:cNvSpPr>
          <p:nvPr>
            <p:ph idx="1"/>
          </p:nvPr>
        </p:nvSpPr>
        <p:spPr/>
        <p:txBody>
          <a:bodyPr/>
          <a:lstStyle/>
          <a:p>
            <a:pPr algn="ctr" eaLnBrk="1" hangingPunct="1">
              <a:buFont typeface="Wingdings" panose="05000000000000000000" pitchFamily="2" charset="2"/>
              <a:buNone/>
            </a:pPr>
            <a:endParaRPr lang="zh-CN" altLang="en-US" sz="4400">
              <a:solidFill>
                <a:schemeClr val="tx2"/>
              </a:solidFill>
              <a:latin typeface="楷体_GB2312" pitchFamily="49" charset="-122"/>
            </a:endParaRPr>
          </a:p>
          <a:p>
            <a:pPr algn="ctr" eaLnBrk="1" hangingPunct="1">
              <a:buFont typeface="Wingdings" panose="05000000000000000000" pitchFamily="2" charset="2"/>
              <a:buNone/>
            </a:pPr>
            <a:r>
              <a:rPr lang="zh-CN" altLang="en-US" sz="4400">
                <a:solidFill>
                  <a:schemeClr val="tx2"/>
                </a:solidFill>
                <a:latin typeface="楷体_GB2312" pitchFamily="49" charset="-122"/>
              </a:rPr>
              <a:t>第三节  公务员的进入与退出机制</a:t>
            </a:r>
          </a:p>
        </p:txBody>
      </p:sp>
    </p:spTree>
  </p:cSld>
  <p:clrMapOvr>
    <a:masterClrMapping/>
  </p:clrMapOvr>
  <p:transition spd="slow">
    <p:random/>
    <p:sndAc>
      <p:stSnd>
        <p:snd r:embed="rId2" name="cashreg.wav"/>
      </p:stSnd>
    </p:sndAc>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2EF540B9-16D5-04BD-ED17-D3E6A6046A3E}"/>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一、公务员的录用</a:t>
            </a:r>
          </a:p>
        </p:txBody>
      </p:sp>
      <p:sp>
        <p:nvSpPr>
          <p:cNvPr id="38916" name="Rectangle 3">
            <a:extLst>
              <a:ext uri="{FF2B5EF4-FFF2-40B4-BE49-F238E27FC236}">
                <a16:creationId xmlns:a16="http://schemas.microsoft.com/office/drawing/2014/main" id="{DB291570-8905-7504-941A-3592BF7946EC}"/>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zh-CN" altLang="en-US" sz="2800">
                <a:latin typeface="楷体_GB2312" pitchFamily="49" charset="-122"/>
              </a:rPr>
              <a:t>（一）公务员录用的原则</a:t>
            </a:r>
          </a:p>
          <a:p>
            <a:pPr algn="just" eaLnBrk="1" hangingPunct="1">
              <a:lnSpc>
                <a:spcPct val="110000"/>
              </a:lnSpc>
              <a:buFont typeface="Wingdings" panose="05000000000000000000" pitchFamily="2" charset="2"/>
              <a:buNone/>
            </a:pPr>
            <a:r>
              <a:rPr lang="zh-CN" altLang="en-US" sz="2800">
                <a:latin typeface="楷体_GB2312" pitchFamily="49" charset="-122"/>
              </a:rPr>
              <a:t>    1．公开原则。</a:t>
            </a:r>
          </a:p>
          <a:p>
            <a:pPr algn="just" eaLnBrk="1" hangingPunct="1">
              <a:lnSpc>
                <a:spcPct val="110000"/>
              </a:lnSpc>
              <a:buFont typeface="Wingdings" panose="05000000000000000000" pitchFamily="2" charset="2"/>
              <a:buNone/>
            </a:pPr>
            <a:r>
              <a:rPr lang="zh-CN" altLang="en-US" sz="2800">
                <a:latin typeface="楷体_GB2312" pitchFamily="49" charset="-122"/>
              </a:rPr>
              <a:t>    2．平等原则。</a:t>
            </a:r>
          </a:p>
          <a:p>
            <a:pPr algn="just" eaLnBrk="1" hangingPunct="1">
              <a:lnSpc>
                <a:spcPct val="110000"/>
              </a:lnSpc>
              <a:buFont typeface="Wingdings" panose="05000000000000000000" pitchFamily="2" charset="2"/>
              <a:buNone/>
            </a:pPr>
            <a:r>
              <a:rPr lang="zh-CN" altLang="en-US" sz="2800">
                <a:latin typeface="楷体_GB2312" pitchFamily="49" charset="-122"/>
              </a:rPr>
              <a:t>    3．竞争原则。</a:t>
            </a:r>
          </a:p>
          <a:p>
            <a:pPr algn="just" eaLnBrk="1" hangingPunct="1">
              <a:lnSpc>
                <a:spcPct val="110000"/>
              </a:lnSpc>
              <a:buFont typeface="Wingdings" panose="05000000000000000000" pitchFamily="2" charset="2"/>
              <a:buNone/>
            </a:pPr>
            <a:r>
              <a:rPr lang="zh-CN" altLang="en-US" sz="2800">
                <a:latin typeface="楷体_GB2312" pitchFamily="49" charset="-122"/>
              </a:rPr>
              <a:t>    4．择优原则。</a:t>
            </a:r>
          </a:p>
          <a:p>
            <a:pPr algn="just" eaLnBrk="1" hangingPunct="1">
              <a:lnSpc>
                <a:spcPct val="110000"/>
              </a:lnSpc>
              <a:buFont typeface="Wingdings" panose="05000000000000000000" pitchFamily="2" charset="2"/>
              <a:buNone/>
            </a:pPr>
            <a:r>
              <a:rPr lang="zh-CN" altLang="en-US" sz="2800">
                <a:latin typeface="楷体_GB2312" pitchFamily="49" charset="-122"/>
              </a:rPr>
              <a:t>    5．德才兼备原则。</a:t>
            </a:r>
          </a:p>
        </p:txBody>
      </p:sp>
    </p:spTree>
  </p:cSld>
  <p:clrMapOvr>
    <a:masterClrMapping/>
  </p:clrMapOvr>
  <p:transition spd="slow">
    <p:random/>
    <p:sndAc>
      <p:stSnd>
        <p:snd r:embed="rId2" name="cashreg.wav"/>
      </p:stSnd>
    </p:sndAc>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D75767C-9E08-9C07-BDC7-6EEA32233581}"/>
              </a:ext>
            </a:extLst>
          </p:cNvPr>
          <p:cNvSpPr>
            <a:spLocks noGrp="1"/>
          </p:cNvSpPr>
          <p:nvPr>
            <p:ph type="title"/>
          </p:nvPr>
        </p:nvSpPr>
        <p:spPr/>
        <p:txBody>
          <a:bodyPr/>
          <a:lstStyle/>
          <a:p>
            <a:endParaRPr lang="zh-CN" altLang="en-US"/>
          </a:p>
        </p:txBody>
      </p:sp>
      <p:sp>
        <p:nvSpPr>
          <p:cNvPr id="39939" name="Rectangle 3">
            <a:extLst>
              <a:ext uri="{FF2B5EF4-FFF2-40B4-BE49-F238E27FC236}">
                <a16:creationId xmlns:a16="http://schemas.microsoft.com/office/drawing/2014/main" id="{98BACD4F-DA2B-0BE6-7DF2-C9EA085A42CB}"/>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800">
                <a:latin typeface="楷体_GB2312" pitchFamily="49" charset="-122"/>
              </a:rPr>
              <a:t> （二）公务员录用的条件</a:t>
            </a:r>
          </a:p>
          <a:p>
            <a:pPr algn="just" eaLnBrk="1" hangingPunct="1">
              <a:lnSpc>
                <a:spcPct val="110000"/>
              </a:lnSpc>
              <a:buFont typeface="Wingdings" panose="05000000000000000000" pitchFamily="2" charset="2"/>
              <a:buNone/>
            </a:pPr>
            <a:r>
              <a:rPr lang="en-US" altLang="zh-CN" sz="2400">
                <a:latin typeface="楷体_GB2312" pitchFamily="49" charset="-122"/>
              </a:rPr>
              <a:t>      1．报考公务员的积极条件。积极条件是指报考公务员所需要的基本条件，包括：（1）具有中华人民共和国国籍；（2）年满18周岁；（3）拥护宪法；（4）具有良好的品行；（5）具有正常履行职责的身体条件；（6）具有符合职位要求的文化程度和工作能力；（7）法律规定的其他条件。另外，应当具备省级以上公务员主管部门规定的拟任职位所要求的特殊资格。</a:t>
            </a:r>
          </a:p>
        </p:txBody>
      </p:sp>
    </p:spTree>
  </p:cSld>
  <p:clrMapOvr>
    <a:masterClrMapping/>
  </p:clrMapOvr>
  <p:transition spd="slow">
    <p:random/>
    <p:sndAc>
      <p:stSnd>
        <p:snd r:embed="rId2" name="cashreg.wav"/>
      </p:stSnd>
    </p:sndAc>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78D8163-9493-E47F-C5A0-9EE7B848C32E}"/>
              </a:ext>
            </a:extLst>
          </p:cNvPr>
          <p:cNvSpPr>
            <a:spLocks noGrp="1"/>
          </p:cNvSpPr>
          <p:nvPr>
            <p:ph type="title"/>
          </p:nvPr>
        </p:nvSpPr>
        <p:spPr/>
        <p:txBody>
          <a:bodyPr/>
          <a:lstStyle/>
          <a:p>
            <a:endParaRPr lang="zh-CN" altLang="en-US"/>
          </a:p>
        </p:txBody>
      </p:sp>
      <p:sp>
        <p:nvSpPr>
          <p:cNvPr id="40963" name="Rectangle 3">
            <a:extLst>
              <a:ext uri="{FF2B5EF4-FFF2-40B4-BE49-F238E27FC236}">
                <a16:creationId xmlns:a16="http://schemas.microsoft.com/office/drawing/2014/main" id="{D40F21F6-CD96-73FE-4B3B-864166376C7A}"/>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endParaRPr lang="zh-CN" altLang="en-US" sz="2800">
              <a:latin typeface="楷体_GB2312" pitchFamily="49" charset="-122"/>
            </a:endParaRPr>
          </a:p>
          <a:p>
            <a:pPr algn="just" eaLnBrk="1" hangingPunct="1">
              <a:lnSpc>
                <a:spcPct val="110000"/>
              </a:lnSpc>
              <a:buFont typeface="Wingdings" panose="05000000000000000000" pitchFamily="2" charset="2"/>
              <a:buNone/>
            </a:pPr>
            <a:r>
              <a:rPr lang="zh-CN" altLang="en-US" sz="2800">
                <a:latin typeface="楷体_GB2312" pitchFamily="49" charset="-122"/>
              </a:rPr>
              <a:t>      2．报考公务员的消极条件。报考公务员的消极条件是指不得录用为公务员的情形：一是曾因犯罪受过刑事处罚的；二是曾被开除公职的；三是有法律规定不得录用为公务员的其他情形的。</a:t>
            </a:r>
          </a:p>
        </p:txBody>
      </p:sp>
    </p:spTree>
  </p:cSld>
  <p:clrMapOvr>
    <a:masterClrMapping/>
  </p:clrMapOvr>
  <p:transition spd="slow">
    <p:random/>
    <p:sndAc>
      <p:stSnd>
        <p:snd r:embed="rId2" name="cashreg.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CF7BE8E-6E6C-7298-FC04-E827CBE3E52F}"/>
              </a:ext>
            </a:extLst>
          </p:cNvPr>
          <p:cNvSpPr>
            <a:spLocks noGrp="1"/>
          </p:cNvSpPr>
          <p:nvPr>
            <p:ph type="title"/>
          </p:nvPr>
        </p:nvSpPr>
        <p:spPr/>
        <p:txBody>
          <a:bodyPr/>
          <a:lstStyle/>
          <a:p>
            <a:endParaRPr lang="zh-CN" altLang="en-US"/>
          </a:p>
        </p:txBody>
      </p:sp>
      <p:sp>
        <p:nvSpPr>
          <p:cNvPr id="14339" name="Rectangle 3">
            <a:extLst>
              <a:ext uri="{FF2B5EF4-FFF2-40B4-BE49-F238E27FC236}">
                <a16:creationId xmlns:a16="http://schemas.microsoft.com/office/drawing/2014/main" id="{915ACFE9-A349-18BA-DF10-A0524DC11DEE}"/>
              </a:ext>
            </a:extLst>
          </p:cNvPr>
          <p:cNvSpPr>
            <a:spLocks noGrp="1"/>
          </p:cNvSpPr>
          <p:nvPr>
            <p:ph idx="1"/>
          </p:nvPr>
        </p:nvSpPr>
        <p:spPr/>
        <p:txBody>
          <a:bodyPr/>
          <a:lstStyle/>
          <a:p>
            <a:pPr lvl="1" eaLnBrk="1" hangingPunct="1">
              <a:lnSpc>
                <a:spcPct val="110000"/>
              </a:lnSpc>
              <a:defRPr/>
            </a:pPr>
            <a:r>
              <a:rPr lang="zh-CN" altLang="en-US" noProof="1">
                <a:latin typeface="楷体_GB2312" pitchFamily="49" charset="-122"/>
              </a:rPr>
              <a:t>第一节</a:t>
            </a:r>
            <a:r>
              <a:rPr lang="zh-CN" altLang="en-US" noProof="1">
                <a:latin typeface="Times New Roman" pitchFamily="18" charset="0"/>
              </a:rPr>
              <a:t>    概述</a:t>
            </a:r>
          </a:p>
          <a:p>
            <a:pPr lvl="1" eaLnBrk="1" hangingPunct="1">
              <a:lnSpc>
                <a:spcPct val="110000"/>
              </a:lnSpc>
              <a:defRPr/>
            </a:pPr>
            <a:r>
              <a:rPr lang="zh-CN" altLang="en-US" noProof="1">
                <a:latin typeface="Times New Roman" pitchFamily="18" charset="0"/>
              </a:rPr>
              <a:t>第二节    公务员的义务与权利</a:t>
            </a:r>
            <a:endParaRPr lang="zh-CN" altLang="en-US" noProof="1">
              <a:latin typeface="楷体_GB2312" pitchFamily="49" charset="-122"/>
            </a:endParaRPr>
          </a:p>
          <a:p>
            <a:pPr lvl="1" eaLnBrk="1" hangingPunct="1">
              <a:lnSpc>
                <a:spcPct val="110000"/>
              </a:lnSpc>
              <a:defRPr/>
            </a:pPr>
            <a:r>
              <a:rPr lang="zh-CN" altLang="en-US" noProof="1">
                <a:latin typeface="楷体_GB2312" pitchFamily="49" charset="-122"/>
              </a:rPr>
              <a:t>第三节  公务员的进入与退出机制</a:t>
            </a:r>
          </a:p>
          <a:p>
            <a:pPr lvl="1" eaLnBrk="1" hangingPunct="1">
              <a:lnSpc>
                <a:spcPct val="110000"/>
              </a:lnSpc>
              <a:defRPr/>
            </a:pPr>
            <a:r>
              <a:rPr lang="zh-CN" altLang="en-US" noProof="1">
                <a:latin typeface="楷体_GB2312" pitchFamily="49" charset="-122"/>
              </a:rPr>
              <a:t>第四节  公务员的激励机制</a:t>
            </a:r>
          </a:p>
          <a:p>
            <a:pPr marL="457200" lvl="1" indent="0" eaLnBrk="1" hangingPunct="1">
              <a:lnSpc>
                <a:spcPct val="110000"/>
              </a:lnSpc>
              <a:buNone/>
              <a:defRPr/>
            </a:pPr>
            <a:endParaRPr lang="zh-CN" altLang="en-US" noProof="1">
              <a:latin typeface="Times New Roman" pitchFamily="18" charset="0"/>
            </a:endParaRPr>
          </a:p>
          <a:p>
            <a:pPr marL="457200" lvl="1" indent="0" eaLnBrk="1" hangingPunct="1">
              <a:lnSpc>
                <a:spcPct val="110000"/>
              </a:lnSpc>
              <a:buNone/>
              <a:defRPr/>
            </a:pPr>
            <a:endParaRPr lang="zh-CN" altLang="en-US" noProof="1">
              <a:latin typeface="Times New Roman" pitchFamily="18" charset="0"/>
            </a:endParaRPr>
          </a:p>
        </p:txBody>
      </p:sp>
    </p:spTree>
  </p:cSld>
  <p:clrMapOvr>
    <a:masterClrMapping/>
  </p:clrMapOvr>
  <p:transition spd="slow">
    <p:random/>
    <p:sndAc>
      <p:stSnd>
        <p:snd r:embed="rId2" name="cashreg.wav"/>
      </p:st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202DAA7-D6CA-E2F3-502D-B893C9452492}"/>
              </a:ext>
            </a:extLst>
          </p:cNvPr>
          <p:cNvSpPr>
            <a:spLocks noGrp="1"/>
          </p:cNvSpPr>
          <p:nvPr>
            <p:ph type="title"/>
          </p:nvPr>
        </p:nvSpPr>
        <p:spPr/>
        <p:txBody>
          <a:bodyPr/>
          <a:lstStyle/>
          <a:p>
            <a:endParaRPr lang="zh-CN" altLang="en-US"/>
          </a:p>
        </p:txBody>
      </p:sp>
      <p:sp>
        <p:nvSpPr>
          <p:cNvPr id="41987" name="Rectangle 3">
            <a:extLst>
              <a:ext uri="{FF2B5EF4-FFF2-40B4-BE49-F238E27FC236}">
                <a16:creationId xmlns:a16="http://schemas.microsoft.com/office/drawing/2014/main" id="{41AB6C63-127F-B96D-FCE5-511B783FEDB2}"/>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800">
                <a:latin typeface="楷体_GB2312" pitchFamily="49" charset="-122"/>
              </a:rPr>
              <a:t> （三）公务员录用的方法与程序 </a:t>
            </a:r>
          </a:p>
          <a:p>
            <a:pPr algn="just" eaLnBrk="1" hangingPunct="1">
              <a:lnSpc>
                <a:spcPct val="110000"/>
              </a:lnSpc>
              <a:buFont typeface="Wingdings" panose="05000000000000000000" pitchFamily="2" charset="2"/>
              <a:buNone/>
            </a:pPr>
            <a:r>
              <a:rPr lang="zh-CN" altLang="en-US" sz="2800">
                <a:latin typeface="楷体_GB2312" pitchFamily="49" charset="-122"/>
              </a:rPr>
              <a:t>      </a:t>
            </a:r>
            <a:r>
              <a:rPr lang="zh-CN" altLang="en-US" sz="2400">
                <a:latin typeface="楷体_GB2312" pitchFamily="49" charset="-122"/>
              </a:rPr>
              <a:t>通过考试招录公务员的主要环节包括：（1）发布招考公告；（2）审查报考申请；（3）对审查合格者进行考试；（4）报考资格复审、考察；（5）体检；（6）公示拟录用人员名单；（7）审批、备案；（8）试用。试用合格者正式录用。</a:t>
            </a:r>
          </a:p>
        </p:txBody>
      </p:sp>
    </p:spTree>
  </p:cSld>
  <p:clrMapOvr>
    <a:masterClrMapping/>
  </p:clrMapOvr>
  <p:transition spd="slow">
    <p:random/>
    <p:sndAc>
      <p:stSnd>
        <p:snd r:embed="rId2" name="cashreg.wav"/>
      </p:stSnd>
    </p:sndAc>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C733FD5F-367A-6C51-0EA6-EE34A4A50F23}"/>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二、公务员的职务任免</a:t>
            </a:r>
          </a:p>
        </p:txBody>
      </p:sp>
      <p:sp>
        <p:nvSpPr>
          <p:cNvPr id="43012" name="Rectangle 3">
            <a:extLst>
              <a:ext uri="{FF2B5EF4-FFF2-40B4-BE49-F238E27FC236}">
                <a16:creationId xmlns:a16="http://schemas.microsoft.com/office/drawing/2014/main" id="{33BFE2CA-2FEF-ACA0-1D26-F368B83BF082}"/>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zh-CN" altLang="en-US" sz="2800">
                <a:latin typeface="楷体_GB2312" pitchFamily="49" charset="-122"/>
              </a:rPr>
              <a:t>（一）公务员的任职</a:t>
            </a:r>
          </a:p>
          <a:p>
            <a:pPr algn="just" eaLnBrk="1" hangingPunct="1">
              <a:lnSpc>
                <a:spcPct val="110000"/>
              </a:lnSpc>
              <a:buFont typeface="Wingdings" panose="05000000000000000000" pitchFamily="2" charset="2"/>
              <a:buNone/>
            </a:pPr>
            <a:r>
              <a:rPr lang="zh-CN" altLang="en-US" sz="2800">
                <a:latin typeface="楷体_GB2312" pitchFamily="49" charset="-122"/>
              </a:rPr>
              <a:t>      </a:t>
            </a:r>
            <a:r>
              <a:rPr lang="zh-CN" altLang="en-US" sz="2400">
                <a:latin typeface="楷体_GB2312" pitchFamily="49" charset="-122"/>
              </a:rPr>
              <a:t>公务员的任职，是指有任免权的机关根据有关的法律规定和任职条件，在其权限范围内，依照法定的程序任用公务员担任某一职务。</a:t>
            </a:r>
          </a:p>
          <a:p>
            <a:pPr algn="just" eaLnBrk="1" hangingPunct="1">
              <a:lnSpc>
                <a:spcPct val="110000"/>
              </a:lnSpc>
              <a:buFont typeface="Wingdings" panose="05000000000000000000" pitchFamily="2" charset="2"/>
              <a:buNone/>
            </a:pPr>
            <a:r>
              <a:rPr lang="zh-CN" altLang="en-US" sz="2400">
                <a:latin typeface="楷体_GB2312" pitchFamily="49" charset="-122"/>
              </a:rPr>
              <a:t>      我国公务员的任职方式主要是选任制和委任制，同时，对公务员部分职务实行聘任制。根据《公务员法》规定，我国选任制公务员在选举结果生效时任职。委任制公务员有下列情形之一的，应当予以任职：（1）被录用的人员，试用期满合格的；（2）调入的；（3）转换职位任职的；（4）晋升或降低职务的；（5）因其他原因职务发生变化的。</a:t>
            </a:r>
          </a:p>
        </p:txBody>
      </p:sp>
    </p:spTree>
  </p:cSld>
  <p:clrMapOvr>
    <a:masterClrMapping/>
  </p:clrMapOvr>
  <p:transition spd="slow">
    <p:random/>
    <p:sndAc>
      <p:stSnd>
        <p:snd r:embed="rId2" name="cashreg.wav"/>
      </p:stSnd>
    </p:sndAc>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CF02710-2D09-EE41-6AA5-AF322267056E}"/>
              </a:ext>
            </a:extLst>
          </p:cNvPr>
          <p:cNvSpPr>
            <a:spLocks noGrp="1"/>
          </p:cNvSpPr>
          <p:nvPr>
            <p:ph type="title"/>
          </p:nvPr>
        </p:nvSpPr>
        <p:spPr/>
        <p:txBody>
          <a:bodyPr/>
          <a:lstStyle/>
          <a:p>
            <a:endParaRPr lang="zh-CN" altLang="en-US"/>
          </a:p>
        </p:txBody>
      </p:sp>
      <p:sp>
        <p:nvSpPr>
          <p:cNvPr id="44035" name="Rectangle 3">
            <a:extLst>
              <a:ext uri="{FF2B5EF4-FFF2-40B4-BE49-F238E27FC236}">
                <a16:creationId xmlns:a16="http://schemas.microsoft.com/office/drawing/2014/main" id="{DD018C08-B87D-489D-5897-6504E3CE17DC}"/>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关于公务员任职的程序有以下几个环节：（1）所在单位提出拟任人选。（2）考察。任免机关人事部门对被提名的拟任职人员的任职资格、条件、能力和表现等进行全面调查、了解和考核，必要时还可以进行测验或考试。（3）任命。具有任免权的机关通过集体讨论，作出是否任职的决定。任命机关发布任职决定，委任领导职务的颁发任命书，并通知任职人员到职。（4）归档。</a:t>
            </a:r>
          </a:p>
          <a:p>
            <a:pPr algn="just" eaLnBrk="1" hangingPunct="1">
              <a:lnSpc>
                <a:spcPct val="120000"/>
              </a:lnSpc>
              <a:buFont typeface="Wingdings" panose="05000000000000000000" pitchFamily="2" charset="2"/>
              <a:buNone/>
            </a:pPr>
            <a:endParaRPr lang="en-US" altLang="zh-CN" sz="2800">
              <a:latin typeface="楷体_GB2312" pitchFamily="49" charset="-122"/>
            </a:endParaRPr>
          </a:p>
        </p:txBody>
      </p:sp>
      <p:sp>
        <p:nvSpPr>
          <p:cNvPr id="44036" name="Rectangle 4">
            <a:extLst>
              <a:ext uri="{FF2B5EF4-FFF2-40B4-BE49-F238E27FC236}">
                <a16:creationId xmlns:a16="http://schemas.microsoft.com/office/drawing/2014/main" id="{30F18AD2-54D1-0C4E-43A7-1347B4012F3F}"/>
              </a:ext>
            </a:extLst>
          </p:cNvPr>
          <p:cNvSpPr>
            <a:spLocks noChangeArrowheads="1"/>
          </p:cNvSpPr>
          <p:nvPr/>
        </p:nvSpPr>
        <p:spPr bwMode="auto">
          <a:xfrm>
            <a:off x="3287714" y="620714"/>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3600">
              <a:solidFill>
                <a:schemeClr val="tx2"/>
              </a:solidFill>
              <a:latin typeface="Arial" panose="020B0604020202020204" pitchFamily="34" charset="0"/>
            </a:endParaRPr>
          </a:p>
        </p:txBody>
      </p:sp>
    </p:spTree>
  </p:cSld>
  <p:clrMapOvr>
    <a:masterClrMapping/>
  </p:clrMapOvr>
  <p:transition spd="slow">
    <p:random/>
    <p:sndAc>
      <p:stSnd>
        <p:snd r:embed="rId2" name="cashreg.wav"/>
      </p:stSnd>
    </p:sndAc>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B5F6CDE-830F-8AEA-11F3-A825EA05673C}"/>
              </a:ext>
            </a:extLst>
          </p:cNvPr>
          <p:cNvSpPr>
            <a:spLocks noGrp="1"/>
          </p:cNvSpPr>
          <p:nvPr>
            <p:ph type="title"/>
          </p:nvPr>
        </p:nvSpPr>
        <p:spPr/>
        <p:txBody>
          <a:bodyPr/>
          <a:lstStyle/>
          <a:p>
            <a:endParaRPr lang="zh-CN" altLang="en-US"/>
          </a:p>
        </p:txBody>
      </p:sp>
      <p:sp>
        <p:nvSpPr>
          <p:cNvPr id="45059" name="Rectangle 3">
            <a:extLst>
              <a:ext uri="{FF2B5EF4-FFF2-40B4-BE49-F238E27FC236}">
                <a16:creationId xmlns:a16="http://schemas.microsoft.com/office/drawing/2014/main" id="{B0BA9085-F473-8892-84BF-433D24FF193D}"/>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机关聘任公务员可以采取两种方法：一种是公开招聘；另一种是直接选聘。公开招聘是指机关向社会公开招聘公务员，参照公务员考试录用的程序来确定聘任人员的方式。公务员职位聘任应当以公开招聘为原则，以直接选聘为例外，即只有在公开招聘难以进行的时候方可以采取直接选聘的方式。</a:t>
            </a:r>
          </a:p>
          <a:p>
            <a:pPr algn="just" eaLnBrk="1" hangingPunct="1">
              <a:lnSpc>
                <a:spcPct val="120000"/>
              </a:lnSpc>
              <a:buFont typeface="Wingdings" panose="05000000000000000000" pitchFamily="2" charset="2"/>
              <a:buNone/>
            </a:pPr>
            <a:r>
              <a:rPr lang="zh-CN" altLang="en-US" sz="2400">
                <a:latin typeface="楷体_GB2312" pitchFamily="49" charset="-122"/>
              </a:rPr>
              <a:t>      </a:t>
            </a:r>
          </a:p>
          <a:p>
            <a:pPr algn="just" eaLnBrk="1" hangingPunct="1">
              <a:lnSpc>
                <a:spcPct val="120000"/>
              </a:lnSpc>
              <a:buFont typeface="Wingdings" panose="05000000000000000000" pitchFamily="2" charset="2"/>
              <a:buNone/>
            </a:pPr>
            <a:endParaRPr lang="en-US" altLang="zh-CN" sz="2800">
              <a:latin typeface="楷体_GB2312" pitchFamily="49" charset="-122"/>
            </a:endParaRPr>
          </a:p>
        </p:txBody>
      </p:sp>
    </p:spTree>
  </p:cSld>
  <p:clrMapOvr>
    <a:masterClrMapping/>
  </p:clrMapOvr>
  <p:transition spd="slow">
    <p:random/>
    <p:sndAc>
      <p:stSnd>
        <p:snd r:embed="rId2" name="cashreg.wav"/>
      </p:stSnd>
    </p:sndAc>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D81F398-E171-83D0-3240-0B73B64F957D}"/>
              </a:ext>
            </a:extLst>
          </p:cNvPr>
          <p:cNvSpPr>
            <a:spLocks noGrp="1"/>
          </p:cNvSpPr>
          <p:nvPr>
            <p:ph type="title"/>
          </p:nvPr>
        </p:nvSpPr>
        <p:spPr/>
        <p:txBody>
          <a:bodyPr/>
          <a:lstStyle/>
          <a:p>
            <a:endParaRPr lang="zh-CN" altLang="en-US"/>
          </a:p>
        </p:txBody>
      </p:sp>
      <p:sp>
        <p:nvSpPr>
          <p:cNvPr id="46083" name="Rectangle 3">
            <a:extLst>
              <a:ext uri="{FF2B5EF4-FFF2-40B4-BE49-F238E27FC236}">
                <a16:creationId xmlns:a16="http://schemas.microsoft.com/office/drawing/2014/main" id="{5760A00A-B04C-C85D-3E6C-B41F10291785}"/>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800">
                <a:latin typeface="楷体_GB2312" pitchFamily="49" charset="-122"/>
              </a:rPr>
              <a:t>（二）公务员的免职</a:t>
            </a:r>
          </a:p>
          <a:p>
            <a:pPr algn="just" eaLnBrk="1" hangingPunct="1">
              <a:lnSpc>
                <a:spcPct val="120000"/>
              </a:lnSpc>
              <a:buFont typeface="Wingdings" panose="05000000000000000000" pitchFamily="2" charset="2"/>
              <a:buNone/>
            </a:pPr>
            <a:r>
              <a:rPr lang="en-US" altLang="zh-CN" sz="2400">
                <a:latin typeface="楷体_GB2312" pitchFamily="49" charset="-122"/>
              </a:rPr>
              <a:t>      根据《公务员法》第39条的规定，选任制公务员有下列四种情形应免除其职务：第一，公务员在任期届满后不再连任；第二，任期内辞职；第三，任期内被罢免；第四，任期内被撤职。凡出现以上四种情况之一时，选任制公务员所任职务即终止。</a:t>
            </a:r>
          </a:p>
          <a:p>
            <a:pPr algn="just" eaLnBrk="1" hangingPunct="1">
              <a:lnSpc>
                <a:spcPct val="120000"/>
              </a:lnSpc>
              <a:buFont typeface="Wingdings" panose="05000000000000000000" pitchFamily="2" charset="2"/>
              <a:buNone/>
            </a:pPr>
            <a:r>
              <a:rPr lang="en-US" altLang="zh-CN" sz="2400">
                <a:latin typeface="楷体_GB2312" pitchFamily="49" charset="-122"/>
              </a:rPr>
              <a:t>     </a:t>
            </a:r>
          </a:p>
        </p:txBody>
      </p:sp>
    </p:spTree>
  </p:cSld>
  <p:clrMapOvr>
    <a:masterClrMapping/>
  </p:clrMapOvr>
  <p:transition spd="slow">
    <p:random/>
    <p:sndAc>
      <p:stSnd>
        <p:snd r:embed="rId2" name="cashreg.wav"/>
      </p:stSnd>
    </p:sndAc>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02A3417-3C60-DB7E-00B0-46C277AAF784}"/>
              </a:ext>
            </a:extLst>
          </p:cNvPr>
          <p:cNvSpPr>
            <a:spLocks noGrp="1"/>
          </p:cNvSpPr>
          <p:nvPr>
            <p:ph type="title"/>
          </p:nvPr>
        </p:nvSpPr>
        <p:spPr/>
        <p:txBody>
          <a:bodyPr/>
          <a:lstStyle/>
          <a:p>
            <a:endParaRPr lang="zh-CN" altLang="en-US"/>
          </a:p>
        </p:txBody>
      </p:sp>
      <p:sp>
        <p:nvSpPr>
          <p:cNvPr id="47107" name="Rectangle 3">
            <a:extLst>
              <a:ext uri="{FF2B5EF4-FFF2-40B4-BE49-F238E27FC236}">
                <a16:creationId xmlns:a16="http://schemas.microsoft.com/office/drawing/2014/main" id="{0C353424-C0F3-0EAF-2DC0-25CE4FE2CCF1}"/>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根据《公务员法》的有关规定，实践中对委任制公务员的免职包括以下情形：第一，因转换职位而免除原职务；第二，因晋升或降低职务而免除原职务；第三，离职学习期限超过一年或者因健康原因不能坚持正常工作一年以上；第四，已到退休年龄，主管机关不再留任；第五，因受撤职处分而免除其职务；第六，因其他原因导致职务发生变化。</a:t>
            </a:r>
          </a:p>
          <a:p>
            <a:pPr algn="just" eaLnBrk="1" hangingPunct="1">
              <a:lnSpc>
                <a:spcPct val="120000"/>
              </a:lnSpc>
              <a:buFont typeface="Wingdings" panose="05000000000000000000" pitchFamily="2" charset="2"/>
              <a:buNone/>
            </a:pPr>
            <a:endParaRPr lang="en-US" altLang="zh-CN" sz="2800">
              <a:latin typeface="楷体_GB2312" pitchFamily="49" charset="-122"/>
            </a:endParaRPr>
          </a:p>
        </p:txBody>
      </p:sp>
    </p:spTree>
  </p:cSld>
  <p:clrMapOvr>
    <a:masterClrMapping/>
  </p:clrMapOvr>
  <p:transition spd="slow">
    <p:random/>
    <p:sndAc>
      <p:stSnd>
        <p:snd r:embed="rId2" name="cashreg.wav"/>
      </p:stSnd>
    </p:sndAc>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2A8E97F-5D61-E5E4-E7B2-BE1A4BCC0023}"/>
              </a:ext>
            </a:extLst>
          </p:cNvPr>
          <p:cNvSpPr>
            <a:spLocks noGrp="1"/>
          </p:cNvSpPr>
          <p:nvPr>
            <p:ph type="title"/>
          </p:nvPr>
        </p:nvSpPr>
        <p:spPr/>
        <p:txBody>
          <a:bodyPr/>
          <a:lstStyle/>
          <a:p>
            <a:endParaRPr lang="zh-CN" altLang="en-US"/>
          </a:p>
        </p:txBody>
      </p:sp>
      <p:sp>
        <p:nvSpPr>
          <p:cNvPr id="48131" name="Rectangle 3">
            <a:extLst>
              <a:ext uri="{FF2B5EF4-FFF2-40B4-BE49-F238E27FC236}">
                <a16:creationId xmlns:a16="http://schemas.microsoft.com/office/drawing/2014/main" id="{692DDFC1-FAC6-D400-68B4-3CF8D7A2CD7E}"/>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a:latin typeface="楷体_GB2312" pitchFamily="49" charset="-122"/>
              </a:rPr>
              <a:t>      </a:t>
            </a:r>
          </a:p>
          <a:p>
            <a:pPr algn="just" eaLnBrk="1" hangingPunct="1">
              <a:lnSpc>
                <a:spcPct val="120000"/>
              </a:lnSpc>
              <a:buFont typeface="Wingdings" panose="05000000000000000000" pitchFamily="2" charset="2"/>
              <a:buNone/>
            </a:pPr>
            <a:r>
              <a:rPr lang="en-US" altLang="zh-CN" sz="2400">
                <a:latin typeface="楷体_GB2312" pitchFamily="49" charset="-122"/>
              </a:rPr>
              <a:t>      公务员免职的程序主要有以下环节：第一，由所在单位、上级或其他有权机关提出拟免职的建议：第二，任免机关人事部门对免职事由进行审核；第三，按照管理权限，由任免机关审批；第四，发布免职令，并在一定范围内公布。</a:t>
            </a:r>
          </a:p>
        </p:txBody>
      </p:sp>
    </p:spTree>
  </p:cSld>
  <p:clrMapOvr>
    <a:masterClrMapping/>
  </p:clrMapOvr>
  <p:transition spd="slow">
    <p:random/>
    <p:sndAc>
      <p:stSnd>
        <p:snd r:embed="rId2" name="cashreg.wav"/>
      </p:stSnd>
    </p:sndAc>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7404F76-E0AD-B4F1-8BED-EFC0B1ED1FDC}"/>
              </a:ext>
            </a:extLst>
          </p:cNvPr>
          <p:cNvSpPr>
            <a:spLocks noGrp="1"/>
          </p:cNvSpPr>
          <p:nvPr>
            <p:ph type="title"/>
          </p:nvPr>
        </p:nvSpPr>
        <p:spPr/>
        <p:txBody>
          <a:bodyPr/>
          <a:lstStyle/>
          <a:p>
            <a:endParaRPr lang="zh-CN" altLang="en-US"/>
          </a:p>
        </p:txBody>
      </p:sp>
      <p:sp>
        <p:nvSpPr>
          <p:cNvPr id="49155" name="Rectangle 2">
            <a:extLst>
              <a:ext uri="{FF2B5EF4-FFF2-40B4-BE49-F238E27FC236}">
                <a16:creationId xmlns:a16="http://schemas.microsoft.com/office/drawing/2014/main" id="{594CF147-7628-0F21-7905-F088B74DE9F5}"/>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800">
                <a:latin typeface="楷体_GB2312" pitchFamily="49" charset="-122"/>
              </a:rPr>
              <a:t> </a:t>
            </a:r>
            <a:r>
              <a:rPr lang="zh-CN" altLang="en-US" sz="2800">
                <a:latin typeface="楷体_GB2312" pitchFamily="49" charset="-122"/>
              </a:rPr>
              <a:t>（一）公务员的辞退</a:t>
            </a:r>
          </a:p>
          <a:p>
            <a:pPr algn="just" eaLnBrk="1" hangingPunct="1">
              <a:lnSpc>
                <a:spcPct val="110000"/>
              </a:lnSpc>
              <a:buFont typeface="Wingdings" panose="05000000000000000000" pitchFamily="2" charset="2"/>
              <a:buNone/>
            </a:pPr>
            <a:r>
              <a:rPr lang="zh-CN" altLang="en-US" sz="2800">
                <a:latin typeface="楷体_GB2312" pitchFamily="49" charset="-122"/>
              </a:rPr>
              <a:t>   </a:t>
            </a:r>
            <a:r>
              <a:rPr lang="zh-CN" altLang="en-US" sz="2400">
                <a:latin typeface="楷体_GB2312" pitchFamily="49" charset="-122"/>
              </a:rPr>
              <a:t>   公务员具有下列情形之一的，机关应将其辞退：（1）在年度考核中，连续两年被确定为不称职的；（2）不胜任现职工作，又不接受其他安排的；（3）因所在机关调整、撤销、合并或者缩减编制员额需要调整工作，本人拒绝合理安排的；（4）不履行公务员义务，不遵守公务员纪律，经教育仍无转变，不适合继续在机关工作，又不宜给予开除处分的；（5）旷工或者因公外出、请假期满无正当理由逾期不归连续超过15天，或者一年内累计超过30天的。</a:t>
            </a:r>
          </a:p>
          <a:p>
            <a:pPr algn="just" eaLnBrk="1" hangingPunct="1">
              <a:lnSpc>
                <a:spcPct val="110000"/>
              </a:lnSpc>
              <a:buFont typeface="Wingdings" panose="05000000000000000000" pitchFamily="2" charset="2"/>
              <a:buNone/>
            </a:pPr>
            <a:endParaRPr lang="zh-CN" altLang="en-US" sz="2400">
              <a:latin typeface="楷体_GB2312" pitchFamily="49" charset="-122"/>
            </a:endParaRPr>
          </a:p>
          <a:p>
            <a:pPr algn="just" eaLnBrk="1" hangingPunct="1">
              <a:lnSpc>
                <a:spcPct val="110000"/>
              </a:lnSpc>
              <a:buFont typeface="Wingdings" panose="05000000000000000000" pitchFamily="2" charset="2"/>
              <a:buNone/>
            </a:pPr>
            <a:endParaRPr lang="en-US" altLang="zh-CN" sz="2800">
              <a:latin typeface="楷体_GB2312" pitchFamily="49" charset="-122"/>
            </a:endParaRPr>
          </a:p>
        </p:txBody>
      </p:sp>
      <p:sp>
        <p:nvSpPr>
          <p:cNvPr id="49156" name="Rectangle 3">
            <a:extLst>
              <a:ext uri="{FF2B5EF4-FFF2-40B4-BE49-F238E27FC236}">
                <a16:creationId xmlns:a16="http://schemas.microsoft.com/office/drawing/2014/main" id="{BE6E1426-91EF-70B5-BE0A-BF1D5BD51813}"/>
              </a:ext>
            </a:extLst>
          </p:cNvPr>
          <p:cNvSpPr>
            <a:spLocks noChangeArrowheads="1"/>
          </p:cNvSpPr>
          <p:nvPr/>
        </p:nvSpPr>
        <p:spPr bwMode="auto">
          <a:xfrm>
            <a:off x="3556000" y="628651"/>
            <a:ext cx="48013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3600">
                <a:solidFill>
                  <a:schemeClr val="tx2"/>
                </a:solidFill>
                <a:latin typeface="Arial" panose="020B0604020202020204" pitchFamily="34" charset="0"/>
              </a:rPr>
              <a:t>三、公务员的退出机制</a:t>
            </a:r>
          </a:p>
        </p:txBody>
      </p:sp>
    </p:spTree>
  </p:cSld>
  <p:clrMapOvr>
    <a:masterClrMapping/>
  </p:clrMapOvr>
  <p:transition spd="slow">
    <p:random/>
    <p:sndAc>
      <p:stSnd>
        <p:snd r:embed="rId2" name="cashreg.wav"/>
      </p:stSnd>
    </p:sndAc>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2D0C08B-B6D6-84C6-CB20-D37DAE9BEEE4}"/>
              </a:ext>
            </a:extLst>
          </p:cNvPr>
          <p:cNvSpPr>
            <a:spLocks noGrp="1"/>
          </p:cNvSpPr>
          <p:nvPr>
            <p:ph type="title"/>
          </p:nvPr>
        </p:nvSpPr>
        <p:spPr/>
        <p:txBody>
          <a:bodyPr/>
          <a:lstStyle/>
          <a:p>
            <a:endParaRPr lang="zh-CN" altLang="en-US"/>
          </a:p>
        </p:txBody>
      </p:sp>
      <p:sp>
        <p:nvSpPr>
          <p:cNvPr id="50179" name="Rectangle 3">
            <a:extLst>
              <a:ext uri="{FF2B5EF4-FFF2-40B4-BE49-F238E27FC236}">
                <a16:creationId xmlns:a16="http://schemas.microsoft.com/office/drawing/2014/main" id="{751483E2-3F8B-EEC5-542F-FF1CDFF66A08}"/>
              </a:ext>
            </a:extLst>
          </p:cNvPr>
          <p:cNvSpPr>
            <a:spLocks noGrp="1" noChangeArrowheads="1"/>
          </p:cNvSpPr>
          <p:nvPr>
            <p:ph idx="1"/>
          </p:nvPr>
        </p:nvSpPr>
        <p:spPr/>
        <p:txBody>
          <a:bodyPr/>
          <a:lstStyle/>
          <a:p>
            <a:pPr algn="just" eaLnBrk="1" hangingPunct="1">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为保护公务员的合法权益，公务员具有下列情形之一的，不得辞退：（1）因公致残，被确认丧失或者部分丧失工作能力的；（2）患病或者负伤，在规定的医疗期内的；（3）女性公务员在孕期、产期、哺乳期内的；（4）法律、行政法规规定的其他不得辞退的情形。</a:t>
            </a:r>
          </a:p>
        </p:txBody>
      </p:sp>
    </p:spTree>
  </p:cSld>
  <p:clrMapOvr>
    <a:masterClrMapping/>
  </p:clrMapOvr>
  <p:transition spd="slow">
    <p:random/>
    <p:sndAc>
      <p:stSnd>
        <p:snd r:embed="rId2" name="cashreg.wav"/>
      </p:stSnd>
    </p:sndAc>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9F38690-0916-4049-394A-E217583E8459}"/>
              </a:ext>
            </a:extLst>
          </p:cNvPr>
          <p:cNvSpPr>
            <a:spLocks noGrp="1"/>
          </p:cNvSpPr>
          <p:nvPr>
            <p:ph type="title"/>
          </p:nvPr>
        </p:nvSpPr>
        <p:spPr/>
        <p:txBody>
          <a:bodyPr/>
          <a:lstStyle/>
          <a:p>
            <a:endParaRPr lang="zh-CN" altLang="en-US"/>
          </a:p>
        </p:txBody>
      </p:sp>
      <p:sp>
        <p:nvSpPr>
          <p:cNvPr id="51203" name="Rectangle 3">
            <a:extLst>
              <a:ext uri="{FF2B5EF4-FFF2-40B4-BE49-F238E27FC236}">
                <a16:creationId xmlns:a16="http://schemas.microsoft.com/office/drawing/2014/main" id="{61686437-F598-51D4-694D-F32FC94B112E}"/>
              </a:ext>
            </a:extLst>
          </p:cNvPr>
          <p:cNvSpPr>
            <a:spLocks noGrp="1" noChangeArrowheads="1"/>
          </p:cNvSpPr>
          <p:nvPr>
            <p:ph idx="1"/>
          </p:nvPr>
        </p:nvSpPr>
        <p:spPr/>
        <p:txBody>
          <a:bodyPr/>
          <a:lstStyle/>
          <a:p>
            <a:pPr algn="just" eaLnBrk="1" hangingPunct="1">
              <a:buFont typeface="Wingdings" panose="05000000000000000000" pitchFamily="2" charset="2"/>
              <a:buNone/>
            </a:pPr>
            <a:r>
              <a:rPr lang="en-US" altLang="zh-CN" sz="2800">
                <a:latin typeface="楷体_GB2312" pitchFamily="49" charset="-122"/>
              </a:rPr>
              <a:t> </a:t>
            </a:r>
            <a:r>
              <a:rPr lang="zh-CN" altLang="en-US" sz="2800">
                <a:latin typeface="楷体_GB2312" pitchFamily="49" charset="-122"/>
              </a:rPr>
              <a:t>（二）公务员的辞职</a:t>
            </a:r>
          </a:p>
          <a:p>
            <a:pPr algn="just" eaLnBrk="1" hangingPunct="1">
              <a:buFont typeface="Wingdings" panose="05000000000000000000" pitchFamily="2" charset="2"/>
              <a:buNone/>
            </a:pPr>
            <a:r>
              <a:rPr lang="zh-CN" altLang="en-US" sz="2400">
                <a:latin typeface="楷体_GB2312" pitchFamily="49" charset="-122"/>
              </a:rPr>
              <a:t>      公务员辞去公职是公务员本人不愿意或不适宜继续在机关工作。但公务员在下列情况下不得辞去公职：第一，未满国家规定的最低服务年限的；第二，在涉及国家秘密等特殊职位任职或者离开上述职位不满国家规定的脱密期限的；第三，重要公务尚未处理完毕，且须由本人继续处理的；第四，正在接受审计、纪律审查，或者涉嫌犯罪，司法程序尚未终结的；第五，法律、行政法规规定的其他不得辞去公职的情形。</a:t>
            </a:r>
          </a:p>
        </p:txBody>
      </p:sp>
    </p:spTree>
  </p:cSld>
  <p:clrMapOvr>
    <a:masterClrMapping/>
  </p:clrMapOvr>
  <p:transition spd="slow">
    <p:random/>
    <p:sndAc>
      <p:stSnd>
        <p:snd r:embed="rId2" name="cashreg.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a:extLst>
              <a:ext uri="{FF2B5EF4-FFF2-40B4-BE49-F238E27FC236}">
                <a16:creationId xmlns:a16="http://schemas.microsoft.com/office/drawing/2014/main" id="{3864FDC5-1B85-824A-78D6-6ABABA53C15D}"/>
              </a:ext>
            </a:extLst>
          </p:cNvPr>
          <p:cNvSpPr>
            <a:spLocks noGrp="1" noChangeArrowheads="1"/>
          </p:cNvSpPr>
          <p:nvPr>
            <p:ph type="title"/>
          </p:nvPr>
        </p:nvSpPr>
        <p:spPr/>
        <p:txBody>
          <a:bodyPr/>
          <a:lstStyle/>
          <a:p>
            <a:pPr eaLnBrk="1" hangingPunct="1"/>
            <a:r>
              <a:rPr lang="zh-CN" altLang="en-US" sz="3600">
                <a:solidFill>
                  <a:schemeClr val="hlink"/>
                </a:solidFill>
                <a:latin typeface="楷体_GB2312" pitchFamily="49" charset="-122"/>
                <a:ea typeface="楷体_GB2312" pitchFamily="49" charset="-122"/>
              </a:rPr>
              <a:t>本章导语</a:t>
            </a:r>
          </a:p>
        </p:txBody>
      </p:sp>
      <p:sp>
        <p:nvSpPr>
          <p:cNvPr id="15363" name="Rectangle 2">
            <a:extLst>
              <a:ext uri="{FF2B5EF4-FFF2-40B4-BE49-F238E27FC236}">
                <a16:creationId xmlns:a16="http://schemas.microsoft.com/office/drawing/2014/main" id="{801C3ADD-30EB-244A-2886-BC3658D47B3D}"/>
              </a:ext>
            </a:extLst>
          </p:cNvPr>
          <p:cNvSpPr>
            <a:spLocks noGrp="1" noChangeArrowheads="1"/>
          </p:cNvSpPr>
          <p:nvPr>
            <p:ph idx="1"/>
          </p:nvPr>
        </p:nvSpPr>
        <p:spPr/>
        <p:txBody>
          <a:bodyPr/>
          <a:lstStyle/>
          <a:p>
            <a:pPr eaLnBrk="1" hangingPunct="1">
              <a:lnSpc>
                <a:spcPct val="90000"/>
              </a:lnSpc>
              <a:buFont typeface="Wingdings" panose="05000000000000000000" pitchFamily="2" charset="2"/>
              <a:buNone/>
            </a:pPr>
            <a:r>
              <a:rPr lang="en-US" altLang="zh-CN" sz="2800">
                <a:solidFill>
                  <a:srgbClr val="000000"/>
                </a:solidFill>
                <a:latin typeface="楷体_GB2312" pitchFamily="49" charset="-122"/>
              </a:rPr>
              <a:t> </a:t>
            </a:r>
          </a:p>
          <a:p>
            <a:pPr algn="just" eaLnBrk="1" hangingPunct="1">
              <a:buFont typeface="Wingdings" panose="05000000000000000000" pitchFamily="2" charset="2"/>
              <a:buChar char="•"/>
            </a:pPr>
            <a:r>
              <a:rPr lang="zh-CN" altLang="en-US" sz="2800">
                <a:solidFill>
                  <a:srgbClr val="000000"/>
                </a:solidFill>
                <a:latin typeface="黑体" panose="02010609060101010101" pitchFamily="49" charset="-122"/>
                <a:ea typeface="黑体" panose="02010609060101010101" pitchFamily="49" charset="-122"/>
              </a:rPr>
              <a:t>本章教学目的：</a:t>
            </a:r>
            <a:r>
              <a:rPr lang="zh-CN" altLang="en-US" sz="2800">
                <a:solidFill>
                  <a:srgbClr val="000000"/>
                </a:solidFill>
                <a:latin typeface="楷体_GB2312" pitchFamily="49" charset="-122"/>
              </a:rPr>
              <a:t>通过本章学习，使学生对公务员法有基本的了解和认识。</a:t>
            </a:r>
          </a:p>
          <a:p>
            <a:pPr algn="just" eaLnBrk="1" hangingPunct="1">
              <a:buFont typeface="Wingdings" panose="05000000000000000000" pitchFamily="2" charset="2"/>
              <a:buChar char="•"/>
            </a:pPr>
            <a:r>
              <a:rPr lang="zh-CN" altLang="en-US" sz="2800">
                <a:solidFill>
                  <a:srgbClr val="000000"/>
                </a:solidFill>
                <a:latin typeface="黑体" panose="02010609060101010101" pitchFamily="49" charset="-122"/>
                <a:ea typeface="黑体" panose="02010609060101010101" pitchFamily="49" charset="-122"/>
              </a:rPr>
              <a:t>本章教学要求：</a:t>
            </a:r>
            <a:r>
              <a:rPr lang="zh-CN" altLang="en-US" sz="2800">
                <a:solidFill>
                  <a:srgbClr val="000000"/>
                </a:solidFill>
                <a:latin typeface="楷体_GB2312" pitchFamily="49" charset="-122"/>
              </a:rPr>
              <a:t>主要介绍公务员法的界定与分类，重点阐释公务员的素质保障机制、激励机制。</a:t>
            </a:r>
          </a:p>
          <a:p>
            <a:pPr algn="just" eaLnBrk="1" hangingPunct="1">
              <a:lnSpc>
                <a:spcPct val="90000"/>
              </a:lnSpc>
              <a:buFont typeface="Wingdings" panose="05000000000000000000" pitchFamily="2" charset="2"/>
              <a:buChar char="•"/>
            </a:pPr>
            <a:endParaRPr lang="zh-CN" altLang="en-US" sz="2800">
              <a:solidFill>
                <a:srgbClr val="FF0000"/>
              </a:solidFill>
              <a:latin typeface="楷体_GB2312" pitchFamily="49" charset="-122"/>
            </a:endParaRPr>
          </a:p>
        </p:txBody>
      </p:sp>
    </p:spTree>
  </p:cSld>
  <p:clrMapOvr>
    <a:masterClrMapping/>
  </p:clrMapOvr>
  <p:transition spd="slow">
    <p:random/>
    <p:sndAc>
      <p:stSnd>
        <p:snd r:embed="rId2" name="cashreg.wav"/>
      </p:stSnd>
    </p:sndAc>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8B43EBC-1C91-7C67-A332-77E076E46C08}"/>
              </a:ext>
            </a:extLst>
          </p:cNvPr>
          <p:cNvSpPr>
            <a:spLocks noGrp="1"/>
          </p:cNvSpPr>
          <p:nvPr>
            <p:ph type="title"/>
          </p:nvPr>
        </p:nvSpPr>
        <p:spPr/>
        <p:txBody>
          <a:bodyPr/>
          <a:lstStyle/>
          <a:p>
            <a:endParaRPr lang="zh-CN" altLang="en-US"/>
          </a:p>
        </p:txBody>
      </p:sp>
      <p:sp>
        <p:nvSpPr>
          <p:cNvPr id="52227" name="Rectangle 3">
            <a:extLst>
              <a:ext uri="{FF2B5EF4-FFF2-40B4-BE49-F238E27FC236}">
                <a16:creationId xmlns:a16="http://schemas.microsoft.com/office/drawing/2014/main" id="{56F28C25-0217-3EF4-A675-249AA75FF584}"/>
              </a:ext>
            </a:extLst>
          </p:cNvPr>
          <p:cNvSpPr>
            <a:spLocks noGrp="1" noChangeArrowheads="1"/>
          </p:cNvSpPr>
          <p:nvPr>
            <p:ph idx="1"/>
          </p:nvPr>
        </p:nvSpPr>
        <p:spPr/>
        <p:txBody>
          <a:bodyPr/>
          <a:lstStyle/>
          <a:p>
            <a:pPr algn="just" eaLnBrk="1" hangingPunct="1">
              <a:buFont typeface="Wingdings" panose="05000000000000000000" pitchFamily="2" charset="2"/>
              <a:buNone/>
            </a:pPr>
            <a:r>
              <a:rPr lang="en-US" altLang="zh-CN" sz="2800">
                <a:latin typeface="楷体_GB2312" pitchFamily="49" charset="-122"/>
              </a:rPr>
              <a:t> </a:t>
            </a:r>
            <a:r>
              <a:rPr lang="zh-CN" altLang="en-US" sz="2800">
                <a:latin typeface="楷体_GB2312" pitchFamily="49" charset="-122"/>
              </a:rPr>
              <a:t>（三）公务员的退休</a:t>
            </a:r>
          </a:p>
          <a:p>
            <a:pPr algn="just" eaLnBrk="1" hangingPunct="1">
              <a:buFont typeface="Wingdings" panose="05000000000000000000" pitchFamily="2" charset="2"/>
              <a:buNone/>
            </a:pPr>
            <a:r>
              <a:rPr lang="zh-CN" altLang="en-US" sz="2400">
                <a:latin typeface="楷体_GB2312" pitchFamily="49" charset="-122"/>
              </a:rPr>
              <a:t>      公务员退休是指公务员达到一定年龄，工作时间达到一定年限或者丧失工作能力，依据国家规定办理有关手续，离开工作岗位，由国家给予生活保障的行为。我国公务员的退休方式可以分为强制退休和自愿退休两种。</a:t>
            </a:r>
          </a:p>
          <a:p>
            <a:pPr algn="just" eaLnBrk="1" hangingPunct="1">
              <a:buFont typeface="Wingdings" panose="05000000000000000000" pitchFamily="2" charset="2"/>
              <a:buNone/>
            </a:pPr>
            <a:r>
              <a:rPr lang="zh-CN" altLang="en-US" sz="2400">
                <a:latin typeface="楷体_GB2312" pitchFamily="49" charset="-122"/>
              </a:rPr>
              <a:t>      </a:t>
            </a:r>
          </a:p>
        </p:txBody>
      </p:sp>
    </p:spTree>
  </p:cSld>
  <p:clrMapOvr>
    <a:masterClrMapping/>
  </p:clrMapOvr>
  <p:transition spd="slow">
    <p:random/>
    <p:sndAc>
      <p:stSnd>
        <p:snd r:embed="rId2" name="cashreg.wav"/>
      </p:stSnd>
    </p:sndAc>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DD9384B-12EB-12D2-87AE-3EC09DDA4917}"/>
              </a:ext>
            </a:extLst>
          </p:cNvPr>
          <p:cNvSpPr>
            <a:spLocks noGrp="1"/>
          </p:cNvSpPr>
          <p:nvPr>
            <p:ph type="title"/>
          </p:nvPr>
        </p:nvSpPr>
        <p:spPr/>
        <p:txBody>
          <a:bodyPr/>
          <a:lstStyle/>
          <a:p>
            <a:endParaRPr lang="zh-CN" altLang="en-US"/>
          </a:p>
        </p:txBody>
      </p:sp>
      <p:sp>
        <p:nvSpPr>
          <p:cNvPr id="53251" name="Rectangle 1026">
            <a:extLst>
              <a:ext uri="{FF2B5EF4-FFF2-40B4-BE49-F238E27FC236}">
                <a16:creationId xmlns:a16="http://schemas.microsoft.com/office/drawing/2014/main" id="{FC8F4F6E-13F3-7C12-B231-5D4B54FAB5F4}"/>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dirty="0">
                <a:latin typeface="楷体_GB2312" pitchFamily="49" charset="-122"/>
              </a:rPr>
              <a:t>      </a:t>
            </a:r>
            <a:r>
              <a:rPr lang="zh-CN" altLang="en-US" sz="2400" dirty="0">
                <a:latin typeface="楷体_GB2312" pitchFamily="49" charset="-122"/>
              </a:rPr>
              <a:t>强制退休是指公务员在达到国家规定的退休年龄或者完全丧失工作能力时，不论其自愿与否，必须依法办理退休手续，离开原工作岗位。</a:t>
            </a:r>
          </a:p>
          <a:p>
            <a:pPr algn="just" eaLnBrk="1" hangingPunct="1">
              <a:lnSpc>
                <a:spcPct val="110000"/>
              </a:lnSpc>
              <a:buFont typeface="Wingdings" panose="05000000000000000000" pitchFamily="2" charset="2"/>
              <a:buNone/>
            </a:pPr>
            <a:r>
              <a:rPr lang="zh-CN" altLang="en-US" sz="2400" dirty="0">
                <a:latin typeface="楷体_GB2312" pitchFamily="49" charset="-122"/>
              </a:rPr>
              <a:t>      自愿退休是指具备法定退休条件的公务员，根据本人的自愿申请而离开公务员队伍。具备下列条件之一的公务员，本人提出要求，经任免机关批准，可以提前退休：（1）工作年限满30年的；（2）距国家规定的退休年龄不足5年，且工作年限满20年的；（3）符合国家规定的可以提前退休的其他情形的。</a:t>
            </a:r>
          </a:p>
        </p:txBody>
      </p:sp>
    </p:spTree>
  </p:cSld>
  <p:clrMapOvr>
    <a:masterClrMapping/>
  </p:clrMapOvr>
  <p:transition spd="slow">
    <p:random/>
    <p:sndAc>
      <p:stSnd>
        <p:snd r:embed="rId2" name="cashreg.wav"/>
      </p:stSnd>
    </p:sndAc>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a:extLst>
              <a:ext uri="{FF2B5EF4-FFF2-40B4-BE49-F238E27FC236}">
                <a16:creationId xmlns:a16="http://schemas.microsoft.com/office/drawing/2014/main" id="{F67FD294-FC00-B741-BB18-60DF82A85B74}"/>
              </a:ext>
            </a:extLst>
          </p:cNvPr>
          <p:cNvSpPr>
            <a:spLocks noGrp="1" noChangeArrowheads="1"/>
          </p:cNvSpPr>
          <p:nvPr>
            <p:ph type="title"/>
          </p:nvPr>
        </p:nvSpPr>
        <p:spPr/>
        <p:txBody>
          <a:bodyPr/>
          <a:lstStyle/>
          <a:p>
            <a:pPr eaLnBrk="1" hangingPunct="1"/>
            <a:r>
              <a:rPr lang="zh-CN" altLang="en-US" sz="3600">
                <a:solidFill>
                  <a:srgbClr val="FF0000"/>
                </a:solidFill>
                <a:latin typeface="楷体_GB2312" pitchFamily="49" charset="-122"/>
                <a:ea typeface="楷体_GB2312" pitchFamily="49" charset="-122"/>
              </a:rPr>
              <a:t>本节实务研究 </a:t>
            </a:r>
          </a:p>
        </p:txBody>
      </p:sp>
      <p:sp>
        <p:nvSpPr>
          <p:cNvPr id="45060" name="Rectangle 3">
            <a:extLst>
              <a:ext uri="{FF2B5EF4-FFF2-40B4-BE49-F238E27FC236}">
                <a16:creationId xmlns:a16="http://schemas.microsoft.com/office/drawing/2014/main" id="{4FB8BB4A-5EFF-1789-45B7-14C2C7023F17}"/>
              </a:ext>
            </a:extLst>
          </p:cNvPr>
          <p:cNvSpPr>
            <a:spLocks noGrp="1"/>
          </p:cNvSpPr>
          <p:nvPr>
            <p:ph idx="1"/>
          </p:nvPr>
        </p:nvSpPr>
        <p:spPr/>
        <p:txBody>
          <a:bodyPr/>
          <a:lstStyle/>
          <a:p>
            <a:pPr eaLnBrk="1" hangingPunct="1">
              <a:lnSpc>
                <a:spcPct val="110000"/>
              </a:lnSpc>
              <a:buFont typeface="Wingdings" panose="05000000000000000000" pitchFamily="2" charset="2"/>
              <a:buNone/>
              <a:defRPr/>
            </a:pPr>
            <a:r>
              <a:rPr lang="en-US" altLang="zh-CN" sz="2800" noProof="1">
                <a:effectLst>
                  <a:outerShdw blurRad="38100" dist="19050" dir="2700000" algn="tl" rotWithShape="0">
                    <a:schemeClr val="dk1">
                      <a:alpha val="40000"/>
                    </a:schemeClr>
                  </a:outerShdw>
                </a:effectLst>
                <a:latin typeface="楷体_GB2312" pitchFamily="49" charset="-122"/>
              </a:rPr>
              <a:t>* </a:t>
            </a:r>
            <a:r>
              <a:rPr lang="zh-CN" altLang="en-US" sz="2800" noProof="1">
                <a:solidFill>
                  <a:srgbClr val="000000"/>
                </a:solidFill>
                <a:latin typeface="楷体_GB2312" pitchFamily="49" charset="-122"/>
              </a:rPr>
              <a:t>政府对公务员退出缺乏有效的补偿机制，政府内部非正式组织大量存在。</a:t>
            </a:r>
          </a:p>
        </p:txBody>
      </p:sp>
    </p:spTree>
  </p:cSld>
  <p:clrMapOvr>
    <a:masterClrMapping/>
  </p:clrMapOvr>
  <p:transition spd="slow">
    <p:random/>
    <p:sndAc>
      <p:stSnd>
        <p:snd r:embed="rId2" name="cashreg.wav"/>
      </p:stSnd>
    </p:sndAc>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BE82FCD-3C8C-3E40-7B4F-6E95E8366EF2}"/>
              </a:ext>
            </a:extLst>
          </p:cNvPr>
          <p:cNvSpPr>
            <a:spLocks noGrp="1"/>
          </p:cNvSpPr>
          <p:nvPr>
            <p:ph type="title"/>
          </p:nvPr>
        </p:nvSpPr>
        <p:spPr/>
        <p:txBody>
          <a:bodyPr/>
          <a:lstStyle/>
          <a:p>
            <a:endParaRPr lang="zh-CN" altLang="en-US"/>
          </a:p>
        </p:txBody>
      </p:sp>
      <p:sp>
        <p:nvSpPr>
          <p:cNvPr id="55299" name="Rectangle 3">
            <a:extLst>
              <a:ext uri="{FF2B5EF4-FFF2-40B4-BE49-F238E27FC236}">
                <a16:creationId xmlns:a16="http://schemas.microsoft.com/office/drawing/2014/main" id="{98E52197-44EC-3B7D-980F-6F9D185EE447}"/>
              </a:ext>
            </a:extLst>
          </p:cNvPr>
          <p:cNvSpPr>
            <a:spLocks noGrp="1" noChangeArrowheads="1"/>
          </p:cNvSpPr>
          <p:nvPr>
            <p:ph idx="1"/>
          </p:nvPr>
        </p:nvSpPr>
        <p:spPr/>
        <p:txBody>
          <a:bodyPr/>
          <a:lstStyle/>
          <a:p>
            <a:pPr algn="ctr" eaLnBrk="1" hangingPunct="1">
              <a:buFont typeface="Wingdings" panose="05000000000000000000" pitchFamily="2" charset="2"/>
              <a:buNone/>
            </a:pPr>
            <a:r>
              <a:rPr lang="zh-CN" altLang="en-US" sz="4400">
                <a:solidFill>
                  <a:schemeClr val="tx2"/>
                </a:solidFill>
                <a:latin typeface="楷体_GB2312" pitchFamily="49" charset="-122"/>
              </a:rPr>
              <a:t>第四节  公务员的激励机制</a:t>
            </a:r>
          </a:p>
        </p:txBody>
      </p:sp>
    </p:spTree>
  </p:cSld>
  <p:clrMapOvr>
    <a:masterClrMapping/>
  </p:clrMapOvr>
  <p:transition spd="slow">
    <p:random/>
    <p:sndAc>
      <p:stSnd>
        <p:snd r:embed="rId2" name="cashreg.wav"/>
      </p:stSnd>
    </p:sndAc>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a:extLst>
              <a:ext uri="{FF2B5EF4-FFF2-40B4-BE49-F238E27FC236}">
                <a16:creationId xmlns:a16="http://schemas.microsoft.com/office/drawing/2014/main" id="{B58532E8-529C-3A27-DE38-D5250023E942}"/>
              </a:ext>
            </a:extLst>
          </p:cNvPr>
          <p:cNvSpPr>
            <a:spLocks noGrp="1" noChangeArrowheads="1"/>
          </p:cNvSpPr>
          <p:nvPr>
            <p:ph type="title"/>
          </p:nvPr>
        </p:nvSpPr>
        <p:spPr/>
        <p:txBody>
          <a:bodyPr/>
          <a:lstStyle/>
          <a:p>
            <a:pPr eaLnBrk="1" hangingPunct="1"/>
            <a:r>
              <a:rPr lang="zh-CN" altLang="zh-CN"/>
              <a:t>一、公务员的物质保障</a:t>
            </a:r>
          </a:p>
        </p:txBody>
      </p:sp>
      <p:sp>
        <p:nvSpPr>
          <p:cNvPr id="56324" name="Rectangle 3">
            <a:extLst>
              <a:ext uri="{FF2B5EF4-FFF2-40B4-BE49-F238E27FC236}">
                <a16:creationId xmlns:a16="http://schemas.microsoft.com/office/drawing/2014/main" id="{27C36CAB-0207-718F-5701-29B44C590C14}"/>
              </a:ext>
            </a:extLst>
          </p:cNvPr>
          <p:cNvSpPr>
            <a:spLocks noGrp="1" noChangeArrowheads="1"/>
          </p:cNvSpPr>
          <p:nvPr>
            <p:ph idx="1"/>
          </p:nvPr>
        </p:nvSpPr>
        <p:spPr/>
        <p:txBody>
          <a:bodyPr/>
          <a:lstStyle/>
          <a:p>
            <a:pPr eaLnBrk="1" hangingPunct="1">
              <a:lnSpc>
                <a:spcPct val="110000"/>
              </a:lnSpc>
              <a:buFont typeface="Wingdings" panose="05000000000000000000" pitchFamily="2" charset="2"/>
              <a:buNone/>
            </a:pPr>
            <a:r>
              <a:rPr lang="en-US" altLang="zh-CN" sz="2800">
                <a:latin typeface="楷体_GB2312" pitchFamily="49" charset="-122"/>
              </a:rPr>
              <a:t> </a:t>
            </a:r>
            <a:r>
              <a:rPr lang="zh-CN" altLang="en-US" sz="2800">
                <a:latin typeface="楷体_GB2312" pitchFamily="49" charset="-122"/>
              </a:rPr>
              <a:t>（一）工资</a:t>
            </a:r>
          </a:p>
          <a:p>
            <a:pPr eaLnBrk="1" hangingPunct="1">
              <a:lnSpc>
                <a:spcPct val="110000"/>
              </a:lnSpc>
              <a:buFont typeface="Wingdings" panose="05000000000000000000" pitchFamily="2" charset="2"/>
              <a:buNone/>
            </a:pPr>
            <a:r>
              <a:rPr lang="zh-CN" altLang="en-US" sz="2400">
                <a:latin typeface="楷体_GB2312" pitchFamily="49" charset="-122"/>
              </a:rPr>
              <a:t>      公务员工资是指国家根据法律规定和按劳分配原则，以货币形式对公务员的劳动所支付的报酬。工资制度是公务员管理的重要环节，建立科学合理的工资制度，对公务员队伍建设有着重要意义。</a:t>
            </a:r>
          </a:p>
          <a:p>
            <a:pPr eaLnBrk="1" hangingPunct="1">
              <a:lnSpc>
                <a:spcPct val="110000"/>
              </a:lnSpc>
              <a:buFont typeface="Wingdings" panose="05000000000000000000" pitchFamily="2" charset="2"/>
              <a:buNone/>
            </a:pPr>
            <a:r>
              <a:rPr lang="zh-CN" altLang="en-US" sz="2400">
                <a:latin typeface="楷体_GB2312" pitchFamily="49" charset="-122"/>
              </a:rPr>
              <a:t>      根据《公务员法》第73条和第74条的规定，我国公务员实行国家统一的职务与级别相结合的工资制度，工资的内容包括基本工资、津贴、补贴和奖金。</a:t>
            </a:r>
          </a:p>
          <a:p>
            <a:pPr eaLnBrk="1" hangingPunct="1">
              <a:lnSpc>
                <a:spcPct val="110000"/>
              </a:lnSpc>
              <a:buFont typeface="Wingdings" panose="05000000000000000000" pitchFamily="2" charset="2"/>
              <a:buNone/>
            </a:pPr>
            <a:endParaRPr lang="zh-CN" altLang="en-US" sz="2400">
              <a:latin typeface="楷体_GB2312" pitchFamily="49" charset="-122"/>
            </a:endParaRPr>
          </a:p>
        </p:txBody>
      </p:sp>
    </p:spTree>
  </p:cSld>
  <p:clrMapOvr>
    <a:masterClrMapping/>
  </p:clrMapOvr>
  <p:transition spd="slow">
    <p:random/>
    <p:sndAc>
      <p:stSnd>
        <p:snd r:embed="rId2" name="cashreg.wav"/>
      </p:stSnd>
    </p:sndAc>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EEE81FA-1C2F-F6F1-204F-418335EDE7F7}"/>
              </a:ext>
            </a:extLst>
          </p:cNvPr>
          <p:cNvSpPr>
            <a:spLocks noGrp="1"/>
          </p:cNvSpPr>
          <p:nvPr>
            <p:ph type="title"/>
          </p:nvPr>
        </p:nvSpPr>
        <p:spPr/>
        <p:txBody>
          <a:bodyPr/>
          <a:lstStyle/>
          <a:p>
            <a:endParaRPr lang="zh-CN" altLang="en-US"/>
          </a:p>
        </p:txBody>
      </p:sp>
      <p:sp>
        <p:nvSpPr>
          <p:cNvPr id="57347" name="Rectangle 2">
            <a:extLst>
              <a:ext uri="{FF2B5EF4-FFF2-40B4-BE49-F238E27FC236}">
                <a16:creationId xmlns:a16="http://schemas.microsoft.com/office/drawing/2014/main" id="{FA187A8A-AE1B-1E5C-0F91-4BBF7C376BAC}"/>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800">
                <a:latin typeface="楷体_GB2312" pitchFamily="49" charset="-122"/>
              </a:rPr>
              <a:t> （二）福利</a:t>
            </a:r>
          </a:p>
          <a:p>
            <a:pPr algn="just" eaLnBrk="1" hangingPunct="1">
              <a:lnSpc>
                <a:spcPct val="120000"/>
              </a:lnSpc>
              <a:buFont typeface="Wingdings" panose="05000000000000000000" pitchFamily="2" charset="2"/>
              <a:buNone/>
            </a:pPr>
            <a:r>
              <a:rPr lang="en-US" altLang="zh-CN" sz="2400">
                <a:latin typeface="楷体_GB2312" pitchFamily="49" charset="-122"/>
              </a:rPr>
              <a:t>      公务员福利是指按照国家有关法律法规和制度的规定，以政府各种收入（主体是公共财政收入）为资金来源，由政府机关遵循公平原则分配给公务员，除其工资以外的用以满足其某些特定的物质和精神需求，以保证和改善其生活质量并体现其应有社会地位的各种报酬的总称。</a:t>
            </a:r>
          </a:p>
        </p:txBody>
      </p:sp>
      <p:sp>
        <p:nvSpPr>
          <p:cNvPr id="57348" name="Rectangle 4">
            <a:extLst>
              <a:ext uri="{FF2B5EF4-FFF2-40B4-BE49-F238E27FC236}">
                <a16:creationId xmlns:a16="http://schemas.microsoft.com/office/drawing/2014/main" id="{8A535264-68DF-D688-D588-7408B28A44B4}"/>
              </a:ext>
            </a:extLst>
          </p:cNvPr>
          <p:cNvSpPr>
            <a:spLocks noChangeArrowheads="1"/>
          </p:cNvSpPr>
          <p:nvPr/>
        </p:nvSpPr>
        <p:spPr bwMode="auto">
          <a:xfrm>
            <a:off x="3503614" y="692151"/>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3600">
              <a:solidFill>
                <a:schemeClr val="tx2"/>
              </a:solidFill>
              <a:latin typeface="Arial" panose="020B0604020202020204" pitchFamily="34" charset="0"/>
            </a:endParaRPr>
          </a:p>
        </p:txBody>
      </p:sp>
    </p:spTree>
  </p:cSld>
  <p:clrMapOvr>
    <a:masterClrMapping/>
  </p:clrMapOvr>
  <p:transition spd="slow">
    <p:random/>
    <p:sndAc>
      <p:stSnd>
        <p:snd r:embed="rId2" name="cashreg.wav"/>
      </p:stSnd>
    </p:sndAc>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9E0CA9F-8430-8AF8-4E94-92C2343EBD1A}"/>
              </a:ext>
            </a:extLst>
          </p:cNvPr>
          <p:cNvSpPr>
            <a:spLocks noGrp="1"/>
          </p:cNvSpPr>
          <p:nvPr>
            <p:ph type="title"/>
          </p:nvPr>
        </p:nvSpPr>
        <p:spPr/>
        <p:txBody>
          <a:bodyPr/>
          <a:lstStyle/>
          <a:p>
            <a:endParaRPr lang="zh-CN" altLang="en-US"/>
          </a:p>
        </p:txBody>
      </p:sp>
      <p:sp>
        <p:nvSpPr>
          <p:cNvPr id="58371" name="Rectangle 3">
            <a:extLst>
              <a:ext uri="{FF2B5EF4-FFF2-40B4-BE49-F238E27FC236}">
                <a16:creationId xmlns:a16="http://schemas.microsoft.com/office/drawing/2014/main" id="{2F3D0A99-01DF-9257-5125-E564C1C9DE4E}"/>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latin typeface="楷体_GB2312" pitchFamily="49" charset="-122"/>
              </a:rPr>
              <a:t>  </a:t>
            </a:r>
            <a:r>
              <a:rPr lang="zh-CN" altLang="en-US" sz="2800">
                <a:latin typeface="楷体_GB2312" pitchFamily="49" charset="-122"/>
              </a:rPr>
              <a:t>（三）保险</a:t>
            </a:r>
          </a:p>
          <a:p>
            <a:pPr algn="just" eaLnBrk="1" hangingPunct="1">
              <a:lnSpc>
                <a:spcPct val="110000"/>
              </a:lnSpc>
              <a:buFont typeface="Wingdings" panose="05000000000000000000" pitchFamily="2" charset="2"/>
              <a:buNone/>
            </a:pPr>
            <a:r>
              <a:rPr lang="zh-CN" altLang="en-US" sz="2400">
                <a:latin typeface="楷体_GB2312" pitchFamily="49" charset="-122"/>
              </a:rPr>
              <a:t>      公务员保险是指国家对因生育、年老、疾病、伤残和死亡等原因，暂时或永久丧失劳动能力的公务员给予的物质保障。实行公务员保险制度，能够为公务员本人及其家庭提供物质上的保障，使其具备抵御外来风险的基本能力，有利于公务员安心工作。</a:t>
            </a:r>
          </a:p>
          <a:p>
            <a:pPr algn="just" eaLnBrk="1" hangingPunct="1">
              <a:lnSpc>
                <a:spcPct val="110000"/>
              </a:lnSpc>
              <a:buFont typeface="Wingdings" panose="05000000000000000000" pitchFamily="2" charset="2"/>
              <a:buNone/>
            </a:pPr>
            <a:r>
              <a:rPr lang="zh-CN" altLang="en-US" sz="2400">
                <a:latin typeface="楷体_GB2312" pitchFamily="49" charset="-122"/>
              </a:rPr>
              <a:t>      公务员保险主要包括医疗保险、生育保险、退休保险、失业保险、工伤保险等。</a:t>
            </a:r>
          </a:p>
          <a:p>
            <a:pPr algn="just" eaLnBrk="1" hangingPunct="1">
              <a:lnSpc>
                <a:spcPct val="110000"/>
              </a:lnSpc>
              <a:buFont typeface="Wingdings" panose="05000000000000000000" pitchFamily="2" charset="2"/>
              <a:buNone/>
            </a:pPr>
            <a:r>
              <a:rPr lang="zh-CN" altLang="en-US" sz="2800">
                <a:latin typeface="楷体_GB2312" pitchFamily="49" charset="-122"/>
              </a:rPr>
              <a:t>  </a:t>
            </a:r>
          </a:p>
        </p:txBody>
      </p:sp>
    </p:spTree>
  </p:cSld>
  <p:clrMapOvr>
    <a:masterClrMapping/>
  </p:clrMapOvr>
  <p:transition spd="slow">
    <p:random/>
    <p:sndAc>
      <p:stSnd>
        <p:snd r:embed="rId2" name="cashreg.wav"/>
      </p:stSnd>
    </p:sndAc>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C05892B-C70E-5331-90BD-F17C9336023E}"/>
              </a:ext>
            </a:extLst>
          </p:cNvPr>
          <p:cNvSpPr>
            <a:spLocks noGrp="1"/>
          </p:cNvSpPr>
          <p:nvPr>
            <p:ph type="title"/>
          </p:nvPr>
        </p:nvSpPr>
        <p:spPr/>
        <p:txBody>
          <a:bodyPr/>
          <a:lstStyle/>
          <a:p>
            <a:endParaRPr lang="zh-CN" altLang="en-US"/>
          </a:p>
        </p:txBody>
      </p:sp>
      <p:sp>
        <p:nvSpPr>
          <p:cNvPr id="59395" name="Rectangle 2">
            <a:extLst>
              <a:ext uri="{FF2B5EF4-FFF2-40B4-BE49-F238E27FC236}">
                <a16:creationId xmlns:a16="http://schemas.microsoft.com/office/drawing/2014/main" id="{14FE381B-C708-543D-1D14-3154C67757BC}"/>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latin typeface="楷体_GB2312" pitchFamily="49" charset="-122"/>
              </a:rPr>
              <a:t>      公务员考核作为激励机制的重要环节，具有基础性作用。而且，通过考核发现人才和选拔人才能够调动公务员工作积极性，促进公务员素质优化，使公务员队伍充满活力，从而提高政府行政效能。</a:t>
            </a:r>
          </a:p>
          <a:p>
            <a:pPr algn="just" eaLnBrk="1" hangingPunct="1">
              <a:lnSpc>
                <a:spcPct val="11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公务员的考核是由主管机关按照管理权限全面考核公务员的德、能、勤、绩、廉，重点考核工作实绩。考核分为平时考核和定期考核。定期考核以平时考核为基础，结果分为优秀、称职、基本称职和不称职四个等次，作为调整公务员职务、级别、工资以及公务员奖励、培训、辞退的依据。</a:t>
            </a:r>
          </a:p>
        </p:txBody>
      </p:sp>
      <p:sp>
        <p:nvSpPr>
          <p:cNvPr id="59396" name="文本框 1">
            <a:extLst>
              <a:ext uri="{FF2B5EF4-FFF2-40B4-BE49-F238E27FC236}">
                <a16:creationId xmlns:a16="http://schemas.microsoft.com/office/drawing/2014/main" id="{092034AD-D002-F70E-0532-0E229A8163A5}"/>
              </a:ext>
            </a:extLst>
          </p:cNvPr>
          <p:cNvSpPr txBox="1">
            <a:spLocks noChangeArrowheads="1"/>
          </p:cNvSpPr>
          <p:nvPr/>
        </p:nvSpPr>
        <p:spPr bwMode="auto">
          <a:xfrm>
            <a:off x="3163889" y="804864"/>
            <a:ext cx="59896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3600">
                <a:solidFill>
                  <a:schemeClr val="tx2"/>
                </a:solidFill>
                <a:latin typeface="Arial" panose="020B0604020202020204" pitchFamily="34" charset="0"/>
                <a:sym typeface="Arial" panose="020B0604020202020204" pitchFamily="34" charset="0"/>
              </a:rPr>
              <a:t>二、公务员的考核</a:t>
            </a:r>
            <a:endParaRPr lang="zh-CN" altLang="en-US" sz="3600">
              <a:latin typeface="Arial" panose="020B0604020202020204" pitchFamily="34" charset="0"/>
              <a:ea typeface="宋体" panose="02010600030101010101" pitchFamily="2" charset="-122"/>
            </a:endParaRPr>
          </a:p>
        </p:txBody>
      </p:sp>
    </p:spTree>
  </p:cSld>
  <p:clrMapOvr>
    <a:masterClrMapping/>
  </p:clrMapOvr>
  <p:transition spd="slow">
    <p:random/>
    <p:sndAc>
      <p:stSnd>
        <p:snd r:embed="rId2" name="cashreg.wav"/>
      </p:stSnd>
    </p:sndAc>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C2C458C-BA44-65A8-0251-AA097B9DE395}"/>
              </a:ext>
            </a:extLst>
          </p:cNvPr>
          <p:cNvSpPr>
            <a:spLocks noGrp="1"/>
          </p:cNvSpPr>
          <p:nvPr>
            <p:ph type="title"/>
          </p:nvPr>
        </p:nvSpPr>
        <p:spPr/>
        <p:txBody>
          <a:bodyPr/>
          <a:lstStyle/>
          <a:p>
            <a:endParaRPr lang="zh-CN" altLang="en-US"/>
          </a:p>
        </p:txBody>
      </p:sp>
      <p:sp>
        <p:nvSpPr>
          <p:cNvPr id="60419" name="Rectangle 2">
            <a:extLst>
              <a:ext uri="{FF2B5EF4-FFF2-40B4-BE49-F238E27FC236}">
                <a16:creationId xmlns:a16="http://schemas.microsoft.com/office/drawing/2014/main" id="{F16D9C8D-9DA7-5425-762A-E81BA5D416A5}"/>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1． 公务员奖励的条件。</a:t>
            </a:r>
          </a:p>
          <a:p>
            <a:pPr algn="just" eaLnBrk="1" hangingPunct="1">
              <a:lnSpc>
                <a:spcPct val="110000"/>
              </a:lnSpc>
              <a:buFont typeface="Wingdings" panose="05000000000000000000" pitchFamily="2" charset="2"/>
              <a:buNone/>
            </a:pPr>
            <a:r>
              <a:rPr lang="zh-CN" altLang="en-US" sz="2400">
                <a:latin typeface="楷体_GB2312" pitchFamily="49" charset="-122"/>
              </a:rPr>
              <a:t>       根据《公务员法》第49条和《公务员奖励规定（试行）》第5条的规定，公务员或者公务员集体有下列情形之一的，给予奖励：（1）忠于职守，积极工作，成绩显著的；（2）遵守纪律，廉洁奉公，作风正派，办事公道，模范作用突出的；（3）在工作中有发明创造或者提出合理化建议，取得显著经济效益或者社会效益的；</a:t>
            </a:r>
          </a:p>
        </p:txBody>
      </p:sp>
      <p:sp>
        <p:nvSpPr>
          <p:cNvPr id="60420" name="文本框 1">
            <a:extLst>
              <a:ext uri="{FF2B5EF4-FFF2-40B4-BE49-F238E27FC236}">
                <a16:creationId xmlns:a16="http://schemas.microsoft.com/office/drawing/2014/main" id="{6463FA76-2ED5-54BF-00BA-42A550B6A979}"/>
              </a:ext>
            </a:extLst>
          </p:cNvPr>
          <p:cNvSpPr txBox="1">
            <a:spLocks noChangeArrowheads="1"/>
          </p:cNvSpPr>
          <p:nvPr/>
        </p:nvSpPr>
        <p:spPr bwMode="auto">
          <a:xfrm>
            <a:off x="2978150" y="763588"/>
            <a:ext cx="59896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3600">
                <a:solidFill>
                  <a:schemeClr val="tx2"/>
                </a:solidFill>
                <a:latin typeface="Arial" panose="020B0604020202020204" pitchFamily="34" charset="0"/>
                <a:sym typeface="Arial" panose="020B0604020202020204" pitchFamily="34" charset="0"/>
              </a:rPr>
              <a:t>三、公务员的奖励</a:t>
            </a:r>
          </a:p>
        </p:txBody>
      </p:sp>
    </p:spTree>
  </p:cSld>
  <p:clrMapOvr>
    <a:masterClrMapping/>
  </p:clrMapOvr>
  <p:transition spd="slow">
    <p:random/>
    <p:sndAc>
      <p:stSnd>
        <p:snd r:embed="rId2" name="cashreg.wav"/>
      </p:stSnd>
    </p:sndAc>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6759004-7D6F-65E3-8657-F2643587A0BE}"/>
              </a:ext>
            </a:extLst>
          </p:cNvPr>
          <p:cNvSpPr>
            <a:spLocks noGrp="1"/>
          </p:cNvSpPr>
          <p:nvPr>
            <p:ph type="title"/>
          </p:nvPr>
        </p:nvSpPr>
        <p:spPr/>
        <p:txBody>
          <a:bodyPr/>
          <a:lstStyle/>
          <a:p>
            <a:endParaRPr lang="zh-CN" altLang="en-US"/>
          </a:p>
        </p:txBody>
      </p:sp>
      <p:sp>
        <p:nvSpPr>
          <p:cNvPr id="61443" name="Rectangle 2">
            <a:extLst>
              <a:ext uri="{FF2B5EF4-FFF2-40B4-BE49-F238E27FC236}">
                <a16:creationId xmlns:a16="http://schemas.microsoft.com/office/drawing/2014/main" id="{C94DA483-433D-9A1A-8D3E-77C6222BCFE2}"/>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endParaRPr lang="zh-CN" altLang="en-US" sz="2400">
              <a:latin typeface="楷体_GB2312" pitchFamily="49" charset="-122"/>
            </a:endParaRPr>
          </a:p>
          <a:p>
            <a:pPr algn="just" eaLnBrk="1" hangingPunct="1">
              <a:lnSpc>
                <a:spcPct val="110000"/>
              </a:lnSpc>
              <a:buFont typeface="Wingdings" panose="05000000000000000000" pitchFamily="2" charset="2"/>
              <a:buNone/>
            </a:pPr>
            <a:r>
              <a:rPr lang="zh-CN" altLang="en-US" sz="2400">
                <a:latin typeface="楷体_GB2312" pitchFamily="49" charset="-122"/>
              </a:rPr>
              <a:t>     （4）为增进民族团结、维护社会稳定做出突出贡献的；（5）爱护公共财产，节约国家资财有突出成绩的；（6）防止或者消除事故有功，使国家和人民群众利益免受或者减少损失的；（7）在抢险、救灾等特定环境中奋不顾身，做出贡献的；（8）同违法违纪行为作斗争有功绩的；（9）在对外交往中为国家争得荣誉和利益的；（10）有其他突出功绩的。</a:t>
            </a:r>
          </a:p>
        </p:txBody>
      </p:sp>
      <p:sp>
        <p:nvSpPr>
          <p:cNvPr id="61444" name="文本框 1">
            <a:extLst>
              <a:ext uri="{FF2B5EF4-FFF2-40B4-BE49-F238E27FC236}">
                <a16:creationId xmlns:a16="http://schemas.microsoft.com/office/drawing/2014/main" id="{EC566338-504A-7F21-C212-F26F0119CA7C}"/>
              </a:ext>
            </a:extLst>
          </p:cNvPr>
          <p:cNvSpPr txBox="1">
            <a:spLocks noChangeArrowheads="1"/>
          </p:cNvSpPr>
          <p:nvPr/>
        </p:nvSpPr>
        <p:spPr bwMode="auto">
          <a:xfrm>
            <a:off x="2990850" y="763588"/>
            <a:ext cx="59896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3600">
              <a:solidFill>
                <a:schemeClr val="tx2"/>
              </a:solidFill>
              <a:latin typeface="Arial" panose="020B0604020202020204" pitchFamily="34" charset="0"/>
              <a:sym typeface="Arial" panose="020B0604020202020204" pitchFamily="34" charset="0"/>
            </a:endParaRPr>
          </a:p>
        </p:txBody>
      </p:sp>
    </p:spTree>
  </p:cSld>
  <p:clrMapOvr>
    <a:masterClrMapping/>
  </p:clrMapOvr>
  <p:transition spd="slow">
    <p:random/>
    <p:sndAc>
      <p:stSnd>
        <p:snd r:embed="rId2" name="cashreg.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6">
            <a:extLst>
              <a:ext uri="{FF2B5EF4-FFF2-40B4-BE49-F238E27FC236}">
                <a16:creationId xmlns:a16="http://schemas.microsoft.com/office/drawing/2014/main" id="{42C96DEC-DD8D-3EA8-B5C2-9CDA4B14DB3D}"/>
              </a:ext>
            </a:extLst>
          </p:cNvPr>
          <p:cNvSpPr>
            <a:spLocks noGrp="1" noChangeArrowheads="1"/>
          </p:cNvSpPr>
          <p:nvPr>
            <p:ph type="title"/>
          </p:nvPr>
        </p:nvSpPr>
        <p:spPr/>
        <p:txBody>
          <a:bodyPr/>
          <a:lstStyle/>
          <a:p>
            <a:pPr eaLnBrk="1" hangingPunct="1"/>
            <a:r>
              <a:rPr lang="zh-CN" altLang="en-US" sz="3600">
                <a:solidFill>
                  <a:schemeClr val="hlink"/>
                </a:solidFill>
                <a:latin typeface="楷体_GB2312" pitchFamily="49" charset="-122"/>
                <a:ea typeface="楷体_GB2312" pitchFamily="49" charset="-122"/>
              </a:rPr>
              <a:t>本章导语</a:t>
            </a:r>
          </a:p>
        </p:txBody>
      </p:sp>
      <p:sp>
        <p:nvSpPr>
          <p:cNvPr id="17410" name="Rectangle 3">
            <a:extLst>
              <a:ext uri="{FF2B5EF4-FFF2-40B4-BE49-F238E27FC236}">
                <a16:creationId xmlns:a16="http://schemas.microsoft.com/office/drawing/2014/main" id="{06C11333-7017-9D7D-BC79-A958ACB27AAC}"/>
              </a:ext>
            </a:extLst>
          </p:cNvPr>
          <p:cNvSpPr>
            <a:spLocks noGrp="1"/>
          </p:cNvSpPr>
          <p:nvPr>
            <p:ph idx="1"/>
          </p:nvPr>
        </p:nvSpPr>
        <p:spPr/>
        <p:txBody>
          <a:bodyPr/>
          <a:lstStyle/>
          <a:p>
            <a:pPr algn="just" eaLnBrk="1" hangingPunct="1">
              <a:buFont typeface="Wingdings" panose="05000000000000000000" pitchFamily="2" charset="2"/>
              <a:buChar char="•"/>
              <a:defRPr/>
            </a:pPr>
            <a:r>
              <a:rPr lang="zh-CN" altLang="en-US" sz="2400" noProof="1">
                <a:solidFill>
                  <a:srgbClr val="000000"/>
                </a:solidFill>
                <a:latin typeface="黑体" pitchFamily="49" charset="-122"/>
                <a:ea typeface="黑体" pitchFamily="49" charset="-122"/>
                <a:sym typeface="+mn-ea"/>
              </a:rPr>
              <a:t>本章教学重点：</a:t>
            </a:r>
            <a:r>
              <a:rPr lang="zh-CN" altLang="en-US" sz="2400" noProof="1">
                <a:solidFill>
                  <a:srgbClr val="000000"/>
                </a:solidFill>
                <a:latin typeface="+mj-ea"/>
                <a:ea typeface="+mj-ea"/>
                <a:sym typeface="+mn-ea"/>
              </a:rPr>
              <a:t>公务员的品位分类与职位分类、公务员的义务与权利、公务员的录用</a:t>
            </a:r>
            <a:r>
              <a:rPr lang="zh-CN" altLang="en-US" sz="2400" noProof="1">
                <a:solidFill>
                  <a:srgbClr val="000000"/>
                </a:solidFill>
                <a:latin typeface="楷体_GB2312" pitchFamily="49" charset="-122"/>
                <a:sym typeface="+mn-ea"/>
              </a:rPr>
              <a:t>。</a:t>
            </a:r>
            <a:endParaRPr lang="zh-CN" altLang="en-US" sz="2400" noProof="1">
              <a:solidFill>
                <a:srgbClr val="000000"/>
              </a:solidFill>
              <a:latin typeface="楷体_GB2312" pitchFamily="49" charset="-122"/>
            </a:endParaRPr>
          </a:p>
          <a:p>
            <a:pPr algn="just" eaLnBrk="1" hangingPunct="1">
              <a:buFont typeface="Wingdings" panose="05000000000000000000" pitchFamily="2" charset="2"/>
              <a:buChar char="•"/>
              <a:defRPr/>
            </a:pPr>
            <a:r>
              <a:rPr lang="zh-CN" altLang="en-US" sz="2400" noProof="1">
                <a:solidFill>
                  <a:srgbClr val="000000"/>
                </a:solidFill>
                <a:latin typeface="黑体" pitchFamily="49" charset="-122"/>
                <a:ea typeface="黑体" pitchFamily="49" charset="-122"/>
                <a:sym typeface="+mn-ea"/>
              </a:rPr>
              <a:t>本章教学难点</a:t>
            </a:r>
            <a:r>
              <a:rPr lang="zh-CN" altLang="en-US" sz="2400" noProof="1">
                <a:solidFill>
                  <a:srgbClr val="000000"/>
                </a:solidFill>
                <a:latin typeface="黑体" pitchFamily="49" charset="-122"/>
                <a:ea typeface="黑体" pitchFamily="49" charset="-122"/>
                <a:sym typeface="Arial" pitchFamily="34" charset="0"/>
              </a:rPr>
              <a:t>：</a:t>
            </a:r>
            <a:r>
              <a:rPr lang="zh-CN" altLang="en-US" sz="2400" noProof="1">
                <a:solidFill>
                  <a:srgbClr val="000000"/>
                </a:solidFill>
                <a:latin typeface="+mj-ea"/>
                <a:ea typeface="+mj-ea"/>
                <a:sym typeface="Arial" pitchFamily="34" charset="0"/>
              </a:rPr>
              <a:t>公务员的职务任免、公务员的退出机制、公务员的激励机制</a:t>
            </a:r>
            <a:r>
              <a:rPr lang="zh-CN" altLang="en-US" sz="2400" noProof="1">
                <a:solidFill>
                  <a:srgbClr val="000000"/>
                </a:solidFill>
                <a:latin typeface="楷体_GB2312" charset="0"/>
                <a:sym typeface="+mn-ea"/>
              </a:rPr>
              <a:t>。</a:t>
            </a:r>
            <a:r>
              <a:rPr lang="zh-CN" altLang="en-US" sz="2400" noProof="1">
                <a:solidFill>
                  <a:srgbClr val="000000"/>
                </a:solidFill>
                <a:latin typeface="楷体_GB2312" pitchFamily="49" charset="-122"/>
                <a:sym typeface="+mn-ea"/>
              </a:rPr>
              <a:t> </a:t>
            </a:r>
            <a:endParaRPr lang="zh-CN" altLang="en-US" sz="2400" noProof="1">
              <a:solidFill>
                <a:srgbClr val="000000"/>
              </a:solidFill>
              <a:latin typeface="楷体_GB2312" pitchFamily="49" charset="-122"/>
            </a:endParaRPr>
          </a:p>
          <a:p>
            <a:pPr marL="0" indent="0" algn="just" eaLnBrk="1" hangingPunct="1">
              <a:lnSpc>
                <a:spcPct val="120000"/>
              </a:lnSpc>
              <a:buNone/>
              <a:defRPr/>
            </a:pPr>
            <a:endParaRPr lang="zh-CN" altLang="en-US" sz="2400" noProof="1">
              <a:latin typeface="楷体_GB2312" pitchFamily="49" charset="-122"/>
            </a:endParaRPr>
          </a:p>
        </p:txBody>
      </p:sp>
    </p:spTree>
  </p:cSld>
  <p:clrMapOvr>
    <a:masterClrMapping/>
  </p:clrMapOvr>
  <p:transition spd="slow">
    <p:random/>
    <p:sndAc>
      <p:stSnd>
        <p:snd r:embed="rId2" name="cashreg.wav"/>
      </p:stSnd>
    </p:sndAc>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DFE8128-A6F7-3050-FC02-2C1C41847B7D}"/>
              </a:ext>
            </a:extLst>
          </p:cNvPr>
          <p:cNvSpPr>
            <a:spLocks noGrp="1"/>
          </p:cNvSpPr>
          <p:nvPr>
            <p:ph type="title"/>
          </p:nvPr>
        </p:nvSpPr>
        <p:spPr/>
        <p:txBody>
          <a:bodyPr/>
          <a:lstStyle/>
          <a:p>
            <a:endParaRPr lang="zh-CN" altLang="en-US"/>
          </a:p>
        </p:txBody>
      </p:sp>
      <p:sp>
        <p:nvSpPr>
          <p:cNvPr id="62467" name="Rectangle 3">
            <a:extLst>
              <a:ext uri="{FF2B5EF4-FFF2-40B4-BE49-F238E27FC236}">
                <a16:creationId xmlns:a16="http://schemas.microsoft.com/office/drawing/2014/main" id="{27DC04DD-7BBF-B1C8-CF14-9907C129D518}"/>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endParaRPr lang="zh-CN" altLang="en-US" sz="2400">
              <a:latin typeface="楷体_GB2312" pitchFamily="49" charset="-122"/>
            </a:endParaRPr>
          </a:p>
          <a:p>
            <a:pPr algn="just" eaLnBrk="1" hangingPunct="1">
              <a:lnSpc>
                <a:spcPct val="110000"/>
              </a:lnSpc>
              <a:buFont typeface="Wingdings" panose="05000000000000000000" pitchFamily="2" charset="2"/>
              <a:buNone/>
            </a:pPr>
            <a:r>
              <a:rPr lang="zh-CN" altLang="en-US" sz="2400">
                <a:latin typeface="楷体_GB2312" pitchFamily="49" charset="-122"/>
              </a:rPr>
              <a:t>      2．公务员奖励的种类。我国对公务员或者公务员集体的奖励分为嘉奖、记三等功、记二等功、记一等功、授予荣誉称号。对表现突出的，给予嘉奖；对做出较大贡献的，记三等功；对做出重大贡献的，记二等功；对做出杰出贡献的，记一等功；对功绩卓著的，授予“人民满意的公务员”“人民满意的公务员集体”或者“模范公务员”“模范公务员集体”等荣誉称号。对受奖励的公务员或者公务员集体予以表彰，并给予一次性奖金或者其他待遇。</a:t>
            </a:r>
          </a:p>
          <a:p>
            <a:pPr algn="just" eaLnBrk="1" hangingPunct="1">
              <a:lnSpc>
                <a:spcPct val="110000"/>
              </a:lnSpc>
              <a:buFont typeface="Wingdings" panose="05000000000000000000" pitchFamily="2" charset="2"/>
              <a:buNone/>
            </a:pPr>
            <a:r>
              <a:rPr lang="zh-CN" altLang="en-US" sz="2800">
                <a:latin typeface="楷体_GB2312" pitchFamily="49" charset="-122"/>
              </a:rPr>
              <a:t>  </a:t>
            </a:r>
          </a:p>
        </p:txBody>
      </p:sp>
    </p:spTree>
  </p:cSld>
  <p:clrMapOvr>
    <a:masterClrMapping/>
  </p:clrMapOvr>
  <p:transition spd="slow">
    <p:random/>
    <p:sndAc>
      <p:stSnd>
        <p:snd r:embed="rId2" name="cashreg.wav"/>
      </p:stSnd>
    </p:sndAc>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FA8DCD2-2562-5C84-D99E-80326A227A00}"/>
              </a:ext>
            </a:extLst>
          </p:cNvPr>
          <p:cNvSpPr>
            <a:spLocks noGrp="1"/>
          </p:cNvSpPr>
          <p:nvPr>
            <p:ph type="title"/>
          </p:nvPr>
        </p:nvSpPr>
        <p:spPr/>
        <p:txBody>
          <a:bodyPr/>
          <a:lstStyle/>
          <a:p>
            <a:endParaRPr lang="zh-CN" altLang="en-US"/>
          </a:p>
        </p:txBody>
      </p:sp>
      <p:sp>
        <p:nvSpPr>
          <p:cNvPr id="63491" name="Rectangle 2">
            <a:extLst>
              <a:ext uri="{FF2B5EF4-FFF2-40B4-BE49-F238E27FC236}">
                <a16:creationId xmlns:a16="http://schemas.microsoft.com/office/drawing/2014/main" id="{4F0E1DC4-FC28-1454-4FE9-E048232F20F4}"/>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800">
                <a:latin typeface="楷体_GB2312" pitchFamily="49" charset="-122"/>
              </a:rPr>
              <a:t> </a:t>
            </a:r>
            <a:r>
              <a:rPr lang="zh-CN" altLang="en-US" sz="2800">
                <a:latin typeface="楷体_GB2312" pitchFamily="49" charset="-122"/>
              </a:rPr>
              <a:t>（一）行政责任</a:t>
            </a:r>
          </a:p>
          <a:p>
            <a:pPr algn="just" eaLnBrk="1" hangingPunct="1">
              <a:lnSpc>
                <a:spcPct val="110000"/>
              </a:lnSpc>
              <a:buFont typeface="Wingdings" panose="05000000000000000000" pitchFamily="2" charset="2"/>
              <a:buNone/>
            </a:pPr>
            <a:r>
              <a:rPr lang="zh-CN" altLang="en-US" sz="2400">
                <a:latin typeface="楷体_GB2312" pitchFamily="49" charset="-122"/>
              </a:rPr>
              <a:t>      公务员承担行政责任的方式是行政处分，即公务员主管部门对违反纪律的公务员依法给予的惩戒。</a:t>
            </a:r>
          </a:p>
          <a:p>
            <a:pPr algn="just" eaLnBrk="1" hangingPunct="1">
              <a:lnSpc>
                <a:spcPct val="110000"/>
              </a:lnSpc>
              <a:buFont typeface="Wingdings" panose="05000000000000000000" pitchFamily="2" charset="2"/>
              <a:buNone/>
            </a:pPr>
            <a:r>
              <a:rPr lang="zh-CN" altLang="en-US" sz="2400">
                <a:latin typeface="楷体_GB2312" pitchFamily="49" charset="-122"/>
              </a:rPr>
              <a:t>      1．公务员处分的条件</a:t>
            </a:r>
          </a:p>
          <a:p>
            <a:pPr algn="just" eaLnBrk="1" hangingPunct="1">
              <a:lnSpc>
                <a:spcPct val="110000"/>
              </a:lnSpc>
              <a:buFont typeface="Wingdings" panose="05000000000000000000" pitchFamily="2" charset="2"/>
              <a:buNone/>
            </a:pPr>
            <a:r>
              <a:rPr lang="zh-CN" altLang="en-US" sz="2400">
                <a:latin typeface="楷体_GB2312" pitchFamily="49" charset="-122"/>
              </a:rPr>
              <a:t>      根据《公务员法》的规定，同时具备以下三个条件的公务员应予以行政处分：（1）有违纪行为存在；（2）违纪行为尚未构成犯罪，或虽构成犯罪，但依法不追究刑事责任；（3）主观上有过错，即违纪行为是出于公务员的故意或者过失。违纪情节轻微且未造成不良后果的，给予批评教育，可以免予处分。</a:t>
            </a:r>
          </a:p>
        </p:txBody>
      </p:sp>
      <p:sp>
        <p:nvSpPr>
          <p:cNvPr id="63492" name="文本框 1">
            <a:extLst>
              <a:ext uri="{FF2B5EF4-FFF2-40B4-BE49-F238E27FC236}">
                <a16:creationId xmlns:a16="http://schemas.microsoft.com/office/drawing/2014/main" id="{9A02EFD1-E284-3B9B-D2C4-619B0288634B}"/>
              </a:ext>
            </a:extLst>
          </p:cNvPr>
          <p:cNvSpPr txBox="1">
            <a:spLocks noChangeArrowheads="1"/>
          </p:cNvSpPr>
          <p:nvPr/>
        </p:nvSpPr>
        <p:spPr bwMode="auto">
          <a:xfrm>
            <a:off x="3163889" y="804864"/>
            <a:ext cx="59896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3600">
                <a:solidFill>
                  <a:schemeClr val="tx2"/>
                </a:solidFill>
                <a:latin typeface="Arial" panose="020B0604020202020204" pitchFamily="34" charset="0"/>
                <a:sym typeface="楷体_GB2312" pitchFamily="49" charset="-122"/>
              </a:rPr>
              <a:t>四、公务员的责任</a:t>
            </a:r>
          </a:p>
        </p:txBody>
      </p:sp>
    </p:spTree>
  </p:cSld>
  <p:clrMapOvr>
    <a:masterClrMapping/>
  </p:clrMapOvr>
  <p:transition spd="slow">
    <p:random/>
    <p:sndAc>
      <p:stSnd>
        <p:snd r:embed="rId2" name="cashreg.wav"/>
      </p:stSnd>
    </p:sndAc>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7947FD7-6006-A6C4-BD27-62B0DD1AE872}"/>
              </a:ext>
            </a:extLst>
          </p:cNvPr>
          <p:cNvSpPr>
            <a:spLocks noGrp="1"/>
          </p:cNvSpPr>
          <p:nvPr>
            <p:ph type="title"/>
          </p:nvPr>
        </p:nvSpPr>
        <p:spPr/>
        <p:txBody>
          <a:bodyPr/>
          <a:lstStyle/>
          <a:p>
            <a:endParaRPr lang="zh-CN" altLang="en-US"/>
          </a:p>
        </p:txBody>
      </p:sp>
      <p:sp>
        <p:nvSpPr>
          <p:cNvPr id="64515" name="Rectangle 2">
            <a:extLst>
              <a:ext uri="{FF2B5EF4-FFF2-40B4-BE49-F238E27FC236}">
                <a16:creationId xmlns:a16="http://schemas.microsoft.com/office/drawing/2014/main" id="{F736251B-8F9F-5D6E-8142-3D5CDF039656}"/>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2．公务员处分的形式。《公务员法》规定了6种处分的形式：警告、记过、记大过、降级、撤职、开除。这6种处分是按照由轻到重的顺序依次排列的，具体来讲：</a:t>
            </a:r>
          </a:p>
          <a:p>
            <a:pPr algn="just" eaLnBrk="1" hangingPunct="1">
              <a:lnSpc>
                <a:spcPct val="110000"/>
              </a:lnSpc>
              <a:buFont typeface="Wingdings" panose="05000000000000000000" pitchFamily="2" charset="2"/>
              <a:buNone/>
            </a:pPr>
            <a:r>
              <a:rPr lang="zh-CN" altLang="en-US" sz="2400">
                <a:latin typeface="楷体_GB2312" pitchFamily="49" charset="-122"/>
              </a:rPr>
              <a:t>     （1）警告。警告是对违法违纪的公务员予以警示和告诫的处分形式，也是最轻微的处分方式。警告的目的在于申明公务员有违法违纪行为，并警示其不得再有违纪违法行为，否则，将给予更为严厉的处分。</a:t>
            </a:r>
          </a:p>
          <a:p>
            <a:pPr algn="just" eaLnBrk="1" hangingPunct="1">
              <a:lnSpc>
                <a:spcPct val="110000"/>
              </a:lnSpc>
              <a:buFont typeface="Wingdings" panose="05000000000000000000" pitchFamily="2" charset="2"/>
              <a:buNone/>
            </a:pPr>
            <a:r>
              <a:rPr lang="zh-CN" altLang="en-US" sz="2400">
                <a:latin typeface="楷体_GB2312" pitchFamily="49" charset="-122"/>
              </a:rPr>
              <a:t>     （2）记过。记过是对公务员违法违纪行为的过错予以记载，也属于警示性的处分方式。</a:t>
            </a:r>
          </a:p>
          <a:p>
            <a:pPr algn="just" eaLnBrk="1" hangingPunct="1">
              <a:lnSpc>
                <a:spcPct val="110000"/>
              </a:lnSpc>
              <a:buFont typeface="Wingdings" panose="05000000000000000000" pitchFamily="2" charset="2"/>
              <a:buNone/>
            </a:pPr>
            <a:r>
              <a:rPr lang="zh-CN" altLang="en-US" sz="2400">
                <a:latin typeface="楷体_GB2312" pitchFamily="49" charset="-122"/>
              </a:rPr>
              <a:t>    </a:t>
            </a:r>
          </a:p>
          <a:p>
            <a:pPr algn="just" eaLnBrk="1" hangingPunct="1">
              <a:lnSpc>
                <a:spcPct val="110000"/>
              </a:lnSpc>
              <a:buFont typeface="Wingdings" panose="05000000000000000000" pitchFamily="2" charset="2"/>
              <a:buNone/>
            </a:pPr>
            <a:endParaRPr lang="zh-CN" altLang="en-US" sz="2400">
              <a:latin typeface="楷体_GB2312" pitchFamily="49" charset="-122"/>
            </a:endParaRPr>
          </a:p>
        </p:txBody>
      </p:sp>
    </p:spTree>
  </p:cSld>
  <p:clrMapOvr>
    <a:masterClrMapping/>
  </p:clrMapOvr>
  <p:transition spd="slow">
    <p:random/>
    <p:sndAc>
      <p:stSnd>
        <p:snd r:embed="rId2" name="cashreg.wav"/>
      </p:stSnd>
    </p:sndAc>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1C36284-C7F1-643A-B44E-C49057DCB940}"/>
              </a:ext>
            </a:extLst>
          </p:cNvPr>
          <p:cNvSpPr>
            <a:spLocks noGrp="1"/>
          </p:cNvSpPr>
          <p:nvPr>
            <p:ph type="title"/>
          </p:nvPr>
        </p:nvSpPr>
        <p:spPr/>
        <p:txBody>
          <a:bodyPr/>
          <a:lstStyle/>
          <a:p>
            <a:endParaRPr lang="zh-CN" altLang="en-US"/>
          </a:p>
        </p:txBody>
      </p:sp>
      <p:sp>
        <p:nvSpPr>
          <p:cNvPr id="65539" name="Rectangle 2">
            <a:extLst>
              <a:ext uri="{FF2B5EF4-FFF2-40B4-BE49-F238E27FC236}">
                <a16:creationId xmlns:a16="http://schemas.microsoft.com/office/drawing/2014/main" id="{B8F9B4D2-A4C7-C352-8791-E166D0F43427}"/>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（3）记大过。记大过也是对公务员的违法违纪过错予以记载的处分形式，也属于警示性处分，但要比记过的惩罚性更重。</a:t>
            </a:r>
          </a:p>
          <a:p>
            <a:pPr algn="just" eaLnBrk="1" hangingPunct="1">
              <a:lnSpc>
                <a:spcPct val="110000"/>
              </a:lnSpc>
              <a:buFont typeface="Wingdings" panose="05000000000000000000" pitchFamily="2" charset="2"/>
              <a:buNone/>
            </a:pPr>
            <a:r>
              <a:rPr lang="zh-CN" altLang="en-US" sz="2400">
                <a:latin typeface="楷体_GB2312" pitchFamily="49" charset="-122"/>
              </a:rPr>
              <a:t>      （4）降级。降级是指降低公务员级别的处分方式。一般适用于虽然有违法违纪行为，但仍可继续担任现职的公务员。降级与降职不同，降职是机关按照公务员的管理权限，对年度考核不称职的公务员，降低其所担任的职务，它是对公务员的一种日常管理行为，不是行政处分。</a:t>
            </a:r>
          </a:p>
          <a:p>
            <a:pPr algn="just" eaLnBrk="1" hangingPunct="1">
              <a:lnSpc>
                <a:spcPct val="110000"/>
              </a:lnSpc>
              <a:buFont typeface="Wingdings" panose="05000000000000000000" pitchFamily="2" charset="2"/>
              <a:buNone/>
            </a:pPr>
            <a:endParaRPr lang="zh-CN" altLang="en-US" sz="2400">
              <a:latin typeface="楷体_GB2312" pitchFamily="49" charset="-122"/>
            </a:endParaRPr>
          </a:p>
        </p:txBody>
      </p:sp>
    </p:spTree>
  </p:cSld>
  <p:clrMapOvr>
    <a:masterClrMapping/>
  </p:clrMapOvr>
  <p:transition spd="slow">
    <p:random/>
    <p:sndAc>
      <p:stSnd>
        <p:snd r:embed="rId2" name="cashreg.wav"/>
      </p:stSnd>
    </p:sndAc>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376B17F-4BF9-4ED5-A555-F26137C3DCAB}"/>
              </a:ext>
            </a:extLst>
          </p:cNvPr>
          <p:cNvSpPr>
            <a:spLocks noGrp="1"/>
          </p:cNvSpPr>
          <p:nvPr>
            <p:ph type="title"/>
          </p:nvPr>
        </p:nvSpPr>
        <p:spPr/>
        <p:txBody>
          <a:bodyPr/>
          <a:lstStyle/>
          <a:p>
            <a:endParaRPr lang="zh-CN" altLang="en-US"/>
          </a:p>
        </p:txBody>
      </p:sp>
      <p:sp>
        <p:nvSpPr>
          <p:cNvPr id="66563" name="Rectangle 2">
            <a:extLst>
              <a:ext uri="{FF2B5EF4-FFF2-40B4-BE49-F238E27FC236}">
                <a16:creationId xmlns:a16="http://schemas.microsoft.com/office/drawing/2014/main" id="{5BF3C995-3E46-00A5-5F09-1C4018041DBC}"/>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5）撤职。撤职是指撤销违法违纪公务员所担任职务的处分形式。由于公务员的职务与级别相对应，因此受撤职处分的，应按规定降低公务员的级别。被撤职者如果没有同时受到辞退等处理的，仍保留公务员身份。撤职与免职不同，免职是干部管理的一种方式，是指有关机关按照管理权限，依法免去公务员所担任的职务。公务员被免职后，根据不同的情况，出现平调、晋升等情形，因此免职不是行政处分。</a:t>
            </a:r>
          </a:p>
        </p:txBody>
      </p:sp>
      <p:sp>
        <p:nvSpPr>
          <p:cNvPr id="66564" name="文本框 1">
            <a:extLst>
              <a:ext uri="{FF2B5EF4-FFF2-40B4-BE49-F238E27FC236}">
                <a16:creationId xmlns:a16="http://schemas.microsoft.com/office/drawing/2014/main" id="{7A04953C-D42E-EB56-6124-BF775C2AC3B7}"/>
              </a:ext>
            </a:extLst>
          </p:cNvPr>
          <p:cNvSpPr txBox="1">
            <a:spLocks noChangeArrowheads="1"/>
          </p:cNvSpPr>
          <p:nvPr/>
        </p:nvSpPr>
        <p:spPr bwMode="auto">
          <a:xfrm>
            <a:off x="3163889" y="804864"/>
            <a:ext cx="59896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3600">
              <a:latin typeface="Arial" panose="020B0604020202020204" pitchFamily="34" charset="0"/>
              <a:ea typeface="宋体" panose="02010600030101010101" pitchFamily="2" charset="-122"/>
            </a:endParaRPr>
          </a:p>
        </p:txBody>
      </p:sp>
    </p:spTree>
  </p:cSld>
  <p:clrMapOvr>
    <a:masterClrMapping/>
  </p:clrMapOvr>
  <p:transition spd="slow">
    <p:random/>
    <p:sndAc>
      <p:stSnd>
        <p:snd r:embed="rId2" name="cashreg.wav"/>
      </p:stSnd>
    </p:sndAc>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2A51DFC-9C31-A956-F4E8-A5AB0A7BD44A}"/>
              </a:ext>
            </a:extLst>
          </p:cNvPr>
          <p:cNvSpPr>
            <a:spLocks noGrp="1"/>
          </p:cNvSpPr>
          <p:nvPr>
            <p:ph type="title"/>
          </p:nvPr>
        </p:nvSpPr>
        <p:spPr/>
        <p:txBody>
          <a:bodyPr/>
          <a:lstStyle/>
          <a:p>
            <a:endParaRPr lang="zh-CN" altLang="en-US"/>
          </a:p>
        </p:txBody>
      </p:sp>
      <p:sp>
        <p:nvSpPr>
          <p:cNvPr id="67587" name="Rectangle 2">
            <a:extLst>
              <a:ext uri="{FF2B5EF4-FFF2-40B4-BE49-F238E27FC236}">
                <a16:creationId xmlns:a16="http://schemas.microsoft.com/office/drawing/2014/main" id="{1B129E31-C941-998A-5559-5BAC0407D5D4}"/>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latin typeface="楷体_GB2312" pitchFamily="49" charset="-122"/>
              </a:rPr>
              <a:t>      （6）开除。开除是指对违法违纪的公务员，解除其与机关的任用关系的处分形式。开除是最严厉的处分形式。公务员受开除处分的，自处分决定生效之日起，解除其与单位的人事关系，不得再担任公务员职务。</a:t>
            </a:r>
          </a:p>
        </p:txBody>
      </p:sp>
    </p:spTree>
  </p:cSld>
  <p:clrMapOvr>
    <a:masterClrMapping/>
  </p:clrMapOvr>
  <p:transition spd="slow">
    <p:random/>
    <p:sndAc>
      <p:stSnd>
        <p:snd r:embed="rId2" name="cashreg.wav"/>
      </p:stSnd>
    </p:sndAc>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F34ECB1-9AC5-C27D-F994-CFBF34240F5C}"/>
              </a:ext>
            </a:extLst>
          </p:cNvPr>
          <p:cNvSpPr>
            <a:spLocks noGrp="1"/>
          </p:cNvSpPr>
          <p:nvPr>
            <p:ph type="title"/>
          </p:nvPr>
        </p:nvSpPr>
        <p:spPr/>
        <p:txBody>
          <a:bodyPr/>
          <a:lstStyle/>
          <a:p>
            <a:endParaRPr lang="zh-CN" altLang="en-US"/>
          </a:p>
        </p:txBody>
      </p:sp>
      <p:sp>
        <p:nvSpPr>
          <p:cNvPr id="68611" name="Rectangle 2">
            <a:extLst>
              <a:ext uri="{FF2B5EF4-FFF2-40B4-BE49-F238E27FC236}">
                <a16:creationId xmlns:a16="http://schemas.microsoft.com/office/drawing/2014/main" id="{D5B48939-9E0B-CDCC-D594-45CD5B965942}"/>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latin typeface="楷体_GB2312" pitchFamily="49" charset="-122"/>
              </a:rPr>
              <a:t>      3．公务员处分的程序。</a:t>
            </a:r>
          </a:p>
          <a:p>
            <a:pPr algn="just" eaLnBrk="1" hangingPunct="1">
              <a:lnSpc>
                <a:spcPct val="110000"/>
              </a:lnSpc>
              <a:buFont typeface="Wingdings" panose="05000000000000000000" pitchFamily="2" charset="2"/>
              <a:buNone/>
            </a:pPr>
            <a:r>
              <a:rPr lang="en-US" altLang="zh-CN" sz="2400">
                <a:latin typeface="楷体_GB2312" pitchFamily="49" charset="-122"/>
              </a:rPr>
              <a:t>      按照《公务员法》的规定，对公务员的处分要遵循以下程序：</a:t>
            </a:r>
          </a:p>
          <a:p>
            <a:pPr algn="just" eaLnBrk="1" hangingPunct="1">
              <a:lnSpc>
                <a:spcPct val="110000"/>
              </a:lnSpc>
              <a:buFont typeface="Wingdings" panose="05000000000000000000" pitchFamily="2" charset="2"/>
              <a:buNone/>
            </a:pPr>
            <a:r>
              <a:rPr lang="en-US" altLang="zh-CN" sz="2400">
                <a:latin typeface="楷体_GB2312" pitchFamily="49" charset="-122"/>
              </a:rPr>
              <a:t>      第一，调查。</a:t>
            </a:r>
          </a:p>
          <a:p>
            <a:pPr algn="just" eaLnBrk="1" hangingPunct="1">
              <a:lnSpc>
                <a:spcPct val="110000"/>
              </a:lnSpc>
              <a:buFont typeface="Wingdings" panose="05000000000000000000" pitchFamily="2" charset="2"/>
              <a:buNone/>
            </a:pPr>
            <a:r>
              <a:rPr lang="en-US" altLang="zh-CN" sz="2400">
                <a:latin typeface="楷体_GB2312" pitchFamily="49" charset="-122"/>
              </a:rPr>
              <a:t>      第二，告知。</a:t>
            </a:r>
          </a:p>
          <a:p>
            <a:pPr algn="just" eaLnBrk="1" hangingPunct="1">
              <a:lnSpc>
                <a:spcPct val="110000"/>
              </a:lnSpc>
              <a:buFont typeface="Wingdings" panose="05000000000000000000" pitchFamily="2" charset="2"/>
              <a:buNone/>
            </a:pPr>
            <a:r>
              <a:rPr lang="en-US" altLang="zh-CN" sz="2400">
                <a:latin typeface="楷体_GB2312" pitchFamily="49" charset="-122"/>
              </a:rPr>
              <a:t>      第三，陈述和申辩。</a:t>
            </a:r>
          </a:p>
          <a:p>
            <a:pPr algn="just" eaLnBrk="1" hangingPunct="1">
              <a:lnSpc>
                <a:spcPct val="110000"/>
              </a:lnSpc>
              <a:buFont typeface="Wingdings" panose="05000000000000000000" pitchFamily="2" charset="2"/>
              <a:buNone/>
            </a:pPr>
            <a:r>
              <a:rPr lang="en-US" altLang="zh-CN" sz="2400">
                <a:latin typeface="楷体_GB2312" pitchFamily="49" charset="-122"/>
              </a:rPr>
              <a:t>      第四，作出处分决定。</a:t>
            </a:r>
          </a:p>
          <a:p>
            <a:pPr algn="just" eaLnBrk="1" hangingPunct="1">
              <a:lnSpc>
                <a:spcPct val="110000"/>
              </a:lnSpc>
              <a:buFont typeface="Wingdings" panose="05000000000000000000" pitchFamily="2" charset="2"/>
              <a:buNone/>
            </a:pPr>
            <a:r>
              <a:rPr lang="en-US" altLang="zh-CN" sz="2400">
                <a:latin typeface="楷体_GB2312" pitchFamily="49" charset="-122"/>
              </a:rPr>
              <a:t>      第五，书面通知。</a:t>
            </a:r>
          </a:p>
        </p:txBody>
      </p:sp>
    </p:spTree>
  </p:cSld>
  <p:clrMapOvr>
    <a:masterClrMapping/>
  </p:clrMapOvr>
  <p:transition spd="slow">
    <p:random/>
    <p:sndAc>
      <p:stSnd>
        <p:snd r:embed="rId2" name="cashreg.wav"/>
      </p:stSnd>
    </p:sndAc>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A171CD0-46E3-7918-D905-7C033E5220C2}"/>
              </a:ext>
            </a:extLst>
          </p:cNvPr>
          <p:cNvSpPr>
            <a:spLocks noGrp="1"/>
          </p:cNvSpPr>
          <p:nvPr>
            <p:ph type="title"/>
          </p:nvPr>
        </p:nvSpPr>
        <p:spPr/>
        <p:txBody>
          <a:bodyPr/>
          <a:lstStyle/>
          <a:p>
            <a:endParaRPr lang="zh-CN" altLang="en-US"/>
          </a:p>
        </p:txBody>
      </p:sp>
      <p:sp>
        <p:nvSpPr>
          <p:cNvPr id="69635" name="Rectangle 2">
            <a:extLst>
              <a:ext uri="{FF2B5EF4-FFF2-40B4-BE49-F238E27FC236}">
                <a16:creationId xmlns:a16="http://schemas.microsoft.com/office/drawing/2014/main" id="{29DE79C5-2F61-FF7A-55B3-832C3FE133BC}"/>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800">
                <a:latin typeface="楷体_GB2312" pitchFamily="49" charset="-122"/>
              </a:rPr>
              <a:t> （二）刑事责任</a:t>
            </a:r>
          </a:p>
          <a:p>
            <a:pPr algn="just" eaLnBrk="1" hangingPunct="1">
              <a:lnSpc>
                <a:spcPct val="110000"/>
              </a:lnSpc>
              <a:buFont typeface="Wingdings" panose="05000000000000000000" pitchFamily="2" charset="2"/>
              <a:buNone/>
            </a:pPr>
            <a:r>
              <a:rPr lang="en-US" altLang="zh-CN" sz="2400">
                <a:latin typeface="楷体_GB2312" pitchFamily="49" charset="-122"/>
              </a:rPr>
              <a:t>      1. 以公务员身份为构成要件的犯罪。以公务员身份为构成要件的犯罪是指以某种公务员的特殊身份作为该罪的主体要件的犯罪。在我国刑法中，以某种公务员身份为构成要件的犯罪主要有以下三类：（1）贪污贿赂犯罪；（2）渎职犯罪；（3）其他具有国家机关工作人员身份才能构成的犯罪。</a:t>
            </a:r>
          </a:p>
        </p:txBody>
      </p:sp>
    </p:spTree>
  </p:cSld>
  <p:clrMapOvr>
    <a:masterClrMapping/>
  </p:clrMapOvr>
  <p:transition spd="slow">
    <p:random/>
    <p:sndAc>
      <p:stSnd>
        <p:snd r:embed="rId2" name="cashreg.wav"/>
      </p:stSnd>
    </p:sndAc>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F92A36A-87F2-B9F6-72C3-B35F77D0DA4F}"/>
              </a:ext>
            </a:extLst>
          </p:cNvPr>
          <p:cNvSpPr>
            <a:spLocks noGrp="1"/>
          </p:cNvSpPr>
          <p:nvPr>
            <p:ph type="title"/>
          </p:nvPr>
        </p:nvSpPr>
        <p:spPr/>
        <p:txBody>
          <a:bodyPr/>
          <a:lstStyle/>
          <a:p>
            <a:endParaRPr lang="zh-CN" altLang="en-US"/>
          </a:p>
        </p:txBody>
      </p:sp>
      <p:sp>
        <p:nvSpPr>
          <p:cNvPr id="70659" name="Rectangle 2">
            <a:extLst>
              <a:ext uri="{FF2B5EF4-FFF2-40B4-BE49-F238E27FC236}">
                <a16:creationId xmlns:a16="http://schemas.microsoft.com/office/drawing/2014/main" id="{9913F5C9-25AA-9847-DEE2-4FF44150D8B1}"/>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latin typeface="楷体_GB2312" pitchFamily="49" charset="-122"/>
              </a:rPr>
              <a:t>       2. 以公务员身份为量刑情节的犯罪。以公务员身份为量刑情节的犯罪是指某种公务员的特殊身份虽不是犯罪的构成要件，但是具有量刑情节的意义。由于公务员的特殊身份，使其在某些普通公民的犯罪中承担着更多的义务，当公务员构成这些犯罪时，其身份将成为量刑情节，一般从重处罚。</a:t>
            </a:r>
          </a:p>
        </p:txBody>
      </p:sp>
    </p:spTree>
  </p:cSld>
  <p:clrMapOvr>
    <a:masterClrMapping/>
  </p:clrMapOvr>
  <p:transition spd="slow">
    <p:random/>
    <p:sndAc>
      <p:stSnd>
        <p:snd r:embed="rId2" name="cashreg.wav"/>
      </p:stSnd>
    </p:sndAc>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393FE77-9C7B-60A4-F6E6-62F228905229}"/>
              </a:ext>
            </a:extLst>
          </p:cNvPr>
          <p:cNvSpPr>
            <a:spLocks noGrp="1"/>
          </p:cNvSpPr>
          <p:nvPr>
            <p:ph type="title"/>
          </p:nvPr>
        </p:nvSpPr>
        <p:spPr/>
        <p:txBody>
          <a:bodyPr/>
          <a:lstStyle/>
          <a:p>
            <a:endParaRPr lang="zh-CN" altLang="en-US"/>
          </a:p>
        </p:txBody>
      </p:sp>
      <p:sp>
        <p:nvSpPr>
          <p:cNvPr id="71683" name="Rectangle 2">
            <a:extLst>
              <a:ext uri="{FF2B5EF4-FFF2-40B4-BE49-F238E27FC236}">
                <a16:creationId xmlns:a16="http://schemas.microsoft.com/office/drawing/2014/main" id="{9D4B47BF-C8C3-A111-374A-2462B15D7D65}"/>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latin typeface="楷体_GB2312" pitchFamily="49" charset="-122"/>
              </a:rPr>
              <a:t>  </a:t>
            </a:r>
            <a:r>
              <a:rPr lang="en-US" altLang="zh-CN" sz="2800">
                <a:latin typeface="楷体_GB2312" pitchFamily="49" charset="-122"/>
              </a:rPr>
              <a:t>（三）追偿责任</a:t>
            </a:r>
          </a:p>
          <a:p>
            <a:pPr algn="just" eaLnBrk="1" hangingPunct="1">
              <a:lnSpc>
                <a:spcPct val="110000"/>
              </a:lnSpc>
              <a:buFont typeface="Wingdings" panose="05000000000000000000" pitchFamily="2" charset="2"/>
              <a:buNone/>
            </a:pPr>
            <a:r>
              <a:rPr lang="en-US" altLang="zh-CN" sz="2400">
                <a:latin typeface="楷体_GB2312" pitchFamily="49" charset="-122"/>
              </a:rPr>
              <a:t>      公务员的追偿责任是指在国家赔偿中，公务员对导致国家赔偿的国家侵权行为有故意、重大过失或其他法律规定的情形，赔偿义务机关在进行赔偿后，责令其承担部分或全部赔偿费用的责任。</a:t>
            </a:r>
          </a:p>
          <a:p>
            <a:pPr algn="just" eaLnBrk="1" hangingPunct="1">
              <a:lnSpc>
                <a:spcPct val="110000"/>
              </a:lnSpc>
              <a:buFont typeface="Wingdings" panose="05000000000000000000" pitchFamily="2" charset="2"/>
              <a:buNone/>
            </a:pPr>
            <a:r>
              <a:rPr lang="en-US" altLang="zh-CN" sz="2400">
                <a:latin typeface="楷体_GB2312" pitchFamily="49" charset="-122"/>
              </a:rPr>
              <a:t>      由于我国的公务员不仅包括行政机关工作人员，还包括法院、检察院等司法机关工作人员，因此，行政追偿责任不仅包含行政赔偿中的追偿，也包括刑事赔偿中的追偿。</a:t>
            </a:r>
          </a:p>
        </p:txBody>
      </p:sp>
    </p:spTree>
  </p:cSld>
  <p:clrMapOvr>
    <a:masterClrMapping/>
  </p:clrMapOvr>
  <p:transition spd="slow">
    <p:random/>
    <p:sndAc>
      <p:stSnd>
        <p:snd r:embed="rId2" name="cashreg.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A9E47CD-1851-93D3-10F5-13287CF10CC8}"/>
              </a:ext>
            </a:extLst>
          </p:cNvPr>
          <p:cNvSpPr>
            <a:spLocks noGrp="1"/>
          </p:cNvSpPr>
          <p:nvPr>
            <p:ph type="title"/>
          </p:nvPr>
        </p:nvSpPr>
        <p:spPr/>
        <p:txBody>
          <a:bodyPr/>
          <a:lstStyle/>
          <a:p>
            <a:endParaRPr lang="zh-CN" altLang="en-US"/>
          </a:p>
        </p:txBody>
      </p:sp>
      <p:sp>
        <p:nvSpPr>
          <p:cNvPr id="17411" name="Rectangle 3">
            <a:extLst>
              <a:ext uri="{FF2B5EF4-FFF2-40B4-BE49-F238E27FC236}">
                <a16:creationId xmlns:a16="http://schemas.microsoft.com/office/drawing/2014/main" id="{342158F8-ADDD-3BD4-0D6C-E1180EA5D27B}"/>
              </a:ext>
            </a:extLst>
          </p:cNvPr>
          <p:cNvSpPr>
            <a:spLocks noGrp="1" noChangeArrowheads="1"/>
          </p:cNvSpPr>
          <p:nvPr>
            <p:ph idx="1"/>
          </p:nvPr>
        </p:nvSpPr>
        <p:spPr/>
        <p:txBody>
          <a:bodyPr/>
          <a:lstStyle/>
          <a:p>
            <a:pPr algn="ctr" eaLnBrk="1" hangingPunct="1">
              <a:buFont typeface="Wingdings" panose="05000000000000000000" pitchFamily="2" charset="2"/>
              <a:buNone/>
            </a:pPr>
            <a:r>
              <a:rPr lang="zh-CN" altLang="en-US" sz="4400">
                <a:solidFill>
                  <a:schemeClr val="tx2"/>
                </a:solidFill>
                <a:latin typeface="楷体_GB2312" pitchFamily="49" charset="-122"/>
              </a:rPr>
              <a:t>第一节  概述</a:t>
            </a:r>
          </a:p>
        </p:txBody>
      </p:sp>
    </p:spTree>
  </p:cSld>
  <p:clrMapOvr>
    <a:masterClrMapping/>
  </p:clrMapOvr>
  <p:transition spd="slow">
    <p:random/>
    <p:sndAc>
      <p:stSnd>
        <p:snd r:embed="rId2" name="cashreg.wav"/>
      </p:stSnd>
    </p:sndAc>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62B468-2047-10CD-A770-E20F986A8276}"/>
              </a:ext>
            </a:extLst>
          </p:cNvPr>
          <p:cNvSpPr>
            <a:spLocks noGrp="1"/>
          </p:cNvSpPr>
          <p:nvPr>
            <p:ph type="title"/>
          </p:nvPr>
        </p:nvSpPr>
        <p:spPr/>
        <p:txBody>
          <a:bodyPr/>
          <a:lstStyle/>
          <a:p>
            <a:endParaRPr lang="zh-CN" altLang="en-US"/>
          </a:p>
        </p:txBody>
      </p:sp>
      <p:sp>
        <p:nvSpPr>
          <p:cNvPr id="72707" name="Rectangle 2">
            <a:extLst>
              <a:ext uri="{FF2B5EF4-FFF2-40B4-BE49-F238E27FC236}">
                <a16:creationId xmlns:a16="http://schemas.microsoft.com/office/drawing/2014/main" id="{DC292290-CEC9-225A-D3CB-439D760B01A4}"/>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800">
                <a:latin typeface="楷体_GB2312" pitchFamily="49" charset="-122"/>
              </a:rPr>
              <a:t> （四）问责制度</a:t>
            </a:r>
          </a:p>
          <a:p>
            <a:pPr algn="just" eaLnBrk="1" hangingPunct="1">
              <a:lnSpc>
                <a:spcPct val="110000"/>
              </a:lnSpc>
              <a:buFont typeface="Wingdings" panose="05000000000000000000" pitchFamily="2" charset="2"/>
              <a:buNone/>
            </a:pPr>
            <a:r>
              <a:rPr lang="en-US" altLang="zh-CN" sz="2400">
                <a:latin typeface="楷体_GB2312" pitchFamily="49" charset="-122"/>
              </a:rPr>
              <a:t>      问责制度是一种主要针对党政领导干部的，对其不履行或不正确履行职责造成失误或不良社会影响的行为，追究其责任的制度。其中既包括《公务员法》中所规定的法律责任，也包括政治责任与党的纪律责任。</a:t>
            </a:r>
          </a:p>
        </p:txBody>
      </p:sp>
    </p:spTree>
  </p:cSld>
  <p:clrMapOvr>
    <a:masterClrMapping/>
  </p:clrMapOvr>
  <p:transition spd="slow">
    <p:random/>
    <p:sndAc>
      <p:stSnd>
        <p:snd r:embed="rId2" name="cashreg.wav"/>
      </p:stSnd>
    </p:sndAc>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a:extLst>
              <a:ext uri="{FF2B5EF4-FFF2-40B4-BE49-F238E27FC236}">
                <a16:creationId xmlns:a16="http://schemas.microsoft.com/office/drawing/2014/main" id="{AB17E9BD-8A0C-44B0-967B-121718309D34}"/>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五、公务员的职务升降</a:t>
            </a:r>
          </a:p>
        </p:txBody>
      </p:sp>
      <p:sp>
        <p:nvSpPr>
          <p:cNvPr id="73732" name="Rectangle 3">
            <a:extLst>
              <a:ext uri="{FF2B5EF4-FFF2-40B4-BE49-F238E27FC236}">
                <a16:creationId xmlns:a16="http://schemas.microsoft.com/office/drawing/2014/main" id="{A8EE9F35-AF00-4308-F132-0A808A81A93B}"/>
              </a:ext>
            </a:extLst>
          </p:cNvPr>
          <p:cNvSpPr>
            <a:spLocks noGrp="1" noChangeArrowheads="1"/>
          </p:cNvSpPr>
          <p:nvPr>
            <p:ph idx="1"/>
          </p:nvPr>
        </p:nvSpPr>
        <p:spPr/>
        <p:txBody>
          <a:bodyPr/>
          <a:lstStyle/>
          <a:p>
            <a:pPr algn="just" eaLnBrk="1" hangingPunct="1">
              <a:buFont typeface="Wingdings" panose="05000000000000000000" pitchFamily="2" charset="2"/>
              <a:buNone/>
            </a:pPr>
            <a:r>
              <a:rPr lang="en-US" altLang="zh-CN" sz="2800">
                <a:latin typeface="楷体_GB2312" pitchFamily="49" charset="-122"/>
              </a:rPr>
              <a:t> </a:t>
            </a:r>
            <a:r>
              <a:rPr lang="zh-CN" altLang="en-US" sz="2800">
                <a:latin typeface="楷体_GB2312" pitchFamily="49" charset="-122"/>
              </a:rPr>
              <a:t>（一）公务员职务晋升</a:t>
            </a:r>
          </a:p>
          <a:p>
            <a:pPr algn="just" eaLnBrk="1" hangingPunct="1">
              <a:buFont typeface="Wingdings" panose="05000000000000000000" pitchFamily="2" charset="2"/>
              <a:buNone/>
            </a:pPr>
            <a:r>
              <a:rPr lang="zh-CN" altLang="en-US" sz="2400">
                <a:latin typeface="楷体_GB2312" pitchFamily="49" charset="-122"/>
              </a:rPr>
              <a:t>      根据《公务员法》的规定，公务员晋升职务的条件是应当具备拟任职务所要求的思想政治素质、工作能力、文化程度和任职经历等方面的条件和资格。公务员晋升领导职务的程序包括：（1）民主推荐，确定考察对象；（2）组织考察，研究提出任职建议方案，并根据需要在一定范围内进行酝酿；（3）按照管理权限讨论决定；（4）按照规定履行任职手续。公务员晋升非领导职务，参照上述程序办理。</a:t>
            </a:r>
          </a:p>
        </p:txBody>
      </p:sp>
    </p:spTree>
  </p:cSld>
  <p:clrMapOvr>
    <a:masterClrMapping/>
  </p:clrMapOvr>
  <p:transition spd="slow">
    <p:random/>
    <p:sndAc>
      <p:stSnd>
        <p:snd r:embed="rId2" name="cashreg.wav"/>
      </p:stSnd>
    </p:sndAc>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1C22DB6-F339-2B96-2D9A-19FE0C6497A5}"/>
              </a:ext>
            </a:extLst>
          </p:cNvPr>
          <p:cNvSpPr>
            <a:spLocks noGrp="1"/>
          </p:cNvSpPr>
          <p:nvPr>
            <p:ph type="title"/>
          </p:nvPr>
        </p:nvSpPr>
        <p:spPr/>
        <p:txBody>
          <a:bodyPr/>
          <a:lstStyle/>
          <a:p>
            <a:endParaRPr lang="zh-CN" altLang="en-US"/>
          </a:p>
        </p:txBody>
      </p:sp>
      <p:sp>
        <p:nvSpPr>
          <p:cNvPr id="74755" name="Rectangle 2">
            <a:extLst>
              <a:ext uri="{FF2B5EF4-FFF2-40B4-BE49-F238E27FC236}">
                <a16:creationId xmlns:a16="http://schemas.microsoft.com/office/drawing/2014/main" id="{89BDDEA1-5D77-FB99-9871-DE34F19EBB22}"/>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800">
                <a:latin typeface="楷体_GB2312" pitchFamily="49" charset="-122"/>
              </a:rPr>
              <a:t> （二）公务员的降职</a:t>
            </a:r>
          </a:p>
          <a:p>
            <a:pPr algn="just" eaLnBrk="1" hangingPunct="1">
              <a:lnSpc>
                <a:spcPct val="110000"/>
              </a:lnSpc>
              <a:buFont typeface="Wingdings" panose="05000000000000000000" pitchFamily="2" charset="2"/>
              <a:buNone/>
            </a:pPr>
            <a:r>
              <a:rPr lang="en-US" altLang="zh-CN" sz="2400">
                <a:latin typeface="楷体_GB2312" pitchFamily="49" charset="-122"/>
              </a:rPr>
              <a:t>      公务员的降职是指机关降低公务员现任职务级别，它一般同时意味着公务员职权职责范围的缩小和工资、福利等方面待遇的相应降低。我国公务员制度所规定的降职是一种任用形式和任用行为，而不是对公务员的惩戒和处分，它是对由于各种原因不胜任现职又不宜转任同级其他职务的公务员改任较低职务的任用行为。《公务员法》规定，公务员在定期考核中被确定为不称职的，按照规定程序降低一个职务层次任职。</a:t>
            </a:r>
          </a:p>
        </p:txBody>
      </p:sp>
    </p:spTree>
  </p:cSld>
  <p:clrMapOvr>
    <a:masterClrMapping/>
  </p:clrMapOvr>
  <p:transition spd="slow">
    <p:random/>
    <p:sndAc>
      <p:stSnd>
        <p:snd r:embed="rId2" name="cashreg.wav"/>
      </p:stSnd>
    </p:sndAc>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a:extLst>
              <a:ext uri="{FF2B5EF4-FFF2-40B4-BE49-F238E27FC236}">
                <a16:creationId xmlns:a16="http://schemas.microsoft.com/office/drawing/2014/main" id="{2E74DA13-B7EF-812D-7BE3-F588692610E9}"/>
              </a:ext>
            </a:extLst>
          </p:cNvPr>
          <p:cNvSpPr>
            <a:spLocks noGrp="1" noChangeArrowheads="1"/>
          </p:cNvSpPr>
          <p:nvPr>
            <p:ph type="title"/>
          </p:nvPr>
        </p:nvSpPr>
        <p:spPr/>
        <p:txBody>
          <a:bodyPr/>
          <a:lstStyle/>
          <a:p>
            <a:pPr eaLnBrk="1" hangingPunct="1"/>
            <a:r>
              <a:rPr lang="zh-CN" altLang="en-US" sz="3600">
                <a:solidFill>
                  <a:srgbClr val="FF0000"/>
                </a:solidFill>
                <a:latin typeface="楷体_GB2312" pitchFamily="49" charset="-122"/>
                <a:ea typeface="楷体_GB2312" pitchFamily="49" charset="-122"/>
              </a:rPr>
              <a:t>本节实务研究 </a:t>
            </a:r>
          </a:p>
        </p:txBody>
      </p:sp>
      <p:sp>
        <p:nvSpPr>
          <p:cNvPr id="60420" name="Rectangle 3">
            <a:extLst>
              <a:ext uri="{FF2B5EF4-FFF2-40B4-BE49-F238E27FC236}">
                <a16:creationId xmlns:a16="http://schemas.microsoft.com/office/drawing/2014/main" id="{C455CBD3-09AF-D85F-8009-B71F1934CE1C}"/>
              </a:ext>
            </a:extLst>
          </p:cNvPr>
          <p:cNvSpPr>
            <a:spLocks noGrp="1"/>
          </p:cNvSpPr>
          <p:nvPr>
            <p:ph idx="1"/>
          </p:nvPr>
        </p:nvSpPr>
        <p:spPr/>
        <p:txBody>
          <a:bodyPr/>
          <a:lstStyle/>
          <a:p>
            <a:pPr eaLnBrk="1" hangingPunct="1">
              <a:lnSpc>
                <a:spcPct val="110000"/>
              </a:lnSpc>
              <a:buFont typeface="Wingdings" panose="05000000000000000000" pitchFamily="2" charset="2"/>
              <a:buNone/>
              <a:defRPr/>
            </a:pPr>
            <a:r>
              <a:rPr lang="en-US" altLang="zh-CN" sz="2800" noProof="1">
                <a:effectLst>
                  <a:outerShdw blurRad="38100" dist="19050" dir="2700000" algn="tl" rotWithShape="0">
                    <a:schemeClr val="dk1">
                      <a:alpha val="40000"/>
                    </a:schemeClr>
                  </a:outerShdw>
                </a:effectLst>
                <a:latin typeface="楷体_GB2312" pitchFamily="49" charset="-122"/>
              </a:rPr>
              <a:t>* </a:t>
            </a:r>
            <a:r>
              <a:rPr lang="zh-CN" altLang="en-US" sz="2800" noProof="1">
                <a:effectLst>
                  <a:outerShdw blurRad="38100" dist="19050" dir="2700000" algn="tl" rotWithShape="0">
                    <a:schemeClr val="dk1">
                      <a:alpha val="40000"/>
                    </a:schemeClr>
                  </a:outerShdw>
                </a:effectLst>
                <a:latin typeface="楷体_GB2312" pitchFamily="49" charset="-122"/>
              </a:rPr>
              <a:t>完善公务员制度，提高公务员管理的有效性、提升政府服务绩效而言，加强和改进公务员的激励机制有着重要意义。</a:t>
            </a:r>
          </a:p>
          <a:p>
            <a:pPr eaLnBrk="1" hangingPunct="1">
              <a:lnSpc>
                <a:spcPct val="110000"/>
              </a:lnSpc>
              <a:buFont typeface="Wingdings" panose="05000000000000000000" pitchFamily="2" charset="2"/>
              <a:buNone/>
              <a:defRPr/>
            </a:pPr>
            <a:endParaRPr lang="zh-CN" altLang="en-US" sz="2800" noProof="1">
              <a:effectLst>
                <a:outerShdw blurRad="38100" dist="19050" dir="2700000" algn="tl" rotWithShape="0">
                  <a:schemeClr val="dk1">
                    <a:alpha val="40000"/>
                  </a:schemeClr>
                </a:outerShdw>
              </a:effectLst>
              <a:latin typeface="楷体_GB2312" pitchFamily="49" charset="-122"/>
            </a:endParaRPr>
          </a:p>
        </p:txBody>
      </p:sp>
    </p:spTree>
  </p:cSld>
  <p:clrMapOvr>
    <a:masterClrMapping/>
  </p:clrMapOvr>
  <p:transition spd="slow">
    <p:random/>
    <p:sndAc>
      <p:stSnd>
        <p:snd r:embed="rId2" name="cashreg.wav"/>
      </p:stSnd>
    </p:sndAc>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a:extLst>
              <a:ext uri="{FF2B5EF4-FFF2-40B4-BE49-F238E27FC236}">
                <a16:creationId xmlns:a16="http://schemas.microsoft.com/office/drawing/2014/main" id="{76DDEF6B-852C-639F-1FDC-ED4D9C1ECC34}"/>
              </a:ext>
            </a:extLst>
          </p:cNvPr>
          <p:cNvSpPr>
            <a:spLocks noGrp="1" noChangeArrowheads="1"/>
          </p:cNvSpPr>
          <p:nvPr>
            <p:ph type="title"/>
          </p:nvPr>
        </p:nvSpPr>
        <p:spPr/>
        <p:txBody>
          <a:bodyPr/>
          <a:lstStyle/>
          <a:p>
            <a:pPr eaLnBrk="1" hangingPunct="1"/>
            <a:r>
              <a:rPr lang="zh-CN" altLang="en-US" sz="3600">
                <a:solidFill>
                  <a:srgbClr val="FF0000"/>
                </a:solidFill>
                <a:latin typeface="楷体_GB2312" pitchFamily="49" charset="-122"/>
                <a:ea typeface="楷体_GB2312" pitchFamily="49" charset="-122"/>
              </a:rPr>
              <a:t>本节理论探讨 </a:t>
            </a:r>
          </a:p>
        </p:txBody>
      </p:sp>
      <p:sp>
        <p:nvSpPr>
          <p:cNvPr id="59396" name="Rectangle 3">
            <a:extLst>
              <a:ext uri="{FF2B5EF4-FFF2-40B4-BE49-F238E27FC236}">
                <a16:creationId xmlns:a16="http://schemas.microsoft.com/office/drawing/2014/main" id="{96338ACD-94F2-2523-14DC-382AE91A2BAE}"/>
              </a:ext>
            </a:extLst>
          </p:cNvPr>
          <p:cNvSpPr>
            <a:spLocks noGrp="1"/>
          </p:cNvSpPr>
          <p:nvPr>
            <p:ph idx="1"/>
          </p:nvPr>
        </p:nvSpPr>
        <p:spPr/>
        <p:txBody>
          <a:bodyPr/>
          <a:lstStyle/>
          <a:p>
            <a:pPr eaLnBrk="1" hangingPunct="1">
              <a:lnSpc>
                <a:spcPct val="110000"/>
              </a:lnSpc>
              <a:buFont typeface="Wingdings" panose="05000000000000000000" pitchFamily="2" charset="2"/>
              <a:buNone/>
              <a:defRPr/>
            </a:pPr>
            <a:r>
              <a:rPr lang="en-US" altLang="zh-CN" noProof="1">
                <a:effectLst>
                  <a:outerShdw blurRad="38100" dist="19050" dir="2700000" algn="tl" rotWithShape="0">
                    <a:schemeClr val="dk1">
                      <a:alpha val="40000"/>
                    </a:schemeClr>
                  </a:outerShdw>
                </a:effectLst>
                <a:latin typeface="楷体_GB2312" pitchFamily="49" charset="-122"/>
              </a:rPr>
              <a:t>* </a:t>
            </a:r>
            <a:r>
              <a:rPr lang="zh-CN" altLang="en-US" noProof="1">
                <a:effectLst>
                  <a:outerShdw blurRad="38100" dist="19050" dir="2700000" algn="tl" rotWithShape="0">
                    <a:schemeClr val="dk1">
                      <a:alpha val="40000"/>
                    </a:schemeClr>
                  </a:outerShdw>
                </a:effectLst>
                <a:latin typeface="楷体_GB2312" pitchFamily="49" charset="-122"/>
              </a:rPr>
              <a:t>激励理论对公务员激励机制改进具有重要意义，比较有代表性有双因素理论、公平理论、强化理论和成就需要理论。</a:t>
            </a:r>
            <a:endParaRPr lang="zh-CN" altLang="en-US" sz="2400" noProof="1">
              <a:effectLst>
                <a:outerShdw blurRad="38100" dist="19050" dir="2700000" algn="tl" rotWithShape="0">
                  <a:schemeClr val="dk1">
                    <a:alpha val="40000"/>
                  </a:schemeClr>
                </a:outerShdw>
              </a:effectLst>
              <a:latin typeface="楷体_GB2312" pitchFamily="49" charset="-122"/>
            </a:endParaRPr>
          </a:p>
        </p:txBody>
      </p:sp>
    </p:spTree>
  </p:cSld>
  <p:clrMapOvr>
    <a:masterClrMapping/>
  </p:clrMapOvr>
  <p:transition spd="slow">
    <p:random/>
    <p:sndAc>
      <p:stSnd>
        <p:snd r:embed="rId2" name="cashreg.wav"/>
      </p:stSnd>
    </p:sndAc>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a:extLst>
              <a:ext uri="{FF2B5EF4-FFF2-40B4-BE49-F238E27FC236}">
                <a16:creationId xmlns:a16="http://schemas.microsoft.com/office/drawing/2014/main" id="{6BE576F4-C980-F1E0-55AB-64E4FC75CD2A}"/>
              </a:ext>
            </a:extLst>
          </p:cNvPr>
          <p:cNvSpPr>
            <a:spLocks noGrp="1" noChangeArrowheads="1"/>
          </p:cNvSpPr>
          <p:nvPr>
            <p:ph type="title"/>
          </p:nvPr>
        </p:nvSpPr>
        <p:spPr/>
        <p:txBody>
          <a:bodyPr/>
          <a:lstStyle/>
          <a:p>
            <a:pPr eaLnBrk="1" hangingPunct="1"/>
            <a:r>
              <a:rPr lang="zh-CN" altLang="en-US" sz="3600">
                <a:solidFill>
                  <a:schemeClr val="hlink"/>
                </a:solidFill>
                <a:latin typeface="楷体_GB2312" pitchFamily="49" charset="-122"/>
                <a:ea typeface="楷体_GB2312" pitchFamily="49" charset="-122"/>
              </a:rPr>
              <a:t>本章前沿问题</a:t>
            </a:r>
          </a:p>
        </p:txBody>
      </p:sp>
      <p:sp>
        <p:nvSpPr>
          <p:cNvPr id="71683" name="Rectangle 3">
            <a:extLst>
              <a:ext uri="{FF2B5EF4-FFF2-40B4-BE49-F238E27FC236}">
                <a16:creationId xmlns:a16="http://schemas.microsoft.com/office/drawing/2014/main" id="{7BCE7B8C-DAF8-C17C-937E-F774C955158C}"/>
              </a:ext>
            </a:extLst>
          </p:cNvPr>
          <p:cNvSpPr>
            <a:spLocks noGrp="1"/>
          </p:cNvSpPr>
          <p:nvPr>
            <p:ph idx="1"/>
          </p:nvPr>
        </p:nvSpPr>
        <p:spPr/>
        <p:txBody>
          <a:bodyPr/>
          <a:lstStyle/>
          <a:p>
            <a:pPr algn="just" eaLnBrk="1" hangingPunct="1">
              <a:lnSpc>
                <a:spcPct val="130000"/>
              </a:lnSpc>
              <a:buFont typeface="Wingdings" panose="05000000000000000000" pitchFamily="2" charset="2"/>
              <a:buNone/>
              <a:defRPr/>
            </a:pPr>
            <a:r>
              <a:rPr lang="en-US" altLang="zh-CN" sz="2800" noProof="1">
                <a:effectLst>
                  <a:outerShdw blurRad="38100" dist="19050" dir="2700000" algn="tl" rotWithShape="0">
                    <a:schemeClr val="dk1">
                      <a:alpha val="40000"/>
                    </a:schemeClr>
                  </a:outerShdw>
                </a:effectLst>
                <a:latin typeface="楷体_GB2312" pitchFamily="49" charset="-122"/>
              </a:rPr>
              <a:t>* </a:t>
            </a:r>
            <a:r>
              <a:rPr lang="zh-CN" altLang="en-US" sz="2800" noProof="1">
                <a:effectLst>
                  <a:outerShdw blurRad="38100" dist="19050" dir="2700000" algn="tl" rotWithShape="0">
                    <a:schemeClr val="dk1">
                      <a:alpha val="40000"/>
                    </a:schemeClr>
                  </a:outerShdw>
                </a:effectLst>
                <a:latin typeface="楷体_GB2312" pitchFamily="49" charset="-122"/>
              </a:rPr>
              <a:t>双因素理论视角下对我国基层政府公务员激励机制的思考。</a:t>
            </a:r>
          </a:p>
        </p:txBody>
      </p:sp>
    </p:spTree>
  </p:cSld>
  <p:clrMapOvr>
    <a:masterClrMapping/>
  </p:clrMapOvr>
  <p:transition spd="slow">
    <p:random/>
    <p:sndAc>
      <p:stSnd>
        <p:snd r:embed="rId2" name="cashreg.wav"/>
      </p:stSnd>
    </p:sndAc>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a:extLst>
              <a:ext uri="{FF2B5EF4-FFF2-40B4-BE49-F238E27FC236}">
                <a16:creationId xmlns:a16="http://schemas.microsoft.com/office/drawing/2014/main" id="{40769878-D783-7F50-E448-5C53DACDDFCB}"/>
              </a:ext>
            </a:extLst>
          </p:cNvPr>
          <p:cNvSpPr>
            <a:spLocks noGrp="1" noChangeArrowheads="1"/>
          </p:cNvSpPr>
          <p:nvPr>
            <p:ph type="title"/>
          </p:nvPr>
        </p:nvSpPr>
        <p:spPr/>
        <p:txBody>
          <a:bodyPr/>
          <a:lstStyle/>
          <a:p>
            <a:pPr eaLnBrk="1" hangingPunct="1"/>
            <a:r>
              <a:rPr lang="zh-CN" altLang="en-US" sz="3600">
                <a:solidFill>
                  <a:schemeClr val="hlink"/>
                </a:solidFill>
                <a:ea typeface="楷体_GB2312" pitchFamily="49" charset="-122"/>
              </a:rPr>
              <a:t>本章思考题</a:t>
            </a:r>
          </a:p>
        </p:txBody>
      </p:sp>
      <p:sp>
        <p:nvSpPr>
          <p:cNvPr id="78852" name="Rectangle 3">
            <a:extLst>
              <a:ext uri="{FF2B5EF4-FFF2-40B4-BE49-F238E27FC236}">
                <a16:creationId xmlns:a16="http://schemas.microsoft.com/office/drawing/2014/main" id="{524E9DAA-DB80-D26B-BB54-7E8A98DD0B83}"/>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zh-CN" altLang="en-US" sz="2400">
                <a:solidFill>
                  <a:srgbClr val="000000"/>
                </a:solidFill>
                <a:latin typeface="楷体_GB2312" pitchFamily="49" charset="-122"/>
              </a:rPr>
              <a:t>1．请根据《公务员法》界定我国公务员的概念和范围。</a:t>
            </a:r>
          </a:p>
          <a:p>
            <a:pPr algn="just" eaLnBrk="1" hangingPunct="1">
              <a:lnSpc>
                <a:spcPct val="120000"/>
              </a:lnSpc>
              <a:buFont typeface="Wingdings" panose="05000000000000000000" pitchFamily="2" charset="2"/>
              <a:buNone/>
            </a:pPr>
            <a:r>
              <a:rPr lang="zh-CN" altLang="en-US" sz="2400">
                <a:solidFill>
                  <a:srgbClr val="000000"/>
                </a:solidFill>
                <a:latin typeface="楷体_GB2312" pitchFamily="49" charset="-122"/>
              </a:rPr>
              <a:t>2．我国公务员的主要义务与权利有哪些？</a:t>
            </a:r>
          </a:p>
          <a:p>
            <a:pPr algn="just" eaLnBrk="1" hangingPunct="1">
              <a:lnSpc>
                <a:spcPct val="120000"/>
              </a:lnSpc>
              <a:buFont typeface="Wingdings" panose="05000000000000000000" pitchFamily="2" charset="2"/>
              <a:buNone/>
            </a:pPr>
            <a:r>
              <a:rPr lang="zh-CN" altLang="en-US" sz="2400">
                <a:solidFill>
                  <a:srgbClr val="000000"/>
                </a:solidFill>
                <a:latin typeface="楷体_GB2312" pitchFamily="49" charset="-122"/>
              </a:rPr>
              <a:t>3．我国公务员的进入与退出机制包括哪些主要内容？</a:t>
            </a:r>
          </a:p>
          <a:p>
            <a:pPr algn="just" eaLnBrk="1" hangingPunct="1">
              <a:lnSpc>
                <a:spcPct val="120000"/>
              </a:lnSpc>
              <a:buFont typeface="Wingdings" panose="05000000000000000000" pitchFamily="2" charset="2"/>
              <a:buNone/>
            </a:pPr>
            <a:r>
              <a:rPr lang="zh-CN" altLang="en-US" sz="2400">
                <a:solidFill>
                  <a:srgbClr val="000000"/>
                </a:solidFill>
                <a:latin typeface="楷体_GB2312" pitchFamily="49" charset="-122"/>
              </a:rPr>
              <a:t>4．我国公务员的激励机制主要有哪些内容？ </a:t>
            </a:r>
          </a:p>
        </p:txBody>
      </p:sp>
    </p:spTree>
  </p:cSld>
  <p:clrMapOvr>
    <a:masterClrMapping/>
  </p:clrMapOvr>
  <p:transition spd="slow">
    <p:random/>
    <p:sndAc>
      <p:stSnd>
        <p:snd r:embed="rId2" name="cashreg.wav"/>
      </p:stSnd>
    </p:sndAc>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8349" y="2926081"/>
            <a:ext cx="10668000" cy="1216025"/>
          </a:xfrm>
        </p:spPr>
        <p:txBody>
          <a:bodyPr/>
          <a:lstStyle/>
          <a:p>
            <a:pPr eaLnBrk="1" hangingPunct="1"/>
            <a:r>
              <a:rPr lang="en-US" altLang="zh-CN" sz="5400" b="1" dirty="0">
                <a:solidFill>
                  <a:srgbClr val="7030A0"/>
                </a:solidFill>
              </a:rPr>
              <a:t>THE  END</a:t>
            </a:r>
            <a:endParaRPr lang="zh-CN" altLang="en-US" sz="5400" b="1" dirty="0">
              <a:solidFill>
                <a:srgbClr val="7030A0"/>
              </a:solidFill>
            </a:endParaRPr>
          </a:p>
        </p:txBody>
      </p:sp>
      <p:sp>
        <p:nvSpPr>
          <p:cNvPr id="3" name="内容占位符 2">
            <a:extLst>
              <a:ext uri="{FF2B5EF4-FFF2-40B4-BE49-F238E27FC236}">
                <a16:creationId xmlns:a16="http://schemas.microsoft.com/office/drawing/2014/main" id="{77C2CC43-8F27-545B-535E-E4B84073B036}"/>
              </a:ext>
            </a:extLst>
          </p:cNvPr>
          <p:cNvSpPr>
            <a:spLocks noGrp="1"/>
          </p:cNvSpPr>
          <p:nvPr>
            <p:ph idx="1"/>
          </p:nvPr>
        </p:nvSpPr>
        <p:spPr/>
        <p:txBody>
          <a:bodyPr/>
          <a:lstStyle/>
          <a:p>
            <a:endParaRPr lang="zh-CN" altLang="en-US"/>
          </a:p>
        </p:txBody>
      </p:sp>
    </p:spTree>
  </p:cSld>
  <p:clrMapOvr>
    <a:masterClrMapping/>
  </p:clrMapOvr>
  <p:transition spd="slow">
    <p:random/>
    <p:sndAc>
      <p:stSnd>
        <p:snd r:embed="rId2" name="cashreg.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A97F98D2-C715-09D1-C112-A0F8F0E4E1D5}"/>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一、公务员</a:t>
            </a:r>
          </a:p>
        </p:txBody>
      </p:sp>
      <p:sp>
        <p:nvSpPr>
          <p:cNvPr id="18436" name="Rectangle 3">
            <a:extLst>
              <a:ext uri="{FF2B5EF4-FFF2-40B4-BE49-F238E27FC236}">
                <a16:creationId xmlns:a16="http://schemas.microsoft.com/office/drawing/2014/main" id="{06B29EC9-A487-B866-56F9-A5EC52805535}"/>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en-US" altLang="zh-CN" sz="2400">
                <a:latin typeface="宋体" panose="02010600030101010101" pitchFamily="2" charset="-122"/>
              </a:rPr>
              <a:t> </a:t>
            </a:r>
            <a:r>
              <a:rPr lang="zh-CN" altLang="en-US" sz="2400">
                <a:latin typeface="宋体" panose="02010600030101010101" pitchFamily="2" charset="-122"/>
              </a:rPr>
              <a:t>（一）公务员的概念</a:t>
            </a:r>
          </a:p>
          <a:p>
            <a:pPr algn="just" eaLnBrk="1" hangingPunct="1">
              <a:lnSpc>
                <a:spcPct val="110000"/>
              </a:lnSpc>
              <a:buFont typeface="Wingdings" panose="05000000000000000000" pitchFamily="2" charset="2"/>
              <a:buNone/>
            </a:pPr>
            <a:r>
              <a:rPr lang="zh-CN" altLang="en-US" sz="2400">
                <a:latin typeface="宋体" panose="02010600030101010101" pitchFamily="2" charset="-122"/>
              </a:rPr>
              <a:t>      1993年国务院出台了《国家公务员暂行条例》，2005年制定了《中华人民共和国公务员法》（以下简称为《公务员法》）。   </a:t>
            </a:r>
          </a:p>
          <a:p>
            <a:pPr algn="just" eaLnBrk="1" hangingPunct="1">
              <a:lnSpc>
                <a:spcPct val="110000"/>
              </a:lnSpc>
              <a:buFont typeface="Wingdings" panose="05000000000000000000" pitchFamily="2" charset="2"/>
              <a:buNone/>
            </a:pPr>
            <a:r>
              <a:rPr lang="zh-CN" altLang="en-US" sz="2400">
                <a:latin typeface="宋体" panose="02010600030101010101" pitchFamily="2" charset="-122"/>
              </a:rPr>
              <a:t>      根据《公务员法》的定义，公务员是指依法履行公职、纳入国家行政编制、由国家财政负担工资福利的工作人员。</a:t>
            </a:r>
          </a:p>
        </p:txBody>
      </p:sp>
    </p:spTree>
  </p:cSld>
  <p:clrMapOvr>
    <a:masterClrMapping/>
  </p:clrMapOvr>
  <p:transition spd="slow">
    <p:random/>
    <p:sndAc>
      <p:stSnd>
        <p:snd r:embed="rId2" name="cashreg.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9F65F9D-0548-A44D-A09B-E519B97415E9}"/>
              </a:ext>
            </a:extLst>
          </p:cNvPr>
          <p:cNvSpPr>
            <a:spLocks noGrp="1"/>
          </p:cNvSpPr>
          <p:nvPr>
            <p:ph type="title"/>
          </p:nvPr>
        </p:nvSpPr>
        <p:spPr/>
        <p:txBody>
          <a:bodyPr/>
          <a:lstStyle/>
          <a:p>
            <a:endParaRPr lang="zh-CN" altLang="en-US"/>
          </a:p>
        </p:txBody>
      </p:sp>
      <p:sp>
        <p:nvSpPr>
          <p:cNvPr id="19460" name="Rectangle 3">
            <a:extLst>
              <a:ext uri="{FF2B5EF4-FFF2-40B4-BE49-F238E27FC236}">
                <a16:creationId xmlns:a16="http://schemas.microsoft.com/office/drawing/2014/main" id="{D9FBEBB4-C91F-93EA-EB2E-5945B190DA13}"/>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None/>
            </a:pPr>
            <a:r>
              <a:rPr lang="zh-CN" altLang="en-US" sz="2400" dirty="0">
                <a:latin typeface="楷体_GB2312" pitchFamily="49" charset="-122"/>
              </a:rPr>
              <a:t>（二）公务员的法律特征</a:t>
            </a:r>
          </a:p>
          <a:p>
            <a:pPr algn="just" eaLnBrk="1" hangingPunct="1">
              <a:lnSpc>
                <a:spcPct val="110000"/>
              </a:lnSpc>
              <a:buFont typeface="Wingdings" panose="05000000000000000000" pitchFamily="2" charset="2"/>
              <a:buNone/>
            </a:pPr>
            <a:r>
              <a:rPr lang="zh-CN" altLang="en-US" sz="2400" dirty="0">
                <a:latin typeface="楷体_GB2312" pitchFamily="49" charset="-122"/>
              </a:rPr>
              <a:t>    1. 公务员必须是依法</a:t>
            </a:r>
            <a:r>
              <a:rPr lang="zh-CN" altLang="en-US" sz="2400" b="1" dirty="0">
                <a:solidFill>
                  <a:srgbClr val="00B0F0"/>
                </a:solidFill>
                <a:latin typeface="楷体_GB2312" pitchFamily="49" charset="-122"/>
              </a:rPr>
              <a:t>履行公职</a:t>
            </a:r>
            <a:r>
              <a:rPr lang="zh-CN" altLang="en-US" sz="2400" dirty="0">
                <a:latin typeface="楷体_GB2312" pitchFamily="49" charset="-122"/>
              </a:rPr>
              <a:t>的人员。</a:t>
            </a:r>
          </a:p>
          <a:p>
            <a:pPr algn="just" eaLnBrk="1" hangingPunct="1">
              <a:lnSpc>
                <a:spcPct val="110000"/>
              </a:lnSpc>
              <a:buFont typeface="Wingdings" panose="05000000000000000000" pitchFamily="2" charset="2"/>
              <a:buNone/>
            </a:pPr>
            <a:r>
              <a:rPr lang="zh-CN" altLang="en-US" sz="2400" dirty="0">
                <a:latin typeface="楷体_GB2312" pitchFamily="49" charset="-122"/>
              </a:rPr>
              <a:t>    2. 公务员必须是依</a:t>
            </a:r>
            <a:r>
              <a:rPr lang="zh-CN" altLang="en-US" sz="2400" b="1" dirty="0">
                <a:solidFill>
                  <a:srgbClr val="00B0F0"/>
                </a:solidFill>
                <a:latin typeface="楷体_GB2312" pitchFamily="49" charset="-122"/>
              </a:rPr>
              <a:t>法定方式</a:t>
            </a:r>
            <a:r>
              <a:rPr lang="zh-CN" altLang="en-US" sz="2400" dirty="0">
                <a:latin typeface="楷体_GB2312" pitchFamily="49" charset="-122"/>
              </a:rPr>
              <a:t>和</a:t>
            </a:r>
            <a:r>
              <a:rPr lang="zh-CN" altLang="en-US" sz="2400" b="1" dirty="0">
                <a:solidFill>
                  <a:srgbClr val="00B0F0"/>
                </a:solidFill>
                <a:latin typeface="楷体_GB2312" pitchFamily="49" charset="-122"/>
              </a:rPr>
              <a:t>程序</a:t>
            </a:r>
            <a:r>
              <a:rPr lang="zh-CN" altLang="en-US" sz="2400" dirty="0">
                <a:latin typeface="楷体_GB2312" pitchFamily="49" charset="-122"/>
              </a:rPr>
              <a:t>任用的人员。</a:t>
            </a:r>
          </a:p>
          <a:p>
            <a:pPr algn="just" eaLnBrk="1" hangingPunct="1">
              <a:lnSpc>
                <a:spcPct val="110000"/>
              </a:lnSpc>
              <a:buFont typeface="Wingdings" panose="05000000000000000000" pitchFamily="2" charset="2"/>
              <a:buNone/>
            </a:pPr>
            <a:r>
              <a:rPr lang="zh-CN" altLang="en-US" sz="2400" dirty="0">
                <a:latin typeface="楷体_GB2312" pitchFamily="49" charset="-122"/>
              </a:rPr>
              <a:t>    3. 公务员必须是纳入国家</a:t>
            </a:r>
            <a:r>
              <a:rPr lang="zh-CN" altLang="en-US" sz="2400" b="1" dirty="0">
                <a:solidFill>
                  <a:srgbClr val="00B0F0"/>
                </a:solidFill>
                <a:latin typeface="楷体_GB2312" pitchFamily="49" charset="-122"/>
              </a:rPr>
              <a:t>行政编制</a:t>
            </a:r>
            <a:r>
              <a:rPr lang="zh-CN" altLang="en-US" sz="2400" dirty="0">
                <a:latin typeface="楷体_GB2312" pitchFamily="49" charset="-122"/>
              </a:rPr>
              <a:t>的人员。</a:t>
            </a:r>
          </a:p>
          <a:p>
            <a:pPr algn="just" eaLnBrk="1" hangingPunct="1">
              <a:lnSpc>
                <a:spcPct val="110000"/>
              </a:lnSpc>
              <a:buFont typeface="Wingdings" panose="05000000000000000000" pitchFamily="2" charset="2"/>
              <a:buNone/>
            </a:pPr>
            <a:r>
              <a:rPr lang="zh-CN" altLang="en-US" sz="2400" dirty="0">
                <a:latin typeface="楷体_GB2312" pitchFamily="49" charset="-122"/>
              </a:rPr>
              <a:t>    4. 公务员必须是由</a:t>
            </a:r>
            <a:r>
              <a:rPr lang="zh-CN" altLang="en-US" sz="2400" b="1" dirty="0">
                <a:solidFill>
                  <a:srgbClr val="00B0F0"/>
                </a:solidFill>
                <a:latin typeface="楷体_GB2312" pitchFamily="49" charset="-122"/>
              </a:rPr>
              <a:t>国家财政负担工资福利</a:t>
            </a:r>
            <a:r>
              <a:rPr lang="zh-CN" altLang="en-US" sz="2400" dirty="0">
                <a:latin typeface="楷体_GB2312" pitchFamily="49" charset="-122"/>
              </a:rPr>
              <a:t>的工作人员。</a:t>
            </a:r>
          </a:p>
        </p:txBody>
      </p:sp>
    </p:spTree>
  </p:cSld>
  <p:clrMapOvr>
    <a:masterClrMapping/>
  </p:clrMapOvr>
  <p:transition spd="slow">
    <p:random/>
    <p:sndAc>
      <p:stSnd>
        <p:snd r:embed="rId2" name="cashreg.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2E2FACA-CB0D-8BDD-6A40-D38FEF3A519D}"/>
              </a:ext>
            </a:extLst>
          </p:cNvPr>
          <p:cNvSpPr>
            <a:spLocks noGrp="1"/>
          </p:cNvSpPr>
          <p:nvPr>
            <p:ph type="title"/>
          </p:nvPr>
        </p:nvSpPr>
        <p:spPr/>
        <p:txBody>
          <a:bodyPr/>
          <a:lstStyle/>
          <a:p>
            <a:endParaRPr lang="zh-CN" altLang="en-US"/>
          </a:p>
        </p:txBody>
      </p:sp>
      <p:sp>
        <p:nvSpPr>
          <p:cNvPr id="20483" name="Rectangle 3">
            <a:extLst>
              <a:ext uri="{FF2B5EF4-FFF2-40B4-BE49-F238E27FC236}">
                <a16:creationId xmlns:a16="http://schemas.microsoft.com/office/drawing/2014/main" id="{01DB9C8D-9818-E0BC-3465-C2CCF34B4752}"/>
              </a:ext>
            </a:extLst>
          </p:cNvPr>
          <p:cNvSpPr>
            <a:spLocks noGrp="1" noChangeArrowheads="1"/>
          </p:cNvSpPr>
          <p:nvPr>
            <p:ph idx="1"/>
          </p:nvPr>
        </p:nvSpPr>
        <p:spPr/>
        <p:txBody>
          <a:bodyPr/>
          <a:lstStyle/>
          <a:p>
            <a:pPr algn="just" eaLnBrk="1" hangingPunct="1">
              <a:buFont typeface="Wingdings" panose="05000000000000000000" pitchFamily="2" charset="2"/>
              <a:buNone/>
            </a:pPr>
            <a:r>
              <a:rPr lang="en-US" altLang="zh-CN" sz="2400" dirty="0">
                <a:latin typeface="楷体_GB2312" pitchFamily="49" charset="-122"/>
              </a:rPr>
              <a:t> </a:t>
            </a:r>
            <a:r>
              <a:rPr lang="zh-CN" altLang="en-US" sz="2400" dirty="0">
                <a:latin typeface="楷体_GB2312" pitchFamily="49" charset="-122"/>
              </a:rPr>
              <a:t>（三）公务员的种类 </a:t>
            </a:r>
          </a:p>
          <a:p>
            <a:pPr algn="just" eaLnBrk="1" hangingPunct="1">
              <a:buFont typeface="Wingdings" panose="05000000000000000000" pitchFamily="2" charset="2"/>
              <a:buNone/>
            </a:pPr>
            <a:r>
              <a:rPr lang="zh-CN" altLang="en-US" sz="2400" dirty="0">
                <a:latin typeface="楷体_GB2312" pitchFamily="49" charset="-122"/>
              </a:rPr>
              <a:t>      我国《公务员法》所界定的公务员包括以下几类：（1）</a:t>
            </a:r>
            <a:r>
              <a:rPr lang="zh-CN" altLang="en-US" sz="2400" b="1" dirty="0">
                <a:solidFill>
                  <a:srgbClr val="00B0F0"/>
                </a:solidFill>
                <a:latin typeface="楷体_GB2312" pitchFamily="49" charset="-122"/>
              </a:rPr>
              <a:t>中国共产党各级机关的工作人员</a:t>
            </a:r>
            <a:r>
              <a:rPr lang="zh-CN" altLang="en-US" sz="2400" dirty="0">
                <a:latin typeface="楷体_GB2312" pitchFamily="49" charset="-122"/>
              </a:rPr>
              <a:t>；（2）各级</a:t>
            </a:r>
            <a:r>
              <a:rPr lang="zh-CN" altLang="en-US" sz="2400" b="1" dirty="0">
                <a:solidFill>
                  <a:srgbClr val="00B0F0"/>
                </a:solidFill>
                <a:latin typeface="楷体_GB2312" pitchFamily="49" charset="-122"/>
              </a:rPr>
              <a:t>人民代表大会及其常务委员会机关</a:t>
            </a:r>
            <a:r>
              <a:rPr lang="zh-CN" altLang="en-US" sz="2400" dirty="0">
                <a:latin typeface="楷体_GB2312" pitchFamily="49" charset="-122"/>
              </a:rPr>
              <a:t>的工作人员；（3）各级</a:t>
            </a:r>
            <a:r>
              <a:rPr lang="zh-CN" altLang="en-US" sz="2400" b="1" dirty="0">
                <a:solidFill>
                  <a:srgbClr val="00B0F0"/>
                </a:solidFill>
                <a:latin typeface="楷体_GB2312" pitchFamily="49" charset="-122"/>
              </a:rPr>
              <a:t>行政机关的工作人员</a:t>
            </a:r>
            <a:r>
              <a:rPr lang="zh-CN" altLang="en-US" sz="2400" dirty="0">
                <a:latin typeface="楷体_GB2312" pitchFamily="49" charset="-122"/>
              </a:rPr>
              <a:t>；（4）</a:t>
            </a:r>
            <a:r>
              <a:rPr lang="zh-CN" altLang="en-US" sz="2400" b="1" dirty="0">
                <a:solidFill>
                  <a:srgbClr val="00B0F0"/>
                </a:solidFill>
                <a:latin typeface="楷体_GB2312" pitchFamily="49" charset="-122"/>
              </a:rPr>
              <a:t>中国人民政治协商会议各级委员会</a:t>
            </a:r>
            <a:r>
              <a:rPr lang="zh-CN" altLang="en-US" sz="2400" dirty="0">
                <a:latin typeface="楷体_GB2312" pitchFamily="49" charset="-122"/>
              </a:rPr>
              <a:t>机关中的工作人员；（5）</a:t>
            </a:r>
            <a:r>
              <a:rPr lang="zh-CN" altLang="en-US" sz="2400" b="1" dirty="0">
                <a:solidFill>
                  <a:srgbClr val="00B0F0"/>
                </a:solidFill>
                <a:latin typeface="楷体_GB2312" pitchFamily="49" charset="-122"/>
              </a:rPr>
              <a:t>各级审判机关</a:t>
            </a:r>
            <a:r>
              <a:rPr lang="zh-CN" altLang="en-US" sz="2400" dirty="0">
                <a:latin typeface="楷体_GB2312" pitchFamily="49" charset="-122"/>
              </a:rPr>
              <a:t>中的工作人员；（6）各级</a:t>
            </a:r>
            <a:r>
              <a:rPr lang="zh-CN" altLang="en-US" sz="2400" b="1" dirty="0">
                <a:solidFill>
                  <a:srgbClr val="00B0F0"/>
                </a:solidFill>
                <a:latin typeface="楷体_GB2312" pitchFamily="49" charset="-122"/>
              </a:rPr>
              <a:t>检察机关中的工作人</a:t>
            </a:r>
            <a:r>
              <a:rPr lang="zh-CN" altLang="en-US" sz="2400" dirty="0">
                <a:latin typeface="楷体_GB2312" pitchFamily="49" charset="-122"/>
              </a:rPr>
              <a:t>员；（</a:t>
            </a:r>
            <a:r>
              <a:rPr lang="en-US" altLang="zh-CN" sz="2400" dirty="0">
                <a:latin typeface="楷体_GB2312" pitchFamily="49" charset="-122"/>
              </a:rPr>
              <a:t>7</a:t>
            </a:r>
            <a:r>
              <a:rPr lang="zh-CN" altLang="en-US" sz="2400" dirty="0">
                <a:latin typeface="楷体_GB2312" pitchFamily="49" charset="-122"/>
              </a:rPr>
              <a:t>）</a:t>
            </a:r>
            <a:r>
              <a:rPr lang="zh-CN" altLang="en-US" sz="2400" b="1" dirty="0">
                <a:solidFill>
                  <a:srgbClr val="00B0F0"/>
                </a:solidFill>
                <a:latin typeface="楷体_GB2312" pitchFamily="49" charset="-122"/>
              </a:rPr>
              <a:t>各级监察机关</a:t>
            </a:r>
            <a:r>
              <a:rPr lang="zh-CN" altLang="en-US" sz="2400" dirty="0">
                <a:latin typeface="楷体_GB2312" pitchFamily="49" charset="-122"/>
              </a:rPr>
              <a:t>中的工作人员；（</a:t>
            </a:r>
            <a:r>
              <a:rPr lang="en-US" altLang="zh-CN" sz="2400" dirty="0">
                <a:latin typeface="楷体_GB2312" pitchFamily="49" charset="-122"/>
              </a:rPr>
              <a:t>8</a:t>
            </a:r>
            <a:r>
              <a:rPr lang="zh-CN" altLang="en-US" sz="2400" dirty="0">
                <a:latin typeface="楷体_GB2312" pitchFamily="49" charset="-122"/>
              </a:rPr>
              <a:t>）</a:t>
            </a:r>
            <a:r>
              <a:rPr lang="zh-CN" altLang="en-US" sz="2400" b="1" dirty="0">
                <a:solidFill>
                  <a:srgbClr val="00B0F0"/>
                </a:solidFill>
                <a:latin typeface="楷体_GB2312" pitchFamily="49" charset="-122"/>
              </a:rPr>
              <a:t>各民主党派和工商联的各级机关的工作人员</a:t>
            </a:r>
            <a:r>
              <a:rPr lang="zh-CN" altLang="en-US" sz="2400" dirty="0">
                <a:latin typeface="楷体_GB2312" pitchFamily="49" charset="-122"/>
              </a:rPr>
              <a:t>。</a:t>
            </a:r>
          </a:p>
          <a:p>
            <a:pPr algn="just" eaLnBrk="1" hangingPunct="1">
              <a:buFont typeface="Wingdings" panose="05000000000000000000" pitchFamily="2" charset="2"/>
              <a:buNone/>
            </a:pPr>
            <a:endParaRPr lang="zh-CN" altLang="en-US" dirty="0">
              <a:latin typeface="楷体_GB2312" pitchFamily="49" charset="-122"/>
            </a:endParaRPr>
          </a:p>
        </p:txBody>
      </p:sp>
    </p:spTree>
  </p:cSld>
  <p:clrMapOvr>
    <a:masterClrMapping/>
  </p:clrMapOvr>
  <p:transition spd="slow">
    <p:random/>
    <p:sndAc>
      <p:stSnd>
        <p:snd r:embed="rId2" name="cashreg.wav"/>
      </p:stSnd>
    </p:sndAc>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4571</Words>
  <Application>Microsoft Office PowerPoint</Application>
  <PresentationFormat>宽屏</PresentationFormat>
  <Paragraphs>183</Paragraphs>
  <Slides>67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67</vt:i4>
      </vt:variant>
    </vt:vector>
  </HeadingPairs>
  <TitlesOfParts>
    <vt:vector size="77" baseType="lpstr">
      <vt:lpstr>华文楷体</vt:lpstr>
      <vt:lpstr>宋体</vt:lpstr>
      <vt:lpstr>楷体_GB2312</vt:lpstr>
      <vt:lpstr>等线</vt:lpstr>
      <vt:lpstr>黑体</vt:lpstr>
      <vt:lpstr>Arial</vt:lpstr>
      <vt:lpstr>Times New Roman</vt:lpstr>
      <vt:lpstr>Verdana</vt:lpstr>
      <vt:lpstr>Wingdings</vt:lpstr>
      <vt:lpstr>Profile</vt:lpstr>
      <vt:lpstr>行政法与行政诉讼法学</vt:lpstr>
      <vt:lpstr>PowerPoint 演示文稿</vt:lpstr>
      <vt:lpstr>PowerPoint 演示文稿</vt:lpstr>
      <vt:lpstr>本章导语</vt:lpstr>
      <vt:lpstr>本章导语</vt:lpstr>
      <vt:lpstr>PowerPoint 演示文稿</vt:lpstr>
      <vt:lpstr>一、公务员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公务员的义务与权利</vt:lpstr>
      <vt:lpstr>PowerPoint 演示文稿</vt:lpstr>
      <vt:lpstr>PowerPoint 演示文稿</vt:lpstr>
      <vt:lpstr>PowerPoint 演示文稿</vt:lpstr>
      <vt:lpstr>PowerPoint 演示文稿</vt:lpstr>
      <vt:lpstr>PowerPoint 演示文稿</vt:lpstr>
      <vt:lpstr>本节实务探讨 </vt:lpstr>
      <vt:lpstr>本节理论探讨 </vt:lpstr>
      <vt:lpstr>PowerPoint 演示文稿</vt:lpstr>
      <vt:lpstr>一、公务员的录用</vt:lpstr>
      <vt:lpstr>PowerPoint 演示文稿</vt:lpstr>
      <vt:lpstr>PowerPoint 演示文稿</vt:lpstr>
      <vt:lpstr>PowerPoint 演示文稿</vt:lpstr>
      <vt:lpstr>二、公务员的职务任免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本节实务研究 </vt:lpstr>
      <vt:lpstr>PowerPoint 演示文稿</vt:lpstr>
      <vt:lpstr>一、公务员的物质保障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五、公务员的职务升降</vt:lpstr>
      <vt:lpstr>PowerPoint 演示文稿</vt:lpstr>
      <vt:lpstr>本节实务研究 </vt:lpstr>
      <vt:lpstr>本节理论探讨 </vt:lpstr>
      <vt:lpstr>本章前沿问题</vt:lpstr>
      <vt:lpstr>本章思考题</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企业经营中的法律风险</dc:title>
  <dc:creator>涛 彭</dc:creator>
  <cp:lastModifiedBy>涛 彭</cp:lastModifiedBy>
  <cp:revision>33</cp:revision>
  <dcterms:created xsi:type="dcterms:W3CDTF">2024-08-05T00:02:54Z</dcterms:created>
  <dcterms:modified xsi:type="dcterms:W3CDTF">2024-09-19T01:11:09Z</dcterms:modified>
</cp:coreProperties>
</file>