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99" r:id="rId3"/>
    <p:sldId id="300" r:id="rId4"/>
    <p:sldId id="415" r:id="rId5"/>
    <p:sldId id="297" r:id="rId6"/>
    <p:sldId id="400" r:id="rId7"/>
    <p:sldId id="301" r:id="rId8"/>
    <p:sldId id="416" r:id="rId9"/>
    <p:sldId id="340" r:id="rId10"/>
    <p:sldId id="510" r:id="rId11"/>
    <p:sldId id="511" r:id="rId12"/>
    <p:sldId id="512" r:id="rId13"/>
    <p:sldId id="548" r:id="rId14"/>
    <p:sldId id="549" r:id="rId15"/>
    <p:sldId id="550" r:id="rId16"/>
    <p:sldId id="551" r:id="rId17"/>
    <p:sldId id="552" r:id="rId18"/>
    <p:sldId id="513" r:id="rId19"/>
    <p:sldId id="514" r:id="rId20"/>
    <p:sldId id="518" r:id="rId21"/>
    <p:sldId id="517" r:id="rId22"/>
    <p:sldId id="516" r:id="rId23"/>
    <p:sldId id="537" r:id="rId24"/>
    <p:sldId id="519" r:id="rId25"/>
    <p:sldId id="520" r:id="rId26"/>
    <p:sldId id="538" r:id="rId27"/>
    <p:sldId id="539" r:id="rId28"/>
    <p:sldId id="540" r:id="rId29"/>
    <p:sldId id="541" r:id="rId30"/>
    <p:sldId id="542" r:id="rId31"/>
    <p:sldId id="543" r:id="rId32"/>
    <p:sldId id="544" r:id="rId33"/>
    <p:sldId id="545" r:id="rId34"/>
    <p:sldId id="546" r:id="rId35"/>
    <p:sldId id="319" r:id="rId36"/>
    <p:sldId id="320" r:id="rId37"/>
    <p:sldId id="259"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72"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title"/>
          </p:nvPr>
        </p:nvSpPr>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idx="1"/>
          </p:nvPr>
        </p:nvSpPr>
        <p:spPr>
          <a:xfrm>
            <a:off x="762000" y="2941320"/>
            <a:ext cx="10668000" cy="4267200"/>
          </a:xfrm>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9767" y="1784882"/>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EC85C-1BD3-0A86-0B06-8BC90AA39D13}"/>
              </a:ext>
            </a:extLst>
          </p:cNvPr>
          <p:cNvSpPr>
            <a:spLocks noGrp="1"/>
          </p:cNvSpPr>
          <p:nvPr>
            <p:ph type="title"/>
          </p:nvPr>
        </p:nvSpPr>
        <p:spPr/>
        <p:txBody>
          <a:bodyPr/>
          <a:lstStyle/>
          <a:p>
            <a:endParaRPr lang="zh-CN" altLang="en-US"/>
          </a:p>
        </p:txBody>
      </p:sp>
      <p:sp>
        <p:nvSpPr>
          <p:cNvPr id="22531" name="Rectangle 3">
            <a:extLst>
              <a:ext uri="{FF2B5EF4-FFF2-40B4-BE49-F238E27FC236}">
                <a16:creationId xmlns:a16="http://schemas.microsoft.com/office/drawing/2014/main" id="{2765A92E-82E7-E6CC-3A28-55B74D60250F}"/>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第二节  行政行为的合法要件</a:t>
            </a:r>
          </a:p>
        </p:txBody>
      </p:sp>
    </p:spTree>
  </p:cSld>
  <p:clrMapOvr>
    <a:masterClrMapping/>
  </p:clrMapOvr>
  <p:transition spd="slow">
    <p:random/>
    <p:sndAc>
      <p:stSnd>
        <p:snd r:embed="rId2" name="cashreg.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F645C72F-D933-248A-2E8C-947F4F53928E}"/>
              </a:ext>
            </a:extLst>
          </p:cNvPr>
          <p:cNvSpPr>
            <a:spLocks noGrp="1" noChangeArrowheads="1"/>
          </p:cNvSpPr>
          <p:nvPr>
            <p:ph type="title"/>
          </p:nvPr>
        </p:nvSpPr>
        <p:spPr/>
        <p:txBody>
          <a:bodyPr/>
          <a:lstStyle/>
          <a:p>
            <a:pPr eaLnBrk="1" hangingPunct="1"/>
            <a:r>
              <a:rPr lang="zh-CN" altLang="en-US"/>
              <a:t>一、行政行为主体合法</a:t>
            </a:r>
          </a:p>
        </p:txBody>
      </p:sp>
      <p:sp>
        <p:nvSpPr>
          <p:cNvPr id="23555" name="内容占位符 2">
            <a:extLst>
              <a:ext uri="{FF2B5EF4-FFF2-40B4-BE49-F238E27FC236}">
                <a16:creationId xmlns:a16="http://schemas.microsoft.com/office/drawing/2014/main" id="{F950DEAF-B741-2C39-6C76-62CFAF6921D9}"/>
              </a:ext>
            </a:extLst>
          </p:cNvPr>
          <p:cNvSpPr>
            <a:spLocks noGrp="1" noChangeArrowheads="1"/>
          </p:cNvSpPr>
          <p:nvPr>
            <p:ph idx="1"/>
          </p:nvPr>
        </p:nvSpPr>
        <p:spPr/>
        <p:txBody>
          <a:bodyPr/>
          <a:lstStyle/>
          <a:p>
            <a:pPr eaLnBrk="1" hangingPunct="1"/>
            <a:r>
              <a:rPr lang="zh-CN" altLang="en-US"/>
              <a:t>（一）行为主体是行政主体</a:t>
            </a:r>
          </a:p>
          <a:p>
            <a:pPr eaLnBrk="1" hangingPunct="1"/>
            <a:r>
              <a:rPr lang="zh-CN" altLang="en-US"/>
              <a:t>（二）行政行为的实施者以行政主体的名义实施行政行为</a:t>
            </a:r>
          </a:p>
          <a:p>
            <a:pPr eaLnBrk="1" hangingPunct="1"/>
            <a:r>
              <a:rPr lang="zh-CN" altLang="en-US"/>
              <a:t>（三）合议制机关的行为有法定人数出席，经合法程序作出</a:t>
            </a:r>
          </a:p>
        </p:txBody>
      </p:sp>
    </p:spTree>
  </p:cSld>
  <p:clrMapOvr>
    <a:masterClrMapping/>
  </p:clrMapOvr>
  <p:transition spd="slow">
    <p:random/>
    <p:sndAc>
      <p:stSnd>
        <p:snd r:embed="rId2" name="cashreg.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8DCB750E-C96D-AEC2-6A85-F2B9AE8B2939}"/>
              </a:ext>
            </a:extLst>
          </p:cNvPr>
          <p:cNvSpPr>
            <a:spLocks noGrp="1" noChangeArrowheads="1"/>
          </p:cNvSpPr>
          <p:nvPr>
            <p:ph type="title"/>
          </p:nvPr>
        </p:nvSpPr>
        <p:spPr/>
        <p:txBody>
          <a:bodyPr/>
          <a:lstStyle/>
          <a:p>
            <a:pPr eaLnBrk="1" hangingPunct="1"/>
            <a:r>
              <a:rPr lang="zh-CN" altLang="en-US"/>
              <a:t>二、行政行为权限合法</a:t>
            </a:r>
          </a:p>
        </p:txBody>
      </p:sp>
      <p:sp>
        <p:nvSpPr>
          <p:cNvPr id="24579" name="内容占位符 2">
            <a:extLst>
              <a:ext uri="{FF2B5EF4-FFF2-40B4-BE49-F238E27FC236}">
                <a16:creationId xmlns:a16="http://schemas.microsoft.com/office/drawing/2014/main" id="{CB44F691-B54D-FB8B-3A64-225324803912}"/>
              </a:ext>
            </a:extLst>
          </p:cNvPr>
          <p:cNvSpPr>
            <a:spLocks noGrp="1" noChangeArrowheads="1"/>
          </p:cNvSpPr>
          <p:nvPr>
            <p:ph idx="1"/>
          </p:nvPr>
        </p:nvSpPr>
        <p:spPr/>
        <p:txBody>
          <a:bodyPr/>
          <a:lstStyle/>
          <a:p>
            <a:pPr eaLnBrk="1" hangingPunct="1"/>
            <a:r>
              <a:rPr lang="zh-CN" altLang="en-US" sz="2800" dirty="0"/>
              <a:t>（一）行为在行政主体的行政权范围内</a:t>
            </a:r>
          </a:p>
          <a:p>
            <a:pPr eaLnBrk="1" hangingPunct="1"/>
            <a:r>
              <a:rPr lang="zh-CN" altLang="en-US" sz="2800" dirty="0"/>
              <a:t>（二）行为不侵越其他行政部门的权限</a:t>
            </a:r>
          </a:p>
          <a:p>
            <a:pPr eaLnBrk="1" hangingPunct="1"/>
            <a:r>
              <a:rPr lang="zh-CN" altLang="en-US" sz="2800" dirty="0"/>
              <a:t>（三）行为不侵越上级行政部门的权限</a:t>
            </a:r>
          </a:p>
        </p:txBody>
      </p:sp>
    </p:spTree>
  </p:cSld>
  <p:clrMapOvr>
    <a:masterClrMapping/>
  </p:clrMapOvr>
  <p:transition spd="slow">
    <p:random/>
    <p:sndAc>
      <p:stSnd>
        <p:snd r:embed="rId2" name="cashreg.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7AD81-C32E-EF7A-CA6F-218898FA4AF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0636862-6020-6B29-D482-4CE207239B97}"/>
              </a:ext>
            </a:extLst>
          </p:cNvPr>
          <p:cNvSpPr>
            <a:spLocks noGrp="1"/>
          </p:cNvSpPr>
          <p:nvPr>
            <p:ph idx="1"/>
          </p:nvPr>
        </p:nvSpPr>
        <p:spPr/>
        <p:txBody>
          <a:bodyPr/>
          <a:lstStyle/>
          <a:p>
            <a:pPr algn="l"/>
            <a:r>
              <a:rPr lang="zh-CN" altLang="en-US" b="1" i="0" dirty="0">
                <a:solidFill>
                  <a:srgbClr val="000000"/>
                </a:solidFill>
                <a:effectLst/>
                <a:latin typeface="arial" panose="020B0604020202020204" pitchFamily="34" charset="0"/>
              </a:rPr>
              <a:t>超越层级管辖权</a:t>
            </a:r>
            <a:endParaRPr lang="zh-CN" altLang="en-US" b="0" i="0" dirty="0">
              <a:solidFill>
                <a:srgbClr val="222222"/>
              </a:solidFill>
              <a:effectLst/>
              <a:latin typeface="arial" panose="020B0604020202020204" pitchFamily="34" charset="0"/>
            </a:endParaRPr>
          </a:p>
          <a:p>
            <a:pPr algn="l"/>
            <a:r>
              <a:rPr lang="en-US" altLang="zh-CN" b="1" i="0" dirty="0">
                <a:solidFill>
                  <a:srgbClr val="333333"/>
                </a:solidFill>
                <a:effectLst/>
                <a:latin typeface="arial" panose="020B0604020202020204" pitchFamily="34" charset="0"/>
              </a:rPr>
              <a:t>1.</a:t>
            </a:r>
            <a:r>
              <a:rPr lang="zh-CN" altLang="en-US" b="0" i="0" dirty="0">
                <a:solidFill>
                  <a:srgbClr val="222222"/>
                </a:solidFill>
                <a:effectLst/>
                <a:latin typeface="arial" panose="020B0604020202020204" pitchFamily="34" charset="0"/>
              </a:rPr>
              <a:t> 层级管辖权授权形式，我国现行法律、行政法规规定的层级管辖主要有四种形式：</a:t>
            </a:r>
          </a:p>
          <a:p>
            <a:pPr algn="l"/>
            <a:r>
              <a:rPr lang="zh-CN" altLang="en-US" b="0" i="0" dirty="0">
                <a:solidFill>
                  <a:srgbClr val="333333"/>
                </a:solidFill>
                <a:effectLst/>
                <a:latin typeface="arial" panose="020B0604020202020204" pitchFamily="34" charset="0"/>
              </a:rPr>
              <a:t>只规定有权作出行政行为的最低一级的行政机关，对其上级行政机关实施行政处罚权没有明确规定。比如，违反</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航道管理条例</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，由县级以上交通行政部门予以行政处罚。</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只规定某一部门有权作出行政行为，对各级行政机关职权的权限没有划分。比如，违反</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幼儿园管理条例</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，由教育行政部门给予行政处罚。</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法律、法规明确规定某级行政机关的职权。比如，</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药品管理法</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规定，中国境内上市的药品，由国务院药品监督管理部门批准（另有例外情形）。</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授予某类行政机关的派出机构或内设机构职权。比如，派出所是公安机关的派出机构，有警告、罚款</a:t>
            </a:r>
            <a:r>
              <a:rPr lang="en-US" altLang="zh-CN" b="0" i="0" dirty="0">
                <a:solidFill>
                  <a:srgbClr val="333333"/>
                </a:solidFill>
                <a:effectLst/>
                <a:latin typeface="arial" panose="020B0604020202020204" pitchFamily="34" charset="0"/>
              </a:rPr>
              <a:t>500</a:t>
            </a:r>
            <a:r>
              <a:rPr lang="zh-CN" altLang="en-US" b="0" i="0" dirty="0">
                <a:solidFill>
                  <a:srgbClr val="333333"/>
                </a:solidFill>
                <a:effectLst/>
                <a:latin typeface="arial" panose="020B0604020202020204" pitchFamily="34" charset="0"/>
              </a:rPr>
              <a:t>元以下的职权。</a:t>
            </a:r>
            <a:endParaRPr lang="zh-CN" altLang="en-US" b="0" i="0" dirty="0">
              <a:solidFill>
                <a:srgbClr val="222222"/>
              </a:solidFill>
              <a:effectLst/>
              <a:latin typeface="arial" panose="020B0604020202020204" pitchFamily="34" charset="0"/>
            </a:endParaRPr>
          </a:p>
          <a:p>
            <a:endParaRPr lang="zh-CN" altLang="en-US" dirty="0"/>
          </a:p>
        </p:txBody>
      </p:sp>
    </p:spTree>
    <p:extLst>
      <p:ext uri="{BB962C8B-B14F-4D97-AF65-F5344CB8AC3E}">
        <p14:creationId xmlns:p14="http://schemas.microsoft.com/office/powerpoint/2010/main" val="4149327280"/>
      </p:ext>
    </p:extLst>
  </p:cSld>
  <p:clrMapOvr>
    <a:masterClrMapping/>
  </p:clrMapOvr>
  <p:transition spd="slow">
    <p:random/>
    <p:sndAc>
      <p:stSnd>
        <p:snd r:embed="rId2" name="cashreg.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C936E-BD7B-E0BA-2D92-E02CB0974CB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EA3DC9-6F3C-86DF-BECC-5D1F03CFDDAA}"/>
              </a:ext>
            </a:extLst>
          </p:cNvPr>
          <p:cNvSpPr>
            <a:spLocks noGrp="1"/>
          </p:cNvSpPr>
          <p:nvPr>
            <p:ph idx="1"/>
          </p:nvPr>
        </p:nvSpPr>
        <p:spPr/>
        <p:txBody>
          <a:bodyPr/>
          <a:lstStyle/>
          <a:p>
            <a:pPr algn="l"/>
            <a:r>
              <a:rPr lang="en-US" altLang="zh-CN" b="1" i="0" dirty="0">
                <a:solidFill>
                  <a:srgbClr val="333333"/>
                </a:solidFill>
                <a:effectLst/>
                <a:latin typeface="arial" panose="020B0604020202020204" pitchFamily="34" charset="0"/>
              </a:rPr>
              <a:t>2.</a:t>
            </a:r>
            <a:r>
              <a:rPr lang="zh-CN" altLang="en-US" b="1" i="0" dirty="0">
                <a:solidFill>
                  <a:srgbClr val="333333"/>
                </a:solidFill>
                <a:effectLst/>
                <a:latin typeface="arial" panose="020B0604020202020204" pitchFamily="34" charset="0"/>
              </a:rPr>
              <a:t> 层级管辖权越权表现形式</a:t>
            </a:r>
            <a:endParaRPr lang="zh-CN" altLang="en-US"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1</a:t>
            </a:r>
            <a:r>
              <a:rPr lang="zh-CN" altLang="en-US" b="0" i="0" dirty="0">
                <a:solidFill>
                  <a:srgbClr val="222222"/>
                </a:solidFill>
                <a:effectLst/>
                <a:latin typeface="arial" panose="020B0604020202020204" pitchFamily="34" charset="0"/>
              </a:rPr>
              <a:t>）下级行政机关行使上级行政机关的职权</a:t>
            </a:r>
          </a:p>
          <a:p>
            <a:pPr algn="l"/>
            <a:r>
              <a:rPr lang="zh-CN" altLang="en-US" b="0" i="0" dirty="0">
                <a:solidFill>
                  <a:srgbClr val="333333"/>
                </a:solidFill>
                <a:effectLst/>
                <a:latin typeface="arial" panose="020B0604020202020204" pitchFamily="34" charset="0"/>
              </a:rPr>
              <a:t>下级行政机关行使了上级行政机关的职权。比如，</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土地管理法</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规定，单位之间的土地所有权和使用权争议，由县级以上政府处理。如果某乡政府来处理两个村之间的土地所有权争议，就属于超越职权。</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政府行使了所属部门的职权。比如，</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城乡规划法</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规定，违法建设，由县级以上政府的城乡规划主管部门作出行政处罚。如果县政府以自己名义作出行政处罚，即行使了城乡规划主管部门的职权，属于超越职权。</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行政机关内部机构或派出机构行使了该机关的职权。比如，</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森林法</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规定，违反林业管理，由县级以上林业管理部门实施行政处罚。如果某县林业局的林政科以自己名义作出行政处罚，属于超越职权。</a:t>
            </a:r>
            <a:endParaRPr lang="zh-CN" altLang="en-US" b="0" i="0" dirty="0">
              <a:solidFill>
                <a:srgbClr val="222222"/>
              </a:solidFill>
              <a:effectLst/>
              <a:latin typeface="arial" panose="020B0604020202020204" pitchFamily="34" charset="0"/>
            </a:endParaRPr>
          </a:p>
          <a:p>
            <a:endParaRPr lang="zh-CN" altLang="en-US" dirty="0"/>
          </a:p>
        </p:txBody>
      </p:sp>
    </p:spTree>
    <p:extLst>
      <p:ext uri="{BB962C8B-B14F-4D97-AF65-F5344CB8AC3E}">
        <p14:creationId xmlns:p14="http://schemas.microsoft.com/office/powerpoint/2010/main" val="3675704357"/>
      </p:ext>
    </p:extLst>
  </p:cSld>
  <p:clrMapOvr>
    <a:masterClrMapping/>
  </p:clrMapOvr>
  <p:transition spd="slow">
    <p:random/>
    <p:sndAc>
      <p:stSnd>
        <p:snd r:embed="rId2" name="cashreg.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5EA44-6A5A-1886-41EE-0296396CCDA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0D95D4A-BC62-AA6D-1215-5FC2B340D7EC}"/>
              </a:ext>
            </a:extLst>
          </p:cNvPr>
          <p:cNvSpPr>
            <a:spLocks noGrp="1"/>
          </p:cNvSpPr>
          <p:nvPr>
            <p:ph idx="1"/>
          </p:nvPr>
        </p:nvSpPr>
        <p:spPr/>
        <p:txBody>
          <a:bodyPr/>
          <a:lstStyle/>
          <a:p>
            <a:pPr algn="l"/>
            <a:r>
              <a:rPr lang="zh-CN" altLang="en-US" b="0" i="0" dirty="0">
                <a:solidFill>
                  <a:srgbClr val="222222"/>
                </a:solidFill>
                <a:effectLst/>
                <a:latin typeface="arial" panose="020B0604020202020204" pitchFamily="34" charset="0"/>
              </a:rPr>
              <a:t>（</a:t>
            </a:r>
            <a:r>
              <a:rPr lang="en-US" altLang="zh-CN" b="0" i="0" dirty="0">
                <a:solidFill>
                  <a:srgbClr val="222222"/>
                </a:solidFill>
                <a:effectLst/>
                <a:latin typeface="arial" panose="020B0604020202020204" pitchFamily="34" charset="0"/>
              </a:rPr>
              <a:t>2</a:t>
            </a:r>
            <a:r>
              <a:rPr lang="zh-CN" altLang="en-US" b="0" i="0" dirty="0">
                <a:solidFill>
                  <a:srgbClr val="222222"/>
                </a:solidFill>
                <a:effectLst/>
                <a:latin typeface="arial" panose="020B0604020202020204" pitchFamily="34" charset="0"/>
              </a:rPr>
              <a:t>）上级行政机关行使下级行政机关的职权</a:t>
            </a:r>
          </a:p>
          <a:p>
            <a:pPr algn="l"/>
            <a:r>
              <a:rPr lang="zh-CN" altLang="en-US" b="0" i="0" dirty="0">
                <a:solidFill>
                  <a:srgbClr val="222222"/>
                </a:solidFill>
                <a:effectLst/>
                <a:latin typeface="arial" panose="020B0604020202020204" pitchFamily="34" charset="0"/>
              </a:rPr>
              <a:t>比如，</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治安管理处罚法</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规定，治安管理处罚由县级以上政府的公安机关决定。如果县级以上政府直接决定行政处罚，即行使了公安机关的职权，属于超越职权。</a:t>
            </a:r>
            <a:endParaRPr lang="en-US" altLang="zh-CN" b="0" i="0" dirty="0">
              <a:solidFill>
                <a:srgbClr val="222222"/>
              </a:solidFill>
              <a:effectLst/>
              <a:latin typeface="arial" panose="020B0604020202020204" pitchFamily="34" charset="0"/>
            </a:endParaRPr>
          </a:p>
          <a:p>
            <a:pPr algn="l"/>
            <a:r>
              <a:rPr lang="zh-CN" altLang="en-US" b="1" i="0" dirty="0">
                <a:solidFill>
                  <a:srgbClr val="000000"/>
                </a:solidFill>
                <a:effectLst/>
                <a:latin typeface="arial" panose="020B0604020202020204" pitchFamily="34" charset="0"/>
              </a:rPr>
              <a:t>超越地域管辖权</a:t>
            </a:r>
            <a:endParaRPr lang="zh-CN" altLang="en-US" b="0" i="0" dirty="0">
              <a:solidFill>
                <a:srgbClr val="222222"/>
              </a:solidFill>
              <a:effectLst/>
              <a:latin typeface="arial" panose="020B0604020202020204" pitchFamily="34" charset="0"/>
            </a:endParaRPr>
          </a:p>
          <a:p>
            <a:pPr algn="l"/>
            <a:r>
              <a:rPr lang="en-US" altLang="zh-CN" b="1" i="0" dirty="0">
                <a:solidFill>
                  <a:srgbClr val="333333"/>
                </a:solidFill>
                <a:effectLst/>
                <a:latin typeface="arial" panose="020B0604020202020204" pitchFamily="34" charset="0"/>
              </a:rPr>
              <a:t>1.</a:t>
            </a:r>
            <a:r>
              <a:rPr lang="zh-CN" altLang="en-US" b="1" i="0" dirty="0">
                <a:solidFill>
                  <a:srgbClr val="333333"/>
                </a:solidFill>
                <a:effectLst/>
                <a:latin typeface="arial" panose="020B0604020202020204" pitchFamily="34" charset="0"/>
              </a:rPr>
              <a:t>确定地域管辖权的原则</a:t>
            </a:r>
            <a:endParaRPr lang="zh-CN" altLang="en-US" b="0" i="0" dirty="0">
              <a:solidFill>
                <a:srgbClr val="222222"/>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一般地域管辖。根据行为发生地或事项发生地确，确定实施管理职权的行政机关。特殊地域管辖包括：登记行政机关管辖、协商管辖、标的物所在地管辖、行为人户籍地管辖、属地与属人结合管辖、发现</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发生违法行为地的行政机关管辖。</a:t>
            </a:r>
            <a:endParaRPr lang="zh-CN" altLang="en-US" b="0" i="0" dirty="0">
              <a:solidFill>
                <a:srgbClr val="222222"/>
              </a:solidFill>
              <a:effectLst/>
              <a:latin typeface="arial" panose="020B0604020202020204" pitchFamily="34" charset="0"/>
            </a:endParaRPr>
          </a:p>
          <a:p>
            <a:pPr algn="l"/>
            <a:r>
              <a:rPr lang="en-US" altLang="zh-CN" b="1" i="0" dirty="0">
                <a:solidFill>
                  <a:srgbClr val="333333"/>
                </a:solidFill>
                <a:effectLst/>
                <a:latin typeface="arial" panose="020B0604020202020204" pitchFamily="34" charset="0"/>
              </a:rPr>
              <a:t>2.</a:t>
            </a:r>
            <a:r>
              <a:rPr lang="zh-CN" altLang="en-US" b="1" i="0" dirty="0">
                <a:solidFill>
                  <a:srgbClr val="333333"/>
                </a:solidFill>
                <a:effectLst/>
                <a:latin typeface="arial" panose="020B0604020202020204" pitchFamily="34" charset="0"/>
              </a:rPr>
              <a:t>越权主要表现形式</a:t>
            </a:r>
            <a:endParaRPr lang="zh-CN" altLang="en-US" b="0" i="0" dirty="0">
              <a:solidFill>
                <a:srgbClr val="222222"/>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将行为危害地误当作行为发生地，造成超越地域管辖权。因对边界划分存在分歧，造成超越地域管辖权。两地行政机关都有管辖权，后发现的行政机关再作处理的，属于违法（谁先发现谁处理原则）。</a:t>
            </a:r>
            <a:endParaRPr lang="zh-CN" altLang="en-US" b="0" i="0" dirty="0">
              <a:solidFill>
                <a:srgbClr val="222222"/>
              </a:solidFill>
              <a:effectLst/>
              <a:latin typeface="arial" panose="020B0604020202020204" pitchFamily="34" charset="0"/>
            </a:endParaRPr>
          </a:p>
          <a:p>
            <a:pPr algn="l"/>
            <a:endParaRPr lang="zh-CN" altLang="en-US" b="0" i="0" dirty="0">
              <a:solidFill>
                <a:srgbClr val="222222"/>
              </a:solidFill>
              <a:effectLst/>
              <a:latin typeface="arial" panose="020B0604020202020204" pitchFamily="34" charset="0"/>
            </a:endParaRPr>
          </a:p>
          <a:p>
            <a:endParaRPr lang="zh-CN" altLang="en-US" dirty="0"/>
          </a:p>
        </p:txBody>
      </p:sp>
    </p:spTree>
    <p:extLst>
      <p:ext uri="{BB962C8B-B14F-4D97-AF65-F5344CB8AC3E}">
        <p14:creationId xmlns:p14="http://schemas.microsoft.com/office/powerpoint/2010/main" val="598409317"/>
      </p:ext>
    </p:extLst>
  </p:cSld>
  <p:clrMapOvr>
    <a:masterClrMapping/>
  </p:clrMapOvr>
  <p:transition spd="slow">
    <p:random/>
    <p:sndAc>
      <p:stSnd>
        <p:snd r:embed="rId2" name="cashreg.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C2A11-604C-5548-E3F5-14F33E8DD9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D8A054D-3906-C792-05D8-314FB33E1BAD}"/>
              </a:ext>
            </a:extLst>
          </p:cNvPr>
          <p:cNvSpPr>
            <a:spLocks noGrp="1"/>
          </p:cNvSpPr>
          <p:nvPr>
            <p:ph idx="1"/>
          </p:nvPr>
        </p:nvSpPr>
        <p:spPr/>
        <p:txBody>
          <a:bodyPr/>
          <a:lstStyle/>
          <a:p>
            <a:pPr algn="l"/>
            <a:r>
              <a:rPr lang="zh-CN" altLang="en-US" b="1" i="0" dirty="0">
                <a:solidFill>
                  <a:srgbClr val="000000"/>
                </a:solidFill>
                <a:effectLst/>
                <a:latin typeface="arial" panose="020B0604020202020204" pitchFamily="34" charset="0"/>
              </a:rPr>
              <a:t>超越政府及其部门职权</a:t>
            </a:r>
            <a:endParaRPr lang="zh-CN" altLang="en-US" b="0" i="0" dirty="0">
              <a:solidFill>
                <a:srgbClr val="222222"/>
              </a:solidFill>
              <a:effectLst/>
              <a:latin typeface="arial" panose="020B0604020202020204" pitchFamily="34" charset="0"/>
            </a:endParaRPr>
          </a:p>
          <a:p>
            <a:pPr algn="l"/>
            <a:r>
              <a:rPr lang="en-US" altLang="zh-CN" b="1" i="0" dirty="0">
                <a:solidFill>
                  <a:srgbClr val="333333"/>
                </a:solidFill>
                <a:effectLst/>
                <a:latin typeface="arial" panose="020B0604020202020204" pitchFamily="34" charset="0"/>
              </a:rPr>
              <a:t>1.</a:t>
            </a:r>
            <a:r>
              <a:rPr lang="zh-CN" altLang="en-US" b="1" i="0" dirty="0">
                <a:solidFill>
                  <a:srgbClr val="333333"/>
                </a:solidFill>
                <a:effectLst/>
                <a:latin typeface="arial" panose="020B0604020202020204" pitchFamily="34" charset="0"/>
              </a:rPr>
              <a:t>授权形式</a:t>
            </a:r>
            <a:r>
              <a:rPr lang="zh-CN" altLang="en-US" b="0" i="0" dirty="0">
                <a:solidFill>
                  <a:srgbClr val="222222"/>
                </a:solidFill>
                <a:effectLst/>
                <a:latin typeface="arial" panose="020B0604020202020204" pitchFamily="34" charset="0"/>
              </a:rPr>
              <a:t>我国现行法律、行政法规授予的政府及部门行政管理职权主要有六种形式：</a:t>
            </a:r>
          </a:p>
          <a:p>
            <a:pPr algn="l"/>
            <a:r>
              <a:rPr lang="zh-CN" altLang="en-US" b="0" i="0" dirty="0">
                <a:solidFill>
                  <a:srgbClr val="333333"/>
                </a:solidFill>
                <a:effectLst/>
                <a:latin typeface="arial" panose="020B0604020202020204" pitchFamily="34" charset="0"/>
              </a:rPr>
              <a:t>明确授权政府作出行政行为。比如，授予市、县级政府作出房屋征收决定和征收补偿决定的职权。</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单一授权。比如，授予公安机关治安、道路交通等的管理职权，其他行政机关没有该职权。</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一般授权与特别条款专门授权。比如，授予国务院林业草原、渔业部门负责野生动物保护工作，但针对其中违法出售购买利用野生动物的行为，授予市场监督管理部门行政处罚权。</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普通法律授权与特别法律专项授权。比如，</a:t>
            </a:r>
            <a:r>
              <a:rPr lang="en-US" altLang="zh-CN" b="0" i="0" dirty="0">
                <a:solidFill>
                  <a:srgbClr val="333333"/>
                </a:solidFill>
                <a:effectLst/>
                <a:latin typeface="arial" panose="020B0604020202020204" pitchFamily="34" charset="0"/>
              </a:rPr>
              <a:t>2018</a:t>
            </a:r>
            <a:r>
              <a:rPr lang="zh-CN" altLang="en-US" b="0" i="0" dirty="0">
                <a:solidFill>
                  <a:srgbClr val="333333"/>
                </a:solidFill>
                <a:effectLst/>
                <a:latin typeface="arial" panose="020B0604020202020204" pitchFamily="34" charset="0"/>
              </a:rPr>
              <a:t>年国务院机构改革前的</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产品质量法</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和</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药品管理法</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a:t>
            </a:r>
            <a:endParaRPr lang="zh-CN" altLang="en-US" dirty="0"/>
          </a:p>
        </p:txBody>
      </p:sp>
    </p:spTree>
    <p:extLst>
      <p:ext uri="{BB962C8B-B14F-4D97-AF65-F5344CB8AC3E}">
        <p14:creationId xmlns:p14="http://schemas.microsoft.com/office/powerpoint/2010/main" val="3990889885"/>
      </p:ext>
    </p:extLst>
  </p:cSld>
  <p:clrMapOvr>
    <a:masterClrMapping/>
  </p:clrMapOvr>
  <p:transition spd="slow">
    <p:random/>
    <p:sndAc>
      <p:stSnd>
        <p:snd r:embed="rId2" name="cashreg.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C08AE-114B-7A3C-6626-A2074C39388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71303EB-72B1-08AD-E02A-26BE09B59866}"/>
              </a:ext>
            </a:extLst>
          </p:cNvPr>
          <p:cNvSpPr>
            <a:spLocks noGrp="1"/>
          </p:cNvSpPr>
          <p:nvPr>
            <p:ph idx="1"/>
          </p:nvPr>
        </p:nvSpPr>
        <p:spPr/>
        <p:txBody>
          <a:bodyPr/>
          <a:lstStyle/>
          <a:p>
            <a:r>
              <a:rPr lang="zh-CN" altLang="en-US" b="0" i="0" dirty="0">
                <a:solidFill>
                  <a:srgbClr val="333333"/>
                </a:solidFill>
                <a:effectLst/>
                <a:latin typeface="arial" panose="020B0604020202020204" pitchFamily="34" charset="0"/>
              </a:rPr>
              <a:t>授权某部门中具有特别管理职权的行政机关或社会组织。比如，授予海关领导的国境卫生检疫机关对违反国境卫生检疫规定行为的管理职权，但海关本身没有该职权。</a:t>
            </a:r>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交叉授权。比如，有关发票的监管职权，</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会计法</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规定财政部门监管，</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审计法</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规定审计部门监管（原则谁先发现谁处理）。</a:t>
            </a:r>
            <a:endParaRPr lang="en-US" altLang="zh-CN" b="0" i="0" dirty="0">
              <a:solidFill>
                <a:srgbClr val="333333"/>
              </a:solidFill>
              <a:effectLst/>
              <a:latin typeface="arial" panose="020B0604020202020204" pitchFamily="34" charset="0"/>
            </a:endParaRPr>
          </a:p>
          <a:p>
            <a:pPr algn="l"/>
            <a:r>
              <a:rPr lang="en-US" altLang="zh-CN" b="1" i="0" dirty="0">
                <a:solidFill>
                  <a:srgbClr val="333333"/>
                </a:solidFill>
                <a:effectLst/>
                <a:latin typeface="arial" panose="020B0604020202020204" pitchFamily="34" charset="0"/>
              </a:rPr>
              <a:t>2.</a:t>
            </a:r>
            <a:r>
              <a:rPr lang="zh-CN" altLang="en-US" b="1" i="0" dirty="0">
                <a:solidFill>
                  <a:srgbClr val="333333"/>
                </a:solidFill>
                <a:effectLst/>
                <a:latin typeface="arial" panose="020B0604020202020204" pitchFamily="34" charset="0"/>
              </a:rPr>
              <a:t>越权表现形式</a:t>
            </a:r>
            <a:endParaRPr lang="zh-CN" altLang="en-US" b="0" i="0" dirty="0">
              <a:solidFill>
                <a:srgbClr val="222222"/>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越权行使其他政府或部门的职权。比如，因利益驱动越权、因职权边界未厘清越权、因职权划分理解错误越权、因未注意特别法或特别条款规定越权、因竞合方式作出处罚决定越权。</a:t>
            </a:r>
            <a:endParaRPr lang="en-US" altLang="zh-CN" b="0" i="0" dirty="0">
              <a:solidFill>
                <a:srgbClr val="333333"/>
              </a:solidFill>
              <a:effectLst/>
              <a:latin typeface="arial" panose="020B0604020202020204" pitchFamily="34" charset="0"/>
            </a:endParaRPr>
          </a:p>
          <a:p>
            <a:pPr algn="l"/>
            <a:r>
              <a:rPr lang="zh-CN" altLang="en-US" b="0" i="0" dirty="0">
                <a:solidFill>
                  <a:srgbClr val="333333"/>
                </a:solidFill>
                <a:effectLst/>
                <a:latin typeface="arial" panose="020B0604020202020204" pitchFamily="34" charset="0"/>
              </a:rPr>
              <a:t>越权行使司法权。比如，越权行使法院的司法裁判权或强制执行权、否定法院的生效裁判及调解协议。</a:t>
            </a:r>
            <a:endParaRPr lang="zh-CN" altLang="en-US" b="0" i="0" dirty="0">
              <a:solidFill>
                <a:srgbClr val="222222"/>
              </a:solidFill>
              <a:effectLst/>
              <a:latin typeface="arial" panose="020B0604020202020204" pitchFamily="34" charset="0"/>
            </a:endParaRPr>
          </a:p>
          <a:p>
            <a:endParaRPr lang="zh-CN" altLang="en-US" b="0" i="0" dirty="0">
              <a:solidFill>
                <a:srgbClr val="222222"/>
              </a:solidFill>
              <a:effectLst/>
              <a:latin typeface="arial" panose="020B0604020202020204" pitchFamily="34" charset="0"/>
            </a:endParaRPr>
          </a:p>
          <a:p>
            <a:endParaRPr lang="zh-CN" altLang="en-US" dirty="0"/>
          </a:p>
        </p:txBody>
      </p:sp>
    </p:spTree>
    <p:extLst>
      <p:ext uri="{BB962C8B-B14F-4D97-AF65-F5344CB8AC3E}">
        <p14:creationId xmlns:p14="http://schemas.microsoft.com/office/powerpoint/2010/main" val="608647600"/>
      </p:ext>
    </p:extLst>
  </p:cSld>
  <p:clrMapOvr>
    <a:masterClrMapping/>
  </p:clrMapOvr>
  <p:transition spd="slow">
    <p:random/>
    <p:sndAc>
      <p:stSnd>
        <p:snd r:embed="rId2" name="cashreg.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E75674FE-9AE0-CFFB-FA70-CEB273FFD18F}"/>
              </a:ext>
            </a:extLst>
          </p:cNvPr>
          <p:cNvSpPr>
            <a:spLocks noGrp="1" noChangeArrowheads="1"/>
          </p:cNvSpPr>
          <p:nvPr>
            <p:ph type="title"/>
          </p:nvPr>
        </p:nvSpPr>
        <p:spPr/>
        <p:txBody>
          <a:bodyPr/>
          <a:lstStyle/>
          <a:p>
            <a:pPr eaLnBrk="1" hangingPunct="1"/>
            <a:r>
              <a:rPr lang="zh-CN" altLang="en-US"/>
              <a:t>三、行政行为内容合法</a:t>
            </a:r>
          </a:p>
        </p:txBody>
      </p:sp>
      <p:sp>
        <p:nvSpPr>
          <p:cNvPr id="25603" name="内容占位符 2">
            <a:extLst>
              <a:ext uri="{FF2B5EF4-FFF2-40B4-BE49-F238E27FC236}">
                <a16:creationId xmlns:a16="http://schemas.microsoft.com/office/drawing/2014/main" id="{035619E8-BBD3-4D69-1C55-15466F6A082A}"/>
              </a:ext>
            </a:extLst>
          </p:cNvPr>
          <p:cNvSpPr>
            <a:spLocks noGrp="1" noChangeArrowheads="1"/>
          </p:cNvSpPr>
          <p:nvPr>
            <p:ph idx="1"/>
          </p:nvPr>
        </p:nvSpPr>
        <p:spPr/>
        <p:txBody>
          <a:bodyPr/>
          <a:lstStyle/>
          <a:p>
            <a:pPr eaLnBrk="1" hangingPunct="1"/>
            <a:r>
              <a:rPr lang="zh-CN" altLang="en-US"/>
              <a:t>（一）行政行为有事实根据，证据确凿</a:t>
            </a:r>
          </a:p>
          <a:p>
            <a:pPr eaLnBrk="1" hangingPunct="1"/>
            <a:r>
              <a:rPr lang="zh-CN" altLang="en-US"/>
              <a:t>（二）行政行为正确适用依据</a:t>
            </a:r>
          </a:p>
          <a:p>
            <a:pPr eaLnBrk="1" hangingPunct="1"/>
            <a:r>
              <a:rPr lang="zh-CN" altLang="en-US"/>
              <a:t>（三）行政行为合乎立法目的</a:t>
            </a:r>
          </a:p>
        </p:txBody>
      </p:sp>
    </p:spTree>
  </p:cSld>
  <p:clrMapOvr>
    <a:masterClrMapping/>
  </p:clrMapOvr>
  <p:transition spd="slow">
    <p:random/>
    <p:sndAc>
      <p:stSnd>
        <p:snd r:embed="rId2" name="cashreg.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8D8594D5-DFBE-46F4-85B0-644FAD97B90B}"/>
              </a:ext>
            </a:extLst>
          </p:cNvPr>
          <p:cNvSpPr>
            <a:spLocks noGrp="1" noChangeArrowheads="1"/>
          </p:cNvSpPr>
          <p:nvPr>
            <p:ph type="title"/>
          </p:nvPr>
        </p:nvSpPr>
        <p:spPr/>
        <p:txBody>
          <a:bodyPr/>
          <a:lstStyle/>
          <a:p>
            <a:pPr eaLnBrk="1" hangingPunct="1"/>
            <a:r>
              <a:rPr lang="zh-CN" altLang="en-US"/>
              <a:t>四、行政行为程序合法</a:t>
            </a:r>
          </a:p>
        </p:txBody>
      </p:sp>
      <p:sp>
        <p:nvSpPr>
          <p:cNvPr id="26627" name="内容占位符 2">
            <a:extLst>
              <a:ext uri="{FF2B5EF4-FFF2-40B4-BE49-F238E27FC236}">
                <a16:creationId xmlns:a16="http://schemas.microsoft.com/office/drawing/2014/main" id="{C70D9A12-FF73-623C-E886-E1538AFEF51F}"/>
              </a:ext>
            </a:extLst>
          </p:cNvPr>
          <p:cNvSpPr>
            <a:spLocks noGrp="1" noChangeArrowheads="1"/>
          </p:cNvSpPr>
          <p:nvPr>
            <p:ph idx="1"/>
          </p:nvPr>
        </p:nvSpPr>
        <p:spPr/>
        <p:txBody>
          <a:bodyPr/>
          <a:lstStyle/>
          <a:p>
            <a:pPr eaLnBrk="1" hangingPunct="1"/>
            <a:r>
              <a:rPr lang="zh-CN" altLang="en-US"/>
              <a:t>（一）行为符合法定方式</a:t>
            </a:r>
          </a:p>
          <a:p>
            <a:pPr eaLnBrk="1" hangingPunct="1"/>
            <a:r>
              <a:rPr lang="zh-CN" altLang="en-US"/>
              <a:t>（二）行为符合法定步骤、顺序</a:t>
            </a:r>
          </a:p>
          <a:p>
            <a:pPr eaLnBrk="1" hangingPunct="1"/>
            <a:r>
              <a:rPr lang="zh-CN" altLang="en-US"/>
              <a:t>（三）行为符合法定时限</a:t>
            </a:r>
          </a:p>
        </p:txBody>
      </p:sp>
    </p:spTree>
  </p:cSld>
  <p:clrMapOvr>
    <a:masterClrMapping/>
  </p:clrMapOvr>
  <p:transition spd="slow">
    <p:random/>
    <p:sndAc>
      <p:stSnd>
        <p:snd r:embed="rId2" name="cashreg.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DAFD3FE-46F7-9DF6-AA19-C51CC676E5A0}"/>
              </a:ext>
            </a:extLst>
          </p:cNvPr>
          <p:cNvSpPr>
            <a:spLocks noGrp="1"/>
          </p:cNvSpPr>
          <p:nvPr>
            <p:ph type="title"/>
          </p:nvPr>
        </p:nvSpPr>
        <p:spPr/>
        <p:txBody>
          <a:bodyPr/>
          <a:lstStyle/>
          <a:p>
            <a:r>
              <a:rPr lang="zh-CN" altLang="en-US" sz="5400" dirty="0">
                <a:solidFill>
                  <a:schemeClr val="tx2"/>
                </a:solidFill>
                <a:latin typeface="楷体_GB2312" pitchFamily="49" charset="-122"/>
              </a:rPr>
              <a:t>第五章  行政行为概述</a:t>
            </a:r>
            <a:endParaRPr lang="zh-CN" altLang="en-US" sz="5400" dirty="0"/>
          </a:p>
        </p:txBody>
      </p:sp>
      <p:sp>
        <p:nvSpPr>
          <p:cNvPr id="2" name="Rectangle 3">
            <a:extLst>
              <a:ext uri="{FF2B5EF4-FFF2-40B4-BE49-F238E27FC236}">
                <a16:creationId xmlns:a16="http://schemas.microsoft.com/office/drawing/2014/main" id="{4094D6D8-6E09-CCC1-5F47-A2043F0EC59D}"/>
              </a:ext>
            </a:extLst>
          </p:cNvPr>
          <p:cNvSpPr>
            <a:spLocks noGrp="1"/>
          </p:cNvSpPr>
          <p:nvPr>
            <p:ph idx="1"/>
          </p:nvPr>
        </p:nvSpPr>
        <p:spPr/>
        <p:txBody>
          <a:bodyPr/>
          <a:lstStyle/>
          <a:p>
            <a:pPr lvl="1" eaLnBrk="1" hangingPunct="1">
              <a:lnSpc>
                <a:spcPct val="110000"/>
              </a:lnSpc>
              <a:defRPr/>
            </a:pPr>
            <a:r>
              <a:rPr lang="zh-CN" altLang="en-US" noProof="1">
                <a:latin typeface="楷体_GB2312" pitchFamily="49" charset="-122"/>
              </a:rPr>
              <a:t>第一节</a:t>
            </a:r>
            <a:r>
              <a:rPr lang="zh-CN" altLang="en-US" noProof="1">
                <a:latin typeface="Times New Roman" panose="02020603050405020304" pitchFamily="18" charset="0"/>
              </a:rPr>
              <a:t>    行政行为的概念与分类</a:t>
            </a:r>
          </a:p>
          <a:p>
            <a:pPr lvl="1" eaLnBrk="1" hangingPunct="1">
              <a:lnSpc>
                <a:spcPct val="110000"/>
              </a:lnSpc>
              <a:defRPr/>
            </a:pPr>
            <a:r>
              <a:rPr lang="zh-CN" altLang="en-US" noProof="1">
                <a:latin typeface="Times New Roman" panose="02020603050405020304" pitchFamily="18" charset="0"/>
              </a:rPr>
              <a:t>第二节    行政行为的合法要件</a:t>
            </a:r>
          </a:p>
          <a:p>
            <a:pPr lvl="1" eaLnBrk="1" hangingPunct="1">
              <a:lnSpc>
                <a:spcPct val="110000"/>
              </a:lnSpc>
              <a:defRPr/>
            </a:pPr>
            <a:r>
              <a:rPr lang="zh-CN" altLang="en-US" noProof="1">
                <a:latin typeface="楷体_GB2312" pitchFamily="49" charset="-122"/>
              </a:rPr>
              <a:t>第三节  行政行为的效力</a:t>
            </a:r>
          </a:p>
          <a:p>
            <a:pPr marL="457200" lvl="1" indent="0" eaLnBrk="1" hangingPunct="1">
              <a:lnSpc>
                <a:spcPct val="110000"/>
              </a:lnSpc>
              <a:buNone/>
              <a:defRPr/>
            </a:pPr>
            <a:endParaRPr lang="zh-CN" altLang="en-US" noProof="1">
              <a:latin typeface="Times New Roman" panose="02020603050405020304" pitchFamily="18" charset="0"/>
            </a:endParaRPr>
          </a:p>
          <a:p>
            <a:pPr lvl="1" eaLnBrk="1" hangingPunct="1">
              <a:lnSpc>
                <a:spcPct val="110000"/>
              </a:lnSpc>
              <a:defRPr/>
            </a:pPr>
            <a:endParaRPr lang="zh-CN" altLang="en-US" noProof="1">
              <a:latin typeface="Times New Roman" panose="02020603050405020304" pitchFamily="18" charset="0"/>
            </a:endParaRP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129A9-EDBE-0832-1BD7-71C11E4C55DC}"/>
              </a:ext>
            </a:extLst>
          </p:cNvPr>
          <p:cNvSpPr>
            <a:spLocks noGrp="1"/>
          </p:cNvSpPr>
          <p:nvPr>
            <p:ph type="title"/>
          </p:nvPr>
        </p:nvSpPr>
        <p:spPr/>
        <p:txBody>
          <a:bodyPr/>
          <a:lstStyle/>
          <a:p>
            <a:endParaRPr lang="zh-CN" altLang="en-US"/>
          </a:p>
        </p:txBody>
      </p:sp>
      <p:sp>
        <p:nvSpPr>
          <p:cNvPr id="27651" name="Rectangle 3">
            <a:extLst>
              <a:ext uri="{FF2B5EF4-FFF2-40B4-BE49-F238E27FC236}">
                <a16:creationId xmlns:a16="http://schemas.microsoft.com/office/drawing/2014/main" id="{BE477635-5F3C-2581-6E00-BA7D19C08A72}"/>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第三节  行政行为的效力</a:t>
            </a:r>
          </a:p>
          <a:p>
            <a:pPr algn="ctr" eaLnBrk="1" hangingPunct="1">
              <a:buFont typeface="Wingdings" panose="05000000000000000000" pitchFamily="2" charset="2"/>
              <a:buNone/>
            </a:pPr>
            <a:endParaRPr lang="zh-CN" altLang="en-US" sz="440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93F04B5F-79D4-A33A-E0C8-F2FA9F78D920}"/>
              </a:ext>
            </a:extLst>
          </p:cNvPr>
          <p:cNvSpPr>
            <a:spLocks noGrp="1" noChangeArrowheads="1"/>
          </p:cNvSpPr>
          <p:nvPr>
            <p:ph type="title"/>
          </p:nvPr>
        </p:nvSpPr>
        <p:spPr/>
        <p:txBody>
          <a:bodyPr/>
          <a:lstStyle/>
          <a:p>
            <a:pPr eaLnBrk="1" hangingPunct="1"/>
            <a:r>
              <a:rPr lang="zh-CN" altLang="en-US"/>
              <a:t>一、行政行为效力的内容</a:t>
            </a:r>
          </a:p>
        </p:txBody>
      </p:sp>
      <p:sp>
        <p:nvSpPr>
          <p:cNvPr id="28675" name="内容占位符 2">
            <a:extLst>
              <a:ext uri="{FF2B5EF4-FFF2-40B4-BE49-F238E27FC236}">
                <a16:creationId xmlns:a16="http://schemas.microsoft.com/office/drawing/2014/main" id="{727F9895-5A62-C91C-A11C-0989763C4142}"/>
              </a:ext>
            </a:extLst>
          </p:cNvPr>
          <p:cNvSpPr>
            <a:spLocks noGrp="1" noChangeArrowheads="1"/>
          </p:cNvSpPr>
          <p:nvPr>
            <p:ph idx="1"/>
          </p:nvPr>
        </p:nvSpPr>
        <p:spPr/>
        <p:txBody>
          <a:bodyPr/>
          <a:lstStyle/>
          <a:p>
            <a:pPr eaLnBrk="1" hangingPunct="1"/>
            <a:r>
              <a:rPr lang="zh-CN" altLang="en-US"/>
              <a:t>（一）行政行为具有公定力</a:t>
            </a:r>
          </a:p>
          <a:p>
            <a:pPr eaLnBrk="1" hangingPunct="1"/>
            <a:r>
              <a:rPr lang="zh-CN" altLang="en-US"/>
              <a:t>（二）行政行为具有确定力</a:t>
            </a:r>
          </a:p>
          <a:p>
            <a:pPr eaLnBrk="1" hangingPunct="1"/>
            <a:r>
              <a:rPr lang="zh-CN" altLang="en-US"/>
              <a:t>（三）行政行为具有拘束力</a:t>
            </a:r>
          </a:p>
          <a:p>
            <a:pPr eaLnBrk="1" hangingPunct="1"/>
            <a:r>
              <a:rPr lang="zh-CN" altLang="en-US"/>
              <a:t>（四）行政行为具有执行力</a:t>
            </a:r>
          </a:p>
        </p:txBody>
      </p:sp>
    </p:spTree>
  </p:cSld>
  <p:clrMapOvr>
    <a:masterClrMapping/>
  </p:clrMapOvr>
  <p:transition spd="slow">
    <p:random/>
    <p:sndAc>
      <p:stSnd>
        <p:snd r:embed="rId2" name="cashreg.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D7AE51EE-5172-3B71-73E6-35594C6FD601}"/>
              </a:ext>
            </a:extLst>
          </p:cNvPr>
          <p:cNvSpPr>
            <a:spLocks noGrp="1" noChangeArrowheads="1"/>
          </p:cNvSpPr>
          <p:nvPr>
            <p:ph type="title"/>
          </p:nvPr>
        </p:nvSpPr>
        <p:spPr/>
        <p:txBody>
          <a:bodyPr/>
          <a:lstStyle/>
          <a:p>
            <a:pPr eaLnBrk="1" hangingPunct="1"/>
            <a:r>
              <a:rPr lang="zh-CN" altLang="en-US"/>
              <a:t>二、行政行为的生效</a:t>
            </a:r>
          </a:p>
        </p:txBody>
      </p:sp>
      <p:sp>
        <p:nvSpPr>
          <p:cNvPr id="29699" name="内容占位符 2">
            <a:extLst>
              <a:ext uri="{FF2B5EF4-FFF2-40B4-BE49-F238E27FC236}">
                <a16:creationId xmlns:a16="http://schemas.microsoft.com/office/drawing/2014/main" id="{57C65B35-1557-819A-40C2-3386E05057D2}"/>
              </a:ext>
            </a:extLst>
          </p:cNvPr>
          <p:cNvSpPr>
            <a:spLocks noGrp="1" noChangeArrowheads="1"/>
          </p:cNvSpPr>
          <p:nvPr>
            <p:ph idx="1"/>
          </p:nvPr>
        </p:nvSpPr>
        <p:spPr/>
        <p:txBody>
          <a:bodyPr/>
          <a:lstStyle/>
          <a:p>
            <a:pPr eaLnBrk="1" hangingPunct="1"/>
            <a:r>
              <a:rPr lang="zh-CN" altLang="en-US"/>
              <a:t>行政行为的生效是指行政主体实施的法律行为在完成其法定程序，具备相应法定要件后正式对外发生法律效力。法律对不同的行政行为设定了不同的生效要件。</a:t>
            </a:r>
          </a:p>
        </p:txBody>
      </p:sp>
    </p:spTree>
  </p:cSld>
  <p:clrMapOvr>
    <a:masterClrMapping/>
  </p:clrMapOvr>
  <p:transition spd="slow">
    <p:random/>
    <p:sndAc>
      <p:stSnd>
        <p:snd r:embed="rId2" name="cashreg.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247D9523-0CF4-9B92-50A2-49B880BDEEFE}"/>
              </a:ext>
            </a:extLst>
          </p:cNvPr>
          <p:cNvSpPr>
            <a:spLocks noGrp="1" noChangeArrowheads="1"/>
          </p:cNvSpPr>
          <p:nvPr>
            <p:ph type="title"/>
          </p:nvPr>
        </p:nvSpPr>
        <p:spPr/>
        <p:txBody>
          <a:bodyPr/>
          <a:lstStyle/>
          <a:p>
            <a:pPr eaLnBrk="1" hangingPunct="1"/>
            <a:r>
              <a:rPr lang="zh-CN" altLang="en-US" sz="3600"/>
              <a:t>（一）一般抽象行政行为的生效要件</a:t>
            </a:r>
          </a:p>
        </p:txBody>
      </p:sp>
      <p:sp>
        <p:nvSpPr>
          <p:cNvPr id="30723" name="内容占位符 2">
            <a:extLst>
              <a:ext uri="{FF2B5EF4-FFF2-40B4-BE49-F238E27FC236}">
                <a16:creationId xmlns:a16="http://schemas.microsoft.com/office/drawing/2014/main" id="{14458A30-551A-24E5-DB97-309005240B59}"/>
              </a:ext>
            </a:extLst>
          </p:cNvPr>
          <p:cNvSpPr>
            <a:spLocks noGrp="1" noChangeArrowheads="1"/>
          </p:cNvSpPr>
          <p:nvPr>
            <p:ph idx="1"/>
          </p:nvPr>
        </p:nvSpPr>
        <p:spPr/>
        <p:txBody>
          <a:bodyPr/>
          <a:lstStyle/>
          <a:p>
            <a:pPr eaLnBrk="1" hangingPunct="1"/>
            <a:r>
              <a:rPr lang="zh-CN" altLang="en-US"/>
              <a:t>1. 经相应行政机关会议讨论决定</a:t>
            </a:r>
          </a:p>
          <a:p>
            <a:pPr eaLnBrk="1" hangingPunct="1"/>
            <a:r>
              <a:rPr lang="zh-CN" altLang="en-US"/>
              <a:t>2. 经相应行政机关行政首长签署</a:t>
            </a:r>
          </a:p>
          <a:p>
            <a:pPr eaLnBrk="1" hangingPunct="1"/>
            <a:r>
              <a:rPr lang="zh-CN" altLang="en-US"/>
              <a:t>3. 公开发布</a:t>
            </a:r>
          </a:p>
          <a:p>
            <a:pPr eaLnBrk="1" hangingPunct="1"/>
            <a:r>
              <a:rPr lang="zh-CN" altLang="en-US"/>
              <a:t>4. 行为确定的生效日期已到</a:t>
            </a:r>
          </a:p>
        </p:txBody>
      </p:sp>
    </p:spTree>
  </p:cSld>
  <p:clrMapOvr>
    <a:masterClrMapping/>
  </p:clrMapOvr>
  <p:transition spd="slow">
    <p:random/>
    <p:sndAc>
      <p:stSnd>
        <p:snd r:embed="rId2" name="cashreg.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A74EC0A2-8622-5F62-3FF3-86D7B2C5010F}"/>
              </a:ext>
            </a:extLst>
          </p:cNvPr>
          <p:cNvSpPr>
            <a:spLocks noGrp="1" noChangeArrowheads="1"/>
          </p:cNvSpPr>
          <p:nvPr>
            <p:ph type="title"/>
          </p:nvPr>
        </p:nvSpPr>
        <p:spPr/>
        <p:txBody>
          <a:bodyPr/>
          <a:lstStyle/>
          <a:p>
            <a:pPr eaLnBrk="1" hangingPunct="1"/>
            <a:r>
              <a:rPr lang="zh-CN" altLang="en-US"/>
              <a:t>（二）具体行政行为的生效要件</a:t>
            </a:r>
          </a:p>
        </p:txBody>
      </p:sp>
      <p:sp>
        <p:nvSpPr>
          <p:cNvPr id="31747" name="内容占位符 2">
            <a:extLst>
              <a:ext uri="{FF2B5EF4-FFF2-40B4-BE49-F238E27FC236}">
                <a16:creationId xmlns:a16="http://schemas.microsoft.com/office/drawing/2014/main" id="{E5DFD579-83B1-F03C-F943-F5F14A7DC364}"/>
              </a:ext>
            </a:extLst>
          </p:cNvPr>
          <p:cNvSpPr>
            <a:spLocks noGrp="1" noChangeArrowheads="1"/>
          </p:cNvSpPr>
          <p:nvPr>
            <p:ph idx="1"/>
          </p:nvPr>
        </p:nvSpPr>
        <p:spPr/>
        <p:txBody>
          <a:bodyPr/>
          <a:lstStyle/>
          <a:p>
            <a:pPr eaLnBrk="1" hangingPunct="1"/>
            <a:r>
              <a:rPr lang="zh-CN" altLang="en-US"/>
              <a:t>1. 行政主体作出行政决定</a:t>
            </a:r>
          </a:p>
          <a:p>
            <a:pPr eaLnBrk="1" hangingPunct="1"/>
            <a:r>
              <a:rPr lang="zh-CN" altLang="en-US"/>
              <a:t>2. 行政决定已送达行政相对人</a:t>
            </a:r>
          </a:p>
          <a:p>
            <a:pPr eaLnBrk="1" hangingPunct="1"/>
            <a:r>
              <a:rPr lang="zh-CN" altLang="en-US"/>
              <a:t>3. 附款行为所附条件成熟</a:t>
            </a:r>
          </a:p>
        </p:txBody>
      </p:sp>
    </p:spTree>
  </p:cSld>
  <p:clrMapOvr>
    <a:masterClrMapping/>
  </p:clrMapOvr>
  <p:transition spd="slow">
    <p:random/>
    <p:sndAc>
      <p:stSnd>
        <p:snd r:embed="rId2" name="cashreg.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F7E7787-FF70-4322-77F3-0FC58C0152E8}"/>
              </a:ext>
            </a:extLst>
          </p:cNvPr>
          <p:cNvSpPr>
            <a:spLocks noGrp="1" noChangeArrowheads="1"/>
          </p:cNvSpPr>
          <p:nvPr>
            <p:ph type="title"/>
          </p:nvPr>
        </p:nvSpPr>
        <p:spPr/>
        <p:txBody>
          <a:bodyPr/>
          <a:lstStyle/>
          <a:p>
            <a:pPr eaLnBrk="1" hangingPunct="1"/>
            <a:r>
              <a:rPr lang="zh-CN" altLang="en-US"/>
              <a:t>三、行政行为的失效</a:t>
            </a:r>
          </a:p>
        </p:txBody>
      </p:sp>
      <p:sp>
        <p:nvSpPr>
          <p:cNvPr id="32771" name="内容占位符 2">
            <a:extLst>
              <a:ext uri="{FF2B5EF4-FFF2-40B4-BE49-F238E27FC236}">
                <a16:creationId xmlns:a16="http://schemas.microsoft.com/office/drawing/2014/main" id="{2E3E8E0D-0079-4A94-C084-B62BC5D002E2}"/>
              </a:ext>
            </a:extLst>
          </p:cNvPr>
          <p:cNvSpPr>
            <a:spLocks noGrp="1" noChangeArrowheads="1"/>
          </p:cNvSpPr>
          <p:nvPr>
            <p:ph idx="1"/>
          </p:nvPr>
        </p:nvSpPr>
        <p:spPr/>
        <p:txBody>
          <a:bodyPr/>
          <a:lstStyle/>
          <a:p>
            <a:pPr eaLnBrk="1" hangingPunct="1"/>
            <a:r>
              <a:rPr lang="zh-CN" altLang="en-US"/>
              <a:t>行政行为失效的四种情形：</a:t>
            </a:r>
            <a:endParaRPr lang="en-US" altLang="zh-CN"/>
          </a:p>
          <a:p>
            <a:pPr eaLnBrk="1" hangingPunct="1"/>
            <a:r>
              <a:rPr lang="zh-CN" altLang="en-US"/>
              <a:t>行政行为被撤销；</a:t>
            </a:r>
            <a:endParaRPr lang="en-US" altLang="zh-CN"/>
          </a:p>
          <a:p>
            <a:pPr eaLnBrk="1" hangingPunct="1"/>
            <a:r>
              <a:rPr lang="zh-CN" altLang="en-US"/>
              <a:t>行政行为被废止；</a:t>
            </a:r>
            <a:endParaRPr lang="en-US" altLang="zh-CN"/>
          </a:p>
          <a:p>
            <a:pPr eaLnBrk="1" hangingPunct="1"/>
            <a:r>
              <a:rPr lang="zh-CN" altLang="en-US"/>
              <a:t>行政行为被确认无效；</a:t>
            </a:r>
            <a:endParaRPr lang="en-US" altLang="zh-CN"/>
          </a:p>
          <a:p>
            <a:pPr eaLnBrk="1" hangingPunct="1"/>
            <a:r>
              <a:rPr lang="zh-CN" altLang="en-US"/>
              <a:t>行政行为因期限届满而失效。</a:t>
            </a:r>
          </a:p>
        </p:txBody>
      </p:sp>
    </p:spTree>
  </p:cSld>
  <p:clrMapOvr>
    <a:masterClrMapping/>
  </p:clrMapOvr>
  <p:transition spd="slow">
    <p:random/>
    <p:sndAc>
      <p:stSnd>
        <p:snd r:embed="rId2" name="cashreg.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5C6B8F1C-C9E2-3C68-A49C-5728A58DBF4C}"/>
              </a:ext>
            </a:extLst>
          </p:cNvPr>
          <p:cNvSpPr>
            <a:spLocks noGrp="1" noChangeArrowheads="1"/>
          </p:cNvSpPr>
          <p:nvPr>
            <p:ph type="title"/>
          </p:nvPr>
        </p:nvSpPr>
        <p:spPr/>
        <p:txBody>
          <a:bodyPr/>
          <a:lstStyle/>
          <a:p>
            <a:pPr eaLnBrk="1" hangingPunct="1"/>
            <a:r>
              <a:rPr lang="zh-CN" altLang="en-US"/>
              <a:t>（一）行政行为的撤销</a:t>
            </a:r>
          </a:p>
        </p:txBody>
      </p:sp>
      <p:sp>
        <p:nvSpPr>
          <p:cNvPr id="33795" name="内容占位符 2">
            <a:extLst>
              <a:ext uri="{FF2B5EF4-FFF2-40B4-BE49-F238E27FC236}">
                <a16:creationId xmlns:a16="http://schemas.microsoft.com/office/drawing/2014/main" id="{1F58A146-F1F9-5E93-C559-C57722D8B195}"/>
              </a:ext>
            </a:extLst>
          </p:cNvPr>
          <p:cNvSpPr>
            <a:spLocks noGrp="1" noChangeArrowheads="1"/>
          </p:cNvSpPr>
          <p:nvPr>
            <p:ph idx="1"/>
          </p:nvPr>
        </p:nvSpPr>
        <p:spPr/>
        <p:txBody>
          <a:bodyPr/>
          <a:lstStyle/>
          <a:p>
            <a:pPr eaLnBrk="1" hangingPunct="1"/>
            <a:r>
              <a:rPr lang="zh-CN" altLang="en-US"/>
              <a:t>1. 行政行为撤销的条件，包括以下两方面：</a:t>
            </a:r>
          </a:p>
          <a:p>
            <a:pPr eaLnBrk="1" hangingPunct="1"/>
            <a:r>
              <a:rPr lang="zh-CN" altLang="en-US"/>
              <a:t>（1）行政行为合法要件缺损；</a:t>
            </a:r>
          </a:p>
          <a:p>
            <a:pPr eaLnBrk="1" hangingPunct="1"/>
            <a:r>
              <a:rPr lang="zh-CN" altLang="en-US"/>
              <a:t>（2）行政行为不适当。</a:t>
            </a:r>
          </a:p>
          <a:p>
            <a:pPr eaLnBrk="1" hangingPunct="1"/>
            <a:endParaRPr lang="zh-CN" altLang="en-US"/>
          </a:p>
        </p:txBody>
      </p:sp>
    </p:spTree>
  </p:cSld>
  <p:clrMapOvr>
    <a:masterClrMapping/>
  </p:clrMapOvr>
  <p:transition spd="slow">
    <p:random/>
    <p:sndAc>
      <p:stSnd>
        <p:snd r:embed="rId2" name="cashreg.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159E-CEE6-5153-1BAD-D710CF49CF00}"/>
              </a:ext>
            </a:extLst>
          </p:cNvPr>
          <p:cNvSpPr>
            <a:spLocks noGrp="1"/>
          </p:cNvSpPr>
          <p:nvPr>
            <p:ph type="title"/>
          </p:nvPr>
        </p:nvSpPr>
        <p:spPr/>
        <p:txBody>
          <a:bodyPr/>
          <a:lstStyle/>
          <a:p>
            <a:endParaRPr lang="zh-CN" altLang="en-US"/>
          </a:p>
        </p:txBody>
      </p:sp>
      <p:sp>
        <p:nvSpPr>
          <p:cNvPr id="34819" name="内容占位符 2">
            <a:extLst>
              <a:ext uri="{FF2B5EF4-FFF2-40B4-BE49-F238E27FC236}">
                <a16:creationId xmlns:a16="http://schemas.microsoft.com/office/drawing/2014/main" id="{0DD697E8-812F-EAB3-638F-741CB4587822}"/>
              </a:ext>
            </a:extLst>
          </p:cNvPr>
          <p:cNvSpPr>
            <a:spLocks noGrp="1" noChangeArrowheads="1"/>
          </p:cNvSpPr>
          <p:nvPr>
            <p:ph idx="1"/>
          </p:nvPr>
        </p:nvSpPr>
        <p:spPr/>
        <p:txBody>
          <a:bodyPr/>
          <a:lstStyle/>
          <a:p>
            <a:pPr eaLnBrk="1" hangingPunct="1"/>
            <a:r>
              <a:rPr lang="zh-CN" altLang="en-US" sz="2800"/>
              <a:t>2. 行政行为撤销的法律后果，包括以下方面：</a:t>
            </a:r>
          </a:p>
          <a:p>
            <a:pPr eaLnBrk="1" hangingPunct="1"/>
            <a:r>
              <a:rPr lang="zh-CN" altLang="en-US" sz="2800"/>
              <a:t>（1）相应行政行为通常自撤销之日起失去法律效力，亦可追溯到行政行为作出之日。</a:t>
            </a:r>
          </a:p>
          <a:p>
            <a:pPr eaLnBrk="1" hangingPunct="1"/>
            <a:r>
              <a:rPr lang="zh-CN" altLang="en-US" sz="2800"/>
              <a:t>（2）如果行政行为的撤销是因行政主体过错引起的，且相应行政行为是授益行政行为，撤销的效力不应追溯到行政行为作出之日。</a:t>
            </a:r>
          </a:p>
          <a:p>
            <a:pPr eaLnBrk="1" hangingPunct="1"/>
            <a:r>
              <a:rPr lang="zh-CN" altLang="en-US" sz="2800"/>
              <a:t>（3）如果行政行为的撤销是因行政相对人的过错或行政主体与相对人的共同过错所引起的，行政行为撤销的效力可追溯到行为作出之日。</a:t>
            </a:r>
          </a:p>
        </p:txBody>
      </p:sp>
    </p:spTree>
  </p:cSld>
  <p:clrMapOvr>
    <a:masterClrMapping/>
  </p:clrMapOvr>
  <p:transition spd="slow">
    <p:random/>
    <p:sndAc>
      <p:stSnd>
        <p:snd r:embed="rId2" name="cashreg.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7E86EE33-6ED8-C77A-4796-F48731DD14AB}"/>
              </a:ext>
            </a:extLst>
          </p:cNvPr>
          <p:cNvSpPr>
            <a:spLocks noGrp="1" noChangeArrowheads="1"/>
          </p:cNvSpPr>
          <p:nvPr>
            <p:ph type="title"/>
          </p:nvPr>
        </p:nvSpPr>
        <p:spPr/>
        <p:txBody>
          <a:bodyPr/>
          <a:lstStyle/>
          <a:p>
            <a:pPr eaLnBrk="1" hangingPunct="1"/>
            <a:r>
              <a:rPr lang="zh-CN" altLang="en-US"/>
              <a:t>（二）行政行为的废止</a:t>
            </a:r>
          </a:p>
        </p:txBody>
      </p:sp>
      <p:sp>
        <p:nvSpPr>
          <p:cNvPr id="35843" name="内容占位符 2">
            <a:extLst>
              <a:ext uri="{FF2B5EF4-FFF2-40B4-BE49-F238E27FC236}">
                <a16:creationId xmlns:a16="http://schemas.microsoft.com/office/drawing/2014/main" id="{B0F84F25-1E9B-FCF3-5ED0-7EC961903BDF}"/>
              </a:ext>
            </a:extLst>
          </p:cNvPr>
          <p:cNvSpPr>
            <a:spLocks noGrp="1" noChangeArrowheads="1"/>
          </p:cNvSpPr>
          <p:nvPr>
            <p:ph idx="1"/>
          </p:nvPr>
        </p:nvSpPr>
        <p:spPr/>
        <p:txBody>
          <a:bodyPr/>
          <a:lstStyle/>
          <a:p>
            <a:pPr eaLnBrk="1" hangingPunct="1"/>
            <a:r>
              <a:rPr lang="zh-CN" altLang="en-US"/>
              <a:t>行政行为废止的条件通常有下述三项：</a:t>
            </a:r>
          </a:p>
          <a:p>
            <a:pPr eaLnBrk="1" hangingPunct="1"/>
            <a:r>
              <a:rPr lang="zh-CN" altLang="en-US"/>
              <a:t>（1）行政行为所依据的法律、法规、规章、政策经有权机关依法修改、废止或撤销。</a:t>
            </a:r>
          </a:p>
          <a:p>
            <a:pPr eaLnBrk="1" hangingPunct="1"/>
            <a:r>
              <a:rPr lang="zh-CN" altLang="en-US"/>
              <a:t>（2）行政行为所依据的客观情况发生重大变化，原行政行为的继续存在将不利于或损害国家、社会公共利益。为了公共利益的需要，行政主体必须废止原行政行为。</a:t>
            </a:r>
          </a:p>
          <a:p>
            <a:pPr eaLnBrk="1" hangingPunct="1"/>
            <a:endParaRPr lang="zh-CN" altLang="en-US"/>
          </a:p>
        </p:txBody>
      </p:sp>
    </p:spTree>
  </p:cSld>
  <p:clrMapOvr>
    <a:masterClrMapping/>
  </p:clrMapOvr>
  <p:transition spd="slow">
    <p:random/>
    <p:sndAc>
      <p:stSnd>
        <p:snd r:embed="rId2" name="cashreg.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F84DF0-A500-C8DE-3840-15A8A429A508}"/>
              </a:ext>
            </a:extLst>
          </p:cNvPr>
          <p:cNvSpPr>
            <a:spLocks noGrp="1"/>
          </p:cNvSpPr>
          <p:nvPr>
            <p:ph type="title"/>
          </p:nvPr>
        </p:nvSpPr>
        <p:spPr/>
        <p:txBody>
          <a:bodyPr/>
          <a:lstStyle/>
          <a:p>
            <a:endParaRPr lang="zh-CN" altLang="en-US"/>
          </a:p>
        </p:txBody>
      </p:sp>
      <p:sp>
        <p:nvSpPr>
          <p:cNvPr id="36867" name="内容占位符 2">
            <a:extLst>
              <a:ext uri="{FF2B5EF4-FFF2-40B4-BE49-F238E27FC236}">
                <a16:creationId xmlns:a16="http://schemas.microsoft.com/office/drawing/2014/main" id="{BEFCEE7E-4493-37C7-2D16-F8D3F14866A6}"/>
              </a:ext>
            </a:extLst>
          </p:cNvPr>
          <p:cNvSpPr>
            <a:spLocks noGrp="1" noChangeArrowheads="1"/>
          </p:cNvSpPr>
          <p:nvPr>
            <p:ph idx="1"/>
          </p:nvPr>
        </p:nvSpPr>
        <p:spPr/>
        <p:txBody>
          <a:bodyPr/>
          <a:lstStyle/>
          <a:p>
            <a:pPr eaLnBrk="1" hangingPunct="1"/>
            <a:r>
              <a:rPr lang="zh-CN" altLang="en-US"/>
              <a:t>（3）行政行为已完成原定目标、任务，实现了其历史使命，从而没有继续存在的必要，行政行为自然终止。</a:t>
            </a:r>
          </a:p>
          <a:p>
            <a:pPr eaLnBrk="1" hangingPunct="1"/>
            <a:endParaRPr lang="zh-CN" altLang="en-US"/>
          </a:p>
        </p:txBody>
      </p:sp>
    </p:spTree>
  </p:cSld>
  <p:clrMapOvr>
    <a:masterClrMapping/>
  </p:clrMapOvr>
  <p:transition spd="slow">
    <p:random/>
    <p:sndAc>
      <p:stSnd>
        <p:snd r:embed="rId2" name="cashreg.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a:extLst>
              <a:ext uri="{FF2B5EF4-FFF2-40B4-BE49-F238E27FC236}">
                <a16:creationId xmlns:a16="http://schemas.microsoft.com/office/drawing/2014/main" id="{76FC7461-8DEF-ED8C-331A-CD4044DE59BF}"/>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5363" name="Rectangle 2">
            <a:extLst>
              <a:ext uri="{FF2B5EF4-FFF2-40B4-BE49-F238E27FC236}">
                <a16:creationId xmlns:a16="http://schemas.microsoft.com/office/drawing/2014/main" id="{924A4E98-6641-B228-54F8-FF74E68331BA}"/>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a:solidFill>
                  <a:srgbClr val="000000"/>
                </a:solidFill>
                <a:latin typeface="楷体_GB2312" pitchFamily="49" charset="-122"/>
              </a:rPr>
              <a:t> </a:t>
            </a:r>
          </a:p>
          <a:p>
            <a:pPr algn="just" eaLnBrk="1" hangingPunct="1">
              <a:buFont typeface="Wingdings" panose="05000000000000000000" pitchFamily="2" charset="2"/>
              <a:buChar char="•"/>
            </a:pPr>
            <a:r>
              <a:rPr lang="zh-CN" altLang="en-US">
                <a:solidFill>
                  <a:srgbClr val="000000"/>
                </a:solidFill>
                <a:latin typeface="黑体" panose="02010609060101010101" pitchFamily="49" charset="-122"/>
                <a:ea typeface="黑体" panose="02010609060101010101" pitchFamily="49" charset="-122"/>
              </a:rPr>
              <a:t>本章教学目的：</a:t>
            </a:r>
            <a:r>
              <a:rPr lang="zh-CN" altLang="en-US">
                <a:solidFill>
                  <a:srgbClr val="000000"/>
                </a:solidFill>
                <a:latin typeface="楷体_GB2312" pitchFamily="49" charset="-122"/>
              </a:rPr>
              <a:t>通过本章学习，使学生对行政行为的一般理论有较系统全面的认识和把握。</a:t>
            </a: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FFCA21-FF13-94D6-46CD-250ACA5DAED8}"/>
              </a:ext>
            </a:extLst>
          </p:cNvPr>
          <p:cNvSpPr>
            <a:spLocks noGrp="1"/>
          </p:cNvSpPr>
          <p:nvPr>
            <p:ph type="title"/>
          </p:nvPr>
        </p:nvSpPr>
        <p:spPr/>
        <p:txBody>
          <a:bodyPr/>
          <a:lstStyle/>
          <a:p>
            <a:endParaRPr lang="zh-CN" altLang="en-US"/>
          </a:p>
        </p:txBody>
      </p:sp>
      <p:sp>
        <p:nvSpPr>
          <p:cNvPr id="37891" name="内容占位符 2">
            <a:extLst>
              <a:ext uri="{FF2B5EF4-FFF2-40B4-BE49-F238E27FC236}">
                <a16:creationId xmlns:a16="http://schemas.microsoft.com/office/drawing/2014/main" id="{0EEF153C-C378-8CD2-36B5-5B07CA2B5C60}"/>
              </a:ext>
            </a:extLst>
          </p:cNvPr>
          <p:cNvSpPr>
            <a:spLocks noGrp="1" noChangeArrowheads="1"/>
          </p:cNvSpPr>
          <p:nvPr>
            <p:ph idx="1"/>
          </p:nvPr>
        </p:nvSpPr>
        <p:spPr/>
        <p:txBody>
          <a:bodyPr/>
          <a:lstStyle/>
          <a:p>
            <a:pPr eaLnBrk="1" hangingPunct="1"/>
            <a:r>
              <a:rPr lang="zh-CN" altLang="en-US"/>
              <a:t>2. 行政行为废止的法律后果，包括以下两方面：</a:t>
            </a:r>
          </a:p>
          <a:p>
            <a:pPr eaLnBrk="1" hangingPunct="1"/>
            <a:r>
              <a:rPr lang="zh-CN" altLang="en-US"/>
              <a:t>（1）行政行为废止后，其效力自废止之日起失效，行政主体在行为废止之前通过相应行为已给予行政相对人的利益、好处不再收回；行政相对人依原行为已履行的义务不能要求行政主体予以赔偿或补偿。</a:t>
            </a:r>
          </a:p>
          <a:p>
            <a:pPr eaLnBrk="1" hangingPunct="1"/>
            <a:endParaRPr lang="zh-CN" altLang="en-US"/>
          </a:p>
        </p:txBody>
      </p:sp>
    </p:spTree>
  </p:cSld>
  <p:clrMapOvr>
    <a:masterClrMapping/>
  </p:clrMapOvr>
  <p:transition spd="slow">
    <p:random/>
    <p:sndAc>
      <p:stSnd>
        <p:snd r:embed="rId2" name="cashreg.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81C61-9FB4-E4CD-4ACB-AE376B23A1A6}"/>
              </a:ext>
            </a:extLst>
          </p:cNvPr>
          <p:cNvSpPr>
            <a:spLocks noGrp="1"/>
          </p:cNvSpPr>
          <p:nvPr>
            <p:ph type="title"/>
          </p:nvPr>
        </p:nvSpPr>
        <p:spPr/>
        <p:txBody>
          <a:bodyPr/>
          <a:lstStyle/>
          <a:p>
            <a:endParaRPr lang="zh-CN" altLang="en-US"/>
          </a:p>
        </p:txBody>
      </p:sp>
      <p:sp>
        <p:nvSpPr>
          <p:cNvPr id="38915" name="内容占位符 2">
            <a:extLst>
              <a:ext uri="{FF2B5EF4-FFF2-40B4-BE49-F238E27FC236}">
                <a16:creationId xmlns:a16="http://schemas.microsoft.com/office/drawing/2014/main" id="{C650B445-3911-A156-3D6A-0EA5B6DE6B0C}"/>
              </a:ext>
            </a:extLst>
          </p:cNvPr>
          <p:cNvSpPr>
            <a:spLocks noGrp="1" noChangeArrowheads="1"/>
          </p:cNvSpPr>
          <p:nvPr>
            <p:ph idx="1"/>
          </p:nvPr>
        </p:nvSpPr>
        <p:spPr/>
        <p:txBody>
          <a:bodyPr/>
          <a:lstStyle/>
          <a:p>
            <a:pPr eaLnBrk="1" hangingPunct="1"/>
            <a:r>
              <a:rPr lang="zh-CN" altLang="en-US"/>
              <a:t>（2）行政行为如果是因法律、法规、规章、政策的废、改、撤或客观情况的变化，为了公共利益的需要而废止，此种废止给行政相对人的合法利益造成的损失，行政主体应予以补偿。</a:t>
            </a:r>
          </a:p>
          <a:p>
            <a:pPr eaLnBrk="1" hangingPunct="1"/>
            <a:endParaRPr lang="zh-CN" altLang="en-US"/>
          </a:p>
        </p:txBody>
      </p:sp>
    </p:spTree>
  </p:cSld>
  <p:clrMapOvr>
    <a:masterClrMapping/>
  </p:clrMapOvr>
  <p:transition spd="slow">
    <p:random/>
    <p:sndAc>
      <p:stSnd>
        <p:snd r:embed="rId2" name="cashreg.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DE01E86A-8B20-195B-A2C6-F60DE2D7DE8B}"/>
              </a:ext>
            </a:extLst>
          </p:cNvPr>
          <p:cNvSpPr>
            <a:spLocks noGrp="1" noChangeArrowheads="1"/>
          </p:cNvSpPr>
          <p:nvPr>
            <p:ph type="title"/>
          </p:nvPr>
        </p:nvSpPr>
        <p:spPr/>
        <p:txBody>
          <a:bodyPr/>
          <a:lstStyle/>
          <a:p>
            <a:pPr eaLnBrk="1" hangingPunct="1"/>
            <a:r>
              <a:rPr lang="zh-CN" altLang="en-US"/>
              <a:t>（三）行政行为的无效</a:t>
            </a:r>
          </a:p>
        </p:txBody>
      </p:sp>
      <p:sp>
        <p:nvSpPr>
          <p:cNvPr id="39939" name="内容占位符 2">
            <a:extLst>
              <a:ext uri="{FF2B5EF4-FFF2-40B4-BE49-F238E27FC236}">
                <a16:creationId xmlns:a16="http://schemas.microsoft.com/office/drawing/2014/main" id="{1A676492-1468-E702-CFAB-B8F01E9B70C9}"/>
              </a:ext>
            </a:extLst>
          </p:cNvPr>
          <p:cNvSpPr>
            <a:spLocks noGrp="1" noChangeArrowheads="1"/>
          </p:cNvSpPr>
          <p:nvPr>
            <p:ph idx="1"/>
          </p:nvPr>
        </p:nvSpPr>
        <p:spPr/>
        <p:txBody>
          <a:bodyPr/>
          <a:lstStyle/>
          <a:p>
            <a:pPr eaLnBrk="1" hangingPunct="1"/>
            <a:r>
              <a:rPr lang="zh-CN" altLang="en-US"/>
              <a:t>1. 行政行为无效的条件</a:t>
            </a:r>
          </a:p>
          <a:p>
            <a:pPr eaLnBrk="1" hangingPunct="1"/>
            <a:r>
              <a:rPr lang="zh-CN" altLang="en-US"/>
              <a:t>（1）行政行为具有特别重大的违法情形</a:t>
            </a:r>
          </a:p>
          <a:p>
            <a:pPr eaLnBrk="1" hangingPunct="1"/>
            <a:r>
              <a:rPr lang="zh-CN" altLang="en-US"/>
              <a:t>（2）行政行为具有明显的违法情形</a:t>
            </a:r>
          </a:p>
          <a:p>
            <a:pPr eaLnBrk="1" hangingPunct="1"/>
            <a:r>
              <a:rPr lang="zh-CN" altLang="en-US"/>
              <a:t>（3）行政行为的实施将导致犯罪</a:t>
            </a:r>
          </a:p>
          <a:p>
            <a:pPr eaLnBrk="1" hangingPunct="1"/>
            <a:r>
              <a:rPr lang="zh-CN" altLang="en-US"/>
              <a:t>（4）没有可能实施的行政行为</a:t>
            </a:r>
          </a:p>
          <a:p>
            <a:pPr eaLnBrk="1" hangingPunct="1"/>
            <a:r>
              <a:rPr lang="zh-CN" altLang="en-US"/>
              <a:t>（5）行政主体受胁迫作出的行政行为</a:t>
            </a:r>
          </a:p>
          <a:p>
            <a:pPr eaLnBrk="1" hangingPunct="1"/>
            <a:r>
              <a:rPr lang="zh-CN" altLang="en-US"/>
              <a:t>（6）行政主体不明确或明显超越相应行政主体职权的行政行为</a:t>
            </a:r>
          </a:p>
        </p:txBody>
      </p:sp>
    </p:spTree>
  </p:cSld>
  <p:clrMapOvr>
    <a:masterClrMapping/>
  </p:clrMapOvr>
  <p:transition spd="slow">
    <p:random/>
    <p:sndAc>
      <p:stSnd>
        <p:snd r:embed="rId2" name="cashreg.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BB478-84D4-9B3E-6808-7EF0A670711B}"/>
              </a:ext>
            </a:extLst>
          </p:cNvPr>
          <p:cNvSpPr>
            <a:spLocks noGrp="1"/>
          </p:cNvSpPr>
          <p:nvPr>
            <p:ph type="title"/>
          </p:nvPr>
        </p:nvSpPr>
        <p:spPr/>
        <p:txBody>
          <a:bodyPr/>
          <a:lstStyle/>
          <a:p>
            <a:endParaRPr lang="zh-CN" altLang="en-US"/>
          </a:p>
        </p:txBody>
      </p:sp>
      <p:sp>
        <p:nvSpPr>
          <p:cNvPr id="40963" name="内容占位符 2">
            <a:extLst>
              <a:ext uri="{FF2B5EF4-FFF2-40B4-BE49-F238E27FC236}">
                <a16:creationId xmlns:a16="http://schemas.microsoft.com/office/drawing/2014/main" id="{F1111894-FDB9-2993-2690-58A3380CA6CB}"/>
              </a:ext>
            </a:extLst>
          </p:cNvPr>
          <p:cNvSpPr>
            <a:spLocks noGrp="1" noChangeArrowheads="1"/>
          </p:cNvSpPr>
          <p:nvPr>
            <p:ph idx="1"/>
          </p:nvPr>
        </p:nvSpPr>
        <p:spPr/>
        <p:txBody>
          <a:bodyPr/>
          <a:lstStyle/>
          <a:p>
            <a:pPr eaLnBrk="1" hangingPunct="1"/>
            <a:r>
              <a:rPr lang="zh-CN" altLang="en-US" sz="2800"/>
              <a:t>2. 行政行为无效的法律后果包括以下方面：</a:t>
            </a:r>
          </a:p>
          <a:p>
            <a:pPr eaLnBrk="1" hangingPunct="1"/>
            <a:r>
              <a:rPr lang="zh-CN" altLang="en-US" sz="2800"/>
              <a:t>（1）行政相对人可不受该行为拘束，不履行该行为确定的任何义务,即具有抵制权，并且对此种不履行不承担法律责任；</a:t>
            </a:r>
          </a:p>
          <a:p>
            <a:pPr eaLnBrk="1" hangingPunct="1"/>
            <a:r>
              <a:rPr lang="zh-CN" altLang="en-US" sz="2800"/>
              <a:t>（2）行政相对人可在任何时候请求有权国家机关（行为机关的上级机关、权力机关、人民法院）宣布该行为无效；</a:t>
            </a:r>
          </a:p>
          <a:p>
            <a:pPr eaLnBrk="1" hangingPunct="1"/>
            <a:r>
              <a:rPr lang="zh-CN" altLang="en-US" sz="2800">
                <a:sym typeface="楷体_GB2312" pitchFamily="49" charset="-122"/>
              </a:rPr>
              <a:t>（3）有权国家机关可在任何时候宣布相应行政行为无效，因为无效行政行为不具有公定力和确定力；</a:t>
            </a:r>
            <a:endParaRPr lang="zh-CN" altLang="en-US" sz="2800"/>
          </a:p>
          <a:p>
            <a:pPr eaLnBrk="1" hangingPunct="1"/>
            <a:endParaRPr lang="zh-CN" altLang="en-US"/>
          </a:p>
        </p:txBody>
      </p:sp>
    </p:spTree>
  </p:cSld>
  <p:clrMapOvr>
    <a:masterClrMapping/>
  </p:clrMapOvr>
  <p:transition spd="slow">
    <p:random/>
    <p:sndAc>
      <p:stSnd>
        <p:snd r:embed="rId2" name="cashreg.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F2B06-C305-34DC-35BE-303565A15CEE}"/>
              </a:ext>
            </a:extLst>
          </p:cNvPr>
          <p:cNvSpPr>
            <a:spLocks noGrp="1"/>
          </p:cNvSpPr>
          <p:nvPr>
            <p:ph type="title"/>
          </p:nvPr>
        </p:nvSpPr>
        <p:spPr/>
        <p:txBody>
          <a:bodyPr/>
          <a:lstStyle/>
          <a:p>
            <a:endParaRPr lang="zh-CN" altLang="en-US"/>
          </a:p>
        </p:txBody>
      </p:sp>
      <p:sp>
        <p:nvSpPr>
          <p:cNvPr id="41986" name="内容占位符 2">
            <a:extLst>
              <a:ext uri="{FF2B5EF4-FFF2-40B4-BE49-F238E27FC236}">
                <a16:creationId xmlns:a16="http://schemas.microsoft.com/office/drawing/2014/main" id="{A84B158B-46F3-D00C-8C2A-D4EE0F8EB7ED}"/>
              </a:ext>
            </a:extLst>
          </p:cNvPr>
          <p:cNvSpPr>
            <a:spLocks noGrp="1" noChangeArrowheads="1"/>
          </p:cNvSpPr>
          <p:nvPr>
            <p:ph idx="1"/>
          </p:nvPr>
        </p:nvSpPr>
        <p:spPr/>
        <p:txBody>
          <a:bodyPr/>
          <a:lstStyle/>
          <a:p>
            <a:pPr eaLnBrk="1" hangingPunct="1"/>
            <a:endParaRPr lang="zh-CN" altLang="en-US"/>
          </a:p>
          <a:p>
            <a:pPr eaLnBrk="1" hangingPunct="1"/>
            <a:r>
              <a:rPr lang="zh-CN" altLang="en-US"/>
              <a:t>（</a:t>
            </a:r>
            <a:r>
              <a:rPr lang="en-US" altLang="zh-CN"/>
              <a:t>4</a:t>
            </a:r>
            <a:r>
              <a:rPr lang="zh-CN" altLang="en-US"/>
              <a:t>）行政行为被宣布无效后，行政主体通过相应行为从行政相对人处所获取的一切（如罚没款物等）均应返还相对人；所加予相对人的一切义务均应取消；对相对人所造成的一切实际损失，均应赔偿；至于行政相对人通过无效行政行为从行政主体处获得的利益、好处是否均应收回，则应视相对人对行政主体作出无效行为是否具有过错</a:t>
            </a:r>
          </a:p>
          <a:p>
            <a:pPr eaLnBrk="1" hangingPunct="1"/>
            <a:endParaRPr lang="zh-CN" altLang="en-US"/>
          </a:p>
        </p:txBody>
      </p:sp>
    </p:spTree>
  </p:cSld>
  <p:clrMapOvr>
    <a:masterClrMapping/>
  </p:clrMapOvr>
  <p:transition spd="slow">
    <p:random/>
    <p:sndAc>
      <p:stSnd>
        <p:snd r:embed="rId2" name="cashreg.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7529A90F-0E93-72D9-4C49-29F8A99F803F}"/>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本章前沿问题 </a:t>
            </a:r>
          </a:p>
        </p:txBody>
      </p:sp>
      <p:sp>
        <p:nvSpPr>
          <p:cNvPr id="43012" name="Rectangle 3">
            <a:extLst>
              <a:ext uri="{FF2B5EF4-FFF2-40B4-BE49-F238E27FC236}">
                <a16:creationId xmlns:a16="http://schemas.microsoft.com/office/drawing/2014/main" id="{DDA8A6DD-6F34-9DE7-8503-49DE2C2BF550}"/>
              </a:ext>
            </a:extLst>
          </p:cNvPr>
          <p:cNvSpPr>
            <a:spLocks noGrp="1" noChangeArrowheads="1"/>
          </p:cNvSpPr>
          <p:nvPr>
            <p:ph idx="1"/>
          </p:nvPr>
        </p:nvSpPr>
        <p:spPr/>
        <p:txBody>
          <a:bodyPr/>
          <a:lstStyle/>
          <a:p>
            <a:pPr algn="just" eaLnBrk="1" hangingPunct="1">
              <a:lnSpc>
                <a:spcPct val="130000"/>
              </a:lnSpc>
              <a:buFont typeface="Wingdings" panose="05000000000000000000" pitchFamily="2" charset="2"/>
              <a:buNone/>
            </a:pPr>
            <a:r>
              <a:rPr lang="en-US" altLang="zh-CN" sz="2800">
                <a:latin typeface="楷体_GB2312" pitchFamily="49" charset="-122"/>
              </a:rPr>
              <a:t>1.</a:t>
            </a:r>
            <a:r>
              <a:rPr lang="zh-CN" altLang="en-US" sz="2800">
                <a:latin typeface="楷体_GB2312" pitchFamily="49" charset="-122"/>
              </a:rPr>
              <a:t>行政行为理论（概念、特征、合法性、效力等）的变迁和发展；</a:t>
            </a:r>
            <a:endParaRPr lang="en-US" altLang="zh-CN" sz="2800">
              <a:latin typeface="楷体_GB2312" pitchFamily="49" charset="-122"/>
            </a:endParaRPr>
          </a:p>
          <a:p>
            <a:pPr algn="just" eaLnBrk="1" hangingPunct="1">
              <a:lnSpc>
                <a:spcPct val="130000"/>
              </a:lnSpc>
              <a:buFont typeface="Wingdings" panose="05000000000000000000" pitchFamily="2" charset="2"/>
              <a:buNone/>
            </a:pPr>
            <a:r>
              <a:rPr lang="en-US" altLang="zh-CN" sz="2800">
                <a:latin typeface="楷体_GB2312" pitchFamily="49" charset="-122"/>
              </a:rPr>
              <a:t>2.行政行为的“违法”与“无效”；</a:t>
            </a:r>
            <a:endParaRPr lang="zh-CN" altLang="en-US" sz="2800">
              <a:latin typeface="楷体_GB2312" pitchFamily="49" charset="-122"/>
            </a:endParaRPr>
          </a:p>
          <a:p>
            <a:pPr algn="just" eaLnBrk="1" hangingPunct="1">
              <a:lnSpc>
                <a:spcPct val="130000"/>
              </a:lnSpc>
              <a:buFont typeface="Wingdings" panose="05000000000000000000" pitchFamily="2" charset="2"/>
              <a:buNone/>
            </a:pPr>
            <a:r>
              <a:rPr lang="en-US" altLang="zh-CN" sz="2800">
                <a:latin typeface="楷体_GB2312" pitchFamily="49" charset="-122"/>
              </a:rPr>
              <a:t>3.</a:t>
            </a:r>
            <a:r>
              <a:rPr lang="zh-CN" altLang="en-US" sz="2800">
                <a:latin typeface="楷体_GB2312" pitchFamily="49" charset="-122"/>
              </a:rPr>
              <a:t> 行政行为的</a:t>
            </a:r>
            <a:r>
              <a:rPr lang="en-US" altLang="zh-CN" sz="2800">
                <a:latin typeface="楷体_GB2312" pitchFamily="49" charset="-122"/>
              </a:rPr>
              <a:t>“</a:t>
            </a:r>
            <a:r>
              <a:rPr lang="zh-CN" altLang="en-US" sz="2800">
                <a:latin typeface="楷体_GB2312" pitchFamily="49" charset="-122"/>
              </a:rPr>
              <a:t>明显不当</a:t>
            </a:r>
            <a:r>
              <a:rPr lang="en-US" altLang="zh-CN" sz="2800">
                <a:latin typeface="楷体_GB2312" pitchFamily="49" charset="-122"/>
              </a:rPr>
              <a:t>”</a:t>
            </a:r>
            <a:r>
              <a:rPr lang="zh-CN" altLang="en-US" sz="2800">
                <a:latin typeface="楷体_GB2312" pitchFamily="49" charset="-122"/>
              </a:rPr>
              <a:t>。</a:t>
            </a:r>
          </a:p>
          <a:p>
            <a:pPr algn="just" eaLnBrk="1" hangingPunct="1">
              <a:lnSpc>
                <a:spcPct val="130000"/>
              </a:lnSpc>
              <a:buFont typeface="Wingdings" panose="05000000000000000000" pitchFamily="2" charset="2"/>
              <a:buNone/>
            </a:pPr>
            <a:endParaRPr lang="zh-CN" altLang="en-US" sz="2800">
              <a:latin typeface="楷体_GB2312" pitchFamily="49" charset="-122"/>
            </a:endParaRPr>
          </a:p>
        </p:txBody>
      </p:sp>
    </p:spTree>
  </p:cSld>
  <p:clrMapOvr>
    <a:masterClrMapping/>
  </p:clrMapOvr>
  <p:transition spd="slow">
    <p:random/>
    <p:sndAc>
      <p:stSnd>
        <p:snd r:embed="rId2" name="cashreg.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E5072490-6009-8357-015A-17D6067FA4D1}"/>
              </a:ext>
            </a:extLst>
          </p:cNvPr>
          <p:cNvSpPr>
            <a:spLocks noGrp="1" noChangeArrowheads="1"/>
          </p:cNvSpPr>
          <p:nvPr>
            <p:ph type="title"/>
          </p:nvPr>
        </p:nvSpPr>
        <p:spPr/>
        <p:txBody>
          <a:bodyPr/>
          <a:lstStyle/>
          <a:p>
            <a:pPr eaLnBrk="1" hangingPunct="1"/>
            <a:r>
              <a:rPr lang="zh-CN" altLang="en-US" sz="3600">
                <a:solidFill>
                  <a:schemeClr val="hlink"/>
                </a:solidFill>
                <a:ea typeface="楷体_GB2312" pitchFamily="49" charset="-122"/>
              </a:rPr>
              <a:t>本章思考题</a:t>
            </a:r>
          </a:p>
        </p:txBody>
      </p:sp>
      <p:sp>
        <p:nvSpPr>
          <p:cNvPr id="44036" name="Rectangle 3">
            <a:extLst>
              <a:ext uri="{FF2B5EF4-FFF2-40B4-BE49-F238E27FC236}">
                <a16:creationId xmlns:a16="http://schemas.microsoft.com/office/drawing/2014/main" id="{01A2295E-2BC1-6D9D-D8B3-C47463CE8FA3}"/>
              </a:ext>
            </a:extLst>
          </p:cNvPr>
          <p:cNvSpPr>
            <a:spLocks noGrp="1" noChangeArrowheads="1"/>
          </p:cNvSpPr>
          <p:nvPr>
            <p:ph idx="1"/>
          </p:nvPr>
        </p:nvSpPr>
        <p:spPr/>
        <p:txBody>
          <a:bodyPr/>
          <a:lstStyle/>
          <a:p>
            <a:pPr indent="342900" eaLnBrk="1" hangingPunct="1">
              <a:lnSpc>
                <a:spcPct val="80000"/>
              </a:lnSpc>
              <a:spcBef>
                <a:spcPct val="0"/>
              </a:spcBef>
              <a:buNone/>
            </a:pPr>
            <a:r>
              <a:rPr lang="zh-CN" altLang="en-US" sz="2800">
                <a:solidFill>
                  <a:srgbClr val="000000"/>
                </a:solidFill>
                <a:latin typeface="楷体_GB2312" pitchFamily="49" charset="-122"/>
              </a:rPr>
              <a:t>1. 什么是行政行为？行政行为有什么特征？</a:t>
            </a:r>
          </a:p>
          <a:p>
            <a:pPr indent="342900" eaLnBrk="1" hangingPunct="1">
              <a:lnSpc>
                <a:spcPct val="80000"/>
              </a:lnSpc>
              <a:spcBef>
                <a:spcPct val="0"/>
              </a:spcBef>
              <a:buNone/>
            </a:pPr>
            <a:r>
              <a:rPr lang="zh-CN" altLang="en-US" sz="2800">
                <a:solidFill>
                  <a:srgbClr val="000000"/>
                </a:solidFill>
                <a:latin typeface="楷体_GB2312" pitchFamily="49" charset="-122"/>
              </a:rPr>
              <a:t>2. 对行政行为可以做哪些分类？</a:t>
            </a:r>
          </a:p>
          <a:p>
            <a:pPr indent="342900" eaLnBrk="1" hangingPunct="1">
              <a:lnSpc>
                <a:spcPct val="80000"/>
              </a:lnSpc>
              <a:spcBef>
                <a:spcPct val="0"/>
              </a:spcBef>
              <a:buNone/>
            </a:pPr>
            <a:r>
              <a:rPr lang="zh-CN" altLang="en-US" sz="2800">
                <a:solidFill>
                  <a:srgbClr val="000000"/>
                </a:solidFill>
                <a:latin typeface="楷体_GB2312" pitchFamily="49" charset="-122"/>
              </a:rPr>
              <a:t>3. 什么是行政行为的合法要件？行政行为有哪些合法要件？</a:t>
            </a:r>
          </a:p>
          <a:p>
            <a:pPr indent="342900" eaLnBrk="1" hangingPunct="1">
              <a:lnSpc>
                <a:spcPct val="80000"/>
              </a:lnSpc>
              <a:spcBef>
                <a:spcPct val="0"/>
              </a:spcBef>
              <a:buNone/>
            </a:pPr>
            <a:r>
              <a:rPr lang="zh-CN" altLang="en-US" sz="2800">
                <a:solidFill>
                  <a:srgbClr val="000000"/>
                </a:solidFill>
                <a:latin typeface="楷体_GB2312" pitchFamily="49" charset="-122"/>
              </a:rPr>
              <a:t>4. 行政行为有什么效力？</a:t>
            </a:r>
          </a:p>
          <a:p>
            <a:pPr indent="342900" eaLnBrk="1" hangingPunct="1">
              <a:lnSpc>
                <a:spcPct val="80000"/>
              </a:lnSpc>
              <a:spcBef>
                <a:spcPct val="0"/>
              </a:spcBef>
              <a:buNone/>
            </a:pPr>
            <a:r>
              <a:rPr lang="zh-CN" altLang="en-US" sz="2800">
                <a:solidFill>
                  <a:srgbClr val="000000"/>
                </a:solidFill>
                <a:latin typeface="楷体_GB2312" pitchFamily="49" charset="-122"/>
              </a:rPr>
              <a:t>5. 行政行为撤销、废止与无效的条件和法律后果有什么区别？</a:t>
            </a:r>
          </a:p>
        </p:txBody>
      </p:sp>
    </p:spTree>
  </p:cSld>
  <p:clrMapOvr>
    <a:masterClrMapping/>
  </p:clrMapOvr>
  <p:transition spd="slow">
    <p:random/>
    <p:sndAc>
      <p:stSnd>
        <p:snd r:embed="rId2" name="cashreg.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1" y="3028336"/>
            <a:ext cx="10668000" cy="1216025"/>
          </a:xfrm>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2" name="内容占位符 1">
            <a:extLst>
              <a:ext uri="{FF2B5EF4-FFF2-40B4-BE49-F238E27FC236}">
                <a16:creationId xmlns:a16="http://schemas.microsoft.com/office/drawing/2014/main" id="{7BD19EF6-0506-3201-B1B7-6C1A14C6DE0D}"/>
              </a:ext>
            </a:extLst>
          </p:cNvPr>
          <p:cNvSpPr>
            <a:spLocks noGrp="1"/>
          </p:cNvSpPr>
          <p:nvPr>
            <p:ph idx="1"/>
          </p:nvPr>
        </p:nvSpPr>
        <p:spPr/>
        <p:txBody>
          <a:bodyPr/>
          <a:lstStyle/>
          <a:p>
            <a:endParaRPr lang="zh-CN" altLang="en-US" dirty="0"/>
          </a:p>
        </p:txBody>
      </p:sp>
    </p:spTree>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C747316A-6799-2BF8-A1E9-95451BD8201A}"/>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6387" name="Rectangle 2">
            <a:extLst>
              <a:ext uri="{FF2B5EF4-FFF2-40B4-BE49-F238E27FC236}">
                <a16:creationId xmlns:a16="http://schemas.microsoft.com/office/drawing/2014/main" id="{9CBF5C96-ADF5-A117-C293-98156E5D9A66}"/>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800">
                <a:solidFill>
                  <a:srgbClr val="000000"/>
                </a:solidFill>
                <a:latin typeface="楷体_GB2312" pitchFamily="49" charset="-122"/>
              </a:rPr>
              <a:t> </a:t>
            </a:r>
          </a:p>
          <a:p>
            <a:pPr algn="just" eaLnBrk="1" hangingPunct="1">
              <a:lnSpc>
                <a:spcPct val="90000"/>
              </a:lnSpc>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本章教学要求：</a:t>
            </a:r>
            <a:r>
              <a:rPr lang="zh-CN" altLang="en-US" sz="2800">
                <a:solidFill>
                  <a:srgbClr val="000000"/>
                </a:solidFill>
                <a:latin typeface="楷体_GB2312" pitchFamily="49" charset="-122"/>
              </a:rPr>
              <a:t>系统地介绍我国行政行为的相关理论知识，深入地分析行政行为的合法要件，详细介绍行政行为的生效与失效情况</a:t>
            </a:r>
            <a:r>
              <a:rPr lang="zh-CN" altLang="en-US" sz="2800">
                <a:latin typeface="楷体_GB2312" pitchFamily="49" charset="-122"/>
              </a:rPr>
              <a:t>，</a:t>
            </a:r>
            <a:r>
              <a:rPr lang="zh-CN" altLang="en-US" sz="2800">
                <a:solidFill>
                  <a:srgbClr val="000000"/>
                </a:solidFill>
                <a:latin typeface="楷体_GB2312" pitchFamily="49" charset="-122"/>
              </a:rPr>
              <a:t>使学生对我国的行政行为理论有清晰、透彻的掌握，并能够运用相关知识和理论分析行政行为是否合法、有效的相关问题。</a:t>
            </a:r>
            <a:endParaRPr lang="zh-CN" altLang="en-US" sz="2800">
              <a:latin typeface="楷体_GB2312" pitchFamily="49" charset="-122"/>
            </a:endParaRPr>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6">
            <a:extLst>
              <a:ext uri="{FF2B5EF4-FFF2-40B4-BE49-F238E27FC236}">
                <a16:creationId xmlns:a16="http://schemas.microsoft.com/office/drawing/2014/main" id="{CC7BF341-40D1-3AD1-C2E2-B4F9A4ECE405}"/>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7411" name="Rectangle 3">
            <a:extLst>
              <a:ext uri="{FF2B5EF4-FFF2-40B4-BE49-F238E27FC236}">
                <a16:creationId xmlns:a16="http://schemas.microsoft.com/office/drawing/2014/main" id="{775B1A99-B8AC-AC8D-B9A8-4E92D7DE44F4}"/>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Char char="•"/>
            </a:pPr>
            <a:r>
              <a:rPr lang="zh-CN" altLang="en-US" sz="2400">
                <a:latin typeface="黑体" panose="02010609060101010101" pitchFamily="49" charset="-122"/>
                <a:ea typeface="黑体" panose="02010609060101010101" pitchFamily="49" charset="-122"/>
              </a:rPr>
              <a:t>本章教学重点：</a:t>
            </a:r>
            <a:r>
              <a:rPr lang="zh-CN" altLang="en-US" sz="2400">
                <a:latin typeface="楷体_GB2312" pitchFamily="49" charset="-122"/>
              </a:rPr>
              <a:t>行政行为的分类、行政行为的合法要件、行政行为效力的内容、行政行为的生效、行政行为的失效。</a:t>
            </a:r>
          </a:p>
          <a:p>
            <a:pPr algn="just" eaLnBrk="1" hangingPunct="1">
              <a:lnSpc>
                <a:spcPct val="120000"/>
              </a:lnSpc>
              <a:buFont typeface="Wingdings" panose="05000000000000000000" pitchFamily="2" charset="2"/>
              <a:buChar char="•"/>
            </a:pPr>
            <a:r>
              <a:rPr lang="zh-CN" altLang="en-US" sz="2400">
                <a:latin typeface="黑体" panose="02010609060101010101" pitchFamily="49" charset="-122"/>
                <a:ea typeface="黑体" panose="02010609060101010101" pitchFamily="49" charset="-122"/>
              </a:rPr>
              <a:t>本章教学难点：</a:t>
            </a:r>
            <a:r>
              <a:rPr lang="zh-CN" altLang="en-US" sz="2400">
                <a:latin typeface="楷体_GB2312" pitchFamily="49" charset="-122"/>
              </a:rPr>
              <a:t>具体运用行政行为的合法要件分析行政行为的效力与合法性。</a:t>
            </a:r>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26BE0-B18E-A642-70E4-599584603497}"/>
              </a:ext>
            </a:extLst>
          </p:cNvPr>
          <p:cNvSpPr>
            <a:spLocks noGrp="1"/>
          </p:cNvSpPr>
          <p:nvPr>
            <p:ph type="title"/>
          </p:nvPr>
        </p:nvSpPr>
        <p:spPr/>
        <p:txBody>
          <a:bodyPr/>
          <a:lstStyle/>
          <a:p>
            <a:endParaRPr lang="zh-CN" altLang="en-US"/>
          </a:p>
        </p:txBody>
      </p:sp>
      <p:sp>
        <p:nvSpPr>
          <p:cNvPr id="18435" name="Rectangle 3">
            <a:extLst>
              <a:ext uri="{FF2B5EF4-FFF2-40B4-BE49-F238E27FC236}">
                <a16:creationId xmlns:a16="http://schemas.microsoft.com/office/drawing/2014/main" id="{C9D159AC-D1A2-75EF-1170-6EE24B871A68}"/>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第一节  行政行为的概念与分类</a:t>
            </a:r>
          </a:p>
        </p:txBody>
      </p:sp>
    </p:spTree>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4144175F-6F11-5978-93C3-EE245B416147}"/>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一、行政行为的概念</a:t>
            </a:r>
          </a:p>
        </p:txBody>
      </p:sp>
      <p:sp>
        <p:nvSpPr>
          <p:cNvPr id="2" name="Rectangle 3">
            <a:extLst>
              <a:ext uri="{FF2B5EF4-FFF2-40B4-BE49-F238E27FC236}">
                <a16:creationId xmlns:a16="http://schemas.microsoft.com/office/drawing/2014/main" id="{97E07B70-AD40-79AC-2D16-A45065ED8B90}"/>
              </a:ext>
            </a:extLst>
          </p:cNvPr>
          <p:cNvSpPr>
            <a:spLocks noGrp="1"/>
          </p:cNvSpPr>
          <p:nvPr>
            <p:ph idx="1"/>
          </p:nvPr>
        </p:nvSpPr>
        <p:spPr/>
        <p:txBody>
          <a:bodyPr/>
          <a:lstStyle/>
          <a:p>
            <a:pPr algn="just" eaLnBrk="1" hangingPunct="1">
              <a:lnSpc>
                <a:spcPct val="110000"/>
              </a:lnSpc>
              <a:buFont typeface="Wingdings" panose="05000000000000000000" pitchFamily="2" charset="2"/>
              <a:buNone/>
              <a:defRPr/>
            </a:pPr>
            <a:r>
              <a:rPr lang="zh-CN" altLang="en-US" sz="2400" noProof="1">
                <a:latin typeface="宋体" panose="02010600030101010101" pitchFamily="2" charset="-122"/>
              </a:rPr>
              <a:t>（一）行政行为的含义 </a:t>
            </a:r>
          </a:p>
          <a:p>
            <a:pPr indent="342265" algn="just" eaLnBrk="1" hangingPunct="1">
              <a:lnSpc>
                <a:spcPct val="110000"/>
              </a:lnSpc>
              <a:spcBef>
                <a:spcPts val="0"/>
              </a:spcBef>
              <a:buNone/>
              <a:defRPr/>
            </a:pPr>
            <a:r>
              <a:rPr lang="zh-CN" altLang="en-US" sz="2400" noProof="1">
                <a:latin typeface="宋体" panose="02010600030101010101" pitchFamily="2" charset="-122"/>
              </a:rPr>
              <a:t>行政行为是指行政主体及其工作人员或者行政主体委托的组织或个人实施的产生行政法律效果的行为。</a:t>
            </a:r>
          </a:p>
          <a:p>
            <a:pPr indent="342265" algn="just" eaLnBrk="1" hangingPunct="1">
              <a:lnSpc>
                <a:spcPct val="110000"/>
              </a:lnSpc>
              <a:spcBef>
                <a:spcPts val="0"/>
              </a:spcBef>
              <a:buNone/>
              <a:defRPr/>
            </a:pPr>
            <a:r>
              <a:rPr lang="zh-CN" altLang="en-US" sz="2400" noProof="1">
                <a:latin typeface="宋体" panose="02010600030101010101" pitchFamily="2" charset="-122"/>
              </a:rPr>
              <a:t>首先，行政行为的主体是行政主体；</a:t>
            </a:r>
          </a:p>
          <a:p>
            <a:pPr indent="342265" algn="just" eaLnBrk="1" hangingPunct="1">
              <a:lnSpc>
                <a:spcPct val="110000"/>
              </a:lnSpc>
              <a:spcBef>
                <a:spcPts val="0"/>
              </a:spcBef>
              <a:buNone/>
              <a:defRPr/>
            </a:pPr>
            <a:r>
              <a:rPr lang="zh-CN" altLang="en-US" sz="2400" noProof="1">
                <a:latin typeface="宋体" panose="02010600030101010101" pitchFamily="2" charset="-122"/>
              </a:rPr>
              <a:t>其次，行政行为是指行政主体作出的产生法律效果的行为；</a:t>
            </a:r>
          </a:p>
          <a:p>
            <a:pPr indent="342265" algn="just" eaLnBrk="1" hangingPunct="1">
              <a:lnSpc>
                <a:spcPct val="110000"/>
              </a:lnSpc>
              <a:spcBef>
                <a:spcPts val="0"/>
              </a:spcBef>
              <a:buNone/>
              <a:defRPr/>
            </a:pPr>
            <a:r>
              <a:rPr lang="zh-CN" altLang="en-US" sz="2400" noProof="1">
                <a:latin typeface="宋体" panose="02010600030101010101" pitchFamily="2" charset="-122"/>
              </a:rPr>
              <a:t>再次，行政行为的实施者是行政主体或其工作人员或其委托的组织、个人；</a:t>
            </a:r>
          </a:p>
          <a:p>
            <a:pPr indent="342265" algn="just" eaLnBrk="1" hangingPunct="1">
              <a:lnSpc>
                <a:spcPct val="110000"/>
              </a:lnSpc>
              <a:spcBef>
                <a:spcPts val="0"/>
              </a:spcBef>
              <a:buNone/>
              <a:defRPr/>
            </a:pPr>
            <a:r>
              <a:rPr lang="zh-CN" altLang="en-US" sz="2400" noProof="1">
                <a:latin typeface="宋体" panose="02010600030101010101" pitchFamily="2" charset="-122"/>
              </a:rPr>
              <a:t>最后，行政行为一般指行政主体对外实施的产生行政法律效果的行为。</a:t>
            </a:r>
          </a:p>
        </p:txBody>
      </p:sp>
    </p:spTree>
  </p:cSld>
  <p:clrMapOvr>
    <a:masterClrMapping/>
  </p:clrMapOvr>
  <p:transition spd="slow">
    <p:random/>
    <p:sndAc>
      <p:stSnd>
        <p:snd r:embed="rId2" name="cashreg.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4FBD339-B4E4-DC2B-DFF1-08C2508B39BB}"/>
              </a:ext>
            </a:extLst>
          </p:cNvPr>
          <p:cNvSpPr>
            <a:spLocks noGrp="1"/>
          </p:cNvSpPr>
          <p:nvPr>
            <p:ph type="title"/>
          </p:nvPr>
        </p:nvSpPr>
        <p:spPr/>
        <p:txBody>
          <a:bodyPr/>
          <a:lstStyle/>
          <a:p>
            <a:endParaRPr lang="zh-CN" altLang="en-US"/>
          </a:p>
        </p:txBody>
      </p:sp>
      <p:sp>
        <p:nvSpPr>
          <p:cNvPr id="2" name="Rectangle 3">
            <a:extLst>
              <a:ext uri="{FF2B5EF4-FFF2-40B4-BE49-F238E27FC236}">
                <a16:creationId xmlns:a16="http://schemas.microsoft.com/office/drawing/2014/main" id="{CAE8CD46-565E-5D2F-04AC-EE94D4B80A21}"/>
              </a:ext>
            </a:extLst>
          </p:cNvPr>
          <p:cNvSpPr>
            <a:spLocks noGrp="1"/>
          </p:cNvSpPr>
          <p:nvPr>
            <p:ph idx="1"/>
          </p:nvPr>
        </p:nvSpPr>
        <p:spPr/>
        <p:txBody>
          <a:bodyPr/>
          <a:lstStyle/>
          <a:p>
            <a:pPr algn="just" eaLnBrk="1" hangingPunct="1">
              <a:lnSpc>
                <a:spcPct val="110000"/>
              </a:lnSpc>
              <a:buFont typeface="Wingdings" panose="05000000000000000000" pitchFamily="2" charset="2"/>
              <a:buNone/>
              <a:defRPr/>
            </a:pPr>
            <a:r>
              <a:rPr lang="zh-CN" altLang="en-US" noProof="1">
                <a:latin typeface="楷体_GB2312" pitchFamily="49" charset="-122"/>
              </a:rPr>
              <a:t>（二）行政行为的特征</a:t>
            </a:r>
          </a:p>
          <a:p>
            <a:pPr indent="342265" algn="just" eaLnBrk="1" hangingPunct="1">
              <a:lnSpc>
                <a:spcPct val="110000"/>
              </a:lnSpc>
              <a:spcBef>
                <a:spcPts val="0"/>
              </a:spcBef>
              <a:buNone/>
              <a:defRPr/>
            </a:pPr>
            <a:r>
              <a:rPr lang="zh-CN" altLang="en-US" sz="2800" noProof="1">
                <a:latin typeface="楷体_GB2312" pitchFamily="49" charset="-122"/>
              </a:rPr>
              <a:t>1. 公务性</a:t>
            </a:r>
          </a:p>
          <a:p>
            <a:pPr indent="342265" algn="just" eaLnBrk="1" hangingPunct="1">
              <a:lnSpc>
                <a:spcPct val="110000"/>
              </a:lnSpc>
              <a:spcBef>
                <a:spcPts val="0"/>
              </a:spcBef>
              <a:buNone/>
              <a:defRPr/>
            </a:pPr>
            <a:r>
              <a:rPr lang="zh-CN" altLang="en-US" sz="2800" noProof="1">
                <a:latin typeface="楷体_GB2312" pitchFamily="49" charset="-122"/>
              </a:rPr>
              <a:t>2. 从属法律性</a:t>
            </a:r>
          </a:p>
          <a:p>
            <a:pPr indent="342265" algn="just" eaLnBrk="1" hangingPunct="1">
              <a:lnSpc>
                <a:spcPct val="110000"/>
              </a:lnSpc>
              <a:spcBef>
                <a:spcPts val="0"/>
              </a:spcBef>
              <a:buNone/>
              <a:defRPr/>
            </a:pPr>
            <a:r>
              <a:rPr lang="zh-CN" altLang="en-US" sz="2800" noProof="1">
                <a:latin typeface="楷体_GB2312" pitchFamily="49" charset="-122"/>
              </a:rPr>
              <a:t>3. 裁量性</a:t>
            </a:r>
          </a:p>
          <a:p>
            <a:pPr indent="342265" algn="just" eaLnBrk="1" hangingPunct="1">
              <a:lnSpc>
                <a:spcPct val="110000"/>
              </a:lnSpc>
              <a:spcBef>
                <a:spcPts val="0"/>
              </a:spcBef>
              <a:buNone/>
              <a:defRPr/>
            </a:pPr>
            <a:r>
              <a:rPr lang="zh-CN" altLang="en-US" sz="2800" noProof="1">
                <a:latin typeface="楷体_GB2312" pitchFamily="49" charset="-122"/>
              </a:rPr>
              <a:t>4. 权力性</a:t>
            </a:r>
          </a:p>
        </p:txBody>
      </p:sp>
    </p:spTree>
  </p:cSld>
  <p:clrMapOvr>
    <a:masterClrMapping/>
  </p:clrMapOvr>
  <p:transition spd="slow">
    <p:random/>
    <p:sndAc>
      <p:stSnd>
        <p:snd r:embed="rId2" name="cashreg.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92095F-E098-ECD6-DCF3-005929AB0601}"/>
              </a:ext>
            </a:extLst>
          </p:cNvPr>
          <p:cNvSpPr>
            <a:spLocks noGrp="1"/>
          </p:cNvSpPr>
          <p:nvPr>
            <p:ph type="title"/>
          </p:nvPr>
        </p:nvSpPr>
        <p:spPr/>
        <p:txBody>
          <a:bodyPr/>
          <a:lstStyle/>
          <a:p>
            <a:endParaRPr lang="zh-CN" altLang="en-US"/>
          </a:p>
        </p:txBody>
      </p:sp>
      <p:sp>
        <p:nvSpPr>
          <p:cNvPr id="21507" name="Rectangle 3">
            <a:extLst>
              <a:ext uri="{FF2B5EF4-FFF2-40B4-BE49-F238E27FC236}">
                <a16:creationId xmlns:a16="http://schemas.microsoft.com/office/drawing/2014/main" id="{DE9D6BCA-C99E-50A7-9B7B-1007F9C79099}"/>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a:latin typeface="楷体_GB2312" pitchFamily="49" charset="-122"/>
              </a:rPr>
              <a:t>（一）行政立法行为、行政执法行为与行政司法行为</a:t>
            </a:r>
          </a:p>
          <a:p>
            <a:pPr algn="just" eaLnBrk="1" hangingPunct="1">
              <a:buFont typeface="Wingdings" panose="05000000000000000000" pitchFamily="2" charset="2"/>
              <a:buNone/>
            </a:pPr>
            <a:r>
              <a:rPr lang="zh-CN" altLang="en-US">
                <a:latin typeface="楷体_GB2312" pitchFamily="49" charset="-122"/>
              </a:rPr>
              <a:t>（二）抽象行政行为与具体行政行为</a:t>
            </a:r>
          </a:p>
          <a:p>
            <a:pPr algn="just" eaLnBrk="1" hangingPunct="1">
              <a:buFont typeface="Wingdings" panose="05000000000000000000" pitchFamily="2" charset="2"/>
              <a:buNone/>
            </a:pPr>
            <a:r>
              <a:rPr lang="zh-CN" altLang="en-US">
                <a:latin typeface="楷体_GB2312" pitchFamily="49" charset="-122"/>
              </a:rPr>
              <a:t>（三）羁束行政行为与裁量行政行为</a:t>
            </a:r>
          </a:p>
          <a:p>
            <a:pPr algn="just" eaLnBrk="1" hangingPunct="1">
              <a:buFont typeface="Wingdings" panose="05000000000000000000" pitchFamily="2" charset="2"/>
              <a:buNone/>
            </a:pPr>
            <a:r>
              <a:rPr lang="zh-CN" altLang="en-US">
                <a:latin typeface="楷体_GB2312" pitchFamily="49" charset="-122"/>
              </a:rPr>
              <a:t>（四）依职权行政行为与应请求行政行为</a:t>
            </a:r>
          </a:p>
          <a:p>
            <a:pPr algn="just" eaLnBrk="1" hangingPunct="1">
              <a:buFont typeface="Wingdings" panose="05000000000000000000" pitchFamily="2" charset="2"/>
              <a:buNone/>
            </a:pPr>
            <a:r>
              <a:rPr lang="zh-CN" altLang="en-US">
                <a:latin typeface="楷体_GB2312" pitchFamily="49" charset="-122"/>
              </a:rPr>
              <a:t>（五）授益行政行为与负担行政行为</a:t>
            </a:r>
          </a:p>
          <a:p>
            <a:pPr algn="just" eaLnBrk="1" hangingPunct="1">
              <a:buFont typeface="Wingdings" panose="05000000000000000000" pitchFamily="2" charset="2"/>
              <a:buNone/>
            </a:pPr>
            <a:r>
              <a:rPr lang="zh-CN" altLang="en-US">
                <a:latin typeface="楷体_GB2312" pitchFamily="49" charset="-122"/>
              </a:rPr>
              <a:t>（六）附款行政行为与无附款行政行为</a:t>
            </a:r>
          </a:p>
          <a:p>
            <a:pPr algn="just" eaLnBrk="1" hangingPunct="1">
              <a:buFont typeface="Wingdings" panose="05000000000000000000" pitchFamily="2" charset="2"/>
              <a:buNone/>
            </a:pPr>
            <a:r>
              <a:rPr lang="zh-CN" altLang="en-US">
                <a:latin typeface="楷体_GB2312" pitchFamily="49" charset="-122"/>
              </a:rPr>
              <a:t>（七）要式行政行为与非要式行政行为  </a:t>
            </a:r>
          </a:p>
        </p:txBody>
      </p:sp>
      <p:sp>
        <p:nvSpPr>
          <p:cNvPr id="21508" name="Rectangle 4">
            <a:extLst>
              <a:ext uri="{FF2B5EF4-FFF2-40B4-BE49-F238E27FC236}">
                <a16:creationId xmlns:a16="http://schemas.microsoft.com/office/drawing/2014/main" id="{2C9D102C-295C-B2C3-47DF-A533F06C5ED4}"/>
              </a:ext>
            </a:extLst>
          </p:cNvPr>
          <p:cNvSpPr>
            <a:spLocks noChangeArrowheads="1"/>
          </p:cNvSpPr>
          <p:nvPr/>
        </p:nvSpPr>
        <p:spPr bwMode="auto">
          <a:xfrm>
            <a:off x="3287713" y="620714"/>
            <a:ext cx="4339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二、行政行为的分类</a:t>
            </a:r>
          </a:p>
        </p:txBody>
      </p:sp>
    </p:spTree>
  </p:cSld>
  <p:clrMapOvr>
    <a:masterClrMapping/>
  </p:clrMapOvr>
  <p:transition spd="slow">
    <p:random/>
    <p:sndAc>
      <p:stSnd>
        <p:snd r:embed="rId2" name="cashreg.wav"/>
      </p:stSnd>
    </p:sndAc>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2433</Words>
  <Application>Microsoft Office PowerPoint</Application>
  <PresentationFormat>宽屏</PresentationFormat>
  <Paragraphs>149</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华文楷体</vt:lpstr>
      <vt:lpstr>宋体</vt:lpstr>
      <vt:lpstr>楷体_GB2312</vt:lpstr>
      <vt:lpstr>等线</vt:lpstr>
      <vt:lpstr>黑体</vt:lpstr>
      <vt:lpstr>Arial</vt:lpstr>
      <vt:lpstr>Arial</vt:lpstr>
      <vt:lpstr>Times New Roman</vt:lpstr>
      <vt:lpstr>Verdana</vt:lpstr>
      <vt:lpstr>Wingdings</vt:lpstr>
      <vt:lpstr>Profile</vt:lpstr>
      <vt:lpstr>行政法与行政诉讼法学</vt:lpstr>
      <vt:lpstr>第五章  行政行为概述</vt:lpstr>
      <vt:lpstr>本章导语</vt:lpstr>
      <vt:lpstr>本章导语</vt:lpstr>
      <vt:lpstr>本章导语</vt:lpstr>
      <vt:lpstr>PowerPoint 演示文稿</vt:lpstr>
      <vt:lpstr>一、行政行为的概念</vt:lpstr>
      <vt:lpstr>PowerPoint 演示文稿</vt:lpstr>
      <vt:lpstr>PowerPoint 演示文稿</vt:lpstr>
      <vt:lpstr>PowerPoint 演示文稿</vt:lpstr>
      <vt:lpstr>一、行政行为主体合法</vt:lpstr>
      <vt:lpstr>二、行政行为权限合法</vt:lpstr>
      <vt:lpstr>PowerPoint 演示文稿</vt:lpstr>
      <vt:lpstr>PowerPoint 演示文稿</vt:lpstr>
      <vt:lpstr>PowerPoint 演示文稿</vt:lpstr>
      <vt:lpstr>PowerPoint 演示文稿</vt:lpstr>
      <vt:lpstr>PowerPoint 演示文稿</vt:lpstr>
      <vt:lpstr>三、行政行为内容合法</vt:lpstr>
      <vt:lpstr>四、行政行为程序合法</vt:lpstr>
      <vt:lpstr>PowerPoint 演示文稿</vt:lpstr>
      <vt:lpstr>一、行政行为效力的内容</vt:lpstr>
      <vt:lpstr>二、行政行为的生效</vt:lpstr>
      <vt:lpstr>（一）一般抽象行政行为的生效要件</vt:lpstr>
      <vt:lpstr>（二）具体行政行为的生效要件</vt:lpstr>
      <vt:lpstr>三、行政行为的失效</vt:lpstr>
      <vt:lpstr>（一）行政行为的撤销</vt:lpstr>
      <vt:lpstr>PowerPoint 演示文稿</vt:lpstr>
      <vt:lpstr>（二）行政行为的废止</vt:lpstr>
      <vt:lpstr>PowerPoint 演示文稿</vt:lpstr>
      <vt:lpstr>PowerPoint 演示文稿</vt:lpstr>
      <vt:lpstr>PowerPoint 演示文稿</vt:lpstr>
      <vt:lpstr>（三）行政行为的无效</vt:lpstr>
      <vt:lpstr>PowerPoint 演示文稿</vt:lpstr>
      <vt:lpstr>PowerPoint 演示文稿</vt:lpstr>
      <vt:lpstr>本章前沿问题 </vt:lpstr>
      <vt:lpstr>本章思考题</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31</cp:revision>
  <dcterms:created xsi:type="dcterms:W3CDTF">2024-08-05T00:02:54Z</dcterms:created>
  <dcterms:modified xsi:type="dcterms:W3CDTF">2024-09-23T00:41:11Z</dcterms:modified>
</cp:coreProperties>
</file>