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60" r:id="rId3"/>
    <p:sldId id="281" r:id="rId4"/>
    <p:sldId id="282" r:id="rId5"/>
    <p:sldId id="283" r:id="rId6"/>
    <p:sldId id="284" r:id="rId7"/>
    <p:sldId id="285" r:id="rId8"/>
    <p:sldId id="257" r:id="rId9"/>
    <p:sldId id="258" r:id="rId10"/>
    <p:sldId id="286" r:id="rId11"/>
    <p:sldId id="287" r:id="rId12"/>
    <p:sldId id="262" r:id="rId13"/>
    <p:sldId id="263" r:id="rId14"/>
    <p:sldId id="288" r:id="rId15"/>
    <p:sldId id="264" r:id="rId16"/>
    <p:sldId id="289" r:id="rId17"/>
    <p:sldId id="265" r:id="rId18"/>
    <p:sldId id="266" r:id="rId19"/>
    <p:sldId id="267" r:id="rId20"/>
    <p:sldId id="268" r:id="rId21"/>
    <p:sldId id="269" r:id="rId22"/>
    <p:sldId id="270" r:id="rId23"/>
    <p:sldId id="271" r:id="rId24"/>
    <p:sldId id="272" r:id="rId25"/>
    <p:sldId id="290" r:id="rId26"/>
    <p:sldId id="273" r:id="rId27"/>
    <p:sldId id="291" r:id="rId28"/>
    <p:sldId id="274" r:id="rId29"/>
    <p:sldId id="275" r:id="rId30"/>
    <p:sldId id="276" r:id="rId31"/>
    <p:sldId id="277" r:id="rId32"/>
    <p:sldId id="292" r:id="rId33"/>
    <p:sldId id="278" r:id="rId34"/>
    <p:sldId id="25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287" y="436880"/>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1BE90CB-EB18-25FB-A1AF-2C1577BF618C}"/>
              </a:ext>
            </a:extLst>
          </p:cNvPr>
          <p:cNvSpPr>
            <a:spLocks noGrp="1" noChangeArrowheads="1"/>
          </p:cNvSpPr>
          <p:nvPr>
            <p:ph type="title"/>
          </p:nvPr>
        </p:nvSpPr>
        <p:spPr/>
        <p:txBody>
          <a:bodyPr anchor="ctr"/>
          <a:lstStyle/>
          <a:p>
            <a:pPr eaLnBrk="1" hangingPunct="1"/>
            <a:r>
              <a:rPr lang="zh-CN" altLang="en-US"/>
              <a:t>行政立法的分类</a:t>
            </a:r>
          </a:p>
        </p:txBody>
      </p:sp>
      <p:sp>
        <p:nvSpPr>
          <p:cNvPr id="21507" name="内容占位符 2">
            <a:extLst>
              <a:ext uri="{FF2B5EF4-FFF2-40B4-BE49-F238E27FC236}">
                <a16:creationId xmlns:a16="http://schemas.microsoft.com/office/drawing/2014/main" id="{FF1DBA5A-47E4-54ED-2D6E-ED31B4F0089A}"/>
              </a:ext>
            </a:extLst>
          </p:cNvPr>
          <p:cNvSpPr>
            <a:spLocks noGrp="1" noChangeArrowheads="1"/>
          </p:cNvSpPr>
          <p:nvPr>
            <p:ph idx="1"/>
          </p:nvPr>
        </p:nvSpPr>
        <p:spPr/>
        <p:txBody>
          <a:bodyPr/>
          <a:lstStyle/>
          <a:p>
            <a:pPr eaLnBrk="1" hangingPunct="1"/>
            <a:r>
              <a:rPr lang="zh-CN" altLang="en-US" sz="2800">
                <a:ea typeface="宋体" panose="02010600030101010101" pitchFamily="2" charset="-122"/>
              </a:rPr>
              <a:t>依据行使立法权主体的不同：</a:t>
            </a:r>
          </a:p>
          <a:p>
            <a:pPr eaLnBrk="1" hangingPunct="1"/>
            <a:endParaRPr lang="zh-CN" altLang="en-US">
              <a:ea typeface="宋体" panose="02010600030101010101" pitchFamily="2" charset="-122"/>
            </a:endParaRPr>
          </a:p>
        </p:txBody>
      </p:sp>
      <p:sp>
        <p:nvSpPr>
          <p:cNvPr id="21508" name="文本框 4">
            <a:extLst>
              <a:ext uri="{FF2B5EF4-FFF2-40B4-BE49-F238E27FC236}">
                <a16:creationId xmlns:a16="http://schemas.microsoft.com/office/drawing/2014/main" id="{8863B458-B32B-26C5-B979-46643E681191}"/>
              </a:ext>
            </a:extLst>
          </p:cNvPr>
          <p:cNvSpPr txBox="1">
            <a:spLocks noChangeArrowheads="1"/>
          </p:cNvSpPr>
          <p:nvPr/>
        </p:nvSpPr>
        <p:spPr bwMode="auto">
          <a:xfrm>
            <a:off x="2351088" y="2205038"/>
            <a:ext cx="2997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latin typeface="Arial" panose="020B0604020202020204" pitchFamily="34" charset="0"/>
                <a:ea typeface="宋体" panose="02010600030101010101" pitchFamily="2" charset="-122"/>
              </a:rPr>
              <a:t>中央行政立法：指国务院制定行政法规和国务院各部、委、中国人民银行、审计署和具有行政管理职能的直属机构制定的部门规章</a:t>
            </a:r>
          </a:p>
        </p:txBody>
      </p:sp>
      <p:sp>
        <p:nvSpPr>
          <p:cNvPr id="21509" name="文本框 5">
            <a:extLst>
              <a:ext uri="{FF2B5EF4-FFF2-40B4-BE49-F238E27FC236}">
                <a16:creationId xmlns:a16="http://schemas.microsoft.com/office/drawing/2014/main" id="{DE2C4BB4-3EE2-3647-CED0-A03A5D3A4766}"/>
              </a:ext>
            </a:extLst>
          </p:cNvPr>
          <p:cNvSpPr txBox="1">
            <a:spLocks noChangeArrowheads="1"/>
          </p:cNvSpPr>
          <p:nvPr/>
        </p:nvSpPr>
        <p:spPr bwMode="auto">
          <a:xfrm>
            <a:off x="7104063" y="2205039"/>
            <a:ext cx="26781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latin typeface="Arial" panose="020B0604020202020204" pitchFamily="34" charset="0"/>
                <a:ea typeface="宋体" panose="02010600030101010101" pitchFamily="2" charset="-122"/>
              </a:rPr>
              <a:t>地方行政立法：指省、自治区、直辖市和设区的市、自治州的人民政府制定的地方政府规章。</a:t>
            </a:r>
          </a:p>
        </p:txBody>
      </p:sp>
    </p:spTree>
  </p:cSld>
  <p:clrMapOvr>
    <a:masterClrMapping/>
  </p:clrMapOvr>
  <p:transition spd="slow">
    <p:random/>
    <p:sndAc>
      <p:stSnd>
        <p:snd r:embed="rId2" name="cashreg.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4909BEBF-13A0-E548-D816-B8AD8912CAE6}"/>
              </a:ext>
            </a:extLst>
          </p:cNvPr>
          <p:cNvSpPr>
            <a:spLocks noGrp="1" noChangeArrowheads="1"/>
          </p:cNvSpPr>
          <p:nvPr>
            <p:ph type="title"/>
          </p:nvPr>
        </p:nvSpPr>
        <p:spPr/>
        <p:txBody>
          <a:bodyPr anchor="ctr"/>
          <a:lstStyle/>
          <a:p>
            <a:pPr eaLnBrk="1" hangingPunct="1"/>
            <a:r>
              <a:rPr lang="zh-CN" altLang="en-US"/>
              <a:t>行政立法的分类</a:t>
            </a:r>
          </a:p>
        </p:txBody>
      </p:sp>
      <p:sp>
        <p:nvSpPr>
          <p:cNvPr id="22531" name="内容占位符 2">
            <a:extLst>
              <a:ext uri="{FF2B5EF4-FFF2-40B4-BE49-F238E27FC236}">
                <a16:creationId xmlns:a16="http://schemas.microsoft.com/office/drawing/2014/main" id="{15127552-96C2-8F53-6460-2FB5FEFAE599}"/>
              </a:ext>
            </a:extLst>
          </p:cNvPr>
          <p:cNvSpPr>
            <a:spLocks noGrp="1" noChangeArrowheads="1"/>
          </p:cNvSpPr>
          <p:nvPr>
            <p:ph idx="1"/>
          </p:nvPr>
        </p:nvSpPr>
        <p:spPr/>
        <p:txBody>
          <a:bodyPr/>
          <a:lstStyle/>
          <a:p>
            <a:pPr eaLnBrk="1" hangingPunct="1"/>
            <a:r>
              <a:rPr lang="zh-CN" altLang="en-US" sz="2800">
                <a:ea typeface="宋体" panose="02010600030101010101" pitchFamily="2" charset="-122"/>
              </a:rPr>
              <a:t>依据立法权内容的不同：</a:t>
            </a:r>
          </a:p>
          <a:p>
            <a:pPr eaLnBrk="1" hangingPunct="1"/>
            <a:endParaRPr lang="zh-CN" altLang="en-US">
              <a:ea typeface="宋体" panose="02010600030101010101" pitchFamily="2" charset="-122"/>
            </a:endParaRPr>
          </a:p>
        </p:txBody>
      </p:sp>
      <p:sp>
        <p:nvSpPr>
          <p:cNvPr id="22532" name="文本框 4">
            <a:extLst>
              <a:ext uri="{FF2B5EF4-FFF2-40B4-BE49-F238E27FC236}">
                <a16:creationId xmlns:a16="http://schemas.microsoft.com/office/drawing/2014/main" id="{FC85773E-F11E-23EF-ABBB-E8781F962572}"/>
              </a:ext>
            </a:extLst>
          </p:cNvPr>
          <p:cNvSpPr txBox="1">
            <a:spLocks noChangeArrowheads="1"/>
          </p:cNvSpPr>
          <p:nvPr/>
        </p:nvSpPr>
        <p:spPr bwMode="auto">
          <a:xfrm>
            <a:off x="2351088" y="2205038"/>
            <a:ext cx="29972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latin typeface="Arial" panose="020B0604020202020204" pitchFamily="34" charset="0"/>
                <a:ea typeface="宋体" panose="02010600030101010101" pitchFamily="2" charset="-122"/>
              </a:rPr>
              <a:t>执行性立法：指行政立法机关就全国人大或全国人大常委会制定的法律、上位阶行政立法规定实施办法、实施细则，明确具体法律规范的含义和适用范围所进行的行政立法。</a:t>
            </a:r>
          </a:p>
        </p:txBody>
      </p:sp>
      <p:sp>
        <p:nvSpPr>
          <p:cNvPr id="22533" name="文本框 5">
            <a:extLst>
              <a:ext uri="{FF2B5EF4-FFF2-40B4-BE49-F238E27FC236}">
                <a16:creationId xmlns:a16="http://schemas.microsoft.com/office/drawing/2014/main" id="{2ADB8D2E-582A-E420-F2D8-18B3C0DF4A89}"/>
              </a:ext>
            </a:extLst>
          </p:cNvPr>
          <p:cNvSpPr txBox="1">
            <a:spLocks noChangeArrowheads="1"/>
          </p:cNvSpPr>
          <p:nvPr/>
        </p:nvSpPr>
        <p:spPr bwMode="auto">
          <a:xfrm>
            <a:off x="7104063" y="2205038"/>
            <a:ext cx="2678112"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latin typeface="Arial" panose="020B0604020202020204" pitchFamily="34" charset="0"/>
                <a:ea typeface="宋体" panose="02010600030101010101" pitchFamily="2" charset="-122"/>
              </a:rPr>
              <a:t>创制性立法：指行政立法机关依据法律或人大、人大常委会的授权，为公民、法人或其他组织创制新的权利义务规范所进行的行政立法</a:t>
            </a:r>
          </a:p>
        </p:txBody>
      </p:sp>
    </p:spTree>
  </p:cSld>
  <p:clrMapOvr>
    <a:masterClrMapping/>
  </p:clrMapOvr>
  <p:transition spd="slow">
    <p:random/>
    <p:sndAc>
      <p:stSnd>
        <p:snd r:embed="rId2" name="cashreg.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3073">
            <a:extLst>
              <a:ext uri="{FF2B5EF4-FFF2-40B4-BE49-F238E27FC236}">
                <a16:creationId xmlns:a16="http://schemas.microsoft.com/office/drawing/2014/main" id="{D2D2A50B-9A35-5DC3-7DDC-8C8DCF18D006}"/>
              </a:ext>
            </a:extLst>
          </p:cNvPr>
          <p:cNvSpPr>
            <a:spLocks noGrp="1" noChangeArrowheads="1"/>
          </p:cNvSpPr>
          <p:nvPr>
            <p:ph type="title"/>
          </p:nvPr>
        </p:nvSpPr>
        <p:spPr/>
        <p:txBody>
          <a:bodyPr anchor="ctr"/>
          <a:lstStyle/>
          <a:p>
            <a:pPr eaLnBrk="1" hangingPunct="1"/>
            <a:r>
              <a:rPr lang="zh-CN" altLang="en-US" sz="5400">
                <a:latin typeface="Arial" panose="020B0604020202020204" pitchFamily="34" charset="0"/>
              </a:rPr>
              <a:t>第二节   行政立法的程序</a:t>
            </a:r>
          </a:p>
        </p:txBody>
      </p:sp>
      <p:sp>
        <p:nvSpPr>
          <p:cNvPr id="2" name="内容占位符 1">
            <a:extLst>
              <a:ext uri="{FF2B5EF4-FFF2-40B4-BE49-F238E27FC236}">
                <a16:creationId xmlns:a16="http://schemas.microsoft.com/office/drawing/2014/main" id="{BB534FC3-5629-3DF5-F597-7CE4D1CED3A3}"/>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FB3DCE2-2F6A-0112-E97B-AFE60C20385A}"/>
              </a:ext>
            </a:extLst>
          </p:cNvPr>
          <p:cNvSpPr>
            <a:spLocks noGrp="1" noChangeArrowheads="1"/>
          </p:cNvSpPr>
          <p:nvPr>
            <p:ph type="title"/>
          </p:nvPr>
        </p:nvSpPr>
        <p:spPr/>
        <p:txBody>
          <a:bodyPr anchor="ctr"/>
          <a:lstStyle/>
          <a:p>
            <a:pPr eaLnBrk="1" hangingPunct="1"/>
            <a:r>
              <a:rPr lang="zh-CN" altLang="en-US"/>
              <a:t>编制立法工作计划</a:t>
            </a:r>
          </a:p>
        </p:txBody>
      </p:sp>
      <p:sp>
        <p:nvSpPr>
          <p:cNvPr id="24579" name="内容占位符 2">
            <a:extLst>
              <a:ext uri="{FF2B5EF4-FFF2-40B4-BE49-F238E27FC236}">
                <a16:creationId xmlns:a16="http://schemas.microsoft.com/office/drawing/2014/main" id="{C716E7E5-E55A-4257-A2D5-1E12DFF74986}"/>
              </a:ext>
            </a:extLst>
          </p:cNvPr>
          <p:cNvSpPr>
            <a:spLocks noGrp="1" noChangeArrowheads="1"/>
          </p:cNvSpPr>
          <p:nvPr>
            <p:ph idx="1"/>
          </p:nvPr>
        </p:nvSpPr>
        <p:spPr/>
        <p:txBody>
          <a:bodyPr/>
          <a:lstStyle/>
          <a:p>
            <a:pPr eaLnBrk="1" hangingPunct="1"/>
            <a:r>
              <a:rPr lang="zh-CN" altLang="en-US">
                <a:ea typeface="宋体" panose="02010600030101010101" pitchFamily="2" charset="-122"/>
              </a:rPr>
              <a:t>（一）行政法规的立法计划</a:t>
            </a:r>
          </a:p>
          <a:p>
            <a:pPr eaLnBrk="1" hangingPunct="1"/>
            <a:r>
              <a:rPr lang="zh-CN" altLang="en-US" sz="1800">
                <a:ea typeface="宋体" panose="02010600030101010101" pitchFamily="2" charset="-122"/>
              </a:rPr>
              <a:t> </a:t>
            </a:r>
            <a:r>
              <a:rPr lang="zh-CN" altLang="en-US" sz="1800">
                <a:latin typeface="宋体" panose="02010600030101010101" pitchFamily="2" charset="-122"/>
                <a:ea typeface="宋体" panose="02010600030101010101" pitchFamily="2" charset="-122"/>
              </a:rPr>
              <a:t>   </a:t>
            </a:r>
            <a:r>
              <a:rPr lang="zh-CN" altLang="en-US" sz="2400">
                <a:latin typeface="宋体" panose="02010600030101010101" pitchFamily="2" charset="-122"/>
                <a:ea typeface="宋体" panose="02010600030101010101" pitchFamily="2" charset="-122"/>
              </a:rPr>
              <a:t>国务院编制年度行政法规立法计划的程序是：（1）国务院有关部门认为需要制定行政法规的，于每年年初编制国务院年度立法计划前，向国务院报请立项；（2）国务院法制机构根据国家总体工作部署和全国人大常委会的立法规划，对部门报送的行政法规立项申请汇总研究，突出重点，统筹兼顾，拟定国务院年度立法计划；（3）报国务院审批。国务院年度立法计划在执行中可以根据实际情况予以调整。</a:t>
            </a:r>
          </a:p>
        </p:txBody>
      </p:sp>
    </p:spTree>
  </p:cSld>
  <p:clrMapOvr>
    <a:masterClrMapping/>
  </p:clrMapOvr>
  <p:transition spd="slow">
    <p:random/>
    <p:sndAc>
      <p:stSnd>
        <p:snd r:embed="rId2" name="cashreg.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E3F45E-C444-8DEE-EEBA-2C271490E213}"/>
              </a:ext>
            </a:extLst>
          </p:cNvPr>
          <p:cNvSpPr>
            <a:spLocks noGrp="1"/>
          </p:cNvSpPr>
          <p:nvPr>
            <p:ph type="title"/>
          </p:nvPr>
        </p:nvSpPr>
        <p:spPr/>
        <p:txBody>
          <a:bodyPr/>
          <a:lstStyle/>
          <a:p>
            <a:endParaRPr lang="zh-CN" altLang="en-US"/>
          </a:p>
        </p:txBody>
      </p:sp>
      <p:sp>
        <p:nvSpPr>
          <p:cNvPr id="25603" name="内容占位符 2">
            <a:extLst>
              <a:ext uri="{FF2B5EF4-FFF2-40B4-BE49-F238E27FC236}">
                <a16:creationId xmlns:a16="http://schemas.microsoft.com/office/drawing/2014/main" id="{A0EEBA27-596A-39FF-610D-75CDE84E6C44}"/>
              </a:ext>
            </a:extLst>
          </p:cNvPr>
          <p:cNvSpPr>
            <a:spLocks noGrp="1"/>
          </p:cNvSpPr>
          <p:nvPr>
            <p:ph idx="1"/>
          </p:nvPr>
        </p:nvSpPr>
        <p:spPr/>
        <p:txBody>
          <a:bodyPr/>
          <a:lstStyle/>
          <a:p>
            <a:pPr eaLnBrk="1" hangingPunct="1"/>
            <a:r>
              <a:rPr lang="zh-CN" altLang="en-US">
                <a:ea typeface="宋体" panose="02010600030101010101" pitchFamily="2" charset="-122"/>
              </a:rPr>
              <a:t>（二）规章制定工作计划</a:t>
            </a:r>
          </a:p>
          <a:p>
            <a:pPr eaLnBrk="1" hangingPunct="1"/>
            <a:r>
              <a:rPr lang="zh-CN" altLang="en-US" sz="2400">
                <a:ea typeface="宋体" panose="02010600030101010101" pitchFamily="2" charset="-122"/>
              </a:rPr>
              <a:t>   </a:t>
            </a:r>
            <a:r>
              <a:rPr lang="zh-CN" altLang="en-US" sz="2400">
                <a:latin typeface="宋体" panose="02010600030101010101" pitchFamily="2" charset="-122"/>
                <a:ea typeface="宋体" panose="02010600030101010101" pitchFamily="2" charset="-122"/>
              </a:rPr>
              <a:t> 规章制定年度工作计划的编制程序是：（1）国务院部门内设机构或者其他机构认为需要制定部门规章的，向该部门报请立项；享有行政立法权的地方人民政府所属工作部门或者其下级人民政府认为需要制定地方政府规章的，向该地方人民政府报请立项；（2）国务院部门和享有行政立法权的地方人民政府的法制机构对制定规章的立项申请汇总研究，拟定本部门、本级人民政府规章制定计划；（3）报本部门、本级人民政府批准。国务院部门和地方人民政府年度规章制定计划在执行中可以根据实际情况予以调整。</a:t>
            </a:r>
          </a:p>
          <a:p>
            <a:endParaRPr lang="zh-CN" altLang="en-US" sz="2400"/>
          </a:p>
        </p:txBody>
      </p:sp>
    </p:spTree>
  </p:cSld>
  <p:clrMapOvr>
    <a:masterClrMapping/>
  </p:clrMapOvr>
  <p:transition spd="slow">
    <p:random/>
    <p:sndAc>
      <p:stSnd>
        <p:snd r:embed="rId2" name="cashreg.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40954ED0-F415-7C17-99D0-DCC62E3DE235}"/>
              </a:ext>
            </a:extLst>
          </p:cNvPr>
          <p:cNvSpPr>
            <a:spLocks noGrp="1" noChangeArrowheads="1"/>
          </p:cNvSpPr>
          <p:nvPr>
            <p:ph type="title"/>
          </p:nvPr>
        </p:nvSpPr>
        <p:spPr/>
        <p:txBody>
          <a:bodyPr anchor="ctr"/>
          <a:lstStyle/>
          <a:p>
            <a:pPr eaLnBrk="1" hangingPunct="1"/>
            <a:r>
              <a:rPr lang="zh-CN" altLang="en-US"/>
              <a:t>起草</a:t>
            </a:r>
          </a:p>
        </p:txBody>
      </p:sp>
      <p:sp>
        <p:nvSpPr>
          <p:cNvPr id="26627" name="内容占位符 2">
            <a:extLst>
              <a:ext uri="{FF2B5EF4-FFF2-40B4-BE49-F238E27FC236}">
                <a16:creationId xmlns:a16="http://schemas.microsoft.com/office/drawing/2014/main" id="{A060AAE8-4985-AAD7-47A0-9BED1EB7C241}"/>
              </a:ext>
            </a:extLst>
          </p:cNvPr>
          <p:cNvSpPr>
            <a:spLocks noGrp="1" noChangeArrowheads="1"/>
          </p:cNvSpPr>
          <p:nvPr>
            <p:ph idx="1"/>
          </p:nvPr>
        </p:nvSpPr>
        <p:spPr/>
        <p:txBody>
          <a:bodyPr/>
          <a:lstStyle/>
          <a:p>
            <a:pPr eaLnBrk="1" hangingPunct="1"/>
            <a:r>
              <a:rPr lang="zh-CN" altLang="en-US">
                <a:ea typeface="宋体" panose="02010600030101010101" pitchFamily="2" charset="-122"/>
              </a:rPr>
              <a:t>（一）行政法规的起草</a:t>
            </a:r>
          </a:p>
          <a:p>
            <a:pPr eaLnBrk="1" hangingPunct="1">
              <a:lnSpc>
                <a:spcPct val="150000"/>
              </a:lnSpc>
            </a:pPr>
            <a:r>
              <a:rPr lang="zh-CN" altLang="en-US" sz="1800">
                <a:ea typeface="宋体" panose="02010600030101010101" pitchFamily="2" charset="-122"/>
              </a:rPr>
              <a:t>    </a:t>
            </a:r>
            <a:r>
              <a:rPr lang="zh-CN" altLang="en-US" sz="2800">
                <a:ea typeface="宋体" panose="02010600030101010101" pitchFamily="2" charset="-122"/>
              </a:rPr>
              <a:t>《立法法》第67条规定，行政法规由国务院有关部门或者国务院法制机构具体负责起草，重要行政管理的法律、行政法规草案应由国务院法制机构组织起草。</a:t>
            </a:r>
          </a:p>
        </p:txBody>
      </p:sp>
    </p:spTree>
  </p:cSld>
  <p:clrMapOvr>
    <a:masterClrMapping/>
  </p:clrMapOvr>
  <p:transition spd="slow">
    <p:random/>
    <p:sndAc>
      <p:stSnd>
        <p:snd r:embed="rId2" name="cashreg.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02D9C-4595-9CA8-102F-E6F8AC647CB3}"/>
              </a:ext>
            </a:extLst>
          </p:cNvPr>
          <p:cNvSpPr>
            <a:spLocks noGrp="1"/>
          </p:cNvSpPr>
          <p:nvPr>
            <p:ph type="title"/>
          </p:nvPr>
        </p:nvSpPr>
        <p:spPr/>
        <p:txBody>
          <a:bodyPr/>
          <a:lstStyle/>
          <a:p>
            <a:endParaRPr lang="zh-CN" altLang="en-US"/>
          </a:p>
        </p:txBody>
      </p:sp>
      <p:sp>
        <p:nvSpPr>
          <p:cNvPr id="27651" name="内容占位符 2">
            <a:extLst>
              <a:ext uri="{FF2B5EF4-FFF2-40B4-BE49-F238E27FC236}">
                <a16:creationId xmlns:a16="http://schemas.microsoft.com/office/drawing/2014/main" id="{0F2747E0-4D6A-98D1-97DF-F0D824E09F78}"/>
              </a:ext>
            </a:extLst>
          </p:cNvPr>
          <p:cNvSpPr>
            <a:spLocks noGrp="1"/>
          </p:cNvSpPr>
          <p:nvPr>
            <p:ph idx="1"/>
          </p:nvPr>
        </p:nvSpPr>
        <p:spPr/>
        <p:txBody>
          <a:bodyPr/>
          <a:lstStyle/>
          <a:p>
            <a:pPr eaLnBrk="1" hangingPunct="1"/>
            <a:r>
              <a:rPr lang="zh-CN" altLang="en-US">
                <a:ea typeface="宋体" panose="02010600030101010101" pitchFamily="2" charset="-122"/>
              </a:rPr>
              <a:t>（二）规章的起草</a:t>
            </a:r>
          </a:p>
          <a:p>
            <a:pPr eaLnBrk="1" hangingPunct="1"/>
            <a:r>
              <a:rPr lang="zh-CN" altLang="en-US" sz="2400">
                <a:ea typeface="宋体" panose="02010600030101010101" pitchFamily="2" charset="-122"/>
              </a:rPr>
              <a:t>    部门规章由国务院部门组织起草，国务院部门可以确定由其一个或几个内设机构具体负责起草工作，也可以确定由其法制机构起草或组织起草；地方政府规章由享有行政立法权的地方人民政府组织起草，相应地方人民政府可以确定由其一个或几个部门具体负责起草工作，也可以确定由其法制机构起草或组织起草。此外，起草规章可以邀请有关专家、组织参加，也可以委托有关专家、组织起草。</a:t>
            </a:r>
          </a:p>
          <a:p>
            <a:endParaRPr lang="zh-CN" altLang="en-US"/>
          </a:p>
        </p:txBody>
      </p:sp>
    </p:spTree>
  </p:cSld>
  <p:clrMapOvr>
    <a:masterClrMapping/>
  </p:clrMapOvr>
  <p:transition spd="slow">
    <p:random/>
    <p:sndAc>
      <p:stSnd>
        <p:snd r:embed="rId2" name="cashreg.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FB3808AC-5991-EA3B-D905-1B842AB1DD46}"/>
              </a:ext>
            </a:extLst>
          </p:cNvPr>
          <p:cNvSpPr>
            <a:spLocks noGrp="1" noChangeArrowheads="1"/>
          </p:cNvSpPr>
          <p:nvPr>
            <p:ph type="title"/>
          </p:nvPr>
        </p:nvSpPr>
        <p:spPr/>
        <p:txBody>
          <a:bodyPr anchor="ctr"/>
          <a:lstStyle/>
          <a:p>
            <a:pPr eaLnBrk="1" hangingPunct="1"/>
            <a:r>
              <a:rPr lang="zh-CN" altLang="zh-CN"/>
              <a:t>征求和听取意见</a:t>
            </a:r>
          </a:p>
        </p:txBody>
      </p:sp>
      <p:sp>
        <p:nvSpPr>
          <p:cNvPr id="28675" name="内容占位符 2">
            <a:extLst>
              <a:ext uri="{FF2B5EF4-FFF2-40B4-BE49-F238E27FC236}">
                <a16:creationId xmlns:a16="http://schemas.microsoft.com/office/drawing/2014/main" id="{42544EE9-015E-74ED-E1A2-21E08C6335BE}"/>
              </a:ext>
            </a:extLst>
          </p:cNvPr>
          <p:cNvSpPr>
            <a:spLocks noGrp="1" noChangeArrowheads="1"/>
          </p:cNvSpPr>
          <p:nvPr>
            <p:ph idx="1"/>
          </p:nvPr>
        </p:nvSpPr>
        <p:spPr/>
        <p:txBody>
          <a:bodyPr/>
          <a:lstStyle/>
          <a:p>
            <a:pPr eaLnBrk="1" hangingPunct="1">
              <a:lnSpc>
                <a:spcPct val="150000"/>
              </a:lnSpc>
              <a:spcBef>
                <a:spcPct val="0"/>
              </a:spcBef>
            </a:pPr>
            <a:r>
              <a:rPr lang="zh-CN" altLang="en-US" sz="2800">
                <a:ea typeface="宋体" panose="02010600030101010101" pitchFamily="2" charset="-122"/>
              </a:rPr>
              <a:t>涉及全体公民权益的行政法规和规章，立法草案应通过新闻传播媒介公布，然后通过一定形式征询和听取各方面公众的建议、意见或异议。</a:t>
            </a:r>
          </a:p>
          <a:p>
            <a:pPr eaLnBrk="1" hangingPunct="1">
              <a:lnSpc>
                <a:spcPct val="150000"/>
              </a:lnSpc>
              <a:spcBef>
                <a:spcPct val="0"/>
              </a:spcBef>
            </a:pPr>
            <a:r>
              <a:rPr lang="zh-CN" altLang="en-US" sz="2800">
                <a:ea typeface="宋体" panose="02010600030101010101" pitchFamily="2" charset="-122"/>
              </a:rPr>
              <a:t>涉及一定地区、一定阶层公民的权益的，立法草案应在相应地区、相应阶层公众中公布，并组织讨论。</a:t>
            </a:r>
          </a:p>
          <a:p>
            <a:pPr eaLnBrk="1" hangingPunct="1"/>
            <a:endParaRPr lang="zh-CN" altLang="en-US" sz="18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D38ADD19-BD48-78B4-A0A2-0FC4ADC90B41}"/>
              </a:ext>
            </a:extLst>
          </p:cNvPr>
          <p:cNvSpPr>
            <a:spLocks noGrp="1" noChangeArrowheads="1"/>
          </p:cNvSpPr>
          <p:nvPr>
            <p:ph type="title"/>
          </p:nvPr>
        </p:nvSpPr>
        <p:spPr/>
        <p:txBody>
          <a:bodyPr anchor="ctr"/>
          <a:lstStyle/>
          <a:p>
            <a:pPr eaLnBrk="1" hangingPunct="1"/>
            <a:r>
              <a:rPr lang="zh-CN" altLang="zh-CN"/>
              <a:t>审查</a:t>
            </a:r>
          </a:p>
        </p:txBody>
      </p:sp>
      <p:sp>
        <p:nvSpPr>
          <p:cNvPr id="29699" name="内容占位符 2">
            <a:extLst>
              <a:ext uri="{FF2B5EF4-FFF2-40B4-BE49-F238E27FC236}">
                <a16:creationId xmlns:a16="http://schemas.microsoft.com/office/drawing/2014/main" id="{A33A700D-1FA3-51B5-EC0E-2753A1B39604}"/>
              </a:ext>
            </a:extLst>
          </p:cNvPr>
          <p:cNvSpPr>
            <a:spLocks noGrp="1" noChangeArrowheads="1"/>
          </p:cNvSpPr>
          <p:nvPr>
            <p:ph idx="1"/>
          </p:nvPr>
        </p:nvSpPr>
        <p:spPr/>
        <p:txBody>
          <a:bodyPr/>
          <a:lstStyle/>
          <a:p>
            <a:pPr eaLnBrk="1" hangingPunct="1"/>
            <a:r>
              <a:rPr lang="en-US" altLang="zh-CN">
                <a:ea typeface="宋体" panose="02010600030101010101" pitchFamily="2" charset="-122"/>
              </a:rPr>
              <a:t> </a:t>
            </a:r>
            <a:r>
              <a:rPr lang="zh-CN" altLang="en-US" sz="2800">
                <a:ea typeface="宋体" panose="02010600030101010101" pitchFamily="2" charset="-122"/>
              </a:rPr>
              <a:t>行政立法经起草部门起草、征求意见，并与有关部门协商完毕后，即由起草部门或起草单位主要负责人签署（几个部门、单位共同起草的，由相应负责人共同签署）送审稿并报送相应行政立法机关审查。</a:t>
            </a:r>
          </a:p>
          <a:p>
            <a:pPr eaLnBrk="1" hangingPunct="1"/>
            <a:r>
              <a:rPr lang="zh-CN" altLang="en-US" sz="2800">
                <a:ea typeface="宋体" panose="02010600030101010101" pitchFamily="2" charset="-122"/>
              </a:rPr>
              <a:t>  法制机构对审查不合格的行政立法送审稿，可以缓办或退回起草部门、起草单位。法制机构应当认真研究各方面的意见，与起草部门、起草单位协商后，对送审稿进行修改，形成行政法规、规章的草案及其说明。</a:t>
            </a:r>
          </a:p>
          <a:p>
            <a:pPr eaLnBrk="1" hangingPunct="1"/>
            <a:endParaRPr lang="zh-CN" altLang="en-US" sz="28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CE166969-EE25-CDC1-A22E-54704CC29DE7}"/>
              </a:ext>
            </a:extLst>
          </p:cNvPr>
          <p:cNvSpPr>
            <a:spLocks noGrp="1" noChangeArrowheads="1"/>
          </p:cNvSpPr>
          <p:nvPr>
            <p:ph type="title"/>
          </p:nvPr>
        </p:nvSpPr>
        <p:spPr/>
        <p:txBody>
          <a:bodyPr anchor="ctr"/>
          <a:lstStyle/>
          <a:p>
            <a:pPr eaLnBrk="1" hangingPunct="1"/>
            <a:r>
              <a:rPr lang="zh-CN" altLang="zh-CN"/>
              <a:t>决定与公布</a:t>
            </a:r>
          </a:p>
        </p:txBody>
      </p:sp>
      <p:sp>
        <p:nvSpPr>
          <p:cNvPr id="30723" name="内容占位符 2">
            <a:extLst>
              <a:ext uri="{FF2B5EF4-FFF2-40B4-BE49-F238E27FC236}">
                <a16:creationId xmlns:a16="http://schemas.microsoft.com/office/drawing/2014/main" id="{0AF6BDB8-79F7-E37E-214A-69A7DCA53B61}"/>
              </a:ext>
            </a:extLst>
          </p:cNvPr>
          <p:cNvSpPr>
            <a:spLocks noGrp="1" noChangeArrowheads="1"/>
          </p:cNvSpPr>
          <p:nvPr>
            <p:ph idx="1"/>
          </p:nvPr>
        </p:nvSpPr>
        <p:spPr/>
        <p:txBody>
          <a:bodyPr/>
          <a:lstStyle/>
          <a:p>
            <a:pPr eaLnBrk="1" hangingPunct="1"/>
            <a:r>
              <a:rPr lang="zh-CN" altLang="en-US" sz="2800">
                <a:ea typeface="宋体" panose="02010600030101010101" pitchFamily="2" charset="-122"/>
              </a:rPr>
              <a:t>行政立法草案及其说明形成后，由法制机构主要负责人提出提请行政立法机关审议的建议。行政法规草案由国务院常务会议审议或者由国务院审批通过；部门规章由部务会议或委员会会议审议决定；地方政府规章由地方人民政府的常务会议或全体会议审议决定。</a:t>
            </a:r>
          </a:p>
          <a:p>
            <a:pPr eaLnBrk="1" hangingPunct="1"/>
            <a:r>
              <a:rPr lang="zh-CN" altLang="en-US" sz="2800">
                <a:ea typeface="宋体" panose="02010600030101010101" pitchFamily="2" charset="-122"/>
              </a:rPr>
              <a:t>行政立法自公布之日起30日后施行，但涉及国家安全、外汇汇率、货币政策的确定以及公布后不立即施行将有碍行政立法施行的，可以自公布之日起施行。</a:t>
            </a:r>
          </a:p>
          <a:p>
            <a:pPr eaLnBrk="1" hangingPunct="1"/>
            <a:endParaRPr lang="zh-CN" altLang="en-US" sz="18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073">
            <a:extLst>
              <a:ext uri="{FF2B5EF4-FFF2-40B4-BE49-F238E27FC236}">
                <a16:creationId xmlns:a16="http://schemas.microsoft.com/office/drawing/2014/main" id="{283AD233-CBE2-20A1-D567-E20F9360918F}"/>
              </a:ext>
            </a:extLst>
          </p:cNvPr>
          <p:cNvSpPr>
            <a:spLocks noGrp="1" noChangeArrowheads="1"/>
          </p:cNvSpPr>
          <p:nvPr>
            <p:ph type="title"/>
          </p:nvPr>
        </p:nvSpPr>
        <p:spPr/>
        <p:txBody>
          <a:bodyPr anchor="ctr"/>
          <a:lstStyle/>
          <a:p>
            <a:pPr eaLnBrk="1" hangingPunct="1"/>
            <a:r>
              <a:rPr lang="en-US" altLang="zh-CN" sz="4400" dirty="0">
                <a:solidFill>
                  <a:srgbClr val="157D53"/>
                </a:solidFill>
                <a:latin typeface="Arial" panose="020B0604020202020204" pitchFamily="34" charset="0"/>
              </a:rPr>
              <a:t>       </a:t>
            </a:r>
            <a:r>
              <a:rPr lang="zh-CN" altLang="en-US" sz="5400" dirty="0">
                <a:latin typeface="楷体_GB2312" pitchFamily="49" charset="-122"/>
                <a:sym typeface="Arial" panose="020B0604020202020204" pitchFamily="34" charset="0"/>
              </a:rPr>
              <a:t>第六章  行政立法</a:t>
            </a:r>
            <a:endParaRPr lang="en-US" altLang="zh-CN" sz="4400" dirty="0">
              <a:solidFill>
                <a:srgbClr val="157D53"/>
              </a:solidFill>
              <a:latin typeface="Arial" panose="020B0604020202020204" pitchFamily="34" charset="0"/>
            </a:endParaRPr>
          </a:p>
        </p:txBody>
      </p:sp>
      <p:sp>
        <p:nvSpPr>
          <p:cNvPr id="2" name="内容占位符 1">
            <a:extLst>
              <a:ext uri="{FF2B5EF4-FFF2-40B4-BE49-F238E27FC236}">
                <a16:creationId xmlns:a16="http://schemas.microsoft.com/office/drawing/2014/main" id="{24B3C949-EA97-A931-FA5C-AB2394656570}"/>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3073">
            <a:extLst>
              <a:ext uri="{FF2B5EF4-FFF2-40B4-BE49-F238E27FC236}">
                <a16:creationId xmlns:a16="http://schemas.microsoft.com/office/drawing/2014/main" id="{78FE576F-15D6-BD02-01BE-CB58BC468A0A}"/>
              </a:ext>
            </a:extLst>
          </p:cNvPr>
          <p:cNvSpPr>
            <a:spLocks noGrp="1" noChangeArrowheads="1"/>
          </p:cNvSpPr>
          <p:nvPr>
            <p:ph type="title"/>
          </p:nvPr>
        </p:nvSpPr>
        <p:spPr/>
        <p:txBody>
          <a:bodyPr anchor="ctr"/>
          <a:lstStyle/>
          <a:p>
            <a:pPr eaLnBrk="1" hangingPunct="1"/>
            <a:r>
              <a:rPr lang="zh-CN" altLang="en-US" sz="5400">
                <a:latin typeface="Arial" panose="020B0604020202020204" pitchFamily="34" charset="0"/>
              </a:rPr>
              <a:t>第三节   行政立法的效力</a:t>
            </a:r>
          </a:p>
        </p:txBody>
      </p:sp>
      <p:sp>
        <p:nvSpPr>
          <p:cNvPr id="2" name="内容占位符 1">
            <a:extLst>
              <a:ext uri="{FF2B5EF4-FFF2-40B4-BE49-F238E27FC236}">
                <a16:creationId xmlns:a16="http://schemas.microsoft.com/office/drawing/2014/main" id="{FEABD2A6-F9B0-62CD-F55E-2A18E518C5AE}"/>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8F915DC2-FE5D-BCC0-B95C-4FAAB9EEDA53}"/>
              </a:ext>
            </a:extLst>
          </p:cNvPr>
          <p:cNvSpPr>
            <a:spLocks noGrp="1" noChangeArrowheads="1"/>
          </p:cNvSpPr>
          <p:nvPr>
            <p:ph type="title"/>
          </p:nvPr>
        </p:nvSpPr>
        <p:spPr/>
        <p:txBody>
          <a:bodyPr anchor="ctr"/>
          <a:lstStyle/>
          <a:p>
            <a:pPr eaLnBrk="1" hangingPunct="1"/>
            <a:r>
              <a:rPr lang="zh-CN" altLang="en-US"/>
              <a:t>行政立法的效力范围</a:t>
            </a:r>
          </a:p>
        </p:txBody>
      </p:sp>
      <p:sp>
        <p:nvSpPr>
          <p:cNvPr id="32771" name="内容占位符 2">
            <a:extLst>
              <a:ext uri="{FF2B5EF4-FFF2-40B4-BE49-F238E27FC236}">
                <a16:creationId xmlns:a16="http://schemas.microsoft.com/office/drawing/2014/main" id="{BCBD6330-C456-9C4B-1242-4D166B0AD3D3}"/>
              </a:ext>
            </a:extLst>
          </p:cNvPr>
          <p:cNvSpPr>
            <a:spLocks noGrp="1"/>
          </p:cNvSpPr>
          <p:nvPr>
            <p:ph idx="1"/>
          </p:nvPr>
        </p:nvSpPr>
        <p:spPr/>
        <p:txBody>
          <a:bodyPr/>
          <a:lstStyle/>
          <a:p>
            <a:pPr marL="0" indent="0" eaLnBrk="1" hangingPunct="1">
              <a:lnSpc>
                <a:spcPct val="150000"/>
              </a:lnSpc>
              <a:spcBef>
                <a:spcPct val="0"/>
              </a:spcBef>
            </a:pPr>
            <a:r>
              <a:rPr lang="zh-CN" altLang="en-US" sz="2800">
                <a:ea typeface="宋体" panose="02010600030101010101" pitchFamily="2" charset="-122"/>
              </a:rPr>
              <a:t>行政立法的效力是指行政立法对于行政相对人的拘束力、执行力以及对于行政机关实施行政管理和对人民法院审判活动的适用力：</a:t>
            </a:r>
            <a:endParaRPr lang="en-US" altLang="zh-CN" sz="2800">
              <a:ea typeface="宋体" panose="02010600030101010101" pitchFamily="2" charset="-122"/>
            </a:endParaRPr>
          </a:p>
          <a:p>
            <a:pPr marL="0" indent="0" eaLnBrk="1" hangingPunct="1">
              <a:lnSpc>
                <a:spcPct val="150000"/>
              </a:lnSpc>
              <a:spcBef>
                <a:spcPct val="0"/>
              </a:spcBef>
            </a:pPr>
            <a:r>
              <a:rPr lang="zh-CN" altLang="en-US" sz="2800">
                <a:ea typeface="宋体" panose="02010600030101010101" pitchFamily="2" charset="-122"/>
              </a:rPr>
              <a:t>（</a:t>
            </a:r>
            <a:r>
              <a:rPr lang="en-US" altLang="zh-CN" sz="2800">
                <a:ea typeface="宋体" panose="02010600030101010101" pitchFamily="2" charset="-122"/>
              </a:rPr>
              <a:t>1</a:t>
            </a:r>
            <a:r>
              <a:rPr lang="zh-CN" altLang="en-US" sz="2800">
                <a:ea typeface="宋体" panose="02010600030101010101" pitchFamily="2" charset="-122"/>
              </a:rPr>
              <a:t>）空间效力；</a:t>
            </a:r>
            <a:endParaRPr lang="en-US" altLang="zh-CN" sz="2800">
              <a:ea typeface="宋体" panose="02010600030101010101" pitchFamily="2" charset="-122"/>
            </a:endParaRPr>
          </a:p>
          <a:p>
            <a:pPr marL="0" indent="0" eaLnBrk="1" hangingPunct="1">
              <a:lnSpc>
                <a:spcPct val="150000"/>
              </a:lnSpc>
              <a:spcBef>
                <a:spcPct val="0"/>
              </a:spcBef>
            </a:pPr>
            <a:r>
              <a:rPr lang="zh-CN" altLang="en-US" sz="2800">
                <a:ea typeface="宋体" panose="02010600030101010101" pitchFamily="2" charset="-122"/>
              </a:rPr>
              <a:t>（</a:t>
            </a:r>
            <a:r>
              <a:rPr lang="en-US" altLang="zh-CN" sz="2800">
                <a:ea typeface="宋体" panose="02010600030101010101" pitchFamily="2" charset="-122"/>
              </a:rPr>
              <a:t>2</a:t>
            </a:r>
            <a:r>
              <a:rPr lang="zh-CN" altLang="en-US" sz="2800">
                <a:ea typeface="宋体" panose="02010600030101010101" pitchFamily="2" charset="-122"/>
              </a:rPr>
              <a:t>）对行政机关的效力；</a:t>
            </a:r>
            <a:endParaRPr lang="en-US" altLang="zh-CN" sz="2800">
              <a:ea typeface="宋体" panose="02010600030101010101" pitchFamily="2" charset="-122"/>
            </a:endParaRPr>
          </a:p>
          <a:p>
            <a:pPr marL="0" indent="0" eaLnBrk="1" hangingPunct="1">
              <a:lnSpc>
                <a:spcPct val="150000"/>
              </a:lnSpc>
              <a:spcBef>
                <a:spcPct val="0"/>
              </a:spcBef>
            </a:pPr>
            <a:r>
              <a:rPr lang="zh-CN" altLang="en-US" sz="2800">
                <a:ea typeface="宋体" panose="02010600030101010101" pitchFamily="2" charset="-122"/>
              </a:rPr>
              <a:t>（</a:t>
            </a:r>
            <a:r>
              <a:rPr lang="en-US" altLang="zh-CN" sz="2800">
                <a:ea typeface="宋体" panose="02010600030101010101" pitchFamily="2" charset="-122"/>
              </a:rPr>
              <a:t>3</a:t>
            </a:r>
            <a:r>
              <a:rPr lang="zh-CN" altLang="en-US" sz="2800">
                <a:ea typeface="宋体" panose="02010600030101010101" pitchFamily="2" charset="-122"/>
              </a:rPr>
              <a:t>）对其他国家机关的效力；</a:t>
            </a:r>
            <a:endParaRPr lang="en-US" altLang="zh-CN" sz="2800">
              <a:ea typeface="宋体" panose="02010600030101010101" pitchFamily="2" charset="-122"/>
            </a:endParaRPr>
          </a:p>
          <a:p>
            <a:pPr marL="0" indent="0" eaLnBrk="1" hangingPunct="1">
              <a:lnSpc>
                <a:spcPct val="150000"/>
              </a:lnSpc>
              <a:spcBef>
                <a:spcPct val="0"/>
              </a:spcBef>
            </a:pPr>
            <a:r>
              <a:rPr lang="zh-CN" altLang="en-US" sz="2800">
                <a:ea typeface="宋体" panose="02010600030101010101" pitchFamily="2" charset="-122"/>
              </a:rPr>
              <a:t>（</a:t>
            </a:r>
            <a:r>
              <a:rPr lang="en-US" altLang="zh-CN" sz="2800">
                <a:ea typeface="宋体" panose="02010600030101010101" pitchFamily="2" charset="-122"/>
              </a:rPr>
              <a:t>4</a:t>
            </a:r>
            <a:r>
              <a:rPr lang="zh-CN" altLang="en-US" sz="2800">
                <a:ea typeface="宋体" panose="02010600030101010101" pitchFamily="2" charset="-122"/>
              </a:rPr>
              <a:t>）对公民、法人、其他组织的效力</a:t>
            </a:r>
            <a:r>
              <a:rPr lang="en-US" altLang="zh-CN" sz="2800">
                <a:ea typeface="宋体" panose="02010600030101010101" pitchFamily="2" charset="-122"/>
              </a:rPr>
              <a:t>.</a:t>
            </a:r>
            <a:endParaRPr lang="zh-CN" altLang="en-US" sz="2800">
              <a:ea typeface="宋体" panose="02010600030101010101" pitchFamily="2" charset="-122"/>
            </a:endParaRPr>
          </a:p>
          <a:p>
            <a:pPr marL="0" indent="0" eaLnBrk="1" hangingPunct="1">
              <a:lnSpc>
                <a:spcPct val="150000"/>
              </a:lnSpc>
              <a:spcBef>
                <a:spcPct val="0"/>
              </a:spcBef>
            </a:pPr>
            <a:endParaRPr lang="en-US" altLang="zh-CN" sz="2800">
              <a:ea typeface="宋体" panose="02010600030101010101" pitchFamily="2" charset="-122"/>
            </a:endParaRPr>
          </a:p>
          <a:p>
            <a:pPr marL="0" indent="0" eaLnBrk="1" hangingPunct="1">
              <a:buNone/>
            </a:pPr>
            <a:endParaRPr lang="en-US" altLang="zh-CN" sz="28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BC0AF12-9767-9729-A880-9BCEDDFCFB0F}"/>
              </a:ext>
            </a:extLst>
          </p:cNvPr>
          <p:cNvSpPr>
            <a:spLocks noGrp="1" noChangeArrowheads="1"/>
          </p:cNvSpPr>
          <p:nvPr>
            <p:ph type="title"/>
          </p:nvPr>
        </p:nvSpPr>
        <p:spPr/>
        <p:txBody>
          <a:bodyPr anchor="ctr"/>
          <a:lstStyle/>
          <a:p>
            <a:pPr eaLnBrk="1" hangingPunct="1"/>
            <a:r>
              <a:rPr lang="zh-CN" altLang="en-US"/>
              <a:t>行政立法的生效与失效</a:t>
            </a:r>
          </a:p>
        </p:txBody>
      </p:sp>
      <p:sp>
        <p:nvSpPr>
          <p:cNvPr id="33795" name="内容占位符 2">
            <a:extLst>
              <a:ext uri="{FF2B5EF4-FFF2-40B4-BE49-F238E27FC236}">
                <a16:creationId xmlns:a16="http://schemas.microsoft.com/office/drawing/2014/main" id="{9BA2BFCB-0F06-D8B7-4C75-0C4DF264750C}"/>
              </a:ext>
            </a:extLst>
          </p:cNvPr>
          <p:cNvSpPr>
            <a:spLocks noGrp="1"/>
          </p:cNvSpPr>
          <p:nvPr>
            <p:ph idx="1"/>
          </p:nvPr>
        </p:nvSpPr>
        <p:spPr/>
        <p:txBody>
          <a:bodyPr/>
          <a:lstStyle/>
          <a:p>
            <a:pPr marL="0" indent="0" eaLnBrk="1" hangingPunct="1"/>
            <a:r>
              <a:rPr lang="zh-CN" altLang="en-US">
                <a:ea typeface="宋体" panose="02010600030101010101" pitchFamily="2" charset="-122"/>
              </a:rPr>
              <a:t>（一）生效</a:t>
            </a:r>
          </a:p>
          <a:p>
            <a:pPr marL="0" indent="0" eaLnBrk="1" hangingPunct="1"/>
            <a:r>
              <a:rPr lang="en-US" altLang="zh-CN" sz="2800">
                <a:ea typeface="宋体" panose="02010600030101010101" pitchFamily="2" charset="-122"/>
              </a:rPr>
              <a:t>1 </a:t>
            </a:r>
            <a:r>
              <a:rPr lang="zh-CN" altLang="en-US" sz="2800">
                <a:ea typeface="宋体" panose="02010600030101010101" pitchFamily="2" charset="-122"/>
              </a:rPr>
              <a:t>生效要件</a:t>
            </a:r>
          </a:p>
          <a:p>
            <a:pPr marL="0" indent="0" eaLnBrk="1" hangingPunct="1"/>
            <a:r>
              <a:rPr lang="zh-CN" altLang="en-US" sz="2800">
                <a:ea typeface="宋体" panose="02010600030101010101" pitchFamily="2" charset="-122"/>
              </a:rPr>
              <a:t>其一，经享有相应行政立法权的行政机关审议通过；</a:t>
            </a:r>
          </a:p>
          <a:p>
            <a:pPr marL="0" indent="0" eaLnBrk="1" hangingPunct="1"/>
            <a:r>
              <a:rPr lang="zh-CN" altLang="en-US" sz="2800">
                <a:ea typeface="宋体" panose="02010600030101010101" pitchFamily="2" charset="-122"/>
              </a:rPr>
              <a:t>其二，经行政首长签署；</a:t>
            </a:r>
          </a:p>
          <a:p>
            <a:pPr marL="0" indent="0" eaLnBrk="1" hangingPunct="1"/>
            <a:r>
              <a:rPr lang="zh-CN" altLang="en-US" sz="2800">
                <a:ea typeface="宋体" panose="02010600030101010101" pitchFamily="2" charset="-122"/>
              </a:rPr>
              <a:t>其三，公开发布。</a:t>
            </a:r>
          </a:p>
          <a:p>
            <a:pPr marL="0" indent="0" eaLnBrk="1" hangingPunct="1"/>
            <a:r>
              <a:rPr lang="en-US" altLang="zh-CN" sz="2800">
                <a:ea typeface="宋体" panose="02010600030101010101" pitchFamily="2" charset="-122"/>
              </a:rPr>
              <a:t>2 </a:t>
            </a:r>
            <a:r>
              <a:rPr lang="zh-CN" altLang="en-US" sz="2800">
                <a:ea typeface="宋体" panose="02010600030101010101" pitchFamily="2" charset="-122"/>
              </a:rPr>
              <a:t>生效时间</a:t>
            </a:r>
          </a:p>
          <a:p>
            <a:pPr marL="0" indent="0" eaLnBrk="1" hangingPunct="1"/>
            <a:r>
              <a:rPr lang="zh-CN" altLang="en-US" sz="2800">
                <a:ea typeface="宋体" panose="02010600030101010101" pitchFamily="2" charset="-122"/>
              </a:rPr>
              <a:t>行政立法的生效时间通常有两种情况：（1）行政立法在公布一段时间后生效（通常自公布之日起30日后施行）；（2）自公布之日起生效。</a:t>
            </a:r>
          </a:p>
          <a:p>
            <a:pPr marL="0" indent="0" eaLnBrk="1" hangingPunct="1"/>
            <a:endParaRPr lang="en-US" altLang="zh-CN" sz="2800">
              <a:ea typeface="宋体" panose="02010600030101010101" pitchFamily="2" charset="-122"/>
            </a:endParaRPr>
          </a:p>
          <a:p>
            <a:pPr marL="0" indent="0" eaLnBrk="1" hangingPunct="1">
              <a:buNone/>
            </a:pPr>
            <a:endParaRPr lang="en-US" altLang="zh-CN" sz="28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747BAFEA-7D10-BE0C-10A5-1475FF62B3C0}"/>
              </a:ext>
            </a:extLst>
          </p:cNvPr>
          <p:cNvSpPr>
            <a:spLocks noGrp="1" noChangeArrowheads="1"/>
          </p:cNvSpPr>
          <p:nvPr>
            <p:ph type="title"/>
          </p:nvPr>
        </p:nvSpPr>
        <p:spPr/>
        <p:txBody>
          <a:bodyPr anchor="ctr"/>
          <a:lstStyle/>
          <a:p>
            <a:pPr eaLnBrk="1" hangingPunct="1"/>
            <a:r>
              <a:rPr lang="zh-CN" altLang="en-US"/>
              <a:t>行政立法的生效与失效</a:t>
            </a:r>
          </a:p>
        </p:txBody>
      </p:sp>
      <p:sp>
        <p:nvSpPr>
          <p:cNvPr id="34819" name="内容占位符 2">
            <a:extLst>
              <a:ext uri="{FF2B5EF4-FFF2-40B4-BE49-F238E27FC236}">
                <a16:creationId xmlns:a16="http://schemas.microsoft.com/office/drawing/2014/main" id="{53A6A7C8-67E7-9759-DC4D-A533BC03DAD2}"/>
              </a:ext>
            </a:extLst>
          </p:cNvPr>
          <p:cNvSpPr>
            <a:spLocks noGrp="1"/>
          </p:cNvSpPr>
          <p:nvPr>
            <p:ph idx="1"/>
          </p:nvPr>
        </p:nvSpPr>
        <p:spPr/>
        <p:txBody>
          <a:bodyPr/>
          <a:lstStyle/>
          <a:p>
            <a:pPr marL="0" indent="0" eaLnBrk="1" hangingPunct="1"/>
            <a:r>
              <a:rPr lang="zh-CN" altLang="en-US">
                <a:ea typeface="宋体" panose="02010600030101010101" pitchFamily="2" charset="-122"/>
              </a:rPr>
              <a:t>（二）失效</a:t>
            </a:r>
          </a:p>
          <a:p>
            <a:pPr marL="0" indent="0" eaLnBrk="1" hangingPunct="1"/>
            <a:r>
              <a:rPr lang="zh-CN" altLang="en-US" sz="2800">
                <a:ea typeface="宋体" panose="02010600030101010101" pitchFamily="2" charset="-122"/>
              </a:rPr>
              <a:t>行政立法失效大致有下述几种情况：</a:t>
            </a:r>
            <a:endParaRPr lang="en-US" altLang="zh-CN" sz="2800">
              <a:ea typeface="宋体" panose="02010600030101010101" pitchFamily="2" charset="-122"/>
            </a:endParaRPr>
          </a:p>
          <a:p>
            <a:pPr marL="0" indent="0" eaLnBrk="1" hangingPunct="1"/>
            <a:r>
              <a:rPr lang="zh-CN" altLang="en-US" sz="2800">
                <a:ea typeface="宋体" panose="02010600030101010101" pitchFamily="2" charset="-122"/>
              </a:rPr>
              <a:t>（1）授权法规定的授权时效届满；</a:t>
            </a:r>
            <a:endParaRPr lang="en-US" altLang="zh-CN" sz="2800">
              <a:ea typeface="宋体" panose="02010600030101010101" pitchFamily="2" charset="-122"/>
            </a:endParaRPr>
          </a:p>
          <a:p>
            <a:pPr marL="0" indent="0" eaLnBrk="1" hangingPunct="1"/>
            <a:r>
              <a:rPr lang="zh-CN" altLang="en-US" sz="2800">
                <a:ea typeface="宋体" panose="02010600030101010101" pitchFamily="2" charset="-122"/>
              </a:rPr>
              <a:t>（2）新法废除旧法；</a:t>
            </a:r>
            <a:endParaRPr lang="en-US" altLang="zh-CN" sz="2800">
              <a:ea typeface="宋体" panose="02010600030101010101" pitchFamily="2" charset="-122"/>
            </a:endParaRPr>
          </a:p>
          <a:p>
            <a:pPr marL="0" indent="0" eaLnBrk="1" hangingPunct="1"/>
            <a:r>
              <a:rPr lang="zh-CN" altLang="en-US" sz="2800">
                <a:ea typeface="宋体" panose="02010600030101010101" pitchFamily="2" charset="-122"/>
              </a:rPr>
              <a:t>（3）行政立法因规定的社会事实已消灭或效果已完成而失效；</a:t>
            </a:r>
            <a:endParaRPr lang="en-US" altLang="zh-CN" sz="2800">
              <a:ea typeface="宋体" panose="02010600030101010101" pitchFamily="2" charset="-122"/>
            </a:endParaRPr>
          </a:p>
          <a:p>
            <a:pPr marL="0" indent="0" eaLnBrk="1" hangingPunct="1"/>
            <a:r>
              <a:rPr lang="zh-CN" altLang="en-US" sz="2800">
                <a:ea typeface="宋体" panose="02010600030101010101" pitchFamily="2" charset="-122"/>
              </a:rPr>
              <a:t>（4）在法规清理中宣布相关行政法规和规章的废止；</a:t>
            </a:r>
            <a:endParaRPr lang="en-US" altLang="zh-CN" sz="2800">
              <a:ea typeface="宋体" panose="02010600030101010101" pitchFamily="2" charset="-122"/>
            </a:endParaRPr>
          </a:p>
          <a:p>
            <a:pPr marL="0" indent="0" eaLnBrk="1" hangingPunct="1"/>
            <a:r>
              <a:rPr lang="zh-CN" altLang="en-US" sz="2800">
                <a:ea typeface="宋体" panose="02010600030101010101" pitchFamily="2" charset="-122"/>
              </a:rPr>
              <a:t>（5）行政立法被有权机关撤销。</a:t>
            </a:r>
          </a:p>
          <a:p>
            <a:pPr marL="0" indent="0" eaLnBrk="1" hangingPunct="1"/>
            <a:endParaRPr lang="en-US" altLang="zh-CN">
              <a:ea typeface="宋体" panose="02010600030101010101" pitchFamily="2" charset="-122"/>
            </a:endParaRPr>
          </a:p>
          <a:p>
            <a:pPr marL="0" indent="0" eaLnBrk="1" hangingPunct="1">
              <a:buNone/>
            </a:pPr>
            <a:endParaRPr lang="en-US" altLang="zh-CN">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65DA159B-547B-AB17-6175-43E4525C6235}"/>
              </a:ext>
            </a:extLst>
          </p:cNvPr>
          <p:cNvSpPr>
            <a:spLocks noGrp="1" noChangeArrowheads="1"/>
          </p:cNvSpPr>
          <p:nvPr>
            <p:ph type="title"/>
          </p:nvPr>
        </p:nvSpPr>
        <p:spPr/>
        <p:txBody>
          <a:bodyPr anchor="ctr"/>
          <a:lstStyle/>
          <a:p>
            <a:pPr eaLnBrk="1" hangingPunct="1"/>
            <a:r>
              <a:rPr lang="zh-CN" altLang="en-US"/>
              <a:t>对行政立法的监督</a:t>
            </a:r>
          </a:p>
        </p:txBody>
      </p:sp>
      <p:sp>
        <p:nvSpPr>
          <p:cNvPr id="35843" name="内容占位符 2">
            <a:extLst>
              <a:ext uri="{FF2B5EF4-FFF2-40B4-BE49-F238E27FC236}">
                <a16:creationId xmlns:a16="http://schemas.microsoft.com/office/drawing/2014/main" id="{335AF62C-8836-F737-AAA0-D45ADF11F7BF}"/>
              </a:ext>
            </a:extLst>
          </p:cNvPr>
          <p:cNvSpPr>
            <a:spLocks noGrp="1"/>
          </p:cNvSpPr>
          <p:nvPr>
            <p:ph idx="1"/>
          </p:nvPr>
        </p:nvSpPr>
        <p:spPr/>
        <p:txBody>
          <a:bodyPr/>
          <a:lstStyle/>
          <a:p>
            <a:pPr marL="0" indent="0" eaLnBrk="1" hangingPunct="1"/>
            <a:r>
              <a:rPr lang="zh-CN" altLang="en-US">
                <a:ea typeface="宋体" panose="02010600030101010101" pitchFamily="2" charset="-122"/>
              </a:rPr>
              <a:t>（一）法规、规章的备案</a:t>
            </a:r>
          </a:p>
          <a:p>
            <a:pPr marL="0" indent="0" eaLnBrk="1" hangingPunct="1"/>
            <a:r>
              <a:rPr lang="zh-CN" altLang="en-US" sz="2400">
                <a:ea typeface="宋体" panose="02010600030101010101" pitchFamily="2" charset="-122"/>
              </a:rPr>
              <a:t>（1）法规、规章应在公布后30日内备案；</a:t>
            </a:r>
            <a:endParaRPr lang="en-US" altLang="zh-CN" sz="2400">
              <a:ea typeface="宋体" panose="02010600030101010101" pitchFamily="2" charset="-122"/>
            </a:endParaRPr>
          </a:p>
          <a:p>
            <a:pPr marL="0" indent="0" eaLnBrk="1" hangingPunct="1"/>
            <a:r>
              <a:rPr lang="zh-CN" altLang="en-US" sz="2400">
                <a:ea typeface="宋体" panose="02010600030101010101" pitchFamily="2" charset="-122"/>
              </a:rPr>
              <a:t>（2）行政法规报全国人大常委会备案；</a:t>
            </a:r>
            <a:endParaRPr lang="en-US" altLang="zh-CN" sz="2400">
              <a:ea typeface="宋体" panose="02010600030101010101" pitchFamily="2" charset="-122"/>
            </a:endParaRPr>
          </a:p>
          <a:p>
            <a:pPr marL="0" indent="0" eaLnBrk="1" hangingPunct="1"/>
            <a:r>
              <a:rPr lang="zh-CN" altLang="en-US" sz="2400">
                <a:ea typeface="宋体" panose="02010600030101010101" pitchFamily="2" charset="-122"/>
              </a:rPr>
              <a:t>（3）部门规章和地方政府规章报国务院备案；地方政府规章应当同时报本级人大常委会备案；省级以下地方政府规章应当同时报省级人大常委会和人民政府备案；</a:t>
            </a:r>
            <a:endParaRPr lang="en-US" altLang="zh-CN" sz="2400">
              <a:ea typeface="宋体" panose="02010600030101010101" pitchFamily="2" charset="-122"/>
            </a:endParaRPr>
          </a:p>
          <a:p>
            <a:pPr marL="0" indent="0" eaLnBrk="1" hangingPunct="1"/>
            <a:r>
              <a:rPr lang="zh-CN" altLang="en-US" sz="2400">
                <a:ea typeface="宋体" panose="02010600030101010101" pitchFamily="2" charset="-122"/>
              </a:rPr>
              <a:t>（4）根据授权制定的法规应当报授权决定的机关备案。</a:t>
            </a:r>
          </a:p>
          <a:p>
            <a:pPr marL="0" indent="0" eaLnBrk="1" hangingPunct="1"/>
            <a:endParaRPr lang="zh-CN" altLang="en-US" sz="1800">
              <a:ea typeface="宋体" panose="02010600030101010101" pitchFamily="2" charset="-122"/>
            </a:endParaRPr>
          </a:p>
          <a:p>
            <a:pPr marL="0" indent="0" eaLnBrk="1" hangingPunct="1"/>
            <a:endParaRPr lang="en-US" altLang="zh-CN">
              <a:ea typeface="宋体" panose="02010600030101010101" pitchFamily="2" charset="-122"/>
            </a:endParaRPr>
          </a:p>
          <a:p>
            <a:pPr marL="0" indent="0" eaLnBrk="1" hangingPunct="1">
              <a:buNone/>
            </a:pPr>
            <a:endParaRPr lang="en-US" altLang="zh-CN">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B8782F-C5AF-5742-2DCE-CCF8FD82439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D280674-0252-BE94-D061-6D605DD665E6}"/>
              </a:ext>
            </a:extLst>
          </p:cNvPr>
          <p:cNvSpPr>
            <a:spLocks noGrp="1"/>
          </p:cNvSpPr>
          <p:nvPr>
            <p:ph idx="1"/>
          </p:nvPr>
        </p:nvSpPr>
        <p:spPr/>
        <p:txBody>
          <a:bodyPr/>
          <a:lstStyle/>
          <a:p>
            <a:pPr marL="0" indent="0" eaLnBrk="1" hangingPunct="1">
              <a:defRPr/>
            </a:pPr>
            <a:r>
              <a:rPr lang="zh-CN" altLang="en-US" dirty="0">
                <a:ea typeface="宋体" pitchFamily="2" charset="-122"/>
              </a:rPr>
              <a:t>（二）改变或撤销法规、规章的条件</a:t>
            </a:r>
          </a:p>
          <a:p>
            <a:pPr marL="0" indent="0" eaLnBrk="1" hangingPunct="1">
              <a:defRPr/>
            </a:pPr>
            <a:r>
              <a:rPr lang="zh-CN" altLang="en-US" sz="2400" dirty="0">
                <a:ea typeface="宋体" pitchFamily="2" charset="-122"/>
              </a:rPr>
              <a:t>（1）超越权限的；</a:t>
            </a:r>
            <a:endParaRPr lang="en-US" altLang="zh-CN" sz="2400" dirty="0">
              <a:ea typeface="宋体" pitchFamily="2" charset="-122"/>
            </a:endParaRPr>
          </a:p>
          <a:p>
            <a:pPr marL="0" indent="0" eaLnBrk="1" hangingPunct="1">
              <a:defRPr/>
            </a:pPr>
            <a:r>
              <a:rPr lang="zh-CN" altLang="en-US" sz="2400" dirty="0">
                <a:ea typeface="宋体" pitchFamily="2" charset="-122"/>
              </a:rPr>
              <a:t>（2）下位法违反上位法规定的；</a:t>
            </a:r>
            <a:endParaRPr lang="en-US" altLang="zh-CN" sz="2400" dirty="0">
              <a:ea typeface="宋体" pitchFamily="2" charset="-122"/>
            </a:endParaRPr>
          </a:p>
          <a:p>
            <a:pPr marL="0" indent="0" eaLnBrk="1" hangingPunct="1">
              <a:defRPr/>
            </a:pPr>
            <a:r>
              <a:rPr lang="zh-CN" altLang="en-US" sz="2400" dirty="0">
                <a:ea typeface="宋体" pitchFamily="2" charset="-122"/>
              </a:rPr>
              <a:t>（3）规章之间对同一事项的规定不一致，经裁决应当改变或撤销一方的规定的；</a:t>
            </a:r>
            <a:endParaRPr lang="en-US" altLang="zh-CN" sz="2400" dirty="0">
              <a:ea typeface="宋体" pitchFamily="2" charset="-122"/>
            </a:endParaRPr>
          </a:p>
          <a:p>
            <a:pPr marL="0" indent="0" eaLnBrk="1" hangingPunct="1">
              <a:defRPr/>
            </a:pPr>
            <a:r>
              <a:rPr lang="zh-CN" altLang="en-US" sz="2400" dirty="0">
                <a:ea typeface="宋体" pitchFamily="2" charset="-122"/>
              </a:rPr>
              <a:t>（4）规章的规定被认为不适当，应当予以改变或撤销的；</a:t>
            </a:r>
            <a:endParaRPr lang="en-US" altLang="zh-CN" sz="2400" dirty="0">
              <a:ea typeface="宋体" pitchFamily="2" charset="-122"/>
            </a:endParaRPr>
          </a:p>
          <a:p>
            <a:pPr marL="0" indent="0" eaLnBrk="1" hangingPunct="1">
              <a:defRPr/>
            </a:pPr>
            <a:r>
              <a:rPr lang="zh-CN" altLang="en-US" sz="2400" dirty="0">
                <a:ea typeface="宋体" pitchFamily="2" charset="-122"/>
              </a:rPr>
              <a:t>（5）违背法定程序的。</a:t>
            </a:r>
          </a:p>
          <a:p>
            <a:pPr>
              <a:defRPr/>
            </a:pPr>
            <a:endParaRPr lang="zh-CN" altLang="en-US" dirty="0"/>
          </a:p>
        </p:txBody>
      </p:sp>
    </p:spTree>
  </p:cSld>
  <p:clrMapOvr>
    <a:masterClrMapping/>
  </p:clrMapOvr>
  <p:transition spd="slow">
    <p:random/>
    <p:sndAc>
      <p:stSnd>
        <p:snd r:embed="rId2" name="cashreg.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063E2348-97DD-24FD-B832-8CE1630197D0}"/>
              </a:ext>
            </a:extLst>
          </p:cNvPr>
          <p:cNvSpPr>
            <a:spLocks noGrp="1" noChangeArrowheads="1"/>
          </p:cNvSpPr>
          <p:nvPr>
            <p:ph type="title"/>
          </p:nvPr>
        </p:nvSpPr>
        <p:spPr/>
        <p:txBody>
          <a:bodyPr anchor="ctr"/>
          <a:lstStyle/>
          <a:p>
            <a:pPr eaLnBrk="1" hangingPunct="1"/>
            <a:r>
              <a:rPr lang="zh-CN" altLang="en-US"/>
              <a:t>对行政立法的监督</a:t>
            </a:r>
          </a:p>
        </p:txBody>
      </p:sp>
      <p:sp>
        <p:nvSpPr>
          <p:cNvPr id="37891" name="内容占位符 2">
            <a:extLst>
              <a:ext uri="{FF2B5EF4-FFF2-40B4-BE49-F238E27FC236}">
                <a16:creationId xmlns:a16="http://schemas.microsoft.com/office/drawing/2014/main" id="{A7C3F209-5FED-FCFC-857D-D553C482ABEF}"/>
              </a:ext>
            </a:extLst>
          </p:cNvPr>
          <p:cNvSpPr>
            <a:spLocks noGrp="1"/>
          </p:cNvSpPr>
          <p:nvPr>
            <p:ph idx="1"/>
          </p:nvPr>
        </p:nvSpPr>
        <p:spPr/>
        <p:txBody>
          <a:bodyPr/>
          <a:lstStyle/>
          <a:p>
            <a:pPr marL="0" indent="0" eaLnBrk="1" hangingPunct="1"/>
            <a:r>
              <a:rPr lang="zh-CN" altLang="en-US">
                <a:ea typeface="宋体" panose="02010600030101010101" pitchFamily="2" charset="-122"/>
              </a:rPr>
              <a:t>（一）改变或撤销法规、规章的权限</a:t>
            </a:r>
          </a:p>
          <a:p>
            <a:pPr marL="0" indent="0" eaLnBrk="1" hangingPunct="1">
              <a:lnSpc>
                <a:spcPct val="150000"/>
              </a:lnSpc>
            </a:pPr>
            <a:r>
              <a:rPr lang="zh-CN" altLang="en-US" sz="2000">
                <a:ea typeface="宋体" panose="02010600030101010101" pitchFamily="2" charset="-122"/>
              </a:rPr>
              <a:t>（1）全国人大常委会有权撤销同宪法和法律相抵触的行政法规；</a:t>
            </a:r>
            <a:endParaRPr lang="en-US" altLang="zh-CN" sz="2000">
              <a:ea typeface="宋体" panose="02010600030101010101" pitchFamily="2" charset="-122"/>
            </a:endParaRPr>
          </a:p>
          <a:p>
            <a:pPr marL="0" indent="0" eaLnBrk="1" hangingPunct="1">
              <a:lnSpc>
                <a:spcPct val="150000"/>
              </a:lnSpc>
            </a:pPr>
            <a:r>
              <a:rPr lang="zh-CN" altLang="en-US" sz="2000">
                <a:ea typeface="宋体" panose="02010600030101010101" pitchFamily="2" charset="-122"/>
              </a:rPr>
              <a:t>（2）国务院有权改变或者撤销不适当的部门规章和地方政府规章；</a:t>
            </a:r>
            <a:endParaRPr lang="en-US" altLang="zh-CN" sz="2000">
              <a:ea typeface="宋体" panose="02010600030101010101" pitchFamily="2" charset="-122"/>
            </a:endParaRPr>
          </a:p>
          <a:p>
            <a:pPr marL="0" indent="0" eaLnBrk="1" hangingPunct="1">
              <a:lnSpc>
                <a:spcPct val="150000"/>
              </a:lnSpc>
            </a:pPr>
            <a:r>
              <a:rPr lang="zh-CN" altLang="en-US" sz="2000">
                <a:ea typeface="宋体" panose="02010600030101010101" pitchFamily="2" charset="-122"/>
              </a:rPr>
              <a:t>（3）地方人大常委会有权撤销本级人民政府制定的不适当规章；</a:t>
            </a:r>
            <a:endParaRPr lang="en-US" altLang="zh-CN" sz="2000">
              <a:ea typeface="宋体" panose="02010600030101010101" pitchFamily="2" charset="-122"/>
            </a:endParaRPr>
          </a:p>
          <a:p>
            <a:pPr marL="0" indent="0" eaLnBrk="1" hangingPunct="1">
              <a:lnSpc>
                <a:spcPct val="150000"/>
              </a:lnSpc>
            </a:pPr>
            <a:r>
              <a:rPr lang="zh-CN" altLang="en-US" sz="2000">
                <a:ea typeface="宋体" panose="02010600030101010101" pitchFamily="2" charset="-122"/>
              </a:rPr>
              <a:t>（4）省级人民政府有权改变或撤销下一级人民政府制定的不适当规章；</a:t>
            </a:r>
            <a:endParaRPr lang="en-US" altLang="zh-CN" sz="2000">
              <a:ea typeface="宋体" panose="02010600030101010101" pitchFamily="2" charset="-122"/>
            </a:endParaRPr>
          </a:p>
          <a:p>
            <a:pPr marL="0" indent="0" eaLnBrk="1" hangingPunct="1">
              <a:lnSpc>
                <a:spcPct val="150000"/>
              </a:lnSpc>
            </a:pPr>
            <a:r>
              <a:rPr lang="zh-CN" altLang="en-US" sz="2000">
                <a:ea typeface="宋体" panose="02010600030101010101" pitchFamily="2" charset="-122"/>
              </a:rPr>
              <a:t>（5）授权机关有权撤销被授权机关制定的超越授权范围或违背授权目的的法规、规章，必要时还可撤销授权。</a:t>
            </a:r>
          </a:p>
          <a:p>
            <a:pPr marL="0" indent="0" eaLnBrk="1" hangingPunct="1">
              <a:lnSpc>
                <a:spcPct val="150000"/>
              </a:lnSpc>
            </a:pPr>
            <a:endParaRPr lang="en-US" altLang="zh-CN" sz="2000">
              <a:ea typeface="宋体" panose="02010600030101010101" pitchFamily="2" charset="-122"/>
            </a:endParaRPr>
          </a:p>
          <a:p>
            <a:pPr marL="0" indent="0" eaLnBrk="1" hangingPunct="1">
              <a:buNone/>
            </a:pPr>
            <a:endParaRPr lang="en-US" altLang="zh-CN">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39FC1-B25F-35EB-9637-59DB043E17B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C9F5D13-D612-1D57-6BC4-4C830F2987F5}"/>
              </a:ext>
            </a:extLst>
          </p:cNvPr>
          <p:cNvSpPr>
            <a:spLocks noGrp="1"/>
          </p:cNvSpPr>
          <p:nvPr>
            <p:ph idx="1"/>
          </p:nvPr>
        </p:nvSpPr>
        <p:spPr/>
        <p:txBody>
          <a:bodyPr/>
          <a:lstStyle/>
          <a:p>
            <a:pPr marL="0" indent="0" eaLnBrk="1" hangingPunct="1">
              <a:defRPr/>
            </a:pPr>
            <a:r>
              <a:rPr lang="zh-CN" altLang="en-US" dirty="0">
                <a:ea typeface="宋体" pitchFamily="2" charset="-122"/>
              </a:rPr>
              <a:t>（二）对法规、规章进行监督审查的程序</a:t>
            </a:r>
          </a:p>
          <a:p>
            <a:pPr marL="0" indent="0" eaLnBrk="1" hangingPunct="1">
              <a:defRPr/>
            </a:pPr>
            <a:r>
              <a:rPr lang="zh-CN" altLang="en-US" sz="2400" dirty="0">
                <a:ea typeface="宋体" pitchFamily="2" charset="-122"/>
              </a:rPr>
              <a:t>（</a:t>
            </a:r>
            <a:r>
              <a:rPr lang="en-US" altLang="zh-CN" sz="2400" dirty="0">
                <a:ea typeface="宋体" pitchFamily="2" charset="-122"/>
              </a:rPr>
              <a:t>1</a:t>
            </a:r>
            <a:r>
              <a:rPr lang="zh-CN" altLang="en-US" sz="2400" dirty="0">
                <a:ea typeface="宋体" pitchFamily="2" charset="-122"/>
              </a:rPr>
              <a:t>）提出审查要求或建议；</a:t>
            </a:r>
            <a:endParaRPr lang="en-US" altLang="zh-CN" sz="2400" dirty="0">
              <a:ea typeface="宋体" pitchFamily="2" charset="-122"/>
            </a:endParaRPr>
          </a:p>
          <a:p>
            <a:pPr marL="0" indent="0" eaLnBrk="1" hangingPunct="1">
              <a:defRPr/>
            </a:pPr>
            <a:r>
              <a:rPr lang="zh-CN" altLang="en-US" sz="2400" dirty="0">
                <a:ea typeface="宋体" pitchFamily="2" charset="-122"/>
              </a:rPr>
              <a:t>（</a:t>
            </a:r>
            <a:r>
              <a:rPr lang="en-US" altLang="zh-CN" sz="2400" dirty="0">
                <a:ea typeface="宋体" pitchFamily="2" charset="-122"/>
              </a:rPr>
              <a:t>2</a:t>
            </a:r>
            <a:r>
              <a:rPr lang="zh-CN" altLang="en-US" sz="2400" dirty="0">
                <a:ea typeface="宋体" pitchFamily="2" charset="-122"/>
              </a:rPr>
              <a:t>）专门委员会和常委会工作机构审查；</a:t>
            </a:r>
            <a:endParaRPr lang="en-US" altLang="zh-CN" sz="2400" dirty="0">
              <a:ea typeface="宋体" pitchFamily="2" charset="-122"/>
            </a:endParaRPr>
          </a:p>
          <a:p>
            <a:pPr marL="0" indent="0" eaLnBrk="1" hangingPunct="1">
              <a:defRPr/>
            </a:pPr>
            <a:r>
              <a:rPr lang="zh-CN" altLang="en-US" sz="2400" dirty="0">
                <a:ea typeface="宋体" pitchFamily="2" charset="-122"/>
              </a:rPr>
              <a:t>（</a:t>
            </a:r>
            <a:r>
              <a:rPr lang="en-US" altLang="zh-CN" sz="2400" dirty="0">
                <a:ea typeface="宋体" pitchFamily="2" charset="-122"/>
              </a:rPr>
              <a:t>3</a:t>
            </a:r>
            <a:r>
              <a:rPr lang="zh-CN" altLang="en-US" sz="2400" dirty="0">
                <a:ea typeface="宋体" pitchFamily="2" charset="-122"/>
              </a:rPr>
              <a:t>）向制定机关提出审查意见、研究意见；</a:t>
            </a:r>
            <a:endParaRPr lang="en-US" altLang="zh-CN" sz="2400" dirty="0">
              <a:ea typeface="宋体" pitchFamily="2" charset="-122"/>
            </a:endParaRPr>
          </a:p>
          <a:p>
            <a:pPr marL="0" indent="0" eaLnBrk="1" hangingPunct="1">
              <a:defRPr/>
            </a:pPr>
            <a:r>
              <a:rPr lang="zh-CN" altLang="en-US" sz="2400" dirty="0">
                <a:ea typeface="宋体" pitchFamily="2" charset="-122"/>
              </a:rPr>
              <a:t>（</a:t>
            </a:r>
            <a:r>
              <a:rPr lang="en-US" altLang="zh-CN" sz="2400" dirty="0">
                <a:ea typeface="宋体" pitchFamily="2" charset="-122"/>
              </a:rPr>
              <a:t>4</a:t>
            </a:r>
            <a:r>
              <a:rPr lang="zh-CN" altLang="en-US" sz="2400" dirty="0">
                <a:ea typeface="宋体" pitchFamily="2" charset="-122"/>
              </a:rPr>
              <a:t>）全国人大常委会委员长会议和常委会会议审议；</a:t>
            </a:r>
            <a:endParaRPr lang="en-US" altLang="zh-CN" sz="2400" dirty="0">
              <a:ea typeface="宋体" pitchFamily="2" charset="-122"/>
            </a:endParaRPr>
          </a:p>
          <a:p>
            <a:pPr marL="0" indent="0" eaLnBrk="1" hangingPunct="1">
              <a:defRPr/>
            </a:pPr>
            <a:r>
              <a:rPr lang="zh-CN" altLang="en-US" sz="2400" dirty="0">
                <a:ea typeface="宋体" pitchFamily="2" charset="-122"/>
              </a:rPr>
              <a:t>（</a:t>
            </a:r>
            <a:r>
              <a:rPr lang="en-US" altLang="zh-CN" sz="2400" dirty="0">
                <a:ea typeface="宋体" pitchFamily="2" charset="-122"/>
              </a:rPr>
              <a:t>5</a:t>
            </a:r>
            <a:r>
              <a:rPr lang="zh-CN" altLang="en-US" sz="2400" dirty="0">
                <a:ea typeface="宋体" pitchFamily="2" charset="-122"/>
              </a:rPr>
              <a:t>）全国人大有关的专门委员会、常委会工作机构对审查、研究情况进行反馈与公开。</a:t>
            </a:r>
          </a:p>
          <a:p>
            <a:pPr>
              <a:defRPr/>
            </a:pPr>
            <a:endParaRPr lang="zh-CN" altLang="en-US" dirty="0"/>
          </a:p>
        </p:txBody>
      </p:sp>
    </p:spTree>
  </p:cSld>
  <p:clrMapOvr>
    <a:masterClrMapping/>
  </p:clrMapOvr>
  <p:transition spd="slow">
    <p:random/>
    <p:sndAc>
      <p:stSnd>
        <p:snd r:embed="rId2" name="cashreg.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073">
            <a:extLst>
              <a:ext uri="{FF2B5EF4-FFF2-40B4-BE49-F238E27FC236}">
                <a16:creationId xmlns:a16="http://schemas.microsoft.com/office/drawing/2014/main" id="{357EBE42-3697-7BD8-F008-B1F603B26942}"/>
              </a:ext>
            </a:extLst>
          </p:cNvPr>
          <p:cNvSpPr>
            <a:spLocks noGrp="1" noChangeArrowheads="1"/>
          </p:cNvSpPr>
          <p:nvPr>
            <p:ph type="title"/>
          </p:nvPr>
        </p:nvSpPr>
        <p:spPr/>
        <p:txBody>
          <a:bodyPr anchor="ctr"/>
          <a:lstStyle/>
          <a:p>
            <a:pPr eaLnBrk="1" hangingPunct="1"/>
            <a:r>
              <a:rPr lang="zh-CN" altLang="en-US" sz="5400">
                <a:latin typeface="Arial" panose="020B0604020202020204" pitchFamily="34" charset="0"/>
              </a:rPr>
              <a:t>第四节   行政规范性文件</a:t>
            </a:r>
          </a:p>
        </p:txBody>
      </p:sp>
      <p:sp>
        <p:nvSpPr>
          <p:cNvPr id="2" name="内容占位符 1">
            <a:extLst>
              <a:ext uri="{FF2B5EF4-FFF2-40B4-BE49-F238E27FC236}">
                <a16:creationId xmlns:a16="http://schemas.microsoft.com/office/drawing/2014/main" id="{65FF889C-2256-1AAE-CF1E-641BC9453AE3}"/>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6C324044-F739-D5A5-2C3D-4102A68E8CC1}"/>
              </a:ext>
            </a:extLst>
          </p:cNvPr>
          <p:cNvSpPr>
            <a:spLocks noGrp="1" noChangeArrowheads="1"/>
          </p:cNvSpPr>
          <p:nvPr>
            <p:ph type="title"/>
          </p:nvPr>
        </p:nvSpPr>
        <p:spPr/>
        <p:txBody>
          <a:bodyPr anchor="ctr"/>
          <a:lstStyle/>
          <a:p>
            <a:pPr eaLnBrk="1" hangingPunct="1"/>
            <a:r>
              <a:rPr lang="zh-CN" altLang="en-US"/>
              <a:t>行政规范性文件的含义</a:t>
            </a:r>
          </a:p>
        </p:txBody>
      </p:sp>
      <p:sp>
        <p:nvSpPr>
          <p:cNvPr id="40963" name="内容占位符 2">
            <a:extLst>
              <a:ext uri="{FF2B5EF4-FFF2-40B4-BE49-F238E27FC236}">
                <a16:creationId xmlns:a16="http://schemas.microsoft.com/office/drawing/2014/main" id="{9E30645F-E879-CCB9-C721-D5BB514DA289}"/>
              </a:ext>
            </a:extLst>
          </p:cNvPr>
          <p:cNvSpPr>
            <a:spLocks noGrp="1" noChangeArrowheads="1"/>
          </p:cNvSpPr>
          <p:nvPr>
            <p:ph idx="1"/>
          </p:nvPr>
        </p:nvSpPr>
        <p:spPr/>
        <p:txBody>
          <a:bodyPr/>
          <a:lstStyle/>
          <a:p>
            <a:pPr eaLnBrk="1" hangingPunct="1">
              <a:lnSpc>
                <a:spcPct val="150000"/>
              </a:lnSpc>
              <a:spcBef>
                <a:spcPct val="0"/>
              </a:spcBef>
            </a:pPr>
            <a:r>
              <a:rPr lang="zh-CN" altLang="en-US" sz="2800">
                <a:ea typeface="宋体" panose="02010600030101010101" pitchFamily="2" charset="-122"/>
              </a:rPr>
              <a:t>行政规范性文件是国家行政机关为执行法律、法规和规章，对社会实施行政管理，依法定权限和法定程序发布的规范公民、法人和其他组织行为的具有普遍约束力的政令。</a:t>
            </a:r>
          </a:p>
          <a:p>
            <a:pPr eaLnBrk="1" hangingPunct="1"/>
            <a:endParaRPr lang="zh-CN" altLang="en-US" sz="2800">
              <a:ea typeface="宋体" panose="02010600030101010101" pitchFamily="2" charset="-122"/>
            </a:endParaRPr>
          </a:p>
          <a:p>
            <a:pPr eaLnBrk="1" hangingPunct="1"/>
            <a:endParaRPr lang="zh-CN" altLang="en-US" sz="28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5BED1-9A53-2370-7A0C-11276B724F1D}"/>
              </a:ext>
            </a:extLst>
          </p:cNvPr>
          <p:cNvSpPr>
            <a:spLocks noGrp="1"/>
          </p:cNvSpPr>
          <p:nvPr>
            <p:ph type="title"/>
          </p:nvPr>
        </p:nvSpPr>
        <p:spPr/>
        <p:txBody>
          <a:bodyPr/>
          <a:lstStyle/>
          <a:p>
            <a:endParaRPr lang="zh-CN" altLang="en-US"/>
          </a:p>
        </p:txBody>
      </p:sp>
      <p:sp>
        <p:nvSpPr>
          <p:cNvPr id="14339" name="内容占位符 2">
            <a:extLst>
              <a:ext uri="{FF2B5EF4-FFF2-40B4-BE49-F238E27FC236}">
                <a16:creationId xmlns:a16="http://schemas.microsoft.com/office/drawing/2014/main" id="{9A5DEA81-95E1-27D4-F422-59B5D4A00807}"/>
              </a:ext>
            </a:extLst>
          </p:cNvPr>
          <p:cNvSpPr>
            <a:spLocks noGrp="1" noChangeArrowheads="1"/>
          </p:cNvSpPr>
          <p:nvPr>
            <p:ph idx="1"/>
          </p:nvPr>
        </p:nvSpPr>
        <p:spPr/>
        <p:txBody>
          <a:bodyPr/>
          <a:lstStyle/>
          <a:p>
            <a:pPr eaLnBrk="1" hangingPunct="1"/>
            <a:r>
              <a:rPr lang="zh-CN" altLang="en-US">
                <a:ea typeface="宋体" panose="02010600030101010101" pitchFamily="2" charset="-122"/>
              </a:rPr>
              <a:t>第一节   行政立法概述</a:t>
            </a:r>
          </a:p>
          <a:p>
            <a:pPr eaLnBrk="1" hangingPunct="1"/>
            <a:r>
              <a:rPr lang="zh-CN" altLang="en-US">
                <a:ea typeface="宋体" panose="02010600030101010101" pitchFamily="2" charset="-122"/>
              </a:rPr>
              <a:t>第二节   行政立法的程序</a:t>
            </a:r>
          </a:p>
          <a:p>
            <a:pPr eaLnBrk="1" hangingPunct="1"/>
            <a:r>
              <a:rPr lang="zh-CN" altLang="en-US">
                <a:ea typeface="宋体" panose="02010600030101010101" pitchFamily="2" charset="-122"/>
              </a:rPr>
              <a:t>第三节   行政立法的效力</a:t>
            </a:r>
          </a:p>
          <a:p>
            <a:pPr eaLnBrk="1" hangingPunct="1"/>
            <a:r>
              <a:rPr lang="zh-CN" altLang="en-US">
                <a:ea typeface="宋体" panose="02010600030101010101" pitchFamily="2" charset="-122"/>
              </a:rPr>
              <a:t>第四节   行政规范性文件</a:t>
            </a: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CBE2B561-9996-04DE-E015-58BE76D00881}"/>
              </a:ext>
            </a:extLst>
          </p:cNvPr>
          <p:cNvSpPr>
            <a:spLocks noGrp="1" noChangeArrowheads="1"/>
          </p:cNvSpPr>
          <p:nvPr>
            <p:ph type="title"/>
          </p:nvPr>
        </p:nvSpPr>
        <p:spPr/>
        <p:txBody>
          <a:bodyPr anchor="ctr"/>
          <a:lstStyle/>
          <a:p>
            <a:pPr eaLnBrk="1" hangingPunct="1"/>
            <a:r>
              <a:rPr lang="zh-CN" altLang="en-US"/>
              <a:t>行政规范性文件的种类</a:t>
            </a:r>
          </a:p>
        </p:txBody>
      </p:sp>
      <p:sp>
        <p:nvSpPr>
          <p:cNvPr id="41987" name="内容占位符 2">
            <a:extLst>
              <a:ext uri="{FF2B5EF4-FFF2-40B4-BE49-F238E27FC236}">
                <a16:creationId xmlns:a16="http://schemas.microsoft.com/office/drawing/2014/main" id="{2A814307-37A1-EDC6-5E57-5961D56AEFF3}"/>
              </a:ext>
            </a:extLst>
          </p:cNvPr>
          <p:cNvSpPr>
            <a:spLocks noGrp="1" noChangeArrowheads="1"/>
          </p:cNvSpPr>
          <p:nvPr>
            <p:ph idx="1"/>
          </p:nvPr>
        </p:nvSpPr>
        <p:spPr/>
        <p:txBody>
          <a:bodyPr/>
          <a:lstStyle/>
          <a:p>
            <a:pPr eaLnBrk="1" hangingPunct="1"/>
            <a:r>
              <a:rPr lang="zh-CN" altLang="en-US" sz="2800">
                <a:ea typeface="宋体" panose="02010600030101010101" pitchFamily="2" charset="-122"/>
              </a:rPr>
              <a:t>根据行政规范性文件发布的主体，行政规范性文件可以分为三类：</a:t>
            </a:r>
          </a:p>
          <a:p>
            <a:pPr eaLnBrk="1" hangingPunct="1"/>
            <a:r>
              <a:rPr lang="en-US" altLang="zh-CN" sz="2800">
                <a:ea typeface="宋体" panose="02010600030101010101" pitchFamily="2" charset="-122"/>
              </a:rPr>
              <a:t>1  </a:t>
            </a:r>
            <a:r>
              <a:rPr lang="zh-CN" altLang="en-US" sz="2800">
                <a:ea typeface="宋体" panose="02010600030101010101" pitchFamily="2" charset="-122"/>
              </a:rPr>
              <a:t>享有行政立法权的行政机关发布的行政规范性文件；</a:t>
            </a:r>
          </a:p>
          <a:p>
            <a:pPr eaLnBrk="1" hangingPunct="1"/>
            <a:r>
              <a:rPr lang="en-US" altLang="zh-CN" sz="2800">
                <a:ea typeface="宋体" panose="02010600030101010101" pitchFamily="2" charset="-122"/>
              </a:rPr>
              <a:t>2  </a:t>
            </a:r>
            <a:r>
              <a:rPr lang="zh-CN" altLang="en-US" sz="2800">
                <a:ea typeface="宋体" panose="02010600030101010101" pitchFamily="2" charset="-122"/>
              </a:rPr>
              <a:t>不享有行政立法权的国务院的工作机构发布的行政规范性文件；</a:t>
            </a:r>
          </a:p>
          <a:p>
            <a:pPr eaLnBrk="1" hangingPunct="1"/>
            <a:r>
              <a:rPr lang="en-US" altLang="zh-CN" sz="2800">
                <a:ea typeface="宋体" panose="02010600030101010101" pitchFamily="2" charset="-122"/>
              </a:rPr>
              <a:t>3  </a:t>
            </a:r>
            <a:r>
              <a:rPr lang="zh-CN" altLang="en-US" sz="2800">
                <a:ea typeface="宋体" panose="02010600030101010101" pitchFamily="2" charset="-122"/>
              </a:rPr>
              <a:t>不享有行政立法权的地方人民政府及其工作部门发布的行政规范性文件。</a:t>
            </a:r>
          </a:p>
        </p:txBody>
      </p:sp>
    </p:spTree>
  </p:cSld>
  <p:clrMapOvr>
    <a:masterClrMapping/>
  </p:clrMapOvr>
  <p:transition spd="slow">
    <p:random/>
    <p:sndAc>
      <p:stSnd>
        <p:snd r:embed="rId2" name="cashreg.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2961DAF3-A571-E26C-D5CB-5BD99C8285F4}"/>
              </a:ext>
            </a:extLst>
          </p:cNvPr>
          <p:cNvSpPr>
            <a:spLocks noGrp="1" noChangeArrowheads="1"/>
          </p:cNvSpPr>
          <p:nvPr>
            <p:ph type="title"/>
          </p:nvPr>
        </p:nvSpPr>
        <p:spPr/>
        <p:txBody>
          <a:bodyPr anchor="ctr"/>
          <a:lstStyle/>
          <a:p>
            <a:pPr eaLnBrk="1" hangingPunct="1"/>
            <a:r>
              <a:rPr lang="zh-CN" altLang="en-US"/>
              <a:t>行政规范性文件的法律效力</a:t>
            </a:r>
          </a:p>
        </p:txBody>
      </p:sp>
      <p:sp>
        <p:nvSpPr>
          <p:cNvPr id="43011" name="内容占位符 2">
            <a:extLst>
              <a:ext uri="{FF2B5EF4-FFF2-40B4-BE49-F238E27FC236}">
                <a16:creationId xmlns:a16="http://schemas.microsoft.com/office/drawing/2014/main" id="{2644D080-B036-1AFF-AC16-A02BFDB4AA38}"/>
              </a:ext>
            </a:extLst>
          </p:cNvPr>
          <p:cNvSpPr>
            <a:spLocks noGrp="1" noChangeArrowheads="1"/>
          </p:cNvSpPr>
          <p:nvPr>
            <p:ph idx="1"/>
          </p:nvPr>
        </p:nvSpPr>
        <p:spPr/>
        <p:txBody>
          <a:bodyPr/>
          <a:lstStyle/>
          <a:p>
            <a:pPr eaLnBrk="1" hangingPunct="1"/>
            <a:r>
              <a:rPr lang="zh-CN" altLang="en-US">
                <a:ea typeface="宋体" panose="02010600030101010101" pitchFamily="2" charset="-122"/>
              </a:rPr>
              <a:t>行政管理领域：</a:t>
            </a:r>
          </a:p>
          <a:p>
            <a:pPr eaLnBrk="1" hangingPunct="1">
              <a:lnSpc>
                <a:spcPct val="150000"/>
              </a:lnSpc>
              <a:spcBef>
                <a:spcPct val="0"/>
              </a:spcBef>
            </a:pPr>
            <a:r>
              <a:rPr lang="en-US" altLang="zh-CN" sz="2800">
                <a:latin typeface="宋体" panose="02010600030101010101" pitchFamily="2" charset="-122"/>
                <a:ea typeface="宋体" panose="02010600030101010101" pitchFamily="2" charset="-122"/>
              </a:rPr>
              <a:t>1、</a:t>
            </a:r>
            <a:r>
              <a:rPr lang="zh-CN" altLang="en-US" sz="2800">
                <a:latin typeface="宋体" panose="02010600030101010101" pitchFamily="2" charset="-122"/>
                <a:ea typeface="宋体" panose="02010600030101010101" pitchFamily="2" charset="-122"/>
              </a:rPr>
              <a:t>对作为行政相对人的公民、法人和其他组织具有拘束力和执行力；</a:t>
            </a:r>
          </a:p>
          <a:p>
            <a:pPr eaLnBrk="1" hangingPunct="1">
              <a:lnSpc>
                <a:spcPct val="150000"/>
              </a:lnSpc>
              <a:spcBef>
                <a:spcPct val="0"/>
              </a:spcBef>
            </a:pPr>
            <a:r>
              <a:rPr lang="en-US" altLang="zh-CN" sz="2800">
                <a:latin typeface="宋体" panose="02010600030101010101" pitchFamily="2" charset="-122"/>
                <a:ea typeface="宋体" panose="02010600030101010101" pitchFamily="2" charset="-122"/>
              </a:rPr>
              <a:t>2、</a:t>
            </a:r>
            <a:r>
              <a:rPr lang="zh-CN" altLang="en-US" sz="2800">
                <a:latin typeface="宋体" panose="02010600030101010101" pitchFamily="2" charset="-122"/>
                <a:ea typeface="宋体" panose="02010600030101010101" pitchFamily="2" charset="-122"/>
              </a:rPr>
              <a:t>对行政机关本身具有公定力和确定力；</a:t>
            </a:r>
          </a:p>
          <a:p>
            <a:pPr eaLnBrk="1" hangingPunct="1">
              <a:lnSpc>
                <a:spcPct val="150000"/>
              </a:lnSpc>
              <a:spcBef>
                <a:spcPct val="0"/>
              </a:spcBef>
            </a:pPr>
            <a:r>
              <a:rPr lang="en-US" altLang="zh-CN" sz="2800">
                <a:latin typeface="宋体" panose="02010600030101010101" pitchFamily="2" charset="-122"/>
                <a:ea typeface="宋体" panose="02010600030101010101" pitchFamily="2" charset="-122"/>
              </a:rPr>
              <a:t>3、行政规范性文件既是行政复议机关审理复议案件的依据，又是行政复议的客体。</a:t>
            </a:r>
          </a:p>
          <a:p>
            <a:pPr eaLnBrk="1" hangingPunct="1"/>
            <a:endParaRPr lang="en-US" altLang="zh-CN" sz="2800">
              <a:ea typeface="宋体" panose="02010600030101010101" pitchFamily="2" charset="-122"/>
            </a:endParaRPr>
          </a:p>
          <a:p>
            <a:pPr eaLnBrk="1" hangingPunct="1"/>
            <a:endParaRPr lang="en-US" altLang="zh-CN" sz="28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FE4F7E8F-4672-F40B-D21D-F87894223049}"/>
              </a:ext>
            </a:extLst>
          </p:cNvPr>
          <p:cNvSpPr>
            <a:spLocks noGrp="1" noChangeArrowheads="1"/>
          </p:cNvSpPr>
          <p:nvPr>
            <p:ph type="title"/>
          </p:nvPr>
        </p:nvSpPr>
        <p:spPr/>
        <p:txBody>
          <a:bodyPr/>
          <a:lstStyle/>
          <a:p>
            <a:pPr eaLnBrk="1" hangingPunct="1"/>
            <a:br>
              <a:rPr lang="zh-CN" altLang="en-US">
                <a:sym typeface="Arial" panose="020B0604020202020204" pitchFamily="34" charset="0"/>
              </a:rPr>
            </a:br>
            <a:br>
              <a:rPr lang="zh-CN" altLang="en-US"/>
            </a:br>
            <a:r>
              <a:rPr lang="zh-CN" altLang="en-US"/>
              <a:t>行政规范性文件的法律效力</a:t>
            </a:r>
          </a:p>
        </p:txBody>
      </p:sp>
      <p:sp>
        <p:nvSpPr>
          <p:cNvPr id="44035" name="内容占位符 2">
            <a:extLst>
              <a:ext uri="{FF2B5EF4-FFF2-40B4-BE49-F238E27FC236}">
                <a16:creationId xmlns:a16="http://schemas.microsoft.com/office/drawing/2014/main" id="{3028B6F1-54E9-CC90-D4D8-1740C9518B8F}"/>
              </a:ext>
            </a:extLst>
          </p:cNvPr>
          <p:cNvSpPr>
            <a:spLocks noGrp="1" noChangeArrowheads="1"/>
          </p:cNvSpPr>
          <p:nvPr>
            <p:ph idx="1"/>
          </p:nvPr>
        </p:nvSpPr>
        <p:spPr/>
        <p:txBody>
          <a:bodyPr/>
          <a:lstStyle/>
          <a:p>
            <a:pPr eaLnBrk="1" hangingPunct="1"/>
            <a:r>
              <a:rPr lang="zh-CN" altLang="en-US" sz="2400">
                <a:ea typeface="宋体" panose="02010600030101010101" pitchFamily="2" charset="-122"/>
                <a:sym typeface="Arial" panose="020B0604020202020204" pitchFamily="34" charset="0"/>
              </a:rPr>
              <a:t>行政诉讼领域：</a:t>
            </a:r>
            <a:endParaRPr lang="zh-CN" altLang="en-US" sz="2400">
              <a:ea typeface="宋体" panose="02010600030101010101" pitchFamily="2" charset="-122"/>
            </a:endParaRPr>
          </a:p>
          <a:p>
            <a:pPr eaLnBrk="1" hangingPunct="1"/>
            <a:r>
              <a:rPr lang="en-US" altLang="zh-CN" sz="2400">
                <a:ea typeface="宋体" panose="02010600030101010101" pitchFamily="2" charset="-122"/>
                <a:sym typeface="Arial" panose="020B0604020202020204" pitchFamily="34" charset="0"/>
              </a:rPr>
              <a:t>1、行政诉讼当事人可以以行政规范性文件作为论证相应具体行政行为违法或合法的根据；</a:t>
            </a:r>
            <a:endParaRPr lang="en-US" altLang="zh-CN" sz="2400">
              <a:ea typeface="宋体" panose="02010600030101010101" pitchFamily="2" charset="-122"/>
            </a:endParaRPr>
          </a:p>
          <a:p>
            <a:pPr eaLnBrk="1" hangingPunct="1"/>
            <a:r>
              <a:rPr lang="en-US" altLang="zh-CN" sz="2400">
                <a:ea typeface="宋体" panose="02010600030101010101" pitchFamily="2" charset="-122"/>
                <a:sym typeface="Arial" panose="020B0604020202020204" pitchFamily="34" charset="0"/>
              </a:rPr>
              <a:t>2、公民、法人或者其他组织认为行政行为所依据的行政规范性文件不合法，在对行政行为提起行政诉讼时，可以一并请求对该规范性文件进行审查；</a:t>
            </a:r>
            <a:endParaRPr lang="en-US" altLang="zh-CN" sz="2400">
              <a:ea typeface="宋体" panose="02010600030101010101" pitchFamily="2" charset="-122"/>
            </a:endParaRPr>
          </a:p>
          <a:p>
            <a:pPr eaLnBrk="1" hangingPunct="1"/>
            <a:r>
              <a:rPr lang="en-US" altLang="zh-CN" sz="2400">
                <a:ea typeface="宋体" panose="02010600030101010101" pitchFamily="2" charset="-122"/>
                <a:sym typeface="Arial" panose="020B0604020202020204" pitchFamily="34" charset="0"/>
              </a:rPr>
              <a:t>3、人民法院在审理行政案件中，经审查（包括审查行政规范性文件发布的主体是否合法，发布的程序是否合法以及该文件的内容是否合法），如认为行政行为所依据的行政规范性文件合法，可以在裁判文书中引用；如认为不合法，则不作为认定行政行为合法的依据，并向制定机关提出处理建议。</a:t>
            </a:r>
            <a:endParaRPr lang="en-US" altLang="zh-CN" sz="2400">
              <a:ea typeface="宋体" panose="02010600030101010101" pitchFamily="2" charset="-122"/>
            </a:endParaRPr>
          </a:p>
          <a:p>
            <a:pPr eaLnBrk="1" hangingPunct="1"/>
            <a:endParaRPr lang="zh-CN" altLang="en-US" sz="24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EEF36911-46D4-3919-7DA9-285340C26449}"/>
              </a:ext>
            </a:extLst>
          </p:cNvPr>
          <p:cNvSpPr>
            <a:spLocks noGrp="1" noChangeArrowheads="1"/>
          </p:cNvSpPr>
          <p:nvPr>
            <p:ph type="title"/>
          </p:nvPr>
        </p:nvSpPr>
        <p:spPr/>
        <p:txBody>
          <a:bodyPr anchor="ctr"/>
          <a:lstStyle/>
          <a:p>
            <a:pPr algn="ctr" eaLnBrk="1" hangingPunct="1"/>
            <a:r>
              <a:rPr lang="zh-CN" altLang="en-US"/>
              <a:t>思考题</a:t>
            </a:r>
          </a:p>
        </p:txBody>
      </p:sp>
      <p:sp>
        <p:nvSpPr>
          <p:cNvPr id="45059" name="内容占位符 2">
            <a:extLst>
              <a:ext uri="{FF2B5EF4-FFF2-40B4-BE49-F238E27FC236}">
                <a16:creationId xmlns:a16="http://schemas.microsoft.com/office/drawing/2014/main" id="{EDF59AB7-8F9B-5F17-5598-20962694726C}"/>
              </a:ext>
            </a:extLst>
          </p:cNvPr>
          <p:cNvSpPr>
            <a:spLocks noGrp="1" noChangeArrowheads="1"/>
          </p:cNvSpPr>
          <p:nvPr>
            <p:ph idx="1"/>
          </p:nvPr>
        </p:nvSpPr>
        <p:spPr/>
        <p:txBody>
          <a:bodyPr/>
          <a:lstStyle/>
          <a:p>
            <a:pPr eaLnBrk="1" hangingPunct="1"/>
            <a:r>
              <a:rPr lang="zh-CN" altLang="en-US" sz="2400">
                <a:ea typeface="宋体" panose="02010600030101010101" pitchFamily="2" charset="-122"/>
              </a:rPr>
              <a:t>1. 什么是行政立法？行政立法可以做哪些分类？</a:t>
            </a:r>
          </a:p>
          <a:p>
            <a:pPr eaLnBrk="1" hangingPunct="1"/>
            <a:endParaRPr lang="zh-CN" altLang="en-US" sz="2400">
              <a:ea typeface="宋体" panose="02010600030101010101" pitchFamily="2" charset="-122"/>
            </a:endParaRPr>
          </a:p>
          <a:p>
            <a:pPr eaLnBrk="1" hangingPunct="1"/>
            <a:r>
              <a:rPr lang="zh-CN" altLang="en-US" sz="2400">
                <a:ea typeface="宋体" panose="02010600030101010101" pitchFamily="2" charset="-122"/>
              </a:rPr>
              <a:t>2. 行政立法要遵循哪些基本程序？</a:t>
            </a:r>
          </a:p>
          <a:p>
            <a:pPr eaLnBrk="1" hangingPunct="1"/>
            <a:endParaRPr lang="zh-CN" altLang="en-US" sz="2400">
              <a:ea typeface="宋体" panose="02010600030101010101" pitchFamily="2" charset="-122"/>
            </a:endParaRPr>
          </a:p>
          <a:p>
            <a:pPr eaLnBrk="1" hangingPunct="1"/>
            <a:r>
              <a:rPr lang="zh-CN" altLang="en-US" sz="2400">
                <a:ea typeface="宋体" panose="02010600030101010101" pitchFamily="2" charset="-122"/>
              </a:rPr>
              <a:t>3. 行政立法有什么效力？</a:t>
            </a:r>
          </a:p>
          <a:p>
            <a:pPr eaLnBrk="1" hangingPunct="1"/>
            <a:endParaRPr lang="zh-CN" altLang="en-US" sz="2400">
              <a:ea typeface="宋体" panose="02010600030101010101" pitchFamily="2" charset="-122"/>
            </a:endParaRPr>
          </a:p>
          <a:p>
            <a:pPr eaLnBrk="1" hangingPunct="1"/>
            <a:r>
              <a:rPr lang="zh-CN" altLang="en-US" sz="2400">
                <a:ea typeface="宋体" panose="02010600030101010101" pitchFamily="2" charset="-122"/>
              </a:rPr>
              <a:t>4. 什么是行政规范性文件？行政规范性文件有什么效力？</a:t>
            </a:r>
          </a:p>
        </p:txBody>
      </p:sp>
    </p:spTree>
  </p:cSld>
  <p:clrMapOvr>
    <a:masterClrMapping/>
  </p:clrMapOvr>
  <p:transition spd="slow">
    <p:random/>
    <p:sndAc>
      <p:stSnd>
        <p:snd r:embed="rId2" name="cashreg.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2" name="内容占位符 1">
            <a:extLst>
              <a:ext uri="{FF2B5EF4-FFF2-40B4-BE49-F238E27FC236}">
                <a16:creationId xmlns:a16="http://schemas.microsoft.com/office/drawing/2014/main" id="{470DD19C-32E1-B489-48BF-44B36E9A556B}"/>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201416E2-F963-D3DA-8A61-05F054073A42}"/>
              </a:ext>
            </a:extLst>
          </p:cNvPr>
          <p:cNvSpPr>
            <a:spLocks noGrp="1" noChangeArrowheads="1"/>
          </p:cNvSpPr>
          <p:nvPr>
            <p:ph type="title"/>
          </p:nvPr>
        </p:nvSpPr>
        <p:spPr/>
        <p:txBody>
          <a:bodyPr/>
          <a:lstStyle/>
          <a:p>
            <a:pPr eaLnBrk="1" hangingPunct="1"/>
            <a:br>
              <a:rPr lang="zh-CN" altLang="en-US">
                <a:solidFill>
                  <a:schemeClr val="hlink"/>
                </a:solidFill>
                <a:latin typeface="楷体_GB2312" pitchFamily="49" charset="-122"/>
              </a:rPr>
            </a:br>
            <a:r>
              <a:rPr lang="zh-CN" altLang="en-US">
                <a:solidFill>
                  <a:schemeClr val="hlink"/>
                </a:solidFill>
                <a:latin typeface="楷体_GB2312" pitchFamily="49" charset="-122"/>
              </a:rPr>
              <a:t>本章导语</a:t>
            </a:r>
            <a:endParaRPr lang="zh-CN" altLang="en-US"/>
          </a:p>
        </p:txBody>
      </p:sp>
      <p:sp>
        <p:nvSpPr>
          <p:cNvPr id="15363" name="内容占位符 2">
            <a:extLst>
              <a:ext uri="{FF2B5EF4-FFF2-40B4-BE49-F238E27FC236}">
                <a16:creationId xmlns:a16="http://schemas.microsoft.com/office/drawing/2014/main" id="{0742CAE8-0F91-F05B-2CCA-65969A65C55C}"/>
              </a:ext>
            </a:extLst>
          </p:cNvPr>
          <p:cNvSpPr>
            <a:spLocks noGrp="1" noChangeArrowheads="1"/>
          </p:cNvSpPr>
          <p:nvPr>
            <p:ph idx="1"/>
          </p:nvPr>
        </p:nvSpPr>
        <p:spPr/>
        <p:txBody>
          <a:bodyPr/>
          <a:lstStyle/>
          <a:p>
            <a:pPr eaLnBrk="1" hangingPunct="1"/>
            <a:endParaRPr lang="zh-CN" altLang="en-US">
              <a:ea typeface="宋体" panose="02010600030101010101" pitchFamily="2" charset="-122"/>
            </a:endParaRPr>
          </a:p>
          <a:p>
            <a:pPr eaLnBrk="1" hangingPunct="1"/>
            <a:r>
              <a:rPr lang="zh-CN" altLang="en-US">
                <a:latin typeface="黑体" panose="02010609060101010101" pitchFamily="49" charset="-122"/>
                <a:ea typeface="黑体" panose="02010609060101010101" pitchFamily="49" charset="-122"/>
              </a:rPr>
              <a:t>本章教学目的</a:t>
            </a:r>
            <a:r>
              <a:rPr lang="zh-CN" altLang="en-US">
                <a:ea typeface="宋体" panose="02010600030101010101" pitchFamily="2" charset="-122"/>
              </a:rPr>
              <a:t>：通过本章学习，了解行政立法的概念和类别；熟悉行政立法的程序；把握行政立法的效力；认识行政规范性文件与行政立法的异同。</a:t>
            </a:r>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9270D535-B657-D17A-9555-815F7063396C}"/>
              </a:ext>
            </a:extLst>
          </p:cNvPr>
          <p:cNvSpPr>
            <a:spLocks noGrp="1" noChangeArrowheads="1"/>
          </p:cNvSpPr>
          <p:nvPr>
            <p:ph type="title"/>
          </p:nvPr>
        </p:nvSpPr>
        <p:spPr/>
        <p:txBody>
          <a:bodyPr/>
          <a:lstStyle/>
          <a:p>
            <a:pPr eaLnBrk="1" hangingPunct="1"/>
            <a:r>
              <a:rPr lang="zh-CN" altLang="en-US">
                <a:solidFill>
                  <a:srgbClr val="FF0000"/>
                </a:solidFill>
              </a:rPr>
              <a:t>本章导语</a:t>
            </a:r>
          </a:p>
        </p:txBody>
      </p:sp>
      <p:sp>
        <p:nvSpPr>
          <p:cNvPr id="16387" name="内容占位符 2">
            <a:extLst>
              <a:ext uri="{FF2B5EF4-FFF2-40B4-BE49-F238E27FC236}">
                <a16:creationId xmlns:a16="http://schemas.microsoft.com/office/drawing/2014/main" id="{338B5D3A-5BF8-6337-4DD5-04B638C3F3EC}"/>
              </a:ext>
            </a:extLst>
          </p:cNvPr>
          <p:cNvSpPr>
            <a:spLocks noGrp="1" noChangeArrowheads="1"/>
          </p:cNvSpPr>
          <p:nvPr>
            <p:ph idx="1"/>
          </p:nvPr>
        </p:nvSpPr>
        <p:spPr/>
        <p:txBody>
          <a:bodyPr/>
          <a:lstStyle/>
          <a:p>
            <a:pPr eaLnBrk="1" hangingPunct="1"/>
            <a:r>
              <a:rPr lang="zh-CN" altLang="en-US">
                <a:latin typeface="黑体" panose="02010609060101010101" pitchFamily="49" charset="-122"/>
                <a:ea typeface="黑体" panose="02010609060101010101" pitchFamily="49" charset="-122"/>
              </a:rPr>
              <a:t>本章教学要求</a:t>
            </a:r>
            <a:r>
              <a:rPr lang="zh-CN" altLang="en-US">
                <a:ea typeface="宋体" panose="02010600030101010101" pitchFamily="2" charset="-122"/>
              </a:rPr>
              <a:t>：从行政立法的概念入手，介绍行政立法的分类、程序、效力以及我国《立法法》规定的行政立法的监督方式。在此基础上，向学生进一步阐释通过行政立法程序制定的行政规范性文件的含义、种类以及其相应的法律效力。</a:t>
            </a: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1EEF8FA8-B746-B5B6-59D7-897303F4A65D}"/>
              </a:ext>
            </a:extLst>
          </p:cNvPr>
          <p:cNvSpPr>
            <a:spLocks noGrp="1" noChangeArrowheads="1"/>
          </p:cNvSpPr>
          <p:nvPr>
            <p:ph type="title"/>
          </p:nvPr>
        </p:nvSpPr>
        <p:spPr/>
        <p:txBody>
          <a:bodyPr/>
          <a:lstStyle/>
          <a:p>
            <a:pPr eaLnBrk="1" hangingPunct="1"/>
            <a:r>
              <a:rPr lang="zh-CN" altLang="en-US">
                <a:solidFill>
                  <a:srgbClr val="FF0000"/>
                </a:solidFill>
              </a:rPr>
              <a:t>本章导语</a:t>
            </a:r>
          </a:p>
        </p:txBody>
      </p:sp>
      <p:sp>
        <p:nvSpPr>
          <p:cNvPr id="17411" name="内容占位符 2">
            <a:extLst>
              <a:ext uri="{FF2B5EF4-FFF2-40B4-BE49-F238E27FC236}">
                <a16:creationId xmlns:a16="http://schemas.microsoft.com/office/drawing/2014/main" id="{152C0B2B-E5C7-D23F-4938-BAD4D01695FE}"/>
              </a:ext>
            </a:extLst>
          </p:cNvPr>
          <p:cNvSpPr>
            <a:spLocks noGrp="1" noChangeArrowheads="1"/>
          </p:cNvSpPr>
          <p:nvPr>
            <p:ph idx="1"/>
          </p:nvPr>
        </p:nvSpPr>
        <p:spPr/>
        <p:txBody>
          <a:bodyPr/>
          <a:lstStyle/>
          <a:p>
            <a:pPr eaLnBrk="1" hangingPunct="1"/>
            <a:r>
              <a:rPr lang="zh-CN" altLang="en-US">
                <a:latin typeface="黑体" panose="02010609060101010101" pitchFamily="49" charset="-122"/>
                <a:ea typeface="黑体" panose="02010609060101010101" pitchFamily="49" charset="-122"/>
              </a:rPr>
              <a:t>本章教学重点</a:t>
            </a:r>
            <a:r>
              <a:rPr lang="zh-CN" altLang="en-US">
                <a:ea typeface="宋体" panose="02010600030101010101" pitchFamily="2" charset="-122"/>
              </a:rPr>
              <a:t>：行政立法的概念、分类、程序、行政立法的生效与失效、对行政立法的监督、行政规范性文件的种类及法律效力。</a:t>
            </a:r>
          </a:p>
          <a:p>
            <a:pPr eaLnBrk="1" hangingPunct="1"/>
            <a:r>
              <a:rPr lang="zh-CN" altLang="en-US">
                <a:latin typeface="黑体" panose="02010609060101010101" pitchFamily="49" charset="-122"/>
                <a:ea typeface="黑体" panose="02010609060101010101" pitchFamily="49" charset="-122"/>
              </a:rPr>
              <a:t>本章教学难点</a:t>
            </a:r>
            <a:r>
              <a:rPr lang="zh-CN" altLang="en-US">
                <a:ea typeface="宋体" panose="02010600030101010101" pitchFamily="2" charset="-122"/>
              </a:rPr>
              <a:t>：行政立法的概念、程序、行政立法的效力</a:t>
            </a:r>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6EDCF8-661D-B282-5AA4-A5A071A30248}"/>
              </a:ext>
            </a:extLst>
          </p:cNvPr>
          <p:cNvSpPr>
            <a:spLocks noGrp="1"/>
          </p:cNvSpPr>
          <p:nvPr>
            <p:ph type="title"/>
          </p:nvPr>
        </p:nvSpPr>
        <p:spPr/>
        <p:txBody>
          <a:bodyPr/>
          <a:lstStyle/>
          <a:p>
            <a:endParaRPr lang="zh-CN" altLang="en-US"/>
          </a:p>
        </p:txBody>
      </p:sp>
      <p:sp>
        <p:nvSpPr>
          <p:cNvPr id="18435" name="内容占位符 2">
            <a:extLst>
              <a:ext uri="{FF2B5EF4-FFF2-40B4-BE49-F238E27FC236}">
                <a16:creationId xmlns:a16="http://schemas.microsoft.com/office/drawing/2014/main" id="{E0413008-6D58-B0EA-9807-4A54E37CF3CE}"/>
              </a:ext>
            </a:extLst>
          </p:cNvPr>
          <p:cNvSpPr>
            <a:spLocks noGrp="1"/>
          </p:cNvSpPr>
          <p:nvPr>
            <p:ph idx="1"/>
          </p:nvPr>
        </p:nvSpPr>
        <p:spPr/>
        <p:txBody>
          <a:bodyPr/>
          <a:lstStyle/>
          <a:p>
            <a:pPr marL="0" indent="0" eaLnBrk="1" hangingPunct="1"/>
            <a:endParaRPr lang="zh-CN" altLang="en-US" sz="5400">
              <a:solidFill>
                <a:schemeClr val="tx2"/>
              </a:solidFill>
              <a:ea typeface="宋体" panose="02010600030101010101" pitchFamily="2" charset="-122"/>
            </a:endParaRPr>
          </a:p>
          <a:p>
            <a:pPr marL="0" indent="0" eaLnBrk="1" hangingPunct="1">
              <a:buNone/>
            </a:pPr>
            <a:r>
              <a:rPr lang="zh-CN" altLang="en-US" sz="5400">
                <a:solidFill>
                  <a:schemeClr val="tx2"/>
                </a:solidFill>
                <a:ea typeface="宋体" panose="02010600030101010101" pitchFamily="2" charset="-122"/>
              </a:rPr>
              <a:t>  第一节   行政立法概述</a:t>
            </a:r>
          </a:p>
        </p:txBody>
      </p:sp>
    </p:spTree>
  </p:cSld>
  <p:clrMapOvr>
    <a:masterClrMapping/>
  </p:clrMapOvr>
  <p:transition spd="slow">
    <p:random/>
    <p:sndAc>
      <p:stSnd>
        <p:snd r:embed="rId2" name="cashreg.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0A2697A-677B-15E1-78F7-5783EBA42C6B}"/>
              </a:ext>
            </a:extLst>
          </p:cNvPr>
          <p:cNvSpPr>
            <a:spLocks noGrp="1" noChangeArrowheads="1"/>
          </p:cNvSpPr>
          <p:nvPr>
            <p:ph type="title"/>
          </p:nvPr>
        </p:nvSpPr>
        <p:spPr/>
        <p:txBody>
          <a:bodyPr anchor="ctr"/>
          <a:lstStyle/>
          <a:p>
            <a:pPr eaLnBrk="1" hangingPunct="1"/>
            <a:r>
              <a:rPr lang="zh-CN" altLang="en-US">
                <a:sym typeface="Arial" panose="020B0604020202020204" pitchFamily="34" charset="0"/>
              </a:rPr>
              <a:t>行政立法的概念</a:t>
            </a:r>
            <a:endParaRPr lang="zh-CN" altLang="en-US"/>
          </a:p>
        </p:txBody>
      </p:sp>
      <p:sp>
        <p:nvSpPr>
          <p:cNvPr id="19459" name="内容占位符 2">
            <a:extLst>
              <a:ext uri="{FF2B5EF4-FFF2-40B4-BE49-F238E27FC236}">
                <a16:creationId xmlns:a16="http://schemas.microsoft.com/office/drawing/2014/main" id="{A2D299B6-841B-C122-2189-EE574F9F15B7}"/>
              </a:ext>
            </a:extLst>
          </p:cNvPr>
          <p:cNvSpPr>
            <a:spLocks noGrp="1" noChangeArrowheads="1"/>
          </p:cNvSpPr>
          <p:nvPr>
            <p:ph idx="1"/>
          </p:nvPr>
        </p:nvSpPr>
        <p:spPr/>
        <p:txBody>
          <a:bodyPr/>
          <a:lstStyle/>
          <a:p>
            <a:pPr eaLnBrk="1" hangingPunct="1">
              <a:lnSpc>
                <a:spcPct val="150000"/>
              </a:lnSpc>
              <a:spcBef>
                <a:spcPct val="0"/>
              </a:spcBef>
            </a:pPr>
            <a:r>
              <a:rPr lang="zh-CN" altLang="en-US" sz="2800">
                <a:ea typeface="宋体" panose="02010600030101010101" pitchFamily="2" charset="-122"/>
                <a:sym typeface="Arial" panose="020B0604020202020204" pitchFamily="34" charset="0"/>
              </a:rPr>
              <a:t>行政立法是指国家行政机关依法定权限和法定程序制定行政法规和规章的活动。这里所说“行政立法”的“行政”是指此种立法的主体为行政机关；“行政立法”的“法”指行政法规和规章。</a:t>
            </a:r>
            <a:endParaRPr lang="zh-CN" altLang="en-US" sz="2800">
              <a:ea typeface="宋体" panose="02010600030101010101" pitchFamily="2" charset="-122"/>
            </a:endParaRPr>
          </a:p>
          <a:p>
            <a:pPr eaLnBrk="1" hangingPunct="1"/>
            <a:endParaRPr lang="zh-CN" altLang="en-US" sz="2800">
              <a:ea typeface="宋体" panose="02010600030101010101" pitchFamily="2" charset="-122"/>
            </a:endParaRPr>
          </a:p>
          <a:p>
            <a:pPr eaLnBrk="1" hangingPunct="1"/>
            <a:endParaRPr lang="zh-CN" altLang="en-US">
              <a:ea typeface="宋体" panose="02010600030101010101" pitchFamily="2" charset="-122"/>
            </a:endParaRPr>
          </a:p>
          <a:p>
            <a:pPr eaLnBrk="1" hangingPunct="1"/>
            <a:endParaRPr lang="zh-CN" altLang="en-US" sz="2800">
              <a:ea typeface="宋体" panose="02010600030101010101" pitchFamily="2" charset="-122"/>
            </a:endParaRPr>
          </a:p>
        </p:txBody>
      </p:sp>
    </p:spTree>
  </p:cSld>
  <p:clrMapOvr>
    <a:masterClrMapping/>
  </p:clrMapOvr>
  <p:transition spd="slow">
    <p:random/>
    <p:sndAc>
      <p:stSnd>
        <p:snd r:embed="rId2" name="cashreg.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A5D4741A-40AA-D204-BAEF-AE7878E23E5B}"/>
              </a:ext>
            </a:extLst>
          </p:cNvPr>
          <p:cNvSpPr>
            <a:spLocks noGrp="1" noChangeArrowheads="1"/>
          </p:cNvSpPr>
          <p:nvPr>
            <p:ph type="title"/>
          </p:nvPr>
        </p:nvSpPr>
        <p:spPr/>
        <p:txBody>
          <a:bodyPr anchor="ctr"/>
          <a:lstStyle/>
          <a:p>
            <a:pPr eaLnBrk="1" hangingPunct="1"/>
            <a:r>
              <a:rPr lang="zh-CN" altLang="en-US"/>
              <a:t>行政立法的分类</a:t>
            </a:r>
          </a:p>
        </p:txBody>
      </p:sp>
      <p:sp>
        <p:nvSpPr>
          <p:cNvPr id="20483" name="内容占位符 2">
            <a:extLst>
              <a:ext uri="{FF2B5EF4-FFF2-40B4-BE49-F238E27FC236}">
                <a16:creationId xmlns:a16="http://schemas.microsoft.com/office/drawing/2014/main" id="{506F1DEA-4BEB-7F54-E030-958D31130186}"/>
              </a:ext>
            </a:extLst>
          </p:cNvPr>
          <p:cNvSpPr>
            <a:spLocks noGrp="1" noChangeArrowheads="1"/>
          </p:cNvSpPr>
          <p:nvPr>
            <p:ph idx="1"/>
          </p:nvPr>
        </p:nvSpPr>
        <p:spPr/>
        <p:txBody>
          <a:bodyPr/>
          <a:lstStyle/>
          <a:p>
            <a:pPr eaLnBrk="1" hangingPunct="1"/>
            <a:r>
              <a:rPr lang="zh-CN" altLang="en-US" sz="2800">
                <a:ea typeface="宋体" panose="02010600030101010101" pitchFamily="2" charset="-122"/>
              </a:rPr>
              <a:t>依据立法权的来源不同：</a:t>
            </a:r>
          </a:p>
          <a:p>
            <a:pPr eaLnBrk="1" hangingPunct="1"/>
            <a:endParaRPr lang="zh-CN" altLang="en-US">
              <a:ea typeface="宋体" panose="02010600030101010101" pitchFamily="2" charset="-122"/>
            </a:endParaRPr>
          </a:p>
        </p:txBody>
      </p:sp>
      <p:sp>
        <p:nvSpPr>
          <p:cNvPr id="20484" name="文本框 4">
            <a:extLst>
              <a:ext uri="{FF2B5EF4-FFF2-40B4-BE49-F238E27FC236}">
                <a16:creationId xmlns:a16="http://schemas.microsoft.com/office/drawing/2014/main" id="{988313D9-77D5-CD13-CA76-2E153060E5BE}"/>
              </a:ext>
            </a:extLst>
          </p:cNvPr>
          <p:cNvSpPr txBox="1">
            <a:spLocks noChangeArrowheads="1"/>
          </p:cNvSpPr>
          <p:nvPr/>
        </p:nvSpPr>
        <p:spPr bwMode="auto">
          <a:xfrm>
            <a:off x="2351088" y="2205038"/>
            <a:ext cx="2997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latin typeface="Arial" panose="020B0604020202020204" pitchFamily="34" charset="0"/>
                <a:ea typeface="宋体" panose="02010600030101010101" pitchFamily="2" charset="-122"/>
              </a:rPr>
              <a:t>职权立法：职权立法是行政机关直接根据宪法和组织法的授权，为执行相应法律、法规或为行使相应行政管理职权，而进行的行政立法。</a:t>
            </a:r>
          </a:p>
        </p:txBody>
      </p:sp>
      <p:sp>
        <p:nvSpPr>
          <p:cNvPr id="20485" name="文本框 5">
            <a:extLst>
              <a:ext uri="{FF2B5EF4-FFF2-40B4-BE49-F238E27FC236}">
                <a16:creationId xmlns:a16="http://schemas.microsoft.com/office/drawing/2014/main" id="{331FC3EF-A758-4958-6B76-24DAFE63E01B}"/>
              </a:ext>
            </a:extLst>
          </p:cNvPr>
          <p:cNvSpPr txBox="1">
            <a:spLocks noChangeArrowheads="1"/>
          </p:cNvSpPr>
          <p:nvPr/>
        </p:nvSpPr>
        <p:spPr bwMode="auto">
          <a:xfrm>
            <a:off x="7104063" y="2205039"/>
            <a:ext cx="2678112"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Tahoma" panose="020B0604030504040204" pitchFamily="34" charset="0"/>
                <a:ea typeface="楷体_GB2312" pitchFamily="49"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Tahoma" panose="020B0604030504040204" pitchFamily="34" charset="0"/>
                <a:ea typeface="楷体_GB2312"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a:latin typeface="Arial" panose="020B0604020202020204" pitchFamily="34" charset="0"/>
                <a:ea typeface="宋体" panose="02010600030101010101" pitchFamily="2" charset="-122"/>
              </a:rPr>
              <a:t>授权立法：授权立法则是行政机关根据国家权力机关的特别授权，就本应由国家权力机关制定法律或地方性法规的事项而进行的行政立法。</a:t>
            </a:r>
          </a:p>
        </p:txBody>
      </p:sp>
    </p:spTree>
  </p:cSld>
  <p:clrMapOvr>
    <a:masterClrMapping/>
  </p:clrMapOvr>
  <p:transition spd="slow">
    <p:random/>
    <p:sndAc>
      <p:stSnd>
        <p:snd r:embed="rId2" name="cashreg.wav"/>
      </p:stSnd>
    </p:sndAc>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2034</Words>
  <Application>Microsoft Office PowerPoint</Application>
  <PresentationFormat>宽屏</PresentationFormat>
  <Paragraphs>131</Paragraphs>
  <Slides>34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华文楷体</vt:lpstr>
      <vt:lpstr>宋体</vt:lpstr>
      <vt:lpstr>楷体_GB2312</vt:lpstr>
      <vt:lpstr>等线</vt:lpstr>
      <vt:lpstr>黑体</vt:lpstr>
      <vt:lpstr>Arial</vt:lpstr>
      <vt:lpstr>Times New Roman</vt:lpstr>
      <vt:lpstr>Verdana</vt:lpstr>
      <vt:lpstr>Wingdings</vt:lpstr>
      <vt:lpstr>Profile</vt:lpstr>
      <vt:lpstr>行政法与行政诉讼法学</vt:lpstr>
      <vt:lpstr>       第六章  行政立法</vt:lpstr>
      <vt:lpstr>PowerPoint 演示文稿</vt:lpstr>
      <vt:lpstr> 本章导语</vt:lpstr>
      <vt:lpstr>本章导语</vt:lpstr>
      <vt:lpstr>本章导语</vt:lpstr>
      <vt:lpstr>PowerPoint 演示文稿</vt:lpstr>
      <vt:lpstr>行政立法的概念</vt:lpstr>
      <vt:lpstr>行政立法的分类</vt:lpstr>
      <vt:lpstr>行政立法的分类</vt:lpstr>
      <vt:lpstr>行政立法的分类</vt:lpstr>
      <vt:lpstr>第二节   行政立法的程序</vt:lpstr>
      <vt:lpstr>编制立法工作计划</vt:lpstr>
      <vt:lpstr>PowerPoint 演示文稿</vt:lpstr>
      <vt:lpstr>起草</vt:lpstr>
      <vt:lpstr>PowerPoint 演示文稿</vt:lpstr>
      <vt:lpstr>征求和听取意见</vt:lpstr>
      <vt:lpstr>审查</vt:lpstr>
      <vt:lpstr>决定与公布</vt:lpstr>
      <vt:lpstr>第三节   行政立法的效力</vt:lpstr>
      <vt:lpstr>行政立法的效力范围</vt:lpstr>
      <vt:lpstr>行政立法的生效与失效</vt:lpstr>
      <vt:lpstr>行政立法的生效与失效</vt:lpstr>
      <vt:lpstr>对行政立法的监督</vt:lpstr>
      <vt:lpstr>PowerPoint 演示文稿</vt:lpstr>
      <vt:lpstr>对行政立法的监督</vt:lpstr>
      <vt:lpstr>PowerPoint 演示文稿</vt:lpstr>
      <vt:lpstr>第四节   行政规范性文件</vt:lpstr>
      <vt:lpstr>行政规范性文件的含义</vt:lpstr>
      <vt:lpstr>行政规范性文件的种类</vt:lpstr>
      <vt:lpstr>行政规范性文件的法律效力</vt:lpstr>
      <vt:lpstr>  行政规范性文件的法律效力</vt:lpstr>
      <vt:lpstr>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28</cp:revision>
  <dcterms:created xsi:type="dcterms:W3CDTF">2024-08-05T00:02:54Z</dcterms:created>
  <dcterms:modified xsi:type="dcterms:W3CDTF">2024-09-18T02:24:57Z</dcterms:modified>
</cp:coreProperties>
</file>