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424" r:id="rId3"/>
    <p:sldId id="300" r:id="rId4"/>
    <p:sldId id="425" r:id="rId5"/>
    <p:sldId id="426" r:id="rId6"/>
    <p:sldId id="364" r:id="rId7"/>
    <p:sldId id="553" r:id="rId8"/>
    <p:sldId id="554" r:id="rId9"/>
    <p:sldId id="555" r:id="rId10"/>
    <p:sldId id="456" r:id="rId11"/>
    <p:sldId id="592" r:id="rId12"/>
    <p:sldId id="635" r:id="rId13"/>
    <p:sldId id="556" r:id="rId14"/>
    <p:sldId id="557" r:id="rId15"/>
    <p:sldId id="365" r:id="rId16"/>
    <p:sldId id="457" r:id="rId17"/>
    <p:sldId id="558" r:id="rId18"/>
    <p:sldId id="458" r:id="rId19"/>
    <p:sldId id="459" r:id="rId20"/>
    <p:sldId id="559" r:id="rId21"/>
    <p:sldId id="460" r:id="rId22"/>
    <p:sldId id="461" r:id="rId23"/>
    <p:sldId id="560" r:id="rId24"/>
    <p:sldId id="462" r:id="rId25"/>
    <p:sldId id="463" r:id="rId26"/>
    <p:sldId id="464" r:id="rId27"/>
    <p:sldId id="465" r:id="rId28"/>
    <p:sldId id="466" r:id="rId29"/>
    <p:sldId id="467" r:id="rId30"/>
    <p:sldId id="468" r:id="rId31"/>
    <p:sldId id="469" r:id="rId32"/>
    <p:sldId id="561" r:id="rId33"/>
    <p:sldId id="470" r:id="rId34"/>
    <p:sldId id="471" r:id="rId35"/>
    <p:sldId id="472" r:id="rId36"/>
    <p:sldId id="473" r:id="rId37"/>
    <p:sldId id="474" r:id="rId38"/>
    <p:sldId id="501" r:id="rId39"/>
    <p:sldId id="502" r:id="rId40"/>
    <p:sldId id="503" r:id="rId41"/>
    <p:sldId id="504" r:id="rId42"/>
    <p:sldId id="413" r:id="rId43"/>
    <p:sldId id="636" r:id="rId44"/>
    <p:sldId id="319" r:id="rId45"/>
    <p:sldId id="631" r:id="rId46"/>
    <p:sldId id="259"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72" y="11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37390D-142A-44C5-B4D2-45F0342379C1}" type="datetimeFigureOut">
              <a:rPr lang="zh-CN" altLang="en-US" smtClean="0"/>
              <a:pPr/>
              <a:t>2024/9/18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08642C-25CD-4731-8894-E429A45980E8}" type="slidenum">
              <a:rPr lang="zh-CN" altLang="en-US" smtClean="0"/>
              <a:pPr/>
              <a:t>‹#›</a:t>
            </a:fld>
            <a:endParaRPr lang="zh-CN" altLang="en-US"/>
          </a:p>
        </p:txBody>
      </p:sp>
    </p:spTree>
    <p:extLst>
      <p:ext uri="{BB962C8B-B14F-4D97-AF65-F5344CB8AC3E}">
        <p14:creationId xmlns:p14="http://schemas.microsoft.com/office/powerpoint/2010/main" val="801508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0" fontAlgn="base" hangingPunct="0">
              <a:spcBef>
                <a:spcPct val="0"/>
              </a:spcBef>
              <a:spcAft>
                <a:spcPct val="0"/>
              </a:spcAft>
              <a:defRPr/>
            </a:pPr>
            <a:endParaRPr lang="zh-CN" altLang="en-US" sz="1350">
              <a:solidFill>
                <a:srgbClr val="000000"/>
              </a:solidFill>
            </a:endParaRPr>
          </a:p>
        </p:txBody>
      </p:sp>
      <p:sp>
        <p:nvSpPr>
          <p:cNvPr id="183298" name="Rectangle 2"/>
          <p:cNvSpPr>
            <a:spLocks noGrp="1" noChangeArrowheads="1"/>
          </p:cNvSpPr>
          <p:nvPr>
            <p:ph type="ctrTitle"/>
          </p:nvPr>
        </p:nvSpPr>
        <p:spPr>
          <a:xfrm>
            <a:off x="914400" y="990600"/>
            <a:ext cx="10363200" cy="1371600"/>
          </a:xfrm>
        </p:spPr>
        <p:txBody>
          <a:bodyPr/>
          <a:lstStyle>
            <a:lvl1pPr>
              <a:defRPr sz="3000"/>
            </a:lvl1pPr>
          </a:lstStyle>
          <a:p>
            <a:pPr lvl="0"/>
            <a:r>
              <a:rPr lang="zh-CN" altLang="en-US" noProof="0"/>
              <a:t>单击此处编辑母版标题样式</a:t>
            </a:r>
          </a:p>
        </p:txBody>
      </p:sp>
      <p:sp>
        <p:nvSpPr>
          <p:cNvPr id="183299"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100"/>
            </a:lvl1pPr>
          </a:lstStyle>
          <a:p>
            <a:pPr lvl="0"/>
            <a:r>
              <a:rPr lang="zh-CN" altLang="en-US" noProof="0"/>
              <a:t>单击此处编辑母版副标题样式</a:t>
            </a:r>
          </a:p>
        </p:txBody>
      </p:sp>
      <p:sp>
        <p:nvSpPr>
          <p:cNvPr id="5" name="Rectangle 4"/>
          <p:cNvSpPr>
            <a:spLocks noGrp="1" noChangeArrowheads="1"/>
          </p:cNvSpPr>
          <p:nvPr>
            <p:ph type="dt" sz="half" idx="10"/>
          </p:nvPr>
        </p:nvSpPr>
        <p:spPr>
          <a:xfrm>
            <a:off x="914400" y="6248400"/>
            <a:ext cx="25400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5"/>
          <p:cNvSpPr>
            <a:spLocks noGrp="1" noChangeArrowheads="1"/>
          </p:cNvSpPr>
          <p:nvPr>
            <p:ph type="ftr" sz="quarter" idx="11"/>
          </p:nvPr>
        </p:nvSpPr>
        <p:spPr>
          <a:xfrm>
            <a:off x="4165600" y="6248400"/>
            <a:ext cx="38608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7" name="Rectangle 6"/>
          <p:cNvSpPr>
            <a:spLocks noGrp="1" noChangeArrowheads="1"/>
          </p:cNvSpPr>
          <p:nvPr>
            <p:ph type="sldNum" sz="quarter" idx="12"/>
          </p:nvPr>
        </p:nvSpPr>
        <p:spPr>
          <a:xfrm>
            <a:off x="8737600" y="6248400"/>
            <a:ext cx="25400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282414A6-23CF-4B03-84F1-B100765C6773}" type="slidenum">
              <a:rPr lang="en-US" altLang="zh-CN"/>
              <a:pPr/>
              <a:t>‹#›</a:t>
            </a:fld>
            <a:endParaRPr lang="en-US" altLang="zh-CN"/>
          </a:p>
        </p:txBody>
      </p:sp>
    </p:spTree>
    <p:extLst>
      <p:ext uri="{BB962C8B-B14F-4D97-AF65-F5344CB8AC3E}">
        <p14:creationId xmlns:p14="http://schemas.microsoft.com/office/powerpoint/2010/main" val="3786704736"/>
      </p:ext>
    </p:extLst>
  </p:cSld>
  <p:clrMapOvr>
    <a:masterClrMapping/>
  </p:clrMapOvr>
  <p:transition spd="slow">
    <p:random/>
    <p:sndAc>
      <p:stSnd>
        <p:snd r:embed="rId1" name="cashreg.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5"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D2DE1886-41EE-411D-A709-5793C8190BBA}" type="slidenum">
              <a:rPr lang="en-US" altLang="zh-CN"/>
              <a:pPr/>
              <a:t>‹#›</a:t>
            </a:fld>
            <a:endParaRPr lang="en-US" altLang="zh-CN"/>
          </a:p>
        </p:txBody>
      </p:sp>
    </p:spTree>
    <p:extLst>
      <p:ext uri="{BB962C8B-B14F-4D97-AF65-F5344CB8AC3E}">
        <p14:creationId xmlns:p14="http://schemas.microsoft.com/office/powerpoint/2010/main" val="2945406834"/>
      </p:ext>
    </p:extLst>
  </p:cSld>
  <p:clrMapOvr>
    <a:masterClrMapping/>
  </p:clrMapOvr>
  <p:transition spd="slow">
    <p:random/>
    <p:sndAc>
      <p:stSnd>
        <p:snd r:embed="rId1" name="cashreg.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119" y="304800"/>
            <a:ext cx="2669116"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55652" y="304800"/>
            <a:ext cx="7806267"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5"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A58FCD49-7902-4CFB-BAF4-BE8A6E714060}" type="slidenum">
              <a:rPr lang="en-US" altLang="zh-CN"/>
              <a:pPr/>
              <a:t>‹#›</a:t>
            </a:fld>
            <a:endParaRPr lang="en-US" altLang="zh-CN"/>
          </a:p>
        </p:txBody>
      </p:sp>
    </p:spTree>
    <p:extLst>
      <p:ext uri="{BB962C8B-B14F-4D97-AF65-F5344CB8AC3E}">
        <p14:creationId xmlns:p14="http://schemas.microsoft.com/office/powerpoint/2010/main" val="2894289348"/>
      </p:ext>
    </p:extLst>
  </p:cSld>
  <p:clrMapOvr>
    <a:masterClrMapping/>
  </p:clrMapOvr>
  <p:transition spd="slow">
    <p:random/>
    <p:sndAc>
      <p:stSnd>
        <p:snd r:embed="rId1" name="cashreg.wav"/>
      </p:st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397933" y="228600"/>
            <a:ext cx="11387667" cy="1143000"/>
          </a:xfrm>
        </p:spPr>
        <p:txBody>
          <a:bodyPr/>
          <a:lstStyle/>
          <a:p>
            <a:r>
              <a:rPr lang="zh-CN" altLang="en-US"/>
              <a:t>单击此处编辑母版标题样式</a:t>
            </a:r>
          </a:p>
        </p:txBody>
      </p:sp>
      <p:sp>
        <p:nvSpPr>
          <p:cNvPr id="3" name="SmartArt 占位符 2"/>
          <p:cNvSpPr>
            <a:spLocks noGrp="1"/>
          </p:cNvSpPr>
          <p:nvPr>
            <p:ph type="dgm" idx="1"/>
          </p:nvPr>
        </p:nvSpPr>
        <p:spPr>
          <a:xfrm>
            <a:off x="812800" y="1600200"/>
            <a:ext cx="10871200" cy="4498975"/>
          </a:xfrm>
        </p:spPr>
        <p:txBody>
          <a:bodyPr/>
          <a:lstStyle/>
          <a:p>
            <a:pPr lvl="0"/>
            <a:endParaRPr lang="zh-CN" altLang="en-US" noProof="0"/>
          </a:p>
        </p:txBody>
      </p:sp>
      <p:sp>
        <p:nvSpPr>
          <p:cNvPr id="4" name="Rectangle 250"/>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anose="02020603050405020304" pitchFamily="18" charset="0"/>
                <a:ea typeface="宋体" panose="02010600030101010101" pitchFamily="2" charset="-122"/>
              </a:defRPr>
            </a:lvl1pPr>
          </a:lstStyle>
          <a:p>
            <a:pPr>
              <a:defRPr/>
            </a:pPr>
            <a:endParaRPr lang="en-US" altLang="zh-CN">
              <a:solidFill>
                <a:srgbClr val="000000"/>
              </a:solidFill>
            </a:endParaRPr>
          </a:p>
        </p:txBody>
      </p:sp>
      <p:sp>
        <p:nvSpPr>
          <p:cNvPr id="5" name="Rectangle 251"/>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anose="02020603050405020304" pitchFamily="18" charset="0"/>
                <a:ea typeface="宋体" panose="02010600030101010101" pitchFamily="2" charset="-122"/>
              </a:defRPr>
            </a:lvl1pPr>
          </a:lstStyle>
          <a:p>
            <a:pPr>
              <a:defRPr/>
            </a:pPr>
            <a:endParaRPr lang="en-US" altLang="zh-CN">
              <a:solidFill>
                <a:srgbClr val="000000"/>
              </a:solidFill>
            </a:endParaRPr>
          </a:p>
        </p:txBody>
      </p:sp>
      <p:sp>
        <p:nvSpPr>
          <p:cNvPr id="6" name="Rectangle 252"/>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itchFamily="18" charset="0"/>
              </a:defRPr>
            </a:lvl1pPr>
          </a:lstStyle>
          <a:p>
            <a:fld id="{12C84D31-CBD0-44F3-BB3E-8DEFE9EA253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927461563"/>
      </p:ext>
    </p:extLst>
  </p:cSld>
  <p:clrMapOvr>
    <a:masterClrMapping/>
  </p:clrMapOvr>
  <p:transition spd="slow">
    <p:random/>
    <p:sndAc>
      <p:stSnd>
        <p:snd r:embed="rId1" name="cashreg.wav"/>
      </p:stSnd>
    </p:sndAc>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97933" y="228600"/>
            <a:ext cx="11387667" cy="1143000"/>
          </a:xfrm>
        </p:spPr>
        <p:txBody>
          <a:bodyPr/>
          <a:lstStyle/>
          <a:p>
            <a:r>
              <a:rPr lang="zh-CN" altLang="en-US"/>
              <a:t>单击此处编辑母版标题样式</a:t>
            </a:r>
          </a:p>
        </p:txBody>
      </p:sp>
      <p:sp>
        <p:nvSpPr>
          <p:cNvPr id="3" name="表格占位符 2"/>
          <p:cNvSpPr>
            <a:spLocks noGrp="1"/>
          </p:cNvSpPr>
          <p:nvPr>
            <p:ph type="tbl" idx="1"/>
          </p:nvPr>
        </p:nvSpPr>
        <p:spPr>
          <a:xfrm>
            <a:off x="812800" y="1600200"/>
            <a:ext cx="10871200" cy="4498975"/>
          </a:xfrm>
        </p:spPr>
        <p:txBody>
          <a:bodyPr/>
          <a:lstStyle/>
          <a:p>
            <a:pPr lvl="0"/>
            <a:endParaRPr lang="zh-CN" altLang="en-US" noProof="0"/>
          </a:p>
        </p:txBody>
      </p:sp>
      <p:sp>
        <p:nvSpPr>
          <p:cNvPr id="4" name="Rectangle 250"/>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anose="02020603050405020304" pitchFamily="18" charset="0"/>
                <a:ea typeface="宋体" panose="02010600030101010101" pitchFamily="2" charset="-122"/>
              </a:defRPr>
            </a:lvl1pPr>
          </a:lstStyle>
          <a:p>
            <a:pPr>
              <a:defRPr/>
            </a:pPr>
            <a:endParaRPr lang="en-US" altLang="zh-CN">
              <a:solidFill>
                <a:srgbClr val="000000"/>
              </a:solidFill>
            </a:endParaRPr>
          </a:p>
        </p:txBody>
      </p:sp>
      <p:sp>
        <p:nvSpPr>
          <p:cNvPr id="5" name="Rectangle 251"/>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anose="02020603050405020304" pitchFamily="18" charset="0"/>
                <a:ea typeface="宋体" panose="02010600030101010101" pitchFamily="2" charset="-122"/>
              </a:defRPr>
            </a:lvl1pPr>
          </a:lstStyle>
          <a:p>
            <a:pPr>
              <a:defRPr/>
            </a:pPr>
            <a:endParaRPr lang="en-US" altLang="zh-CN">
              <a:solidFill>
                <a:srgbClr val="000000"/>
              </a:solidFill>
            </a:endParaRPr>
          </a:p>
        </p:txBody>
      </p:sp>
      <p:sp>
        <p:nvSpPr>
          <p:cNvPr id="6" name="Rectangle 252"/>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itchFamily="18" charset="0"/>
              </a:defRPr>
            </a:lvl1pPr>
          </a:lstStyle>
          <a:p>
            <a:fld id="{F1DFC5D7-06C7-4F0A-BC03-907816DB0B5C}"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343334361"/>
      </p:ext>
    </p:extLst>
  </p:cSld>
  <p:clrMapOvr>
    <a:masterClrMapping/>
  </p:clrMapOvr>
  <p:transition spd="slow">
    <p:random/>
    <p:sndAc>
      <p:stSnd>
        <p:snd r:embed="rId1" name="cashreg.wav"/>
      </p:stSnd>
    </p:sndAc>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2597D2-1ECC-E2BF-5C0C-172681C879C4}"/>
              </a:ext>
            </a:extLst>
          </p:cNvPr>
          <p:cNvSpPr>
            <a:spLocks noGrp="1"/>
          </p:cNvSpPr>
          <p:nvPr>
            <p:ph type="title"/>
          </p:nvPr>
        </p:nvSpPr>
        <p:spPr>
          <a:xfrm>
            <a:off x="766233" y="304801"/>
            <a:ext cx="10668000" cy="1216025"/>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8F54127-754E-51BD-8559-4D4106FDB054}"/>
              </a:ext>
            </a:extLst>
          </p:cNvPr>
          <p:cNvSpPr>
            <a:spLocks noGrp="1"/>
          </p:cNvSpPr>
          <p:nvPr>
            <p:ph type="body" sz="half" idx="1"/>
          </p:nvPr>
        </p:nvSpPr>
        <p:spPr>
          <a:xfrm>
            <a:off x="755651" y="1752600"/>
            <a:ext cx="5232400" cy="4267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联机映像占位符 3">
            <a:extLst>
              <a:ext uri="{FF2B5EF4-FFF2-40B4-BE49-F238E27FC236}">
                <a16:creationId xmlns:a16="http://schemas.microsoft.com/office/drawing/2014/main" id="{85D5333A-5422-C3C4-63FC-B778EDD090FE}"/>
              </a:ext>
            </a:extLst>
          </p:cNvPr>
          <p:cNvSpPr>
            <a:spLocks noGrp="1"/>
          </p:cNvSpPr>
          <p:nvPr>
            <p:ph type="clipArt" sz="half" idx="2"/>
          </p:nvPr>
        </p:nvSpPr>
        <p:spPr>
          <a:xfrm>
            <a:off x="6191251" y="1752600"/>
            <a:ext cx="5232400" cy="4267200"/>
          </a:xfrm>
        </p:spPr>
        <p:txBody>
          <a:bodyPr/>
          <a:lstStyle/>
          <a:p>
            <a:endParaRPr lang="zh-CN" altLang="en-US"/>
          </a:p>
        </p:txBody>
      </p:sp>
      <p:sp>
        <p:nvSpPr>
          <p:cNvPr id="5" name="日期占位符 4">
            <a:extLst>
              <a:ext uri="{FF2B5EF4-FFF2-40B4-BE49-F238E27FC236}">
                <a16:creationId xmlns:a16="http://schemas.microsoft.com/office/drawing/2014/main" id="{EBA78740-D95F-F60E-3AB3-37F1FF1A7C91}"/>
              </a:ext>
            </a:extLst>
          </p:cNvPr>
          <p:cNvSpPr>
            <a:spLocks noGrp="1"/>
          </p:cNvSpPr>
          <p:nvPr>
            <p:ph type="dt" sz="half" idx="10"/>
          </p:nvPr>
        </p:nvSpPr>
        <p:spPr>
          <a:xfrm>
            <a:off x="812800" y="6245225"/>
            <a:ext cx="2641600" cy="47625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2BFE2006-25B9-915C-EB53-BCFB92721BBA}"/>
              </a:ext>
            </a:extLst>
          </p:cNvPr>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6611390E-F909-D46A-48C9-3EF21BCD89B0}"/>
              </a:ext>
            </a:extLst>
          </p:cNvPr>
          <p:cNvSpPr>
            <a:spLocks noGrp="1"/>
          </p:cNvSpPr>
          <p:nvPr>
            <p:ph type="sldNum" sz="quarter" idx="12"/>
          </p:nvPr>
        </p:nvSpPr>
        <p:spPr>
          <a:xfrm>
            <a:off x="8737600" y="6245225"/>
            <a:ext cx="2641600" cy="476250"/>
          </a:xfrm>
        </p:spPr>
        <p:txBody>
          <a:bodyPr/>
          <a:lstStyle>
            <a:lvl1pPr>
              <a:defRPr/>
            </a:lvl1pPr>
          </a:lstStyle>
          <a:p>
            <a:fld id="{282E0DE2-BB69-4901-A177-3D9CC01581C4}" type="slidenum">
              <a:rPr lang="en-US" altLang="zh-CN"/>
              <a:pPr/>
              <a:t>‹#›</a:t>
            </a:fld>
            <a:endParaRPr lang="en-US" altLang="zh-CN"/>
          </a:p>
        </p:txBody>
      </p:sp>
    </p:spTree>
    <p:extLst>
      <p:ext uri="{BB962C8B-B14F-4D97-AF65-F5344CB8AC3E}">
        <p14:creationId xmlns:p14="http://schemas.microsoft.com/office/powerpoint/2010/main" val="2809080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5"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697AB9B8-7FC3-4636-AAE5-5E13450DE542}" type="slidenum">
              <a:rPr lang="en-US" altLang="zh-CN"/>
              <a:pPr/>
              <a:t>‹#›</a:t>
            </a:fld>
            <a:endParaRPr lang="en-US" altLang="zh-CN"/>
          </a:p>
        </p:txBody>
      </p:sp>
    </p:spTree>
    <p:extLst>
      <p:ext uri="{BB962C8B-B14F-4D97-AF65-F5344CB8AC3E}">
        <p14:creationId xmlns:p14="http://schemas.microsoft.com/office/powerpoint/2010/main" val="4282834528"/>
      </p:ext>
    </p:extLst>
  </p:cSld>
  <p:clrMapOvr>
    <a:masterClrMapping/>
  </p:clrMapOvr>
  <p:transition spd="slow">
    <p:random/>
    <p:sndAc>
      <p:stSnd>
        <p:snd r:embed="rId1" name="cashreg.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1"/>
            <a:ext cx="10515600" cy="2852737"/>
          </a:xfrm>
        </p:spPr>
        <p:txBody>
          <a:bodyPr/>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831851" y="4589466"/>
            <a:ext cx="10515600" cy="1500187"/>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zh-CN" altLang="en-US"/>
              <a:t>单击此处编辑母版文本样式</a:t>
            </a:r>
          </a:p>
        </p:txBody>
      </p:sp>
      <p:sp>
        <p:nvSpPr>
          <p:cNvPr id="4"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5"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AEFA684E-3E35-4E8D-AE9B-64F3E030DAC7}" type="slidenum">
              <a:rPr lang="en-US" altLang="zh-CN"/>
              <a:pPr/>
              <a:t>‹#›</a:t>
            </a:fld>
            <a:endParaRPr lang="en-US" altLang="zh-CN"/>
          </a:p>
        </p:txBody>
      </p:sp>
    </p:spTree>
    <p:extLst>
      <p:ext uri="{BB962C8B-B14F-4D97-AF65-F5344CB8AC3E}">
        <p14:creationId xmlns:p14="http://schemas.microsoft.com/office/powerpoint/2010/main" val="1074787666"/>
      </p:ext>
    </p:extLst>
  </p:cSld>
  <p:clrMapOvr>
    <a:masterClrMapping/>
  </p:clrMapOvr>
  <p:transition spd="slow">
    <p:random/>
    <p:sndAc>
      <p:stSnd>
        <p:snd r:embed="rId1" name="cashreg.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1" y="1752600"/>
            <a:ext cx="52324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1251" y="1752600"/>
            <a:ext cx="52324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7"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D8782938-2A91-470D-BB5E-CFC0CB23F563}" type="slidenum">
              <a:rPr lang="en-US" altLang="zh-CN"/>
              <a:pPr/>
              <a:t>‹#›</a:t>
            </a:fld>
            <a:endParaRPr lang="en-US" altLang="zh-CN"/>
          </a:p>
        </p:txBody>
      </p:sp>
    </p:spTree>
    <p:extLst>
      <p:ext uri="{BB962C8B-B14F-4D97-AF65-F5344CB8AC3E}">
        <p14:creationId xmlns:p14="http://schemas.microsoft.com/office/powerpoint/2010/main" val="683364034"/>
      </p:ext>
    </p:extLst>
  </p:cSld>
  <p:clrMapOvr>
    <a:masterClrMapping/>
  </p:clrMapOvr>
  <p:transition spd="slow">
    <p:random/>
    <p:sndAc>
      <p:stSnd>
        <p:snd r:embed="rId1" name="cashreg.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8"/>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40319" y="1681163"/>
            <a:ext cx="5158316"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840319" y="2505075"/>
            <a:ext cx="5158316"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8"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9"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53F33AAD-9A7B-4A21-88B2-4559680F09F5}" type="slidenum">
              <a:rPr lang="en-US" altLang="zh-CN"/>
              <a:pPr/>
              <a:t>‹#›</a:t>
            </a:fld>
            <a:endParaRPr lang="en-US" altLang="zh-CN"/>
          </a:p>
        </p:txBody>
      </p:sp>
    </p:spTree>
    <p:extLst>
      <p:ext uri="{BB962C8B-B14F-4D97-AF65-F5344CB8AC3E}">
        <p14:creationId xmlns:p14="http://schemas.microsoft.com/office/powerpoint/2010/main" val="3497830847"/>
      </p:ext>
    </p:extLst>
  </p:cSld>
  <p:clrMapOvr>
    <a:masterClrMapping/>
  </p:clrMapOvr>
  <p:transition spd="slow">
    <p:random/>
    <p:sndAc>
      <p:stSnd>
        <p:snd r:embed="rId1" name="cashreg.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4"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5"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6101B719-BDDE-489D-A70B-597015C49E9D}" type="slidenum">
              <a:rPr lang="en-US" altLang="zh-CN"/>
              <a:pPr/>
              <a:t>‹#›</a:t>
            </a:fld>
            <a:endParaRPr lang="en-US" altLang="zh-CN"/>
          </a:p>
        </p:txBody>
      </p:sp>
    </p:spTree>
    <p:extLst>
      <p:ext uri="{BB962C8B-B14F-4D97-AF65-F5344CB8AC3E}">
        <p14:creationId xmlns:p14="http://schemas.microsoft.com/office/powerpoint/2010/main" val="2093825034"/>
      </p:ext>
    </p:extLst>
  </p:cSld>
  <p:clrMapOvr>
    <a:masterClrMapping/>
  </p:clrMapOvr>
  <p:transition spd="slow">
    <p:random/>
    <p:sndAc>
      <p:stSnd>
        <p:snd r:embed="rId1" name="cashreg.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3"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4"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682A86A7-9DAA-4322-819E-5B752BF0D8C9}" type="slidenum">
              <a:rPr lang="en-US" altLang="zh-CN"/>
              <a:pPr/>
              <a:t>‹#›</a:t>
            </a:fld>
            <a:endParaRPr lang="en-US" altLang="zh-CN"/>
          </a:p>
        </p:txBody>
      </p:sp>
    </p:spTree>
    <p:extLst>
      <p:ext uri="{BB962C8B-B14F-4D97-AF65-F5344CB8AC3E}">
        <p14:creationId xmlns:p14="http://schemas.microsoft.com/office/powerpoint/2010/main" val="413458391"/>
      </p:ext>
    </p:extLst>
  </p:cSld>
  <p:clrMapOvr>
    <a:masterClrMapping/>
  </p:clrMapOvr>
  <p:transition spd="slow">
    <p:random/>
    <p:sndAc>
      <p:stSnd>
        <p:snd r:embed="rId1" name="cashreg.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9" y="457200"/>
            <a:ext cx="3932767" cy="1600200"/>
          </a:xfrm>
        </p:spPr>
        <p:txBody>
          <a:bodyPr/>
          <a:lstStyle>
            <a:lvl1pPr>
              <a:defRPr sz="2400"/>
            </a:lvl1pPr>
          </a:lstStyle>
          <a:p>
            <a:r>
              <a:rPr lang="zh-CN" altLang="en-US"/>
              <a:t>单击此处编辑母版标题样式</a:t>
            </a:r>
          </a:p>
        </p:txBody>
      </p:sp>
      <p:sp>
        <p:nvSpPr>
          <p:cNvPr id="3" name="内容占位符 2"/>
          <p:cNvSpPr>
            <a:spLocks noGrp="1"/>
          </p:cNvSpPr>
          <p:nvPr>
            <p:ph idx="1"/>
          </p:nvPr>
        </p:nvSpPr>
        <p:spPr>
          <a:xfrm>
            <a:off x="5183717" y="987428"/>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40319" y="2057400"/>
            <a:ext cx="393276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7"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EA2910C4-2FD8-4E9E-9C17-A009170B07B6}" type="slidenum">
              <a:rPr lang="en-US" altLang="zh-CN"/>
              <a:pPr/>
              <a:t>‹#›</a:t>
            </a:fld>
            <a:endParaRPr lang="en-US" altLang="zh-CN"/>
          </a:p>
        </p:txBody>
      </p:sp>
    </p:spTree>
    <p:extLst>
      <p:ext uri="{BB962C8B-B14F-4D97-AF65-F5344CB8AC3E}">
        <p14:creationId xmlns:p14="http://schemas.microsoft.com/office/powerpoint/2010/main" val="2693509560"/>
      </p:ext>
    </p:extLst>
  </p:cSld>
  <p:clrMapOvr>
    <a:masterClrMapping/>
  </p:clrMapOvr>
  <p:transition spd="slow">
    <p:random/>
    <p:sndAc>
      <p:stSnd>
        <p:snd r:embed="rId1" name="cashreg.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9" y="457200"/>
            <a:ext cx="3932767" cy="1600200"/>
          </a:xfrm>
        </p:spPr>
        <p:txBody>
          <a:bodyPr/>
          <a:lstStyle>
            <a:lvl1pPr>
              <a:defRPr sz="2400"/>
            </a:lvl1pPr>
          </a:lstStyle>
          <a:p>
            <a:r>
              <a:rPr lang="zh-CN" altLang="en-US"/>
              <a:t>单击此处编辑母版标题样式</a:t>
            </a:r>
          </a:p>
        </p:txBody>
      </p:sp>
      <p:sp>
        <p:nvSpPr>
          <p:cNvPr id="3" name="图片占位符 2"/>
          <p:cNvSpPr>
            <a:spLocks noGrp="1"/>
          </p:cNvSpPr>
          <p:nvPr>
            <p:ph type="pic" idx="1"/>
          </p:nvPr>
        </p:nvSpPr>
        <p:spPr>
          <a:xfrm>
            <a:off x="5183717" y="987428"/>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840319" y="2057400"/>
            <a:ext cx="393276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7"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58519F53-03A0-47DF-BF2A-8FC95022AD3A}" type="slidenum">
              <a:rPr lang="en-US" altLang="zh-CN"/>
              <a:pPr/>
              <a:t>‹#›</a:t>
            </a:fld>
            <a:endParaRPr lang="en-US" altLang="zh-CN"/>
          </a:p>
        </p:txBody>
      </p:sp>
    </p:spTree>
    <p:extLst>
      <p:ext uri="{BB962C8B-B14F-4D97-AF65-F5344CB8AC3E}">
        <p14:creationId xmlns:p14="http://schemas.microsoft.com/office/powerpoint/2010/main" val="3493128461"/>
      </p:ext>
    </p:extLst>
  </p:cSld>
  <p:clrMapOvr>
    <a:masterClrMapping/>
  </p:clrMapOvr>
  <p:transition spd="slow">
    <p:random/>
    <p:sndAc>
      <p:stSnd>
        <p:snd r:embed="rId1" name="cashreg.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audio" Target="../media/audio1.wav"/><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bwMode="auto">
          <a:xfrm>
            <a:off x="766233" y="304801"/>
            <a:ext cx="10668000" cy="1216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82275" name="Rectangle 3"/>
          <p:cNvSpPr>
            <a:spLocks noGrp="1" noChangeArrowheads="1"/>
          </p:cNvSpPr>
          <p:nvPr>
            <p:ph type="body" idx="1"/>
          </p:nvPr>
        </p:nvSpPr>
        <p:spPr bwMode="auto">
          <a:xfrm>
            <a:off x="755651" y="1752600"/>
            <a:ext cx="10668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0" fontAlgn="base" hangingPunct="0">
              <a:spcBef>
                <a:spcPct val="0"/>
              </a:spcBef>
              <a:spcAft>
                <a:spcPct val="0"/>
              </a:spcAft>
              <a:defRPr/>
            </a:pPr>
            <a:endParaRPr lang="zh-CN" altLang="en-US" sz="1350">
              <a:solidFill>
                <a:srgbClr val="000000"/>
              </a:solidFill>
            </a:endParaRPr>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defRPr/>
            </a:pPr>
            <a:endParaRPr lang="zh-CN" altLang="en-US" sz="1350">
              <a:solidFill>
                <a:srgbClr val="000000"/>
              </a:solidFill>
            </a:endParaRPr>
          </a:p>
        </p:txBody>
      </p:sp>
      <p:sp>
        <p:nvSpPr>
          <p:cNvPr id="182278" name="Rectangle 6"/>
          <p:cNvSpPr>
            <a:spLocks noGrp="1" noChangeArrowheads="1"/>
          </p:cNvSpPr>
          <p:nvPr>
            <p:ph type="dt" sz="half" idx="2"/>
          </p:nvPr>
        </p:nvSpPr>
        <p:spPr bwMode="auto">
          <a:xfrm>
            <a:off x="812800" y="6245225"/>
            <a:ext cx="2641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0" sz="900">
                <a:solidFill>
                  <a:srgbClr val="000000"/>
                </a:solidFill>
                <a:latin typeface="Verdana"/>
                <a:ea typeface="宋体"/>
              </a:defRPr>
            </a:lvl1pPr>
          </a:lstStyle>
          <a:p>
            <a:pPr fontAlgn="base">
              <a:spcBef>
                <a:spcPct val="0"/>
              </a:spcBef>
              <a:spcAft>
                <a:spcPct val="0"/>
              </a:spcAft>
              <a:defRPr/>
            </a:pPr>
            <a:endParaRPr lang="en-US" altLang="zh-CN"/>
          </a:p>
        </p:txBody>
      </p:sp>
      <p:sp>
        <p:nvSpPr>
          <p:cNvPr id="182279" name="Rectangle 7"/>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kumimoji="0" sz="900">
                <a:solidFill>
                  <a:srgbClr val="000000"/>
                </a:solidFill>
                <a:latin typeface="Verdana"/>
                <a:ea typeface="宋体"/>
              </a:defRPr>
            </a:lvl1pPr>
          </a:lstStyle>
          <a:p>
            <a:pPr fontAlgn="base">
              <a:spcBef>
                <a:spcPct val="0"/>
              </a:spcBef>
              <a:spcAft>
                <a:spcPct val="0"/>
              </a:spcAft>
              <a:defRPr/>
            </a:pPr>
            <a:endParaRPr lang="en-US" altLang="zh-CN"/>
          </a:p>
        </p:txBody>
      </p:sp>
      <p:sp>
        <p:nvSpPr>
          <p:cNvPr id="182280" name="Rectangle 8"/>
          <p:cNvSpPr>
            <a:spLocks noGrp="1" noChangeArrowheads="1"/>
          </p:cNvSpPr>
          <p:nvPr>
            <p:ph type="sldNum" sz="quarter" idx="4"/>
          </p:nvPr>
        </p:nvSpPr>
        <p:spPr bwMode="auto">
          <a:xfrm>
            <a:off x="8737600" y="6245225"/>
            <a:ext cx="2641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0" sz="900">
                <a:solidFill>
                  <a:srgbClr val="000000"/>
                </a:solidFill>
                <a:latin typeface="Verdana" pitchFamily="34" charset="0"/>
              </a:defRPr>
            </a:lvl1pPr>
          </a:lstStyle>
          <a:p>
            <a:pPr fontAlgn="base">
              <a:spcBef>
                <a:spcPct val="0"/>
              </a:spcBef>
              <a:spcAft>
                <a:spcPct val="0"/>
              </a:spcAft>
            </a:pPr>
            <a:fld id="{D5F57CB9-4C98-45E8-A44B-9DEF2E9497DB}" type="slidenum">
              <a:rPr lang="en-US" altLang="zh-CN"/>
              <a:pPr fontAlgn="base">
                <a:spcBef>
                  <a:spcPct val="0"/>
                </a:spcBef>
                <a:spcAft>
                  <a:spcPct val="0"/>
                </a:spcAft>
              </a:pPr>
              <a:t>‹#›</a:t>
            </a:fld>
            <a:endParaRPr lang="en-US" altLang="zh-CN"/>
          </a:p>
        </p:txBody>
      </p:sp>
    </p:spTree>
    <p:extLst>
      <p:ext uri="{BB962C8B-B14F-4D97-AF65-F5344CB8AC3E}">
        <p14:creationId xmlns:p14="http://schemas.microsoft.com/office/powerpoint/2010/main" val="37307068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spd="slow">
    <p:random/>
    <p:sndAc>
      <p:stSnd>
        <p:snd r:embed="rId16" name="cashreg.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0" fill="hold">
                                          <p:stCondLst>
                                            <p:cond delay="0"/>
                                          </p:stCondLst>
                                        </p:cTn>
                                        <p:tgtEl>
                                          <p:spTgt spid="182274"/>
                                        </p:tgtEl>
                                        <p:attrNameLst>
                                          <p:attrName>style.visibility</p:attrName>
                                        </p:attrNameLst>
                                      </p:cBhvr>
                                      <p:to>
                                        <p:strVal val="visible"/>
                                      </p:to>
                                    </p:set>
                                    <p:anim calcmode="lin" valueType="num">
                                      <p:cBhvr>
                                        <p:cTn id="7" dur="1000" fill="hold"/>
                                        <p:tgtEl>
                                          <p:spTgt spid="182274"/>
                                        </p:tgtEl>
                                        <p:attrNameLst>
                                          <p:attrName>ppt_x</p:attrName>
                                        </p:attrNameLst>
                                      </p:cBhvr>
                                      <p:tavLst>
                                        <p:tav tm="0">
                                          <p:val>
                                            <p:strVal val="#ppt_x-.2"/>
                                          </p:val>
                                        </p:tav>
                                        <p:tav tm="100000">
                                          <p:val>
                                            <p:strVal val="#ppt_x"/>
                                          </p:val>
                                        </p:tav>
                                      </p:tavLst>
                                    </p:anim>
                                    <p:anim calcmode="lin" valueType="num">
                                      <p:cBhvr>
                                        <p:cTn id="8" dur="1000" fill="hold"/>
                                        <p:tgtEl>
                                          <p:spTgt spid="182274"/>
                                        </p:tgtEl>
                                        <p:attrNameLst>
                                          <p:attrName>ppt_y</p:attrName>
                                        </p:attrNameLst>
                                      </p:cBhvr>
                                      <p:tavLst>
                                        <p:tav tm="0">
                                          <p:val>
                                            <p:strVal val="#ppt_y"/>
                                          </p:val>
                                        </p:tav>
                                        <p:tav tm="100000">
                                          <p:val>
                                            <p:strVal val="#ppt_y"/>
                                          </p:val>
                                        </p:tav>
                                      </p:tavLst>
                                    </p:anim>
                                    <p:animEffect transition="in" filter="wipe(right)" prLst="gradientSize: 0.1">
                                      <p:cBhvr>
                                        <p:cTn id="9" dur="1000"/>
                                        <p:tgtEl>
                                          <p:spTgt spid="18227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182275">
                                            <p:txEl>
                                              <p:pRg st="0" end="0"/>
                                            </p:txEl>
                                          </p:spTgt>
                                        </p:tgtEl>
                                        <p:attrNameLst>
                                          <p:attrName>style.visibility</p:attrName>
                                        </p:attrNameLst>
                                      </p:cBhvr>
                                      <p:to>
                                        <p:strVal val="visible"/>
                                      </p:to>
                                    </p:set>
                                    <p:animEffect transition="in" filter="fade">
                                      <p:cBhvr>
                                        <p:cTn id="14" dur="500"/>
                                        <p:tgtEl>
                                          <p:spTgt spid="182275">
                                            <p:txEl>
                                              <p:pRg st="0" end="0"/>
                                            </p:txEl>
                                          </p:spTgt>
                                        </p:tgtEl>
                                      </p:cBhvr>
                                    </p:animEffect>
                                    <p:anim calcmode="lin" valueType="num">
                                      <p:cBhvr>
                                        <p:cTn id="15" dur="500" fill="hold"/>
                                        <p:tgtEl>
                                          <p:spTgt spid="182275">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182275">
                                            <p:txEl>
                                              <p:pRg st="0" end="0"/>
                                            </p:txEl>
                                          </p:spTgt>
                                        </p:tgtEl>
                                        <p:attrNameLst>
                                          <p:attrName>ppt_y</p:attrName>
                                        </p:attrNameLst>
                                      </p:cBhvr>
                                      <p:tavLst>
                                        <p:tav tm="0">
                                          <p:val>
                                            <p:strVal val="#ppt_y+.05"/>
                                          </p:val>
                                        </p:tav>
                                        <p:tav tm="100000">
                                          <p:val>
                                            <p:strVal val="#ppt_y"/>
                                          </p:val>
                                        </p:tav>
                                      </p:tavLst>
                                    </p:anim>
                                  </p:childTnLst>
                                </p:cTn>
                              </p:par>
                              <p:par>
                                <p:cTn id="17" presetID="44" presetClass="entr" presetSubtype="0" fill="hold" grpId="0" nodeType="withEffect">
                                  <p:stCondLst>
                                    <p:cond delay="0"/>
                                  </p:stCondLst>
                                  <p:childTnLst>
                                    <p:set>
                                      <p:cBhvr>
                                        <p:cTn id="18" dur="0" fill="hold">
                                          <p:stCondLst>
                                            <p:cond delay="0"/>
                                          </p:stCondLst>
                                        </p:cTn>
                                        <p:tgtEl>
                                          <p:spTgt spid="182275">
                                            <p:txEl>
                                              <p:pRg st="1" end="1"/>
                                            </p:txEl>
                                          </p:spTgt>
                                        </p:tgtEl>
                                        <p:attrNameLst>
                                          <p:attrName>style.visibility</p:attrName>
                                        </p:attrNameLst>
                                      </p:cBhvr>
                                      <p:to>
                                        <p:strVal val="visible"/>
                                      </p:to>
                                    </p:set>
                                    <p:animEffect transition="in" filter="fade">
                                      <p:cBhvr>
                                        <p:cTn id="19" dur="500"/>
                                        <p:tgtEl>
                                          <p:spTgt spid="182275">
                                            <p:txEl>
                                              <p:pRg st="1" end="1"/>
                                            </p:txEl>
                                          </p:spTgt>
                                        </p:tgtEl>
                                      </p:cBhvr>
                                    </p:animEffect>
                                    <p:anim calcmode="lin" valueType="num">
                                      <p:cBhvr>
                                        <p:cTn id="20" dur="500" fill="hold"/>
                                        <p:tgtEl>
                                          <p:spTgt spid="182275">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182275">
                                            <p:txEl>
                                              <p:pRg st="1" end="1"/>
                                            </p:txEl>
                                          </p:spTgt>
                                        </p:tgtEl>
                                        <p:attrNameLst>
                                          <p:attrName>ppt_y</p:attrName>
                                        </p:attrNameLst>
                                      </p:cBhvr>
                                      <p:tavLst>
                                        <p:tav tm="0">
                                          <p:val>
                                            <p:strVal val="#ppt_y+.05"/>
                                          </p:val>
                                        </p:tav>
                                        <p:tav tm="100000">
                                          <p:val>
                                            <p:strVal val="#ppt_y"/>
                                          </p:val>
                                        </p:tav>
                                      </p:tavLst>
                                    </p:anim>
                                  </p:childTnLst>
                                </p:cTn>
                              </p:par>
                              <p:par>
                                <p:cTn id="22" presetID="44" presetClass="entr" presetSubtype="0" fill="hold" grpId="0" nodeType="withEffect">
                                  <p:stCondLst>
                                    <p:cond delay="0"/>
                                  </p:stCondLst>
                                  <p:childTnLst>
                                    <p:set>
                                      <p:cBhvr>
                                        <p:cTn id="23" dur="0" fill="hold">
                                          <p:stCondLst>
                                            <p:cond delay="0"/>
                                          </p:stCondLst>
                                        </p:cTn>
                                        <p:tgtEl>
                                          <p:spTgt spid="182275">
                                            <p:txEl>
                                              <p:pRg st="2" end="2"/>
                                            </p:txEl>
                                          </p:spTgt>
                                        </p:tgtEl>
                                        <p:attrNameLst>
                                          <p:attrName>style.visibility</p:attrName>
                                        </p:attrNameLst>
                                      </p:cBhvr>
                                      <p:to>
                                        <p:strVal val="visible"/>
                                      </p:to>
                                    </p:set>
                                    <p:animEffect transition="in" filter="fade">
                                      <p:cBhvr>
                                        <p:cTn id="24" dur="500"/>
                                        <p:tgtEl>
                                          <p:spTgt spid="182275">
                                            <p:txEl>
                                              <p:pRg st="2" end="2"/>
                                            </p:txEl>
                                          </p:spTgt>
                                        </p:tgtEl>
                                      </p:cBhvr>
                                    </p:animEffect>
                                    <p:anim calcmode="lin" valueType="num">
                                      <p:cBhvr>
                                        <p:cTn id="25" dur="500" fill="hold"/>
                                        <p:tgtEl>
                                          <p:spTgt spid="182275">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182275">
                                            <p:txEl>
                                              <p:pRg st="2" end="2"/>
                                            </p:txEl>
                                          </p:spTgt>
                                        </p:tgtEl>
                                        <p:attrNameLst>
                                          <p:attrName>ppt_y</p:attrName>
                                        </p:attrNameLst>
                                      </p:cBhvr>
                                      <p:tavLst>
                                        <p:tav tm="0">
                                          <p:val>
                                            <p:strVal val="#ppt_y+.05"/>
                                          </p:val>
                                        </p:tav>
                                        <p:tav tm="100000">
                                          <p:val>
                                            <p:strVal val="#ppt_y"/>
                                          </p:val>
                                        </p:tav>
                                      </p:tavLst>
                                    </p:anim>
                                  </p:childTnLst>
                                </p:cTn>
                              </p:par>
                              <p:par>
                                <p:cTn id="27" presetID="44" presetClass="entr" presetSubtype="0" fill="hold" grpId="0" nodeType="withEffect">
                                  <p:stCondLst>
                                    <p:cond delay="0"/>
                                  </p:stCondLst>
                                  <p:childTnLst>
                                    <p:set>
                                      <p:cBhvr>
                                        <p:cTn id="28" dur="0" fill="hold">
                                          <p:stCondLst>
                                            <p:cond delay="0"/>
                                          </p:stCondLst>
                                        </p:cTn>
                                        <p:tgtEl>
                                          <p:spTgt spid="182275">
                                            <p:txEl>
                                              <p:pRg st="3" end="3"/>
                                            </p:txEl>
                                          </p:spTgt>
                                        </p:tgtEl>
                                        <p:attrNameLst>
                                          <p:attrName>style.visibility</p:attrName>
                                        </p:attrNameLst>
                                      </p:cBhvr>
                                      <p:to>
                                        <p:strVal val="visible"/>
                                      </p:to>
                                    </p:set>
                                    <p:animEffect transition="in" filter="fade">
                                      <p:cBhvr>
                                        <p:cTn id="29" dur="500"/>
                                        <p:tgtEl>
                                          <p:spTgt spid="182275">
                                            <p:txEl>
                                              <p:pRg st="3" end="3"/>
                                            </p:txEl>
                                          </p:spTgt>
                                        </p:tgtEl>
                                      </p:cBhvr>
                                    </p:animEffect>
                                    <p:anim calcmode="lin" valueType="num">
                                      <p:cBhvr>
                                        <p:cTn id="30" dur="500" fill="hold"/>
                                        <p:tgtEl>
                                          <p:spTgt spid="182275">
                                            <p:txEl>
                                              <p:pRg st="3" end="3"/>
                                            </p:txEl>
                                          </p:spTgt>
                                        </p:tgtEl>
                                        <p:attrNameLst>
                                          <p:attrName>ppt_x</p:attrName>
                                        </p:attrNameLst>
                                      </p:cBhvr>
                                      <p:tavLst>
                                        <p:tav tm="0">
                                          <p:val>
                                            <p:strVal val="#ppt_x"/>
                                          </p:val>
                                        </p:tav>
                                        <p:tav tm="100000">
                                          <p:val>
                                            <p:strVal val="#ppt_x"/>
                                          </p:val>
                                        </p:tav>
                                      </p:tavLst>
                                    </p:anim>
                                    <p:anim calcmode="lin" valueType="num">
                                      <p:cBhvr>
                                        <p:cTn id="31" dur="500" fill="hold"/>
                                        <p:tgtEl>
                                          <p:spTgt spid="182275">
                                            <p:txEl>
                                              <p:pRg st="3" end="3"/>
                                            </p:txEl>
                                          </p:spTgt>
                                        </p:tgtEl>
                                        <p:attrNameLst>
                                          <p:attrName>ppt_y</p:attrName>
                                        </p:attrNameLst>
                                      </p:cBhvr>
                                      <p:tavLst>
                                        <p:tav tm="0">
                                          <p:val>
                                            <p:strVal val="#ppt_y+.05"/>
                                          </p:val>
                                        </p:tav>
                                        <p:tav tm="100000">
                                          <p:val>
                                            <p:strVal val="#ppt_y"/>
                                          </p:val>
                                        </p:tav>
                                      </p:tavLst>
                                    </p:anim>
                                  </p:childTnLst>
                                </p:cTn>
                              </p:par>
                              <p:par>
                                <p:cTn id="32" presetID="44" presetClass="entr" presetSubtype="0" fill="hold" grpId="0" nodeType="withEffect">
                                  <p:stCondLst>
                                    <p:cond delay="0"/>
                                  </p:stCondLst>
                                  <p:childTnLst>
                                    <p:set>
                                      <p:cBhvr>
                                        <p:cTn id="33" dur="0" fill="hold">
                                          <p:stCondLst>
                                            <p:cond delay="0"/>
                                          </p:stCondLst>
                                        </p:cTn>
                                        <p:tgtEl>
                                          <p:spTgt spid="182275">
                                            <p:txEl>
                                              <p:pRg st="4" end="4"/>
                                            </p:txEl>
                                          </p:spTgt>
                                        </p:tgtEl>
                                        <p:attrNameLst>
                                          <p:attrName>style.visibility</p:attrName>
                                        </p:attrNameLst>
                                      </p:cBhvr>
                                      <p:to>
                                        <p:strVal val="visible"/>
                                      </p:to>
                                    </p:set>
                                    <p:animEffect transition="in" filter="fade">
                                      <p:cBhvr>
                                        <p:cTn id="34" dur="500"/>
                                        <p:tgtEl>
                                          <p:spTgt spid="182275">
                                            <p:txEl>
                                              <p:pRg st="4" end="4"/>
                                            </p:txEl>
                                          </p:spTgt>
                                        </p:tgtEl>
                                      </p:cBhvr>
                                    </p:animEffect>
                                    <p:anim calcmode="lin" valueType="num">
                                      <p:cBhvr>
                                        <p:cTn id="35" dur="500" fill="hold"/>
                                        <p:tgtEl>
                                          <p:spTgt spid="182275">
                                            <p:txEl>
                                              <p:pRg st="4" end="4"/>
                                            </p:txEl>
                                          </p:spTgt>
                                        </p:tgtEl>
                                        <p:attrNameLst>
                                          <p:attrName>ppt_x</p:attrName>
                                        </p:attrNameLst>
                                      </p:cBhvr>
                                      <p:tavLst>
                                        <p:tav tm="0">
                                          <p:val>
                                            <p:strVal val="#ppt_x"/>
                                          </p:val>
                                        </p:tav>
                                        <p:tav tm="100000">
                                          <p:val>
                                            <p:strVal val="#ppt_x"/>
                                          </p:val>
                                        </p:tav>
                                      </p:tavLst>
                                    </p:anim>
                                    <p:anim calcmode="lin" valueType="num">
                                      <p:cBhvr>
                                        <p:cTn id="36" dur="500" fill="hold"/>
                                        <p:tgtEl>
                                          <p:spTgt spid="182275">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4" grpId="0"/>
      <p:bldP spid="182275" grpId="0" build="p">
        <p:tmplLst>
          <p:tmpl lvl="1">
            <p:tnLst>
              <p:par>
                <p:cTn presetID="44" presetClass="entr" presetSubtype="0" fill="hold" nodeType="clickEffect">
                  <p:stCondLst>
                    <p:cond delay="0"/>
                  </p:stCondLst>
                  <p:childTnLst>
                    <p:set>
                      <p:cBhvr>
                        <p:cTn dur="0" fill="hold">
                          <p:stCondLst>
                            <p:cond delay="0"/>
                          </p:stCondLst>
                        </p:cTn>
                        <p:tgtEl>
                          <p:spTgt spid="182275"/>
                        </p:tgtEl>
                        <p:attrNameLst>
                          <p:attrName>style.visibility</p:attrName>
                        </p:attrNameLst>
                      </p:cBhvr>
                      <p:to>
                        <p:strVal val="visible"/>
                      </p:to>
                    </p:set>
                    <p:animEffect transition="in" filter="fade">
                      <p:cBhvr>
                        <p:cTn dur="500"/>
                        <p:tgtEl>
                          <p:spTgt spid="182275"/>
                        </p:tgtEl>
                      </p:cBhvr>
                    </p:animEffect>
                    <p:anim calcmode="lin" valueType="num">
                      <p:cBhvr>
                        <p:cTn dur="500" fill="hold"/>
                        <p:tgtEl>
                          <p:spTgt spid="182275"/>
                        </p:tgtEl>
                        <p:attrNameLst>
                          <p:attrName>ppt_x</p:attrName>
                        </p:attrNameLst>
                      </p:cBhvr>
                      <p:tavLst>
                        <p:tav tm="0">
                          <p:val>
                            <p:strVal val="#ppt_x"/>
                          </p:val>
                        </p:tav>
                        <p:tav tm="100000">
                          <p:val>
                            <p:strVal val="#ppt_x"/>
                          </p:val>
                        </p:tav>
                      </p:tavLst>
                    </p:anim>
                    <p:anim calcmode="lin" valueType="num">
                      <p:cBhvr>
                        <p:cTn dur="500" fill="hold"/>
                        <p:tgtEl>
                          <p:spTgt spid="182275"/>
                        </p:tgtEl>
                        <p:attrNameLst>
                          <p:attrName>ppt_y</p:attrName>
                        </p:attrNameLst>
                      </p:cBhvr>
                      <p:tavLst>
                        <p:tav tm="0">
                          <p:val>
                            <p:strVal val="#ppt_y+.05"/>
                          </p:val>
                        </p:tav>
                        <p:tav tm="100000">
                          <p:val>
                            <p:strVal val="#ppt_y"/>
                          </p:val>
                        </p:tav>
                      </p:tavLst>
                    </p:anim>
                  </p:childTnLst>
                </p:cTn>
              </p:par>
            </p:tnLst>
          </p:tmpl>
          <p:tmpl lvl="2">
            <p:tnLst>
              <p:par>
                <p:cTn presetID="44" presetClass="entr" presetSubtype="0" fill="hold" nodeType="withEffect">
                  <p:stCondLst>
                    <p:cond delay="0"/>
                  </p:stCondLst>
                  <p:childTnLst>
                    <p:set>
                      <p:cBhvr>
                        <p:cTn dur="0" fill="hold">
                          <p:stCondLst>
                            <p:cond delay="0"/>
                          </p:stCondLst>
                        </p:cTn>
                        <p:tgtEl>
                          <p:spTgt spid="182275"/>
                        </p:tgtEl>
                        <p:attrNameLst>
                          <p:attrName>style.visibility</p:attrName>
                        </p:attrNameLst>
                      </p:cBhvr>
                      <p:to>
                        <p:strVal val="visible"/>
                      </p:to>
                    </p:set>
                    <p:animEffect transition="in" filter="fade">
                      <p:cBhvr>
                        <p:cTn dur="500"/>
                        <p:tgtEl>
                          <p:spTgt spid="182275"/>
                        </p:tgtEl>
                      </p:cBhvr>
                    </p:animEffect>
                    <p:anim calcmode="lin" valueType="num">
                      <p:cBhvr>
                        <p:cTn dur="500" fill="hold"/>
                        <p:tgtEl>
                          <p:spTgt spid="182275"/>
                        </p:tgtEl>
                        <p:attrNameLst>
                          <p:attrName>ppt_x</p:attrName>
                        </p:attrNameLst>
                      </p:cBhvr>
                      <p:tavLst>
                        <p:tav tm="0">
                          <p:val>
                            <p:strVal val="#ppt_x"/>
                          </p:val>
                        </p:tav>
                        <p:tav tm="100000">
                          <p:val>
                            <p:strVal val="#ppt_x"/>
                          </p:val>
                        </p:tav>
                      </p:tavLst>
                    </p:anim>
                    <p:anim calcmode="lin" valueType="num">
                      <p:cBhvr>
                        <p:cTn dur="500" fill="hold"/>
                        <p:tgtEl>
                          <p:spTgt spid="182275"/>
                        </p:tgtEl>
                        <p:attrNameLst>
                          <p:attrName>ppt_y</p:attrName>
                        </p:attrNameLst>
                      </p:cBhvr>
                      <p:tavLst>
                        <p:tav tm="0">
                          <p:val>
                            <p:strVal val="#ppt_y+.05"/>
                          </p:val>
                        </p:tav>
                        <p:tav tm="100000">
                          <p:val>
                            <p:strVal val="#ppt_y"/>
                          </p:val>
                        </p:tav>
                      </p:tavLst>
                    </p:anim>
                  </p:childTnLst>
                </p:cTn>
              </p:par>
            </p:tnLst>
          </p:tmpl>
          <p:tmpl lvl="3">
            <p:tnLst>
              <p:par>
                <p:cTn presetID="44" presetClass="entr" presetSubtype="0" fill="hold" nodeType="withEffect">
                  <p:stCondLst>
                    <p:cond delay="0"/>
                  </p:stCondLst>
                  <p:childTnLst>
                    <p:set>
                      <p:cBhvr>
                        <p:cTn dur="0" fill="hold">
                          <p:stCondLst>
                            <p:cond delay="0"/>
                          </p:stCondLst>
                        </p:cTn>
                        <p:tgtEl>
                          <p:spTgt spid="182275"/>
                        </p:tgtEl>
                        <p:attrNameLst>
                          <p:attrName>style.visibility</p:attrName>
                        </p:attrNameLst>
                      </p:cBhvr>
                      <p:to>
                        <p:strVal val="visible"/>
                      </p:to>
                    </p:set>
                    <p:animEffect transition="in" filter="fade">
                      <p:cBhvr>
                        <p:cTn dur="500"/>
                        <p:tgtEl>
                          <p:spTgt spid="182275"/>
                        </p:tgtEl>
                      </p:cBhvr>
                    </p:animEffect>
                    <p:anim calcmode="lin" valueType="num">
                      <p:cBhvr>
                        <p:cTn dur="500" fill="hold"/>
                        <p:tgtEl>
                          <p:spTgt spid="182275"/>
                        </p:tgtEl>
                        <p:attrNameLst>
                          <p:attrName>ppt_x</p:attrName>
                        </p:attrNameLst>
                      </p:cBhvr>
                      <p:tavLst>
                        <p:tav tm="0">
                          <p:val>
                            <p:strVal val="#ppt_x"/>
                          </p:val>
                        </p:tav>
                        <p:tav tm="100000">
                          <p:val>
                            <p:strVal val="#ppt_x"/>
                          </p:val>
                        </p:tav>
                      </p:tavLst>
                    </p:anim>
                    <p:anim calcmode="lin" valueType="num">
                      <p:cBhvr>
                        <p:cTn dur="500" fill="hold"/>
                        <p:tgtEl>
                          <p:spTgt spid="182275"/>
                        </p:tgtEl>
                        <p:attrNameLst>
                          <p:attrName>ppt_y</p:attrName>
                        </p:attrNameLst>
                      </p:cBhvr>
                      <p:tavLst>
                        <p:tav tm="0">
                          <p:val>
                            <p:strVal val="#ppt_y+.05"/>
                          </p:val>
                        </p:tav>
                        <p:tav tm="100000">
                          <p:val>
                            <p:strVal val="#ppt_y"/>
                          </p:val>
                        </p:tav>
                      </p:tavLst>
                    </p:anim>
                  </p:childTnLst>
                </p:cTn>
              </p:par>
            </p:tnLst>
          </p:tmpl>
          <p:tmpl lvl="4">
            <p:tnLst>
              <p:par>
                <p:cTn presetID="44" presetClass="entr" presetSubtype="0" fill="hold" nodeType="withEffect">
                  <p:stCondLst>
                    <p:cond delay="0"/>
                  </p:stCondLst>
                  <p:childTnLst>
                    <p:set>
                      <p:cBhvr>
                        <p:cTn dur="0" fill="hold">
                          <p:stCondLst>
                            <p:cond delay="0"/>
                          </p:stCondLst>
                        </p:cTn>
                        <p:tgtEl>
                          <p:spTgt spid="182275"/>
                        </p:tgtEl>
                        <p:attrNameLst>
                          <p:attrName>style.visibility</p:attrName>
                        </p:attrNameLst>
                      </p:cBhvr>
                      <p:to>
                        <p:strVal val="visible"/>
                      </p:to>
                    </p:set>
                    <p:animEffect transition="in" filter="fade">
                      <p:cBhvr>
                        <p:cTn dur="500"/>
                        <p:tgtEl>
                          <p:spTgt spid="182275"/>
                        </p:tgtEl>
                      </p:cBhvr>
                    </p:animEffect>
                    <p:anim calcmode="lin" valueType="num">
                      <p:cBhvr>
                        <p:cTn dur="500" fill="hold"/>
                        <p:tgtEl>
                          <p:spTgt spid="182275"/>
                        </p:tgtEl>
                        <p:attrNameLst>
                          <p:attrName>ppt_x</p:attrName>
                        </p:attrNameLst>
                      </p:cBhvr>
                      <p:tavLst>
                        <p:tav tm="0">
                          <p:val>
                            <p:strVal val="#ppt_x"/>
                          </p:val>
                        </p:tav>
                        <p:tav tm="100000">
                          <p:val>
                            <p:strVal val="#ppt_x"/>
                          </p:val>
                        </p:tav>
                      </p:tavLst>
                    </p:anim>
                    <p:anim calcmode="lin" valueType="num">
                      <p:cBhvr>
                        <p:cTn dur="500" fill="hold"/>
                        <p:tgtEl>
                          <p:spTgt spid="182275"/>
                        </p:tgtEl>
                        <p:attrNameLst>
                          <p:attrName>ppt_y</p:attrName>
                        </p:attrNameLst>
                      </p:cBhvr>
                      <p:tavLst>
                        <p:tav tm="0">
                          <p:val>
                            <p:strVal val="#ppt_y+.05"/>
                          </p:val>
                        </p:tav>
                        <p:tav tm="100000">
                          <p:val>
                            <p:strVal val="#ppt_y"/>
                          </p:val>
                        </p:tav>
                      </p:tavLst>
                    </p:anim>
                  </p:childTnLst>
                </p:cTn>
              </p:par>
            </p:tnLst>
          </p:tmpl>
          <p:tmpl lvl="5">
            <p:tnLst>
              <p:par>
                <p:cTn presetID="44" presetClass="entr" presetSubtype="0" fill="hold" nodeType="withEffect">
                  <p:stCondLst>
                    <p:cond delay="0"/>
                  </p:stCondLst>
                  <p:childTnLst>
                    <p:set>
                      <p:cBhvr>
                        <p:cTn dur="0" fill="hold">
                          <p:stCondLst>
                            <p:cond delay="0"/>
                          </p:stCondLst>
                        </p:cTn>
                        <p:tgtEl>
                          <p:spTgt spid="182275"/>
                        </p:tgtEl>
                        <p:attrNameLst>
                          <p:attrName>style.visibility</p:attrName>
                        </p:attrNameLst>
                      </p:cBhvr>
                      <p:to>
                        <p:strVal val="visible"/>
                      </p:to>
                    </p:set>
                    <p:animEffect transition="in" filter="fade">
                      <p:cBhvr>
                        <p:cTn dur="500"/>
                        <p:tgtEl>
                          <p:spTgt spid="182275"/>
                        </p:tgtEl>
                      </p:cBhvr>
                    </p:animEffect>
                    <p:anim calcmode="lin" valueType="num">
                      <p:cBhvr>
                        <p:cTn dur="500" fill="hold"/>
                        <p:tgtEl>
                          <p:spTgt spid="182275"/>
                        </p:tgtEl>
                        <p:attrNameLst>
                          <p:attrName>ppt_x</p:attrName>
                        </p:attrNameLst>
                      </p:cBhvr>
                      <p:tavLst>
                        <p:tav tm="0">
                          <p:val>
                            <p:strVal val="#ppt_x"/>
                          </p:val>
                        </p:tav>
                        <p:tav tm="100000">
                          <p:val>
                            <p:strVal val="#ppt_x"/>
                          </p:val>
                        </p:tav>
                      </p:tavLst>
                    </p:anim>
                    <p:anim calcmode="lin" valueType="num">
                      <p:cBhvr>
                        <p:cTn dur="500" fill="hold"/>
                        <p:tgtEl>
                          <p:spTgt spid="182275"/>
                        </p:tgtEl>
                        <p:attrNameLst>
                          <p:attrName>ppt_y</p:attrName>
                        </p:attrNameLst>
                      </p:cBhvr>
                      <p:tavLst>
                        <p:tav tm="0">
                          <p:val>
                            <p:strVal val="#ppt_y+.05"/>
                          </p:val>
                        </p:tav>
                        <p:tav tm="100000">
                          <p:val>
                            <p:strVal val="#ppt_y"/>
                          </p:val>
                        </p:tav>
                      </p:tavLst>
                    </p:anim>
                  </p:childTnLst>
                </p:cTn>
              </p:par>
            </p:tnLst>
          </p:tmpl>
        </p:tmplLst>
      </p:bldP>
    </p:bldLst>
  </p:timing>
  <p:txStyles>
    <p:titleStyle>
      <a:lvl1pPr algn="l" rtl="0" eaLnBrk="0" fontAlgn="base" hangingPunct="0">
        <a:spcBef>
          <a:spcPct val="0"/>
        </a:spcBef>
        <a:spcAft>
          <a:spcPct val="0"/>
        </a:spcAft>
        <a:defRPr sz="2800" kern="1200">
          <a:solidFill>
            <a:schemeClr val="tx2"/>
          </a:solidFill>
          <a:latin typeface="+mj-lt"/>
          <a:ea typeface="+mj-ea"/>
          <a:cs typeface="+mj-cs"/>
        </a:defRPr>
      </a:lvl1pPr>
      <a:lvl2pPr algn="l" rtl="0" eaLnBrk="0" fontAlgn="base" hangingPunct="0">
        <a:spcBef>
          <a:spcPct val="0"/>
        </a:spcBef>
        <a:spcAft>
          <a:spcPct val="0"/>
        </a:spcAft>
        <a:defRPr sz="2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2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2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2800">
          <a:solidFill>
            <a:schemeClr val="tx2"/>
          </a:solidFill>
          <a:latin typeface="Verdana" panose="020B0604030504040204" pitchFamily="34" charset="0"/>
          <a:ea typeface="宋体" panose="02010600030101010101" pitchFamily="2" charset="-122"/>
        </a:defRPr>
      </a:lvl5pPr>
      <a:lvl6pPr marL="342900" algn="l" rtl="0" fontAlgn="base">
        <a:spcBef>
          <a:spcPct val="0"/>
        </a:spcBef>
        <a:spcAft>
          <a:spcPct val="0"/>
        </a:spcAft>
        <a:defRPr sz="2850">
          <a:solidFill>
            <a:schemeClr val="tx2"/>
          </a:solidFill>
          <a:latin typeface="Verdana" panose="020B0604030504040204" pitchFamily="34" charset="0"/>
          <a:ea typeface="宋体" panose="02010600030101010101" pitchFamily="2" charset="-122"/>
        </a:defRPr>
      </a:lvl6pPr>
      <a:lvl7pPr marL="685800" algn="l" rtl="0" fontAlgn="base">
        <a:spcBef>
          <a:spcPct val="0"/>
        </a:spcBef>
        <a:spcAft>
          <a:spcPct val="0"/>
        </a:spcAft>
        <a:defRPr sz="2850">
          <a:solidFill>
            <a:schemeClr val="tx2"/>
          </a:solidFill>
          <a:latin typeface="Verdana" panose="020B0604030504040204" pitchFamily="34" charset="0"/>
          <a:ea typeface="宋体" panose="02010600030101010101" pitchFamily="2" charset="-122"/>
        </a:defRPr>
      </a:lvl7pPr>
      <a:lvl8pPr marL="1028700" algn="l" rtl="0" fontAlgn="base">
        <a:spcBef>
          <a:spcPct val="0"/>
        </a:spcBef>
        <a:spcAft>
          <a:spcPct val="0"/>
        </a:spcAft>
        <a:defRPr sz="2850">
          <a:solidFill>
            <a:schemeClr val="tx2"/>
          </a:solidFill>
          <a:latin typeface="Verdana" panose="020B0604030504040204" pitchFamily="34" charset="0"/>
          <a:ea typeface="宋体" panose="02010600030101010101" pitchFamily="2" charset="-122"/>
        </a:defRPr>
      </a:lvl8pPr>
      <a:lvl9pPr marL="1371600" algn="l" rtl="0" fontAlgn="base">
        <a:spcBef>
          <a:spcPct val="0"/>
        </a:spcBef>
        <a:spcAft>
          <a:spcPct val="0"/>
        </a:spcAft>
        <a:defRPr sz="2850">
          <a:solidFill>
            <a:schemeClr val="tx2"/>
          </a:solidFill>
          <a:latin typeface="Verdana" panose="020B0604030504040204" pitchFamily="34" charset="0"/>
          <a:ea typeface="宋体" panose="02010600030101010101" pitchFamily="2" charset="-122"/>
        </a:defRPr>
      </a:lvl9pPr>
    </p:titleStyle>
    <p:bodyStyle>
      <a:lvl1pPr marL="352425" indent="-352425" algn="l" rtl="0" eaLnBrk="0" fontAlgn="base" hangingPunct="0">
        <a:spcBef>
          <a:spcPct val="20000"/>
        </a:spcBef>
        <a:spcAft>
          <a:spcPct val="0"/>
        </a:spcAft>
        <a:buClr>
          <a:schemeClr val="accent2"/>
        </a:buClr>
        <a:buFont typeface="Wingdings" pitchFamily="2" charset="2"/>
        <a:buChar char="o"/>
        <a:defRPr sz="2200" kern="1200">
          <a:solidFill>
            <a:schemeClr val="tx1"/>
          </a:solidFill>
          <a:latin typeface="+mn-lt"/>
          <a:ea typeface="+mn-ea"/>
          <a:cs typeface="+mn-cs"/>
        </a:defRPr>
      </a:lvl1pPr>
      <a:lvl2pPr marL="681038" indent="-327025" algn="l" rtl="0" eaLnBrk="0" fontAlgn="base" hangingPunct="0">
        <a:spcBef>
          <a:spcPct val="20000"/>
        </a:spcBef>
        <a:spcAft>
          <a:spcPct val="0"/>
        </a:spcAft>
        <a:buClr>
          <a:schemeClr val="accent2"/>
        </a:buClr>
        <a:buFont typeface="Wingdings" pitchFamily="2" charset="2"/>
        <a:buChar char="n"/>
        <a:defRPr sz="1900" kern="1200">
          <a:solidFill>
            <a:schemeClr val="tx1"/>
          </a:solidFill>
          <a:latin typeface="+mn-lt"/>
          <a:ea typeface="+mn-ea"/>
          <a:cs typeface="+mn-cs"/>
        </a:defRPr>
      </a:lvl2pPr>
      <a:lvl3pPr marL="977900" indent="-295275" algn="l" rtl="0" eaLnBrk="0" fontAlgn="base" hangingPunct="0">
        <a:spcBef>
          <a:spcPct val="20000"/>
        </a:spcBef>
        <a:spcAft>
          <a:spcPct val="0"/>
        </a:spcAft>
        <a:buClr>
          <a:schemeClr val="accent2"/>
        </a:buClr>
        <a:buFont typeface="Wingdings" pitchFamily="2" charset="2"/>
        <a:buChar char="o"/>
        <a:defRPr sz="1700" kern="1200">
          <a:solidFill>
            <a:schemeClr val="tx1"/>
          </a:solidFill>
          <a:latin typeface="+mn-lt"/>
          <a:ea typeface="+mn-ea"/>
          <a:cs typeface="+mn-cs"/>
        </a:defRPr>
      </a:lvl3pPr>
      <a:lvl4pPr marL="1270000" indent="-290513" algn="l" rtl="0" eaLnBrk="0" fontAlgn="base" hangingPunct="0">
        <a:spcBef>
          <a:spcPct val="20000"/>
        </a:spcBef>
        <a:spcAft>
          <a:spcPct val="0"/>
        </a:spcAft>
        <a:buClr>
          <a:schemeClr val="accent2"/>
        </a:buClr>
        <a:buFont typeface="Wingdings" pitchFamily="2" charset="2"/>
        <a:buChar char="n"/>
        <a:defRPr sz="1500" kern="1200">
          <a:solidFill>
            <a:schemeClr val="tx1"/>
          </a:solidFill>
          <a:latin typeface="+mn-lt"/>
          <a:ea typeface="+mn-ea"/>
          <a:cs typeface="+mn-cs"/>
        </a:defRPr>
      </a:lvl4pPr>
      <a:lvl5pPr marL="1570038" indent="-298450" algn="l" rtl="0" eaLnBrk="0" fontAlgn="base" hangingPunct="0">
        <a:spcBef>
          <a:spcPct val="25000"/>
        </a:spcBef>
        <a:spcAft>
          <a:spcPct val="0"/>
        </a:spcAft>
        <a:buClr>
          <a:schemeClr val="accent2"/>
        </a:buClr>
        <a:buFont typeface="Wingdings" pitchFamily="2" charset="2"/>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7AC08EE-F612-A62C-C1CA-A8BF6E24972A}"/>
              </a:ext>
            </a:extLst>
          </p:cNvPr>
          <p:cNvSpPr>
            <a:spLocks noGrp="1" noChangeArrowheads="1"/>
          </p:cNvSpPr>
          <p:nvPr>
            <p:ph type="title"/>
          </p:nvPr>
        </p:nvSpPr>
        <p:spPr/>
        <p:txBody>
          <a:bodyPr/>
          <a:lstStyle/>
          <a:p>
            <a:pPr eaLnBrk="1" hangingPunct="1"/>
            <a:r>
              <a:rPr lang="zh-CN" altLang="en-US" sz="5400" b="1" dirty="0">
                <a:solidFill>
                  <a:srgbClr val="7030A0"/>
                </a:solidFill>
              </a:rPr>
              <a:t>行政法与行政诉讼法学</a:t>
            </a:r>
          </a:p>
        </p:txBody>
      </p:sp>
      <p:sp>
        <p:nvSpPr>
          <p:cNvPr id="3075" name="Rectangle 3">
            <a:extLst>
              <a:ext uri="{FF2B5EF4-FFF2-40B4-BE49-F238E27FC236}">
                <a16:creationId xmlns:a16="http://schemas.microsoft.com/office/drawing/2014/main" id="{723DD700-9420-F4FD-08CB-4AB52FE27C8C}"/>
              </a:ext>
            </a:extLst>
          </p:cNvPr>
          <p:cNvSpPr>
            <a:spLocks noGrp="1" noChangeArrowheads="1"/>
          </p:cNvSpPr>
          <p:nvPr>
            <p:ph idx="1"/>
          </p:nvPr>
        </p:nvSpPr>
        <p:spPr>
          <a:xfrm>
            <a:off x="755651" y="2783840"/>
            <a:ext cx="10668000" cy="3235960"/>
          </a:xfrm>
        </p:spPr>
        <p:txBody>
          <a:bodyPr/>
          <a:lstStyle/>
          <a:p>
            <a:pPr eaLnBrk="1" hangingPunct="1">
              <a:lnSpc>
                <a:spcPct val="80000"/>
              </a:lnSpc>
            </a:pPr>
            <a:r>
              <a:rPr lang="zh-CN" altLang="en-US" sz="3200" dirty="0">
                <a:solidFill>
                  <a:srgbClr val="FF3300"/>
                </a:solidFill>
              </a:rPr>
              <a:t>彭　涛</a:t>
            </a:r>
          </a:p>
          <a:p>
            <a:pPr eaLnBrk="1" hangingPunct="1">
              <a:lnSpc>
                <a:spcPct val="80000"/>
              </a:lnSpc>
            </a:pPr>
            <a:endParaRPr lang="zh-CN" altLang="en-US" sz="3200" dirty="0">
              <a:solidFill>
                <a:srgbClr val="FF3300"/>
              </a:solidFill>
            </a:endParaRPr>
          </a:p>
          <a:p>
            <a:pPr eaLnBrk="1" hangingPunct="1">
              <a:lnSpc>
                <a:spcPct val="80000"/>
              </a:lnSpc>
            </a:pPr>
            <a:r>
              <a:rPr lang="zh-CN" altLang="en-US" sz="2000" dirty="0">
                <a:solidFill>
                  <a:srgbClr val="FF3300"/>
                </a:solidFill>
                <a:latin typeface="华文楷体" panose="02010600040101010101" pitchFamily="2" charset="-122"/>
                <a:ea typeface="华文楷体" panose="02010600040101010101" pitchFamily="2" charset="-122"/>
              </a:rPr>
              <a:t>西安交通大学法学院</a:t>
            </a:r>
            <a:endParaRPr lang="en-US" altLang="zh-CN" sz="2000" dirty="0">
              <a:solidFill>
                <a:srgbClr val="FF3300"/>
              </a:solidFill>
              <a:latin typeface="华文楷体" panose="02010600040101010101" pitchFamily="2" charset="-122"/>
              <a:ea typeface="华文楷体" panose="02010600040101010101" pitchFamily="2" charset="-122"/>
            </a:endParaRPr>
          </a:p>
          <a:p>
            <a:pPr eaLnBrk="1" hangingPunct="1">
              <a:lnSpc>
                <a:spcPct val="80000"/>
              </a:lnSpc>
            </a:pPr>
            <a:r>
              <a:rPr lang="zh-CN" altLang="en-US" sz="2000" dirty="0">
                <a:solidFill>
                  <a:srgbClr val="FF3300"/>
                </a:solidFill>
                <a:latin typeface="华文楷体" panose="02010600040101010101" pitchFamily="2" charset="-122"/>
                <a:ea typeface="华文楷体" panose="02010600040101010101" pitchFamily="2" charset="-122"/>
              </a:rPr>
              <a:t>教授</a:t>
            </a:r>
          </a:p>
          <a:p>
            <a:pPr eaLnBrk="1" hangingPunct="1">
              <a:lnSpc>
                <a:spcPct val="80000"/>
              </a:lnSpc>
            </a:pPr>
            <a:endParaRPr lang="zh-CN" altLang="en-US" dirty="0">
              <a:solidFill>
                <a:srgbClr val="FF3300"/>
              </a:solidFill>
            </a:endParaRPr>
          </a:p>
        </p:txBody>
      </p:sp>
      <p:pic>
        <p:nvPicPr>
          <p:cNvPr id="4" name="图片 3">
            <a:extLst>
              <a:ext uri="{FF2B5EF4-FFF2-40B4-BE49-F238E27FC236}">
                <a16:creationId xmlns:a16="http://schemas.microsoft.com/office/drawing/2014/main" id="{74ED10A3-01F0-FBCC-A3D4-CFE82BDAF4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9533" y="2011680"/>
            <a:ext cx="1644118" cy="1623798"/>
          </a:xfrm>
          <a:prstGeom prst="rect">
            <a:avLst/>
          </a:prstGeom>
        </p:spPr>
      </p:pic>
    </p:spTree>
  </p:cSld>
  <p:clrMapOvr>
    <a:masterClrMapping/>
  </p:clrMapOvr>
  <p:transition spd="slow">
    <p:random/>
    <p:sndAc>
      <p:stSnd>
        <p:snd r:embed="rId2" name="cashreg.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8F69F3-5F44-47A3-1E03-69D4FCCEEB83}"/>
              </a:ext>
            </a:extLst>
          </p:cNvPr>
          <p:cNvSpPr>
            <a:spLocks noGrp="1"/>
          </p:cNvSpPr>
          <p:nvPr>
            <p:ph type="title"/>
          </p:nvPr>
        </p:nvSpPr>
        <p:spPr/>
        <p:txBody>
          <a:bodyPr/>
          <a:lstStyle/>
          <a:p>
            <a:endParaRPr lang="zh-CN" altLang="en-US"/>
          </a:p>
        </p:txBody>
      </p:sp>
      <p:sp>
        <p:nvSpPr>
          <p:cNvPr id="36867" name="Rectangle 2">
            <a:extLst>
              <a:ext uri="{FF2B5EF4-FFF2-40B4-BE49-F238E27FC236}">
                <a16:creationId xmlns:a16="http://schemas.microsoft.com/office/drawing/2014/main" id="{BD6AED4C-1675-DCC1-D32B-CF45D17BAFA5}"/>
              </a:ext>
            </a:extLst>
          </p:cNvPr>
          <p:cNvSpPr>
            <a:spLocks noGrp="1" noChangeArrowheads="1"/>
          </p:cNvSpPr>
          <p:nvPr>
            <p:ph idx="1"/>
          </p:nvPr>
        </p:nvSpPr>
        <p:spPr/>
        <p:txBody>
          <a:bodyPr/>
          <a:lstStyle/>
          <a:p>
            <a:pPr eaLnBrk="1" hangingPunct="1">
              <a:buFont typeface="Wingdings" panose="05000000000000000000" pitchFamily="2" charset="2"/>
              <a:buNone/>
            </a:pPr>
            <a:r>
              <a:rPr lang="en-US" altLang="zh-CN" sz="2400">
                <a:solidFill>
                  <a:srgbClr val="000000"/>
                </a:solidFill>
                <a:latin typeface="楷体_GB2312" pitchFamily="49" charset="-122"/>
              </a:rPr>
              <a:t> </a:t>
            </a:r>
            <a:r>
              <a:rPr lang="zh-CN" altLang="en-US" sz="2800">
                <a:solidFill>
                  <a:srgbClr val="000000"/>
                </a:solidFill>
                <a:latin typeface="楷体_GB2312" pitchFamily="49" charset="-122"/>
              </a:rPr>
              <a:t>（三）行政补助制度</a:t>
            </a:r>
            <a:r>
              <a:rPr lang="zh-CN" altLang="en-US" sz="2400">
                <a:solidFill>
                  <a:srgbClr val="000000"/>
                </a:solidFill>
                <a:latin typeface="楷体_GB2312" pitchFamily="49" charset="-122"/>
              </a:rPr>
              <a:t> </a:t>
            </a:r>
          </a:p>
          <a:p>
            <a:pPr eaLnBrk="1" hangingPunct="1">
              <a:buFont typeface="Wingdings" panose="05000000000000000000" pitchFamily="2" charset="2"/>
              <a:buNone/>
            </a:pPr>
            <a:r>
              <a:rPr lang="zh-CN" altLang="en-US" sz="2400">
                <a:solidFill>
                  <a:srgbClr val="000000"/>
                </a:solidFill>
                <a:latin typeface="楷体_GB2312" pitchFamily="49" charset="-122"/>
              </a:rPr>
              <a:t>      行政补助制度由行政补助制度、行政助长制度两大类制度组成。</a:t>
            </a:r>
          </a:p>
          <a:p>
            <a:pPr eaLnBrk="1" hangingPunct="1">
              <a:buFont typeface="Wingdings" panose="05000000000000000000" pitchFamily="2" charset="2"/>
              <a:buNone/>
            </a:pPr>
            <a:r>
              <a:rPr lang="zh-CN" altLang="en-US" sz="2400">
                <a:solidFill>
                  <a:srgbClr val="000000"/>
                </a:solidFill>
                <a:latin typeface="楷体_GB2312" pitchFamily="49" charset="-122"/>
              </a:rPr>
              <a:t> </a:t>
            </a:r>
            <a:r>
              <a:rPr lang="zh-CN" altLang="en-US" sz="2800">
                <a:solidFill>
                  <a:srgbClr val="000000"/>
                </a:solidFill>
                <a:latin typeface="楷体_GB2312" pitchFamily="49" charset="-122"/>
              </a:rPr>
              <a:t>（四）行政奖励制度</a:t>
            </a:r>
            <a:r>
              <a:rPr lang="zh-CN" altLang="en-US" sz="2400">
                <a:solidFill>
                  <a:srgbClr val="000000"/>
                </a:solidFill>
                <a:latin typeface="楷体_GB2312" pitchFamily="49" charset="-122"/>
              </a:rPr>
              <a:t> </a:t>
            </a:r>
          </a:p>
          <a:p>
            <a:pPr eaLnBrk="1" hangingPunct="1">
              <a:buFont typeface="Wingdings" panose="05000000000000000000" pitchFamily="2" charset="2"/>
              <a:buNone/>
            </a:pPr>
            <a:r>
              <a:rPr lang="zh-CN" altLang="en-US" sz="2400">
                <a:solidFill>
                  <a:srgbClr val="000000"/>
                </a:solidFill>
                <a:latin typeface="楷体_GB2312" pitchFamily="49" charset="-122"/>
              </a:rPr>
              <a:t>      精神奖励不属于行政给付，物质奖励属于行政给付。我国的行政奖励制度可分为作出贡献类奖励制度与举报有功类奖励制度。</a:t>
            </a:r>
          </a:p>
        </p:txBody>
      </p:sp>
    </p:spTree>
  </p:cSld>
  <p:clrMapOvr>
    <a:masterClrMapping/>
  </p:clrMapOvr>
  <p:transition spd="slow">
    <p:random/>
    <p:sndAc>
      <p:stSnd>
        <p:snd r:embed="rId2" name="cashreg.wav"/>
      </p:stSnd>
    </p:sndAc>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a:extLst>
              <a:ext uri="{FF2B5EF4-FFF2-40B4-BE49-F238E27FC236}">
                <a16:creationId xmlns:a16="http://schemas.microsoft.com/office/drawing/2014/main" id="{42D94EE3-314F-3393-B8EB-98E9F58C2907}"/>
              </a:ext>
            </a:extLst>
          </p:cNvPr>
          <p:cNvSpPr>
            <a:spLocks noGrp="1" noChangeArrowheads="1"/>
          </p:cNvSpPr>
          <p:nvPr>
            <p:ph type="title"/>
          </p:nvPr>
        </p:nvSpPr>
        <p:spPr/>
        <p:txBody>
          <a:bodyPr/>
          <a:lstStyle/>
          <a:p>
            <a:pPr eaLnBrk="1" hangingPunct="1"/>
            <a:r>
              <a:rPr lang="zh-CN" altLang="en-US" sz="3600">
                <a:solidFill>
                  <a:srgbClr val="FF0000"/>
                </a:solidFill>
                <a:latin typeface="楷体_GB2312" pitchFamily="49" charset="-122"/>
                <a:ea typeface="楷体_GB2312" pitchFamily="49" charset="-122"/>
              </a:rPr>
              <a:t>本节实务研究 </a:t>
            </a:r>
          </a:p>
        </p:txBody>
      </p:sp>
      <p:sp>
        <p:nvSpPr>
          <p:cNvPr id="65539" name="Rectangle 3">
            <a:extLst>
              <a:ext uri="{FF2B5EF4-FFF2-40B4-BE49-F238E27FC236}">
                <a16:creationId xmlns:a16="http://schemas.microsoft.com/office/drawing/2014/main" id="{2267EAD4-66CA-22B5-0DC1-471224804630}"/>
              </a:ext>
            </a:extLst>
          </p:cNvPr>
          <p:cNvSpPr>
            <a:spLocks noGrp="1"/>
          </p:cNvSpPr>
          <p:nvPr>
            <p:ph idx="1"/>
          </p:nvPr>
        </p:nvSpPr>
        <p:spPr/>
        <p:txBody>
          <a:bodyPr/>
          <a:lstStyle/>
          <a:p>
            <a:pPr eaLnBrk="1" hangingPunct="1">
              <a:buFont typeface="Wingdings" charset="2"/>
              <a:buNone/>
              <a:defRPr/>
            </a:pPr>
            <a:r>
              <a:rPr lang="en-US" altLang="zh-CN" sz="2800" noProof="1">
                <a:ln/>
                <a:effectLst>
                  <a:outerShdw blurRad="38100" dist="19050" dir="2700000" algn="tl" rotWithShape="0">
                    <a:schemeClr val="dk1">
                      <a:alpha val="40000"/>
                    </a:schemeClr>
                  </a:outerShdw>
                </a:effectLst>
                <a:latin typeface="楷体_GB2312" pitchFamily="49" charset="-122"/>
              </a:rPr>
              <a:t>* </a:t>
            </a:r>
            <a:r>
              <a:rPr lang="zh-CN" altLang="en-US" sz="2800" noProof="1">
                <a:ln/>
                <a:effectLst>
                  <a:outerShdw blurRad="38100" dist="19050" dir="2700000" algn="tl" rotWithShape="0">
                    <a:schemeClr val="dk1">
                      <a:alpha val="40000"/>
                    </a:schemeClr>
                  </a:outerShdw>
                </a:effectLst>
                <a:latin typeface="楷体_GB2312" pitchFamily="49" charset="-122"/>
              </a:rPr>
              <a:t>我国目前的行政给付依然由政府主导，政府大包大揽式的供给活动相当抢眼，甚至出现了政府排斥其他主体参与行政给付活动的情形。这种由政府垄断资源的作法并不符合现代国家的发展潮流，亟待解决。</a:t>
            </a:r>
          </a:p>
        </p:txBody>
      </p:sp>
    </p:spTree>
  </p:cSld>
  <p:clrMapOvr>
    <a:masterClrMapping/>
  </p:clrMapOvr>
  <p:transition spd="slow">
    <p:random/>
    <p:sndAc>
      <p:stSnd>
        <p:snd r:embed="rId2" name="cashreg.wav"/>
      </p:stSnd>
    </p:sndAc>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a:extLst>
              <a:ext uri="{FF2B5EF4-FFF2-40B4-BE49-F238E27FC236}">
                <a16:creationId xmlns:a16="http://schemas.microsoft.com/office/drawing/2014/main" id="{F40DF31C-40DA-5037-4D85-E3B720DC7372}"/>
              </a:ext>
            </a:extLst>
          </p:cNvPr>
          <p:cNvSpPr>
            <a:spLocks noGrp="1" noChangeArrowheads="1"/>
          </p:cNvSpPr>
          <p:nvPr>
            <p:ph type="title"/>
          </p:nvPr>
        </p:nvSpPr>
        <p:spPr/>
        <p:txBody>
          <a:bodyPr/>
          <a:lstStyle/>
          <a:p>
            <a:pPr eaLnBrk="1" hangingPunct="1"/>
            <a:r>
              <a:rPr lang="zh-CN" altLang="en-US" sz="3600">
                <a:solidFill>
                  <a:srgbClr val="FF0000"/>
                </a:solidFill>
                <a:latin typeface="楷体_GB2312" pitchFamily="49" charset="-122"/>
                <a:ea typeface="楷体_GB2312" pitchFamily="49" charset="-122"/>
              </a:rPr>
              <a:t>本节理论研究 </a:t>
            </a:r>
          </a:p>
        </p:txBody>
      </p:sp>
      <p:sp>
        <p:nvSpPr>
          <p:cNvPr id="65539" name="Rectangle 3">
            <a:extLst>
              <a:ext uri="{FF2B5EF4-FFF2-40B4-BE49-F238E27FC236}">
                <a16:creationId xmlns:a16="http://schemas.microsoft.com/office/drawing/2014/main" id="{00F71BB2-1C8A-3839-B567-A0D6A8B9CFCD}"/>
              </a:ext>
            </a:extLst>
          </p:cNvPr>
          <p:cNvSpPr>
            <a:spLocks noGrp="1"/>
          </p:cNvSpPr>
          <p:nvPr>
            <p:ph idx="1"/>
          </p:nvPr>
        </p:nvSpPr>
        <p:spPr/>
        <p:txBody>
          <a:bodyPr/>
          <a:lstStyle/>
          <a:p>
            <a:pPr eaLnBrk="1" hangingPunct="1">
              <a:buFont typeface="Wingdings" charset="2"/>
              <a:buNone/>
              <a:defRPr/>
            </a:pPr>
            <a:r>
              <a:rPr lang="en-US" altLang="zh-CN" sz="2800" noProof="1">
                <a:ln/>
                <a:effectLst>
                  <a:outerShdw blurRad="38100" dist="19050" dir="2700000" algn="tl" rotWithShape="0">
                    <a:schemeClr val="dk1">
                      <a:alpha val="40000"/>
                    </a:schemeClr>
                  </a:outerShdw>
                </a:effectLst>
                <a:latin typeface="楷体_GB2312" pitchFamily="49" charset="-122"/>
              </a:rPr>
              <a:t>* </a:t>
            </a:r>
            <a:r>
              <a:rPr lang="zh-CN" altLang="en-US" sz="2800" noProof="1">
                <a:ln/>
                <a:effectLst>
                  <a:outerShdw blurRad="38100" dist="19050" dir="2700000" algn="tl" rotWithShape="0">
                    <a:schemeClr val="dk1">
                      <a:alpha val="40000"/>
                    </a:schemeClr>
                  </a:outerShdw>
                </a:effectLst>
                <a:latin typeface="楷体_GB2312" pitchFamily="49" charset="-122"/>
              </a:rPr>
              <a:t>行政给付的主体应当从单一的行政主体转向多元化给付主体。</a:t>
            </a:r>
          </a:p>
          <a:p>
            <a:pPr eaLnBrk="1" hangingPunct="1">
              <a:buFont typeface="Wingdings" charset="2"/>
              <a:buNone/>
              <a:defRPr/>
            </a:pPr>
            <a:r>
              <a:rPr lang="zh-CN" altLang="en-US" sz="2800" noProof="1">
                <a:ln/>
                <a:effectLst>
                  <a:outerShdw blurRad="38100" dist="19050" dir="2700000" algn="tl" rotWithShape="0">
                    <a:schemeClr val="dk1">
                      <a:alpha val="40000"/>
                    </a:schemeClr>
                  </a:outerShdw>
                </a:effectLst>
                <a:latin typeface="楷体_GB2312" pitchFamily="49" charset="-122"/>
              </a:rPr>
              <a:t>      具体来说，一方面行政给付主体的确定应坚持公共性标准，只要是以公共产品的直接提供为目标的主体都可以包含在内。另一方面行政给付主体的确定也必须符合法律授权标准。</a:t>
            </a:r>
          </a:p>
        </p:txBody>
      </p:sp>
    </p:spTree>
  </p:cSld>
  <p:clrMapOvr>
    <a:masterClrMapping/>
  </p:clrMapOvr>
  <p:transition spd="slow">
    <p:random/>
    <p:sndAc>
      <p:stSnd>
        <p:snd r:embed="rId2" name="cashreg.wav"/>
      </p:stSnd>
    </p:sndAc>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6850C-6D63-E8CB-3881-ED338947A032}"/>
              </a:ext>
            </a:extLst>
          </p:cNvPr>
          <p:cNvSpPr>
            <a:spLocks noGrp="1"/>
          </p:cNvSpPr>
          <p:nvPr>
            <p:ph type="title"/>
          </p:nvPr>
        </p:nvSpPr>
        <p:spPr/>
        <p:txBody>
          <a:bodyPr/>
          <a:lstStyle/>
          <a:p>
            <a:endParaRPr lang="zh-CN" altLang="en-US"/>
          </a:p>
        </p:txBody>
      </p:sp>
      <p:sp>
        <p:nvSpPr>
          <p:cNvPr id="39939" name="Rectangle 3">
            <a:extLst>
              <a:ext uri="{FF2B5EF4-FFF2-40B4-BE49-F238E27FC236}">
                <a16:creationId xmlns:a16="http://schemas.microsoft.com/office/drawing/2014/main" id="{AA7D8624-39F2-D8DF-A8F1-C7EA14FE933F}"/>
              </a:ext>
            </a:extLst>
          </p:cNvPr>
          <p:cNvSpPr>
            <a:spLocks noGrp="1" noChangeArrowheads="1"/>
          </p:cNvSpPr>
          <p:nvPr>
            <p:ph idx="1"/>
          </p:nvPr>
        </p:nvSpPr>
        <p:spPr/>
        <p:txBody>
          <a:bodyPr/>
          <a:lstStyle/>
          <a:p>
            <a:pPr algn="ctr" eaLnBrk="1" hangingPunct="1">
              <a:buFont typeface="Wingdings" panose="05000000000000000000" pitchFamily="2" charset="2"/>
              <a:buNone/>
            </a:pPr>
            <a:r>
              <a:rPr lang="zh-CN" altLang="en-US" sz="4400">
                <a:solidFill>
                  <a:schemeClr val="tx2"/>
                </a:solidFill>
                <a:latin typeface="楷体_GB2312" pitchFamily="49" charset="-122"/>
              </a:rPr>
              <a:t>第二节  行政许可</a:t>
            </a:r>
          </a:p>
        </p:txBody>
      </p:sp>
    </p:spTree>
  </p:cSld>
  <p:clrMapOvr>
    <a:masterClrMapping/>
  </p:clrMapOvr>
  <p:transition spd="slow">
    <p:random/>
    <p:sndAc>
      <p:stSnd>
        <p:snd r:embed="rId2" name="cashreg.wav"/>
      </p:stSnd>
    </p:sndAc>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a:extLst>
              <a:ext uri="{FF2B5EF4-FFF2-40B4-BE49-F238E27FC236}">
                <a16:creationId xmlns:a16="http://schemas.microsoft.com/office/drawing/2014/main" id="{33777000-9D71-1538-C852-B567B7779859}"/>
              </a:ext>
            </a:extLst>
          </p:cNvPr>
          <p:cNvSpPr>
            <a:spLocks noGrp="1" noChangeArrowheads="1"/>
          </p:cNvSpPr>
          <p:nvPr>
            <p:ph type="title"/>
          </p:nvPr>
        </p:nvSpPr>
        <p:spPr/>
        <p:txBody>
          <a:bodyPr/>
          <a:lstStyle/>
          <a:p>
            <a:pPr eaLnBrk="1" hangingPunct="1"/>
            <a:r>
              <a:rPr lang="zh-CN" altLang="en-US" sz="3600">
                <a:latin typeface="楷体_GB2312" pitchFamily="49" charset="-122"/>
                <a:ea typeface="楷体_GB2312" pitchFamily="49" charset="-122"/>
              </a:rPr>
              <a:t>一、行政许可及立法</a:t>
            </a:r>
          </a:p>
        </p:txBody>
      </p:sp>
      <p:sp>
        <p:nvSpPr>
          <p:cNvPr id="40964" name="Rectangle 3">
            <a:extLst>
              <a:ext uri="{FF2B5EF4-FFF2-40B4-BE49-F238E27FC236}">
                <a16:creationId xmlns:a16="http://schemas.microsoft.com/office/drawing/2014/main" id="{D8C78E98-B946-98DD-DC22-4FF8E5E33512}"/>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zh-CN" altLang="en-US" sz="2400">
                <a:latin typeface="楷体_GB2312" pitchFamily="49" charset="-122"/>
              </a:rPr>
              <a:t>（一）行政许可的概念与特征</a:t>
            </a:r>
          </a:p>
          <a:p>
            <a:pPr algn="just" eaLnBrk="1" hangingPunct="1">
              <a:lnSpc>
                <a:spcPct val="120000"/>
              </a:lnSpc>
              <a:buFont typeface="Wingdings" panose="05000000000000000000" pitchFamily="2" charset="2"/>
              <a:buNone/>
            </a:pPr>
            <a:r>
              <a:rPr lang="zh-CN" altLang="en-US" sz="2400">
                <a:latin typeface="楷体_GB2312" pitchFamily="49" charset="-122"/>
              </a:rPr>
              <a:t>      所谓行政许可，系指特定的行政主体，根据行政相对人的申请，经依法审查，作出准予或不准予其从事特定活动之决定的行政行为。行政许可作为一种独特的行政行为，显然具有自己的法律特征：</a:t>
            </a:r>
          </a:p>
          <a:p>
            <a:pPr algn="just" eaLnBrk="1" hangingPunct="1">
              <a:lnSpc>
                <a:spcPct val="120000"/>
              </a:lnSpc>
              <a:buFont typeface="Wingdings" panose="05000000000000000000" pitchFamily="2" charset="2"/>
              <a:buNone/>
            </a:pPr>
            <a:r>
              <a:rPr lang="zh-CN" altLang="en-US" sz="2400">
                <a:latin typeface="楷体_GB2312" pitchFamily="49" charset="-122"/>
              </a:rPr>
              <a:t>      第一，事先性。</a:t>
            </a:r>
          </a:p>
          <a:p>
            <a:pPr algn="just" eaLnBrk="1" hangingPunct="1">
              <a:lnSpc>
                <a:spcPct val="120000"/>
              </a:lnSpc>
              <a:buFont typeface="Wingdings" panose="05000000000000000000" pitchFamily="2" charset="2"/>
              <a:buNone/>
            </a:pPr>
            <a:r>
              <a:rPr lang="zh-CN" altLang="en-US" sz="2400">
                <a:latin typeface="楷体_GB2312" pitchFamily="49" charset="-122"/>
              </a:rPr>
              <a:t>      第二，赋权性与解禁性。  </a:t>
            </a:r>
          </a:p>
          <a:p>
            <a:pPr algn="just" eaLnBrk="1" hangingPunct="1">
              <a:lnSpc>
                <a:spcPct val="120000"/>
              </a:lnSpc>
              <a:buFont typeface="Wingdings" panose="05000000000000000000" pitchFamily="2" charset="2"/>
              <a:buNone/>
            </a:pPr>
            <a:r>
              <a:rPr lang="zh-CN" altLang="en-US" sz="2400">
                <a:latin typeface="楷体_GB2312" pitchFamily="49" charset="-122"/>
              </a:rPr>
              <a:t>      第三，依申请性。</a:t>
            </a:r>
          </a:p>
          <a:p>
            <a:pPr algn="just" eaLnBrk="1" hangingPunct="1">
              <a:lnSpc>
                <a:spcPct val="120000"/>
              </a:lnSpc>
              <a:buFont typeface="Wingdings" panose="05000000000000000000" pitchFamily="2" charset="2"/>
              <a:buNone/>
            </a:pPr>
            <a:r>
              <a:rPr lang="zh-CN" altLang="en-US" sz="2400">
                <a:latin typeface="楷体_GB2312" pitchFamily="49" charset="-122"/>
              </a:rPr>
              <a:t>      第四，法定性。</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78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0FEB1A-3E3B-98F1-950F-D9B232296871}"/>
              </a:ext>
            </a:extLst>
          </p:cNvPr>
          <p:cNvSpPr>
            <a:spLocks noGrp="1"/>
          </p:cNvSpPr>
          <p:nvPr>
            <p:ph type="title"/>
          </p:nvPr>
        </p:nvSpPr>
        <p:spPr/>
        <p:txBody>
          <a:bodyPr/>
          <a:lstStyle/>
          <a:p>
            <a:endParaRPr lang="zh-CN" altLang="en-US"/>
          </a:p>
        </p:txBody>
      </p:sp>
      <p:sp>
        <p:nvSpPr>
          <p:cNvPr id="279554" name="Rectangle 2">
            <a:extLst>
              <a:ext uri="{FF2B5EF4-FFF2-40B4-BE49-F238E27FC236}">
                <a16:creationId xmlns:a16="http://schemas.microsoft.com/office/drawing/2014/main" id="{06C1AF85-6586-6792-4842-FE2A6DB9EC1D}"/>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en-US" altLang="zh-CN" sz="2400" dirty="0">
                <a:latin typeface="宋体" panose="02010600030101010101" pitchFamily="2" charset="-122"/>
              </a:rPr>
              <a:t>  </a:t>
            </a:r>
            <a:r>
              <a:rPr lang="zh-CN" altLang="en-US" sz="2400" dirty="0">
                <a:latin typeface="宋体" panose="02010600030101010101" pitchFamily="2" charset="-122"/>
              </a:rPr>
              <a:t>（二）行政许可法及立法形式</a:t>
            </a:r>
          </a:p>
          <a:p>
            <a:pPr algn="just" eaLnBrk="1" hangingPunct="1">
              <a:lnSpc>
                <a:spcPct val="110000"/>
              </a:lnSpc>
              <a:buFont typeface="Wingdings" panose="05000000000000000000" pitchFamily="2" charset="2"/>
              <a:buNone/>
            </a:pPr>
            <a:r>
              <a:rPr lang="zh-CN" altLang="en-US" sz="2400" dirty="0">
                <a:latin typeface="宋体" panose="02010600030101010101" pitchFamily="2" charset="-122"/>
              </a:rPr>
              <a:t>      行政许可法，从广义言之，是指由国家制定的用以规范行政许可的设定与实施的法律规范之总和；从狭义言之，就是指2003年制定的《中华人民共和国行政许可法》。</a:t>
            </a:r>
          </a:p>
          <a:p>
            <a:pPr algn="just" eaLnBrk="1" hangingPunct="1">
              <a:lnSpc>
                <a:spcPct val="110000"/>
              </a:lnSpc>
              <a:buFont typeface="Wingdings" panose="05000000000000000000" pitchFamily="2" charset="2"/>
              <a:buNone/>
            </a:pPr>
            <a:r>
              <a:rPr lang="zh-CN" altLang="en-US" sz="2400" dirty="0">
                <a:latin typeface="宋体" panose="02010600030101010101" pitchFamily="2" charset="-122"/>
              </a:rPr>
              <a:t>      行政许可的立法存在两种模式，即分散式与集中式。分散式就是通过各类单行法规分别对各类行政许可作出规定；集中式就是通过制定统一的“行政许可法”来集中规范中国的行政许可制度。    </a:t>
            </a:r>
          </a:p>
          <a:p>
            <a:pPr algn="just" eaLnBrk="1" hangingPunct="1">
              <a:lnSpc>
                <a:spcPct val="110000"/>
              </a:lnSpc>
              <a:buFont typeface="Wingdings" panose="05000000000000000000" pitchFamily="2" charset="2"/>
              <a:buNone/>
            </a:pPr>
            <a:r>
              <a:rPr lang="zh-CN" altLang="en-US" sz="2400" dirty="0">
                <a:latin typeface="宋体" panose="02010600030101010101" pitchFamily="2" charset="-122"/>
              </a:rPr>
              <a:t>      2003年以前，中国的行政许可立法采用的是分散制。这种模式造成的后果是：行政许可项目过多过滥，部门利益滋长，法规相互“打架”严重。2003年制定统一的《行政许可法》后，中国的行政许可立法才走向成熟。</a:t>
            </a:r>
          </a:p>
          <a:p>
            <a:pPr algn="just" eaLnBrk="1" hangingPunct="1">
              <a:lnSpc>
                <a:spcPct val="110000"/>
              </a:lnSpc>
              <a:buFont typeface="Wingdings" panose="05000000000000000000" pitchFamily="2" charset="2"/>
              <a:buNone/>
            </a:pPr>
            <a:endParaRPr lang="zh-CN" altLang="en-US" sz="2400" dirty="0">
              <a:latin typeface="宋体" panose="02010600030101010101" pitchFamily="2" charset="-122"/>
            </a:endParaRP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955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955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955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955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5DCE07-1349-E4AF-E6D2-51122A70EE50}"/>
              </a:ext>
            </a:extLst>
          </p:cNvPr>
          <p:cNvSpPr>
            <a:spLocks noGrp="1"/>
          </p:cNvSpPr>
          <p:nvPr>
            <p:ph type="title"/>
          </p:nvPr>
        </p:nvSpPr>
        <p:spPr/>
        <p:txBody>
          <a:bodyPr/>
          <a:lstStyle/>
          <a:p>
            <a:endParaRPr lang="zh-CN" altLang="en-US"/>
          </a:p>
        </p:txBody>
      </p:sp>
      <p:sp>
        <p:nvSpPr>
          <p:cNvPr id="43011" name="Rectangle 2">
            <a:extLst>
              <a:ext uri="{FF2B5EF4-FFF2-40B4-BE49-F238E27FC236}">
                <a16:creationId xmlns:a16="http://schemas.microsoft.com/office/drawing/2014/main" id="{A088875C-8335-8FCA-980E-82FF41B625D1}"/>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zh-CN" altLang="en-US" sz="2400" dirty="0">
                <a:latin typeface="宋体" panose="02010600030101010101" pitchFamily="2" charset="-122"/>
              </a:rPr>
              <a:t>（三）行政许可法的立法宗旨与基本原则</a:t>
            </a:r>
          </a:p>
          <a:p>
            <a:pPr algn="just" eaLnBrk="1" hangingPunct="1">
              <a:lnSpc>
                <a:spcPct val="110000"/>
              </a:lnSpc>
              <a:buFont typeface="Wingdings" panose="05000000000000000000" pitchFamily="2" charset="2"/>
              <a:buNone/>
            </a:pPr>
            <a:r>
              <a:rPr lang="zh-CN" altLang="en-US" sz="2400" dirty="0">
                <a:latin typeface="宋体" panose="02010600030101010101" pitchFamily="2" charset="-122"/>
              </a:rPr>
              <a:t>      《行政许可法》开崇明义，第1条就表明了立法宗旨，即为了规范行政许可的设定和实施，同时又为了实现公民利益和维护公共利益的统一。《行政许可法》从第4条到第10条，规定了行政许可法的六项原则：</a:t>
            </a:r>
          </a:p>
          <a:p>
            <a:pPr algn="just" eaLnBrk="1" hangingPunct="1">
              <a:lnSpc>
                <a:spcPct val="110000"/>
              </a:lnSpc>
              <a:buFont typeface="Wingdings" panose="05000000000000000000" pitchFamily="2" charset="2"/>
              <a:buNone/>
            </a:pPr>
            <a:r>
              <a:rPr lang="zh-CN" altLang="en-US" sz="2400" dirty="0">
                <a:latin typeface="宋体" panose="02010600030101010101" pitchFamily="2" charset="-122"/>
              </a:rPr>
              <a:t>      1.合法原则。</a:t>
            </a:r>
          </a:p>
          <a:p>
            <a:pPr algn="just" eaLnBrk="1" hangingPunct="1">
              <a:lnSpc>
                <a:spcPct val="110000"/>
              </a:lnSpc>
              <a:buFont typeface="Wingdings" panose="05000000000000000000" pitchFamily="2" charset="2"/>
              <a:buNone/>
            </a:pPr>
            <a:r>
              <a:rPr lang="zh-CN" altLang="en-US" sz="2400" dirty="0">
                <a:latin typeface="宋体" panose="02010600030101010101" pitchFamily="2" charset="-122"/>
              </a:rPr>
              <a:t>      2.公开、公平、公正原则。</a:t>
            </a:r>
          </a:p>
          <a:p>
            <a:pPr algn="just" eaLnBrk="1" hangingPunct="1">
              <a:lnSpc>
                <a:spcPct val="110000"/>
              </a:lnSpc>
              <a:buFont typeface="Wingdings" panose="05000000000000000000" pitchFamily="2" charset="2"/>
              <a:buNone/>
            </a:pPr>
            <a:r>
              <a:rPr lang="zh-CN" altLang="en-US" sz="2400" dirty="0">
                <a:latin typeface="宋体" panose="02010600030101010101" pitchFamily="2" charset="-122"/>
              </a:rPr>
              <a:t>      3.便民原则。</a:t>
            </a:r>
          </a:p>
          <a:p>
            <a:pPr algn="just" eaLnBrk="1" hangingPunct="1">
              <a:lnSpc>
                <a:spcPct val="110000"/>
              </a:lnSpc>
              <a:buFont typeface="Wingdings" panose="05000000000000000000" pitchFamily="2" charset="2"/>
              <a:buNone/>
            </a:pPr>
            <a:r>
              <a:rPr lang="zh-CN" altLang="en-US" sz="2400" dirty="0">
                <a:latin typeface="宋体" panose="02010600030101010101" pitchFamily="2" charset="-122"/>
              </a:rPr>
              <a:t>      4.救济原则。</a:t>
            </a:r>
          </a:p>
          <a:p>
            <a:pPr algn="just" eaLnBrk="1" hangingPunct="1">
              <a:lnSpc>
                <a:spcPct val="110000"/>
              </a:lnSpc>
              <a:buFont typeface="Wingdings" panose="05000000000000000000" pitchFamily="2" charset="2"/>
              <a:buNone/>
            </a:pPr>
            <a:r>
              <a:rPr lang="zh-CN" altLang="en-US" sz="2400" dirty="0">
                <a:latin typeface="宋体" panose="02010600030101010101" pitchFamily="2" charset="-122"/>
              </a:rPr>
              <a:t>      5.信赖保护原则。</a:t>
            </a:r>
          </a:p>
          <a:p>
            <a:pPr algn="just" eaLnBrk="1" hangingPunct="1">
              <a:lnSpc>
                <a:spcPct val="110000"/>
              </a:lnSpc>
              <a:buFont typeface="Wingdings" panose="05000000000000000000" pitchFamily="2" charset="2"/>
              <a:buNone/>
            </a:pPr>
            <a:r>
              <a:rPr lang="zh-CN" altLang="en-US" sz="2400" dirty="0">
                <a:latin typeface="宋体" panose="02010600030101010101" pitchFamily="2" charset="-122"/>
              </a:rPr>
              <a:t>      6.监督原则。</a:t>
            </a:r>
          </a:p>
        </p:txBody>
      </p:sp>
    </p:spTree>
  </p:cSld>
  <p:clrMapOvr>
    <a:masterClrMapping/>
  </p:clrMapOvr>
  <p:transition>
    <p:split orient="vert" dir="in"/>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a:extLst>
              <a:ext uri="{FF2B5EF4-FFF2-40B4-BE49-F238E27FC236}">
                <a16:creationId xmlns:a16="http://schemas.microsoft.com/office/drawing/2014/main" id="{D2391044-AE51-BD8F-B6E6-97869185865E}"/>
              </a:ext>
            </a:extLst>
          </p:cNvPr>
          <p:cNvSpPr>
            <a:spLocks noGrp="1" noChangeArrowheads="1"/>
          </p:cNvSpPr>
          <p:nvPr>
            <p:ph type="title"/>
          </p:nvPr>
        </p:nvSpPr>
        <p:spPr/>
        <p:txBody>
          <a:bodyPr/>
          <a:lstStyle/>
          <a:p>
            <a:pPr eaLnBrk="1" hangingPunct="1"/>
            <a:r>
              <a:rPr lang="zh-CN" altLang="en-US" sz="3600">
                <a:latin typeface="楷体_GB2312" pitchFamily="49" charset="-122"/>
                <a:ea typeface="楷体_GB2312" pitchFamily="49" charset="-122"/>
              </a:rPr>
              <a:t>二、行政许可事项及其设定</a:t>
            </a:r>
          </a:p>
        </p:txBody>
      </p:sp>
      <p:sp>
        <p:nvSpPr>
          <p:cNvPr id="44036" name="Rectangle 3">
            <a:extLst>
              <a:ext uri="{FF2B5EF4-FFF2-40B4-BE49-F238E27FC236}">
                <a16:creationId xmlns:a16="http://schemas.microsoft.com/office/drawing/2014/main" id="{C810E83C-5511-EC76-FD0F-A4A4CFD139C5}"/>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en-US" altLang="zh-CN" sz="2400">
                <a:latin typeface="楷体_GB2312" pitchFamily="49" charset="-122"/>
              </a:rPr>
              <a:t> </a:t>
            </a:r>
            <a:r>
              <a:rPr lang="zh-CN" altLang="en-US" sz="2400">
                <a:latin typeface="楷体_GB2312" pitchFamily="49" charset="-122"/>
              </a:rPr>
              <a:t>（一）行政许可的事项</a:t>
            </a:r>
          </a:p>
          <a:p>
            <a:pPr algn="just" eaLnBrk="1" hangingPunct="1">
              <a:lnSpc>
                <a:spcPct val="120000"/>
              </a:lnSpc>
              <a:buFont typeface="Wingdings" panose="05000000000000000000" pitchFamily="2" charset="2"/>
              <a:buNone/>
            </a:pPr>
            <a:r>
              <a:rPr lang="zh-CN" altLang="en-US" sz="2400">
                <a:latin typeface="楷体_GB2312" pitchFamily="49" charset="-122"/>
              </a:rPr>
              <a:t>      从《行政许可法》的立法设计来看，行政许可的事项被分为两类：一是，可以设定许可的事项；二是，可以不设定许可的事项。</a:t>
            </a:r>
          </a:p>
          <a:p>
            <a:pPr algn="just" eaLnBrk="1" hangingPunct="1">
              <a:lnSpc>
                <a:spcPct val="120000"/>
              </a:lnSpc>
              <a:buFont typeface="Wingdings" panose="05000000000000000000" pitchFamily="2" charset="2"/>
              <a:buNone/>
            </a:pPr>
            <a:r>
              <a:rPr lang="zh-CN" altLang="en-US" sz="2400">
                <a:latin typeface="楷体_GB2312" pitchFamily="49" charset="-122"/>
              </a:rPr>
              <a:t>      根据《行政许可法》第13条规定，上述六类可以设定行政许可的事项，如果通过以下方式能够解决的，可以不设定行政许可：</a:t>
            </a:r>
          </a:p>
          <a:p>
            <a:pPr algn="just" eaLnBrk="1" hangingPunct="1">
              <a:lnSpc>
                <a:spcPct val="120000"/>
              </a:lnSpc>
              <a:buFont typeface="Wingdings" panose="05000000000000000000" pitchFamily="2" charset="2"/>
              <a:buNone/>
            </a:pPr>
            <a:r>
              <a:rPr lang="zh-CN" altLang="en-US" sz="2400">
                <a:latin typeface="楷体_GB2312"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78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26EEF4-1EE9-1A87-AA1D-ED93754E5856}"/>
              </a:ext>
            </a:extLst>
          </p:cNvPr>
          <p:cNvSpPr>
            <a:spLocks noGrp="1"/>
          </p:cNvSpPr>
          <p:nvPr>
            <p:ph type="title"/>
          </p:nvPr>
        </p:nvSpPr>
        <p:spPr/>
        <p:txBody>
          <a:bodyPr/>
          <a:lstStyle/>
          <a:p>
            <a:endParaRPr lang="zh-CN" altLang="en-US"/>
          </a:p>
        </p:txBody>
      </p:sp>
      <p:sp>
        <p:nvSpPr>
          <p:cNvPr id="45059" name="Rectangle 2">
            <a:extLst>
              <a:ext uri="{FF2B5EF4-FFF2-40B4-BE49-F238E27FC236}">
                <a16:creationId xmlns:a16="http://schemas.microsoft.com/office/drawing/2014/main" id="{966039ED-C95C-2943-1404-5D7067B48C4F}"/>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en-US" altLang="zh-CN" sz="2400">
                <a:latin typeface="楷体_GB2312" pitchFamily="49" charset="-122"/>
              </a:rPr>
              <a:t>     1.公民、法人或者其他组织能够自主决定的。</a:t>
            </a:r>
          </a:p>
          <a:p>
            <a:pPr algn="just" eaLnBrk="1" hangingPunct="1">
              <a:lnSpc>
                <a:spcPct val="110000"/>
              </a:lnSpc>
              <a:buFont typeface="Wingdings" panose="05000000000000000000" pitchFamily="2" charset="2"/>
              <a:buNone/>
            </a:pPr>
            <a:r>
              <a:rPr lang="en-US" altLang="zh-CN" sz="2400">
                <a:latin typeface="楷体_GB2312" pitchFamily="49" charset="-122"/>
              </a:rPr>
              <a:t>     2.市场竞争机制能够有效调节的。</a:t>
            </a:r>
          </a:p>
          <a:p>
            <a:pPr algn="just" eaLnBrk="1" hangingPunct="1">
              <a:lnSpc>
                <a:spcPct val="110000"/>
              </a:lnSpc>
              <a:buFont typeface="Wingdings" panose="05000000000000000000" pitchFamily="2" charset="2"/>
              <a:buNone/>
            </a:pPr>
            <a:r>
              <a:rPr lang="en-US" altLang="zh-CN" sz="2400">
                <a:latin typeface="楷体_GB2312" pitchFamily="49" charset="-122"/>
              </a:rPr>
              <a:t>     3.行业组织或者中介机构能够自律管理的。</a:t>
            </a:r>
          </a:p>
          <a:p>
            <a:pPr algn="just" eaLnBrk="1" hangingPunct="1">
              <a:lnSpc>
                <a:spcPct val="110000"/>
              </a:lnSpc>
              <a:buFont typeface="Wingdings" panose="05000000000000000000" pitchFamily="2" charset="2"/>
              <a:buNone/>
            </a:pPr>
            <a:r>
              <a:rPr lang="en-US" altLang="zh-CN" sz="2400">
                <a:latin typeface="楷体_GB2312" pitchFamily="49" charset="-122"/>
              </a:rPr>
              <a:t>     4.行政机关采用事后监督等其他行政管理方式能够解决的。</a:t>
            </a:r>
          </a:p>
        </p:txBody>
      </p:sp>
    </p:spTree>
  </p:cSld>
  <p:clrMapOvr>
    <a:masterClrMapping/>
  </p:clrMapOvr>
  <p:transition>
    <p:split orient="vert" dir="in"/>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3558D8-854A-7363-2DDE-4AE7D4239DE1}"/>
              </a:ext>
            </a:extLst>
          </p:cNvPr>
          <p:cNvSpPr>
            <a:spLocks noGrp="1"/>
          </p:cNvSpPr>
          <p:nvPr>
            <p:ph type="title"/>
          </p:nvPr>
        </p:nvSpPr>
        <p:spPr/>
        <p:txBody>
          <a:bodyPr/>
          <a:lstStyle/>
          <a:p>
            <a:endParaRPr lang="zh-CN" altLang="en-US"/>
          </a:p>
        </p:txBody>
      </p:sp>
      <p:sp>
        <p:nvSpPr>
          <p:cNvPr id="46083" name="Rectangle 2">
            <a:extLst>
              <a:ext uri="{FF2B5EF4-FFF2-40B4-BE49-F238E27FC236}">
                <a16:creationId xmlns:a16="http://schemas.microsoft.com/office/drawing/2014/main" id="{DA6BA0EB-308A-6C12-E78F-E7EA7AE0BCFF}"/>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en-US" altLang="zh-CN" sz="2400">
                <a:latin typeface="楷体_GB2312" pitchFamily="49" charset="-122"/>
              </a:rPr>
              <a:t>  （二）行政许可的设定</a:t>
            </a:r>
          </a:p>
          <a:p>
            <a:pPr algn="just" eaLnBrk="1" hangingPunct="1">
              <a:lnSpc>
                <a:spcPct val="110000"/>
              </a:lnSpc>
              <a:buFont typeface="Wingdings" panose="05000000000000000000" pitchFamily="2" charset="2"/>
              <a:buNone/>
            </a:pPr>
            <a:r>
              <a:rPr lang="en-US" altLang="zh-CN" sz="2400">
                <a:latin typeface="楷体_GB2312" pitchFamily="49" charset="-122"/>
              </a:rPr>
              <a:t>      根据《行政许可法》第14-15条规定，法律、行政法规和地方性法规对行政许可的设定，分列如下：</a:t>
            </a:r>
          </a:p>
          <a:p>
            <a:pPr algn="just" eaLnBrk="1" hangingPunct="1">
              <a:lnSpc>
                <a:spcPct val="110000"/>
              </a:lnSpc>
              <a:buFont typeface="Wingdings" panose="05000000000000000000" pitchFamily="2" charset="2"/>
              <a:buNone/>
            </a:pPr>
            <a:r>
              <a:rPr lang="en-US" altLang="zh-CN" sz="2400">
                <a:latin typeface="楷体_GB2312" pitchFamily="49" charset="-122"/>
              </a:rPr>
              <a:t>      1.法律的设定权。法律可以设定《行政许可法》第12条所列的事项</a:t>
            </a:r>
            <a:r>
              <a:rPr lang="zh-CN" altLang="en-US" sz="2400">
                <a:latin typeface="楷体_GB2312" pitchFamily="49" charset="-122"/>
              </a:rPr>
              <a:t>。</a:t>
            </a:r>
          </a:p>
          <a:p>
            <a:pPr algn="just" eaLnBrk="1" hangingPunct="1">
              <a:lnSpc>
                <a:spcPct val="110000"/>
              </a:lnSpc>
              <a:buFont typeface="Wingdings" panose="05000000000000000000" pitchFamily="2" charset="2"/>
              <a:buNone/>
            </a:pPr>
            <a:r>
              <a:rPr lang="zh-CN" altLang="en-US" sz="2400">
                <a:latin typeface="楷体_GB2312" pitchFamily="49" charset="-122"/>
              </a:rPr>
              <a:t>      2.行政法规的设定权。行政法规同样可以设定《行政许可法》第12条所列的事项。但它的设定必须符合两个条件：一是，通过《行政许可法》第13条方式无法规范的；二是，尚未制定法律时，如果作为上位法的法律已设定了某项许可，行政法规就不得再行设定，只能作出规定了。</a:t>
            </a:r>
          </a:p>
        </p:txBody>
      </p:sp>
    </p:spTree>
  </p:cSld>
  <p:clrMapOvr>
    <a:masterClrMapping/>
  </p:clrMapOvr>
  <p:transition>
    <p:split orient="vert"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7AD03C-1526-7990-380F-1D45F03817EC}"/>
              </a:ext>
            </a:extLst>
          </p:cNvPr>
          <p:cNvSpPr>
            <a:spLocks noGrp="1"/>
          </p:cNvSpPr>
          <p:nvPr>
            <p:ph type="title"/>
          </p:nvPr>
        </p:nvSpPr>
        <p:spPr/>
        <p:txBody>
          <a:bodyPr/>
          <a:lstStyle/>
          <a:p>
            <a:pPr algn="ctr" eaLnBrk="1" hangingPunct="1">
              <a:buFont typeface="Wingdings" panose="05000000000000000000" pitchFamily="2" charset="2"/>
              <a:buNone/>
            </a:pPr>
            <a:r>
              <a:rPr lang="zh-CN" altLang="en-US" sz="6000" dirty="0">
                <a:latin typeface="楷体_GB2312" pitchFamily="49" charset="-122"/>
              </a:rPr>
              <a:t>第七章    授益行政行为</a:t>
            </a:r>
            <a:endParaRPr lang="zh-CN" altLang="en-US" dirty="0"/>
          </a:p>
        </p:txBody>
      </p:sp>
      <p:sp>
        <p:nvSpPr>
          <p:cNvPr id="27651" name="Rectangle 3">
            <a:extLst>
              <a:ext uri="{FF2B5EF4-FFF2-40B4-BE49-F238E27FC236}">
                <a16:creationId xmlns:a16="http://schemas.microsoft.com/office/drawing/2014/main" id="{3A2FFDB1-F7F2-62FE-9E06-4583AB7D014A}"/>
              </a:ext>
            </a:extLst>
          </p:cNvPr>
          <p:cNvSpPr>
            <a:spLocks noGrp="1" noChangeArrowheads="1"/>
          </p:cNvSpPr>
          <p:nvPr>
            <p:ph idx="1"/>
          </p:nvPr>
        </p:nvSpPr>
        <p:spPr/>
        <p:txBody>
          <a:bodyPr/>
          <a:lstStyle/>
          <a:p>
            <a:pPr lvl="1" eaLnBrk="1" hangingPunct="1">
              <a:lnSpc>
                <a:spcPct val="110000"/>
              </a:lnSpc>
            </a:pPr>
            <a:r>
              <a:rPr lang="zh-CN" altLang="en-US" sz="3200" dirty="0">
                <a:latin typeface="楷体_GB2312" pitchFamily="49" charset="-122"/>
              </a:rPr>
              <a:t>第一节</a:t>
            </a:r>
            <a:r>
              <a:rPr lang="zh-CN" altLang="en-US" sz="3200" dirty="0">
                <a:latin typeface="Times New Roman" panose="02020603050405020304" pitchFamily="18" charset="0"/>
              </a:rPr>
              <a:t>    行政给付</a:t>
            </a:r>
          </a:p>
          <a:p>
            <a:pPr lvl="1" eaLnBrk="1" hangingPunct="1">
              <a:lnSpc>
                <a:spcPct val="110000"/>
              </a:lnSpc>
            </a:pPr>
            <a:r>
              <a:rPr lang="zh-CN" altLang="en-US" sz="3200" dirty="0">
                <a:latin typeface="Times New Roman" panose="02020603050405020304" pitchFamily="18" charset="0"/>
              </a:rPr>
              <a:t>第二节    行政许可</a:t>
            </a:r>
          </a:p>
          <a:p>
            <a:pPr algn="ctr" eaLnBrk="1" hangingPunct="1">
              <a:buFont typeface="Wingdings" panose="05000000000000000000" pitchFamily="2" charset="2"/>
              <a:buNone/>
            </a:pPr>
            <a:endParaRPr lang="zh-CN" altLang="en-US" sz="5400" dirty="0">
              <a:solidFill>
                <a:schemeClr val="tx2"/>
              </a:solidFill>
              <a:latin typeface="楷体_GB2312" pitchFamily="49" charset="-122"/>
            </a:endParaRPr>
          </a:p>
        </p:txBody>
      </p:sp>
    </p:spTree>
  </p:cSld>
  <p:clrMapOvr>
    <a:masterClrMapping/>
  </p:clrMapOvr>
  <p:transition spd="slow">
    <p:random/>
    <p:sndAc>
      <p:stSnd>
        <p:snd r:embed="rId2" name="cashreg.wav"/>
      </p:stSnd>
    </p:sndAc>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41AEE7-A412-3F77-F80E-0444E1DE7739}"/>
              </a:ext>
            </a:extLst>
          </p:cNvPr>
          <p:cNvSpPr>
            <a:spLocks noGrp="1"/>
          </p:cNvSpPr>
          <p:nvPr>
            <p:ph type="title"/>
          </p:nvPr>
        </p:nvSpPr>
        <p:spPr/>
        <p:txBody>
          <a:bodyPr/>
          <a:lstStyle/>
          <a:p>
            <a:endParaRPr lang="zh-CN" altLang="en-US"/>
          </a:p>
        </p:txBody>
      </p:sp>
      <p:sp>
        <p:nvSpPr>
          <p:cNvPr id="47107" name="Rectangle 2">
            <a:extLst>
              <a:ext uri="{FF2B5EF4-FFF2-40B4-BE49-F238E27FC236}">
                <a16:creationId xmlns:a16="http://schemas.microsoft.com/office/drawing/2014/main" id="{FBDA76C0-2689-CB75-6C9D-2A4AB7541DC0}"/>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en-US" altLang="zh-CN" sz="2400">
                <a:latin typeface="楷体_GB2312" pitchFamily="49" charset="-122"/>
              </a:rPr>
              <a:t>       </a:t>
            </a:r>
            <a:r>
              <a:rPr lang="zh-CN" altLang="en-US" sz="2400">
                <a:latin typeface="楷体_GB2312" pitchFamily="49" charset="-122"/>
              </a:rPr>
              <a:t>3.地方性法规的设定权。地方性法规同样可以设定《行政许可法》第12条所列的事项。但它的设定条件会更加严格。这些条件有四条：一是，通过《行政许可法》第13条方式无法规范的；二是，尚未制定法律和行政法规时，如果作为上位法的法律和行政法规已设定了某项许可，地方性法规就不得再行设定，只能作出规定了；三是，在内容上，不得设定应当由国家统一确定的公民、法人或者其他组织的资格、资质的行政许可，不得设定企业或者其他组织的设立登记及其前置性行政许可；四是，在效力上，其设定的行政许可，不得限制其他地区的个人或者企业到本地区从事生产经营和提供服务，不得限制其他地区的商品进入本地区市场。</a:t>
            </a:r>
          </a:p>
        </p:txBody>
      </p:sp>
    </p:spTree>
  </p:cSld>
  <p:clrMapOvr>
    <a:masterClrMapping/>
  </p:clrMapOvr>
  <p:transition>
    <p:split orient="vert" dir="in"/>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559635-3AE1-7BF8-B9C7-BABC8EF20FDB}"/>
              </a:ext>
            </a:extLst>
          </p:cNvPr>
          <p:cNvSpPr>
            <a:spLocks noGrp="1"/>
          </p:cNvSpPr>
          <p:nvPr>
            <p:ph type="title"/>
          </p:nvPr>
        </p:nvSpPr>
        <p:spPr/>
        <p:txBody>
          <a:bodyPr/>
          <a:lstStyle/>
          <a:p>
            <a:endParaRPr lang="zh-CN" altLang="en-US"/>
          </a:p>
        </p:txBody>
      </p:sp>
      <p:sp>
        <p:nvSpPr>
          <p:cNvPr id="48132" name="Rectangle 3">
            <a:extLst>
              <a:ext uri="{FF2B5EF4-FFF2-40B4-BE49-F238E27FC236}">
                <a16:creationId xmlns:a16="http://schemas.microsoft.com/office/drawing/2014/main" id="{3E351AB3-0850-9355-2A29-1ABA67DA2021}"/>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en-US" altLang="zh-CN" sz="2400" dirty="0">
                <a:latin typeface="楷体_GB2312" pitchFamily="49" charset="-122"/>
              </a:rPr>
              <a:t>  </a:t>
            </a:r>
            <a:r>
              <a:rPr lang="zh-CN" altLang="en-US" sz="2400" dirty="0">
                <a:latin typeface="楷体_GB2312" pitchFamily="49" charset="-122"/>
              </a:rPr>
              <a:t>（三）行政许可的规定</a:t>
            </a:r>
          </a:p>
          <a:p>
            <a:pPr algn="just" eaLnBrk="1" hangingPunct="1">
              <a:lnSpc>
                <a:spcPct val="120000"/>
              </a:lnSpc>
              <a:buFont typeface="Wingdings" panose="05000000000000000000" pitchFamily="2" charset="2"/>
              <a:buNone/>
            </a:pPr>
            <a:r>
              <a:rPr lang="zh-CN" altLang="en-US" sz="2400" dirty="0">
                <a:latin typeface="楷体_GB2312" pitchFamily="49" charset="-122"/>
              </a:rPr>
              <a:t>      行政许可的规定，系指在上位法已经设定行政许可的前提下，它在上位法设定的许可范围内作具体化规定的行为。《行政许可法》有关行政许可规定权的基本规定是第16条。</a:t>
            </a:r>
          </a:p>
          <a:p>
            <a:pPr algn="just" eaLnBrk="1" hangingPunct="1">
              <a:lnSpc>
                <a:spcPct val="120000"/>
              </a:lnSpc>
              <a:buFont typeface="Wingdings" panose="05000000000000000000" pitchFamily="2" charset="2"/>
              <a:buNone/>
            </a:pPr>
            <a:r>
              <a:rPr lang="zh-CN" altLang="en-US" sz="2400" dirty="0">
                <a:latin typeface="楷体_GB2312" pitchFamily="49" charset="-122"/>
              </a:rPr>
              <a:t>      行政法规可以在法律设定的行政许可事项范围内，对实施该行政许可作出具体规定；　　  地方性法规可以在法律、行政法规设定的行政许可事项范围内，对实施该行政许可作出具体规定；      规章可以在上位法设定的行政许可事项范围内，对实施该行政许可作出具体规定。</a:t>
            </a:r>
          </a:p>
          <a:p>
            <a:pPr algn="just" eaLnBrk="1" hangingPunct="1">
              <a:lnSpc>
                <a:spcPct val="120000"/>
              </a:lnSpc>
              <a:buFont typeface="Wingdings" panose="05000000000000000000" pitchFamily="2" charset="2"/>
              <a:buNone/>
            </a:pPr>
            <a:r>
              <a:rPr lang="zh-CN" altLang="en-US" sz="2400" dirty="0">
                <a:latin typeface="楷体_GB2312" pitchFamily="49" charset="-122"/>
              </a:rPr>
              <a:t>  </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D1CB30-746C-8478-7271-7032EDAE9BDE}"/>
              </a:ext>
            </a:extLst>
          </p:cNvPr>
          <p:cNvSpPr>
            <a:spLocks noGrp="1"/>
          </p:cNvSpPr>
          <p:nvPr>
            <p:ph type="title"/>
          </p:nvPr>
        </p:nvSpPr>
        <p:spPr/>
        <p:txBody>
          <a:bodyPr/>
          <a:lstStyle/>
          <a:p>
            <a:endParaRPr lang="zh-CN" altLang="en-US"/>
          </a:p>
        </p:txBody>
      </p:sp>
      <p:sp>
        <p:nvSpPr>
          <p:cNvPr id="49156" name="Rectangle 3">
            <a:extLst>
              <a:ext uri="{FF2B5EF4-FFF2-40B4-BE49-F238E27FC236}">
                <a16:creationId xmlns:a16="http://schemas.microsoft.com/office/drawing/2014/main" id="{A350E840-0790-3CCE-6250-BC92BB3A8DDA}"/>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en-US" altLang="zh-CN" sz="2400">
                <a:latin typeface="楷体_GB2312" pitchFamily="49" charset="-122"/>
              </a:rPr>
              <a:t>     </a:t>
            </a:r>
            <a:r>
              <a:rPr lang="zh-CN" altLang="en-US" sz="2400">
                <a:latin typeface="楷体_GB2312" pitchFamily="49" charset="-122"/>
              </a:rPr>
              <a:t>行政许可规定的内容受到下列条件的严格限制：</a:t>
            </a:r>
          </a:p>
          <a:p>
            <a:pPr algn="just" eaLnBrk="1" hangingPunct="1">
              <a:lnSpc>
                <a:spcPct val="120000"/>
              </a:lnSpc>
              <a:buFont typeface="Wingdings" panose="05000000000000000000" pitchFamily="2" charset="2"/>
              <a:buNone/>
            </a:pPr>
            <a:r>
              <a:rPr lang="zh-CN" altLang="en-US" sz="2400">
                <a:latin typeface="楷体_GB2312" pitchFamily="49" charset="-122"/>
              </a:rPr>
              <a:t>     第一，不得超越设定法所规定的行政许可事项范围。 </a:t>
            </a:r>
          </a:p>
          <a:p>
            <a:pPr algn="just" eaLnBrk="1" hangingPunct="1">
              <a:lnSpc>
                <a:spcPct val="120000"/>
              </a:lnSpc>
              <a:buFont typeface="Wingdings" panose="05000000000000000000" pitchFamily="2" charset="2"/>
              <a:buNone/>
            </a:pPr>
            <a:r>
              <a:rPr lang="zh-CN" altLang="en-US" sz="2400">
                <a:latin typeface="楷体_GB2312" pitchFamily="49" charset="-122"/>
              </a:rPr>
              <a:t>     第二，不得改变实施行政许可的机关。</a:t>
            </a:r>
          </a:p>
          <a:p>
            <a:pPr algn="just" eaLnBrk="1" hangingPunct="1">
              <a:lnSpc>
                <a:spcPct val="120000"/>
              </a:lnSpc>
              <a:buFont typeface="Wingdings" panose="05000000000000000000" pitchFamily="2" charset="2"/>
              <a:buNone/>
            </a:pPr>
            <a:r>
              <a:rPr lang="zh-CN" altLang="en-US" sz="2400">
                <a:latin typeface="楷体_GB2312" pitchFamily="49" charset="-122"/>
              </a:rPr>
              <a:t>     第三，不得增设实施行政许可的条件。</a:t>
            </a:r>
          </a:p>
          <a:p>
            <a:pPr algn="just" eaLnBrk="1" hangingPunct="1">
              <a:lnSpc>
                <a:spcPct val="120000"/>
              </a:lnSpc>
              <a:buFont typeface="Wingdings" panose="05000000000000000000" pitchFamily="2" charset="2"/>
              <a:buNone/>
            </a:pPr>
            <a:r>
              <a:rPr lang="zh-CN" altLang="en-US" sz="2400">
                <a:latin typeface="楷体_GB2312" pitchFamily="49" charset="-122"/>
              </a:rPr>
              <a:t>     其他方面的内容则按照下位法不得违反上位法原则处理。</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a:extLst>
              <a:ext uri="{FF2B5EF4-FFF2-40B4-BE49-F238E27FC236}">
                <a16:creationId xmlns:a16="http://schemas.microsoft.com/office/drawing/2014/main" id="{3BCBAE82-6B95-57A6-24B9-1AE2E6B9ED01}"/>
              </a:ext>
            </a:extLst>
          </p:cNvPr>
          <p:cNvSpPr>
            <a:spLocks noGrp="1" noChangeArrowheads="1"/>
          </p:cNvSpPr>
          <p:nvPr>
            <p:ph type="title"/>
          </p:nvPr>
        </p:nvSpPr>
        <p:spPr/>
        <p:txBody>
          <a:bodyPr/>
          <a:lstStyle/>
          <a:p>
            <a:pPr eaLnBrk="1" hangingPunct="1"/>
            <a:r>
              <a:rPr lang="zh-CN" altLang="en-US" sz="3600">
                <a:latin typeface="楷体_GB2312" pitchFamily="49" charset="-122"/>
                <a:ea typeface="楷体_GB2312" pitchFamily="49" charset="-122"/>
              </a:rPr>
              <a:t>四、行政许可的实施机关</a:t>
            </a:r>
          </a:p>
        </p:txBody>
      </p:sp>
      <p:sp>
        <p:nvSpPr>
          <p:cNvPr id="50180" name="Rectangle 3">
            <a:extLst>
              <a:ext uri="{FF2B5EF4-FFF2-40B4-BE49-F238E27FC236}">
                <a16:creationId xmlns:a16="http://schemas.microsoft.com/office/drawing/2014/main" id="{F70DD798-B4B3-0B24-B7D5-00A569BA783F}"/>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en-US" altLang="zh-CN" sz="2400">
                <a:latin typeface="楷体_GB2312" pitchFamily="49" charset="-122"/>
              </a:rPr>
              <a:t>      </a:t>
            </a:r>
            <a:r>
              <a:rPr lang="zh-CN" altLang="en-US" sz="2400">
                <a:latin typeface="楷体_GB2312" pitchFamily="49" charset="-122"/>
              </a:rPr>
              <a:t>根据《行政许可法》第三章规定，实施行政许可的主体有下列四类：</a:t>
            </a:r>
          </a:p>
          <a:p>
            <a:pPr algn="just" eaLnBrk="1" hangingPunct="1">
              <a:lnSpc>
                <a:spcPct val="120000"/>
              </a:lnSpc>
              <a:buFont typeface="Wingdings" panose="05000000000000000000" pitchFamily="2" charset="2"/>
              <a:buNone/>
            </a:pPr>
            <a:r>
              <a:rPr lang="zh-CN" altLang="en-US" sz="2400">
                <a:latin typeface="楷体_GB2312" pitchFamily="49" charset="-122"/>
              </a:rPr>
              <a:t>  （一）拥有行政许可权的行政机关</a:t>
            </a:r>
          </a:p>
          <a:p>
            <a:pPr algn="just" eaLnBrk="1" hangingPunct="1">
              <a:lnSpc>
                <a:spcPct val="120000"/>
              </a:lnSpc>
              <a:buFont typeface="Wingdings" panose="05000000000000000000" pitchFamily="2" charset="2"/>
              <a:buNone/>
            </a:pPr>
            <a:r>
              <a:rPr lang="zh-CN" altLang="en-US" sz="2400">
                <a:latin typeface="楷体_GB2312" pitchFamily="49" charset="-122"/>
              </a:rPr>
              <a:t>  （二）法律、法规授权的具有管理公共事务职能的组织</a:t>
            </a:r>
          </a:p>
          <a:p>
            <a:pPr algn="just" eaLnBrk="1" hangingPunct="1">
              <a:lnSpc>
                <a:spcPct val="120000"/>
              </a:lnSpc>
              <a:buFont typeface="Wingdings" panose="05000000000000000000" pitchFamily="2" charset="2"/>
              <a:buNone/>
            </a:pPr>
            <a:r>
              <a:rPr lang="zh-CN" altLang="en-US" sz="2400">
                <a:latin typeface="楷体_GB2312" pitchFamily="49" charset="-122"/>
              </a:rPr>
              <a:t>      授权许可制度需具备以下几个要素： </a:t>
            </a:r>
          </a:p>
          <a:p>
            <a:pPr algn="just" eaLnBrk="1" hangingPunct="1">
              <a:lnSpc>
                <a:spcPct val="120000"/>
              </a:lnSpc>
              <a:buFont typeface="Wingdings" panose="05000000000000000000" pitchFamily="2" charset="2"/>
              <a:buNone/>
            </a:pPr>
            <a:r>
              <a:rPr lang="zh-CN" altLang="en-US" sz="2400">
                <a:latin typeface="楷体_GB2312" pitchFamily="49" charset="-122"/>
              </a:rPr>
              <a:t>      1.主体必须是具有管理公共事务职能的组织。</a:t>
            </a:r>
          </a:p>
          <a:p>
            <a:pPr algn="just" eaLnBrk="1" hangingPunct="1">
              <a:lnSpc>
                <a:spcPct val="120000"/>
              </a:lnSpc>
              <a:buFont typeface="Wingdings" panose="05000000000000000000" pitchFamily="2" charset="2"/>
              <a:buNone/>
            </a:pPr>
            <a:r>
              <a:rPr lang="zh-CN" altLang="en-US" sz="2400">
                <a:latin typeface="楷体_GB2312" pitchFamily="49" charset="-122"/>
              </a:rPr>
              <a:t>      2.这些组织必须得到法律、法规的授权。</a:t>
            </a:r>
          </a:p>
          <a:p>
            <a:pPr algn="just" eaLnBrk="1" hangingPunct="1">
              <a:lnSpc>
                <a:spcPct val="120000"/>
              </a:lnSpc>
              <a:buFont typeface="Wingdings" panose="05000000000000000000" pitchFamily="2" charset="2"/>
              <a:buNone/>
            </a:pPr>
            <a:r>
              <a:rPr lang="zh-CN" altLang="en-US" sz="2400">
                <a:latin typeface="楷体_GB2312" pitchFamily="49" charset="-122"/>
              </a:rPr>
              <a:t>      3.被授权的组织以自己的名义实施行政许可。</a:t>
            </a:r>
          </a:p>
          <a:p>
            <a:pPr algn="just" eaLnBrk="1" hangingPunct="1">
              <a:lnSpc>
                <a:spcPct val="120000"/>
              </a:lnSpc>
              <a:buFont typeface="Wingdings" panose="05000000000000000000" pitchFamily="2" charset="2"/>
              <a:buNone/>
            </a:pPr>
            <a:r>
              <a:rPr lang="zh-CN" altLang="en-US" sz="2400">
                <a:latin typeface="楷体_GB2312" pitchFamily="49" charset="-122"/>
              </a:rPr>
              <a:t>      4.被授权的组织适用《行政许可法》有关行政机关的规定。</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78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D30D14-5869-4037-A1CB-4085712D584C}"/>
              </a:ext>
            </a:extLst>
          </p:cNvPr>
          <p:cNvSpPr>
            <a:spLocks noGrp="1"/>
          </p:cNvSpPr>
          <p:nvPr>
            <p:ph type="title"/>
          </p:nvPr>
        </p:nvSpPr>
        <p:spPr/>
        <p:txBody>
          <a:bodyPr/>
          <a:lstStyle/>
          <a:p>
            <a:endParaRPr lang="zh-CN" altLang="en-US"/>
          </a:p>
        </p:txBody>
      </p:sp>
      <p:sp>
        <p:nvSpPr>
          <p:cNvPr id="51204" name="Rectangle 3">
            <a:extLst>
              <a:ext uri="{FF2B5EF4-FFF2-40B4-BE49-F238E27FC236}">
                <a16:creationId xmlns:a16="http://schemas.microsoft.com/office/drawing/2014/main" id="{5947CE40-6946-8EE4-7BB1-9DDE43CCE3BB}"/>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zh-CN" altLang="en-US" sz="2400">
                <a:latin typeface="楷体_GB2312" pitchFamily="49" charset="-122"/>
              </a:rPr>
              <a:t>（三）受委托的行政机关</a:t>
            </a:r>
          </a:p>
          <a:p>
            <a:pPr algn="just" eaLnBrk="1" hangingPunct="1">
              <a:lnSpc>
                <a:spcPct val="120000"/>
              </a:lnSpc>
              <a:buFont typeface="Wingdings" panose="05000000000000000000" pitchFamily="2" charset="2"/>
              <a:buNone/>
            </a:pPr>
            <a:r>
              <a:rPr lang="zh-CN" altLang="en-US" sz="2400">
                <a:latin typeface="楷体_GB2312" pitchFamily="49" charset="-122"/>
              </a:rPr>
              <a:t>  委托许可制度由下列几个要素构成：</a:t>
            </a:r>
          </a:p>
          <a:p>
            <a:pPr algn="just" eaLnBrk="1" hangingPunct="1">
              <a:lnSpc>
                <a:spcPct val="120000"/>
              </a:lnSpc>
              <a:buFont typeface="Wingdings" panose="05000000000000000000" pitchFamily="2" charset="2"/>
              <a:buNone/>
            </a:pPr>
            <a:r>
              <a:rPr lang="zh-CN" altLang="en-US" sz="2400">
                <a:latin typeface="楷体_GB2312" pitchFamily="49" charset="-122"/>
              </a:rPr>
              <a:t>       1.委托方是依法被设定拥有行政许可权的行政机关，受委托方也是行政机关。2.委托方的委托行为必须在法定职权范围内进行。3.委托许可须以有法律、法规、规章的规定为前提。4.受委托许可的机关在委托范围内，以委托行政机关名义实施。5.委托方行政机关应当将委托信息公开并监督受委托机关的许可行为。行政许可，行为效果归属于委托方行政机关。6.受委托机关不得再行将许可委托给其他组织或者个人。</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a:extLst>
              <a:ext uri="{FF2B5EF4-FFF2-40B4-BE49-F238E27FC236}">
                <a16:creationId xmlns:a16="http://schemas.microsoft.com/office/drawing/2014/main" id="{1FF7998E-AB9B-8739-FE0C-57C862E2CA47}"/>
              </a:ext>
            </a:extLst>
          </p:cNvPr>
          <p:cNvSpPr>
            <a:spLocks noGrp="1" noChangeArrowheads="1"/>
          </p:cNvSpPr>
          <p:nvPr>
            <p:ph type="title"/>
          </p:nvPr>
        </p:nvSpPr>
        <p:spPr/>
        <p:txBody>
          <a:bodyPr/>
          <a:lstStyle/>
          <a:p>
            <a:pPr eaLnBrk="1" hangingPunct="1"/>
            <a:r>
              <a:rPr lang="zh-CN" altLang="en-US" sz="3600">
                <a:latin typeface="楷体_GB2312" pitchFamily="49" charset="-122"/>
                <a:ea typeface="楷体_GB2312" pitchFamily="49" charset="-122"/>
              </a:rPr>
              <a:t>四、行政许可的一般程序</a:t>
            </a:r>
          </a:p>
        </p:txBody>
      </p:sp>
      <p:sp>
        <p:nvSpPr>
          <p:cNvPr id="52228" name="Rectangle 3">
            <a:extLst>
              <a:ext uri="{FF2B5EF4-FFF2-40B4-BE49-F238E27FC236}">
                <a16:creationId xmlns:a16="http://schemas.microsoft.com/office/drawing/2014/main" id="{424B4ACF-14D3-9A9E-7927-365ADF839A66}"/>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en-US" altLang="zh-CN" sz="2400">
                <a:latin typeface="楷体_GB2312" pitchFamily="49" charset="-122"/>
              </a:rPr>
              <a:t>      </a:t>
            </a:r>
            <a:r>
              <a:rPr lang="zh-CN" altLang="en-US" sz="2400">
                <a:latin typeface="楷体_GB2312" pitchFamily="49" charset="-122"/>
              </a:rPr>
              <a:t>申请——受理——审查——听证——决定，乃是行政许可实施程序的最基本环节。</a:t>
            </a:r>
          </a:p>
          <a:p>
            <a:pPr algn="just" eaLnBrk="1" hangingPunct="1">
              <a:lnSpc>
                <a:spcPct val="120000"/>
              </a:lnSpc>
              <a:buFont typeface="Wingdings" panose="05000000000000000000" pitchFamily="2" charset="2"/>
              <a:buNone/>
            </a:pPr>
            <a:r>
              <a:rPr lang="zh-CN" altLang="en-US" sz="2400">
                <a:latin typeface="楷体_GB2312" pitchFamily="49" charset="-122"/>
              </a:rPr>
              <a:t>     （一）申请</a:t>
            </a:r>
          </a:p>
          <a:p>
            <a:pPr algn="just" eaLnBrk="1" hangingPunct="1">
              <a:lnSpc>
                <a:spcPct val="120000"/>
              </a:lnSpc>
              <a:buFont typeface="Wingdings" panose="05000000000000000000" pitchFamily="2" charset="2"/>
              <a:buNone/>
            </a:pPr>
            <a:r>
              <a:rPr lang="zh-CN" altLang="en-US" sz="2400">
                <a:latin typeface="楷体_GB2312" pitchFamily="49" charset="-122"/>
              </a:rPr>
              <a:t>     （二）受理</a:t>
            </a:r>
          </a:p>
          <a:p>
            <a:pPr algn="just" eaLnBrk="1" hangingPunct="1">
              <a:lnSpc>
                <a:spcPct val="120000"/>
              </a:lnSpc>
              <a:buFont typeface="Wingdings" panose="05000000000000000000" pitchFamily="2" charset="2"/>
              <a:buNone/>
            </a:pPr>
            <a:r>
              <a:rPr lang="zh-CN" altLang="en-US" sz="2400">
                <a:latin typeface="楷体_GB2312" pitchFamily="49" charset="-122"/>
              </a:rPr>
              <a:t>     （三）审查：1.审查申请材料；2．听取申请人、利害关系人的意见。</a:t>
            </a:r>
          </a:p>
          <a:p>
            <a:pPr algn="just" eaLnBrk="1" hangingPunct="1">
              <a:lnSpc>
                <a:spcPct val="120000"/>
              </a:lnSpc>
              <a:buFont typeface="Wingdings" panose="05000000000000000000" pitchFamily="2" charset="2"/>
              <a:buNone/>
            </a:pPr>
            <a:r>
              <a:rPr lang="zh-CN" altLang="en-US" sz="2400">
                <a:latin typeface="楷体_GB2312" pitchFamily="49" charset="-122"/>
              </a:rPr>
              <a:t>     （四）听证会：举行听证会的，行政机关应当根据听证笔录，作出行政许可决定，否则听证会便会失去意义。</a:t>
            </a:r>
          </a:p>
          <a:p>
            <a:pPr algn="just" eaLnBrk="1" hangingPunct="1">
              <a:lnSpc>
                <a:spcPct val="120000"/>
              </a:lnSpc>
              <a:buFont typeface="Wingdings" panose="05000000000000000000" pitchFamily="2" charset="2"/>
              <a:buNone/>
            </a:pPr>
            <a:r>
              <a:rPr lang="zh-CN" altLang="en-US" sz="2400">
                <a:latin typeface="楷体_GB2312" pitchFamily="49" charset="-122"/>
              </a:rPr>
              <a:t>    </a:t>
            </a:r>
          </a:p>
          <a:p>
            <a:pPr algn="just" eaLnBrk="1" hangingPunct="1">
              <a:lnSpc>
                <a:spcPct val="120000"/>
              </a:lnSpc>
              <a:buFont typeface="Wingdings" panose="05000000000000000000" pitchFamily="2" charset="2"/>
              <a:buNone/>
            </a:pPr>
            <a:endParaRPr lang="zh-CN" altLang="en-US" sz="2400">
              <a:latin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78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a:extLst>
              <a:ext uri="{FF2B5EF4-FFF2-40B4-BE49-F238E27FC236}">
                <a16:creationId xmlns:a16="http://schemas.microsoft.com/office/drawing/2014/main" id="{52F26271-0E70-62FE-C17D-F29211EC7C63}"/>
              </a:ext>
            </a:extLst>
          </p:cNvPr>
          <p:cNvSpPr>
            <a:spLocks noGrp="1" noChangeArrowheads="1"/>
          </p:cNvSpPr>
          <p:nvPr>
            <p:ph type="title"/>
          </p:nvPr>
        </p:nvSpPr>
        <p:spPr/>
        <p:txBody>
          <a:bodyPr/>
          <a:lstStyle/>
          <a:p>
            <a:pPr eaLnBrk="1" hangingPunct="1"/>
            <a:r>
              <a:rPr lang="zh-CN" altLang="en-US" sz="3600">
                <a:latin typeface="楷体_GB2312" pitchFamily="49" charset="-122"/>
                <a:ea typeface="楷体_GB2312" pitchFamily="49" charset="-122"/>
              </a:rPr>
              <a:t>五、行政许可的特殊程序</a:t>
            </a:r>
          </a:p>
        </p:txBody>
      </p:sp>
      <p:sp>
        <p:nvSpPr>
          <p:cNvPr id="53252" name="Rectangle 3">
            <a:extLst>
              <a:ext uri="{FF2B5EF4-FFF2-40B4-BE49-F238E27FC236}">
                <a16:creationId xmlns:a16="http://schemas.microsoft.com/office/drawing/2014/main" id="{3B9153CF-C410-47F9-0916-72A7BDDEE137}"/>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en-US" altLang="zh-CN" sz="2400">
                <a:latin typeface="楷体_GB2312" pitchFamily="49" charset="-122"/>
              </a:rPr>
              <a:t> </a:t>
            </a:r>
            <a:r>
              <a:rPr lang="zh-CN" altLang="en-US" sz="2400">
                <a:latin typeface="楷体_GB2312" pitchFamily="49" charset="-122"/>
              </a:rPr>
              <a:t>（五）决定</a:t>
            </a:r>
          </a:p>
          <a:p>
            <a:pPr algn="just" eaLnBrk="1" hangingPunct="1">
              <a:lnSpc>
                <a:spcPct val="120000"/>
              </a:lnSpc>
              <a:buFont typeface="Wingdings" panose="05000000000000000000" pitchFamily="2" charset="2"/>
              <a:buNone/>
            </a:pPr>
            <a:r>
              <a:rPr lang="zh-CN" altLang="en-US" sz="2400">
                <a:latin typeface="楷体_GB2312" pitchFamily="49" charset="-122"/>
              </a:rPr>
              <a:t>      申请人的申请符合法定条件、标准的，行政许可机关应当依法作出准予行政许可的书面决定。不符合法定条件、标准的，行政许可机关应当作出不予许可的书面决定。依法作出不予行政许可的书面决定的，应当说明理由，并告知申请人享有依法申请行政复议或者提起行政诉讼的权利。</a:t>
            </a:r>
          </a:p>
          <a:p>
            <a:pPr algn="just" eaLnBrk="1" hangingPunct="1">
              <a:lnSpc>
                <a:spcPct val="120000"/>
              </a:lnSpc>
              <a:buFont typeface="Wingdings" panose="05000000000000000000" pitchFamily="2" charset="2"/>
              <a:buNone/>
            </a:pPr>
            <a:r>
              <a:rPr lang="zh-CN" altLang="en-US" sz="2400">
                <a:latin typeface="楷体_GB2312" pitchFamily="49" charset="-122"/>
              </a:rPr>
              <a:t> （六）期限</a:t>
            </a:r>
          </a:p>
          <a:p>
            <a:pPr algn="just" eaLnBrk="1" hangingPunct="1">
              <a:lnSpc>
                <a:spcPct val="120000"/>
              </a:lnSpc>
              <a:buFont typeface="Wingdings" panose="05000000000000000000" pitchFamily="2" charset="2"/>
              <a:buNone/>
            </a:pPr>
            <a:r>
              <a:rPr lang="zh-CN" altLang="en-US" sz="2400">
                <a:latin typeface="楷体_GB2312" pitchFamily="49" charset="-122"/>
              </a:rPr>
              <a:t>      期限包括行政许可机关作出许可的期限与送达当事人的期限。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78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34A7969-C4FF-F994-E5AB-784C1086DC92}"/>
              </a:ext>
            </a:extLst>
          </p:cNvPr>
          <p:cNvSpPr>
            <a:spLocks noGrp="1"/>
          </p:cNvSpPr>
          <p:nvPr>
            <p:ph type="title"/>
          </p:nvPr>
        </p:nvSpPr>
        <p:spPr/>
        <p:txBody>
          <a:bodyPr/>
          <a:lstStyle/>
          <a:p>
            <a:endParaRPr lang="zh-CN" altLang="en-US"/>
          </a:p>
        </p:txBody>
      </p:sp>
      <p:sp>
        <p:nvSpPr>
          <p:cNvPr id="54275" name="Rectangle 3">
            <a:extLst>
              <a:ext uri="{FF2B5EF4-FFF2-40B4-BE49-F238E27FC236}">
                <a16:creationId xmlns:a16="http://schemas.microsoft.com/office/drawing/2014/main" id="{6AF41E54-321C-D395-5F9A-5CB6ADF537C4}"/>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en-US" altLang="zh-CN" sz="2400">
                <a:latin typeface="楷体_GB2312" pitchFamily="49" charset="-122"/>
              </a:rPr>
              <a:t> </a:t>
            </a:r>
            <a:r>
              <a:rPr lang="zh-CN" altLang="en-US" sz="2400">
                <a:latin typeface="楷体_GB2312" pitchFamily="49" charset="-122"/>
              </a:rPr>
              <a:t>（一）一般程序与特别程序的关系</a:t>
            </a:r>
          </a:p>
          <a:p>
            <a:pPr algn="just" eaLnBrk="1" hangingPunct="1">
              <a:lnSpc>
                <a:spcPct val="120000"/>
              </a:lnSpc>
              <a:buFont typeface="Wingdings" panose="05000000000000000000" pitchFamily="2" charset="2"/>
              <a:buNone/>
            </a:pPr>
            <a:r>
              <a:rPr lang="zh-CN" altLang="en-US" sz="2400">
                <a:latin typeface="楷体_GB2312" pitchFamily="49" charset="-122"/>
              </a:rPr>
              <a:t>      在划分行政许可的一般程序与特别程序时，根据《行政许可法》的立法设计，有几点必须说明：</a:t>
            </a:r>
          </a:p>
          <a:p>
            <a:pPr algn="just" eaLnBrk="1" hangingPunct="1">
              <a:lnSpc>
                <a:spcPct val="120000"/>
              </a:lnSpc>
              <a:buFont typeface="Wingdings" panose="05000000000000000000" pitchFamily="2" charset="2"/>
              <a:buNone/>
            </a:pPr>
            <a:r>
              <a:rPr lang="zh-CN" altLang="en-US" sz="2400">
                <a:latin typeface="楷体_GB2312" pitchFamily="49" charset="-122"/>
              </a:rPr>
              <a:t>      第一，从主体上，行政许可可以划分为由国务院实施的行政许可与由其他行政机关实施的行政许可。</a:t>
            </a:r>
          </a:p>
          <a:p>
            <a:pPr algn="just" eaLnBrk="1" hangingPunct="1">
              <a:lnSpc>
                <a:spcPct val="120000"/>
              </a:lnSpc>
              <a:buFont typeface="Wingdings" panose="05000000000000000000" pitchFamily="2" charset="2"/>
              <a:buNone/>
            </a:pPr>
            <a:r>
              <a:rPr lang="zh-CN" altLang="en-US" sz="2400">
                <a:latin typeface="楷体_GB2312" pitchFamily="49" charset="-122"/>
              </a:rPr>
              <a:t>      第二，从许可形式上看，行政许可主要是五类，即普通许可、特许、认可、核准和登记。</a:t>
            </a:r>
          </a:p>
          <a:p>
            <a:pPr algn="just" eaLnBrk="1" hangingPunct="1">
              <a:lnSpc>
                <a:spcPct val="120000"/>
              </a:lnSpc>
              <a:buFont typeface="Wingdings" panose="05000000000000000000" pitchFamily="2" charset="2"/>
              <a:buNone/>
            </a:pPr>
            <a:r>
              <a:rPr lang="zh-CN" altLang="en-US" sz="2400">
                <a:latin typeface="楷体_GB2312" pitchFamily="49" charset="-122"/>
              </a:rPr>
              <a:t>      第三，《行政许可法》第四章第六节表明特许、认可、核准和登记的程序，适用行政许可的一般程序；有特别规定的方面，才适用特别程序。</a:t>
            </a:r>
          </a:p>
        </p:txBody>
      </p:sp>
      <p:sp>
        <p:nvSpPr>
          <p:cNvPr id="2" name="Rectangle 2">
            <a:extLst>
              <a:ext uri="{FF2B5EF4-FFF2-40B4-BE49-F238E27FC236}">
                <a16:creationId xmlns:a16="http://schemas.microsoft.com/office/drawing/2014/main" id="{1BBC6D94-92CC-7839-AFCD-24D127989F49}"/>
              </a:ext>
            </a:extLst>
          </p:cNvPr>
          <p:cNvSpPr>
            <a:spLocks noGrp="1" noChangeArrowheads="1"/>
          </p:cNvSpPr>
          <p:nvPr/>
        </p:nvSpPr>
        <p:spPr bwMode="auto">
          <a:xfrm>
            <a:off x="3013076" y="457200"/>
            <a:ext cx="74199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a:solidFill>
                  <a:schemeClr val="tx2"/>
                </a:solidFill>
                <a:latin typeface="楷体_GB2312" pitchFamily="49" charset="-122"/>
                <a:ea typeface="楷体_GB2312" pitchFamily="49" charset="-122"/>
              </a:rPr>
              <a:t>五、行政许可的特殊程序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76E527-BAA0-3375-C097-CD47717F1B46}"/>
              </a:ext>
            </a:extLst>
          </p:cNvPr>
          <p:cNvSpPr>
            <a:spLocks noGrp="1"/>
          </p:cNvSpPr>
          <p:nvPr>
            <p:ph type="title"/>
          </p:nvPr>
        </p:nvSpPr>
        <p:spPr/>
        <p:txBody>
          <a:bodyPr/>
          <a:lstStyle/>
          <a:p>
            <a:endParaRPr lang="zh-CN" altLang="en-US"/>
          </a:p>
        </p:txBody>
      </p:sp>
      <p:sp>
        <p:nvSpPr>
          <p:cNvPr id="55300" name="Rectangle 3">
            <a:extLst>
              <a:ext uri="{FF2B5EF4-FFF2-40B4-BE49-F238E27FC236}">
                <a16:creationId xmlns:a16="http://schemas.microsoft.com/office/drawing/2014/main" id="{427556E2-4337-F4C4-9745-F4F5DFE52E37}"/>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en-US" altLang="zh-CN" sz="2400">
                <a:latin typeface="楷体_GB2312" pitchFamily="49" charset="-122"/>
              </a:rPr>
              <a:t> </a:t>
            </a:r>
            <a:r>
              <a:rPr lang="zh-CN" altLang="en-US" sz="2400">
                <a:latin typeface="楷体_GB2312" pitchFamily="49" charset="-122"/>
              </a:rPr>
              <a:t>（二）国务院实施行政许可的程序</a:t>
            </a:r>
          </a:p>
          <a:p>
            <a:pPr algn="just" eaLnBrk="1" hangingPunct="1">
              <a:lnSpc>
                <a:spcPct val="120000"/>
              </a:lnSpc>
              <a:buFont typeface="Wingdings" panose="05000000000000000000" pitchFamily="2" charset="2"/>
              <a:buNone/>
            </a:pPr>
            <a:r>
              <a:rPr lang="zh-CN" altLang="en-US" sz="2400">
                <a:latin typeface="楷体_GB2312" pitchFamily="49" charset="-122"/>
              </a:rPr>
              <a:t>      《行政许可法》第52条规定：“国务院实施行政许可的程序，适用有关法律、行政法规的规定。”该规定表明了以下几点：</a:t>
            </a:r>
          </a:p>
          <a:p>
            <a:pPr algn="just" eaLnBrk="1" hangingPunct="1">
              <a:lnSpc>
                <a:spcPct val="120000"/>
              </a:lnSpc>
              <a:buFont typeface="Wingdings" panose="05000000000000000000" pitchFamily="2" charset="2"/>
              <a:buNone/>
            </a:pPr>
            <a:r>
              <a:rPr lang="zh-CN" altLang="en-US" sz="2400">
                <a:latin typeface="楷体_GB2312" pitchFamily="49" charset="-122"/>
              </a:rPr>
              <a:t>      第一，国务院所实施的行政许可程序，无论是普通许可，还是特许、认可、核准和登记，都不适用《行政许可法》第四章第一节至第五节所规定的一般程序。</a:t>
            </a:r>
          </a:p>
          <a:p>
            <a:pPr algn="just" eaLnBrk="1" hangingPunct="1">
              <a:lnSpc>
                <a:spcPct val="120000"/>
              </a:lnSpc>
              <a:buFont typeface="Wingdings" panose="05000000000000000000" pitchFamily="2" charset="2"/>
              <a:buNone/>
            </a:pPr>
            <a:r>
              <a:rPr lang="zh-CN" altLang="en-US" sz="2400">
                <a:latin typeface="楷体_GB2312" pitchFamily="49" charset="-122"/>
              </a:rPr>
              <a:t>      第二，国务院所实施的行政许可程序，也不适用《行政许可法》第四章第六节所规定的特别程序。</a:t>
            </a:r>
          </a:p>
          <a:p>
            <a:pPr algn="just" eaLnBrk="1" hangingPunct="1">
              <a:lnSpc>
                <a:spcPct val="120000"/>
              </a:lnSpc>
              <a:buFont typeface="Wingdings" panose="05000000000000000000" pitchFamily="2" charset="2"/>
              <a:buNone/>
            </a:pPr>
            <a:r>
              <a:rPr lang="zh-CN" altLang="en-US" sz="2400">
                <a:latin typeface="楷体_GB2312" pitchFamily="49" charset="-122"/>
              </a:rPr>
              <a:t>      </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6C281B-C878-BCD1-EBCF-DE92E773938A}"/>
              </a:ext>
            </a:extLst>
          </p:cNvPr>
          <p:cNvSpPr>
            <a:spLocks noGrp="1"/>
          </p:cNvSpPr>
          <p:nvPr>
            <p:ph type="title"/>
          </p:nvPr>
        </p:nvSpPr>
        <p:spPr/>
        <p:txBody>
          <a:bodyPr/>
          <a:lstStyle/>
          <a:p>
            <a:endParaRPr lang="zh-CN" altLang="en-US"/>
          </a:p>
        </p:txBody>
      </p:sp>
      <p:sp>
        <p:nvSpPr>
          <p:cNvPr id="56324" name="Rectangle 3">
            <a:extLst>
              <a:ext uri="{FF2B5EF4-FFF2-40B4-BE49-F238E27FC236}">
                <a16:creationId xmlns:a16="http://schemas.microsoft.com/office/drawing/2014/main" id="{07F8004E-745B-251D-EC52-4358A0BEE89F}"/>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zh-CN" altLang="en-US" sz="2400">
                <a:latin typeface="楷体_GB2312" pitchFamily="49" charset="-122"/>
              </a:rPr>
              <a:t>       第三，国务院所实施的行政许可程序，适用《行政许可法》以外的有关法律和行政法规。</a:t>
            </a:r>
          </a:p>
          <a:p>
            <a:pPr algn="just" eaLnBrk="1" hangingPunct="1">
              <a:lnSpc>
                <a:spcPct val="120000"/>
              </a:lnSpc>
              <a:buFont typeface="Wingdings" panose="05000000000000000000" pitchFamily="2" charset="2"/>
              <a:buNone/>
            </a:pPr>
            <a:r>
              <a:rPr lang="zh-CN" altLang="en-US" sz="2400">
                <a:latin typeface="楷体_GB2312" pitchFamily="49" charset="-122"/>
              </a:rPr>
              <a:t>       第四，《行政许可法》第52条对国务院所实施的行政许可程序的特别规定，只适用国务院实施行政许可的程序，而不适用国务院设定行政许可等其他行为。</a:t>
            </a:r>
          </a:p>
          <a:p>
            <a:pPr algn="just" eaLnBrk="1" hangingPunct="1">
              <a:lnSpc>
                <a:spcPct val="120000"/>
              </a:lnSpc>
              <a:buFont typeface="Wingdings" panose="05000000000000000000" pitchFamily="2" charset="2"/>
              <a:buNone/>
            </a:pPr>
            <a:endParaRPr lang="zh-CN" altLang="en-US" sz="2400">
              <a:latin typeface="楷体_GB2312" pitchFamily="49"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3">
            <a:extLst>
              <a:ext uri="{FF2B5EF4-FFF2-40B4-BE49-F238E27FC236}">
                <a16:creationId xmlns:a16="http://schemas.microsoft.com/office/drawing/2014/main" id="{DB16BD4D-ADBD-0AFF-0155-BF9A616082EB}"/>
              </a:ext>
            </a:extLst>
          </p:cNvPr>
          <p:cNvSpPr>
            <a:spLocks noGrp="1" noChangeArrowheads="1"/>
          </p:cNvSpPr>
          <p:nvPr>
            <p:ph type="title"/>
          </p:nvPr>
        </p:nvSpPr>
        <p:spPr/>
        <p:txBody>
          <a:bodyPr/>
          <a:lstStyle/>
          <a:p>
            <a:pPr eaLnBrk="1" hangingPunct="1"/>
            <a:r>
              <a:rPr lang="zh-CN" altLang="en-US" sz="3600">
                <a:solidFill>
                  <a:schemeClr val="hlink"/>
                </a:solidFill>
                <a:latin typeface="楷体_GB2312" pitchFamily="49" charset="-122"/>
                <a:ea typeface="楷体_GB2312" pitchFamily="49" charset="-122"/>
              </a:rPr>
              <a:t>本章导语</a:t>
            </a:r>
          </a:p>
        </p:txBody>
      </p:sp>
      <p:sp>
        <p:nvSpPr>
          <p:cNvPr id="29699" name="Rectangle 2">
            <a:extLst>
              <a:ext uri="{FF2B5EF4-FFF2-40B4-BE49-F238E27FC236}">
                <a16:creationId xmlns:a16="http://schemas.microsoft.com/office/drawing/2014/main" id="{9CB3F32C-238D-78C5-0830-F1DDE3E4E307}"/>
              </a:ext>
            </a:extLst>
          </p:cNvPr>
          <p:cNvSpPr>
            <a:spLocks noGrp="1" noChangeArrowheads="1"/>
          </p:cNvSpPr>
          <p:nvPr>
            <p:ph idx="1"/>
          </p:nvPr>
        </p:nvSpPr>
        <p:spPr/>
        <p:txBody>
          <a:bodyPr/>
          <a:lstStyle/>
          <a:p>
            <a:pPr eaLnBrk="1" hangingPunct="1">
              <a:buFont typeface="Wingdings" panose="05000000000000000000" pitchFamily="2" charset="2"/>
              <a:buNone/>
            </a:pPr>
            <a:r>
              <a:rPr lang="en-US" altLang="zh-CN" sz="2800">
                <a:solidFill>
                  <a:srgbClr val="000000"/>
                </a:solidFill>
                <a:latin typeface="楷体_GB2312" pitchFamily="49" charset="-122"/>
              </a:rPr>
              <a:t> </a:t>
            </a:r>
          </a:p>
          <a:p>
            <a:pPr algn="just" eaLnBrk="1" hangingPunct="1">
              <a:buFont typeface="Wingdings" panose="05000000000000000000" pitchFamily="2" charset="2"/>
              <a:buChar char="•"/>
            </a:pPr>
            <a:r>
              <a:rPr lang="zh-CN" altLang="en-US" sz="2800">
                <a:solidFill>
                  <a:srgbClr val="000000"/>
                </a:solidFill>
                <a:latin typeface="黑体" panose="02010609060101010101" pitchFamily="49" charset="-122"/>
                <a:ea typeface="黑体" panose="02010609060101010101" pitchFamily="49" charset="-122"/>
              </a:rPr>
              <a:t>本章教学目的：</a:t>
            </a:r>
            <a:r>
              <a:rPr lang="zh-CN" altLang="en-US" sz="2800">
                <a:solidFill>
                  <a:srgbClr val="000000"/>
                </a:solidFill>
                <a:latin typeface="楷体_GB2312" pitchFamily="49" charset="-122"/>
              </a:rPr>
              <a:t>通过本章学习，使学生对授益行政行为有基本的了解和认识。</a:t>
            </a:r>
          </a:p>
          <a:p>
            <a:pPr algn="just" eaLnBrk="1" hangingPunct="1">
              <a:buFont typeface="Wingdings" panose="05000000000000000000" pitchFamily="2" charset="2"/>
              <a:buChar char="•"/>
            </a:pPr>
            <a:r>
              <a:rPr lang="zh-CN" altLang="en-US" sz="2800">
                <a:solidFill>
                  <a:srgbClr val="000000"/>
                </a:solidFill>
                <a:latin typeface="黑体" panose="02010609060101010101" pitchFamily="49" charset="-122"/>
                <a:ea typeface="黑体" panose="02010609060101010101" pitchFamily="49" charset="-122"/>
              </a:rPr>
              <a:t>本章教学要求：</a:t>
            </a:r>
            <a:r>
              <a:rPr lang="zh-CN" altLang="en-US" sz="2800">
                <a:solidFill>
                  <a:srgbClr val="000000"/>
                </a:solidFill>
                <a:latin typeface="楷体_GB2312" pitchFamily="49" charset="-122"/>
              </a:rPr>
              <a:t>主要地介绍授益行政行为的基本形态和法律效果，重点阐释行政给付、行政许可两类行为。</a:t>
            </a:r>
          </a:p>
        </p:txBody>
      </p:sp>
    </p:spTree>
  </p:cSld>
  <p:clrMapOvr>
    <a:masterClrMapping/>
  </p:clrMapOvr>
  <p:transition spd="slow">
    <p:random/>
    <p:sndAc>
      <p:stSnd>
        <p:snd r:embed="rId2" name="cashreg.wav"/>
      </p:stSnd>
    </p:sndAc>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2627AA-E168-BA43-A151-00FFF944BB86}"/>
              </a:ext>
            </a:extLst>
          </p:cNvPr>
          <p:cNvSpPr>
            <a:spLocks noGrp="1"/>
          </p:cNvSpPr>
          <p:nvPr>
            <p:ph type="title"/>
          </p:nvPr>
        </p:nvSpPr>
        <p:spPr/>
        <p:txBody>
          <a:bodyPr/>
          <a:lstStyle/>
          <a:p>
            <a:endParaRPr lang="zh-CN" altLang="en-US"/>
          </a:p>
        </p:txBody>
      </p:sp>
      <p:sp>
        <p:nvSpPr>
          <p:cNvPr id="57348" name="Rectangle 3">
            <a:extLst>
              <a:ext uri="{FF2B5EF4-FFF2-40B4-BE49-F238E27FC236}">
                <a16:creationId xmlns:a16="http://schemas.microsoft.com/office/drawing/2014/main" id="{320834D6-18C4-6C52-240C-83710C86AFE7}"/>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en-US" altLang="zh-CN" sz="2400">
                <a:latin typeface="楷体_GB2312" pitchFamily="49" charset="-122"/>
              </a:rPr>
              <a:t> </a:t>
            </a:r>
            <a:r>
              <a:rPr lang="zh-CN" altLang="en-US" sz="2400">
                <a:latin typeface="楷体_GB2312" pitchFamily="49" charset="-122"/>
              </a:rPr>
              <a:t>（三）对特许程序的特别规定</a:t>
            </a:r>
          </a:p>
          <a:p>
            <a:pPr algn="just" eaLnBrk="1" hangingPunct="1">
              <a:lnSpc>
                <a:spcPct val="120000"/>
              </a:lnSpc>
              <a:buFont typeface="Wingdings" panose="05000000000000000000" pitchFamily="2" charset="2"/>
              <a:buNone/>
            </a:pPr>
            <a:r>
              <a:rPr lang="zh-CN" altLang="en-US" sz="2400">
                <a:latin typeface="楷体_GB2312" pitchFamily="49" charset="-122"/>
              </a:rPr>
              <a:t>      《行政许可法》第53条规定最本质的要求是：对于这类行政许可（特许），应当通过招标、拍卖等公平竞争的方式作出决定。</a:t>
            </a:r>
          </a:p>
          <a:p>
            <a:pPr algn="just" eaLnBrk="1" hangingPunct="1">
              <a:lnSpc>
                <a:spcPct val="120000"/>
              </a:lnSpc>
              <a:buFont typeface="Wingdings" panose="05000000000000000000" pitchFamily="2" charset="2"/>
              <a:buNone/>
            </a:pPr>
            <a:r>
              <a:rPr lang="zh-CN" altLang="en-US" sz="2400">
                <a:latin typeface="楷体_GB2312" pitchFamily="49" charset="-122"/>
              </a:rPr>
              <a:t>      行政机关按照招标、拍卖程序确定中标人、买受人后，应当对他们作出准予行政许可的决定，并依法向中标人、买受人颁发行政许可证件，不具有选择的权力。许可申请人对于行政机关违反规定，应当采用招标、拍卖方式而不采用该方式的，或者虽然采用了招标、拍卖方式但违反招标、拍卖程序，损害其合法权益的，申请人可以依法申请行政复议或者提起行政诉讼。</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29B18C-B4C0-6D22-B396-FDED0EE0576E}"/>
              </a:ext>
            </a:extLst>
          </p:cNvPr>
          <p:cNvSpPr>
            <a:spLocks noGrp="1"/>
          </p:cNvSpPr>
          <p:nvPr>
            <p:ph type="title"/>
          </p:nvPr>
        </p:nvSpPr>
        <p:spPr/>
        <p:txBody>
          <a:bodyPr/>
          <a:lstStyle/>
          <a:p>
            <a:endParaRPr lang="zh-CN" altLang="en-US"/>
          </a:p>
        </p:txBody>
      </p:sp>
      <p:sp>
        <p:nvSpPr>
          <p:cNvPr id="58372" name="Rectangle 3">
            <a:extLst>
              <a:ext uri="{FF2B5EF4-FFF2-40B4-BE49-F238E27FC236}">
                <a16:creationId xmlns:a16="http://schemas.microsoft.com/office/drawing/2014/main" id="{7A2722A9-308A-8CB9-CADB-CB86651E99FB}"/>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zh-CN" altLang="en-US" sz="2400">
                <a:latin typeface="楷体_GB2312" pitchFamily="49" charset="-122"/>
              </a:rPr>
              <a:t>（四）对认可程序的特别规定</a:t>
            </a:r>
          </a:p>
          <a:p>
            <a:pPr algn="just" eaLnBrk="1" hangingPunct="1">
              <a:lnSpc>
                <a:spcPct val="120000"/>
              </a:lnSpc>
              <a:buFont typeface="Wingdings" panose="05000000000000000000" pitchFamily="2" charset="2"/>
              <a:buNone/>
            </a:pPr>
            <a:r>
              <a:rPr lang="zh-CN" altLang="en-US" sz="2400">
                <a:latin typeface="楷体_GB2312" pitchFamily="49" charset="-122"/>
              </a:rPr>
              <a:t>    具体内容分述如下：</a:t>
            </a:r>
          </a:p>
          <a:p>
            <a:pPr algn="just" eaLnBrk="1" hangingPunct="1">
              <a:lnSpc>
                <a:spcPct val="120000"/>
              </a:lnSpc>
              <a:buFont typeface="Wingdings" panose="05000000000000000000" pitchFamily="2" charset="2"/>
              <a:buNone/>
            </a:pPr>
            <a:r>
              <a:rPr lang="zh-CN" altLang="en-US" sz="2400">
                <a:latin typeface="楷体_GB2312" pitchFamily="49" charset="-122"/>
              </a:rPr>
              <a:t>    第一，对于公民从事提供公众服务并且直接关系公共利益的职业、行业，需要确定具备特殊信誉、特殊条件或者特殊技能等资格的，行政机关必须根据考试成绩和其他法定条件作出行政许可决定，但是法律和行政法规另有规定的除外。</a:t>
            </a:r>
          </a:p>
          <a:p>
            <a:pPr algn="just" eaLnBrk="1" hangingPunct="1">
              <a:lnSpc>
                <a:spcPct val="120000"/>
              </a:lnSpc>
              <a:buFont typeface="Wingdings" panose="05000000000000000000" pitchFamily="2" charset="2"/>
              <a:buNone/>
            </a:pPr>
            <a:r>
              <a:rPr lang="zh-CN" altLang="en-US" sz="2400">
                <a:latin typeface="楷体_GB2312" pitchFamily="49" charset="-122"/>
              </a:rPr>
              <a:t>  </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501AFF-BBCA-01B2-E3E8-D9512E3682A7}"/>
              </a:ext>
            </a:extLst>
          </p:cNvPr>
          <p:cNvSpPr>
            <a:spLocks noGrp="1"/>
          </p:cNvSpPr>
          <p:nvPr>
            <p:ph type="title"/>
          </p:nvPr>
        </p:nvSpPr>
        <p:spPr/>
        <p:txBody>
          <a:bodyPr/>
          <a:lstStyle/>
          <a:p>
            <a:endParaRPr lang="zh-CN" altLang="en-US"/>
          </a:p>
        </p:txBody>
      </p:sp>
      <p:sp>
        <p:nvSpPr>
          <p:cNvPr id="59396" name="Rectangle 3">
            <a:extLst>
              <a:ext uri="{FF2B5EF4-FFF2-40B4-BE49-F238E27FC236}">
                <a16:creationId xmlns:a16="http://schemas.microsoft.com/office/drawing/2014/main" id="{D536B6CB-5675-33FC-0A8D-1FA056E7F85C}"/>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en-US" altLang="zh-CN" sz="2400">
                <a:latin typeface="楷体_GB2312" pitchFamily="49" charset="-122"/>
              </a:rPr>
              <a:t>      </a:t>
            </a:r>
            <a:r>
              <a:rPr lang="zh-CN" altLang="en-US" sz="2400">
                <a:latin typeface="楷体_GB2312" pitchFamily="49" charset="-122"/>
              </a:rPr>
              <a:t>第二，赋予法人或者其他组织特定的资格、资质的，行政机关必须根据申请人的专业人员构成、技术条件、经营业绩和管理水平等的考核结果作出行政许可决定，但是法律、行政法规另有规定的除外。</a:t>
            </a:r>
          </a:p>
          <a:p>
            <a:pPr algn="just" eaLnBrk="1" hangingPunct="1">
              <a:lnSpc>
                <a:spcPct val="120000"/>
              </a:lnSpc>
              <a:buFont typeface="Wingdings" panose="05000000000000000000" pitchFamily="2" charset="2"/>
              <a:buNone/>
            </a:pPr>
            <a:r>
              <a:rPr lang="zh-CN" altLang="en-US" sz="2400">
                <a:latin typeface="楷体_GB2312" pitchFamily="49" charset="-122"/>
              </a:rPr>
              <a:t>      第三，公民特定资格的考试依法由行政机关或者行业组织实施，公开举行。但是，行政机关或者行业组织不得组织强制性的资格考试的考前培训，不得指定教材或者其他助考材料。</a:t>
            </a:r>
          </a:p>
          <a:p>
            <a:pPr algn="just" eaLnBrk="1" hangingPunct="1">
              <a:lnSpc>
                <a:spcPct val="120000"/>
              </a:lnSpc>
              <a:buFont typeface="Wingdings" panose="05000000000000000000" pitchFamily="2" charset="2"/>
              <a:buNone/>
            </a:pPr>
            <a:endParaRPr lang="zh-CN" altLang="en-US" sz="2400">
              <a:latin typeface="楷体_GB2312" pitchFamily="49" charset="-122"/>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024191-55DE-46A0-16B9-B70AA0CD579F}"/>
              </a:ext>
            </a:extLst>
          </p:cNvPr>
          <p:cNvSpPr>
            <a:spLocks noGrp="1"/>
          </p:cNvSpPr>
          <p:nvPr>
            <p:ph type="title"/>
          </p:nvPr>
        </p:nvSpPr>
        <p:spPr/>
        <p:txBody>
          <a:bodyPr/>
          <a:lstStyle/>
          <a:p>
            <a:endParaRPr lang="zh-CN" altLang="en-US"/>
          </a:p>
        </p:txBody>
      </p:sp>
      <p:sp>
        <p:nvSpPr>
          <p:cNvPr id="60420" name="Rectangle 3">
            <a:extLst>
              <a:ext uri="{FF2B5EF4-FFF2-40B4-BE49-F238E27FC236}">
                <a16:creationId xmlns:a16="http://schemas.microsoft.com/office/drawing/2014/main" id="{FBF8A9B4-91FE-0914-01EE-DA7BF3BF5264}"/>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zh-CN" altLang="en-US" sz="2400">
                <a:latin typeface="楷体_GB2312" pitchFamily="49" charset="-122"/>
              </a:rPr>
              <a:t>（五）对核准程序的特别规定  </a:t>
            </a:r>
          </a:p>
          <a:p>
            <a:pPr algn="just" eaLnBrk="1" hangingPunct="1">
              <a:lnSpc>
                <a:spcPct val="120000"/>
              </a:lnSpc>
              <a:buFont typeface="Wingdings" panose="05000000000000000000" pitchFamily="2" charset="2"/>
              <a:buNone/>
            </a:pPr>
            <a:r>
              <a:rPr lang="zh-CN" altLang="en-US" sz="2400">
                <a:latin typeface="楷体_GB2312" pitchFamily="49" charset="-122"/>
              </a:rPr>
              <a:t>  这一特别规定的主要内容是：</a:t>
            </a:r>
          </a:p>
          <a:p>
            <a:pPr algn="just" eaLnBrk="1" hangingPunct="1">
              <a:lnSpc>
                <a:spcPct val="120000"/>
              </a:lnSpc>
              <a:buFont typeface="Wingdings" panose="05000000000000000000" pitchFamily="2" charset="2"/>
              <a:buNone/>
            </a:pPr>
            <a:r>
              <a:rPr lang="zh-CN" altLang="en-US" sz="2400">
                <a:latin typeface="楷体_GB2312" pitchFamily="49" charset="-122"/>
              </a:rPr>
              <a:t>      第一，关于许可依据。对于直接关系公共安全、人身健康、生命财产安全的重要设备、设施、产品、物品，应当按照技术标准、技术规范依法进行检验、检测、检疫，行政机关根据检验、检测、检疫的结果作出行政许可决定。</a:t>
            </a:r>
          </a:p>
          <a:p>
            <a:pPr algn="just" eaLnBrk="1" hangingPunct="1">
              <a:lnSpc>
                <a:spcPct val="120000"/>
              </a:lnSpc>
              <a:buFont typeface="Wingdings" panose="05000000000000000000" pitchFamily="2" charset="2"/>
              <a:buNone/>
            </a:pPr>
            <a:r>
              <a:rPr lang="zh-CN" altLang="en-US" sz="2400">
                <a:latin typeface="楷体_GB2312" pitchFamily="49" charset="-122"/>
              </a:rPr>
              <a:t>      第二，关于期限要求。行政机关实施检验、检测、检疫，应当自受理申请之日起5日内指派工作人员按照技术标准、技术规范进行检验、检测、检疫。</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A400B4-C572-7114-AFD8-7A1FF93799DE}"/>
              </a:ext>
            </a:extLst>
          </p:cNvPr>
          <p:cNvSpPr>
            <a:spLocks noGrp="1"/>
          </p:cNvSpPr>
          <p:nvPr>
            <p:ph type="title"/>
          </p:nvPr>
        </p:nvSpPr>
        <p:spPr/>
        <p:txBody>
          <a:bodyPr/>
          <a:lstStyle/>
          <a:p>
            <a:endParaRPr lang="zh-CN" altLang="en-US"/>
          </a:p>
        </p:txBody>
      </p:sp>
      <p:sp>
        <p:nvSpPr>
          <p:cNvPr id="61444" name="Rectangle 3">
            <a:extLst>
              <a:ext uri="{FF2B5EF4-FFF2-40B4-BE49-F238E27FC236}">
                <a16:creationId xmlns:a16="http://schemas.microsoft.com/office/drawing/2014/main" id="{A1292D1E-D005-9C6C-AB78-105F741E5763}"/>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en-US" altLang="zh-CN" sz="2400">
                <a:latin typeface="楷体_GB2312" pitchFamily="49" charset="-122"/>
              </a:rPr>
              <a:t>      </a:t>
            </a:r>
            <a:r>
              <a:rPr lang="zh-CN" altLang="en-US" sz="2400">
                <a:latin typeface="楷体_GB2312" pitchFamily="49" charset="-122"/>
              </a:rPr>
              <a:t>第三，关于人员要求。行政机关实施检验、检测、检疫时，应当指派两名以上工作人员进行，以保证检验、检测、检疫的质量。</a:t>
            </a:r>
          </a:p>
          <a:p>
            <a:pPr algn="just" eaLnBrk="1" hangingPunct="1">
              <a:lnSpc>
                <a:spcPct val="120000"/>
              </a:lnSpc>
              <a:buFont typeface="Wingdings" panose="05000000000000000000" pitchFamily="2" charset="2"/>
              <a:buNone/>
            </a:pPr>
            <a:r>
              <a:rPr lang="zh-CN" altLang="en-US" sz="2400">
                <a:latin typeface="楷体_GB2312" pitchFamily="49" charset="-122"/>
              </a:rPr>
              <a:t>      第四，关于说明理由。行政机关根据检验、检测、检疫结果，作出不予行政许可决定的，应当书面说明不予行政许可所依据的技术标准、技术规范。</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6C306A-92A9-91A9-5FC7-EF3F21F58598}"/>
              </a:ext>
            </a:extLst>
          </p:cNvPr>
          <p:cNvSpPr>
            <a:spLocks noGrp="1"/>
          </p:cNvSpPr>
          <p:nvPr>
            <p:ph type="title"/>
          </p:nvPr>
        </p:nvSpPr>
        <p:spPr/>
        <p:txBody>
          <a:bodyPr/>
          <a:lstStyle/>
          <a:p>
            <a:endParaRPr lang="zh-CN" altLang="en-US"/>
          </a:p>
        </p:txBody>
      </p:sp>
      <p:sp>
        <p:nvSpPr>
          <p:cNvPr id="62468" name="Rectangle 3">
            <a:extLst>
              <a:ext uri="{FF2B5EF4-FFF2-40B4-BE49-F238E27FC236}">
                <a16:creationId xmlns:a16="http://schemas.microsoft.com/office/drawing/2014/main" id="{9E330C41-9343-3147-8F75-6FB1080BFDE7}"/>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zh-CN" altLang="en-US" sz="2400">
                <a:latin typeface="楷体_GB2312" pitchFamily="49" charset="-122"/>
              </a:rPr>
              <a:t>（六）对登记程序的特别规定</a:t>
            </a:r>
          </a:p>
          <a:p>
            <a:pPr algn="just" eaLnBrk="1" hangingPunct="1">
              <a:lnSpc>
                <a:spcPct val="120000"/>
              </a:lnSpc>
              <a:buFont typeface="Wingdings" panose="05000000000000000000" pitchFamily="2" charset="2"/>
              <a:buNone/>
            </a:pPr>
            <a:r>
              <a:rPr lang="zh-CN" altLang="en-US" sz="2400">
                <a:latin typeface="楷体_GB2312" pitchFamily="49" charset="-122"/>
              </a:rPr>
              <a:t>      这一规定的特别内容是：</a:t>
            </a:r>
          </a:p>
          <a:p>
            <a:pPr algn="just" eaLnBrk="1" hangingPunct="1">
              <a:lnSpc>
                <a:spcPct val="120000"/>
              </a:lnSpc>
              <a:buFont typeface="Wingdings" panose="05000000000000000000" pitchFamily="2" charset="2"/>
              <a:buNone/>
            </a:pPr>
            <a:r>
              <a:rPr lang="zh-CN" altLang="en-US" sz="2400">
                <a:latin typeface="楷体_GB2312" pitchFamily="49" charset="-122"/>
              </a:rPr>
              <a:t>      第一，关于当场登记。对于企业或者其他组织的设立等需要确定主体资格的许可，申请人提交的申请材料齐全、符合法定形式的，行政机关应当当场予以登记。</a:t>
            </a:r>
          </a:p>
          <a:p>
            <a:pPr algn="just" eaLnBrk="1" hangingPunct="1">
              <a:lnSpc>
                <a:spcPct val="120000"/>
              </a:lnSpc>
              <a:buFont typeface="Wingdings" panose="05000000000000000000" pitchFamily="2" charset="2"/>
              <a:buNone/>
            </a:pPr>
            <a:r>
              <a:rPr lang="zh-CN" altLang="en-US" sz="2400">
                <a:latin typeface="楷体_GB2312" pitchFamily="49" charset="-122"/>
              </a:rPr>
              <a:t>      第二，关于两人核查。如果需要对申请材料的实质内容进行核实的，行政机关应当依照《行政许可法》第34条第3款规定办理，即指派两名以上工作人员进行核查。</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a:extLst>
              <a:ext uri="{FF2B5EF4-FFF2-40B4-BE49-F238E27FC236}">
                <a16:creationId xmlns:a16="http://schemas.microsoft.com/office/drawing/2014/main" id="{AD20E02F-EB89-BF95-5F36-1583BDB2AFFD}"/>
              </a:ext>
            </a:extLst>
          </p:cNvPr>
          <p:cNvSpPr>
            <a:spLocks noGrp="1" noChangeArrowheads="1"/>
          </p:cNvSpPr>
          <p:nvPr>
            <p:ph type="title"/>
          </p:nvPr>
        </p:nvSpPr>
        <p:spPr/>
        <p:txBody>
          <a:bodyPr/>
          <a:lstStyle/>
          <a:p>
            <a:pPr eaLnBrk="1" hangingPunct="1"/>
            <a:r>
              <a:rPr lang="zh-CN" altLang="en-US" sz="3600">
                <a:latin typeface="楷体_GB2312" pitchFamily="49" charset="-122"/>
                <a:ea typeface="楷体_GB2312" pitchFamily="49" charset="-122"/>
              </a:rPr>
              <a:t>六、行政许可的其他规定</a:t>
            </a:r>
          </a:p>
        </p:txBody>
      </p:sp>
      <p:sp>
        <p:nvSpPr>
          <p:cNvPr id="63492" name="Rectangle 3">
            <a:extLst>
              <a:ext uri="{FF2B5EF4-FFF2-40B4-BE49-F238E27FC236}">
                <a16:creationId xmlns:a16="http://schemas.microsoft.com/office/drawing/2014/main" id="{1C7F1EC5-32F6-1D6E-133D-8B31D90B43E7}"/>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en-US" altLang="zh-CN" sz="2400">
                <a:latin typeface="楷体_GB2312" pitchFamily="49" charset="-122"/>
              </a:rPr>
              <a:t> </a:t>
            </a:r>
            <a:r>
              <a:rPr lang="zh-CN" altLang="en-US" sz="2400">
                <a:latin typeface="楷体_GB2312" pitchFamily="49" charset="-122"/>
              </a:rPr>
              <a:t>（一）行政许可的变更与撤回</a:t>
            </a:r>
          </a:p>
          <a:p>
            <a:pPr algn="just" eaLnBrk="1" hangingPunct="1">
              <a:lnSpc>
                <a:spcPct val="120000"/>
              </a:lnSpc>
              <a:buFont typeface="Wingdings" panose="05000000000000000000" pitchFamily="2" charset="2"/>
              <a:buNone/>
            </a:pPr>
            <a:r>
              <a:rPr lang="zh-CN" altLang="en-US" sz="2400">
                <a:latin typeface="楷体_GB2312" pitchFamily="49" charset="-122"/>
              </a:rPr>
              <a:t>      “行政许可之变更与撤回制度”具有以下特点：</a:t>
            </a:r>
          </a:p>
          <a:p>
            <a:pPr algn="just" eaLnBrk="1" hangingPunct="1">
              <a:lnSpc>
                <a:spcPct val="120000"/>
              </a:lnSpc>
              <a:buFont typeface="Wingdings" panose="05000000000000000000" pitchFamily="2" charset="2"/>
              <a:buNone/>
            </a:pPr>
            <a:r>
              <a:rPr lang="zh-CN" altLang="en-US" sz="2400">
                <a:latin typeface="楷体_GB2312" pitchFamily="49" charset="-122"/>
              </a:rPr>
              <a:t>      一是，它以行政许可所依据的法律、法规、规章修改或者废止，或者准予行政许可所依据的客观情况发生重大变化为前提。无此前提，对于已经生效的行政许可不得变更与撤回。</a:t>
            </a:r>
          </a:p>
          <a:p>
            <a:pPr algn="just" eaLnBrk="1" hangingPunct="1">
              <a:lnSpc>
                <a:spcPct val="120000"/>
              </a:lnSpc>
              <a:buFont typeface="Wingdings" panose="05000000000000000000" pitchFamily="2" charset="2"/>
              <a:buNone/>
            </a:pPr>
            <a:r>
              <a:rPr lang="zh-CN" altLang="en-US" sz="2400">
                <a:latin typeface="楷体_GB2312" pitchFamily="49" charset="-122"/>
              </a:rPr>
              <a:t>      二是，它以符合公共利益的需要为标准。即变更与撤回的方向与程度必须符合公共利益的需要。</a:t>
            </a:r>
          </a:p>
          <a:p>
            <a:pPr algn="just" eaLnBrk="1" hangingPunct="1">
              <a:lnSpc>
                <a:spcPct val="120000"/>
              </a:lnSpc>
              <a:buFont typeface="Wingdings" panose="05000000000000000000" pitchFamily="2" charset="2"/>
              <a:buNone/>
            </a:pPr>
            <a:r>
              <a:rPr lang="zh-CN" altLang="en-US" sz="2400">
                <a:latin typeface="楷体_GB2312" pitchFamily="49" charset="-122"/>
              </a:rPr>
              <a:t>      三是，它以事后补偿为原则。行政许可的变更与撤回给当事人造成财产损失的，行政机关应当依法给予补偿。</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78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061CA5-AEBF-38A5-6D13-22D9682850BE}"/>
              </a:ext>
            </a:extLst>
          </p:cNvPr>
          <p:cNvSpPr>
            <a:spLocks noGrp="1"/>
          </p:cNvSpPr>
          <p:nvPr>
            <p:ph type="title"/>
          </p:nvPr>
        </p:nvSpPr>
        <p:spPr/>
        <p:txBody>
          <a:bodyPr/>
          <a:lstStyle/>
          <a:p>
            <a:endParaRPr lang="zh-CN" altLang="en-US"/>
          </a:p>
        </p:txBody>
      </p:sp>
      <p:sp>
        <p:nvSpPr>
          <p:cNvPr id="64516" name="Rectangle 3">
            <a:extLst>
              <a:ext uri="{FF2B5EF4-FFF2-40B4-BE49-F238E27FC236}">
                <a16:creationId xmlns:a16="http://schemas.microsoft.com/office/drawing/2014/main" id="{EDB350DD-1E77-08B0-D3BA-81B4DCA973B4}"/>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en-US" altLang="zh-CN" sz="2400">
                <a:latin typeface="楷体_GB2312" pitchFamily="49" charset="-122"/>
              </a:rPr>
              <a:t> </a:t>
            </a:r>
            <a:r>
              <a:rPr lang="zh-CN" altLang="en-US" sz="2400">
                <a:latin typeface="楷体_GB2312" pitchFamily="49" charset="-122"/>
              </a:rPr>
              <a:t>（二）行政许可的撤销与注销</a:t>
            </a:r>
          </a:p>
          <a:p>
            <a:pPr algn="just" eaLnBrk="1" hangingPunct="1">
              <a:lnSpc>
                <a:spcPct val="120000"/>
              </a:lnSpc>
              <a:buFont typeface="Wingdings" panose="05000000000000000000" pitchFamily="2" charset="2"/>
              <a:buNone/>
            </a:pPr>
            <a:r>
              <a:rPr lang="zh-CN" altLang="en-US" sz="2400">
                <a:solidFill>
                  <a:srgbClr val="FF0000"/>
                </a:solidFill>
                <a:latin typeface="楷体_GB2312" pitchFamily="49" charset="-122"/>
              </a:rPr>
              <a:t>  1.行政许可的撤销</a:t>
            </a:r>
          </a:p>
          <a:p>
            <a:pPr algn="just" eaLnBrk="1" hangingPunct="1">
              <a:lnSpc>
                <a:spcPct val="120000"/>
              </a:lnSpc>
              <a:buFont typeface="Wingdings" panose="05000000000000000000" pitchFamily="2" charset="2"/>
              <a:buNone/>
            </a:pPr>
            <a:r>
              <a:rPr lang="zh-CN" altLang="en-US" sz="2400">
                <a:latin typeface="楷体_GB2312" pitchFamily="49" charset="-122"/>
              </a:rPr>
              <a:t>      这一制度的特点是：</a:t>
            </a:r>
          </a:p>
          <a:p>
            <a:pPr algn="just" eaLnBrk="1" hangingPunct="1">
              <a:lnSpc>
                <a:spcPct val="120000"/>
              </a:lnSpc>
              <a:buFont typeface="Wingdings" panose="05000000000000000000" pitchFamily="2" charset="2"/>
              <a:buNone/>
            </a:pPr>
            <a:r>
              <a:rPr lang="zh-CN" altLang="en-US" sz="2400">
                <a:latin typeface="楷体_GB2312" pitchFamily="49" charset="-122"/>
              </a:rPr>
              <a:t>      一是，以行政许可机关违法许可或被许可人违法取得许可为前提。</a:t>
            </a:r>
          </a:p>
          <a:p>
            <a:pPr algn="just" eaLnBrk="1" hangingPunct="1">
              <a:lnSpc>
                <a:spcPct val="120000"/>
              </a:lnSpc>
              <a:buFont typeface="Wingdings" panose="05000000000000000000" pitchFamily="2" charset="2"/>
              <a:buNone/>
            </a:pPr>
            <a:r>
              <a:rPr lang="zh-CN" altLang="en-US" sz="2400">
                <a:latin typeface="楷体_GB2312" pitchFamily="49" charset="-122"/>
              </a:rPr>
              <a:t>      二是，以行政许可机关或上级行政机关为撤销机关。</a:t>
            </a:r>
          </a:p>
          <a:p>
            <a:pPr algn="just" eaLnBrk="1" hangingPunct="1">
              <a:lnSpc>
                <a:spcPct val="120000"/>
              </a:lnSpc>
              <a:buFont typeface="Wingdings" panose="05000000000000000000" pitchFamily="2" charset="2"/>
              <a:buNone/>
            </a:pPr>
            <a:r>
              <a:rPr lang="zh-CN" altLang="en-US" sz="2400">
                <a:latin typeface="楷体_GB2312" pitchFamily="49" charset="-122"/>
              </a:rPr>
              <a:t>      三是，以利害关系人的请求或者依据职权来启动撤销程序。</a:t>
            </a:r>
          </a:p>
          <a:p>
            <a:pPr algn="just" eaLnBrk="1" hangingPunct="1">
              <a:lnSpc>
                <a:spcPct val="120000"/>
              </a:lnSpc>
              <a:buFont typeface="Wingdings" panose="05000000000000000000" pitchFamily="2" charset="2"/>
              <a:buNone/>
            </a:pPr>
            <a:r>
              <a:rPr lang="zh-CN" altLang="en-US" sz="2400">
                <a:latin typeface="楷体_GB2312" pitchFamily="49" charset="-122"/>
              </a:rPr>
              <a:t>      四是，撤销行政许可，该许可行为自始无效。</a:t>
            </a:r>
          </a:p>
          <a:p>
            <a:pPr algn="just" eaLnBrk="1" hangingPunct="1">
              <a:lnSpc>
                <a:spcPct val="120000"/>
              </a:lnSpc>
              <a:buFont typeface="Wingdings" panose="05000000000000000000" pitchFamily="2" charset="2"/>
              <a:buNone/>
            </a:pPr>
            <a:r>
              <a:rPr lang="zh-CN" altLang="en-US" sz="2400">
                <a:latin typeface="楷体_GB2312" pitchFamily="49" charset="-122"/>
              </a:rPr>
              <a:t>      五是，撤销行政许可所引起的被许可人利益的损害，视不同情况分别处理。</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ACAAFE-C1E7-4CE2-0EF5-FF00DC97B533}"/>
              </a:ext>
            </a:extLst>
          </p:cNvPr>
          <p:cNvSpPr>
            <a:spLocks noGrp="1"/>
          </p:cNvSpPr>
          <p:nvPr>
            <p:ph type="title"/>
          </p:nvPr>
        </p:nvSpPr>
        <p:spPr/>
        <p:txBody>
          <a:bodyPr/>
          <a:lstStyle/>
          <a:p>
            <a:endParaRPr lang="zh-CN" altLang="en-US"/>
          </a:p>
        </p:txBody>
      </p:sp>
      <p:sp>
        <p:nvSpPr>
          <p:cNvPr id="65540" name="Rectangle 3">
            <a:extLst>
              <a:ext uri="{FF2B5EF4-FFF2-40B4-BE49-F238E27FC236}">
                <a16:creationId xmlns:a16="http://schemas.microsoft.com/office/drawing/2014/main" id="{051B6422-8481-55A8-238B-5947E9D7E6FF}"/>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en-US" altLang="zh-CN" sz="2400">
                <a:latin typeface="楷体_GB2312" pitchFamily="49" charset="-122"/>
              </a:rPr>
              <a:t> </a:t>
            </a:r>
            <a:r>
              <a:rPr lang="en-US" altLang="zh-CN" sz="2400">
                <a:solidFill>
                  <a:srgbClr val="FF0000"/>
                </a:solidFill>
                <a:latin typeface="楷体_GB2312" pitchFamily="49" charset="-122"/>
              </a:rPr>
              <a:t> 2.行政许可的注销</a:t>
            </a:r>
          </a:p>
          <a:p>
            <a:pPr algn="just" eaLnBrk="1" hangingPunct="1">
              <a:lnSpc>
                <a:spcPct val="120000"/>
              </a:lnSpc>
              <a:buFont typeface="Wingdings" panose="05000000000000000000" pitchFamily="2" charset="2"/>
              <a:buNone/>
            </a:pPr>
            <a:r>
              <a:rPr lang="en-US" altLang="zh-CN" sz="2400">
                <a:latin typeface="楷体_GB2312" pitchFamily="49" charset="-122"/>
              </a:rPr>
              <a:t>      《行政许可法》第70条规定，有下列情形之一的，行政机关应当依法办理有关行政许可的注销手续：1.行政许可有效期届满未延续的；2.赋予公民特定资格的行政许可，该公民死亡或者丧失行为能力的；3.法人或者其他组织依法终止的；4.行政许可依法被撤销、撤回，或者行政许可证件依法被吊销的；5.因不可抗力导致行政许可事项无法实施的；6.法律、法规规定的应当注销行政许可的其他情形。</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CE5BCE-F53D-1BA8-D717-9CC585EB3CA2}"/>
              </a:ext>
            </a:extLst>
          </p:cNvPr>
          <p:cNvSpPr>
            <a:spLocks noGrp="1"/>
          </p:cNvSpPr>
          <p:nvPr>
            <p:ph type="title"/>
          </p:nvPr>
        </p:nvSpPr>
        <p:spPr/>
        <p:txBody>
          <a:bodyPr/>
          <a:lstStyle/>
          <a:p>
            <a:endParaRPr lang="zh-CN" altLang="en-US"/>
          </a:p>
        </p:txBody>
      </p:sp>
      <p:sp>
        <p:nvSpPr>
          <p:cNvPr id="66564" name="Rectangle 3">
            <a:extLst>
              <a:ext uri="{FF2B5EF4-FFF2-40B4-BE49-F238E27FC236}">
                <a16:creationId xmlns:a16="http://schemas.microsoft.com/office/drawing/2014/main" id="{E8550C8D-A0AA-1D87-5F07-4EC3023C5F5A}"/>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en-US" altLang="zh-CN" sz="2400">
                <a:latin typeface="楷体_GB2312" pitchFamily="49" charset="-122"/>
              </a:rPr>
              <a:t>  （三）行政许可的撤回、撤销、注销与吊销</a:t>
            </a:r>
          </a:p>
          <a:p>
            <a:pPr algn="just" eaLnBrk="1" hangingPunct="1">
              <a:lnSpc>
                <a:spcPct val="120000"/>
              </a:lnSpc>
              <a:buFont typeface="Wingdings" panose="05000000000000000000" pitchFamily="2" charset="2"/>
              <a:buNone/>
            </a:pPr>
            <a:r>
              <a:rPr lang="en-US" altLang="zh-CN" sz="2400">
                <a:latin typeface="楷体_GB2312" pitchFamily="49" charset="-122"/>
              </a:rPr>
              <a:t>      行政许可的撤回，系指行政许可机关在行政许可所依据的法律、法规、规章修改或者废止，或者准予行政许可所依据的客观情况发生重大变化的前提下，出于公共利益的需要，提前收回行政许可，并对被许可人依法补偿的行政征收行为。</a:t>
            </a:r>
          </a:p>
          <a:p>
            <a:pPr algn="just" eaLnBrk="1" hangingPunct="1">
              <a:lnSpc>
                <a:spcPct val="120000"/>
              </a:lnSpc>
              <a:buFont typeface="Wingdings" panose="05000000000000000000" pitchFamily="2" charset="2"/>
              <a:buNone/>
            </a:pPr>
            <a:r>
              <a:rPr lang="en-US" altLang="zh-CN" sz="2400">
                <a:latin typeface="楷体_GB2312" pitchFamily="49" charset="-122"/>
              </a:rPr>
              <a:t>      行政许可的撤销，系指行政许可机关违法作出许可决定或被许可人以不正当手段取得行政许可的，行政许可机关或其上级行政机关，根据利害关系人的请求或者依据职权，依法取消行政许可，使其自始就不发生法律效力的行政行为。</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a:extLst>
              <a:ext uri="{FF2B5EF4-FFF2-40B4-BE49-F238E27FC236}">
                <a16:creationId xmlns:a16="http://schemas.microsoft.com/office/drawing/2014/main" id="{FF8FB598-3764-7D0A-8661-2813ED374238}"/>
              </a:ext>
            </a:extLst>
          </p:cNvPr>
          <p:cNvSpPr>
            <a:spLocks noGrp="1" noChangeArrowheads="1"/>
          </p:cNvSpPr>
          <p:nvPr>
            <p:ph type="title"/>
          </p:nvPr>
        </p:nvSpPr>
        <p:spPr/>
        <p:txBody>
          <a:bodyPr/>
          <a:lstStyle/>
          <a:p>
            <a:pPr eaLnBrk="1" hangingPunct="1"/>
            <a:r>
              <a:rPr lang="zh-CN" altLang="en-US" sz="3600">
                <a:solidFill>
                  <a:schemeClr val="hlink"/>
                </a:solidFill>
                <a:latin typeface="楷体_GB2312" pitchFamily="49" charset="-122"/>
                <a:ea typeface="楷体_GB2312" pitchFamily="49" charset="-122"/>
              </a:rPr>
              <a:t>本章导语</a:t>
            </a:r>
          </a:p>
        </p:txBody>
      </p:sp>
      <p:sp>
        <p:nvSpPr>
          <p:cNvPr id="30723" name="Rectangle 2">
            <a:extLst>
              <a:ext uri="{FF2B5EF4-FFF2-40B4-BE49-F238E27FC236}">
                <a16:creationId xmlns:a16="http://schemas.microsoft.com/office/drawing/2014/main" id="{6255D880-D393-1728-A427-7EF4987B8128}"/>
              </a:ext>
            </a:extLst>
          </p:cNvPr>
          <p:cNvSpPr>
            <a:spLocks noGrp="1" noChangeArrowheads="1"/>
          </p:cNvSpPr>
          <p:nvPr>
            <p:ph idx="1"/>
          </p:nvPr>
        </p:nvSpPr>
        <p:spPr/>
        <p:txBody>
          <a:bodyPr/>
          <a:lstStyle/>
          <a:p>
            <a:pPr eaLnBrk="1" hangingPunct="1">
              <a:buFont typeface="Wingdings" panose="05000000000000000000" pitchFamily="2" charset="2"/>
              <a:buNone/>
            </a:pPr>
            <a:r>
              <a:rPr lang="en-US" altLang="zh-CN" sz="2800">
                <a:solidFill>
                  <a:srgbClr val="000000"/>
                </a:solidFill>
                <a:latin typeface="楷体_GB2312" pitchFamily="49" charset="-122"/>
              </a:rPr>
              <a:t> </a:t>
            </a:r>
          </a:p>
          <a:p>
            <a:pPr algn="just" eaLnBrk="1" hangingPunct="1">
              <a:buFont typeface="Wingdings" panose="05000000000000000000" pitchFamily="2" charset="2"/>
              <a:buChar char="•"/>
            </a:pPr>
            <a:r>
              <a:rPr lang="zh-CN" altLang="en-US" sz="2800">
                <a:solidFill>
                  <a:srgbClr val="000000"/>
                </a:solidFill>
                <a:latin typeface="黑体" panose="02010609060101010101" pitchFamily="49" charset="-122"/>
                <a:ea typeface="黑体" panose="02010609060101010101" pitchFamily="49" charset="-122"/>
              </a:rPr>
              <a:t>本章教学重点：</a:t>
            </a:r>
            <a:r>
              <a:rPr lang="zh-CN" altLang="en-US" sz="2800">
                <a:solidFill>
                  <a:srgbClr val="000000"/>
                </a:solidFill>
                <a:latin typeface="楷体_GB2312" pitchFamily="49" charset="-122"/>
              </a:rPr>
              <a:t>行政给付的形式和制度、行政许可许可事项及设定、</a:t>
            </a:r>
            <a:r>
              <a:rPr lang="zh-CN" altLang="en-US" sz="2800">
                <a:solidFill>
                  <a:srgbClr val="000000"/>
                </a:solidFill>
                <a:latin typeface="楷体_GB2312" pitchFamily="49" charset="-122"/>
                <a:sym typeface="楷体_GB2312" pitchFamily="49" charset="-122"/>
              </a:rPr>
              <a:t>行政许可的实施机关与实施程序</a:t>
            </a:r>
            <a:r>
              <a:rPr lang="zh-CN" altLang="en-US" sz="2800">
                <a:solidFill>
                  <a:srgbClr val="000000"/>
                </a:solidFill>
                <a:latin typeface="楷体_GB2312" pitchFamily="49" charset="-122"/>
              </a:rPr>
              <a:t>。</a:t>
            </a:r>
          </a:p>
          <a:p>
            <a:pPr algn="just" eaLnBrk="1" hangingPunct="1">
              <a:buFont typeface="Wingdings" panose="05000000000000000000" pitchFamily="2" charset="2"/>
              <a:buChar char="•"/>
            </a:pPr>
            <a:r>
              <a:rPr lang="zh-CN" altLang="en-US" sz="2800">
                <a:solidFill>
                  <a:srgbClr val="000000"/>
                </a:solidFill>
                <a:latin typeface="黑体" panose="02010609060101010101" pitchFamily="49" charset="-122"/>
                <a:ea typeface="黑体" panose="02010609060101010101" pitchFamily="49" charset="-122"/>
              </a:rPr>
              <a:t>本章教学难点</a:t>
            </a:r>
            <a:r>
              <a:rPr lang="zh-CN" altLang="en-US" sz="2800">
                <a:solidFill>
                  <a:srgbClr val="000000"/>
                </a:solidFill>
                <a:latin typeface="黑体" panose="02010609060101010101" pitchFamily="49" charset="-122"/>
                <a:ea typeface="黑体" panose="02010609060101010101" pitchFamily="49" charset="-122"/>
                <a:sym typeface="Arial" panose="020B0604020202020204" pitchFamily="34" charset="0"/>
              </a:rPr>
              <a:t>：</a:t>
            </a:r>
            <a:r>
              <a:rPr lang="zh-CN" altLang="en-US" sz="2800">
                <a:solidFill>
                  <a:srgbClr val="000000"/>
                </a:solidFill>
                <a:latin typeface="楷体_GB2312" pitchFamily="49" charset="-122"/>
                <a:sym typeface="Arial" panose="020B0604020202020204" pitchFamily="34" charset="0"/>
              </a:rPr>
              <a:t>行政许可的撤回、撤销、注销与吊销的区别</a:t>
            </a:r>
            <a:r>
              <a:rPr lang="zh-CN" altLang="en-US" sz="2800">
                <a:solidFill>
                  <a:srgbClr val="000000"/>
                </a:solidFill>
                <a:latin typeface="楷体_GB2312" pitchFamily="49" charset="-122"/>
              </a:rPr>
              <a:t>。 </a:t>
            </a:r>
          </a:p>
        </p:txBody>
      </p:sp>
    </p:spTree>
  </p:cSld>
  <p:clrMapOvr>
    <a:masterClrMapping/>
  </p:clrMapOvr>
  <p:transition spd="slow">
    <p:random/>
    <p:sndAc>
      <p:stSnd>
        <p:snd r:embed="rId2" name="cashreg.wav"/>
      </p:stSnd>
    </p:sndAc>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54A805-C07A-6C4A-8D87-1ECB25696899}"/>
              </a:ext>
            </a:extLst>
          </p:cNvPr>
          <p:cNvSpPr>
            <a:spLocks noGrp="1"/>
          </p:cNvSpPr>
          <p:nvPr>
            <p:ph type="title"/>
          </p:nvPr>
        </p:nvSpPr>
        <p:spPr/>
        <p:txBody>
          <a:bodyPr/>
          <a:lstStyle/>
          <a:p>
            <a:endParaRPr lang="zh-CN" altLang="en-US"/>
          </a:p>
        </p:txBody>
      </p:sp>
      <p:sp>
        <p:nvSpPr>
          <p:cNvPr id="67588" name="Rectangle 3">
            <a:extLst>
              <a:ext uri="{FF2B5EF4-FFF2-40B4-BE49-F238E27FC236}">
                <a16:creationId xmlns:a16="http://schemas.microsoft.com/office/drawing/2014/main" id="{7B7B5E80-4CF8-F046-21B1-9C26BE8E0262}"/>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en-US" altLang="zh-CN" sz="2400">
                <a:latin typeface="楷体_GB2312" pitchFamily="49" charset="-122"/>
              </a:rPr>
              <a:t>      行政许可的注销，系指有关行政登记机关，针对各种效力已消灭的行政许可进行登记，以认定和宣示其往后不再具有许可效力的行政确认行为。</a:t>
            </a:r>
          </a:p>
          <a:p>
            <a:pPr algn="just" eaLnBrk="1" hangingPunct="1">
              <a:lnSpc>
                <a:spcPct val="120000"/>
              </a:lnSpc>
              <a:buFont typeface="Wingdings" panose="05000000000000000000" pitchFamily="2" charset="2"/>
              <a:buNone/>
            </a:pPr>
            <a:r>
              <a:rPr lang="en-US" altLang="zh-CN" sz="2400">
                <a:latin typeface="楷体_GB2312" pitchFamily="49" charset="-122"/>
              </a:rPr>
              <a:t>      行政许可的吊销，系指行政处罚机关针对相对人的违法从事被许可的行为，依法取消其行政许可，使其往后不再具有效力的行政处罚行为。吊销许可证作为一种行政处罚种类由《行政处罚法》第8条设定，行政处罚机关一般是行政许可机关。</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B840A5-0AF9-9666-8063-FE753FB100AE}"/>
              </a:ext>
            </a:extLst>
          </p:cNvPr>
          <p:cNvSpPr>
            <a:spLocks noGrp="1"/>
          </p:cNvSpPr>
          <p:nvPr>
            <p:ph type="title"/>
          </p:nvPr>
        </p:nvSpPr>
        <p:spPr/>
        <p:txBody>
          <a:bodyPr/>
          <a:lstStyle/>
          <a:p>
            <a:endParaRPr lang="zh-CN" altLang="en-US"/>
          </a:p>
        </p:txBody>
      </p:sp>
      <p:sp>
        <p:nvSpPr>
          <p:cNvPr id="68612" name="Rectangle 3">
            <a:extLst>
              <a:ext uri="{FF2B5EF4-FFF2-40B4-BE49-F238E27FC236}">
                <a16:creationId xmlns:a16="http://schemas.microsoft.com/office/drawing/2014/main" id="{C8E9FDDA-FC97-46BE-6888-DBBCB64FC172}"/>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en-US" altLang="zh-CN" sz="2400">
                <a:latin typeface="楷体_GB2312" pitchFamily="49" charset="-122"/>
              </a:rPr>
              <a:t> （四）行政许可的费用</a:t>
            </a:r>
          </a:p>
          <a:p>
            <a:pPr algn="just" eaLnBrk="1" hangingPunct="1">
              <a:lnSpc>
                <a:spcPct val="120000"/>
              </a:lnSpc>
              <a:buFont typeface="Wingdings" panose="05000000000000000000" pitchFamily="2" charset="2"/>
              <a:buNone/>
            </a:pPr>
            <a:r>
              <a:rPr lang="en-US" altLang="zh-CN" sz="2400">
                <a:latin typeface="楷体_GB2312" pitchFamily="49" charset="-122"/>
              </a:rPr>
              <a:t>      《行政许可法》第58条规定：“行政机关实施行政许可和对行政许可事项进行监督检查，不得收取任何费用。但是，法律、行政法规另有规定的，依照其规定。”这就确立了一个总原则，即行政许可不得收费原则。</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a:extLst>
              <a:ext uri="{FF2B5EF4-FFF2-40B4-BE49-F238E27FC236}">
                <a16:creationId xmlns:a16="http://schemas.microsoft.com/office/drawing/2014/main" id="{2140BFD1-0469-8AFF-929B-3CFCC33AB662}"/>
              </a:ext>
            </a:extLst>
          </p:cNvPr>
          <p:cNvSpPr>
            <a:spLocks noGrp="1" noChangeArrowheads="1"/>
          </p:cNvSpPr>
          <p:nvPr>
            <p:ph type="title"/>
          </p:nvPr>
        </p:nvSpPr>
        <p:spPr/>
        <p:txBody>
          <a:bodyPr/>
          <a:lstStyle/>
          <a:p>
            <a:pPr eaLnBrk="1" hangingPunct="1"/>
            <a:r>
              <a:rPr lang="zh-CN" altLang="en-US" sz="3600">
                <a:solidFill>
                  <a:srgbClr val="FF0000"/>
                </a:solidFill>
                <a:latin typeface="楷体_GB2312" pitchFamily="49" charset="-122"/>
                <a:ea typeface="楷体_GB2312" pitchFamily="49" charset="-122"/>
              </a:rPr>
              <a:t>本节实务研究 </a:t>
            </a:r>
          </a:p>
        </p:txBody>
      </p:sp>
      <p:sp>
        <p:nvSpPr>
          <p:cNvPr id="65539" name="Rectangle 3">
            <a:extLst>
              <a:ext uri="{FF2B5EF4-FFF2-40B4-BE49-F238E27FC236}">
                <a16:creationId xmlns:a16="http://schemas.microsoft.com/office/drawing/2014/main" id="{023DE1CC-952B-9895-6D21-B56E370B7AEF}"/>
              </a:ext>
            </a:extLst>
          </p:cNvPr>
          <p:cNvSpPr>
            <a:spLocks noGrp="1"/>
          </p:cNvSpPr>
          <p:nvPr>
            <p:ph idx="1"/>
          </p:nvPr>
        </p:nvSpPr>
        <p:spPr/>
        <p:txBody>
          <a:bodyPr/>
          <a:lstStyle/>
          <a:p>
            <a:pPr eaLnBrk="1" hangingPunct="1">
              <a:buFont typeface="Wingdings" charset="2"/>
              <a:buNone/>
              <a:defRPr/>
            </a:pPr>
            <a:r>
              <a:rPr lang="en-US" altLang="zh-CN" sz="2800" noProof="1">
                <a:ln/>
                <a:effectLst>
                  <a:outerShdw blurRad="38100" dist="19050" dir="2700000" algn="tl" rotWithShape="0">
                    <a:schemeClr val="dk1">
                      <a:alpha val="40000"/>
                    </a:schemeClr>
                  </a:outerShdw>
                </a:effectLst>
                <a:latin typeface="楷体_GB2312" pitchFamily="49" charset="-122"/>
              </a:rPr>
              <a:t>* </a:t>
            </a:r>
            <a:r>
              <a:rPr lang="zh-CN" altLang="en-US" sz="2800" noProof="1">
                <a:ln/>
                <a:effectLst>
                  <a:outerShdw blurRad="38100" dist="19050" dir="2700000" algn="tl" rotWithShape="0">
                    <a:schemeClr val="dk1">
                      <a:alpha val="40000"/>
                    </a:schemeClr>
                  </a:outerShdw>
                </a:effectLst>
                <a:latin typeface="楷体_GB2312" pitchFamily="49" charset="-122"/>
              </a:rPr>
              <a:t>许可已被广泛运用到各个行业和领域的企业社会责任关系，且从地理意义上的社会关系，扩展到整个市场、行业意义上的社会关系。</a:t>
            </a:r>
          </a:p>
        </p:txBody>
      </p:sp>
    </p:spTree>
  </p:cSld>
  <p:clrMapOvr>
    <a:masterClrMapping/>
  </p:clrMapOvr>
  <p:transition spd="slow">
    <p:random/>
    <p:sndAc>
      <p:stSnd>
        <p:snd r:embed="rId2" name="cashreg.wav"/>
      </p:stSnd>
    </p:sndAc>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a:extLst>
              <a:ext uri="{FF2B5EF4-FFF2-40B4-BE49-F238E27FC236}">
                <a16:creationId xmlns:a16="http://schemas.microsoft.com/office/drawing/2014/main" id="{07F282BA-03A1-349B-6790-8FA3B87DBFC9}"/>
              </a:ext>
            </a:extLst>
          </p:cNvPr>
          <p:cNvSpPr>
            <a:spLocks noGrp="1" noChangeArrowheads="1"/>
          </p:cNvSpPr>
          <p:nvPr>
            <p:ph type="title"/>
          </p:nvPr>
        </p:nvSpPr>
        <p:spPr/>
        <p:txBody>
          <a:bodyPr/>
          <a:lstStyle/>
          <a:p>
            <a:pPr eaLnBrk="1" hangingPunct="1"/>
            <a:r>
              <a:rPr lang="zh-CN" altLang="en-US" sz="3600">
                <a:solidFill>
                  <a:srgbClr val="FF0000"/>
                </a:solidFill>
                <a:latin typeface="楷体_GB2312" pitchFamily="49" charset="-122"/>
                <a:ea typeface="楷体_GB2312" pitchFamily="49" charset="-122"/>
              </a:rPr>
              <a:t>本节理论研究 </a:t>
            </a:r>
          </a:p>
        </p:txBody>
      </p:sp>
      <p:sp>
        <p:nvSpPr>
          <p:cNvPr id="65539" name="Rectangle 3">
            <a:extLst>
              <a:ext uri="{FF2B5EF4-FFF2-40B4-BE49-F238E27FC236}">
                <a16:creationId xmlns:a16="http://schemas.microsoft.com/office/drawing/2014/main" id="{28C3BF41-21AA-756F-4CF1-1992D8DA7195}"/>
              </a:ext>
            </a:extLst>
          </p:cNvPr>
          <p:cNvSpPr>
            <a:spLocks noGrp="1"/>
          </p:cNvSpPr>
          <p:nvPr>
            <p:ph idx="1"/>
          </p:nvPr>
        </p:nvSpPr>
        <p:spPr/>
        <p:txBody>
          <a:bodyPr/>
          <a:lstStyle/>
          <a:p>
            <a:pPr eaLnBrk="1" hangingPunct="1">
              <a:buFont typeface="Wingdings" charset="2"/>
              <a:buNone/>
              <a:defRPr/>
            </a:pPr>
            <a:r>
              <a:rPr lang="en-US" altLang="zh-CN" sz="2800" noProof="1">
                <a:ln/>
                <a:effectLst>
                  <a:outerShdw blurRad="38100" dist="19050" dir="2700000" algn="tl" rotWithShape="0">
                    <a:schemeClr val="dk1">
                      <a:alpha val="40000"/>
                    </a:schemeClr>
                  </a:outerShdw>
                </a:effectLst>
                <a:latin typeface="楷体_GB2312" pitchFamily="49" charset="-122"/>
              </a:rPr>
              <a:t>* </a:t>
            </a:r>
            <a:r>
              <a:rPr lang="zh-CN" altLang="en-US" sz="2800" noProof="1">
                <a:ln/>
                <a:effectLst>
                  <a:outerShdw blurRad="38100" dist="19050" dir="2700000" algn="tl" rotWithShape="0">
                    <a:schemeClr val="dk1">
                      <a:alpha val="40000"/>
                    </a:schemeClr>
                  </a:outerShdw>
                </a:effectLst>
                <a:latin typeface="楷体_GB2312" pitchFamily="49" charset="-122"/>
              </a:rPr>
              <a:t>相对以往被大量讨论的行政处罚的裁量基准而言，行政许可的裁量有其迥异的特性。更为重要的是，行政许可领域充斥着要件裁量，与合法性问题相比，更关乎正当性判断。</a:t>
            </a:r>
          </a:p>
        </p:txBody>
      </p:sp>
    </p:spTree>
  </p:cSld>
  <p:clrMapOvr>
    <a:masterClrMapping/>
  </p:clrMapOvr>
  <p:transition spd="slow">
    <p:random/>
    <p:sndAc>
      <p:stSnd>
        <p:snd r:embed="rId2" name="cashreg.wav"/>
      </p:stSnd>
    </p:sndAc>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a:extLst>
              <a:ext uri="{FF2B5EF4-FFF2-40B4-BE49-F238E27FC236}">
                <a16:creationId xmlns:a16="http://schemas.microsoft.com/office/drawing/2014/main" id="{486BFFA8-B16A-9439-F2A0-EFF95D494E61}"/>
              </a:ext>
            </a:extLst>
          </p:cNvPr>
          <p:cNvSpPr>
            <a:spLocks noGrp="1" noChangeArrowheads="1"/>
          </p:cNvSpPr>
          <p:nvPr>
            <p:ph type="title"/>
          </p:nvPr>
        </p:nvSpPr>
        <p:spPr/>
        <p:txBody>
          <a:bodyPr/>
          <a:lstStyle/>
          <a:p>
            <a:pPr eaLnBrk="1" hangingPunct="1"/>
            <a:r>
              <a:rPr lang="zh-CN" altLang="en-US" sz="3600">
                <a:solidFill>
                  <a:schemeClr val="hlink"/>
                </a:solidFill>
                <a:latin typeface="楷体_GB2312" pitchFamily="49" charset="-122"/>
                <a:ea typeface="楷体_GB2312" pitchFamily="49" charset="-122"/>
              </a:rPr>
              <a:t>本章前沿问题</a:t>
            </a:r>
          </a:p>
        </p:txBody>
      </p:sp>
      <p:sp>
        <p:nvSpPr>
          <p:cNvPr id="2" name="Rectangle 3">
            <a:extLst>
              <a:ext uri="{FF2B5EF4-FFF2-40B4-BE49-F238E27FC236}">
                <a16:creationId xmlns:a16="http://schemas.microsoft.com/office/drawing/2014/main" id="{1CC501C6-A3A2-B9A4-889C-5B7126898861}"/>
              </a:ext>
            </a:extLst>
          </p:cNvPr>
          <p:cNvSpPr>
            <a:spLocks noGrp="1"/>
          </p:cNvSpPr>
          <p:nvPr>
            <p:ph idx="1"/>
          </p:nvPr>
        </p:nvSpPr>
        <p:spPr/>
        <p:txBody>
          <a:bodyPr/>
          <a:lstStyle/>
          <a:p>
            <a:pPr algn="just" eaLnBrk="1" hangingPunct="1">
              <a:lnSpc>
                <a:spcPct val="130000"/>
              </a:lnSpc>
              <a:buFont typeface="Wingdings" charset="2"/>
              <a:buNone/>
              <a:defRPr/>
            </a:pPr>
            <a:r>
              <a:rPr lang="en-US" altLang="zh-CN" sz="2800" noProof="1">
                <a:effectLst>
                  <a:outerShdw blurRad="38100" dist="19050" dir="2700000" algn="tl" rotWithShape="0">
                    <a:schemeClr val="dk1">
                      <a:alpha val="40000"/>
                    </a:schemeClr>
                  </a:outerShdw>
                </a:effectLst>
                <a:latin typeface="楷体_GB2312" pitchFamily="49" charset="-122"/>
                <a:sym typeface="+mn-ea"/>
              </a:rPr>
              <a:t>* </a:t>
            </a:r>
            <a:r>
              <a:rPr lang="zh-CN" altLang="en-US" sz="2800" noProof="1">
                <a:effectLst>
                  <a:outerShdw blurRad="38100" dist="19050" dir="2700000" algn="tl" rotWithShape="0">
                    <a:schemeClr val="dk1">
                      <a:alpha val="40000"/>
                    </a:schemeClr>
                  </a:outerShdw>
                </a:effectLst>
                <a:latin typeface="楷体_GB2312" pitchFamily="49" charset="-122"/>
                <a:sym typeface="+mn-ea"/>
              </a:rPr>
              <a:t>我国行政给付诉讼研究</a:t>
            </a:r>
            <a:endParaRPr lang="zh-CN" altLang="en-US" sz="2800" noProof="1">
              <a:ln/>
              <a:effectLst>
                <a:outerShdw blurRad="38100" dist="19050" dir="2700000" algn="tl" rotWithShape="0">
                  <a:schemeClr val="dk1">
                    <a:alpha val="40000"/>
                  </a:schemeClr>
                </a:outerShdw>
              </a:effectLst>
              <a:latin typeface="楷体_GB2312" pitchFamily="49" charset="-122"/>
              <a:sym typeface="+mn-ea"/>
            </a:endParaRPr>
          </a:p>
          <a:p>
            <a:pPr algn="just" eaLnBrk="1" hangingPunct="1">
              <a:lnSpc>
                <a:spcPct val="130000"/>
              </a:lnSpc>
              <a:buFont typeface="Wingdings" charset="2"/>
              <a:buNone/>
              <a:defRPr/>
            </a:pPr>
            <a:r>
              <a:rPr lang="en-US" altLang="zh-CN" sz="2800" noProof="1">
                <a:ln/>
                <a:effectLst>
                  <a:outerShdw blurRad="38100" dist="19050" dir="2700000" algn="tl" rotWithShape="0">
                    <a:schemeClr val="dk1">
                      <a:alpha val="40000"/>
                    </a:schemeClr>
                  </a:outerShdw>
                </a:effectLst>
                <a:latin typeface="楷体_GB2312" pitchFamily="49" charset="-122"/>
              </a:rPr>
              <a:t>* </a:t>
            </a:r>
            <a:r>
              <a:rPr lang="zh-CN" altLang="en-US" sz="2800" noProof="1">
                <a:ln/>
                <a:effectLst>
                  <a:outerShdw blurRad="38100" dist="19050" dir="2700000" algn="tl" rotWithShape="0">
                    <a:schemeClr val="dk1">
                      <a:alpha val="40000"/>
                    </a:schemeClr>
                  </a:outerShdw>
                </a:effectLst>
                <a:latin typeface="楷体_GB2312" pitchFamily="49" charset="-122"/>
              </a:rPr>
              <a:t>行政许可审查基准理论研究</a:t>
            </a:r>
          </a:p>
          <a:p>
            <a:pPr algn="just" eaLnBrk="1" hangingPunct="1">
              <a:lnSpc>
                <a:spcPct val="130000"/>
              </a:lnSpc>
              <a:buFont typeface="Wingdings" charset="2"/>
              <a:buNone/>
              <a:defRPr/>
            </a:pPr>
            <a:r>
              <a:rPr lang="en-US" altLang="zh-CN" sz="2800" noProof="1">
                <a:effectLst>
                  <a:outerShdw blurRad="38100" dist="19050" dir="2700000" algn="tl" rotWithShape="0">
                    <a:schemeClr val="dk1">
                      <a:alpha val="40000"/>
                    </a:schemeClr>
                  </a:outerShdw>
                </a:effectLst>
                <a:latin typeface="楷体_GB2312" pitchFamily="49" charset="-122"/>
                <a:sym typeface="+mn-ea"/>
              </a:rPr>
              <a:t>* </a:t>
            </a:r>
            <a:r>
              <a:rPr lang="zh-CN" altLang="en-US" sz="2800" noProof="1">
                <a:effectLst>
                  <a:outerShdw blurRad="38100" dist="19050" dir="2700000" algn="tl" rotWithShape="0">
                    <a:schemeClr val="dk1">
                      <a:alpha val="40000"/>
                    </a:schemeClr>
                  </a:outerShdw>
                </a:effectLst>
                <a:latin typeface="楷体_GB2312" pitchFamily="49" charset="-122"/>
                <a:sym typeface="+mn-ea"/>
              </a:rPr>
              <a:t>行政许可中的保证金设定问题</a:t>
            </a:r>
          </a:p>
          <a:p>
            <a:pPr algn="just" eaLnBrk="1" hangingPunct="1">
              <a:lnSpc>
                <a:spcPct val="130000"/>
              </a:lnSpc>
              <a:buFont typeface="Wingdings" charset="2"/>
              <a:buNone/>
              <a:defRPr/>
            </a:pPr>
            <a:r>
              <a:rPr lang="en-US" altLang="zh-CN" sz="2800" noProof="1">
                <a:effectLst>
                  <a:outerShdw blurRad="38100" dist="19050" dir="2700000" algn="tl" rotWithShape="0">
                    <a:schemeClr val="dk1">
                      <a:alpha val="40000"/>
                    </a:schemeClr>
                  </a:outerShdw>
                </a:effectLst>
                <a:latin typeface="楷体_GB2312" pitchFamily="49" charset="-122"/>
                <a:sym typeface="+mn-ea"/>
              </a:rPr>
              <a:t>* </a:t>
            </a:r>
            <a:r>
              <a:rPr lang="zh-CN" altLang="en-US" sz="2800" noProof="1">
                <a:effectLst>
                  <a:outerShdw blurRad="38100" dist="19050" dir="2700000" algn="tl" rotWithShape="0">
                    <a:schemeClr val="dk1">
                      <a:alpha val="40000"/>
                    </a:schemeClr>
                  </a:outerShdw>
                </a:effectLst>
                <a:latin typeface="楷体_GB2312" pitchFamily="49" charset="-122"/>
                <a:sym typeface="+mn-ea"/>
              </a:rPr>
              <a:t>相对集中行政许可权</a:t>
            </a:r>
          </a:p>
          <a:p>
            <a:pPr algn="just" eaLnBrk="1" hangingPunct="1">
              <a:lnSpc>
                <a:spcPct val="130000"/>
              </a:lnSpc>
              <a:buFont typeface="Wingdings" charset="2"/>
              <a:buNone/>
              <a:defRPr/>
            </a:pPr>
            <a:endParaRPr lang="zh-CN" altLang="en-US" sz="2800" noProof="1">
              <a:ln/>
              <a:effectLst>
                <a:outerShdw blurRad="38100" dist="19050" dir="2700000" algn="tl" rotWithShape="0">
                  <a:schemeClr val="dk1">
                    <a:alpha val="40000"/>
                  </a:schemeClr>
                </a:outerShdw>
              </a:effectLst>
              <a:latin typeface="楷体_GB2312" pitchFamily="49" charset="-122"/>
              <a:sym typeface="+mn-ea"/>
            </a:endParaRPr>
          </a:p>
        </p:txBody>
      </p:sp>
    </p:spTree>
  </p:cSld>
  <p:clrMapOvr>
    <a:masterClrMapping/>
  </p:clrMapOvr>
  <p:transition spd="slow">
    <p:random/>
    <p:sndAc>
      <p:stSnd>
        <p:snd r:embed="rId2" name="cashreg.wav"/>
      </p:stSnd>
    </p:sndAc>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a:extLst>
              <a:ext uri="{FF2B5EF4-FFF2-40B4-BE49-F238E27FC236}">
                <a16:creationId xmlns:a16="http://schemas.microsoft.com/office/drawing/2014/main" id="{B998F705-E0AC-9229-68FE-A0D49D1B0839}"/>
              </a:ext>
            </a:extLst>
          </p:cNvPr>
          <p:cNvSpPr>
            <a:spLocks noGrp="1" noChangeArrowheads="1"/>
          </p:cNvSpPr>
          <p:nvPr>
            <p:ph type="title"/>
          </p:nvPr>
        </p:nvSpPr>
        <p:spPr/>
        <p:txBody>
          <a:bodyPr/>
          <a:lstStyle/>
          <a:p>
            <a:pPr eaLnBrk="1" hangingPunct="1"/>
            <a:r>
              <a:rPr lang="zh-CN" altLang="en-US" sz="3600">
                <a:solidFill>
                  <a:schemeClr val="hlink"/>
                </a:solidFill>
                <a:ea typeface="楷体_GB2312" pitchFamily="49" charset="-122"/>
              </a:rPr>
              <a:t>本章思考题</a:t>
            </a:r>
          </a:p>
        </p:txBody>
      </p:sp>
      <p:sp>
        <p:nvSpPr>
          <p:cNvPr id="72708" name="Rectangle 3">
            <a:extLst>
              <a:ext uri="{FF2B5EF4-FFF2-40B4-BE49-F238E27FC236}">
                <a16:creationId xmlns:a16="http://schemas.microsoft.com/office/drawing/2014/main" id="{E955987C-5A4A-0463-DB67-BBE301E07771}"/>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en-US" altLang="zh-CN" sz="2400">
                <a:solidFill>
                  <a:srgbClr val="000000"/>
                </a:solidFill>
                <a:latin typeface="楷体_GB2312" pitchFamily="49" charset="-122"/>
              </a:rPr>
              <a:t>1. 什么是授益行政行为？它表现为哪些行为形态？</a:t>
            </a:r>
          </a:p>
          <a:p>
            <a:pPr algn="just" eaLnBrk="1" hangingPunct="1">
              <a:lnSpc>
                <a:spcPct val="120000"/>
              </a:lnSpc>
              <a:buFont typeface="Wingdings" panose="05000000000000000000" pitchFamily="2" charset="2"/>
              <a:buNone/>
            </a:pPr>
            <a:r>
              <a:rPr lang="en-US" altLang="zh-CN" sz="2400">
                <a:solidFill>
                  <a:srgbClr val="000000"/>
                </a:solidFill>
                <a:latin typeface="楷体_GB2312" pitchFamily="49" charset="-122"/>
              </a:rPr>
              <a:t>2. 什么是行政给付？它与福利行政有何关系？</a:t>
            </a:r>
          </a:p>
          <a:p>
            <a:pPr algn="just" eaLnBrk="1" hangingPunct="1">
              <a:lnSpc>
                <a:spcPct val="120000"/>
              </a:lnSpc>
              <a:buFont typeface="Wingdings" panose="05000000000000000000" pitchFamily="2" charset="2"/>
              <a:buNone/>
            </a:pPr>
            <a:r>
              <a:rPr lang="en-US" altLang="zh-CN" sz="2400">
                <a:solidFill>
                  <a:srgbClr val="000000"/>
                </a:solidFill>
                <a:latin typeface="楷体_GB2312" pitchFamily="49" charset="-122"/>
              </a:rPr>
              <a:t>3. 什么是行政许可？行政许可范围怎样界定？</a:t>
            </a:r>
          </a:p>
          <a:p>
            <a:pPr algn="just" eaLnBrk="1" hangingPunct="1">
              <a:lnSpc>
                <a:spcPct val="120000"/>
              </a:lnSpc>
              <a:buFont typeface="Wingdings" panose="05000000000000000000" pitchFamily="2" charset="2"/>
              <a:buNone/>
            </a:pPr>
            <a:r>
              <a:rPr lang="en-US" altLang="zh-CN" sz="2400">
                <a:solidFill>
                  <a:srgbClr val="000000"/>
                </a:solidFill>
                <a:latin typeface="楷体_GB2312" pitchFamily="49" charset="-122"/>
              </a:rPr>
              <a:t>4. 行政许可须遵循怎样的程序规则？</a:t>
            </a:r>
          </a:p>
        </p:txBody>
      </p:sp>
    </p:spTree>
  </p:cSld>
  <p:clrMapOvr>
    <a:masterClrMapping/>
  </p:clrMapOvr>
  <p:transition spd="slow">
    <p:random/>
    <p:sndAc>
      <p:stSnd>
        <p:snd r:embed="rId2" name="cashreg.wav"/>
      </p:stSnd>
    </p:sndAc>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55651" y="2670175"/>
            <a:ext cx="10668000" cy="1216025"/>
          </a:xfrm>
        </p:spPr>
        <p:txBody>
          <a:bodyPr/>
          <a:lstStyle/>
          <a:p>
            <a:pPr eaLnBrk="1" hangingPunct="1"/>
            <a:r>
              <a:rPr lang="en-US" altLang="zh-CN" sz="5400" b="1" dirty="0">
                <a:solidFill>
                  <a:srgbClr val="7030A0"/>
                </a:solidFill>
              </a:rPr>
              <a:t>THE  END</a:t>
            </a:r>
            <a:endParaRPr lang="zh-CN" altLang="en-US" sz="5400" b="1" dirty="0">
              <a:solidFill>
                <a:srgbClr val="7030A0"/>
              </a:solidFill>
            </a:endParaRPr>
          </a:p>
        </p:txBody>
      </p:sp>
      <p:sp>
        <p:nvSpPr>
          <p:cNvPr id="2" name="内容占位符 1">
            <a:extLst>
              <a:ext uri="{FF2B5EF4-FFF2-40B4-BE49-F238E27FC236}">
                <a16:creationId xmlns:a16="http://schemas.microsoft.com/office/drawing/2014/main" id="{0E058E79-9296-D9A0-F435-0ADBCAD058F8}"/>
              </a:ext>
            </a:extLst>
          </p:cNvPr>
          <p:cNvSpPr>
            <a:spLocks noGrp="1"/>
          </p:cNvSpPr>
          <p:nvPr>
            <p:ph idx="1"/>
          </p:nvPr>
        </p:nvSpPr>
        <p:spPr/>
        <p:txBody>
          <a:bodyPr/>
          <a:lstStyle/>
          <a:p>
            <a:endParaRPr lang="zh-CN" altLang="en-US"/>
          </a:p>
        </p:txBody>
      </p:sp>
    </p:spTree>
  </p:cSld>
  <p:clrMapOvr>
    <a:masterClrMapping/>
  </p:clrMapOvr>
  <p:transition spd="slow">
    <p:random/>
    <p:sndAc>
      <p:stSnd>
        <p:snd r:embed="rId2" name="cashreg.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8CB377-5323-4193-0F73-651E1F6E7501}"/>
              </a:ext>
            </a:extLst>
          </p:cNvPr>
          <p:cNvSpPr>
            <a:spLocks noGrp="1"/>
          </p:cNvSpPr>
          <p:nvPr>
            <p:ph type="title"/>
          </p:nvPr>
        </p:nvSpPr>
        <p:spPr/>
        <p:txBody>
          <a:bodyPr/>
          <a:lstStyle/>
          <a:p>
            <a:endParaRPr lang="zh-CN" altLang="en-US"/>
          </a:p>
        </p:txBody>
      </p:sp>
      <p:sp>
        <p:nvSpPr>
          <p:cNvPr id="31747" name="Rectangle 3">
            <a:extLst>
              <a:ext uri="{FF2B5EF4-FFF2-40B4-BE49-F238E27FC236}">
                <a16:creationId xmlns:a16="http://schemas.microsoft.com/office/drawing/2014/main" id="{208A2F61-242B-ACBD-7291-2E14CC0FDD7E}"/>
              </a:ext>
            </a:extLst>
          </p:cNvPr>
          <p:cNvSpPr>
            <a:spLocks noGrp="1" noChangeArrowheads="1"/>
          </p:cNvSpPr>
          <p:nvPr>
            <p:ph idx="1"/>
          </p:nvPr>
        </p:nvSpPr>
        <p:spPr/>
        <p:txBody>
          <a:bodyPr/>
          <a:lstStyle/>
          <a:p>
            <a:pPr algn="ctr" eaLnBrk="1" hangingPunct="1">
              <a:buFont typeface="Wingdings" panose="05000000000000000000" pitchFamily="2" charset="2"/>
              <a:buNone/>
            </a:pPr>
            <a:r>
              <a:rPr lang="zh-CN" altLang="en-US" sz="4400">
                <a:solidFill>
                  <a:schemeClr val="tx2"/>
                </a:solidFill>
                <a:latin typeface="楷体_GB2312" pitchFamily="49" charset="-122"/>
              </a:rPr>
              <a:t>第一节	 行政给付</a:t>
            </a:r>
          </a:p>
        </p:txBody>
      </p:sp>
    </p:spTree>
  </p:cSld>
  <p:clrMapOvr>
    <a:masterClrMapping/>
  </p:clrMapOvr>
  <p:transition spd="slow">
    <p:random/>
    <p:sndAc>
      <p:stSnd>
        <p:snd r:embed="rId2" name="cashreg.wav"/>
      </p:stSnd>
    </p:sndAc>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8530" name="Rectangle 2">
            <a:extLst>
              <a:ext uri="{FF2B5EF4-FFF2-40B4-BE49-F238E27FC236}">
                <a16:creationId xmlns:a16="http://schemas.microsoft.com/office/drawing/2014/main" id="{266B0C1D-4622-06F9-5878-77C1743BCDC1}"/>
              </a:ext>
            </a:extLst>
          </p:cNvPr>
          <p:cNvSpPr>
            <a:spLocks noGrp="1" noChangeArrowheads="1"/>
          </p:cNvSpPr>
          <p:nvPr>
            <p:ph type="title"/>
          </p:nvPr>
        </p:nvSpPr>
        <p:spPr/>
        <p:txBody>
          <a:bodyPr/>
          <a:lstStyle/>
          <a:p>
            <a:pPr eaLnBrk="1" hangingPunct="1"/>
            <a:r>
              <a:rPr lang="zh-CN" altLang="en-US" sz="3600">
                <a:latin typeface="楷体_GB2312" pitchFamily="49" charset="-122"/>
                <a:ea typeface="楷体_GB2312" pitchFamily="49" charset="-122"/>
              </a:rPr>
              <a:t>一、行政给付与福利行政</a:t>
            </a:r>
          </a:p>
        </p:txBody>
      </p:sp>
      <p:sp>
        <p:nvSpPr>
          <p:cNvPr id="32772" name="Rectangle 3">
            <a:extLst>
              <a:ext uri="{FF2B5EF4-FFF2-40B4-BE49-F238E27FC236}">
                <a16:creationId xmlns:a16="http://schemas.microsoft.com/office/drawing/2014/main" id="{AF6767F9-EA1A-DBDA-59FE-0744A35E4C04}"/>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en-US" altLang="zh-CN" sz="2400">
                <a:latin typeface="楷体_GB2312" pitchFamily="49" charset="-122"/>
              </a:rPr>
              <a:t>      </a:t>
            </a:r>
            <a:r>
              <a:rPr lang="zh-CN" altLang="en-US" sz="2400">
                <a:latin typeface="楷体_GB2312" pitchFamily="49" charset="-122"/>
              </a:rPr>
              <a:t>行政给付是一种独立的授益行政行为，由此构成了一种独立的法律制度。</a:t>
            </a:r>
          </a:p>
          <a:p>
            <a:pPr algn="just" eaLnBrk="1" hangingPunct="1">
              <a:lnSpc>
                <a:spcPct val="120000"/>
              </a:lnSpc>
              <a:buFont typeface="Wingdings" panose="05000000000000000000" pitchFamily="2" charset="2"/>
              <a:buNone/>
            </a:pPr>
            <a:r>
              <a:rPr lang="zh-CN" altLang="en-US" sz="2400">
                <a:latin typeface="楷体_GB2312" pitchFamily="49" charset="-122"/>
              </a:rPr>
              <a:t>      作为一种法律制度，行政给付的出现和发展，显然与国家行政的演变是有关。准确地说，它是国家从管制行政到福利行政的产物，是国家发展到一定阶段的产物，是从“行政国家”转向“福利国家”的体现，也是国家的行政从“秩序行政”向“给付行政”转变的反映。</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78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a:extLst>
              <a:ext uri="{FF2B5EF4-FFF2-40B4-BE49-F238E27FC236}">
                <a16:creationId xmlns:a16="http://schemas.microsoft.com/office/drawing/2014/main" id="{53761316-AED1-C857-C81D-8BD3F2485D81}"/>
              </a:ext>
            </a:extLst>
          </p:cNvPr>
          <p:cNvSpPr>
            <a:spLocks noGrp="1" noChangeArrowheads="1"/>
          </p:cNvSpPr>
          <p:nvPr>
            <p:ph type="title"/>
          </p:nvPr>
        </p:nvSpPr>
        <p:spPr/>
        <p:txBody>
          <a:bodyPr/>
          <a:lstStyle/>
          <a:p>
            <a:pPr eaLnBrk="1" hangingPunct="1"/>
            <a:r>
              <a:rPr lang="zh-CN" altLang="en-US" sz="3600">
                <a:latin typeface="楷体_GB2312" pitchFamily="49" charset="-122"/>
                <a:ea typeface="楷体_GB2312" pitchFamily="49" charset="-122"/>
              </a:rPr>
              <a:t>二、行政给付的概念和特征</a:t>
            </a:r>
          </a:p>
        </p:txBody>
      </p:sp>
      <p:sp>
        <p:nvSpPr>
          <p:cNvPr id="33796" name="Rectangle 3">
            <a:extLst>
              <a:ext uri="{FF2B5EF4-FFF2-40B4-BE49-F238E27FC236}">
                <a16:creationId xmlns:a16="http://schemas.microsoft.com/office/drawing/2014/main" id="{AD61E780-4F26-5A3C-ED1B-D35B7EA2248C}"/>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en-US" altLang="zh-CN" sz="2400">
                <a:latin typeface="楷体_GB2312" pitchFamily="49" charset="-122"/>
              </a:rPr>
              <a:t>      </a:t>
            </a:r>
            <a:r>
              <a:rPr lang="zh-CN" altLang="en-US" sz="2400">
                <a:latin typeface="楷体_GB2312" pitchFamily="49" charset="-122"/>
              </a:rPr>
              <a:t>行政给付系指行政主体根据相对人的申请，依据国家法规，考虑相对人的具体条件，而决定无偿给予一定财物的行政行为。</a:t>
            </a:r>
            <a:r>
              <a:rPr lang="zh-CN" altLang="en-US" sz="2400">
                <a:latin typeface="楷体_GB2312" pitchFamily="49" charset="-122"/>
                <a:sym typeface="Arial" panose="020B0604020202020204" pitchFamily="34" charset="0"/>
              </a:rPr>
              <a:t>具有下列法律特征：</a:t>
            </a:r>
            <a:endParaRPr lang="zh-CN" altLang="en-US" sz="2400">
              <a:latin typeface="楷体_GB2312" pitchFamily="49" charset="-122"/>
            </a:endParaRPr>
          </a:p>
          <a:p>
            <a:pPr algn="just" eaLnBrk="1" hangingPunct="1">
              <a:lnSpc>
                <a:spcPct val="120000"/>
              </a:lnSpc>
              <a:buFont typeface="Wingdings" panose="05000000000000000000" pitchFamily="2" charset="2"/>
              <a:buNone/>
            </a:pPr>
            <a:r>
              <a:rPr lang="zh-CN" altLang="en-US" sz="2400">
                <a:latin typeface="楷体_GB2312" pitchFamily="49" charset="-122"/>
                <a:sym typeface="楷体_GB2312" pitchFamily="49" charset="-122"/>
              </a:rPr>
              <a:t>      第一，财物性。</a:t>
            </a:r>
          </a:p>
          <a:p>
            <a:pPr algn="just" eaLnBrk="1" hangingPunct="1">
              <a:lnSpc>
                <a:spcPct val="120000"/>
              </a:lnSpc>
              <a:buFont typeface="Wingdings" panose="05000000000000000000" pitchFamily="2" charset="2"/>
              <a:buNone/>
            </a:pPr>
            <a:r>
              <a:rPr lang="zh-CN" altLang="en-US" sz="2400">
                <a:latin typeface="楷体_GB2312" pitchFamily="49" charset="-122"/>
                <a:sym typeface="楷体_GB2312" pitchFamily="49" charset="-122"/>
              </a:rPr>
              <a:t>      第二，单向性。</a:t>
            </a:r>
          </a:p>
          <a:p>
            <a:pPr algn="just" eaLnBrk="1" hangingPunct="1">
              <a:lnSpc>
                <a:spcPct val="120000"/>
              </a:lnSpc>
              <a:buFont typeface="Wingdings" panose="05000000000000000000" pitchFamily="2" charset="2"/>
              <a:buNone/>
            </a:pPr>
            <a:r>
              <a:rPr lang="zh-CN" altLang="en-US" sz="2400">
                <a:latin typeface="楷体_GB2312" pitchFamily="49" charset="-122"/>
                <a:sym typeface="楷体_GB2312" pitchFamily="49" charset="-122"/>
              </a:rPr>
              <a:t>      第三，无偿性。</a:t>
            </a:r>
          </a:p>
          <a:p>
            <a:pPr algn="just" eaLnBrk="1" hangingPunct="1">
              <a:lnSpc>
                <a:spcPct val="120000"/>
              </a:lnSpc>
              <a:buFont typeface="Wingdings" panose="05000000000000000000" pitchFamily="2" charset="2"/>
              <a:buNone/>
            </a:pPr>
            <a:r>
              <a:rPr lang="zh-CN" altLang="en-US" sz="2400">
                <a:latin typeface="楷体_GB2312" pitchFamily="49" charset="-122"/>
                <a:sym typeface="楷体_GB2312" pitchFamily="49" charset="-122"/>
              </a:rPr>
              <a:t>      第四，依申请性。</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78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a:extLst>
              <a:ext uri="{FF2B5EF4-FFF2-40B4-BE49-F238E27FC236}">
                <a16:creationId xmlns:a16="http://schemas.microsoft.com/office/drawing/2014/main" id="{F0B45420-5D66-1BE5-ACEA-DAFF45DEAC5F}"/>
              </a:ext>
            </a:extLst>
          </p:cNvPr>
          <p:cNvSpPr>
            <a:spLocks noGrp="1" noChangeArrowheads="1"/>
          </p:cNvSpPr>
          <p:nvPr>
            <p:ph type="title"/>
          </p:nvPr>
        </p:nvSpPr>
        <p:spPr/>
        <p:txBody>
          <a:bodyPr/>
          <a:lstStyle/>
          <a:p>
            <a:pPr eaLnBrk="1" hangingPunct="1"/>
            <a:r>
              <a:rPr lang="zh-CN" altLang="en-US" sz="3600">
                <a:latin typeface="楷体_GB2312" pitchFamily="49" charset="-122"/>
                <a:ea typeface="楷体_GB2312" pitchFamily="49" charset="-122"/>
              </a:rPr>
              <a:t>三、行政给付的形式与制度</a:t>
            </a:r>
          </a:p>
        </p:txBody>
      </p:sp>
      <p:sp>
        <p:nvSpPr>
          <p:cNvPr id="34820" name="Rectangle 3">
            <a:extLst>
              <a:ext uri="{FF2B5EF4-FFF2-40B4-BE49-F238E27FC236}">
                <a16:creationId xmlns:a16="http://schemas.microsoft.com/office/drawing/2014/main" id="{68707A23-10EE-5750-5B49-732C4067DC26}"/>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en-US" altLang="zh-CN" sz="2400">
                <a:latin typeface="楷体_GB2312" pitchFamily="49" charset="-122"/>
                <a:sym typeface="楷体_GB2312" pitchFamily="49" charset="-122"/>
              </a:rPr>
              <a:t> </a:t>
            </a:r>
            <a:r>
              <a:rPr lang="zh-CN" altLang="en-US" sz="2400">
                <a:latin typeface="楷体_GB2312" pitchFamily="49" charset="-122"/>
                <a:sym typeface="楷体_GB2312" pitchFamily="49" charset="-122"/>
              </a:rPr>
              <a:t>（一）行政保障制度 </a:t>
            </a:r>
          </a:p>
          <a:p>
            <a:pPr algn="just" eaLnBrk="1" hangingPunct="1">
              <a:lnSpc>
                <a:spcPct val="120000"/>
              </a:lnSpc>
              <a:buFont typeface="Wingdings" panose="05000000000000000000" pitchFamily="2" charset="2"/>
              <a:buNone/>
            </a:pPr>
            <a:r>
              <a:rPr lang="zh-CN" altLang="en-US" sz="2400">
                <a:latin typeface="楷体_GB2312" pitchFamily="49" charset="-122"/>
                <a:sym typeface="楷体_GB2312" pitchFamily="49" charset="-122"/>
              </a:rPr>
              <a:t>      行政保障制度是指行政机关在当事人因发生年老、疾病或丧失劳动能力等情况时，或者其他特殊情况下，依照有关法规规定，赋予其实质利益的制度。</a:t>
            </a:r>
          </a:p>
          <a:p>
            <a:pPr algn="just" eaLnBrk="1" hangingPunct="1">
              <a:lnSpc>
                <a:spcPct val="120000"/>
              </a:lnSpc>
              <a:buFont typeface="Wingdings" panose="05000000000000000000" pitchFamily="2" charset="2"/>
              <a:buNone/>
            </a:pPr>
            <a:r>
              <a:rPr lang="zh-CN" altLang="en-US" sz="2400">
                <a:latin typeface="楷体_GB2312" pitchFamily="49" charset="-122"/>
                <a:sym typeface="楷体_GB2312" pitchFamily="49" charset="-122"/>
              </a:rPr>
              <a:t> （二）行政救助制度 </a:t>
            </a:r>
          </a:p>
          <a:p>
            <a:pPr algn="just" eaLnBrk="1" hangingPunct="1">
              <a:lnSpc>
                <a:spcPct val="120000"/>
              </a:lnSpc>
              <a:buFont typeface="Wingdings" panose="05000000000000000000" pitchFamily="2" charset="2"/>
              <a:buNone/>
            </a:pPr>
            <a:r>
              <a:rPr lang="zh-CN" altLang="en-US" sz="2400">
                <a:latin typeface="楷体_GB2312" pitchFamily="49" charset="-122"/>
                <a:sym typeface="楷体_GB2312" pitchFamily="49" charset="-122"/>
              </a:rPr>
              <a:t>      行政救助制度包括灾害救济制度、社会救济及福利事业规定两大类临时性、应急性的行政给付制度。</a:t>
            </a:r>
          </a:p>
          <a:p>
            <a:pPr algn="just" eaLnBrk="1" hangingPunct="1">
              <a:lnSpc>
                <a:spcPct val="120000"/>
              </a:lnSpc>
              <a:buFont typeface="Wingdings" panose="05000000000000000000" pitchFamily="2" charset="2"/>
              <a:buNone/>
            </a:pPr>
            <a:r>
              <a:rPr lang="zh-CN" altLang="en-US" sz="2400">
                <a:latin typeface="楷体_GB2312" pitchFamily="49" charset="-122"/>
                <a:sym typeface="楷体_GB2312" pitchFamily="49" charset="-122"/>
              </a:rPr>
              <a:t>  1.灾害救济制度。它包括洪涝灾害救济、防震减灾救济、地质灾害救济、森林火灾救济、突发公共卫生事件救济等。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78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F1B083-2000-64F9-F6F6-6F3F6CE3DE66}"/>
              </a:ext>
            </a:extLst>
          </p:cNvPr>
          <p:cNvSpPr>
            <a:spLocks noGrp="1"/>
          </p:cNvSpPr>
          <p:nvPr>
            <p:ph type="title"/>
          </p:nvPr>
        </p:nvSpPr>
        <p:spPr/>
        <p:txBody>
          <a:bodyPr/>
          <a:lstStyle/>
          <a:p>
            <a:endParaRPr lang="zh-CN" altLang="en-US"/>
          </a:p>
        </p:txBody>
      </p:sp>
      <p:sp>
        <p:nvSpPr>
          <p:cNvPr id="35844" name="Rectangle 3">
            <a:extLst>
              <a:ext uri="{FF2B5EF4-FFF2-40B4-BE49-F238E27FC236}">
                <a16:creationId xmlns:a16="http://schemas.microsoft.com/office/drawing/2014/main" id="{F04CC5C9-D28D-2134-9215-D6A06FA9BCE8}"/>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en-US" altLang="zh-CN" sz="2400">
                <a:latin typeface="楷体_GB2312" pitchFamily="49" charset="-122"/>
                <a:sym typeface="楷体_GB2312" pitchFamily="49" charset="-122"/>
              </a:rPr>
              <a:t>  </a:t>
            </a:r>
            <a:r>
              <a:rPr lang="zh-CN" altLang="en-US" sz="2800">
                <a:latin typeface="楷体_GB2312" pitchFamily="49" charset="-122"/>
                <a:sym typeface="楷体_GB2312" pitchFamily="49" charset="-122"/>
              </a:rPr>
              <a:t>1.灾害救济制度。它包括洪涝灾害救济、防震减灾救济、地质灾害救济、森林火灾救济、突发公共卫生事件救济等。</a:t>
            </a:r>
          </a:p>
          <a:p>
            <a:pPr algn="just" eaLnBrk="1" hangingPunct="1">
              <a:lnSpc>
                <a:spcPct val="120000"/>
              </a:lnSpc>
              <a:buFont typeface="Wingdings" panose="05000000000000000000" pitchFamily="2" charset="2"/>
              <a:buNone/>
            </a:pPr>
            <a:r>
              <a:rPr lang="zh-CN" altLang="en-US" sz="2800">
                <a:latin typeface="楷体_GB2312" pitchFamily="49" charset="-122"/>
                <a:sym typeface="楷体_GB2312" pitchFamily="49" charset="-122"/>
              </a:rPr>
              <a:t>  2．社会救济制度。主要包括对城市生活无着的流浪乞讨人员救助和农村特困户救济。</a:t>
            </a:r>
          </a:p>
        </p:txBody>
      </p:sp>
    </p:spTree>
  </p:cSld>
  <p:clrMapOvr>
    <a:masterClrMapping/>
  </p:clrMapOvr>
  <p:transition/>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TotalTime>
  <Words>3515</Words>
  <Application>Microsoft Office PowerPoint</Application>
  <PresentationFormat>宽屏</PresentationFormat>
  <Paragraphs>180</Paragraphs>
  <Slides>46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46</vt:i4>
      </vt:variant>
    </vt:vector>
  </HeadingPairs>
  <TitlesOfParts>
    <vt:vector size="56" baseType="lpstr">
      <vt:lpstr>华文楷体</vt:lpstr>
      <vt:lpstr>宋体</vt:lpstr>
      <vt:lpstr>楷体_GB2312</vt:lpstr>
      <vt:lpstr>等线</vt:lpstr>
      <vt:lpstr>黑体</vt:lpstr>
      <vt:lpstr>Arial</vt:lpstr>
      <vt:lpstr>Times New Roman</vt:lpstr>
      <vt:lpstr>Verdana</vt:lpstr>
      <vt:lpstr>Wingdings</vt:lpstr>
      <vt:lpstr>Profile</vt:lpstr>
      <vt:lpstr>行政法与行政诉讼法学</vt:lpstr>
      <vt:lpstr>第七章    授益行政行为</vt:lpstr>
      <vt:lpstr>本章导语</vt:lpstr>
      <vt:lpstr>本章导语</vt:lpstr>
      <vt:lpstr>PowerPoint 演示文稿</vt:lpstr>
      <vt:lpstr>一、行政给付与福利行政</vt:lpstr>
      <vt:lpstr>二、行政给付的概念和特征</vt:lpstr>
      <vt:lpstr>三、行政给付的形式与制度</vt:lpstr>
      <vt:lpstr>PowerPoint 演示文稿</vt:lpstr>
      <vt:lpstr>PowerPoint 演示文稿</vt:lpstr>
      <vt:lpstr>本节实务研究 </vt:lpstr>
      <vt:lpstr>本节理论研究 </vt:lpstr>
      <vt:lpstr>PowerPoint 演示文稿</vt:lpstr>
      <vt:lpstr>一、行政许可及立法</vt:lpstr>
      <vt:lpstr>PowerPoint 演示文稿</vt:lpstr>
      <vt:lpstr>PowerPoint 演示文稿</vt:lpstr>
      <vt:lpstr>二、行政许可事项及其设定</vt:lpstr>
      <vt:lpstr>PowerPoint 演示文稿</vt:lpstr>
      <vt:lpstr>PowerPoint 演示文稿</vt:lpstr>
      <vt:lpstr>PowerPoint 演示文稿</vt:lpstr>
      <vt:lpstr>PowerPoint 演示文稿</vt:lpstr>
      <vt:lpstr>PowerPoint 演示文稿</vt:lpstr>
      <vt:lpstr>四、行政许可的实施机关</vt:lpstr>
      <vt:lpstr>PowerPoint 演示文稿</vt:lpstr>
      <vt:lpstr>四、行政许可的一般程序</vt:lpstr>
      <vt:lpstr>五、行政许可的特殊程序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六、行政许可的其他规定</vt:lpstr>
      <vt:lpstr>PowerPoint 演示文稿</vt:lpstr>
      <vt:lpstr>PowerPoint 演示文稿</vt:lpstr>
      <vt:lpstr>PowerPoint 演示文稿</vt:lpstr>
      <vt:lpstr>PowerPoint 演示文稿</vt:lpstr>
      <vt:lpstr>PowerPoint 演示文稿</vt:lpstr>
      <vt:lpstr>本节实务研究 </vt:lpstr>
      <vt:lpstr>本节理论研究 </vt:lpstr>
      <vt:lpstr>本章前沿问题</vt:lpstr>
      <vt:lpstr>本章思考题</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企业经营中的法律风险</dc:title>
  <dc:creator>涛 彭</dc:creator>
  <cp:lastModifiedBy>涛 彭</cp:lastModifiedBy>
  <cp:revision>28</cp:revision>
  <dcterms:created xsi:type="dcterms:W3CDTF">2024-08-05T00:02:54Z</dcterms:created>
  <dcterms:modified xsi:type="dcterms:W3CDTF">2024-09-18T02:27:37Z</dcterms:modified>
</cp:coreProperties>
</file>