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sldIdLst>
    <p:sldId id="256" r:id="rId2"/>
    <p:sldId id="424" r:id="rId3"/>
    <p:sldId id="299" r:id="rId4"/>
    <p:sldId id="300" r:id="rId5"/>
    <p:sldId id="425" r:id="rId6"/>
    <p:sldId id="426" r:id="rId7"/>
    <p:sldId id="364" r:id="rId8"/>
    <p:sldId id="456" r:id="rId9"/>
    <p:sldId id="365" r:id="rId10"/>
    <p:sldId id="457" r:id="rId11"/>
    <p:sldId id="458" r:id="rId12"/>
    <p:sldId id="459" r:id="rId13"/>
    <p:sldId id="460" r:id="rId14"/>
    <p:sldId id="461" r:id="rId15"/>
    <p:sldId id="462" r:id="rId16"/>
    <p:sldId id="463" r:id="rId17"/>
    <p:sldId id="464" r:id="rId18"/>
    <p:sldId id="465" r:id="rId19"/>
    <p:sldId id="466" r:id="rId20"/>
    <p:sldId id="467" r:id="rId21"/>
    <p:sldId id="468" r:id="rId22"/>
    <p:sldId id="469" r:id="rId23"/>
    <p:sldId id="470" r:id="rId24"/>
    <p:sldId id="471" r:id="rId25"/>
    <p:sldId id="472" r:id="rId26"/>
    <p:sldId id="473" r:id="rId27"/>
    <p:sldId id="474" r:id="rId28"/>
    <p:sldId id="501" r:id="rId29"/>
    <p:sldId id="502" r:id="rId30"/>
    <p:sldId id="503" r:id="rId31"/>
    <p:sldId id="504" r:id="rId32"/>
    <p:sldId id="505" r:id="rId33"/>
    <p:sldId id="553" r:id="rId34"/>
    <p:sldId id="589" r:id="rId35"/>
    <p:sldId id="427" r:id="rId36"/>
    <p:sldId id="431" r:id="rId37"/>
    <p:sldId id="432" r:id="rId38"/>
    <p:sldId id="394" r:id="rId39"/>
    <p:sldId id="506" r:id="rId40"/>
    <p:sldId id="507" r:id="rId41"/>
    <p:sldId id="590" r:id="rId42"/>
    <p:sldId id="558" r:id="rId43"/>
    <p:sldId id="430" r:id="rId44"/>
    <p:sldId id="312" r:id="rId45"/>
    <p:sldId id="433" r:id="rId46"/>
    <p:sldId id="350" r:id="rId47"/>
    <p:sldId id="509" r:id="rId48"/>
    <p:sldId id="510" r:id="rId49"/>
    <p:sldId id="409" r:id="rId50"/>
    <p:sldId id="511" r:id="rId51"/>
    <p:sldId id="512" r:id="rId52"/>
    <p:sldId id="513" r:id="rId53"/>
    <p:sldId id="408" r:id="rId54"/>
    <p:sldId id="411" r:id="rId55"/>
    <p:sldId id="412" r:id="rId56"/>
    <p:sldId id="538" r:id="rId57"/>
    <p:sldId id="539" r:id="rId58"/>
    <p:sldId id="540" r:id="rId59"/>
    <p:sldId id="541" r:id="rId60"/>
    <p:sldId id="542" r:id="rId61"/>
    <p:sldId id="543" r:id="rId62"/>
    <p:sldId id="544" r:id="rId63"/>
    <p:sldId id="545" r:id="rId64"/>
    <p:sldId id="546" r:id="rId65"/>
    <p:sldId id="591" r:id="rId66"/>
    <p:sldId id="413" r:id="rId67"/>
    <p:sldId id="319" r:id="rId68"/>
    <p:sldId id="320" r:id="rId69"/>
    <p:sldId id="259" r:id="rId7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72" y="11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37390D-142A-44C5-B4D2-45F0342379C1}" type="datetimeFigureOut">
              <a:rPr lang="zh-CN" altLang="en-US" smtClean="0"/>
              <a:pPr/>
              <a:t>2024/9/23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08642C-25CD-4731-8894-E429A45980E8}" type="slidenum">
              <a:rPr lang="zh-CN" altLang="en-US" smtClean="0"/>
              <a:pPr/>
              <a:t>‹#›</a:t>
            </a:fld>
            <a:endParaRPr lang="zh-CN" altLang="en-US"/>
          </a:p>
        </p:txBody>
      </p:sp>
    </p:spTree>
    <p:extLst>
      <p:ext uri="{BB962C8B-B14F-4D97-AF65-F5344CB8AC3E}">
        <p14:creationId xmlns:p14="http://schemas.microsoft.com/office/powerpoint/2010/main" val="801508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0" fontAlgn="base" hangingPunct="0">
              <a:spcBef>
                <a:spcPct val="0"/>
              </a:spcBef>
              <a:spcAft>
                <a:spcPct val="0"/>
              </a:spcAft>
              <a:defRPr/>
            </a:pPr>
            <a:endParaRPr lang="zh-CN" altLang="en-US" sz="1350">
              <a:solidFill>
                <a:srgbClr val="000000"/>
              </a:solidFill>
            </a:endParaRPr>
          </a:p>
        </p:txBody>
      </p:sp>
      <p:sp>
        <p:nvSpPr>
          <p:cNvPr id="183298" name="Rectangle 2"/>
          <p:cNvSpPr>
            <a:spLocks noGrp="1" noChangeArrowheads="1"/>
          </p:cNvSpPr>
          <p:nvPr>
            <p:ph type="ctrTitle"/>
          </p:nvPr>
        </p:nvSpPr>
        <p:spPr>
          <a:xfrm>
            <a:off x="914400" y="990600"/>
            <a:ext cx="10363200" cy="1371600"/>
          </a:xfrm>
        </p:spPr>
        <p:txBody>
          <a:bodyPr/>
          <a:lstStyle>
            <a:lvl1pPr>
              <a:defRPr sz="3000"/>
            </a:lvl1pPr>
          </a:lstStyle>
          <a:p>
            <a:pPr lvl="0"/>
            <a:r>
              <a:rPr lang="zh-CN" altLang="en-US" noProof="0"/>
              <a:t>单击此处编辑母版标题样式</a:t>
            </a:r>
          </a:p>
        </p:txBody>
      </p:sp>
      <p:sp>
        <p:nvSpPr>
          <p:cNvPr id="183299"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100"/>
            </a:lvl1pPr>
          </a:lstStyle>
          <a:p>
            <a:pPr lvl="0"/>
            <a:r>
              <a:rPr lang="zh-CN" altLang="en-US" noProof="0"/>
              <a:t>单击此处编辑母版副标题样式</a:t>
            </a:r>
          </a:p>
        </p:txBody>
      </p:sp>
      <p:sp>
        <p:nvSpPr>
          <p:cNvPr id="5" name="Rectangle 4"/>
          <p:cNvSpPr>
            <a:spLocks noGrp="1" noChangeArrowheads="1"/>
          </p:cNvSpPr>
          <p:nvPr>
            <p:ph type="dt" sz="half" idx="10"/>
          </p:nvPr>
        </p:nvSpPr>
        <p:spPr>
          <a:xfrm>
            <a:off x="914400" y="6248400"/>
            <a:ext cx="25400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5"/>
          <p:cNvSpPr>
            <a:spLocks noGrp="1" noChangeArrowheads="1"/>
          </p:cNvSpPr>
          <p:nvPr>
            <p:ph type="ftr" sz="quarter" idx="11"/>
          </p:nvPr>
        </p:nvSpPr>
        <p:spPr>
          <a:xfrm>
            <a:off x="4165600" y="6248400"/>
            <a:ext cx="38608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6"/>
          <p:cNvSpPr>
            <a:spLocks noGrp="1" noChangeArrowheads="1"/>
          </p:cNvSpPr>
          <p:nvPr>
            <p:ph type="sldNum" sz="quarter" idx="12"/>
          </p:nvPr>
        </p:nvSpPr>
        <p:spPr>
          <a:xfrm>
            <a:off x="8737600" y="6248400"/>
            <a:ext cx="25400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282414A6-23CF-4B03-84F1-B100765C6773}" type="slidenum">
              <a:rPr lang="en-US" altLang="zh-CN"/>
              <a:pPr/>
              <a:t>‹#›</a:t>
            </a:fld>
            <a:endParaRPr lang="en-US" altLang="zh-CN"/>
          </a:p>
        </p:txBody>
      </p:sp>
    </p:spTree>
    <p:extLst>
      <p:ext uri="{BB962C8B-B14F-4D97-AF65-F5344CB8AC3E}">
        <p14:creationId xmlns:p14="http://schemas.microsoft.com/office/powerpoint/2010/main" val="3786704736"/>
      </p:ext>
    </p:extLst>
  </p:cSld>
  <p:clrMapOvr>
    <a:masterClrMapping/>
  </p:clrMapOvr>
  <p:transition spd="slow">
    <p:random/>
    <p:sndAc>
      <p:stSnd>
        <p:snd r:embed="rId1" name="cashreg.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D2DE1886-41EE-411D-A709-5793C8190BBA}" type="slidenum">
              <a:rPr lang="en-US" altLang="zh-CN"/>
              <a:pPr/>
              <a:t>‹#›</a:t>
            </a:fld>
            <a:endParaRPr lang="en-US" altLang="zh-CN"/>
          </a:p>
        </p:txBody>
      </p:sp>
    </p:spTree>
    <p:extLst>
      <p:ext uri="{BB962C8B-B14F-4D97-AF65-F5344CB8AC3E}">
        <p14:creationId xmlns:p14="http://schemas.microsoft.com/office/powerpoint/2010/main" val="2945406834"/>
      </p:ext>
    </p:extLst>
  </p:cSld>
  <p:clrMapOvr>
    <a:masterClrMapping/>
  </p:clrMapOvr>
  <p:transition spd="slow">
    <p:random/>
    <p:sndAc>
      <p:stSnd>
        <p:snd r:embed="rId1" name="cashreg.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9" y="304800"/>
            <a:ext cx="2669116"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55652" y="304800"/>
            <a:ext cx="7806267"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A58FCD49-7902-4CFB-BAF4-BE8A6E714060}" type="slidenum">
              <a:rPr lang="en-US" altLang="zh-CN"/>
              <a:pPr/>
              <a:t>‹#›</a:t>
            </a:fld>
            <a:endParaRPr lang="en-US" altLang="zh-CN"/>
          </a:p>
        </p:txBody>
      </p:sp>
    </p:spTree>
    <p:extLst>
      <p:ext uri="{BB962C8B-B14F-4D97-AF65-F5344CB8AC3E}">
        <p14:creationId xmlns:p14="http://schemas.microsoft.com/office/powerpoint/2010/main" val="2894289348"/>
      </p:ext>
    </p:extLst>
  </p:cSld>
  <p:clrMapOvr>
    <a:masterClrMapping/>
  </p:clrMapOvr>
  <p:transition spd="slow">
    <p:random/>
    <p:sndAc>
      <p:stSnd>
        <p:snd r:embed="rId1" name="cashreg.wav"/>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397933" y="228600"/>
            <a:ext cx="11387667" cy="1143000"/>
          </a:xfrm>
        </p:spPr>
        <p:txBody>
          <a:bodyPr/>
          <a:lstStyle/>
          <a:p>
            <a:r>
              <a:rPr lang="zh-CN" altLang="en-US"/>
              <a:t>单击此处编辑母版标题样式</a:t>
            </a:r>
          </a:p>
        </p:txBody>
      </p:sp>
      <p:sp>
        <p:nvSpPr>
          <p:cNvPr id="3" name="SmartArt 占位符 2"/>
          <p:cNvSpPr>
            <a:spLocks noGrp="1"/>
          </p:cNvSpPr>
          <p:nvPr>
            <p:ph type="dgm" idx="1"/>
          </p:nvPr>
        </p:nvSpPr>
        <p:spPr>
          <a:xfrm>
            <a:off x="812800" y="1600200"/>
            <a:ext cx="10871200" cy="4498975"/>
          </a:xfrm>
        </p:spPr>
        <p:txBody>
          <a:bodyPr/>
          <a:lstStyle/>
          <a:p>
            <a:pPr lvl="0"/>
            <a:endParaRPr lang="zh-CN" altLang="en-US" noProof="0"/>
          </a:p>
        </p:txBody>
      </p:sp>
      <p:sp>
        <p:nvSpPr>
          <p:cNvPr id="4" name="Rectangle 250"/>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anose="02020603050405020304" pitchFamily="18" charset="0"/>
                <a:ea typeface="宋体" panose="02010600030101010101" pitchFamily="2" charset="-122"/>
              </a:defRPr>
            </a:lvl1pPr>
          </a:lstStyle>
          <a:p>
            <a:pPr>
              <a:defRPr/>
            </a:pPr>
            <a:endParaRPr lang="en-US" altLang="zh-CN">
              <a:solidFill>
                <a:srgbClr val="000000"/>
              </a:solidFill>
            </a:endParaRPr>
          </a:p>
        </p:txBody>
      </p:sp>
      <p:sp>
        <p:nvSpPr>
          <p:cNvPr id="5" name="Rectangle 251"/>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anose="02020603050405020304" pitchFamily="18" charset="0"/>
                <a:ea typeface="宋体" panose="02010600030101010101" pitchFamily="2" charset="-122"/>
              </a:defRPr>
            </a:lvl1pPr>
          </a:lstStyle>
          <a:p>
            <a:pPr>
              <a:defRPr/>
            </a:pPr>
            <a:endParaRPr lang="en-US" altLang="zh-CN">
              <a:solidFill>
                <a:srgbClr val="000000"/>
              </a:solidFill>
            </a:endParaRPr>
          </a:p>
        </p:txBody>
      </p:sp>
      <p:sp>
        <p:nvSpPr>
          <p:cNvPr id="6" name="Rectangle 252"/>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itchFamily="18" charset="0"/>
              </a:defRPr>
            </a:lvl1pPr>
          </a:lstStyle>
          <a:p>
            <a:fld id="{12C84D31-CBD0-44F3-BB3E-8DEFE9EA253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927461563"/>
      </p:ext>
    </p:extLst>
  </p:cSld>
  <p:clrMapOvr>
    <a:masterClrMapping/>
  </p:clrMapOvr>
  <p:transition spd="slow">
    <p:random/>
    <p:sndAc>
      <p:stSnd>
        <p:snd r:embed="rId1" name="cashreg.wav"/>
      </p:st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97933" y="228600"/>
            <a:ext cx="11387667" cy="1143000"/>
          </a:xfrm>
        </p:spPr>
        <p:txBody>
          <a:bodyPr/>
          <a:lstStyle/>
          <a:p>
            <a:r>
              <a:rPr lang="zh-CN" altLang="en-US"/>
              <a:t>单击此处编辑母版标题样式</a:t>
            </a:r>
          </a:p>
        </p:txBody>
      </p:sp>
      <p:sp>
        <p:nvSpPr>
          <p:cNvPr id="3" name="表格占位符 2"/>
          <p:cNvSpPr>
            <a:spLocks noGrp="1"/>
          </p:cNvSpPr>
          <p:nvPr>
            <p:ph type="tbl" idx="1"/>
          </p:nvPr>
        </p:nvSpPr>
        <p:spPr>
          <a:xfrm>
            <a:off x="812800" y="1600200"/>
            <a:ext cx="10871200" cy="4498975"/>
          </a:xfrm>
        </p:spPr>
        <p:txBody>
          <a:bodyPr/>
          <a:lstStyle/>
          <a:p>
            <a:pPr lvl="0"/>
            <a:endParaRPr lang="zh-CN" altLang="en-US" noProof="0"/>
          </a:p>
        </p:txBody>
      </p:sp>
      <p:sp>
        <p:nvSpPr>
          <p:cNvPr id="4" name="Rectangle 250"/>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anose="02020603050405020304" pitchFamily="18" charset="0"/>
                <a:ea typeface="宋体" panose="02010600030101010101" pitchFamily="2" charset="-122"/>
              </a:defRPr>
            </a:lvl1pPr>
          </a:lstStyle>
          <a:p>
            <a:pPr>
              <a:defRPr/>
            </a:pPr>
            <a:endParaRPr lang="en-US" altLang="zh-CN">
              <a:solidFill>
                <a:srgbClr val="000000"/>
              </a:solidFill>
            </a:endParaRPr>
          </a:p>
        </p:txBody>
      </p:sp>
      <p:sp>
        <p:nvSpPr>
          <p:cNvPr id="5" name="Rectangle 251"/>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anose="02020603050405020304" pitchFamily="18" charset="0"/>
                <a:ea typeface="宋体" panose="02010600030101010101" pitchFamily="2" charset="-122"/>
              </a:defRPr>
            </a:lvl1pPr>
          </a:lstStyle>
          <a:p>
            <a:pPr>
              <a:defRPr/>
            </a:pPr>
            <a:endParaRPr lang="en-US" altLang="zh-CN">
              <a:solidFill>
                <a:srgbClr val="000000"/>
              </a:solidFill>
            </a:endParaRPr>
          </a:p>
        </p:txBody>
      </p:sp>
      <p:sp>
        <p:nvSpPr>
          <p:cNvPr id="6" name="Rectangle 252"/>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itchFamily="18" charset="0"/>
              </a:defRPr>
            </a:lvl1pPr>
          </a:lstStyle>
          <a:p>
            <a:fld id="{F1DFC5D7-06C7-4F0A-BC03-907816DB0B5C}"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343334361"/>
      </p:ext>
    </p:extLst>
  </p:cSld>
  <p:clrMapOvr>
    <a:masterClrMapping/>
  </p:clrMapOvr>
  <p:transition spd="slow">
    <p:random/>
    <p:sndAc>
      <p:stSnd>
        <p:snd r:embed="rId1" name="cashreg.wav"/>
      </p:stSnd>
    </p:sndAc>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2597D2-1ECC-E2BF-5C0C-172681C879C4}"/>
              </a:ext>
            </a:extLst>
          </p:cNvPr>
          <p:cNvSpPr>
            <a:spLocks noGrp="1"/>
          </p:cNvSpPr>
          <p:nvPr>
            <p:ph type="title"/>
          </p:nvPr>
        </p:nvSpPr>
        <p:spPr>
          <a:xfrm>
            <a:off x="766233" y="304801"/>
            <a:ext cx="10668000" cy="1216025"/>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8F54127-754E-51BD-8559-4D4106FDB054}"/>
              </a:ext>
            </a:extLst>
          </p:cNvPr>
          <p:cNvSpPr>
            <a:spLocks noGrp="1"/>
          </p:cNvSpPr>
          <p:nvPr>
            <p:ph type="body" sz="half" idx="1"/>
          </p:nvPr>
        </p:nvSpPr>
        <p:spPr>
          <a:xfrm>
            <a:off x="755651" y="1752600"/>
            <a:ext cx="5232400" cy="4267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联机映像占位符 3">
            <a:extLst>
              <a:ext uri="{FF2B5EF4-FFF2-40B4-BE49-F238E27FC236}">
                <a16:creationId xmlns:a16="http://schemas.microsoft.com/office/drawing/2014/main" id="{85D5333A-5422-C3C4-63FC-B778EDD090FE}"/>
              </a:ext>
            </a:extLst>
          </p:cNvPr>
          <p:cNvSpPr>
            <a:spLocks noGrp="1"/>
          </p:cNvSpPr>
          <p:nvPr>
            <p:ph type="clipArt" sz="half" idx="2"/>
          </p:nvPr>
        </p:nvSpPr>
        <p:spPr>
          <a:xfrm>
            <a:off x="6191251" y="1752600"/>
            <a:ext cx="5232400" cy="4267200"/>
          </a:xfrm>
        </p:spPr>
        <p:txBody>
          <a:bodyPr/>
          <a:lstStyle/>
          <a:p>
            <a:endParaRPr lang="zh-CN" altLang="en-US"/>
          </a:p>
        </p:txBody>
      </p:sp>
      <p:sp>
        <p:nvSpPr>
          <p:cNvPr id="5" name="日期占位符 4">
            <a:extLst>
              <a:ext uri="{FF2B5EF4-FFF2-40B4-BE49-F238E27FC236}">
                <a16:creationId xmlns:a16="http://schemas.microsoft.com/office/drawing/2014/main" id="{EBA78740-D95F-F60E-3AB3-37F1FF1A7C91}"/>
              </a:ext>
            </a:extLst>
          </p:cNvPr>
          <p:cNvSpPr>
            <a:spLocks noGrp="1"/>
          </p:cNvSpPr>
          <p:nvPr>
            <p:ph type="dt" sz="half" idx="10"/>
          </p:nvPr>
        </p:nvSpPr>
        <p:spPr>
          <a:xfrm>
            <a:off x="812800" y="6245225"/>
            <a:ext cx="2641600" cy="47625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2BFE2006-25B9-915C-EB53-BCFB92721BBA}"/>
              </a:ext>
            </a:extLst>
          </p:cNvPr>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6611390E-F909-D46A-48C9-3EF21BCD89B0}"/>
              </a:ext>
            </a:extLst>
          </p:cNvPr>
          <p:cNvSpPr>
            <a:spLocks noGrp="1"/>
          </p:cNvSpPr>
          <p:nvPr>
            <p:ph type="sldNum" sz="quarter" idx="12"/>
          </p:nvPr>
        </p:nvSpPr>
        <p:spPr>
          <a:xfrm>
            <a:off x="8737600" y="6245225"/>
            <a:ext cx="2641600" cy="476250"/>
          </a:xfrm>
        </p:spPr>
        <p:txBody>
          <a:bodyPr/>
          <a:lstStyle>
            <a:lvl1pPr>
              <a:defRPr/>
            </a:lvl1pPr>
          </a:lstStyle>
          <a:p>
            <a:fld id="{282E0DE2-BB69-4901-A177-3D9CC01581C4}" type="slidenum">
              <a:rPr lang="en-US" altLang="zh-CN"/>
              <a:pPr/>
              <a:t>‹#›</a:t>
            </a:fld>
            <a:endParaRPr lang="en-US" altLang="zh-CN"/>
          </a:p>
        </p:txBody>
      </p:sp>
    </p:spTree>
    <p:extLst>
      <p:ext uri="{BB962C8B-B14F-4D97-AF65-F5344CB8AC3E}">
        <p14:creationId xmlns:p14="http://schemas.microsoft.com/office/powerpoint/2010/main" val="2809080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697AB9B8-7FC3-4636-AAE5-5E13450DE542}" type="slidenum">
              <a:rPr lang="en-US" altLang="zh-CN"/>
              <a:pPr/>
              <a:t>‹#›</a:t>
            </a:fld>
            <a:endParaRPr lang="en-US" altLang="zh-CN"/>
          </a:p>
        </p:txBody>
      </p:sp>
    </p:spTree>
    <p:extLst>
      <p:ext uri="{BB962C8B-B14F-4D97-AF65-F5344CB8AC3E}">
        <p14:creationId xmlns:p14="http://schemas.microsoft.com/office/powerpoint/2010/main" val="4282834528"/>
      </p:ext>
    </p:extLst>
  </p:cSld>
  <p:clrMapOvr>
    <a:masterClrMapping/>
  </p:clrMapOvr>
  <p:transition spd="slow">
    <p:random/>
    <p:sndAc>
      <p:stSnd>
        <p:snd r:embed="rId1" name="cashreg.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1"/>
            <a:ext cx="10515600" cy="2852737"/>
          </a:xfrm>
        </p:spPr>
        <p:txBody>
          <a:bodyPr/>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851" y="4589466"/>
            <a:ext cx="10515600" cy="1500187"/>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zh-CN" altLang="en-US"/>
              <a:t>单击此处编辑母版文本样式</a:t>
            </a:r>
          </a:p>
        </p:txBody>
      </p:sp>
      <p:sp>
        <p:nvSpPr>
          <p:cNvPr id="4"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AEFA684E-3E35-4E8D-AE9B-64F3E030DAC7}" type="slidenum">
              <a:rPr lang="en-US" altLang="zh-CN"/>
              <a:pPr/>
              <a:t>‹#›</a:t>
            </a:fld>
            <a:endParaRPr lang="en-US" altLang="zh-CN"/>
          </a:p>
        </p:txBody>
      </p:sp>
    </p:spTree>
    <p:extLst>
      <p:ext uri="{BB962C8B-B14F-4D97-AF65-F5344CB8AC3E}">
        <p14:creationId xmlns:p14="http://schemas.microsoft.com/office/powerpoint/2010/main" val="1074787666"/>
      </p:ext>
    </p:extLst>
  </p:cSld>
  <p:clrMapOvr>
    <a:masterClrMapping/>
  </p:clrMapOvr>
  <p:transition spd="slow">
    <p:random/>
    <p:sndAc>
      <p:stSnd>
        <p:snd r:embed="rId1" name="cashreg.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1251" y="1752600"/>
            <a:ext cx="52324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D8782938-2A91-470D-BB5E-CFC0CB23F563}" type="slidenum">
              <a:rPr lang="en-US" altLang="zh-CN"/>
              <a:pPr/>
              <a:t>‹#›</a:t>
            </a:fld>
            <a:endParaRPr lang="en-US" altLang="zh-CN"/>
          </a:p>
        </p:txBody>
      </p:sp>
    </p:spTree>
    <p:extLst>
      <p:ext uri="{BB962C8B-B14F-4D97-AF65-F5344CB8AC3E}">
        <p14:creationId xmlns:p14="http://schemas.microsoft.com/office/powerpoint/2010/main" val="683364034"/>
      </p:ext>
    </p:extLst>
  </p:cSld>
  <p:clrMapOvr>
    <a:masterClrMapping/>
  </p:clrMapOvr>
  <p:transition spd="slow">
    <p:random/>
    <p:sndAc>
      <p:stSnd>
        <p:snd r:embed="rId1" name="cashreg.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8"/>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9" y="1681163"/>
            <a:ext cx="5158316"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840319" y="2505075"/>
            <a:ext cx="5158316"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8"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9"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53F33AAD-9A7B-4A21-88B2-4559680F09F5}" type="slidenum">
              <a:rPr lang="en-US" altLang="zh-CN"/>
              <a:pPr/>
              <a:t>‹#›</a:t>
            </a:fld>
            <a:endParaRPr lang="en-US" altLang="zh-CN"/>
          </a:p>
        </p:txBody>
      </p:sp>
    </p:spTree>
    <p:extLst>
      <p:ext uri="{BB962C8B-B14F-4D97-AF65-F5344CB8AC3E}">
        <p14:creationId xmlns:p14="http://schemas.microsoft.com/office/powerpoint/2010/main" val="3497830847"/>
      </p:ext>
    </p:extLst>
  </p:cSld>
  <p:clrMapOvr>
    <a:masterClrMapping/>
  </p:clrMapOvr>
  <p:transition spd="slow">
    <p:random/>
    <p:sndAc>
      <p:stSnd>
        <p:snd r:embed="rId1" name="cashreg.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4"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6101B719-BDDE-489D-A70B-597015C49E9D}" type="slidenum">
              <a:rPr lang="en-US" altLang="zh-CN"/>
              <a:pPr/>
              <a:t>‹#›</a:t>
            </a:fld>
            <a:endParaRPr lang="en-US" altLang="zh-CN"/>
          </a:p>
        </p:txBody>
      </p:sp>
    </p:spTree>
    <p:extLst>
      <p:ext uri="{BB962C8B-B14F-4D97-AF65-F5344CB8AC3E}">
        <p14:creationId xmlns:p14="http://schemas.microsoft.com/office/powerpoint/2010/main" val="2093825034"/>
      </p:ext>
    </p:extLst>
  </p:cSld>
  <p:clrMapOvr>
    <a:masterClrMapping/>
  </p:clrMapOvr>
  <p:transition spd="slow">
    <p:random/>
    <p:sndAc>
      <p:stSnd>
        <p:snd r:embed="rId1" name="cashreg.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3"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4"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682A86A7-9DAA-4322-819E-5B752BF0D8C9}" type="slidenum">
              <a:rPr lang="en-US" altLang="zh-CN"/>
              <a:pPr/>
              <a:t>‹#›</a:t>
            </a:fld>
            <a:endParaRPr lang="en-US" altLang="zh-CN"/>
          </a:p>
        </p:txBody>
      </p:sp>
    </p:spTree>
    <p:extLst>
      <p:ext uri="{BB962C8B-B14F-4D97-AF65-F5344CB8AC3E}">
        <p14:creationId xmlns:p14="http://schemas.microsoft.com/office/powerpoint/2010/main" val="413458391"/>
      </p:ext>
    </p:extLst>
  </p:cSld>
  <p:clrMapOvr>
    <a:masterClrMapping/>
  </p:clrMapOvr>
  <p:transition spd="slow">
    <p:random/>
    <p:sndAc>
      <p:stSnd>
        <p:snd r:embed="rId1" name="cashreg.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9" y="457200"/>
            <a:ext cx="3932767" cy="1600200"/>
          </a:xfrm>
        </p:spPr>
        <p:txBody>
          <a:bodyPr/>
          <a:lstStyle>
            <a:lvl1pPr>
              <a:defRPr sz="2400"/>
            </a:lvl1pPr>
          </a:lstStyle>
          <a:p>
            <a:r>
              <a:rPr lang="zh-CN" altLang="en-US"/>
              <a:t>单击此处编辑母版标题样式</a:t>
            </a:r>
          </a:p>
        </p:txBody>
      </p:sp>
      <p:sp>
        <p:nvSpPr>
          <p:cNvPr id="3" name="内容占位符 2"/>
          <p:cNvSpPr>
            <a:spLocks noGrp="1"/>
          </p:cNvSpPr>
          <p:nvPr>
            <p:ph idx="1"/>
          </p:nvPr>
        </p:nvSpPr>
        <p:spPr>
          <a:xfrm>
            <a:off x="5183717" y="987428"/>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9" y="2057400"/>
            <a:ext cx="393276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EA2910C4-2FD8-4E9E-9C17-A009170B07B6}" type="slidenum">
              <a:rPr lang="en-US" altLang="zh-CN"/>
              <a:pPr/>
              <a:t>‹#›</a:t>
            </a:fld>
            <a:endParaRPr lang="en-US" altLang="zh-CN"/>
          </a:p>
        </p:txBody>
      </p:sp>
    </p:spTree>
    <p:extLst>
      <p:ext uri="{BB962C8B-B14F-4D97-AF65-F5344CB8AC3E}">
        <p14:creationId xmlns:p14="http://schemas.microsoft.com/office/powerpoint/2010/main" val="2693509560"/>
      </p:ext>
    </p:extLst>
  </p:cSld>
  <p:clrMapOvr>
    <a:masterClrMapping/>
  </p:clrMapOvr>
  <p:transition spd="slow">
    <p:random/>
    <p:sndAc>
      <p:stSnd>
        <p:snd r:embed="rId1" name="cashreg.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9" y="457200"/>
            <a:ext cx="3932767" cy="1600200"/>
          </a:xfrm>
        </p:spPr>
        <p:txBody>
          <a:bodyPr/>
          <a:lstStyle>
            <a:lvl1pPr>
              <a:defRPr sz="2400"/>
            </a:lvl1pPr>
          </a:lstStyle>
          <a:p>
            <a:r>
              <a:rPr lang="zh-CN" altLang="en-US"/>
              <a:t>单击此处编辑母版标题样式</a:t>
            </a:r>
          </a:p>
        </p:txBody>
      </p:sp>
      <p:sp>
        <p:nvSpPr>
          <p:cNvPr id="3" name="图片占位符 2"/>
          <p:cNvSpPr>
            <a:spLocks noGrp="1"/>
          </p:cNvSpPr>
          <p:nvPr>
            <p:ph type="pic" idx="1"/>
          </p:nvPr>
        </p:nvSpPr>
        <p:spPr>
          <a:xfrm>
            <a:off x="5183717" y="987428"/>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840319" y="2057400"/>
            <a:ext cx="393276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58519F53-03A0-47DF-BF2A-8FC95022AD3A}" type="slidenum">
              <a:rPr lang="en-US" altLang="zh-CN"/>
              <a:pPr/>
              <a:t>‹#›</a:t>
            </a:fld>
            <a:endParaRPr lang="en-US" altLang="zh-CN"/>
          </a:p>
        </p:txBody>
      </p:sp>
    </p:spTree>
    <p:extLst>
      <p:ext uri="{BB962C8B-B14F-4D97-AF65-F5344CB8AC3E}">
        <p14:creationId xmlns:p14="http://schemas.microsoft.com/office/powerpoint/2010/main" val="3493128461"/>
      </p:ext>
    </p:extLst>
  </p:cSld>
  <p:clrMapOvr>
    <a:masterClrMapping/>
  </p:clrMapOvr>
  <p:transition spd="slow">
    <p:random/>
    <p:sndAc>
      <p:stSnd>
        <p:snd r:embed="rId1" name="cashreg.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bwMode="auto">
          <a:xfrm>
            <a:off x="766233" y="304801"/>
            <a:ext cx="10668000" cy="1216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82275" name="Rectangle 3"/>
          <p:cNvSpPr>
            <a:spLocks noGrp="1" noChangeArrowheads="1"/>
          </p:cNvSpPr>
          <p:nvPr>
            <p:ph type="body" idx="1"/>
          </p:nvPr>
        </p:nvSpPr>
        <p:spPr bwMode="auto">
          <a:xfrm>
            <a:off x="755651" y="1752600"/>
            <a:ext cx="10668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0" fontAlgn="base" hangingPunct="0">
              <a:spcBef>
                <a:spcPct val="0"/>
              </a:spcBef>
              <a:spcAft>
                <a:spcPct val="0"/>
              </a:spcAft>
              <a:defRPr/>
            </a:pPr>
            <a:endParaRPr lang="zh-CN" altLang="en-US" sz="1350">
              <a:solidFill>
                <a:srgbClr val="000000"/>
              </a:solidFill>
            </a:endParaRPr>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defRPr/>
            </a:pPr>
            <a:endParaRPr lang="zh-CN" altLang="en-US" sz="1350">
              <a:solidFill>
                <a:srgbClr val="000000"/>
              </a:solidFill>
            </a:endParaRPr>
          </a:p>
        </p:txBody>
      </p:sp>
      <p:sp>
        <p:nvSpPr>
          <p:cNvPr id="182278" name="Rectangle 6"/>
          <p:cNvSpPr>
            <a:spLocks noGrp="1" noChangeArrowheads="1"/>
          </p:cNvSpPr>
          <p:nvPr>
            <p:ph type="dt" sz="half" idx="2"/>
          </p:nvPr>
        </p:nvSpPr>
        <p:spPr bwMode="auto">
          <a:xfrm>
            <a:off x="812800" y="6245225"/>
            <a:ext cx="2641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0" sz="900">
                <a:solidFill>
                  <a:srgbClr val="000000"/>
                </a:solidFill>
                <a:latin typeface="Verdana"/>
                <a:ea typeface="宋体"/>
              </a:defRPr>
            </a:lvl1pPr>
          </a:lstStyle>
          <a:p>
            <a:pPr fontAlgn="base">
              <a:spcBef>
                <a:spcPct val="0"/>
              </a:spcBef>
              <a:spcAft>
                <a:spcPct val="0"/>
              </a:spcAft>
              <a:defRPr/>
            </a:pPr>
            <a:endParaRPr lang="en-US" altLang="zh-CN"/>
          </a:p>
        </p:txBody>
      </p:sp>
      <p:sp>
        <p:nvSpPr>
          <p:cNvPr id="182279" name="Rectangle 7"/>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0" sz="900">
                <a:solidFill>
                  <a:srgbClr val="000000"/>
                </a:solidFill>
                <a:latin typeface="Verdana"/>
                <a:ea typeface="宋体"/>
              </a:defRPr>
            </a:lvl1pPr>
          </a:lstStyle>
          <a:p>
            <a:pPr fontAlgn="base">
              <a:spcBef>
                <a:spcPct val="0"/>
              </a:spcBef>
              <a:spcAft>
                <a:spcPct val="0"/>
              </a:spcAft>
              <a:defRPr/>
            </a:pPr>
            <a:endParaRPr lang="en-US" altLang="zh-CN"/>
          </a:p>
        </p:txBody>
      </p:sp>
      <p:sp>
        <p:nvSpPr>
          <p:cNvPr id="182280" name="Rectangle 8"/>
          <p:cNvSpPr>
            <a:spLocks noGrp="1" noChangeArrowheads="1"/>
          </p:cNvSpPr>
          <p:nvPr>
            <p:ph type="sldNum" sz="quarter" idx="4"/>
          </p:nvPr>
        </p:nvSpPr>
        <p:spPr bwMode="auto">
          <a:xfrm>
            <a:off x="8737600" y="6245225"/>
            <a:ext cx="2641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0" sz="900">
                <a:solidFill>
                  <a:srgbClr val="000000"/>
                </a:solidFill>
                <a:latin typeface="Verdana" pitchFamily="34" charset="0"/>
              </a:defRPr>
            </a:lvl1pPr>
          </a:lstStyle>
          <a:p>
            <a:pPr fontAlgn="base">
              <a:spcBef>
                <a:spcPct val="0"/>
              </a:spcBef>
              <a:spcAft>
                <a:spcPct val="0"/>
              </a:spcAft>
            </a:pPr>
            <a:fld id="{D5F57CB9-4C98-45E8-A44B-9DEF2E9497DB}" type="slidenum">
              <a:rPr lang="en-US" altLang="zh-CN"/>
              <a:pPr fontAlgn="base">
                <a:spcBef>
                  <a:spcPct val="0"/>
                </a:spcBef>
                <a:spcAft>
                  <a:spcPct val="0"/>
                </a:spcAft>
              </a:pPr>
              <a:t>‹#›</a:t>
            </a:fld>
            <a:endParaRPr lang="en-US" altLang="zh-CN"/>
          </a:p>
        </p:txBody>
      </p:sp>
    </p:spTree>
    <p:extLst>
      <p:ext uri="{BB962C8B-B14F-4D97-AF65-F5344CB8AC3E}">
        <p14:creationId xmlns:p14="http://schemas.microsoft.com/office/powerpoint/2010/main" val="37307068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spd="slow">
    <p:random/>
    <p:sndAc>
      <p:stSnd>
        <p:snd r:embed="rId16" name="cashreg.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0" fill="hold">
                                          <p:stCondLst>
                                            <p:cond delay="0"/>
                                          </p:stCondLst>
                                        </p:cTn>
                                        <p:tgtEl>
                                          <p:spTgt spid="182274"/>
                                        </p:tgtEl>
                                        <p:attrNameLst>
                                          <p:attrName>style.visibility</p:attrName>
                                        </p:attrNameLst>
                                      </p:cBhvr>
                                      <p:to>
                                        <p:strVal val="visible"/>
                                      </p:to>
                                    </p:set>
                                    <p:anim calcmode="lin" valueType="num">
                                      <p:cBhvr>
                                        <p:cTn id="7" dur="1000" fill="hold"/>
                                        <p:tgtEl>
                                          <p:spTgt spid="182274"/>
                                        </p:tgtEl>
                                        <p:attrNameLst>
                                          <p:attrName>ppt_x</p:attrName>
                                        </p:attrNameLst>
                                      </p:cBhvr>
                                      <p:tavLst>
                                        <p:tav tm="0">
                                          <p:val>
                                            <p:strVal val="#ppt_x-.2"/>
                                          </p:val>
                                        </p:tav>
                                        <p:tav tm="100000">
                                          <p:val>
                                            <p:strVal val="#ppt_x"/>
                                          </p:val>
                                        </p:tav>
                                      </p:tavLst>
                                    </p:anim>
                                    <p:anim calcmode="lin" valueType="num">
                                      <p:cBhvr>
                                        <p:cTn id="8" dur="1000" fill="hold"/>
                                        <p:tgtEl>
                                          <p:spTgt spid="18227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8227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182275">
                                            <p:txEl>
                                              <p:pRg st="0" end="0"/>
                                            </p:txEl>
                                          </p:spTgt>
                                        </p:tgtEl>
                                        <p:attrNameLst>
                                          <p:attrName>style.visibility</p:attrName>
                                        </p:attrNameLst>
                                      </p:cBhvr>
                                      <p:to>
                                        <p:strVal val="visible"/>
                                      </p:to>
                                    </p:set>
                                    <p:animEffect transition="in" filter="fade">
                                      <p:cBhvr>
                                        <p:cTn id="14" dur="500"/>
                                        <p:tgtEl>
                                          <p:spTgt spid="182275">
                                            <p:txEl>
                                              <p:pRg st="0" end="0"/>
                                            </p:txEl>
                                          </p:spTgt>
                                        </p:tgtEl>
                                      </p:cBhvr>
                                    </p:animEffect>
                                    <p:anim calcmode="lin" valueType="num">
                                      <p:cBhvr>
                                        <p:cTn id="15" dur="500" fill="hold"/>
                                        <p:tgtEl>
                                          <p:spTgt spid="182275">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182275">
                                            <p:txEl>
                                              <p:pRg st="0" end="0"/>
                                            </p:txEl>
                                          </p:spTgt>
                                        </p:tgtEl>
                                        <p:attrNameLst>
                                          <p:attrName>ppt_y</p:attrName>
                                        </p:attrNameLst>
                                      </p:cBhvr>
                                      <p:tavLst>
                                        <p:tav tm="0">
                                          <p:val>
                                            <p:strVal val="#ppt_y+.05"/>
                                          </p:val>
                                        </p:tav>
                                        <p:tav tm="100000">
                                          <p:val>
                                            <p:strVal val="#ppt_y"/>
                                          </p:val>
                                        </p:tav>
                                      </p:tavLst>
                                    </p:anim>
                                  </p:childTnLst>
                                </p:cTn>
                              </p:par>
                              <p:par>
                                <p:cTn id="17" presetID="44" presetClass="entr" presetSubtype="0" fill="hold" grpId="0" nodeType="withEffect">
                                  <p:stCondLst>
                                    <p:cond delay="0"/>
                                  </p:stCondLst>
                                  <p:childTnLst>
                                    <p:set>
                                      <p:cBhvr>
                                        <p:cTn id="18" dur="0" fill="hold">
                                          <p:stCondLst>
                                            <p:cond delay="0"/>
                                          </p:stCondLst>
                                        </p:cTn>
                                        <p:tgtEl>
                                          <p:spTgt spid="182275">
                                            <p:txEl>
                                              <p:pRg st="1" end="1"/>
                                            </p:txEl>
                                          </p:spTgt>
                                        </p:tgtEl>
                                        <p:attrNameLst>
                                          <p:attrName>style.visibility</p:attrName>
                                        </p:attrNameLst>
                                      </p:cBhvr>
                                      <p:to>
                                        <p:strVal val="visible"/>
                                      </p:to>
                                    </p:set>
                                    <p:animEffect transition="in" filter="fade">
                                      <p:cBhvr>
                                        <p:cTn id="19" dur="500"/>
                                        <p:tgtEl>
                                          <p:spTgt spid="182275">
                                            <p:txEl>
                                              <p:pRg st="1" end="1"/>
                                            </p:txEl>
                                          </p:spTgt>
                                        </p:tgtEl>
                                      </p:cBhvr>
                                    </p:animEffect>
                                    <p:anim calcmode="lin" valueType="num">
                                      <p:cBhvr>
                                        <p:cTn id="20" dur="500" fill="hold"/>
                                        <p:tgtEl>
                                          <p:spTgt spid="182275">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182275">
                                            <p:txEl>
                                              <p:pRg st="1" end="1"/>
                                            </p:txEl>
                                          </p:spTgt>
                                        </p:tgtEl>
                                        <p:attrNameLst>
                                          <p:attrName>ppt_y</p:attrName>
                                        </p:attrNameLst>
                                      </p:cBhvr>
                                      <p:tavLst>
                                        <p:tav tm="0">
                                          <p:val>
                                            <p:strVal val="#ppt_y+.05"/>
                                          </p:val>
                                        </p:tav>
                                        <p:tav tm="100000">
                                          <p:val>
                                            <p:strVal val="#ppt_y"/>
                                          </p:val>
                                        </p:tav>
                                      </p:tavLst>
                                    </p:anim>
                                  </p:childTnLst>
                                </p:cTn>
                              </p:par>
                              <p:par>
                                <p:cTn id="22" presetID="44" presetClass="entr" presetSubtype="0" fill="hold" grpId="0" nodeType="withEffect">
                                  <p:stCondLst>
                                    <p:cond delay="0"/>
                                  </p:stCondLst>
                                  <p:childTnLst>
                                    <p:set>
                                      <p:cBhvr>
                                        <p:cTn id="23" dur="0" fill="hold">
                                          <p:stCondLst>
                                            <p:cond delay="0"/>
                                          </p:stCondLst>
                                        </p:cTn>
                                        <p:tgtEl>
                                          <p:spTgt spid="182275">
                                            <p:txEl>
                                              <p:pRg st="2" end="2"/>
                                            </p:txEl>
                                          </p:spTgt>
                                        </p:tgtEl>
                                        <p:attrNameLst>
                                          <p:attrName>style.visibility</p:attrName>
                                        </p:attrNameLst>
                                      </p:cBhvr>
                                      <p:to>
                                        <p:strVal val="visible"/>
                                      </p:to>
                                    </p:set>
                                    <p:animEffect transition="in" filter="fade">
                                      <p:cBhvr>
                                        <p:cTn id="24" dur="500"/>
                                        <p:tgtEl>
                                          <p:spTgt spid="182275">
                                            <p:txEl>
                                              <p:pRg st="2" end="2"/>
                                            </p:txEl>
                                          </p:spTgt>
                                        </p:tgtEl>
                                      </p:cBhvr>
                                    </p:animEffect>
                                    <p:anim calcmode="lin" valueType="num">
                                      <p:cBhvr>
                                        <p:cTn id="25" dur="500" fill="hold"/>
                                        <p:tgtEl>
                                          <p:spTgt spid="182275">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182275">
                                            <p:txEl>
                                              <p:pRg st="2" end="2"/>
                                            </p:txEl>
                                          </p:spTgt>
                                        </p:tgtEl>
                                        <p:attrNameLst>
                                          <p:attrName>ppt_y</p:attrName>
                                        </p:attrNameLst>
                                      </p:cBhvr>
                                      <p:tavLst>
                                        <p:tav tm="0">
                                          <p:val>
                                            <p:strVal val="#ppt_y+.05"/>
                                          </p:val>
                                        </p:tav>
                                        <p:tav tm="100000">
                                          <p:val>
                                            <p:strVal val="#ppt_y"/>
                                          </p:val>
                                        </p:tav>
                                      </p:tavLst>
                                    </p:anim>
                                  </p:childTnLst>
                                </p:cTn>
                              </p:par>
                              <p:par>
                                <p:cTn id="27" presetID="44" presetClass="entr" presetSubtype="0" fill="hold" grpId="0" nodeType="withEffect">
                                  <p:stCondLst>
                                    <p:cond delay="0"/>
                                  </p:stCondLst>
                                  <p:childTnLst>
                                    <p:set>
                                      <p:cBhvr>
                                        <p:cTn id="28" dur="0" fill="hold">
                                          <p:stCondLst>
                                            <p:cond delay="0"/>
                                          </p:stCondLst>
                                        </p:cTn>
                                        <p:tgtEl>
                                          <p:spTgt spid="182275">
                                            <p:txEl>
                                              <p:pRg st="3" end="3"/>
                                            </p:txEl>
                                          </p:spTgt>
                                        </p:tgtEl>
                                        <p:attrNameLst>
                                          <p:attrName>style.visibility</p:attrName>
                                        </p:attrNameLst>
                                      </p:cBhvr>
                                      <p:to>
                                        <p:strVal val="visible"/>
                                      </p:to>
                                    </p:set>
                                    <p:animEffect transition="in" filter="fade">
                                      <p:cBhvr>
                                        <p:cTn id="29" dur="500"/>
                                        <p:tgtEl>
                                          <p:spTgt spid="182275">
                                            <p:txEl>
                                              <p:pRg st="3" end="3"/>
                                            </p:txEl>
                                          </p:spTgt>
                                        </p:tgtEl>
                                      </p:cBhvr>
                                    </p:animEffect>
                                    <p:anim calcmode="lin" valueType="num">
                                      <p:cBhvr>
                                        <p:cTn id="30" dur="500" fill="hold"/>
                                        <p:tgtEl>
                                          <p:spTgt spid="182275">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182275">
                                            <p:txEl>
                                              <p:pRg st="3" end="3"/>
                                            </p:txEl>
                                          </p:spTgt>
                                        </p:tgtEl>
                                        <p:attrNameLst>
                                          <p:attrName>ppt_y</p:attrName>
                                        </p:attrNameLst>
                                      </p:cBhvr>
                                      <p:tavLst>
                                        <p:tav tm="0">
                                          <p:val>
                                            <p:strVal val="#ppt_y+.05"/>
                                          </p:val>
                                        </p:tav>
                                        <p:tav tm="100000">
                                          <p:val>
                                            <p:strVal val="#ppt_y"/>
                                          </p:val>
                                        </p:tav>
                                      </p:tavLst>
                                    </p:anim>
                                  </p:childTnLst>
                                </p:cTn>
                              </p:par>
                              <p:par>
                                <p:cTn id="32" presetID="44" presetClass="entr" presetSubtype="0" fill="hold" grpId="0" nodeType="withEffect">
                                  <p:stCondLst>
                                    <p:cond delay="0"/>
                                  </p:stCondLst>
                                  <p:childTnLst>
                                    <p:set>
                                      <p:cBhvr>
                                        <p:cTn id="33" dur="0" fill="hold">
                                          <p:stCondLst>
                                            <p:cond delay="0"/>
                                          </p:stCondLst>
                                        </p:cTn>
                                        <p:tgtEl>
                                          <p:spTgt spid="182275">
                                            <p:txEl>
                                              <p:pRg st="4" end="4"/>
                                            </p:txEl>
                                          </p:spTgt>
                                        </p:tgtEl>
                                        <p:attrNameLst>
                                          <p:attrName>style.visibility</p:attrName>
                                        </p:attrNameLst>
                                      </p:cBhvr>
                                      <p:to>
                                        <p:strVal val="visible"/>
                                      </p:to>
                                    </p:set>
                                    <p:animEffect transition="in" filter="fade">
                                      <p:cBhvr>
                                        <p:cTn id="34" dur="500"/>
                                        <p:tgtEl>
                                          <p:spTgt spid="182275">
                                            <p:txEl>
                                              <p:pRg st="4" end="4"/>
                                            </p:txEl>
                                          </p:spTgt>
                                        </p:tgtEl>
                                      </p:cBhvr>
                                    </p:animEffect>
                                    <p:anim calcmode="lin" valueType="num">
                                      <p:cBhvr>
                                        <p:cTn id="35" dur="500" fill="hold"/>
                                        <p:tgtEl>
                                          <p:spTgt spid="182275">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182275">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4" grpId="0"/>
      <p:bldP spid="182275" grpId="0" build="p">
        <p:tmplLst>
          <p:tmpl lvl="1">
            <p:tnLst>
              <p:par>
                <p:cTn presetID="44" presetClass="entr" presetSubtype="0" fill="hold" nodeType="click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with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with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with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with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Lst>
      </p:bldP>
    </p:bldLst>
  </p:timing>
  <p:txStyles>
    <p:titleStyle>
      <a:lvl1pPr algn="l" rtl="0" eaLnBrk="0" fontAlgn="base" hangingPunct="0">
        <a:spcBef>
          <a:spcPct val="0"/>
        </a:spcBef>
        <a:spcAft>
          <a:spcPct val="0"/>
        </a:spcAft>
        <a:defRPr sz="2800" kern="12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2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2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2800">
          <a:solidFill>
            <a:schemeClr val="tx2"/>
          </a:solidFill>
          <a:latin typeface="Verdana" panose="020B0604030504040204" pitchFamily="34" charset="0"/>
          <a:ea typeface="宋体" panose="02010600030101010101" pitchFamily="2" charset="-122"/>
        </a:defRPr>
      </a:lvl5pPr>
      <a:lvl6pPr marL="342900" algn="l" rtl="0" fontAlgn="base">
        <a:spcBef>
          <a:spcPct val="0"/>
        </a:spcBef>
        <a:spcAft>
          <a:spcPct val="0"/>
        </a:spcAft>
        <a:defRPr sz="2850">
          <a:solidFill>
            <a:schemeClr val="tx2"/>
          </a:solidFill>
          <a:latin typeface="Verdana" panose="020B0604030504040204" pitchFamily="34" charset="0"/>
          <a:ea typeface="宋体" panose="02010600030101010101" pitchFamily="2" charset="-122"/>
        </a:defRPr>
      </a:lvl6pPr>
      <a:lvl7pPr marL="685800" algn="l" rtl="0" fontAlgn="base">
        <a:spcBef>
          <a:spcPct val="0"/>
        </a:spcBef>
        <a:spcAft>
          <a:spcPct val="0"/>
        </a:spcAft>
        <a:defRPr sz="2850">
          <a:solidFill>
            <a:schemeClr val="tx2"/>
          </a:solidFill>
          <a:latin typeface="Verdana" panose="020B0604030504040204" pitchFamily="34" charset="0"/>
          <a:ea typeface="宋体" panose="02010600030101010101" pitchFamily="2" charset="-122"/>
        </a:defRPr>
      </a:lvl7pPr>
      <a:lvl8pPr marL="1028700" algn="l" rtl="0" fontAlgn="base">
        <a:spcBef>
          <a:spcPct val="0"/>
        </a:spcBef>
        <a:spcAft>
          <a:spcPct val="0"/>
        </a:spcAft>
        <a:defRPr sz="2850">
          <a:solidFill>
            <a:schemeClr val="tx2"/>
          </a:solidFill>
          <a:latin typeface="Verdana" panose="020B0604030504040204" pitchFamily="34" charset="0"/>
          <a:ea typeface="宋体" panose="02010600030101010101" pitchFamily="2" charset="-122"/>
        </a:defRPr>
      </a:lvl8pPr>
      <a:lvl9pPr marL="1371600" algn="l" rtl="0" fontAlgn="base">
        <a:spcBef>
          <a:spcPct val="0"/>
        </a:spcBef>
        <a:spcAft>
          <a:spcPct val="0"/>
        </a:spcAft>
        <a:defRPr sz="2850">
          <a:solidFill>
            <a:schemeClr val="tx2"/>
          </a:solidFill>
          <a:latin typeface="Verdana" panose="020B0604030504040204" pitchFamily="34" charset="0"/>
          <a:ea typeface="宋体" panose="02010600030101010101" pitchFamily="2" charset="-122"/>
        </a:defRPr>
      </a:lvl9pPr>
    </p:titleStyle>
    <p:bodyStyle>
      <a:lvl1pPr marL="352425" indent="-352425" algn="l" rtl="0" eaLnBrk="0" fontAlgn="base" hangingPunct="0">
        <a:spcBef>
          <a:spcPct val="20000"/>
        </a:spcBef>
        <a:spcAft>
          <a:spcPct val="0"/>
        </a:spcAft>
        <a:buClr>
          <a:schemeClr val="accent2"/>
        </a:buClr>
        <a:buFont typeface="Wingdings" pitchFamily="2" charset="2"/>
        <a:buChar char="o"/>
        <a:defRPr sz="2200" kern="1200">
          <a:solidFill>
            <a:schemeClr val="tx1"/>
          </a:solidFill>
          <a:latin typeface="+mn-lt"/>
          <a:ea typeface="+mn-ea"/>
          <a:cs typeface="+mn-cs"/>
        </a:defRPr>
      </a:lvl1pPr>
      <a:lvl2pPr marL="681038" indent="-327025" algn="l" rtl="0" eaLnBrk="0" fontAlgn="base" hangingPunct="0">
        <a:spcBef>
          <a:spcPct val="20000"/>
        </a:spcBef>
        <a:spcAft>
          <a:spcPct val="0"/>
        </a:spcAft>
        <a:buClr>
          <a:schemeClr val="accent2"/>
        </a:buClr>
        <a:buFont typeface="Wingdings" pitchFamily="2" charset="2"/>
        <a:buChar char="n"/>
        <a:defRPr sz="1900" kern="1200">
          <a:solidFill>
            <a:schemeClr val="tx1"/>
          </a:solidFill>
          <a:latin typeface="+mn-lt"/>
          <a:ea typeface="+mn-ea"/>
          <a:cs typeface="+mn-cs"/>
        </a:defRPr>
      </a:lvl2pPr>
      <a:lvl3pPr marL="977900" indent="-295275" algn="l" rtl="0" eaLnBrk="0" fontAlgn="base" hangingPunct="0">
        <a:spcBef>
          <a:spcPct val="20000"/>
        </a:spcBef>
        <a:spcAft>
          <a:spcPct val="0"/>
        </a:spcAft>
        <a:buClr>
          <a:schemeClr val="accent2"/>
        </a:buClr>
        <a:buFont typeface="Wingdings" pitchFamily="2" charset="2"/>
        <a:buChar char="o"/>
        <a:defRPr sz="1700" kern="1200">
          <a:solidFill>
            <a:schemeClr val="tx1"/>
          </a:solidFill>
          <a:latin typeface="+mn-lt"/>
          <a:ea typeface="+mn-ea"/>
          <a:cs typeface="+mn-cs"/>
        </a:defRPr>
      </a:lvl3pPr>
      <a:lvl4pPr marL="1270000" indent="-290513" algn="l" rtl="0" eaLnBrk="0" fontAlgn="base" hangingPunct="0">
        <a:spcBef>
          <a:spcPct val="20000"/>
        </a:spcBef>
        <a:spcAft>
          <a:spcPct val="0"/>
        </a:spcAft>
        <a:buClr>
          <a:schemeClr val="accent2"/>
        </a:buClr>
        <a:buFont typeface="Wingdings" pitchFamily="2" charset="2"/>
        <a:buChar char="n"/>
        <a:defRPr sz="1500" kern="1200">
          <a:solidFill>
            <a:schemeClr val="tx1"/>
          </a:solidFill>
          <a:latin typeface="+mn-lt"/>
          <a:ea typeface="+mn-ea"/>
          <a:cs typeface="+mn-cs"/>
        </a:defRPr>
      </a:lvl4pPr>
      <a:lvl5pPr marL="1570038" indent="-298450" algn="l" rtl="0" eaLnBrk="0" fontAlgn="base" hangingPunct="0">
        <a:spcBef>
          <a:spcPct val="25000"/>
        </a:spcBef>
        <a:spcAft>
          <a:spcPct val="0"/>
        </a:spcAft>
        <a:buClr>
          <a:schemeClr val="accent2"/>
        </a:buClr>
        <a:buFont typeface="Wingdings" pitchFamily="2" charset="2"/>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7AC08EE-F612-A62C-C1CA-A8BF6E24972A}"/>
              </a:ext>
            </a:extLst>
          </p:cNvPr>
          <p:cNvSpPr>
            <a:spLocks noGrp="1" noChangeArrowheads="1"/>
          </p:cNvSpPr>
          <p:nvPr>
            <p:ph type="title"/>
          </p:nvPr>
        </p:nvSpPr>
        <p:spPr/>
        <p:txBody>
          <a:bodyPr/>
          <a:lstStyle/>
          <a:p>
            <a:pPr eaLnBrk="1" hangingPunct="1"/>
            <a:r>
              <a:rPr lang="zh-CN" altLang="en-US" sz="5400" b="1" dirty="0">
                <a:solidFill>
                  <a:srgbClr val="7030A0"/>
                </a:solidFill>
              </a:rPr>
              <a:t>行政法与行政诉讼法学</a:t>
            </a:r>
          </a:p>
        </p:txBody>
      </p:sp>
      <p:sp>
        <p:nvSpPr>
          <p:cNvPr id="3075" name="Rectangle 3">
            <a:extLst>
              <a:ext uri="{FF2B5EF4-FFF2-40B4-BE49-F238E27FC236}">
                <a16:creationId xmlns:a16="http://schemas.microsoft.com/office/drawing/2014/main" id="{723DD700-9420-F4FD-08CB-4AB52FE27C8C}"/>
              </a:ext>
            </a:extLst>
          </p:cNvPr>
          <p:cNvSpPr>
            <a:spLocks noGrp="1" noChangeArrowheads="1"/>
          </p:cNvSpPr>
          <p:nvPr>
            <p:ph idx="1"/>
          </p:nvPr>
        </p:nvSpPr>
        <p:spPr/>
        <p:txBody>
          <a:bodyPr/>
          <a:lstStyle/>
          <a:p>
            <a:pPr eaLnBrk="1" hangingPunct="1">
              <a:lnSpc>
                <a:spcPct val="80000"/>
              </a:lnSpc>
            </a:pPr>
            <a:r>
              <a:rPr lang="zh-CN" altLang="en-US" sz="3200" dirty="0">
                <a:solidFill>
                  <a:srgbClr val="FF3300"/>
                </a:solidFill>
              </a:rPr>
              <a:t>彭　涛</a:t>
            </a:r>
          </a:p>
          <a:p>
            <a:pPr eaLnBrk="1" hangingPunct="1">
              <a:lnSpc>
                <a:spcPct val="80000"/>
              </a:lnSpc>
            </a:pPr>
            <a:endParaRPr lang="zh-CN" altLang="en-US" sz="3200" dirty="0">
              <a:solidFill>
                <a:srgbClr val="FF3300"/>
              </a:solidFill>
            </a:endParaRPr>
          </a:p>
          <a:p>
            <a:pPr eaLnBrk="1" hangingPunct="1">
              <a:lnSpc>
                <a:spcPct val="80000"/>
              </a:lnSpc>
            </a:pPr>
            <a:r>
              <a:rPr lang="zh-CN" altLang="en-US" sz="2000" dirty="0">
                <a:solidFill>
                  <a:srgbClr val="FF3300"/>
                </a:solidFill>
                <a:latin typeface="华文楷体" panose="02010600040101010101" pitchFamily="2" charset="-122"/>
                <a:ea typeface="华文楷体" panose="02010600040101010101" pitchFamily="2" charset="-122"/>
              </a:rPr>
              <a:t>西安交通大学法学院</a:t>
            </a:r>
            <a:endParaRPr lang="en-US" altLang="zh-CN" sz="2000" dirty="0">
              <a:solidFill>
                <a:srgbClr val="FF3300"/>
              </a:solidFill>
              <a:latin typeface="华文楷体" panose="02010600040101010101" pitchFamily="2" charset="-122"/>
              <a:ea typeface="华文楷体" panose="02010600040101010101" pitchFamily="2" charset="-122"/>
            </a:endParaRPr>
          </a:p>
          <a:p>
            <a:pPr eaLnBrk="1" hangingPunct="1">
              <a:lnSpc>
                <a:spcPct val="80000"/>
              </a:lnSpc>
            </a:pPr>
            <a:r>
              <a:rPr lang="zh-CN" altLang="en-US" sz="2000" dirty="0">
                <a:solidFill>
                  <a:srgbClr val="FF3300"/>
                </a:solidFill>
                <a:latin typeface="华文楷体" panose="02010600040101010101" pitchFamily="2" charset="-122"/>
                <a:ea typeface="华文楷体" panose="02010600040101010101" pitchFamily="2" charset="-122"/>
              </a:rPr>
              <a:t>教授</a:t>
            </a:r>
          </a:p>
          <a:p>
            <a:pPr eaLnBrk="1" hangingPunct="1">
              <a:lnSpc>
                <a:spcPct val="80000"/>
              </a:lnSpc>
            </a:pPr>
            <a:endParaRPr lang="zh-CN" altLang="en-US" dirty="0">
              <a:solidFill>
                <a:srgbClr val="FF3300"/>
              </a:solidFill>
            </a:endParaRPr>
          </a:p>
        </p:txBody>
      </p:sp>
      <p:pic>
        <p:nvPicPr>
          <p:cNvPr id="4" name="图片 3">
            <a:extLst>
              <a:ext uri="{FF2B5EF4-FFF2-40B4-BE49-F238E27FC236}">
                <a16:creationId xmlns:a16="http://schemas.microsoft.com/office/drawing/2014/main" id="{74ED10A3-01F0-FBCC-A3D4-CFE82BDAF4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9287" y="436880"/>
            <a:ext cx="1644118" cy="1644118"/>
          </a:xfrm>
          <a:prstGeom prst="rect">
            <a:avLst/>
          </a:prstGeom>
        </p:spPr>
      </p:pic>
    </p:spTree>
  </p:cSld>
  <p:clrMapOvr>
    <a:masterClrMapping/>
  </p:clrMapOvr>
  <p:transition spd="slow">
    <p:random/>
    <p:sndAc>
      <p:stSnd>
        <p:snd r:embed="rId2" name="cashreg.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79FA17-B863-D56B-4566-151DB2402EA9}"/>
              </a:ext>
            </a:extLst>
          </p:cNvPr>
          <p:cNvSpPr>
            <a:spLocks noGrp="1"/>
          </p:cNvSpPr>
          <p:nvPr>
            <p:ph type="title"/>
          </p:nvPr>
        </p:nvSpPr>
        <p:spPr/>
        <p:txBody>
          <a:bodyPr/>
          <a:lstStyle/>
          <a:p>
            <a:endParaRPr lang="zh-CN" altLang="en-US"/>
          </a:p>
        </p:txBody>
      </p:sp>
      <p:sp>
        <p:nvSpPr>
          <p:cNvPr id="22530" name="Rectangle 2">
            <a:extLst>
              <a:ext uri="{FF2B5EF4-FFF2-40B4-BE49-F238E27FC236}">
                <a16:creationId xmlns:a16="http://schemas.microsoft.com/office/drawing/2014/main" id="{B4D4D5E9-D608-B8CC-E36C-5D4889AC919F}"/>
              </a:ext>
            </a:extLst>
          </p:cNvPr>
          <p:cNvSpPr>
            <a:spLocks noGrp="1" noChangeArrowheads="1"/>
          </p:cNvSpPr>
          <p:nvPr>
            <p:ph idx="1"/>
          </p:nvPr>
        </p:nvSpPr>
        <p:spPr/>
        <p:txBody>
          <a:bodyPr/>
          <a:lstStyle/>
          <a:p>
            <a:pPr algn="just">
              <a:lnSpc>
                <a:spcPct val="110000"/>
              </a:lnSpc>
              <a:buFont typeface="Wingdings" panose="05000000000000000000" pitchFamily="2" charset="2"/>
              <a:buNone/>
            </a:pPr>
            <a:r>
              <a:rPr lang="en-US" altLang="zh-CN">
                <a:latin typeface="楷体_GB2312" pitchFamily="49" charset="-122"/>
              </a:rPr>
              <a:t> </a:t>
            </a:r>
            <a:r>
              <a:rPr lang="zh-CN" altLang="en-US" sz="2400">
                <a:latin typeface="宋体" panose="02010600030101010101" pitchFamily="2" charset="-122"/>
              </a:rPr>
              <a:t>（三）行政处罚法的指导思想和原则</a:t>
            </a:r>
          </a:p>
          <a:p>
            <a:pPr algn="just">
              <a:lnSpc>
                <a:spcPct val="110000"/>
              </a:lnSpc>
              <a:buFont typeface="Wingdings" panose="05000000000000000000" pitchFamily="2" charset="2"/>
              <a:buNone/>
            </a:pPr>
            <a:r>
              <a:rPr lang="zh-CN" altLang="en-US" sz="2400">
                <a:latin typeface="宋体" panose="02010600030101010101" pitchFamily="2" charset="-122"/>
              </a:rPr>
              <a:t>   我国行政处罚法的指导思想：</a:t>
            </a:r>
          </a:p>
          <a:p>
            <a:pPr algn="just">
              <a:lnSpc>
                <a:spcPct val="110000"/>
              </a:lnSpc>
              <a:buFont typeface="Wingdings" panose="05000000000000000000" pitchFamily="2" charset="2"/>
              <a:buNone/>
            </a:pPr>
            <a:r>
              <a:rPr lang="zh-CN" altLang="en-US" sz="2400">
                <a:latin typeface="宋体" panose="02010600030101010101" pitchFamily="2" charset="-122"/>
              </a:rPr>
              <a:t>   1.规范行政处罚的设定和实施。</a:t>
            </a:r>
          </a:p>
          <a:p>
            <a:pPr algn="just">
              <a:lnSpc>
                <a:spcPct val="110000"/>
              </a:lnSpc>
              <a:buFont typeface="Wingdings" panose="05000000000000000000" pitchFamily="2" charset="2"/>
              <a:buNone/>
            </a:pPr>
            <a:r>
              <a:rPr lang="zh-CN" altLang="en-US" sz="2400">
                <a:latin typeface="宋体" panose="02010600030101010101" pitchFamily="2" charset="-122"/>
              </a:rPr>
              <a:t>   2.保障和监督行政机关有效地实施行政管理。</a:t>
            </a:r>
          </a:p>
          <a:p>
            <a:pPr algn="just">
              <a:lnSpc>
                <a:spcPct val="110000"/>
              </a:lnSpc>
              <a:buFont typeface="Wingdings" panose="05000000000000000000" pitchFamily="2" charset="2"/>
              <a:buNone/>
            </a:pPr>
            <a:r>
              <a:rPr lang="zh-CN" altLang="en-US" sz="2400">
                <a:latin typeface="宋体" panose="02010600030101010101" pitchFamily="2" charset="-122"/>
              </a:rPr>
              <a:t>   3.维护公共利益和社会秩序。</a:t>
            </a:r>
          </a:p>
          <a:p>
            <a:pPr algn="just">
              <a:lnSpc>
                <a:spcPct val="110000"/>
              </a:lnSpc>
              <a:buFont typeface="Wingdings" panose="05000000000000000000" pitchFamily="2" charset="2"/>
              <a:buNone/>
            </a:pPr>
            <a:r>
              <a:rPr lang="zh-CN" altLang="en-US" sz="2400">
                <a:latin typeface="宋体" panose="02010600030101010101" pitchFamily="2" charset="-122"/>
              </a:rPr>
              <a:t>   4.保护公民、法人或者其他组织的合法权益。</a:t>
            </a:r>
          </a:p>
          <a:p>
            <a:pPr algn="just">
              <a:lnSpc>
                <a:spcPct val="110000"/>
              </a:lnSpc>
              <a:buFont typeface="Wingdings" panose="05000000000000000000" pitchFamily="2" charset="2"/>
              <a:buNone/>
            </a:pPr>
            <a:endParaRPr lang="zh-CN" altLang="en-US" sz="2400">
              <a:latin typeface="宋体" panose="02010600030101010101" pitchFamily="2" charset="-122"/>
            </a:endParaRPr>
          </a:p>
        </p:txBody>
      </p:sp>
    </p:spTree>
  </p:cSld>
  <p:clrMapOvr>
    <a:masterClrMapping/>
  </p:clrMapOvr>
  <p:transition>
    <p:split orient="vert"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5FBE62-B77B-DEC9-060F-0026E21592E6}"/>
              </a:ext>
            </a:extLst>
          </p:cNvPr>
          <p:cNvSpPr>
            <a:spLocks noGrp="1"/>
          </p:cNvSpPr>
          <p:nvPr>
            <p:ph type="title"/>
          </p:nvPr>
        </p:nvSpPr>
        <p:spPr/>
        <p:txBody>
          <a:bodyPr/>
          <a:lstStyle/>
          <a:p>
            <a:endParaRPr lang="zh-CN" altLang="en-US"/>
          </a:p>
        </p:txBody>
      </p:sp>
      <p:sp>
        <p:nvSpPr>
          <p:cNvPr id="23554" name="Rectangle 2">
            <a:extLst>
              <a:ext uri="{FF2B5EF4-FFF2-40B4-BE49-F238E27FC236}">
                <a16:creationId xmlns:a16="http://schemas.microsoft.com/office/drawing/2014/main" id="{D26AE37B-B256-EF32-652F-E676001545A9}"/>
              </a:ext>
            </a:extLst>
          </p:cNvPr>
          <p:cNvSpPr>
            <a:spLocks noGrp="1" noChangeArrowheads="1"/>
          </p:cNvSpPr>
          <p:nvPr>
            <p:ph idx="1"/>
          </p:nvPr>
        </p:nvSpPr>
        <p:spPr/>
        <p:txBody>
          <a:bodyPr/>
          <a:lstStyle/>
          <a:p>
            <a:pPr algn="just">
              <a:lnSpc>
                <a:spcPct val="110000"/>
              </a:lnSpc>
              <a:buFont typeface="Wingdings" panose="05000000000000000000" pitchFamily="2" charset="2"/>
              <a:buNone/>
            </a:pPr>
            <a:r>
              <a:rPr lang="en-US" altLang="zh-CN">
                <a:latin typeface="楷体_GB2312" pitchFamily="49" charset="-122"/>
              </a:rPr>
              <a:t>     </a:t>
            </a:r>
            <a:r>
              <a:rPr lang="en-US" altLang="zh-CN" sz="2400">
                <a:latin typeface="楷体_GB2312" pitchFamily="49" charset="-122"/>
              </a:rPr>
              <a:t>我国《行政处罚法》在第一章总则部分不仅确立了行政处罚法的指导思想，而且还设立了行政处罚法的基本原则。</a:t>
            </a:r>
          </a:p>
          <a:p>
            <a:pPr algn="just">
              <a:lnSpc>
                <a:spcPct val="110000"/>
              </a:lnSpc>
              <a:buFont typeface="Wingdings" panose="05000000000000000000" pitchFamily="2" charset="2"/>
              <a:buNone/>
            </a:pPr>
            <a:r>
              <a:rPr lang="en-US" altLang="zh-CN" sz="2400">
                <a:latin typeface="楷体_GB2312" pitchFamily="49" charset="-122"/>
              </a:rPr>
              <a:t>  1.行政处罚法定原则。它要求实施行政处罚的主体及其职权法定，行政处罚的种类法定，行政处罚的依据法定，行政处罚的程序法定。</a:t>
            </a:r>
          </a:p>
          <a:p>
            <a:pPr algn="just">
              <a:lnSpc>
                <a:spcPct val="110000"/>
              </a:lnSpc>
              <a:buFont typeface="Wingdings" panose="05000000000000000000" pitchFamily="2" charset="2"/>
              <a:buNone/>
            </a:pPr>
            <a:r>
              <a:rPr lang="en-US" altLang="zh-CN" sz="2400">
                <a:latin typeface="楷体_GB2312" pitchFamily="49" charset="-122"/>
              </a:rPr>
              <a:t>   2.行政处罚公正、公开原则。它要求：(1)实施行政处罚必须以事实为依据，坚持实事求是；(2)实施行政处罚应当“过罚相当”，即决定行政处罚必须与违法行为的事实、性质、情节以及社会危害程度相当。同时要求行政处罚的依据及处罚中的有关内容必须公开。</a:t>
            </a:r>
          </a:p>
        </p:txBody>
      </p:sp>
    </p:spTree>
  </p:cSld>
  <p:clrMapOvr>
    <a:masterClrMapping/>
  </p:clrMapOvr>
  <p:transition>
    <p:split orient="vert"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820908-7AA9-E761-F7A2-7B2173C5BD9C}"/>
              </a:ext>
            </a:extLst>
          </p:cNvPr>
          <p:cNvSpPr>
            <a:spLocks noGrp="1"/>
          </p:cNvSpPr>
          <p:nvPr>
            <p:ph type="title"/>
          </p:nvPr>
        </p:nvSpPr>
        <p:spPr/>
        <p:txBody>
          <a:bodyPr/>
          <a:lstStyle/>
          <a:p>
            <a:endParaRPr lang="zh-CN" altLang="en-US"/>
          </a:p>
        </p:txBody>
      </p:sp>
      <p:sp>
        <p:nvSpPr>
          <p:cNvPr id="24578" name="Rectangle 2">
            <a:extLst>
              <a:ext uri="{FF2B5EF4-FFF2-40B4-BE49-F238E27FC236}">
                <a16:creationId xmlns:a16="http://schemas.microsoft.com/office/drawing/2014/main" id="{6FD80FF1-BB6C-A056-7BFB-3FD095758A93}"/>
              </a:ext>
            </a:extLst>
          </p:cNvPr>
          <p:cNvSpPr>
            <a:spLocks noGrp="1" noChangeArrowheads="1"/>
          </p:cNvSpPr>
          <p:nvPr>
            <p:ph idx="1"/>
          </p:nvPr>
        </p:nvSpPr>
        <p:spPr/>
        <p:txBody>
          <a:bodyPr/>
          <a:lstStyle/>
          <a:p>
            <a:pPr algn="just">
              <a:lnSpc>
                <a:spcPct val="110000"/>
              </a:lnSpc>
              <a:buFont typeface="Wingdings" panose="05000000000000000000" pitchFamily="2" charset="2"/>
              <a:buNone/>
            </a:pPr>
            <a:r>
              <a:rPr lang="en-US" altLang="zh-CN">
                <a:latin typeface="楷体_GB2312" pitchFamily="49" charset="-122"/>
              </a:rPr>
              <a:t>  </a:t>
            </a:r>
            <a:r>
              <a:rPr lang="en-US" altLang="zh-CN" sz="2400">
                <a:latin typeface="楷体_GB2312" pitchFamily="49" charset="-122"/>
              </a:rPr>
              <a:t>3.行政处罚与教育相结合原则。处罚与教育相结合的原则，要求我们确立以下这些观念：(1)处罚是手段，而不是目的；(2)教育先行；(3)处罚与教育并行。</a:t>
            </a:r>
          </a:p>
          <a:p>
            <a:pPr algn="just">
              <a:lnSpc>
                <a:spcPct val="110000"/>
              </a:lnSpc>
              <a:buFont typeface="Wingdings" panose="05000000000000000000" pitchFamily="2" charset="2"/>
              <a:buNone/>
            </a:pPr>
            <a:r>
              <a:rPr lang="en-US" altLang="zh-CN" sz="2400">
                <a:latin typeface="楷体_GB2312" pitchFamily="49" charset="-122"/>
              </a:rPr>
              <a:t>   4.相对人救济权利保障原则。被处罚人对行政主体实施的行政处罚，拥有获得法律救济的权利，包括陈述权、申辩权、申请行政复议权、提起行政诉讼权和获得行政赔偿权等。</a:t>
            </a:r>
          </a:p>
        </p:txBody>
      </p:sp>
    </p:spTree>
  </p:cSld>
  <p:clrMapOvr>
    <a:masterClrMapping/>
  </p:clrMapOvr>
  <p:transition>
    <p:split orient="vert"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6C194207-071F-BA93-B33E-25742F97DF94}"/>
              </a:ext>
            </a:extLst>
          </p:cNvPr>
          <p:cNvSpPr>
            <a:spLocks noGrp="1" noChangeArrowheads="1"/>
          </p:cNvSpPr>
          <p:nvPr>
            <p:ph type="title"/>
          </p:nvPr>
        </p:nvSpPr>
        <p:spPr/>
        <p:txBody>
          <a:bodyPr/>
          <a:lstStyle/>
          <a:p>
            <a:r>
              <a:rPr lang="zh-CN" altLang="en-US" sz="3600">
                <a:latin typeface="楷体_GB2312" pitchFamily="49" charset="-122"/>
                <a:ea typeface="楷体_GB2312" pitchFamily="49" charset="-122"/>
              </a:rPr>
              <a:t>二、行政处罚的种类和设定</a:t>
            </a:r>
          </a:p>
        </p:txBody>
      </p:sp>
      <p:sp>
        <p:nvSpPr>
          <p:cNvPr id="25603" name="Rectangle 3">
            <a:extLst>
              <a:ext uri="{FF2B5EF4-FFF2-40B4-BE49-F238E27FC236}">
                <a16:creationId xmlns:a16="http://schemas.microsoft.com/office/drawing/2014/main" id="{8B307472-DA17-7039-A752-870703DE7EC8}"/>
              </a:ext>
            </a:extLst>
          </p:cNvPr>
          <p:cNvSpPr>
            <a:spLocks noGrp="1" noChangeArrowheads="1"/>
          </p:cNvSpPr>
          <p:nvPr>
            <p:ph idx="1"/>
          </p:nvPr>
        </p:nvSpPr>
        <p:spPr/>
        <p:txBody>
          <a:bodyPr/>
          <a:lstStyle/>
          <a:p>
            <a:pPr algn="just">
              <a:lnSpc>
                <a:spcPct val="120000"/>
              </a:lnSpc>
              <a:buFont typeface="Wingdings" panose="05000000000000000000" pitchFamily="2" charset="2"/>
              <a:buNone/>
            </a:pPr>
            <a:r>
              <a:rPr lang="en-US" altLang="zh-CN" sz="2800">
                <a:latin typeface="楷体_GB2312" pitchFamily="49" charset="-122"/>
              </a:rPr>
              <a:t> </a:t>
            </a:r>
            <a:r>
              <a:rPr lang="zh-CN" altLang="en-US" sz="2800">
                <a:latin typeface="楷体_GB2312" pitchFamily="49" charset="-122"/>
              </a:rPr>
              <a:t>（一）行政处罚法的种类</a:t>
            </a:r>
          </a:p>
          <a:p>
            <a:pPr algn="just">
              <a:lnSpc>
                <a:spcPct val="120000"/>
              </a:lnSpc>
              <a:buFont typeface="Wingdings" panose="05000000000000000000" pitchFamily="2" charset="2"/>
              <a:buNone/>
            </a:pPr>
            <a:r>
              <a:rPr lang="zh-CN" altLang="en-US" sz="2400">
                <a:latin typeface="楷体_GB2312" pitchFamily="49" charset="-122"/>
              </a:rPr>
              <a:t>  根据《行政处罚法》第8条规定，行政处罚可分七类：</a:t>
            </a:r>
          </a:p>
          <a:p>
            <a:pPr algn="just">
              <a:lnSpc>
                <a:spcPct val="120000"/>
              </a:lnSpc>
              <a:buFont typeface="Wingdings" panose="05000000000000000000" pitchFamily="2" charset="2"/>
              <a:buNone/>
            </a:pPr>
            <a:r>
              <a:rPr lang="zh-CN" altLang="en-US" sz="2400">
                <a:latin typeface="楷体_GB2312" pitchFamily="49" charset="-122"/>
              </a:rPr>
              <a:t> </a:t>
            </a:r>
            <a:r>
              <a:rPr lang="zh-CN" altLang="en-US" sz="2400">
                <a:solidFill>
                  <a:srgbClr val="FF0000"/>
                </a:solidFill>
                <a:latin typeface="楷体_GB2312" pitchFamily="49" charset="-122"/>
              </a:rPr>
              <a:t> 1.警告。</a:t>
            </a:r>
            <a:r>
              <a:rPr lang="zh-CN" altLang="en-US" sz="2400">
                <a:latin typeface="楷体_GB2312" pitchFamily="49" charset="-122"/>
              </a:rPr>
              <a:t>系指行政主体向违法当事人发出警戒，申明其有违法行为，通过对其名誉、荣誉、信誉等施加影响，引起其精神上的警惕，使其不再违法的处罚形式。它在行政处罚中属于最轻微的一种处罚形式。</a:t>
            </a:r>
          </a:p>
          <a:p>
            <a:pPr algn="just">
              <a:lnSpc>
                <a:spcPct val="120000"/>
              </a:lnSpc>
              <a:buFont typeface="Wingdings" panose="05000000000000000000" pitchFamily="2" charset="2"/>
              <a:buNone/>
            </a:pPr>
            <a:r>
              <a:rPr lang="zh-CN" altLang="en-US" sz="2400">
                <a:latin typeface="楷体_GB2312" pitchFamily="49" charset="-122"/>
              </a:rPr>
              <a:t>  </a:t>
            </a:r>
            <a:r>
              <a:rPr lang="zh-CN" altLang="en-US" sz="2400">
                <a:solidFill>
                  <a:srgbClr val="FF0000"/>
                </a:solidFill>
                <a:latin typeface="楷体_GB2312" pitchFamily="49" charset="-122"/>
              </a:rPr>
              <a:t>2.罚款。</a:t>
            </a:r>
            <a:r>
              <a:rPr lang="zh-CN" altLang="en-US" sz="2400">
                <a:latin typeface="楷体_GB2312" pitchFamily="49" charset="-122"/>
              </a:rPr>
              <a:t>系指行政主体强制违法当事人交纳一定钱币的处罚。它是实践中相对比较常用的一种处罚形式。</a:t>
            </a:r>
          </a:p>
          <a:p>
            <a:pPr algn="just">
              <a:lnSpc>
                <a:spcPct val="120000"/>
              </a:lnSpc>
              <a:buFont typeface="Wingdings" panose="05000000000000000000" pitchFamily="2" charset="2"/>
              <a:buNone/>
            </a:pPr>
            <a:r>
              <a:rPr lang="zh-CN" altLang="en-US" sz="2400">
                <a:latin typeface="楷体_GB2312"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8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C81BD3-477D-FF35-724A-5D97185B2F5A}"/>
              </a:ext>
            </a:extLst>
          </p:cNvPr>
          <p:cNvSpPr>
            <a:spLocks noGrp="1"/>
          </p:cNvSpPr>
          <p:nvPr>
            <p:ph type="title"/>
          </p:nvPr>
        </p:nvSpPr>
        <p:spPr/>
        <p:txBody>
          <a:bodyPr/>
          <a:lstStyle/>
          <a:p>
            <a:endParaRPr lang="zh-CN" altLang="en-US"/>
          </a:p>
        </p:txBody>
      </p:sp>
      <p:sp>
        <p:nvSpPr>
          <p:cNvPr id="26627" name="Rectangle 3">
            <a:extLst>
              <a:ext uri="{FF2B5EF4-FFF2-40B4-BE49-F238E27FC236}">
                <a16:creationId xmlns:a16="http://schemas.microsoft.com/office/drawing/2014/main" id="{445D36F3-603E-C81C-A8FA-27521FB6D8FA}"/>
              </a:ext>
            </a:extLst>
          </p:cNvPr>
          <p:cNvSpPr>
            <a:spLocks noGrp="1" noChangeArrowheads="1"/>
          </p:cNvSpPr>
          <p:nvPr>
            <p:ph idx="1"/>
          </p:nvPr>
        </p:nvSpPr>
        <p:spPr/>
        <p:txBody>
          <a:bodyPr/>
          <a:lstStyle/>
          <a:p>
            <a:pPr algn="just">
              <a:lnSpc>
                <a:spcPct val="120000"/>
              </a:lnSpc>
              <a:buFont typeface="Wingdings" panose="05000000000000000000" pitchFamily="2" charset="2"/>
              <a:buNone/>
            </a:pPr>
            <a:r>
              <a:rPr lang="en-US" altLang="zh-CN" sz="2800">
                <a:latin typeface="楷体_GB2312" pitchFamily="49" charset="-122"/>
              </a:rPr>
              <a:t>  </a:t>
            </a:r>
            <a:r>
              <a:rPr lang="en-US" altLang="zh-CN" sz="2400">
                <a:solidFill>
                  <a:srgbClr val="FF0000"/>
                </a:solidFill>
                <a:latin typeface="楷体_GB2312" pitchFamily="49" charset="-122"/>
              </a:rPr>
              <a:t>3.没收违法所得、没收非法财物。</a:t>
            </a:r>
            <a:r>
              <a:rPr lang="en-US" altLang="zh-CN" sz="2400">
                <a:latin typeface="楷体_GB2312" pitchFamily="49" charset="-122"/>
              </a:rPr>
              <a:t>系指行政主体把违法当事人的违法所得和非法财物的财产所有权予以最终剥夺的处罚形式。</a:t>
            </a:r>
          </a:p>
          <a:p>
            <a:pPr algn="just">
              <a:lnSpc>
                <a:spcPct val="120000"/>
              </a:lnSpc>
              <a:buFont typeface="Wingdings" panose="05000000000000000000" pitchFamily="2" charset="2"/>
              <a:buNone/>
            </a:pPr>
            <a:r>
              <a:rPr lang="zh-CN" altLang="en-US" sz="2400">
                <a:latin typeface="楷体_GB2312" pitchFamily="49" charset="-122"/>
              </a:rPr>
              <a:t>  </a:t>
            </a:r>
            <a:r>
              <a:rPr lang="zh-CN" altLang="en-US" sz="2400">
                <a:solidFill>
                  <a:srgbClr val="FF0000"/>
                </a:solidFill>
                <a:latin typeface="楷体_GB2312" pitchFamily="49" charset="-122"/>
              </a:rPr>
              <a:t>4.责令停产停业。</a:t>
            </a:r>
            <a:r>
              <a:rPr lang="zh-CN" altLang="en-US" sz="2400">
                <a:latin typeface="楷体_GB2312" pitchFamily="49" charset="-122"/>
              </a:rPr>
              <a:t>系指行政主体强制违法当事人在一定期限内停止经营的处罚形式。</a:t>
            </a:r>
          </a:p>
          <a:p>
            <a:pPr algn="just">
              <a:lnSpc>
                <a:spcPct val="120000"/>
              </a:lnSpc>
              <a:buFont typeface="Wingdings" panose="05000000000000000000" pitchFamily="2" charset="2"/>
              <a:buNone/>
            </a:pPr>
            <a:r>
              <a:rPr lang="zh-CN" altLang="en-US" sz="2400">
                <a:latin typeface="楷体_GB2312" pitchFamily="49" charset="-122"/>
              </a:rPr>
              <a:t>  </a:t>
            </a:r>
            <a:r>
              <a:rPr lang="zh-CN" altLang="en-US" sz="2400">
                <a:solidFill>
                  <a:srgbClr val="FF0000"/>
                </a:solidFill>
                <a:latin typeface="楷体_GB2312" pitchFamily="49" charset="-122"/>
              </a:rPr>
              <a:t>5.暂扣或者吊销许可证、暂扣或者吊销执照。</a:t>
            </a:r>
            <a:r>
              <a:rPr lang="zh-CN" altLang="en-US" sz="2400">
                <a:latin typeface="楷体_GB2312" pitchFamily="49" charset="-122"/>
              </a:rPr>
              <a:t>简单的提法是“吊扣证照”。系指行政主体对违法当事人取消许可证或执照，或者在一定期限内扣留许可证或执照的处罚形式。许可证和执照只是行政许可的书证之一，这里应当理解为“吊销行政许可”。</a:t>
            </a:r>
          </a:p>
          <a:p>
            <a:pPr algn="just">
              <a:lnSpc>
                <a:spcPct val="120000"/>
              </a:lnSpc>
              <a:buFont typeface="Wingdings" panose="05000000000000000000" pitchFamily="2" charset="2"/>
              <a:buNone/>
            </a:pPr>
            <a:r>
              <a:rPr lang="zh-CN" altLang="en-US" sz="2400">
                <a:latin typeface="楷体_GB2312" pitchFamily="49" charset="-122"/>
              </a:rPr>
              <a:t>  </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27BCA2-AF94-0C00-6B75-EE5779B3D615}"/>
              </a:ext>
            </a:extLst>
          </p:cNvPr>
          <p:cNvSpPr>
            <a:spLocks noGrp="1"/>
          </p:cNvSpPr>
          <p:nvPr>
            <p:ph type="title"/>
          </p:nvPr>
        </p:nvSpPr>
        <p:spPr/>
        <p:txBody>
          <a:bodyPr/>
          <a:lstStyle/>
          <a:p>
            <a:endParaRPr lang="zh-CN" altLang="en-US"/>
          </a:p>
        </p:txBody>
      </p:sp>
      <p:sp>
        <p:nvSpPr>
          <p:cNvPr id="27651" name="Rectangle 3">
            <a:extLst>
              <a:ext uri="{FF2B5EF4-FFF2-40B4-BE49-F238E27FC236}">
                <a16:creationId xmlns:a16="http://schemas.microsoft.com/office/drawing/2014/main" id="{754B4085-5790-C0F5-EAB1-036779BC08CE}"/>
              </a:ext>
            </a:extLst>
          </p:cNvPr>
          <p:cNvSpPr>
            <a:spLocks noGrp="1" noChangeArrowheads="1"/>
          </p:cNvSpPr>
          <p:nvPr>
            <p:ph idx="1"/>
          </p:nvPr>
        </p:nvSpPr>
        <p:spPr/>
        <p:txBody>
          <a:bodyPr/>
          <a:lstStyle/>
          <a:p>
            <a:pPr algn="just">
              <a:lnSpc>
                <a:spcPct val="120000"/>
              </a:lnSpc>
              <a:buFont typeface="Wingdings" panose="05000000000000000000" pitchFamily="2" charset="2"/>
              <a:buNone/>
            </a:pPr>
            <a:r>
              <a:rPr lang="en-US" altLang="zh-CN" sz="2800">
                <a:solidFill>
                  <a:srgbClr val="FF0000"/>
                </a:solidFill>
                <a:latin typeface="楷体_GB2312" pitchFamily="49" charset="-122"/>
              </a:rPr>
              <a:t>  </a:t>
            </a:r>
            <a:r>
              <a:rPr lang="en-US" altLang="zh-CN" sz="2400">
                <a:solidFill>
                  <a:srgbClr val="FF0000"/>
                </a:solidFill>
                <a:latin typeface="楷体_GB2312" pitchFamily="49" charset="-122"/>
              </a:rPr>
              <a:t>6.行政拘留。</a:t>
            </a:r>
            <a:r>
              <a:rPr lang="en-US" altLang="zh-CN" sz="2400">
                <a:latin typeface="楷体_GB2312" pitchFamily="49" charset="-122"/>
              </a:rPr>
              <a:t>系指行政主体在一定期限内剥夺违法当事人人身自由的行政处罚。它是一种最为严厉的行政处罚。</a:t>
            </a:r>
          </a:p>
          <a:p>
            <a:pPr algn="just">
              <a:lnSpc>
                <a:spcPct val="120000"/>
              </a:lnSpc>
              <a:buFont typeface="Wingdings" panose="05000000000000000000" pitchFamily="2" charset="2"/>
              <a:buNone/>
            </a:pPr>
            <a:r>
              <a:rPr lang="zh-CN" altLang="en-US" sz="2400">
                <a:latin typeface="楷体_GB2312" pitchFamily="49" charset="-122"/>
              </a:rPr>
              <a:t>  </a:t>
            </a:r>
            <a:r>
              <a:rPr lang="zh-CN" altLang="en-US" sz="2400">
                <a:solidFill>
                  <a:srgbClr val="FF0000"/>
                </a:solidFill>
                <a:latin typeface="楷体_GB2312" pitchFamily="49" charset="-122"/>
              </a:rPr>
              <a:t>7.法律、行政法规规定的其他行政处罚。</a:t>
            </a:r>
            <a:r>
              <a:rPr lang="zh-CN" altLang="en-US" sz="2400">
                <a:latin typeface="楷体_GB2312" pitchFamily="49" charset="-122"/>
              </a:rPr>
              <a:t>这是说，行政处罚的形式只限于上述六类；这六类以外的行政处罚形式，须由法律和行政法规设定；地方性法规和行政规章等一概不得设定行政处罚的其他种类和形式。</a:t>
            </a:r>
          </a:p>
          <a:p>
            <a:pPr algn="just">
              <a:lnSpc>
                <a:spcPct val="120000"/>
              </a:lnSpc>
              <a:buFont typeface="Wingdings" panose="05000000000000000000" pitchFamily="2" charset="2"/>
              <a:buNone/>
            </a:pPr>
            <a:r>
              <a:rPr lang="zh-CN" altLang="en-US" sz="2400">
                <a:latin typeface="楷体_GB2312" pitchFamily="49" charset="-122"/>
              </a:rPr>
              <a:t>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D4FD07-6235-2E1E-2E34-7B8D949E74A7}"/>
              </a:ext>
            </a:extLst>
          </p:cNvPr>
          <p:cNvSpPr>
            <a:spLocks noGrp="1"/>
          </p:cNvSpPr>
          <p:nvPr>
            <p:ph type="title"/>
          </p:nvPr>
        </p:nvSpPr>
        <p:spPr/>
        <p:txBody>
          <a:bodyPr/>
          <a:lstStyle/>
          <a:p>
            <a:endParaRPr lang="zh-CN" altLang="en-US"/>
          </a:p>
        </p:txBody>
      </p:sp>
      <p:sp>
        <p:nvSpPr>
          <p:cNvPr id="28675" name="Rectangle 3">
            <a:extLst>
              <a:ext uri="{FF2B5EF4-FFF2-40B4-BE49-F238E27FC236}">
                <a16:creationId xmlns:a16="http://schemas.microsoft.com/office/drawing/2014/main" id="{480E89F6-B43C-49F6-3552-DC7DD1F7FA23}"/>
              </a:ext>
            </a:extLst>
          </p:cNvPr>
          <p:cNvSpPr>
            <a:spLocks noGrp="1" noChangeArrowheads="1"/>
          </p:cNvSpPr>
          <p:nvPr>
            <p:ph idx="1"/>
          </p:nvPr>
        </p:nvSpPr>
        <p:spPr/>
        <p:txBody>
          <a:bodyPr/>
          <a:lstStyle/>
          <a:p>
            <a:pPr algn="just">
              <a:lnSpc>
                <a:spcPct val="120000"/>
              </a:lnSpc>
              <a:buFont typeface="Wingdings" panose="05000000000000000000" pitchFamily="2" charset="2"/>
              <a:buNone/>
            </a:pPr>
            <a:r>
              <a:rPr lang="en-US" altLang="zh-CN" sz="2800">
                <a:latin typeface="楷体_GB2312" pitchFamily="49" charset="-122"/>
              </a:rPr>
              <a:t> </a:t>
            </a:r>
            <a:r>
              <a:rPr lang="zh-CN" altLang="en-US" sz="2800">
                <a:latin typeface="楷体_GB2312" pitchFamily="49" charset="-122"/>
              </a:rPr>
              <a:t>（二）行政处罚法的设定</a:t>
            </a:r>
          </a:p>
          <a:p>
            <a:pPr algn="just">
              <a:lnSpc>
                <a:spcPct val="120000"/>
              </a:lnSpc>
              <a:buFont typeface="Wingdings" panose="05000000000000000000" pitchFamily="2" charset="2"/>
              <a:buNone/>
            </a:pPr>
            <a:r>
              <a:rPr lang="zh-CN" altLang="en-US" sz="2400">
                <a:latin typeface="楷体_GB2312" pitchFamily="49" charset="-122"/>
              </a:rPr>
              <a:t>      根据我国《行政处罚法》第9条至第14条的规定，行政处罚的设定规则如下：</a:t>
            </a:r>
          </a:p>
          <a:p>
            <a:pPr algn="just">
              <a:lnSpc>
                <a:spcPct val="120000"/>
              </a:lnSpc>
              <a:buFont typeface="Wingdings" panose="05000000000000000000" pitchFamily="2" charset="2"/>
              <a:buNone/>
            </a:pPr>
            <a:r>
              <a:rPr lang="zh-CN" altLang="en-US" sz="2400">
                <a:latin typeface="楷体_GB2312" pitchFamily="49" charset="-122"/>
              </a:rPr>
              <a:t>  </a:t>
            </a:r>
            <a:r>
              <a:rPr lang="zh-CN" altLang="en-US" sz="2400">
                <a:solidFill>
                  <a:srgbClr val="FF0000"/>
                </a:solidFill>
                <a:latin typeface="楷体_GB2312" pitchFamily="49" charset="-122"/>
              </a:rPr>
              <a:t>1.法律的设定权。</a:t>
            </a:r>
            <a:r>
              <a:rPr lang="zh-CN" altLang="en-US" sz="2400">
                <a:latin typeface="楷体_GB2312" pitchFamily="49" charset="-122"/>
              </a:rPr>
              <a:t>法律可以设定各种行政处罚。限制人身自由的行政处罚，只能由法律设定。</a:t>
            </a:r>
          </a:p>
          <a:p>
            <a:pPr algn="just">
              <a:lnSpc>
                <a:spcPct val="120000"/>
              </a:lnSpc>
              <a:buFont typeface="Wingdings" panose="05000000000000000000" pitchFamily="2" charset="2"/>
              <a:buNone/>
            </a:pPr>
            <a:r>
              <a:rPr lang="zh-CN" altLang="en-US" sz="2400">
                <a:latin typeface="楷体_GB2312" pitchFamily="49" charset="-122"/>
              </a:rPr>
              <a:t>  </a:t>
            </a:r>
            <a:r>
              <a:rPr lang="zh-CN" altLang="en-US" sz="2400">
                <a:solidFill>
                  <a:srgbClr val="FF0000"/>
                </a:solidFill>
                <a:latin typeface="楷体_GB2312" pitchFamily="49" charset="-122"/>
              </a:rPr>
              <a:t>2.行政法规的设定权。</a:t>
            </a:r>
            <a:r>
              <a:rPr lang="zh-CN" altLang="en-US" sz="2400">
                <a:latin typeface="楷体_GB2312" pitchFamily="49" charset="-122"/>
              </a:rPr>
              <a:t>行政法规可以设定除限制人身自由以外的行政处罚。这里所指“限制人身自由的处罚”，目前显然仅是指行政拘留。  </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1487AE-6E6C-E575-5277-09FCC9B95081}"/>
              </a:ext>
            </a:extLst>
          </p:cNvPr>
          <p:cNvSpPr>
            <a:spLocks noGrp="1"/>
          </p:cNvSpPr>
          <p:nvPr>
            <p:ph type="title"/>
          </p:nvPr>
        </p:nvSpPr>
        <p:spPr/>
        <p:txBody>
          <a:bodyPr/>
          <a:lstStyle/>
          <a:p>
            <a:endParaRPr lang="zh-CN" altLang="en-US"/>
          </a:p>
        </p:txBody>
      </p:sp>
      <p:sp>
        <p:nvSpPr>
          <p:cNvPr id="29699" name="Rectangle 3">
            <a:extLst>
              <a:ext uri="{FF2B5EF4-FFF2-40B4-BE49-F238E27FC236}">
                <a16:creationId xmlns:a16="http://schemas.microsoft.com/office/drawing/2014/main" id="{01C14EB1-2BC4-00EC-80A2-F3819348CEF1}"/>
              </a:ext>
            </a:extLst>
          </p:cNvPr>
          <p:cNvSpPr>
            <a:spLocks noGrp="1" noChangeArrowheads="1"/>
          </p:cNvSpPr>
          <p:nvPr>
            <p:ph idx="1"/>
          </p:nvPr>
        </p:nvSpPr>
        <p:spPr/>
        <p:txBody>
          <a:bodyPr/>
          <a:lstStyle/>
          <a:p>
            <a:pPr algn="just">
              <a:lnSpc>
                <a:spcPct val="120000"/>
              </a:lnSpc>
              <a:buFont typeface="Wingdings" panose="05000000000000000000" pitchFamily="2" charset="2"/>
              <a:buNone/>
            </a:pPr>
            <a:r>
              <a:rPr lang="en-US" altLang="zh-CN" sz="2800">
                <a:latin typeface="楷体_GB2312" pitchFamily="49" charset="-122"/>
              </a:rPr>
              <a:t>  </a:t>
            </a:r>
            <a:r>
              <a:rPr lang="en-US" altLang="zh-CN" sz="2400">
                <a:solidFill>
                  <a:srgbClr val="FF0000"/>
                </a:solidFill>
                <a:latin typeface="楷体_GB2312" pitchFamily="49" charset="-122"/>
              </a:rPr>
              <a:t>3.地方性法规的设定权。</a:t>
            </a:r>
            <a:r>
              <a:rPr lang="en-US" altLang="zh-CN" sz="2400">
                <a:latin typeface="楷体_GB2312" pitchFamily="49" charset="-122"/>
              </a:rPr>
              <a:t>地方性法规可以设定除限制人身自由、吊销企业营业执照以外的行政处罚。</a:t>
            </a:r>
          </a:p>
          <a:p>
            <a:pPr algn="just">
              <a:lnSpc>
                <a:spcPct val="120000"/>
              </a:lnSpc>
              <a:buFont typeface="Wingdings" panose="05000000000000000000" pitchFamily="2" charset="2"/>
              <a:buNone/>
            </a:pPr>
            <a:r>
              <a:rPr lang="zh-CN" altLang="en-US" sz="2400">
                <a:latin typeface="楷体_GB2312" pitchFamily="49" charset="-122"/>
              </a:rPr>
              <a:t> </a:t>
            </a:r>
            <a:r>
              <a:rPr lang="zh-CN" altLang="en-US" sz="2400">
                <a:solidFill>
                  <a:srgbClr val="FF0000"/>
                </a:solidFill>
                <a:latin typeface="楷体_GB2312" pitchFamily="49" charset="-122"/>
              </a:rPr>
              <a:t> 4.国务院部委规章的设定权。</a:t>
            </a:r>
            <a:r>
              <a:rPr lang="zh-CN" altLang="en-US" sz="2400">
                <a:latin typeface="楷体_GB2312" pitchFamily="49" charset="-122"/>
              </a:rPr>
              <a:t>国务院部委规章，尚未制定法律、行政法规的，可以设定警告或者一定数量罚款的行政处罚。罚款的限额由国务院规定。</a:t>
            </a:r>
          </a:p>
          <a:p>
            <a:pPr algn="just">
              <a:lnSpc>
                <a:spcPct val="120000"/>
              </a:lnSpc>
              <a:buFont typeface="Wingdings" panose="05000000000000000000" pitchFamily="2" charset="2"/>
              <a:buNone/>
            </a:pPr>
            <a:r>
              <a:rPr lang="zh-CN" altLang="en-US" sz="2400">
                <a:latin typeface="楷体_GB2312" pitchFamily="49" charset="-122"/>
              </a:rPr>
              <a:t>  </a:t>
            </a:r>
            <a:r>
              <a:rPr lang="zh-CN" altLang="en-US" sz="2400">
                <a:solidFill>
                  <a:srgbClr val="FF0000"/>
                </a:solidFill>
                <a:latin typeface="楷体_GB2312" pitchFamily="49" charset="-122"/>
              </a:rPr>
              <a:t>5.国务院直属机构规范性文件的设定权。</a:t>
            </a:r>
            <a:r>
              <a:rPr lang="zh-CN" altLang="en-US" sz="2400">
                <a:latin typeface="楷体_GB2312" pitchFamily="49" charset="-122"/>
              </a:rPr>
              <a:t>具有行政处罚权的国务院直属机构制定的规范性文件，在国务院授权条件下，享有部委规章的地位。</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48F90B-5EF6-A755-FEA3-47D26E15F344}"/>
              </a:ext>
            </a:extLst>
          </p:cNvPr>
          <p:cNvSpPr>
            <a:spLocks noGrp="1"/>
          </p:cNvSpPr>
          <p:nvPr>
            <p:ph type="title"/>
          </p:nvPr>
        </p:nvSpPr>
        <p:spPr/>
        <p:txBody>
          <a:bodyPr/>
          <a:lstStyle/>
          <a:p>
            <a:endParaRPr lang="zh-CN" altLang="en-US"/>
          </a:p>
        </p:txBody>
      </p:sp>
      <p:sp>
        <p:nvSpPr>
          <p:cNvPr id="30723" name="Rectangle 3">
            <a:extLst>
              <a:ext uri="{FF2B5EF4-FFF2-40B4-BE49-F238E27FC236}">
                <a16:creationId xmlns:a16="http://schemas.microsoft.com/office/drawing/2014/main" id="{E8B1AFB9-BEEE-2541-F780-9556B7983FA7}"/>
              </a:ext>
            </a:extLst>
          </p:cNvPr>
          <p:cNvSpPr>
            <a:spLocks noGrp="1" noChangeArrowheads="1"/>
          </p:cNvSpPr>
          <p:nvPr>
            <p:ph idx="1"/>
          </p:nvPr>
        </p:nvSpPr>
        <p:spPr/>
        <p:txBody>
          <a:bodyPr/>
          <a:lstStyle/>
          <a:p>
            <a:pPr algn="just">
              <a:lnSpc>
                <a:spcPct val="120000"/>
              </a:lnSpc>
              <a:buFont typeface="Wingdings" panose="05000000000000000000" pitchFamily="2" charset="2"/>
              <a:buNone/>
            </a:pPr>
            <a:r>
              <a:rPr lang="en-US" altLang="zh-CN" sz="2800">
                <a:latin typeface="楷体_GB2312" pitchFamily="49" charset="-122"/>
              </a:rPr>
              <a:t> </a:t>
            </a:r>
            <a:r>
              <a:rPr lang="en-US" altLang="zh-CN" sz="2800">
                <a:solidFill>
                  <a:srgbClr val="FF0000"/>
                </a:solidFill>
                <a:latin typeface="楷体_GB2312" pitchFamily="49" charset="-122"/>
              </a:rPr>
              <a:t> </a:t>
            </a:r>
            <a:r>
              <a:rPr lang="en-US" altLang="zh-CN" sz="2400">
                <a:solidFill>
                  <a:srgbClr val="FF0000"/>
                </a:solidFill>
                <a:latin typeface="楷体_GB2312" pitchFamily="49" charset="-122"/>
              </a:rPr>
              <a:t>6.地方政府规章的设定权。</a:t>
            </a:r>
            <a:r>
              <a:rPr lang="en-US" altLang="zh-CN" sz="2400">
                <a:latin typeface="楷体_GB2312" pitchFamily="49" charset="-122"/>
              </a:rPr>
              <a:t>省、自治区、直辖市人民政府和较大市的人民政府制定的规章，简称地方人民政府规章，可以设定警告或者一定数量罚款的行政处罚。罚款的限额由省、自治区、直辖市人民代表大会常务委员会规定。</a:t>
            </a:r>
          </a:p>
          <a:p>
            <a:pPr algn="just">
              <a:lnSpc>
                <a:spcPct val="120000"/>
              </a:lnSpc>
              <a:buFont typeface="Wingdings" panose="05000000000000000000" pitchFamily="2" charset="2"/>
              <a:buNone/>
            </a:pPr>
            <a:r>
              <a:rPr lang="zh-CN" altLang="en-US" sz="2400">
                <a:latin typeface="楷体_GB2312" pitchFamily="49" charset="-122"/>
              </a:rPr>
              <a:t>      法律、行政法规、地方性法规和政府规章以外的规范性文件不得设定行政处罚。</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D6C7F3C7-D817-80DE-22BB-EB4D1116B094}"/>
              </a:ext>
            </a:extLst>
          </p:cNvPr>
          <p:cNvSpPr>
            <a:spLocks noGrp="1" noChangeArrowheads="1"/>
          </p:cNvSpPr>
          <p:nvPr>
            <p:ph type="title"/>
          </p:nvPr>
        </p:nvSpPr>
        <p:spPr/>
        <p:txBody>
          <a:bodyPr/>
          <a:lstStyle/>
          <a:p>
            <a:r>
              <a:rPr lang="zh-CN" altLang="en-US" sz="3600">
                <a:latin typeface="楷体_GB2312" pitchFamily="49" charset="-122"/>
                <a:ea typeface="楷体_GB2312" pitchFamily="49" charset="-122"/>
              </a:rPr>
              <a:t>三、行政处罚的实施机关</a:t>
            </a:r>
          </a:p>
        </p:txBody>
      </p:sp>
      <p:sp>
        <p:nvSpPr>
          <p:cNvPr id="31747" name="Rectangle 3">
            <a:extLst>
              <a:ext uri="{FF2B5EF4-FFF2-40B4-BE49-F238E27FC236}">
                <a16:creationId xmlns:a16="http://schemas.microsoft.com/office/drawing/2014/main" id="{89BE0FC1-7B1F-90AF-539D-7752F269FD9F}"/>
              </a:ext>
            </a:extLst>
          </p:cNvPr>
          <p:cNvSpPr>
            <a:spLocks noGrp="1" noChangeArrowheads="1"/>
          </p:cNvSpPr>
          <p:nvPr>
            <p:ph idx="1"/>
          </p:nvPr>
        </p:nvSpPr>
        <p:spPr/>
        <p:txBody>
          <a:bodyPr/>
          <a:lstStyle/>
          <a:p>
            <a:pPr algn="just">
              <a:lnSpc>
                <a:spcPct val="120000"/>
              </a:lnSpc>
              <a:buFont typeface="Wingdings" panose="05000000000000000000" pitchFamily="2" charset="2"/>
              <a:buNone/>
            </a:pPr>
            <a:r>
              <a:rPr lang="en-US" altLang="zh-CN" sz="2400">
                <a:latin typeface="楷体_GB2312" pitchFamily="49" charset="-122"/>
              </a:rPr>
              <a:t>  </a:t>
            </a:r>
            <a:r>
              <a:rPr lang="zh-CN" altLang="en-US" sz="2800">
                <a:latin typeface="楷体_GB2312" pitchFamily="49" charset="-122"/>
              </a:rPr>
              <a:t>（一）拥有行政处罚权的行政机关</a:t>
            </a:r>
          </a:p>
          <a:p>
            <a:pPr algn="just">
              <a:lnSpc>
                <a:spcPct val="120000"/>
              </a:lnSpc>
              <a:buFont typeface="Wingdings" panose="05000000000000000000" pitchFamily="2" charset="2"/>
              <a:buNone/>
            </a:pPr>
            <a:r>
              <a:rPr lang="zh-CN" altLang="en-US" sz="2400">
                <a:latin typeface="楷体_GB2312" pitchFamily="49" charset="-122"/>
              </a:rPr>
              <a:t>      我国《行政处罚法》第5条规定：“行政处罚由具有行政处罚权的行政机关在法定职权范围内实施。”这一条为实施行政处罚的第一类主体确立了3个条件：</a:t>
            </a:r>
          </a:p>
          <a:p>
            <a:pPr algn="just">
              <a:lnSpc>
                <a:spcPct val="120000"/>
              </a:lnSpc>
              <a:buFont typeface="Wingdings" panose="05000000000000000000" pitchFamily="2" charset="2"/>
              <a:buNone/>
            </a:pPr>
            <a:r>
              <a:rPr lang="zh-CN" altLang="en-US" sz="2400">
                <a:latin typeface="楷体_GB2312" pitchFamily="49" charset="-122"/>
              </a:rPr>
              <a:t>      第一，必须是行政机关。</a:t>
            </a:r>
          </a:p>
          <a:p>
            <a:pPr algn="just">
              <a:lnSpc>
                <a:spcPct val="120000"/>
              </a:lnSpc>
              <a:buFont typeface="Wingdings" panose="05000000000000000000" pitchFamily="2" charset="2"/>
              <a:buNone/>
            </a:pPr>
            <a:r>
              <a:rPr lang="zh-CN" altLang="en-US" sz="2400">
                <a:latin typeface="楷体_GB2312" pitchFamily="49" charset="-122"/>
              </a:rPr>
              <a:t>      第二，必须是拥有行政处罚权的行政机关。</a:t>
            </a:r>
          </a:p>
          <a:p>
            <a:pPr algn="just">
              <a:lnSpc>
                <a:spcPct val="120000"/>
              </a:lnSpc>
              <a:buFont typeface="Wingdings" panose="05000000000000000000" pitchFamily="2" charset="2"/>
              <a:buNone/>
            </a:pPr>
            <a:r>
              <a:rPr lang="zh-CN" altLang="en-US" sz="2400">
                <a:latin typeface="楷体_GB2312" pitchFamily="49" charset="-122"/>
              </a:rPr>
              <a:t>      第三，必须是在法定职权范围内实施行政处罚。</a:t>
            </a:r>
          </a:p>
          <a:p>
            <a:pPr algn="just">
              <a:lnSpc>
                <a:spcPct val="120000"/>
              </a:lnSpc>
              <a:buFont typeface="Wingdings" panose="05000000000000000000" pitchFamily="2" charset="2"/>
              <a:buNone/>
            </a:pPr>
            <a:r>
              <a:rPr lang="zh-CN" altLang="en-US" sz="2400">
                <a:latin typeface="楷体_GB2312"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8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3213AC-07CC-6FA0-74DA-FE58B677F920}"/>
              </a:ext>
            </a:extLst>
          </p:cNvPr>
          <p:cNvSpPr>
            <a:spLocks noGrp="1"/>
          </p:cNvSpPr>
          <p:nvPr>
            <p:ph type="title"/>
          </p:nvPr>
        </p:nvSpPr>
        <p:spPr/>
        <p:txBody>
          <a:bodyPr/>
          <a:lstStyle/>
          <a:p>
            <a:endParaRPr lang="zh-CN" altLang="en-US"/>
          </a:p>
        </p:txBody>
      </p:sp>
      <p:sp>
        <p:nvSpPr>
          <p:cNvPr id="14338" name="Rectangle 3">
            <a:extLst>
              <a:ext uri="{FF2B5EF4-FFF2-40B4-BE49-F238E27FC236}">
                <a16:creationId xmlns:a16="http://schemas.microsoft.com/office/drawing/2014/main" id="{8A3D9C26-9731-E305-0F8C-0B28CEF14E00}"/>
              </a:ext>
            </a:extLst>
          </p:cNvPr>
          <p:cNvSpPr>
            <a:spLocks noGrp="1" noChangeArrowheads="1"/>
          </p:cNvSpPr>
          <p:nvPr>
            <p:ph idx="1"/>
          </p:nvPr>
        </p:nvSpPr>
        <p:spPr/>
        <p:txBody>
          <a:bodyPr/>
          <a:lstStyle/>
          <a:p>
            <a:pPr algn="ctr">
              <a:buFont typeface="Wingdings" panose="05000000000000000000" pitchFamily="2" charset="2"/>
              <a:buNone/>
            </a:pPr>
            <a:r>
              <a:rPr lang="zh-CN" altLang="en-US" sz="5400">
                <a:solidFill>
                  <a:schemeClr val="tx2"/>
                </a:solidFill>
                <a:latin typeface="楷体_GB2312" pitchFamily="49" charset="-122"/>
              </a:rPr>
              <a:t>第八章</a:t>
            </a:r>
          </a:p>
          <a:p>
            <a:pPr algn="ctr">
              <a:buFont typeface="Wingdings" panose="05000000000000000000" pitchFamily="2" charset="2"/>
              <a:buNone/>
            </a:pPr>
            <a:r>
              <a:rPr lang="zh-CN" altLang="en-US" sz="5400">
                <a:solidFill>
                  <a:schemeClr val="tx2"/>
                </a:solidFill>
                <a:latin typeface="楷体_GB2312" pitchFamily="49" charset="-122"/>
              </a:rPr>
              <a:t>负担行政行为</a:t>
            </a:r>
          </a:p>
        </p:txBody>
      </p:sp>
    </p:spTree>
  </p:cSld>
  <p:clrMapOvr>
    <a:masterClrMapping/>
  </p:clrMapOvr>
  <p:transition spd="slow">
    <p:random/>
    <p:sndAc>
      <p:stSnd>
        <p:snd r:embed="rId2" name="cashreg.wav"/>
      </p:stSnd>
    </p:sndAc>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20BB2D-35A7-2299-F158-ECA4227C9563}"/>
              </a:ext>
            </a:extLst>
          </p:cNvPr>
          <p:cNvSpPr>
            <a:spLocks noGrp="1"/>
          </p:cNvSpPr>
          <p:nvPr>
            <p:ph type="title"/>
          </p:nvPr>
        </p:nvSpPr>
        <p:spPr/>
        <p:txBody>
          <a:bodyPr/>
          <a:lstStyle/>
          <a:p>
            <a:endParaRPr lang="zh-CN" altLang="en-US"/>
          </a:p>
        </p:txBody>
      </p:sp>
      <p:sp>
        <p:nvSpPr>
          <p:cNvPr id="32771" name="Rectangle 3">
            <a:extLst>
              <a:ext uri="{FF2B5EF4-FFF2-40B4-BE49-F238E27FC236}">
                <a16:creationId xmlns:a16="http://schemas.microsoft.com/office/drawing/2014/main" id="{0C8254CF-74AD-F582-0DD6-A45D2969B8C6}"/>
              </a:ext>
            </a:extLst>
          </p:cNvPr>
          <p:cNvSpPr>
            <a:spLocks noGrp="1" noChangeArrowheads="1"/>
          </p:cNvSpPr>
          <p:nvPr>
            <p:ph idx="1"/>
          </p:nvPr>
        </p:nvSpPr>
        <p:spPr/>
        <p:txBody>
          <a:bodyPr/>
          <a:lstStyle/>
          <a:p>
            <a:pPr algn="just">
              <a:lnSpc>
                <a:spcPct val="120000"/>
              </a:lnSpc>
              <a:buFont typeface="Wingdings" panose="05000000000000000000" pitchFamily="2" charset="2"/>
              <a:buNone/>
            </a:pPr>
            <a:r>
              <a:rPr lang="en-US" altLang="zh-CN" sz="2800">
                <a:latin typeface="楷体_GB2312" pitchFamily="49" charset="-122"/>
              </a:rPr>
              <a:t> </a:t>
            </a:r>
            <a:r>
              <a:rPr lang="zh-CN" altLang="en-US" sz="2800">
                <a:latin typeface="楷体_GB2312" pitchFamily="49" charset="-122"/>
              </a:rPr>
              <a:t>（二）法律、法规所授权的组织</a:t>
            </a:r>
          </a:p>
          <a:p>
            <a:pPr algn="just">
              <a:lnSpc>
                <a:spcPct val="120000"/>
              </a:lnSpc>
              <a:buFont typeface="Wingdings" panose="05000000000000000000" pitchFamily="2" charset="2"/>
              <a:buNone/>
            </a:pPr>
            <a:r>
              <a:rPr lang="zh-CN" altLang="en-US" sz="2400">
                <a:latin typeface="楷体_GB2312" pitchFamily="49" charset="-122"/>
              </a:rPr>
              <a:t>      我国《行政处罚法》第17条规定：“法律、法规授权的具有管理公共事务职能的组织可以在法定授权范围内实施行政处罚。”该项设定条件是：</a:t>
            </a:r>
          </a:p>
          <a:p>
            <a:pPr algn="just">
              <a:lnSpc>
                <a:spcPct val="120000"/>
              </a:lnSpc>
              <a:buFont typeface="Wingdings" panose="05000000000000000000" pitchFamily="2" charset="2"/>
              <a:buNone/>
            </a:pPr>
            <a:r>
              <a:rPr lang="zh-CN" altLang="en-US" sz="2400">
                <a:latin typeface="楷体_GB2312" pitchFamily="49" charset="-122"/>
              </a:rPr>
              <a:t>      第一，它必须是具有管理公共事务职能的组织。</a:t>
            </a:r>
          </a:p>
          <a:p>
            <a:pPr algn="just">
              <a:lnSpc>
                <a:spcPct val="120000"/>
              </a:lnSpc>
              <a:buFont typeface="Wingdings" panose="05000000000000000000" pitchFamily="2" charset="2"/>
              <a:buNone/>
            </a:pPr>
            <a:r>
              <a:rPr lang="zh-CN" altLang="en-US" sz="2400">
                <a:latin typeface="楷体_GB2312" pitchFamily="49" charset="-122"/>
              </a:rPr>
              <a:t>      第二，它必须经法律、法规的授权。</a:t>
            </a:r>
          </a:p>
          <a:p>
            <a:pPr algn="just">
              <a:lnSpc>
                <a:spcPct val="120000"/>
              </a:lnSpc>
              <a:buFont typeface="Wingdings" panose="05000000000000000000" pitchFamily="2" charset="2"/>
              <a:buNone/>
            </a:pPr>
            <a:r>
              <a:rPr lang="zh-CN" altLang="en-US" sz="2400">
                <a:latin typeface="楷体_GB2312" pitchFamily="49" charset="-122"/>
              </a:rPr>
              <a:t>      第三，这些组织必须在法定授权范围内实施行政处罚。</a:t>
            </a:r>
          </a:p>
          <a:p>
            <a:pPr algn="just">
              <a:lnSpc>
                <a:spcPct val="120000"/>
              </a:lnSpc>
              <a:buFont typeface="Wingdings" panose="05000000000000000000" pitchFamily="2" charset="2"/>
              <a:buNone/>
            </a:pPr>
            <a:r>
              <a:rPr lang="zh-CN" altLang="en-US" sz="2400">
                <a:latin typeface="楷体_GB2312" pitchFamily="49" charset="-122"/>
              </a:rPr>
              <a:t>      经法律、法规授权的组织实施行政处罚，可以也应该以自己的名义进行，其行为效果归属于自己；在行政诉讼中，以该组织为被告。  </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6E3FE5-2F0A-40CB-3720-4CFA7D041DE3}"/>
              </a:ext>
            </a:extLst>
          </p:cNvPr>
          <p:cNvSpPr>
            <a:spLocks noGrp="1"/>
          </p:cNvSpPr>
          <p:nvPr>
            <p:ph type="title"/>
          </p:nvPr>
        </p:nvSpPr>
        <p:spPr/>
        <p:txBody>
          <a:bodyPr/>
          <a:lstStyle/>
          <a:p>
            <a:endParaRPr lang="zh-CN" altLang="en-US"/>
          </a:p>
        </p:txBody>
      </p:sp>
      <p:sp>
        <p:nvSpPr>
          <p:cNvPr id="33795" name="Rectangle 3">
            <a:extLst>
              <a:ext uri="{FF2B5EF4-FFF2-40B4-BE49-F238E27FC236}">
                <a16:creationId xmlns:a16="http://schemas.microsoft.com/office/drawing/2014/main" id="{C796E118-61F0-EE63-BC05-ADAD0F38ACE3}"/>
              </a:ext>
            </a:extLst>
          </p:cNvPr>
          <p:cNvSpPr>
            <a:spLocks noGrp="1" noChangeArrowheads="1"/>
          </p:cNvSpPr>
          <p:nvPr>
            <p:ph idx="1"/>
          </p:nvPr>
        </p:nvSpPr>
        <p:spPr/>
        <p:txBody>
          <a:bodyPr/>
          <a:lstStyle/>
          <a:p>
            <a:pPr algn="just">
              <a:lnSpc>
                <a:spcPct val="120000"/>
              </a:lnSpc>
              <a:buFont typeface="Wingdings" panose="05000000000000000000" pitchFamily="2" charset="2"/>
              <a:buNone/>
            </a:pPr>
            <a:r>
              <a:rPr lang="zh-CN" altLang="en-US" sz="2400">
                <a:latin typeface="楷体_GB2312" pitchFamily="49" charset="-122"/>
              </a:rPr>
              <a:t> </a:t>
            </a:r>
            <a:r>
              <a:rPr lang="zh-CN" altLang="en-US" sz="2800">
                <a:latin typeface="楷体_GB2312" pitchFamily="49" charset="-122"/>
              </a:rPr>
              <a:t>（三）行政机关所委托的组织</a:t>
            </a:r>
          </a:p>
          <a:p>
            <a:pPr algn="just">
              <a:lnSpc>
                <a:spcPct val="120000"/>
              </a:lnSpc>
              <a:buFont typeface="Wingdings" panose="05000000000000000000" pitchFamily="2" charset="2"/>
              <a:buNone/>
            </a:pPr>
            <a:r>
              <a:rPr lang="zh-CN" altLang="en-US" sz="2800">
                <a:latin typeface="楷体_GB2312" pitchFamily="49" charset="-122"/>
              </a:rPr>
              <a:t>    </a:t>
            </a:r>
            <a:r>
              <a:rPr lang="zh-CN" altLang="en-US" sz="2400">
                <a:latin typeface="楷体_GB2312" pitchFamily="49" charset="-122"/>
              </a:rPr>
              <a:t> 我国《行政处罚法》第18条为行政处罚中的行政委托关系的成立设定了种种条件。具体要求如下：</a:t>
            </a:r>
          </a:p>
          <a:p>
            <a:pPr algn="just">
              <a:lnSpc>
                <a:spcPct val="120000"/>
              </a:lnSpc>
              <a:buFont typeface="Wingdings" panose="05000000000000000000" pitchFamily="2" charset="2"/>
              <a:buNone/>
            </a:pPr>
            <a:r>
              <a:rPr lang="zh-CN" altLang="en-US" sz="2400">
                <a:latin typeface="楷体_GB2312" pitchFamily="49" charset="-122"/>
              </a:rPr>
              <a:t>   1.行政处罚中的委托方必须是国家行政机关，这就是以上所述的实施行政处罚的第一种主体。</a:t>
            </a:r>
          </a:p>
          <a:p>
            <a:pPr algn="just">
              <a:lnSpc>
                <a:spcPct val="120000"/>
              </a:lnSpc>
              <a:buFont typeface="Wingdings" panose="05000000000000000000" pitchFamily="2" charset="2"/>
              <a:buNone/>
            </a:pPr>
            <a:r>
              <a:rPr lang="zh-CN" altLang="en-US" sz="2400">
                <a:latin typeface="楷体_GB2312" pitchFamily="49" charset="-122"/>
              </a:rPr>
              <a:t>   2.行政处罚中的受委托方必须是符合行政处罚法第19条所要求的组织。必须符合三个条件：(1)依法成立的管理公共事务的事业组织；(2)具有熟悉有关法律、法规、规章和业务的工作人员；(3)对违法行为需要进行技术鉴定的，应当有条件组织进行相应的技术检查或者技术鉴定。</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E0FEC9-D9E6-6F6D-0E56-111692D28006}"/>
              </a:ext>
            </a:extLst>
          </p:cNvPr>
          <p:cNvSpPr>
            <a:spLocks noGrp="1"/>
          </p:cNvSpPr>
          <p:nvPr>
            <p:ph type="title"/>
          </p:nvPr>
        </p:nvSpPr>
        <p:spPr/>
        <p:txBody>
          <a:bodyPr/>
          <a:lstStyle/>
          <a:p>
            <a:endParaRPr lang="zh-CN" altLang="en-US"/>
          </a:p>
        </p:txBody>
      </p:sp>
      <p:sp>
        <p:nvSpPr>
          <p:cNvPr id="34819" name="Rectangle 3">
            <a:extLst>
              <a:ext uri="{FF2B5EF4-FFF2-40B4-BE49-F238E27FC236}">
                <a16:creationId xmlns:a16="http://schemas.microsoft.com/office/drawing/2014/main" id="{39C88540-9701-C68A-C047-DA5EF7031E7A}"/>
              </a:ext>
            </a:extLst>
          </p:cNvPr>
          <p:cNvSpPr>
            <a:spLocks noGrp="1" noChangeArrowheads="1"/>
          </p:cNvSpPr>
          <p:nvPr>
            <p:ph idx="1"/>
          </p:nvPr>
        </p:nvSpPr>
        <p:spPr/>
        <p:txBody>
          <a:bodyPr/>
          <a:lstStyle/>
          <a:p>
            <a:pPr algn="just">
              <a:lnSpc>
                <a:spcPct val="120000"/>
              </a:lnSpc>
              <a:buFont typeface="Wingdings" panose="05000000000000000000" pitchFamily="2" charset="2"/>
              <a:buNone/>
            </a:pPr>
            <a:r>
              <a:rPr lang="zh-CN" altLang="en-US" sz="2400">
                <a:latin typeface="楷体_GB2312" pitchFamily="49" charset="-122"/>
              </a:rPr>
              <a:t>   3.行政处罚的委托必须有法律、法规、规章的明文依据。无此明文依据，行政机关不得对行政处罚实施委托。</a:t>
            </a:r>
          </a:p>
          <a:p>
            <a:pPr algn="just">
              <a:lnSpc>
                <a:spcPct val="120000"/>
              </a:lnSpc>
              <a:buFont typeface="Wingdings" panose="05000000000000000000" pitchFamily="2" charset="2"/>
              <a:buNone/>
            </a:pPr>
            <a:r>
              <a:rPr lang="zh-CN" altLang="en-US" sz="2400">
                <a:latin typeface="楷体_GB2312" pitchFamily="49" charset="-122"/>
              </a:rPr>
              <a:t>   4.行政机关委托其他组织实施行政处罚必须在法定权限范围内进行。所谓“法定权限范围’，是指行政机关只能把自己依法拥有的行政处罚权(包括处罚种类和幅度等)委托给其他组织，而不能把自己所没有的行政处罚权委托给其他组织，否则就是超越“法定权限范围”。</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76050969-065E-B67F-B59C-52AC3F3D460C}"/>
              </a:ext>
            </a:extLst>
          </p:cNvPr>
          <p:cNvSpPr>
            <a:spLocks noGrp="1" noChangeArrowheads="1"/>
          </p:cNvSpPr>
          <p:nvPr>
            <p:ph type="title"/>
          </p:nvPr>
        </p:nvSpPr>
        <p:spPr/>
        <p:txBody>
          <a:bodyPr/>
          <a:lstStyle/>
          <a:p>
            <a:r>
              <a:rPr lang="zh-CN" altLang="en-US" sz="3600">
                <a:latin typeface="楷体_GB2312" pitchFamily="49" charset="-122"/>
                <a:ea typeface="楷体_GB2312" pitchFamily="49" charset="-122"/>
              </a:rPr>
              <a:t>四、行政处罚的管辖和适用</a:t>
            </a:r>
          </a:p>
        </p:txBody>
      </p:sp>
      <p:sp>
        <p:nvSpPr>
          <p:cNvPr id="35843" name="Rectangle 3">
            <a:extLst>
              <a:ext uri="{FF2B5EF4-FFF2-40B4-BE49-F238E27FC236}">
                <a16:creationId xmlns:a16="http://schemas.microsoft.com/office/drawing/2014/main" id="{54EABD64-E111-3907-72D5-2695C37AA417}"/>
              </a:ext>
            </a:extLst>
          </p:cNvPr>
          <p:cNvSpPr>
            <a:spLocks noGrp="1" noChangeArrowheads="1"/>
          </p:cNvSpPr>
          <p:nvPr>
            <p:ph idx="1"/>
          </p:nvPr>
        </p:nvSpPr>
        <p:spPr/>
        <p:txBody>
          <a:bodyPr/>
          <a:lstStyle/>
          <a:p>
            <a:pPr algn="just">
              <a:lnSpc>
                <a:spcPct val="120000"/>
              </a:lnSpc>
              <a:buFont typeface="Wingdings" panose="05000000000000000000" pitchFamily="2" charset="2"/>
              <a:buNone/>
            </a:pPr>
            <a:r>
              <a:rPr lang="en-US" altLang="zh-CN" sz="2400">
                <a:latin typeface="楷体_GB2312" pitchFamily="49" charset="-122"/>
              </a:rPr>
              <a:t>  （一）行政处罚的管辖</a:t>
            </a:r>
          </a:p>
          <a:p>
            <a:pPr algn="just">
              <a:lnSpc>
                <a:spcPct val="120000"/>
              </a:lnSpc>
              <a:buFont typeface="Wingdings" panose="05000000000000000000" pitchFamily="2" charset="2"/>
              <a:buNone/>
            </a:pPr>
            <a:r>
              <a:rPr lang="zh-CN" altLang="en-US" sz="2400">
                <a:latin typeface="楷体_GB2312" pitchFamily="49" charset="-122"/>
              </a:rPr>
              <a:t>   《行政处罚法》第</a:t>
            </a:r>
            <a:r>
              <a:rPr lang="en-US" altLang="zh-CN" sz="2400">
                <a:latin typeface="楷体_GB2312" pitchFamily="49" charset="-122"/>
              </a:rPr>
              <a:t>20</a:t>
            </a:r>
            <a:r>
              <a:rPr lang="zh-CN" altLang="en-US" sz="2400">
                <a:latin typeface="楷体_GB2312" pitchFamily="49" charset="-122"/>
              </a:rPr>
              <a:t>条</a:t>
            </a:r>
            <a:r>
              <a:rPr lang="en-US" altLang="zh-CN" sz="2400">
                <a:latin typeface="楷体_GB2312" pitchFamily="49" charset="-122"/>
              </a:rPr>
              <a:t>确立了行政处罚管辖上的四个原则：</a:t>
            </a:r>
          </a:p>
          <a:p>
            <a:pPr algn="just">
              <a:lnSpc>
                <a:spcPct val="120000"/>
              </a:lnSpc>
              <a:buFont typeface="Wingdings" panose="05000000000000000000" pitchFamily="2" charset="2"/>
              <a:buNone/>
            </a:pPr>
            <a:r>
              <a:rPr lang="en-US" altLang="zh-CN" sz="2400">
                <a:latin typeface="楷体_GB2312" pitchFamily="49" charset="-122"/>
              </a:rPr>
              <a:t>   1.违法行为发生地行政机关管辖原则。</a:t>
            </a:r>
          </a:p>
          <a:p>
            <a:pPr algn="just">
              <a:lnSpc>
                <a:spcPct val="120000"/>
              </a:lnSpc>
              <a:buFont typeface="Wingdings" panose="05000000000000000000" pitchFamily="2" charset="2"/>
              <a:buNone/>
            </a:pPr>
            <a:r>
              <a:rPr lang="en-US" altLang="zh-CN" sz="2400">
                <a:latin typeface="楷体_GB2312" pitchFamily="49" charset="-122"/>
              </a:rPr>
              <a:t>   2.县级以上行政机关管辖原则。</a:t>
            </a:r>
          </a:p>
          <a:p>
            <a:pPr algn="just">
              <a:lnSpc>
                <a:spcPct val="120000"/>
              </a:lnSpc>
              <a:buFont typeface="Wingdings" panose="05000000000000000000" pitchFamily="2" charset="2"/>
              <a:buNone/>
            </a:pPr>
            <a:r>
              <a:rPr lang="en-US" altLang="zh-CN" sz="2400">
                <a:latin typeface="楷体_GB2312" pitchFamily="49" charset="-122"/>
              </a:rPr>
              <a:t>   3.具有行政处罚权的行政机关管辖。</a:t>
            </a:r>
          </a:p>
          <a:p>
            <a:pPr algn="just">
              <a:lnSpc>
                <a:spcPct val="120000"/>
              </a:lnSpc>
              <a:buFont typeface="Wingdings" panose="05000000000000000000" pitchFamily="2" charset="2"/>
              <a:buNone/>
            </a:pPr>
            <a:r>
              <a:rPr lang="en-US" altLang="zh-CN" sz="2400">
                <a:latin typeface="楷体_GB2312" pitchFamily="49" charset="-122"/>
              </a:rPr>
              <a:t>   4.法律、行政法规另有规定除外原则。</a:t>
            </a:r>
            <a:r>
              <a:rPr lang="zh-CN" altLang="en-US" sz="2400">
                <a:latin typeface="楷体_GB2312"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8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72C5B8-B500-DE71-7AEA-852AFC2C4D49}"/>
              </a:ext>
            </a:extLst>
          </p:cNvPr>
          <p:cNvSpPr>
            <a:spLocks noGrp="1"/>
          </p:cNvSpPr>
          <p:nvPr>
            <p:ph type="title"/>
          </p:nvPr>
        </p:nvSpPr>
        <p:spPr/>
        <p:txBody>
          <a:bodyPr/>
          <a:lstStyle/>
          <a:p>
            <a:endParaRPr lang="zh-CN" altLang="en-US"/>
          </a:p>
        </p:txBody>
      </p:sp>
      <p:sp>
        <p:nvSpPr>
          <p:cNvPr id="36867" name="Rectangle 3">
            <a:extLst>
              <a:ext uri="{FF2B5EF4-FFF2-40B4-BE49-F238E27FC236}">
                <a16:creationId xmlns:a16="http://schemas.microsoft.com/office/drawing/2014/main" id="{295E9456-935A-6F10-9679-7D50144DD504}"/>
              </a:ext>
            </a:extLst>
          </p:cNvPr>
          <p:cNvSpPr>
            <a:spLocks noGrp="1" noChangeArrowheads="1"/>
          </p:cNvSpPr>
          <p:nvPr>
            <p:ph idx="1"/>
          </p:nvPr>
        </p:nvSpPr>
        <p:spPr/>
        <p:txBody>
          <a:bodyPr/>
          <a:lstStyle/>
          <a:p>
            <a:pPr algn="just">
              <a:lnSpc>
                <a:spcPct val="120000"/>
              </a:lnSpc>
              <a:buFont typeface="Wingdings" panose="05000000000000000000" pitchFamily="2" charset="2"/>
              <a:buNone/>
            </a:pPr>
            <a:r>
              <a:rPr lang="en-US" altLang="zh-CN" sz="2400">
                <a:latin typeface="楷体_GB2312" pitchFamily="49" charset="-122"/>
              </a:rPr>
              <a:t>  （二）行政处罚的适用</a:t>
            </a:r>
            <a:r>
              <a:rPr lang="zh-CN" altLang="en-US" sz="2400">
                <a:latin typeface="楷体_GB2312" pitchFamily="49" charset="-122"/>
              </a:rPr>
              <a:t> </a:t>
            </a:r>
          </a:p>
          <a:p>
            <a:pPr algn="just">
              <a:lnSpc>
                <a:spcPct val="120000"/>
              </a:lnSpc>
              <a:buFont typeface="Wingdings" panose="05000000000000000000" pitchFamily="2" charset="2"/>
              <a:buNone/>
            </a:pPr>
            <a:r>
              <a:rPr lang="zh-CN" altLang="en-US" sz="2400">
                <a:latin typeface="楷体_GB2312" pitchFamily="49" charset="-122"/>
              </a:rPr>
              <a:t>      我国《行政处罚法》从第23条至第29条，既确立了行政处罚适用的基本原则，又规定了对违反行政管理秩序的行政相对人如何量罚的标准。  </a:t>
            </a:r>
          </a:p>
          <a:p>
            <a:pPr algn="just">
              <a:lnSpc>
                <a:spcPct val="120000"/>
              </a:lnSpc>
              <a:buFont typeface="Wingdings" panose="05000000000000000000" pitchFamily="2" charset="2"/>
              <a:buNone/>
            </a:pPr>
            <a:r>
              <a:rPr lang="zh-CN" altLang="en-US" sz="2400">
                <a:latin typeface="楷体_GB2312" pitchFamily="49" charset="-122"/>
              </a:rPr>
              <a:t>  1.行政处罚适用的基本原则。</a:t>
            </a:r>
          </a:p>
          <a:p>
            <a:pPr algn="just">
              <a:lnSpc>
                <a:spcPct val="120000"/>
              </a:lnSpc>
              <a:buFont typeface="Wingdings" panose="05000000000000000000" pitchFamily="2" charset="2"/>
              <a:buNone/>
            </a:pPr>
            <a:r>
              <a:rPr lang="zh-CN" altLang="en-US" sz="2400">
                <a:latin typeface="楷体_GB2312" pitchFamily="49" charset="-122"/>
              </a:rPr>
              <a:t>  (1)行政处罚与责令纠正并行原则。</a:t>
            </a:r>
          </a:p>
          <a:p>
            <a:pPr algn="just">
              <a:lnSpc>
                <a:spcPct val="120000"/>
              </a:lnSpc>
              <a:buFont typeface="Wingdings" panose="05000000000000000000" pitchFamily="2" charset="2"/>
              <a:buNone/>
            </a:pPr>
            <a:r>
              <a:rPr lang="zh-CN" altLang="en-US" sz="2400">
                <a:latin typeface="楷体_GB2312" pitchFamily="49" charset="-122"/>
              </a:rPr>
              <a:t>  (2)一事不再罚款原则。</a:t>
            </a:r>
          </a:p>
          <a:p>
            <a:pPr algn="just">
              <a:lnSpc>
                <a:spcPct val="120000"/>
              </a:lnSpc>
              <a:buFont typeface="Wingdings" panose="05000000000000000000" pitchFamily="2" charset="2"/>
              <a:buNone/>
            </a:pPr>
            <a:r>
              <a:rPr lang="zh-CN" altLang="en-US" sz="2400">
                <a:latin typeface="楷体_GB2312" pitchFamily="49" charset="-122"/>
              </a:rPr>
              <a:t>  (3)行政处罚折抵刑罚原则。</a:t>
            </a:r>
          </a:p>
          <a:p>
            <a:pPr algn="just">
              <a:lnSpc>
                <a:spcPct val="120000"/>
              </a:lnSpc>
              <a:buFont typeface="Wingdings" panose="05000000000000000000" pitchFamily="2" charset="2"/>
              <a:buNone/>
            </a:pPr>
            <a:r>
              <a:rPr lang="zh-CN" altLang="en-US" sz="2400">
                <a:latin typeface="楷体_GB2312" pitchFamily="49" charset="-122"/>
              </a:rPr>
              <a:t>  (4)行政处罚追诉限时原则。</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9617BA-C661-4183-85F1-DAA67FF19CD8}"/>
              </a:ext>
            </a:extLst>
          </p:cNvPr>
          <p:cNvSpPr>
            <a:spLocks noGrp="1"/>
          </p:cNvSpPr>
          <p:nvPr>
            <p:ph type="title"/>
          </p:nvPr>
        </p:nvSpPr>
        <p:spPr/>
        <p:txBody>
          <a:bodyPr/>
          <a:lstStyle/>
          <a:p>
            <a:endParaRPr lang="zh-CN" altLang="en-US"/>
          </a:p>
        </p:txBody>
      </p:sp>
      <p:sp>
        <p:nvSpPr>
          <p:cNvPr id="37891" name="Rectangle 3">
            <a:extLst>
              <a:ext uri="{FF2B5EF4-FFF2-40B4-BE49-F238E27FC236}">
                <a16:creationId xmlns:a16="http://schemas.microsoft.com/office/drawing/2014/main" id="{C55F348F-7998-DEDF-DC64-591D2114B0AA}"/>
              </a:ext>
            </a:extLst>
          </p:cNvPr>
          <p:cNvSpPr>
            <a:spLocks noGrp="1" noChangeArrowheads="1"/>
          </p:cNvSpPr>
          <p:nvPr>
            <p:ph idx="1"/>
          </p:nvPr>
        </p:nvSpPr>
        <p:spPr/>
        <p:txBody>
          <a:bodyPr/>
          <a:lstStyle/>
          <a:p>
            <a:pPr algn="just">
              <a:lnSpc>
                <a:spcPct val="120000"/>
              </a:lnSpc>
              <a:buFont typeface="Wingdings" panose="05000000000000000000" pitchFamily="2" charset="2"/>
              <a:buNone/>
            </a:pPr>
            <a:r>
              <a:rPr lang="en-US" altLang="zh-CN" sz="2400">
                <a:latin typeface="楷体_GB2312" pitchFamily="49" charset="-122"/>
              </a:rPr>
              <a:t>  2.行政处罚的具体量罚。</a:t>
            </a:r>
          </a:p>
          <a:p>
            <a:pPr algn="just">
              <a:lnSpc>
                <a:spcPct val="120000"/>
              </a:lnSpc>
              <a:buFont typeface="Wingdings" panose="05000000000000000000" pitchFamily="2" charset="2"/>
              <a:buNone/>
            </a:pPr>
            <a:r>
              <a:rPr lang="zh-CN" altLang="en-US" sz="2400">
                <a:latin typeface="楷体_GB2312" pitchFamily="49" charset="-122"/>
              </a:rPr>
              <a:t>      行政相对人违反行政管理秩序的行为，依照法律、法规和规章规定必须予以行政处罚的，应依法给予行政处罚。但下列三种情况不予行政处罚：（1）无责任年龄人违法的；（2）精神病人有违法行为的；（3）违法行为轻微的。</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3EF79EE4-F91E-F4D2-5A15-CD941778CBA3}"/>
              </a:ext>
            </a:extLst>
          </p:cNvPr>
          <p:cNvSpPr>
            <a:spLocks noGrp="1" noChangeArrowheads="1"/>
          </p:cNvSpPr>
          <p:nvPr>
            <p:ph type="title"/>
          </p:nvPr>
        </p:nvSpPr>
        <p:spPr/>
        <p:txBody>
          <a:bodyPr/>
          <a:lstStyle/>
          <a:p>
            <a:r>
              <a:rPr lang="zh-CN" altLang="en-US" sz="3600">
                <a:latin typeface="楷体_GB2312" pitchFamily="49" charset="-122"/>
                <a:ea typeface="楷体_GB2312" pitchFamily="49" charset="-122"/>
              </a:rPr>
              <a:t>五、行政处罚的决定</a:t>
            </a:r>
          </a:p>
        </p:txBody>
      </p:sp>
      <p:sp>
        <p:nvSpPr>
          <p:cNvPr id="38915" name="Rectangle 3">
            <a:extLst>
              <a:ext uri="{FF2B5EF4-FFF2-40B4-BE49-F238E27FC236}">
                <a16:creationId xmlns:a16="http://schemas.microsoft.com/office/drawing/2014/main" id="{57C35D92-E0BD-54E6-16A5-0D64470814D4}"/>
              </a:ext>
            </a:extLst>
          </p:cNvPr>
          <p:cNvSpPr>
            <a:spLocks noGrp="1" noChangeArrowheads="1"/>
          </p:cNvSpPr>
          <p:nvPr>
            <p:ph idx="1"/>
          </p:nvPr>
        </p:nvSpPr>
        <p:spPr/>
        <p:txBody>
          <a:bodyPr/>
          <a:lstStyle/>
          <a:p>
            <a:pPr algn="just">
              <a:lnSpc>
                <a:spcPct val="120000"/>
              </a:lnSpc>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  （一）行政处罚的简易程序</a:t>
            </a:r>
          </a:p>
          <a:p>
            <a:pPr algn="just">
              <a:lnSpc>
                <a:spcPct val="120000"/>
              </a:lnSpc>
              <a:buFont typeface="Wingdings" panose="05000000000000000000" pitchFamily="2" charset="2"/>
              <a:buNone/>
            </a:pPr>
            <a:r>
              <a:rPr lang="zh-CN" altLang="en-US" sz="2400">
                <a:latin typeface="楷体_GB2312" pitchFamily="49" charset="-122"/>
              </a:rPr>
              <a:t>   适用简易程序的行政处罚案件，必须符合三个条件：</a:t>
            </a:r>
          </a:p>
          <a:p>
            <a:pPr algn="just">
              <a:lnSpc>
                <a:spcPct val="120000"/>
              </a:lnSpc>
              <a:buFont typeface="Wingdings" panose="05000000000000000000" pitchFamily="2" charset="2"/>
              <a:buNone/>
            </a:pPr>
            <a:r>
              <a:rPr lang="zh-CN" altLang="en-US" sz="2400">
                <a:latin typeface="楷体_GB2312" pitchFamily="49" charset="-122"/>
              </a:rPr>
              <a:t>   1.违法事实确凿。即违法事实简单、清楚，证据充分，没有异议。</a:t>
            </a:r>
          </a:p>
          <a:p>
            <a:pPr algn="just">
              <a:lnSpc>
                <a:spcPct val="120000"/>
              </a:lnSpc>
              <a:buFont typeface="Wingdings" panose="05000000000000000000" pitchFamily="2" charset="2"/>
              <a:buNone/>
            </a:pPr>
            <a:r>
              <a:rPr lang="zh-CN" altLang="en-US" sz="2400">
                <a:latin typeface="楷体_GB2312" pitchFamily="49" charset="-122"/>
              </a:rPr>
              <a:t>   2.对这种违法行为实施处罚有法定依据。即必须是法律、法规和规章明文规定可以处罚的。</a:t>
            </a:r>
          </a:p>
          <a:p>
            <a:pPr algn="just">
              <a:lnSpc>
                <a:spcPct val="120000"/>
              </a:lnSpc>
              <a:buFont typeface="Wingdings" panose="05000000000000000000" pitchFamily="2" charset="2"/>
              <a:buNone/>
            </a:pPr>
            <a:r>
              <a:rPr lang="zh-CN" altLang="en-US" sz="2400">
                <a:latin typeface="楷体_GB2312" pitchFamily="49" charset="-122"/>
              </a:rPr>
              <a:t>   3.处罚较轻。即对个人处以50元以下的罚款或者警告，对组织处以1000元以下罚款或者警告。</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8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DF9F76-520A-AAE9-FA35-AF1C098FA90D}"/>
              </a:ext>
            </a:extLst>
          </p:cNvPr>
          <p:cNvSpPr>
            <a:spLocks noGrp="1"/>
          </p:cNvSpPr>
          <p:nvPr>
            <p:ph type="title"/>
          </p:nvPr>
        </p:nvSpPr>
        <p:spPr/>
        <p:txBody>
          <a:bodyPr/>
          <a:lstStyle/>
          <a:p>
            <a:endParaRPr lang="zh-CN" altLang="en-US"/>
          </a:p>
        </p:txBody>
      </p:sp>
      <p:sp>
        <p:nvSpPr>
          <p:cNvPr id="39939" name="Rectangle 3">
            <a:extLst>
              <a:ext uri="{FF2B5EF4-FFF2-40B4-BE49-F238E27FC236}">
                <a16:creationId xmlns:a16="http://schemas.microsoft.com/office/drawing/2014/main" id="{07CC40AA-B33F-40A4-CBF2-2DBD5AF9CF1B}"/>
              </a:ext>
            </a:extLst>
          </p:cNvPr>
          <p:cNvSpPr>
            <a:spLocks noGrp="1" noChangeArrowheads="1"/>
          </p:cNvSpPr>
          <p:nvPr>
            <p:ph idx="1"/>
          </p:nvPr>
        </p:nvSpPr>
        <p:spPr/>
        <p:txBody>
          <a:bodyPr/>
          <a:lstStyle/>
          <a:p>
            <a:pPr algn="just">
              <a:lnSpc>
                <a:spcPct val="120000"/>
              </a:lnSpc>
              <a:buFont typeface="Wingdings" panose="05000000000000000000" pitchFamily="2" charset="2"/>
              <a:buNone/>
            </a:pPr>
            <a:r>
              <a:rPr lang="en-US" altLang="zh-CN" sz="2400">
                <a:latin typeface="楷体_GB2312" pitchFamily="49" charset="-122"/>
              </a:rPr>
              <a:t>      简易程序不是没有程序。根据《行政处罚法》第34条规定，行政处罚主体实施行政处罚采用简易程序，必须遵循以下程序规则：</a:t>
            </a:r>
          </a:p>
          <a:p>
            <a:pPr algn="just">
              <a:lnSpc>
                <a:spcPct val="120000"/>
              </a:lnSpc>
              <a:buFont typeface="Wingdings" panose="05000000000000000000" pitchFamily="2" charset="2"/>
              <a:buNone/>
            </a:pPr>
            <a:r>
              <a:rPr lang="zh-CN" altLang="en-US" sz="2400">
                <a:latin typeface="楷体_GB2312" pitchFamily="49" charset="-122"/>
              </a:rPr>
              <a:t>      执法人员当场作出行政处罚决定的，应当向当事人出示执法身份证件，填写预定格式、编有号码的行政处罚决定书。行政处罚决定书应当当场交付当事人。行政处罚决定书应当载明当事人的违法行为、行政处罚依据、罚款数额、时间、地点以及行政机关名称，并由执法人员签名或者盖章。执法人员当场作出行政处罚决定，必须报所属行政机关备案。</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BDD123-1615-E84D-4DCD-FB59C3E586AD}"/>
              </a:ext>
            </a:extLst>
          </p:cNvPr>
          <p:cNvSpPr>
            <a:spLocks noGrp="1"/>
          </p:cNvSpPr>
          <p:nvPr>
            <p:ph type="title"/>
          </p:nvPr>
        </p:nvSpPr>
        <p:spPr/>
        <p:txBody>
          <a:bodyPr/>
          <a:lstStyle/>
          <a:p>
            <a:endParaRPr lang="zh-CN" altLang="en-US"/>
          </a:p>
        </p:txBody>
      </p:sp>
      <p:sp>
        <p:nvSpPr>
          <p:cNvPr id="40963" name="Rectangle 3">
            <a:extLst>
              <a:ext uri="{FF2B5EF4-FFF2-40B4-BE49-F238E27FC236}">
                <a16:creationId xmlns:a16="http://schemas.microsoft.com/office/drawing/2014/main" id="{B811AA93-809D-5B1E-A99D-331CC90AD692}"/>
              </a:ext>
            </a:extLst>
          </p:cNvPr>
          <p:cNvSpPr>
            <a:spLocks noGrp="1" noChangeArrowheads="1"/>
          </p:cNvSpPr>
          <p:nvPr>
            <p:ph idx="1"/>
          </p:nvPr>
        </p:nvSpPr>
        <p:spPr/>
        <p:txBody>
          <a:bodyPr/>
          <a:lstStyle/>
          <a:p>
            <a:pPr algn="just">
              <a:lnSpc>
                <a:spcPct val="120000"/>
              </a:lnSpc>
              <a:buFont typeface="Wingdings" panose="05000000000000000000" pitchFamily="2" charset="2"/>
              <a:buNone/>
            </a:pPr>
            <a:r>
              <a:rPr lang="en-US" altLang="zh-CN" sz="2400">
                <a:latin typeface="楷体_GB2312" pitchFamily="49" charset="-122"/>
              </a:rPr>
              <a:t>      一般程序适用于三类案件：</a:t>
            </a:r>
          </a:p>
          <a:p>
            <a:pPr algn="just">
              <a:lnSpc>
                <a:spcPct val="120000"/>
              </a:lnSpc>
              <a:buFont typeface="Wingdings" panose="05000000000000000000" pitchFamily="2" charset="2"/>
              <a:buNone/>
            </a:pPr>
            <a:r>
              <a:rPr lang="en-US" altLang="zh-CN" sz="2400">
                <a:latin typeface="楷体_GB2312" pitchFamily="49" charset="-122"/>
              </a:rPr>
              <a:t>      (1)处罚较重的案件。即对个人处以警告和50元罚款以上的行政处罚，以及对组织处以警告和1000元罚款以上的行政处罚案件；</a:t>
            </a:r>
          </a:p>
          <a:p>
            <a:pPr algn="just">
              <a:lnSpc>
                <a:spcPct val="120000"/>
              </a:lnSpc>
              <a:buFont typeface="Wingdings" panose="05000000000000000000" pitchFamily="2" charset="2"/>
              <a:buNone/>
            </a:pPr>
            <a:r>
              <a:rPr lang="en-US" altLang="zh-CN" sz="2400">
                <a:latin typeface="楷体_GB2312" pitchFamily="49" charset="-122"/>
              </a:rPr>
              <a:t>      (2)情节复杂的案件。即需要经过调查才能搞清的处罚案件；   </a:t>
            </a:r>
          </a:p>
          <a:p>
            <a:pPr algn="just">
              <a:lnSpc>
                <a:spcPct val="120000"/>
              </a:lnSpc>
              <a:buFont typeface="Wingdings" panose="05000000000000000000" pitchFamily="2" charset="2"/>
              <a:buNone/>
            </a:pPr>
            <a:r>
              <a:rPr lang="en-US" altLang="zh-CN" sz="2400">
                <a:latin typeface="楷体_GB2312" pitchFamily="49" charset="-122"/>
              </a:rPr>
              <a:t>      (3)当事人对于执法人员给予当场处罚的事实认定有分歧而无法作出行政处罚决定的案件。</a:t>
            </a:r>
          </a:p>
          <a:p>
            <a:pPr algn="just">
              <a:lnSpc>
                <a:spcPct val="120000"/>
              </a:lnSpc>
              <a:buFont typeface="Wingdings" panose="05000000000000000000" pitchFamily="2" charset="2"/>
              <a:buNone/>
            </a:pPr>
            <a:endParaRPr lang="en-US" altLang="zh-CN" sz="2400">
              <a:latin typeface="楷体_GB2312" pitchFamily="49"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9E4E43-0472-984E-A87C-DFC8F61D46FC}"/>
              </a:ext>
            </a:extLst>
          </p:cNvPr>
          <p:cNvSpPr>
            <a:spLocks noGrp="1"/>
          </p:cNvSpPr>
          <p:nvPr>
            <p:ph type="title"/>
          </p:nvPr>
        </p:nvSpPr>
        <p:spPr/>
        <p:txBody>
          <a:bodyPr/>
          <a:lstStyle/>
          <a:p>
            <a:endParaRPr lang="zh-CN" altLang="en-US"/>
          </a:p>
        </p:txBody>
      </p:sp>
      <p:sp>
        <p:nvSpPr>
          <p:cNvPr id="41987" name="Rectangle 3">
            <a:extLst>
              <a:ext uri="{FF2B5EF4-FFF2-40B4-BE49-F238E27FC236}">
                <a16:creationId xmlns:a16="http://schemas.microsoft.com/office/drawing/2014/main" id="{8FF238B9-29B7-079B-6351-D270281FAE77}"/>
              </a:ext>
            </a:extLst>
          </p:cNvPr>
          <p:cNvSpPr>
            <a:spLocks noGrp="1" noChangeArrowheads="1"/>
          </p:cNvSpPr>
          <p:nvPr>
            <p:ph idx="1"/>
          </p:nvPr>
        </p:nvSpPr>
        <p:spPr/>
        <p:txBody>
          <a:bodyPr/>
          <a:lstStyle/>
          <a:p>
            <a:pPr algn="just">
              <a:lnSpc>
                <a:spcPct val="120000"/>
              </a:lnSpc>
              <a:buFont typeface="Wingdings" panose="05000000000000000000" pitchFamily="2" charset="2"/>
              <a:buNone/>
            </a:pPr>
            <a:r>
              <a:rPr lang="en-US" altLang="zh-CN" sz="2400">
                <a:latin typeface="楷体_GB2312" pitchFamily="49" charset="-122"/>
              </a:rPr>
              <a:t> 行政处罚的一般程序，必须经过五个步骤：  </a:t>
            </a:r>
          </a:p>
          <a:p>
            <a:pPr algn="just">
              <a:lnSpc>
                <a:spcPct val="120000"/>
              </a:lnSpc>
              <a:buFont typeface="Wingdings" panose="05000000000000000000" pitchFamily="2" charset="2"/>
              <a:buNone/>
            </a:pPr>
            <a:r>
              <a:rPr lang="en-US" altLang="zh-CN" sz="2400">
                <a:latin typeface="楷体_GB2312" pitchFamily="49" charset="-122"/>
              </a:rPr>
              <a:t>  1.调查取证。</a:t>
            </a:r>
          </a:p>
          <a:p>
            <a:pPr algn="just">
              <a:lnSpc>
                <a:spcPct val="120000"/>
              </a:lnSpc>
              <a:buFont typeface="Wingdings" panose="05000000000000000000" pitchFamily="2" charset="2"/>
              <a:buNone/>
            </a:pPr>
            <a:r>
              <a:rPr lang="en-US" altLang="zh-CN" sz="2400">
                <a:latin typeface="楷体_GB2312" pitchFamily="49" charset="-122"/>
              </a:rPr>
              <a:t>  2.告知处罚事实、理由、依据和有关权利。</a:t>
            </a:r>
          </a:p>
          <a:p>
            <a:pPr algn="just">
              <a:lnSpc>
                <a:spcPct val="120000"/>
              </a:lnSpc>
              <a:buFont typeface="Wingdings" panose="05000000000000000000" pitchFamily="2" charset="2"/>
              <a:buNone/>
            </a:pPr>
            <a:r>
              <a:rPr lang="en-US" altLang="zh-CN" sz="2400">
                <a:latin typeface="楷体_GB2312" pitchFamily="49" charset="-122"/>
              </a:rPr>
              <a:t>  3.听取陈述、申辩或举行听证。</a:t>
            </a:r>
          </a:p>
          <a:p>
            <a:pPr algn="just">
              <a:lnSpc>
                <a:spcPct val="120000"/>
              </a:lnSpc>
              <a:buFont typeface="Wingdings" panose="05000000000000000000" pitchFamily="2" charset="2"/>
              <a:buNone/>
            </a:pPr>
            <a:r>
              <a:rPr lang="en-US" altLang="zh-CN" sz="2400">
                <a:latin typeface="楷体_GB2312" pitchFamily="49" charset="-122"/>
              </a:rPr>
              <a:t>  4.作出处罚决定。（1）确有应受行政处罚的违法行为的，根据情节轻重及具体情况，作出行政处罚决定；（2）违法行为轻微，依法可以不予行政处罚的，不予行政处罚；（3）违法事实不能成立的，不得给予行政处罚；（4）违法行为已构成犯罪的，移送司法机关。</a:t>
            </a:r>
          </a:p>
          <a:p>
            <a:pPr algn="just">
              <a:lnSpc>
                <a:spcPct val="120000"/>
              </a:lnSpc>
              <a:buFont typeface="Wingdings" panose="05000000000000000000" pitchFamily="2" charset="2"/>
              <a:buNone/>
            </a:pPr>
            <a:r>
              <a:rPr lang="en-US" altLang="zh-CN" sz="2400">
                <a:latin typeface="楷体_GB2312" pitchFamily="49" charset="-122"/>
              </a:rPr>
              <a:t>  5.送达处罚决定书。</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9EED56-E1F3-28FE-2C01-0884DB78D7CB}"/>
              </a:ext>
            </a:extLst>
          </p:cNvPr>
          <p:cNvSpPr>
            <a:spLocks noGrp="1"/>
          </p:cNvSpPr>
          <p:nvPr>
            <p:ph type="title"/>
          </p:nvPr>
        </p:nvSpPr>
        <p:spPr/>
        <p:txBody>
          <a:bodyPr/>
          <a:lstStyle/>
          <a:p>
            <a:endParaRPr lang="zh-CN" altLang="en-US"/>
          </a:p>
        </p:txBody>
      </p:sp>
      <p:sp>
        <p:nvSpPr>
          <p:cNvPr id="15362" name="Rectangle 3">
            <a:extLst>
              <a:ext uri="{FF2B5EF4-FFF2-40B4-BE49-F238E27FC236}">
                <a16:creationId xmlns:a16="http://schemas.microsoft.com/office/drawing/2014/main" id="{9A042362-323E-3423-2946-635054821D60}"/>
              </a:ext>
            </a:extLst>
          </p:cNvPr>
          <p:cNvSpPr>
            <a:spLocks noGrp="1" noChangeArrowheads="1"/>
          </p:cNvSpPr>
          <p:nvPr>
            <p:ph idx="1"/>
          </p:nvPr>
        </p:nvSpPr>
        <p:spPr/>
        <p:txBody>
          <a:bodyPr/>
          <a:lstStyle/>
          <a:p>
            <a:pPr lvl="1">
              <a:lnSpc>
                <a:spcPct val="110000"/>
              </a:lnSpc>
            </a:pPr>
            <a:r>
              <a:rPr lang="zh-CN" altLang="en-US" sz="3200">
                <a:latin typeface="楷体_GB2312" pitchFamily="49" charset="-122"/>
              </a:rPr>
              <a:t>第一节</a:t>
            </a:r>
            <a:r>
              <a:rPr lang="zh-CN" altLang="en-US" sz="3200">
                <a:latin typeface="Times New Roman" panose="02020603050405020304" pitchFamily="18" charset="0"/>
              </a:rPr>
              <a:t>    行政处罚</a:t>
            </a:r>
          </a:p>
          <a:p>
            <a:pPr lvl="1">
              <a:lnSpc>
                <a:spcPct val="110000"/>
              </a:lnSpc>
            </a:pPr>
            <a:r>
              <a:rPr lang="zh-CN" altLang="en-US" sz="3200">
                <a:latin typeface="Times New Roman" panose="02020603050405020304" pitchFamily="18" charset="0"/>
              </a:rPr>
              <a:t>第二节    行政征收和征用</a:t>
            </a:r>
            <a:endParaRPr lang="zh-CN" altLang="en-US" sz="3200">
              <a:latin typeface="楷体_GB2312" pitchFamily="49" charset="-122"/>
            </a:endParaRPr>
          </a:p>
          <a:p>
            <a:pPr lvl="1">
              <a:lnSpc>
                <a:spcPct val="110000"/>
              </a:lnSpc>
            </a:pPr>
            <a:r>
              <a:rPr lang="zh-CN" altLang="en-US" sz="3200">
                <a:latin typeface="楷体_GB2312" pitchFamily="49" charset="-122"/>
              </a:rPr>
              <a:t>第三节  行政强制</a:t>
            </a:r>
            <a:endParaRPr lang="zh-CN" altLang="en-US" sz="3200">
              <a:latin typeface="Times New Roman" panose="02020603050405020304" pitchFamily="18" charset="0"/>
            </a:endParaRPr>
          </a:p>
        </p:txBody>
      </p:sp>
    </p:spTree>
  </p:cSld>
  <p:clrMapOvr>
    <a:masterClrMapping/>
  </p:clrMapOvr>
  <p:transition spd="slow">
    <p:random/>
    <p:sndAc>
      <p:stSnd>
        <p:snd r:embed="rId2" name="cashreg.wav"/>
      </p:stSnd>
    </p:sndAc>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68AF7-1304-96F1-4DC2-77881B50FDE6}"/>
              </a:ext>
            </a:extLst>
          </p:cNvPr>
          <p:cNvSpPr>
            <a:spLocks noGrp="1"/>
          </p:cNvSpPr>
          <p:nvPr>
            <p:ph type="title"/>
          </p:nvPr>
        </p:nvSpPr>
        <p:spPr/>
        <p:txBody>
          <a:bodyPr/>
          <a:lstStyle/>
          <a:p>
            <a:endParaRPr lang="zh-CN" altLang="en-US"/>
          </a:p>
        </p:txBody>
      </p:sp>
      <p:sp>
        <p:nvSpPr>
          <p:cNvPr id="43011" name="Rectangle 3">
            <a:extLst>
              <a:ext uri="{FF2B5EF4-FFF2-40B4-BE49-F238E27FC236}">
                <a16:creationId xmlns:a16="http://schemas.microsoft.com/office/drawing/2014/main" id="{806BC8F0-FB3A-26EB-946F-7EE4D8DCEED8}"/>
              </a:ext>
            </a:extLst>
          </p:cNvPr>
          <p:cNvSpPr>
            <a:spLocks noGrp="1" noChangeArrowheads="1"/>
          </p:cNvSpPr>
          <p:nvPr>
            <p:ph idx="1"/>
          </p:nvPr>
        </p:nvSpPr>
        <p:spPr/>
        <p:txBody>
          <a:bodyPr/>
          <a:lstStyle/>
          <a:p>
            <a:pPr algn="just">
              <a:lnSpc>
                <a:spcPct val="120000"/>
              </a:lnSpc>
              <a:buFont typeface="Wingdings" panose="05000000000000000000" pitchFamily="2" charset="2"/>
              <a:buNone/>
            </a:pPr>
            <a:r>
              <a:rPr lang="en-US" altLang="zh-CN" sz="2400">
                <a:latin typeface="楷体_GB2312" pitchFamily="49" charset="-122"/>
              </a:rPr>
              <a:t> （三）行政处罚的听证程序</a:t>
            </a:r>
          </a:p>
          <a:p>
            <a:pPr algn="just">
              <a:lnSpc>
                <a:spcPct val="120000"/>
              </a:lnSpc>
              <a:buFont typeface="Wingdings" panose="05000000000000000000" pitchFamily="2" charset="2"/>
              <a:buNone/>
            </a:pPr>
            <a:r>
              <a:rPr lang="en-US" altLang="zh-CN" sz="2400">
                <a:solidFill>
                  <a:srgbClr val="FF0000"/>
                </a:solidFill>
                <a:latin typeface="楷体_GB2312" pitchFamily="49" charset="-122"/>
              </a:rPr>
              <a:t>  1.听证的适用条件</a:t>
            </a:r>
          </a:p>
          <a:p>
            <a:pPr algn="just">
              <a:lnSpc>
                <a:spcPct val="120000"/>
              </a:lnSpc>
              <a:buFont typeface="Wingdings" panose="05000000000000000000" pitchFamily="2" charset="2"/>
              <a:buNone/>
            </a:pPr>
            <a:r>
              <a:rPr lang="en-US" altLang="zh-CN" sz="2400">
                <a:solidFill>
                  <a:srgbClr val="FF0000"/>
                </a:solidFill>
                <a:latin typeface="楷体_GB2312" pitchFamily="49" charset="-122"/>
              </a:rPr>
              <a:t>      </a:t>
            </a:r>
            <a:r>
              <a:rPr lang="en-US" altLang="zh-CN" sz="2400">
                <a:latin typeface="楷体_GB2312" pitchFamily="49" charset="-122"/>
              </a:rPr>
              <a:t>第一方面的条件：实体条件。根据《行政处罚法》第42条规定，听证只适用处罚较重的行政处罚案件，即责令停产停业、吊销许可证或执照、较大数额罚款等行政处罚。处罚较轻的行政处罚案件，不适用听证程序。</a:t>
            </a:r>
          </a:p>
          <a:p>
            <a:pPr algn="just">
              <a:lnSpc>
                <a:spcPct val="120000"/>
              </a:lnSpc>
              <a:buFont typeface="Wingdings" panose="05000000000000000000" pitchFamily="2" charset="2"/>
              <a:buNone/>
            </a:pPr>
            <a:r>
              <a:rPr lang="en-US" altLang="zh-CN" sz="2400">
                <a:latin typeface="楷体_GB2312" pitchFamily="49" charset="-122"/>
              </a:rPr>
              <a:t>      第二方面的条件：程序条件。根据《行政处罚法》第42条规定，只有在当事人要求听证的情况下，行政机关才可以提供听证。行政处罚主体在作出行政处罚决定之前，应当告知当事人有要求听证的权利。当事人要求听证的，行政机关应当组织听证。</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4382DB-4E0D-87CF-DEBC-FF62990BB891}"/>
              </a:ext>
            </a:extLst>
          </p:cNvPr>
          <p:cNvSpPr>
            <a:spLocks noGrp="1"/>
          </p:cNvSpPr>
          <p:nvPr>
            <p:ph type="title"/>
          </p:nvPr>
        </p:nvSpPr>
        <p:spPr/>
        <p:txBody>
          <a:bodyPr/>
          <a:lstStyle/>
          <a:p>
            <a:endParaRPr lang="zh-CN" altLang="en-US"/>
          </a:p>
        </p:txBody>
      </p:sp>
      <p:sp>
        <p:nvSpPr>
          <p:cNvPr id="44035" name="Rectangle 3">
            <a:extLst>
              <a:ext uri="{FF2B5EF4-FFF2-40B4-BE49-F238E27FC236}">
                <a16:creationId xmlns:a16="http://schemas.microsoft.com/office/drawing/2014/main" id="{71844F94-825E-45D7-2A70-A91A7BE313F6}"/>
              </a:ext>
            </a:extLst>
          </p:cNvPr>
          <p:cNvSpPr>
            <a:spLocks noGrp="1" noChangeArrowheads="1"/>
          </p:cNvSpPr>
          <p:nvPr>
            <p:ph idx="1"/>
          </p:nvPr>
        </p:nvSpPr>
        <p:spPr/>
        <p:txBody>
          <a:bodyPr/>
          <a:lstStyle/>
          <a:p>
            <a:pPr algn="just">
              <a:lnSpc>
                <a:spcPct val="120000"/>
              </a:lnSpc>
              <a:buFont typeface="Wingdings" panose="05000000000000000000" pitchFamily="2" charset="2"/>
              <a:buNone/>
            </a:pPr>
            <a:r>
              <a:rPr lang="en-US" altLang="zh-CN" sz="2400">
                <a:solidFill>
                  <a:srgbClr val="FF0000"/>
                </a:solidFill>
                <a:latin typeface="楷体_GB2312" pitchFamily="49" charset="-122"/>
              </a:rPr>
              <a:t> 2.听证的具体程序</a:t>
            </a:r>
          </a:p>
          <a:p>
            <a:pPr algn="just">
              <a:lnSpc>
                <a:spcPct val="120000"/>
              </a:lnSpc>
              <a:buFont typeface="Wingdings" panose="05000000000000000000" pitchFamily="2" charset="2"/>
              <a:buNone/>
            </a:pPr>
            <a:r>
              <a:rPr lang="en-US" altLang="zh-CN" sz="2400">
                <a:latin typeface="楷体_GB2312" pitchFamily="49" charset="-122"/>
              </a:rPr>
              <a:t> 行政机关举行听证，应当依照以下程序组织：</a:t>
            </a:r>
          </a:p>
          <a:p>
            <a:pPr algn="just">
              <a:lnSpc>
                <a:spcPct val="120000"/>
              </a:lnSpc>
              <a:buFont typeface="Wingdings" panose="05000000000000000000" pitchFamily="2" charset="2"/>
              <a:buNone/>
            </a:pPr>
            <a:r>
              <a:rPr lang="en-US" altLang="zh-CN" sz="2400">
                <a:latin typeface="楷体_GB2312" pitchFamily="49" charset="-122"/>
              </a:rPr>
              <a:t>（1）当事人要求听证的，应当在行政机关告知后3日内提出；</a:t>
            </a:r>
          </a:p>
          <a:p>
            <a:pPr algn="just">
              <a:lnSpc>
                <a:spcPct val="120000"/>
              </a:lnSpc>
              <a:buFont typeface="Wingdings" panose="05000000000000000000" pitchFamily="2" charset="2"/>
              <a:buNone/>
            </a:pPr>
            <a:r>
              <a:rPr lang="en-US" altLang="zh-CN" sz="2400">
                <a:latin typeface="楷体_GB2312" pitchFamily="49" charset="-122"/>
              </a:rPr>
              <a:t>（2）行政机关应当在听证的7日前，通知当事人举行听证的时间、地点；</a:t>
            </a:r>
          </a:p>
          <a:p>
            <a:pPr algn="just">
              <a:lnSpc>
                <a:spcPct val="120000"/>
              </a:lnSpc>
              <a:buFont typeface="Wingdings" panose="05000000000000000000" pitchFamily="2" charset="2"/>
              <a:buNone/>
            </a:pPr>
            <a:r>
              <a:rPr lang="en-US" altLang="zh-CN" sz="2400">
                <a:latin typeface="楷体_GB2312" pitchFamily="49" charset="-122"/>
              </a:rPr>
              <a:t>（3）除涉及国家秘密、商业秘密或个人隐私外，听证公开举行；</a:t>
            </a:r>
          </a:p>
          <a:p>
            <a:pPr algn="just">
              <a:lnSpc>
                <a:spcPct val="120000"/>
              </a:lnSpc>
              <a:buFont typeface="Wingdings" panose="05000000000000000000" pitchFamily="2" charset="2"/>
              <a:buNone/>
            </a:pPr>
            <a:r>
              <a:rPr lang="en-US" altLang="zh-CN" sz="2400">
                <a:latin typeface="楷体_GB2312" pitchFamily="49" charset="-122"/>
              </a:rPr>
              <a:t>（4）听证由行政机关指定的非本案调查人员主持，当事人认为主持人与本案有直接利害关系的，有权申请回避；</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BA12A6-00FF-69CA-9B9F-BA8F2B5B5ACE}"/>
              </a:ext>
            </a:extLst>
          </p:cNvPr>
          <p:cNvSpPr>
            <a:spLocks noGrp="1"/>
          </p:cNvSpPr>
          <p:nvPr>
            <p:ph type="title"/>
          </p:nvPr>
        </p:nvSpPr>
        <p:spPr/>
        <p:txBody>
          <a:bodyPr/>
          <a:lstStyle/>
          <a:p>
            <a:endParaRPr lang="zh-CN" altLang="en-US"/>
          </a:p>
        </p:txBody>
      </p:sp>
      <p:sp>
        <p:nvSpPr>
          <p:cNvPr id="45059" name="Rectangle 3">
            <a:extLst>
              <a:ext uri="{FF2B5EF4-FFF2-40B4-BE49-F238E27FC236}">
                <a16:creationId xmlns:a16="http://schemas.microsoft.com/office/drawing/2014/main" id="{F0D6600F-DC20-4BC5-226C-E07B01AD3FC8}"/>
              </a:ext>
            </a:extLst>
          </p:cNvPr>
          <p:cNvSpPr>
            <a:spLocks noGrp="1" noChangeArrowheads="1"/>
          </p:cNvSpPr>
          <p:nvPr>
            <p:ph idx="1"/>
          </p:nvPr>
        </p:nvSpPr>
        <p:spPr/>
        <p:txBody>
          <a:bodyPr/>
          <a:lstStyle/>
          <a:p>
            <a:pPr algn="just">
              <a:lnSpc>
                <a:spcPct val="120000"/>
              </a:lnSpc>
              <a:buFont typeface="Wingdings" panose="05000000000000000000" pitchFamily="2" charset="2"/>
              <a:buNone/>
            </a:pPr>
            <a:r>
              <a:rPr lang="en-US" altLang="zh-CN" sz="2400">
                <a:latin typeface="楷体_GB2312" pitchFamily="49" charset="-122"/>
              </a:rPr>
              <a:t>（5）当事人可以亲自参加听证，也可以委托1-2人代理；</a:t>
            </a:r>
          </a:p>
          <a:p>
            <a:pPr algn="just">
              <a:lnSpc>
                <a:spcPct val="120000"/>
              </a:lnSpc>
              <a:buFont typeface="Wingdings" panose="05000000000000000000" pitchFamily="2" charset="2"/>
              <a:buNone/>
            </a:pPr>
            <a:r>
              <a:rPr lang="en-US" altLang="zh-CN" sz="2400">
                <a:latin typeface="楷体_GB2312" pitchFamily="49" charset="-122"/>
              </a:rPr>
              <a:t>（6）举行听证时，调查人员提出当事人违法的事实、证据和行政处罚建议，当事人进行申辩和质证；</a:t>
            </a:r>
          </a:p>
          <a:p>
            <a:pPr algn="just">
              <a:lnSpc>
                <a:spcPct val="120000"/>
              </a:lnSpc>
              <a:buFont typeface="Wingdings" panose="05000000000000000000" pitchFamily="2" charset="2"/>
              <a:buNone/>
            </a:pPr>
            <a:r>
              <a:rPr lang="en-US" altLang="zh-CN" sz="2400">
                <a:latin typeface="楷体_GB2312" pitchFamily="49" charset="-122"/>
              </a:rPr>
              <a:t>（7）听证应当制作笔录，笔录应当交当事人审核无误后签字或盖章；</a:t>
            </a:r>
          </a:p>
          <a:p>
            <a:pPr algn="just">
              <a:lnSpc>
                <a:spcPct val="120000"/>
              </a:lnSpc>
              <a:buFont typeface="Wingdings" panose="05000000000000000000" pitchFamily="2" charset="2"/>
              <a:buNone/>
            </a:pPr>
            <a:r>
              <a:rPr lang="en-US" altLang="zh-CN" sz="2400">
                <a:latin typeface="楷体_GB2312" pitchFamily="49" charset="-122"/>
              </a:rPr>
              <a:t>（8）听证结束后，行政机关应当依照《行政处罚法》第38条规定作出决定。</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A70AAAE6-2912-346D-C05B-F98C959DE328}"/>
              </a:ext>
            </a:extLst>
          </p:cNvPr>
          <p:cNvSpPr>
            <a:spLocks noGrp="1" noChangeArrowheads="1"/>
          </p:cNvSpPr>
          <p:nvPr>
            <p:ph type="title"/>
          </p:nvPr>
        </p:nvSpPr>
        <p:spPr/>
        <p:txBody>
          <a:bodyPr/>
          <a:lstStyle/>
          <a:p>
            <a:r>
              <a:rPr lang="zh-CN" altLang="en-US" sz="3600">
                <a:solidFill>
                  <a:srgbClr val="FF0000"/>
                </a:solidFill>
                <a:latin typeface="楷体_GB2312" pitchFamily="49" charset="-122"/>
                <a:ea typeface="楷体_GB2312" pitchFamily="49" charset="-122"/>
              </a:rPr>
              <a:t>本节实务研究 </a:t>
            </a:r>
          </a:p>
        </p:txBody>
      </p:sp>
      <p:sp>
        <p:nvSpPr>
          <p:cNvPr id="65539" name="Rectangle 3">
            <a:extLst>
              <a:ext uri="{FF2B5EF4-FFF2-40B4-BE49-F238E27FC236}">
                <a16:creationId xmlns:a16="http://schemas.microsoft.com/office/drawing/2014/main" id="{4E0902B1-B151-DABD-C0F1-178564A09292}"/>
              </a:ext>
            </a:extLst>
          </p:cNvPr>
          <p:cNvSpPr>
            <a:spLocks noGrp="1"/>
          </p:cNvSpPr>
          <p:nvPr>
            <p:ph idx="1"/>
          </p:nvPr>
        </p:nvSpPr>
        <p:spPr/>
        <p:txBody>
          <a:bodyPr/>
          <a:lstStyle/>
          <a:p>
            <a:pPr>
              <a:buFont typeface="Wingdings" panose="05000000000000000000" pitchFamily="2" charset="2"/>
              <a:buNone/>
            </a:pPr>
            <a:r>
              <a:rPr lang="en-US" altLang="zh-CN" sz="2800" noProof="1">
                <a:ln/>
                <a:effectLst>
                  <a:outerShdw blurRad="38100" dist="19050" dir="2700000" algn="tl" rotWithShape="0">
                    <a:schemeClr val="dk1">
                      <a:alpha val="40000"/>
                    </a:schemeClr>
                  </a:outerShdw>
                </a:effectLst>
                <a:latin typeface="楷体_GB2312" pitchFamily="49" charset="-122"/>
              </a:rPr>
              <a:t>* </a:t>
            </a:r>
            <a:r>
              <a:rPr lang="zh-CN" altLang="en-US" sz="2800" noProof="1">
                <a:ln/>
                <a:effectLst>
                  <a:outerShdw blurRad="38100" dist="19050" dir="2700000" algn="tl" rotWithShape="0">
                    <a:schemeClr val="dk1">
                      <a:alpha val="40000"/>
                    </a:schemeClr>
                  </a:outerShdw>
                </a:effectLst>
                <a:latin typeface="楷体_GB2312" pitchFamily="49" charset="-122"/>
              </a:rPr>
              <a:t>城管相对集中行政处罚权是我国最早开始跨部门综合执法体制改革的试验田，对于精简机构、提高效能起到重要的示范作用。</a:t>
            </a:r>
          </a:p>
        </p:txBody>
      </p:sp>
    </p:spTree>
  </p:cSld>
  <p:clrMapOvr>
    <a:masterClrMapping/>
  </p:clrMapOvr>
  <p:transition spd="slow">
    <p:random/>
    <p:sndAc>
      <p:stSnd>
        <p:snd r:embed="rId2" name="cashreg.wav"/>
      </p:stSnd>
    </p:sndAc>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2FB0F56F-6A5E-93F2-73A6-D0959AA32DE9}"/>
              </a:ext>
            </a:extLst>
          </p:cNvPr>
          <p:cNvSpPr>
            <a:spLocks noGrp="1" noChangeArrowheads="1"/>
          </p:cNvSpPr>
          <p:nvPr>
            <p:ph type="title"/>
          </p:nvPr>
        </p:nvSpPr>
        <p:spPr/>
        <p:txBody>
          <a:bodyPr/>
          <a:lstStyle/>
          <a:p>
            <a:r>
              <a:rPr lang="zh-CN" altLang="en-US" sz="3600">
                <a:solidFill>
                  <a:srgbClr val="FF0000"/>
                </a:solidFill>
                <a:latin typeface="楷体_GB2312" pitchFamily="49" charset="-122"/>
                <a:ea typeface="楷体_GB2312" pitchFamily="49" charset="-122"/>
              </a:rPr>
              <a:t>本节理论研究 </a:t>
            </a:r>
          </a:p>
        </p:txBody>
      </p:sp>
      <p:sp>
        <p:nvSpPr>
          <p:cNvPr id="65539" name="Rectangle 3">
            <a:extLst>
              <a:ext uri="{FF2B5EF4-FFF2-40B4-BE49-F238E27FC236}">
                <a16:creationId xmlns:a16="http://schemas.microsoft.com/office/drawing/2014/main" id="{3E9A0FCA-8F1A-75B6-19C5-200DBF25B694}"/>
              </a:ext>
            </a:extLst>
          </p:cNvPr>
          <p:cNvSpPr>
            <a:spLocks noGrp="1"/>
          </p:cNvSpPr>
          <p:nvPr>
            <p:ph idx="1"/>
          </p:nvPr>
        </p:nvSpPr>
        <p:spPr/>
        <p:txBody>
          <a:bodyPr/>
          <a:lstStyle/>
          <a:p>
            <a:pPr>
              <a:buFont typeface="Wingdings" panose="05000000000000000000" pitchFamily="2" charset="2"/>
              <a:buNone/>
            </a:pPr>
            <a:r>
              <a:rPr lang="en-US" altLang="zh-CN" sz="2800" noProof="1">
                <a:effectLst>
                  <a:outerShdw blurRad="38100" dist="19050" dir="2700000" algn="tl" rotWithShape="0">
                    <a:schemeClr val="dk1">
                      <a:alpha val="40000"/>
                    </a:schemeClr>
                  </a:outerShdw>
                </a:effectLst>
                <a:latin typeface="楷体_GB2312" pitchFamily="49" charset="-122"/>
              </a:rPr>
              <a:t>* </a:t>
            </a:r>
            <a:r>
              <a:rPr lang="zh-CN" altLang="en-US" sz="2800" noProof="1">
                <a:effectLst>
                  <a:outerShdw blurRad="38100" dist="19050" dir="2700000" algn="tl" rotWithShape="0">
                    <a:schemeClr val="dk1">
                      <a:alpha val="40000"/>
                    </a:schemeClr>
                  </a:outerShdw>
                </a:effectLst>
                <a:latin typeface="楷体_GB2312" pitchFamily="49" charset="-122"/>
              </a:rPr>
              <a:t>是否将某种有争议的行政措施视为行政处罚，关联着能否实现相关立法所期待的维护行政相对人的权利和利益、确保依法行政、确保行政管理的有效性、维护法的安定性以及实现程序经济原则等功能。</a:t>
            </a:r>
          </a:p>
        </p:txBody>
      </p:sp>
    </p:spTree>
  </p:cSld>
  <p:clrMapOvr>
    <a:masterClrMapping/>
  </p:clrMapOvr>
  <p:transition spd="slow">
    <p:random/>
    <p:sndAc>
      <p:stSnd>
        <p:snd r:embed="rId2" name="cashreg.wav"/>
      </p:stSnd>
    </p:sndAc>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10C226-7FAD-29F1-4930-1868ADAFDF94}"/>
              </a:ext>
            </a:extLst>
          </p:cNvPr>
          <p:cNvSpPr>
            <a:spLocks noGrp="1"/>
          </p:cNvSpPr>
          <p:nvPr>
            <p:ph type="title"/>
          </p:nvPr>
        </p:nvSpPr>
        <p:spPr/>
        <p:txBody>
          <a:bodyPr/>
          <a:lstStyle/>
          <a:p>
            <a:endParaRPr lang="zh-CN" altLang="en-US"/>
          </a:p>
        </p:txBody>
      </p:sp>
      <p:sp>
        <p:nvSpPr>
          <p:cNvPr id="48130" name="Rectangle 3">
            <a:extLst>
              <a:ext uri="{FF2B5EF4-FFF2-40B4-BE49-F238E27FC236}">
                <a16:creationId xmlns:a16="http://schemas.microsoft.com/office/drawing/2014/main" id="{7FC13716-D458-0EF3-0DAF-24AAC772A277}"/>
              </a:ext>
            </a:extLst>
          </p:cNvPr>
          <p:cNvSpPr>
            <a:spLocks noGrp="1" noChangeArrowheads="1"/>
          </p:cNvSpPr>
          <p:nvPr>
            <p:ph idx="1"/>
          </p:nvPr>
        </p:nvSpPr>
        <p:spPr/>
        <p:txBody>
          <a:bodyPr/>
          <a:lstStyle/>
          <a:p>
            <a:pPr algn="ctr">
              <a:buFont typeface="Wingdings" panose="05000000000000000000" pitchFamily="2" charset="2"/>
              <a:buNone/>
            </a:pPr>
            <a:r>
              <a:rPr lang="zh-CN" altLang="en-US" sz="4400">
                <a:solidFill>
                  <a:schemeClr val="tx2"/>
                </a:solidFill>
                <a:latin typeface="楷体_GB2312" pitchFamily="49" charset="-122"/>
              </a:rPr>
              <a:t>第二节  行政征收和征用</a:t>
            </a:r>
          </a:p>
        </p:txBody>
      </p:sp>
    </p:spTree>
  </p:cSld>
  <p:clrMapOvr>
    <a:masterClrMapping/>
  </p:clrMapOvr>
  <p:transition spd="slow">
    <p:random/>
    <p:sndAc>
      <p:stSnd>
        <p:snd r:embed="rId2" name="cashreg.wav"/>
      </p:stSnd>
    </p:sndAc>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759252A6-BB05-054A-EC77-62F7E9C9D194}"/>
              </a:ext>
            </a:extLst>
          </p:cNvPr>
          <p:cNvSpPr>
            <a:spLocks noGrp="1" noChangeArrowheads="1"/>
          </p:cNvSpPr>
          <p:nvPr>
            <p:ph type="title"/>
          </p:nvPr>
        </p:nvSpPr>
        <p:spPr/>
        <p:txBody>
          <a:bodyPr/>
          <a:lstStyle/>
          <a:p>
            <a:r>
              <a:rPr lang="zh-CN" altLang="en-US" sz="3600">
                <a:latin typeface="楷体_GB2312" pitchFamily="49" charset="-122"/>
                <a:ea typeface="楷体_GB2312" pitchFamily="49" charset="-122"/>
              </a:rPr>
              <a:t>一、行政征收</a:t>
            </a:r>
          </a:p>
        </p:txBody>
      </p:sp>
      <p:sp>
        <p:nvSpPr>
          <p:cNvPr id="49155" name="Rectangle 3">
            <a:extLst>
              <a:ext uri="{FF2B5EF4-FFF2-40B4-BE49-F238E27FC236}">
                <a16:creationId xmlns:a16="http://schemas.microsoft.com/office/drawing/2014/main" id="{97570994-0563-0614-8BCF-8BA100A645F1}"/>
              </a:ext>
            </a:extLst>
          </p:cNvPr>
          <p:cNvSpPr>
            <a:spLocks noGrp="1" noChangeArrowheads="1"/>
          </p:cNvSpPr>
          <p:nvPr>
            <p:ph idx="1"/>
          </p:nvPr>
        </p:nvSpPr>
        <p:spPr/>
        <p:txBody>
          <a:bodyPr/>
          <a:lstStyle/>
          <a:p>
            <a:pPr algn="just">
              <a:lnSpc>
                <a:spcPct val="130000"/>
              </a:lnSpc>
              <a:buFont typeface="Wingdings" panose="05000000000000000000" pitchFamily="2" charset="2"/>
              <a:buNone/>
            </a:pPr>
            <a:r>
              <a:rPr lang="en-US" altLang="zh-CN" sz="2800"/>
              <a:t> </a:t>
            </a:r>
            <a:r>
              <a:rPr lang="zh-CN" altLang="en-US" sz="2800"/>
              <a:t>（一）行政征收的概念和特征</a:t>
            </a:r>
          </a:p>
          <a:p>
            <a:pPr algn="just">
              <a:lnSpc>
                <a:spcPct val="130000"/>
              </a:lnSpc>
              <a:buFont typeface="Wingdings" panose="05000000000000000000" pitchFamily="2" charset="2"/>
              <a:buNone/>
            </a:pPr>
            <a:r>
              <a:rPr lang="zh-CN" altLang="en-US" sz="2400"/>
              <a:t>          行政征收是行政决定的形态之一，也是一种独立的行政行为。它是指行政主体依法向行政相对人强制性地收取税费或私有财产的行政行为。</a:t>
            </a:r>
            <a:r>
              <a:rPr lang="zh-CN" altLang="en-US" sz="2400">
                <a:sym typeface="Arial" panose="020B0604020202020204" pitchFamily="34" charset="0"/>
              </a:rPr>
              <a:t>其具独特的法律特征：</a:t>
            </a:r>
            <a:endParaRPr lang="zh-CN" altLang="en-US" sz="2400"/>
          </a:p>
          <a:p>
            <a:pPr algn="just">
              <a:lnSpc>
                <a:spcPct val="130000"/>
              </a:lnSpc>
              <a:buFont typeface="Wingdings" panose="05000000000000000000" pitchFamily="2" charset="2"/>
              <a:buNone/>
            </a:pPr>
            <a:r>
              <a:rPr lang="zh-CN" altLang="en-US" sz="2400"/>
              <a:t>           第一，处分性。</a:t>
            </a:r>
          </a:p>
          <a:p>
            <a:pPr algn="just">
              <a:lnSpc>
                <a:spcPct val="130000"/>
              </a:lnSpc>
              <a:buFont typeface="Wingdings" panose="05000000000000000000" pitchFamily="2" charset="2"/>
              <a:buNone/>
            </a:pPr>
            <a:r>
              <a:rPr lang="zh-CN" altLang="en-US" sz="2400"/>
              <a:t>           第二，强制性。</a:t>
            </a:r>
          </a:p>
          <a:p>
            <a:pPr algn="just">
              <a:lnSpc>
                <a:spcPct val="130000"/>
              </a:lnSpc>
              <a:buFont typeface="Wingdings" panose="05000000000000000000" pitchFamily="2" charset="2"/>
              <a:buNone/>
            </a:pPr>
            <a:r>
              <a:rPr lang="zh-CN" altLang="en-US" sz="2400"/>
              <a:t>           第三，非对价性。</a:t>
            </a:r>
          </a:p>
          <a:p>
            <a:pPr algn="just">
              <a:lnSpc>
                <a:spcPct val="130000"/>
              </a:lnSpc>
              <a:buFont typeface="Wingdings" panose="05000000000000000000" pitchFamily="2" charset="2"/>
              <a:buNone/>
            </a:pPr>
            <a:r>
              <a:rPr lang="zh-CN" altLang="en-US" sz="2400"/>
              <a:t>           第四，法定性。</a:t>
            </a:r>
          </a:p>
        </p:txBody>
      </p:sp>
    </p:spTree>
  </p:cSld>
  <p:clrMapOvr>
    <a:masterClrMapping/>
  </p:clrMapOvr>
  <p:transition spd="slow">
    <p:random/>
    <p:sndAc>
      <p:stSnd>
        <p:snd r:embed="rId2" name="cashreg.wav"/>
      </p:stSnd>
    </p:sndAc>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E51FD7-AA19-15B7-3C8C-EC9590F05AC4}"/>
              </a:ext>
            </a:extLst>
          </p:cNvPr>
          <p:cNvSpPr>
            <a:spLocks noGrp="1"/>
          </p:cNvSpPr>
          <p:nvPr>
            <p:ph type="title"/>
          </p:nvPr>
        </p:nvSpPr>
        <p:spPr/>
        <p:txBody>
          <a:bodyPr/>
          <a:lstStyle/>
          <a:p>
            <a:endParaRPr lang="zh-CN" altLang="en-US"/>
          </a:p>
        </p:txBody>
      </p:sp>
      <p:sp>
        <p:nvSpPr>
          <p:cNvPr id="50179" name="Rectangle 3">
            <a:extLst>
              <a:ext uri="{FF2B5EF4-FFF2-40B4-BE49-F238E27FC236}">
                <a16:creationId xmlns:a16="http://schemas.microsoft.com/office/drawing/2014/main" id="{A068A6F0-B6B3-5EE9-B18B-10B623D05641}"/>
              </a:ext>
            </a:extLst>
          </p:cNvPr>
          <p:cNvSpPr>
            <a:spLocks noGrp="1" noChangeArrowheads="1"/>
          </p:cNvSpPr>
          <p:nvPr>
            <p:ph idx="1"/>
          </p:nvPr>
        </p:nvSpPr>
        <p:spPr/>
        <p:txBody>
          <a:bodyPr/>
          <a:lstStyle/>
          <a:p>
            <a:pPr>
              <a:buFont typeface="Wingdings" panose="05000000000000000000" pitchFamily="2" charset="2"/>
              <a:buNone/>
            </a:pPr>
            <a:r>
              <a:rPr lang="zh-CN" altLang="en-US" sz="2800">
                <a:latin typeface="楷体_GB2312" pitchFamily="49" charset="-122"/>
              </a:rPr>
              <a:t>(二) 行政征收的种类和基本制度</a:t>
            </a:r>
          </a:p>
          <a:p>
            <a:pPr>
              <a:buFont typeface="Wingdings" panose="05000000000000000000" pitchFamily="2" charset="2"/>
              <a:buNone/>
            </a:pPr>
            <a:r>
              <a:rPr lang="zh-CN" altLang="en-US" sz="2800">
                <a:latin typeface="楷体_GB2312" pitchFamily="49" charset="-122"/>
              </a:rPr>
              <a:t> 大体有几个种类：</a:t>
            </a:r>
          </a:p>
          <a:p>
            <a:pPr>
              <a:buFont typeface="Wingdings" panose="05000000000000000000" pitchFamily="2" charset="2"/>
              <a:buNone/>
            </a:pPr>
            <a:r>
              <a:rPr lang="zh-CN" altLang="en-US" sz="2800">
                <a:latin typeface="楷体_GB2312" pitchFamily="49" charset="-122"/>
              </a:rPr>
              <a:t> 1.土地征收</a:t>
            </a:r>
          </a:p>
          <a:p>
            <a:pPr>
              <a:buFont typeface="Wingdings" panose="05000000000000000000" pitchFamily="2" charset="2"/>
              <a:buNone/>
            </a:pPr>
            <a:r>
              <a:rPr lang="zh-CN" altLang="en-US" sz="2800">
                <a:latin typeface="楷体_GB2312" pitchFamily="49" charset="-122"/>
              </a:rPr>
              <a:t> 2.房屋征收</a:t>
            </a:r>
          </a:p>
          <a:p>
            <a:pPr>
              <a:buFont typeface="Wingdings" panose="05000000000000000000" pitchFamily="2" charset="2"/>
              <a:buNone/>
            </a:pPr>
            <a:r>
              <a:rPr lang="zh-CN" altLang="en-US" sz="2800">
                <a:latin typeface="楷体_GB2312" pitchFamily="49" charset="-122"/>
              </a:rPr>
              <a:t> 3.财产征收</a:t>
            </a:r>
          </a:p>
          <a:p>
            <a:pPr>
              <a:buFont typeface="Wingdings" panose="05000000000000000000" pitchFamily="2" charset="2"/>
              <a:buNone/>
            </a:pPr>
            <a:r>
              <a:rPr lang="zh-CN" altLang="en-US" sz="2800">
                <a:latin typeface="楷体_GB2312" pitchFamily="49" charset="-122"/>
              </a:rPr>
              <a:t> 4.税的征收</a:t>
            </a:r>
          </a:p>
          <a:p>
            <a:pPr>
              <a:buFont typeface="Wingdings" panose="05000000000000000000" pitchFamily="2" charset="2"/>
              <a:buNone/>
            </a:pPr>
            <a:r>
              <a:rPr lang="zh-CN" altLang="en-US" sz="2800">
                <a:latin typeface="楷体_GB2312" pitchFamily="49" charset="-122"/>
              </a:rPr>
              <a:t> 5.费的征收</a:t>
            </a:r>
          </a:p>
          <a:p>
            <a:pPr>
              <a:buFont typeface="Wingdings" panose="05000000000000000000" pitchFamily="2" charset="2"/>
              <a:buNone/>
            </a:pPr>
            <a:endParaRPr lang="zh-CN" altLang="en-US" sz="2800">
              <a:latin typeface="楷体_GB2312" pitchFamily="49" charset="-122"/>
            </a:endParaRPr>
          </a:p>
        </p:txBody>
      </p:sp>
    </p:spTree>
  </p:cSld>
  <p:clrMapOvr>
    <a:masterClrMapping/>
  </p:clrMapOvr>
  <p:transition spd="slow">
    <p:random/>
    <p:sndAc>
      <p:stSnd>
        <p:snd r:embed="rId2" name="cashreg.wav"/>
      </p:stSnd>
    </p:sndAc>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EED954-1E7F-3892-906F-83D09BE22F67}"/>
              </a:ext>
            </a:extLst>
          </p:cNvPr>
          <p:cNvSpPr>
            <a:spLocks noGrp="1"/>
          </p:cNvSpPr>
          <p:nvPr>
            <p:ph type="title"/>
          </p:nvPr>
        </p:nvSpPr>
        <p:spPr/>
        <p:txBody>
          <a:bodyPr/>
          <a:lstStyle/>
          <a:p>
            <a:endParaRPr lang="zh-CN" altLang="en-US"/>
          </a:p>
        </p:txBody>
      </p:sp>
      <p:sp>
        <p:nvSpPr>
          <p:cNvPr id="51202" name="Rectangle 3">
            <a:extLst>
              <a:ext uri="{FF2B5EF4-FFF2-40B4-BE49-F238E27FC236}">
                <a16:creationId xmlns:a16="http://schemas.microsoft.com/office/drawing/2014/main" id="{FF762E2D-0F59-C4E0-7BB2-4E9B49FBBD24}"/>
              </a:ext>
            </a:extLst>
          </p:cNvPr>
          <p:cNvSpPr>
            <a:spLocks noGrp="1" noChangeArrowheads="1"/>
          </p:cNvSpPr>
          <p:nvPr>
            <p:ph idx="1"/>
          </p:nvPr>
        </p:nvSpPr>
        <p:spPr/>
        <p:txBody>
          <a:bodyPr/>
          <a:lstStyle/>
          <a:p>
            <a:pPr algn="just">
              <a:lnSpc>
                <a:spcPct val="120000"/>
              </a:lnSpc>
              <a:buFont typeface="Wingdings" panose="05000000000000000000" pitchFamily="2" charset="2"/>
              <a:buNone/>
            </a:pPr>
            <a:r>
              <a:rPr lang="en-US" altLang="zh-CN" sz="2800" dirty="0">
                <a:latin typeface="楷体_GB2312" pitchFamily="49" charset="-122"/>
              </a:rPr>
              <a:t>  </a:t>
            </a:r>
            <a:r>
              <a:rPr lang="zh-CN" altLang="en-US" sz="2800" dirty="0">
                <a:latin typeface="楷体_GB2312" pitchFamily="49" charset="-122"/>
              </a:rPr>
              <a:t>(一) 行政征用的概念和特征</a:t>
            </a:r>
          </a:p>
          <a:p>
            <a:pPr algn="just">
              <a:lnSpc>
                <a:spcPct val="120000"/>
              </a:lnSpc>
              <a:buFont typeface="Wingdings" panose="05000000000000000000" pitchFamily="2" charset="2"/>
              <a:buNone/>
            </a:pPr>
            <a:r>
              <a:rPr lang="zh-CN" altLang="en-US" sz="2400" dirty="0">
                <a:latin typeface="楷体_GB2312" pitchFamily="49" charset="-122"/>
              </a:rPr>
              <a:t>      行政征用也是行政决定的形态之一，是一种独立的行政行为。它是指行政主体根据法律规定，出于公共利益的需要，强制性地使用相对人的财产并给予补偿的行政行为。</a:t>
            </a:r>
          </a:p>
          <a:p>
            <a:pPr algn="just">
              <a:lnSpc>
                <a:spcPct val="120000"/>
              </a:lnSpc>
              <a:buFont typeface="Wingdings" panose="05000000000000000000" pitchFamily="2" charset="2"/>
              <a:buNone/>
            </a:pPr>
            <a:r>
              <a:rPr lang="zh-CN" altLang="en-US" sz="2400" dirty="0">
                <a:latin typeface="楷体_GB2312" pitchFamily="49" charset="-122"/>
              </a:rPr>
              <a:t>       具有下列法律特征：</a:t>
            </a:r>
          </a:p>
          <a:p>
            <a:pPr algn="just">
              <a:lnSpc>
                <a:spcPct val="120000"/>
              </a:lnSpc>
              <a:buFont typeface="Wingdings" panose="05000000000000000000" pitchFamily="2" charset="2"/>
              <a:buNone/>
            </a:pPr>
            <a:r>
              <a:rPr lang="zh-CN" altLang="en-US" sz="2400" dirty="0">
                <a:latin typeface="楷体_GB2312" pitchFamily="49" charset="-122"/>
              </a:rPr>
              <a:t>       第一，非处分性和限制性。</a:t>
            </a:r>
          </a:p>
          <a:p>
            <a:pPr algn="just">
              <a:lnSpc>
                <a:spcPct val="120000"/>
              </a:lnSpc>
              <a:buFont typeface="Wingdings" panose="05000000000000000000" pitchFamily="2" charset="2"/>
              <a:buNone/>
            </a:pPr>
            <a:r>
              <a:rPr lang="zh-CN" altLang="en-US" sz="2400" dirty="0">
                <a:latin typeface="楷体_GB2312" pitchFamily="49" charset="-122"/>
              </a:rPr>
              <a:t>       第二，强制性。</a:t>
            </a:r>
          </a:p>
          <a:p>
            <a:pPr algn="just">
              <a:lnSpc>
                <a:spcPct val="120000"/>
              </a:lnSpc>
              <a:buFont typeface="Wingdings" panose="05000000000000000000" pitchFamily="2" charset="2"/>
              <a:buNone/>
            </a:pPr>
            <a:r>
              <a:rPr lang="zh-CN" altLang="en-US" sz="2400" dirty="0">
                <a:latin typeface="楷体_GB2312" pitchFamily="49" charset="-122"/>
              </a:rPr>
              <a:t>       第三，补偿性。</a:t>
            </a:r>
          </a:p>
          <a:p>
            <a:pPr algn="just">
              <a:lnSpc>
                <a:spcPct val="120000"/>
              </a:lnSpc>
              <a:buFont typeface="Wingdings" panose="05000000000000000000" pitchFamily="2" charset="2"/>
              <a:buNone/>
            </a:pPr>
            <a:r>
              <a:rPr lang="zh-CN" altLang="en-US" sz="2400" dirty="0">
                <a:latin typeface="楷体_GB2312" pitchFamily="49" charset="-122"/>
              </a:rPr>
              <a:t>       第四，法定性。</a:t>
            </a:r>
          </a:p>
          <a:p>
            <a:pPr algn="just">
              <a:lnSpc>
                <a:spcPct val="120000"/>
              </a:lnSpc>
              <a:buFont typeface="Wingdings" panose="05000000000000000000" pitchFamily="2" charset="2"/>
              <a:buNone/>
            </a:pPr>
            <a:r>
              <a:rPr lang="zh-CN" altLang="en-US" sz="2400" dirty="0">
                <a:latin typeface="楷体_GB2312" pitchFamily="49" charset="-122"/>
              </a:rPr>
              <a:t>       第五，应急性。</a:t>
            </a:r>
          </a:p>
          <a:p>
            <a:pPr algn="just">
              <a:lnSpc>
                <a:spcPct val="120000"/>
              </a:lnSpc>
              <a:buFont typeface="Wingdings" panose="05000000000000000000" pitchFamily="2" charset="2"/>
              <a:buNone/>
            </a:pPr>
            <a:endParaRPr lang="zh-CN" altLang="en-US" sz="2400" dirty="0">
              <a:latin typeface="楷体_GB2312" pitchFamily="49" charset="-122"/>
            </a:endParaRPr>
          </a:p>
          <a:p>
            <a:pPr algn="just">
              <a:lnSpc>
                <a:spcPct val="120000"/>
              </a:lnSpc>
              <a:buFont typeface="Wingdings" panose="05000000000000000000" pitchFamily="2" charset="2"/>
              <a:buNone/>
            </a:pPr>
            <a:r>
              <a:rPr lang="zh-CN" altLang="en-US" sz="2800" dirty="0">
                <a:latin typeface="宋体" panose="02010600030101010101" pitchFamily="2" charset="-122"/>
              </a:rPr>
              <a:t> </a:t>
            </a:r>
            <a:endParaRPr lang="zh-CN" altLang="en-US" sz="2800" dirty="0">
              <a:latin typeface="楷体_GB2312" pitchFamily="49" charset="-122"/>
            </a:endParaRPr>
          </a:p>
        </p:txBody>
      </p:sp>
      <p:sp>
        <p:nvSpPr>
          <p:cNvPr id="51203" name="Rectangle 4">
            <a:extLst>
              <a:ext uri="{FF2B5EF4-FFF2-40B4-BE49-F238E27FC236}">
                <a16:creationId xmlns:a16="http://schemas.microsoft.com/office/drawing/2014/main" id="{1FF8CE2C-8073-C26F-8F1F-9AE7565A3586}"/>
              </a:ext>
            </a:extLst>
          </p:cNvPr>
          <p:cNvSpPr>
            <a:spLocks noChangeArrowheads="1"/>
          </p:cNvSpPr>
          <p:nvPr/>
        </p:nvSpPr>
        <p:spPr bwMode="auto">
          <a:xfrm>
            <a:off x="3143251" y="765175"/>
            <a:ext cx="26320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3200" b="1">
                <a:solidFill>
                  <a:schemeClr val="tx2"/>
                </a:solidFill>
                <a:ea typeface="楷体_GB2312" pitchFamily="49" charset="-122"/>
              </a:rPr>
              <a:t>二、行政征用</a:t>
            </a:r>
          </a:p>
        </p:txBody>
      </p:sp>
    </p:spTree>
  </p:cSld>
  <p:clrMapOvr>
    <a:masterClrMapping/>
  </p:clrMapOvr>
  <p:transition spd="slow">
    <p:random/>
    <p:sndAc>
      <p:stSnd>
        <p:snd r:embed="rId2" name="cashreg.wav"/>
      </p:stSnd>
    </p:sndAc>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38BC20-67C6-6823-3152-219A3A6B18AD}"/>
              </a:ext>
            </a:extLst>
          </p:cNvPr>
          <p:cNvSpPr>
            <a:spLocks noGrp="1"/>
          </p:cNvSpPr>
          <p:nvPr>
            <p:ph type="title"/>
          </p:nvPr>
        </p:nvSpPr>
        <p:spPr/>
        <p:txBody>
          <a:bodyPr/>
          <a:lstStyle/>
          <a:p>
            <a:endParaRPr lang="zh-CN" altLang="en-US"/>
          </a:p>
        </p:txBody>
      </p:sp>
      <p:sp>
        <p:nvSpPr>
          <p:cNvPr id="52227" name="Rectangle 3">
            <a:extLst>
              <a:ext uri="{FF2B5EF4-FFF2-40B4-BE49-F238E27FC236}">
                <a16:creationId xmlns:a16="http://schemas.microsoft.com/office/drawing/2014/main" id="{89BBD0C2-4D03-93C0-D5E4-932C57351709}"/>
              </a:ext>
            </a:extLst>
          </p:cNvPr>
          <p:cNvSpPr>
            <a:spLocks noGrp="1" noChangeArrowheads="1"/>
          </p:cNvSpPr>
          <p:nvPr>
            <p:ph idx="1"/>
          </p:nvPr>
        </p:nvSpPr>
        <p:spPr/>
        <p:txBody>
          <a:bodyPr/>
          <a:lstStyle/>
          <a:p>
            <a:pPr>
              <a:buFont typeface="Wingdings" panose="05000000000000000000" pitchFamily="2" charset="2"/>
              <a:buNone/>
            </a:pPr>
            <a:r>
              <a:rPr lang="en-US" altLang="zh-CN" sz="2800" dirty="0">
                <a:latin typeface="楷体_GB2312" pitchFamily="49" charset="-122"/>
              </a:rPr>
              <a:t> </a:t>
            </a:r>
            <a:r>
              <a:rPr lang="zh-CN" altLang="en-US" sz="2800" dirty="0">
                <a:latin typeface="楷体_GB2312" pitchFamily="49" charset="-122"/>
              </a:rPr>
              <a:t>(二) 行政征用与行政征收</a:t>
            </a:r>
          </a:p>
          <a:p>
            <a:pPr>
              <a:buFont typeface="Wingdings" panose="05000000000000000000" pitchFamily="2" charset="2"/>
              <a:buNone/>
            </a:pPr>
            <a:r>
              <a:rPr lang="zh-CN" altLang="en-US" sz="2400" dirty="0">
                <a:latin typeface="楷体_GB2312" pitchFamily="49" charset="-122"/>
              </a:rPr>
              <a:t>  二者存在着明显的区别：</a:t>
            </a:r>
          </a:p>
          <a:p>
            <a:pPr>
              <a:buFont typeface="Wingdings" panose="05000000000000000000" pitchFamily="2" charset="2"/>
              <a:buNone/>
            </a:pPr>
            <a:r>
              <a:rPr lang="zh-CN" altLang="en-US" sz="2400" dirty="0">
                <a:latin typeface="楷体_GB2312" pitchFamily="49" charset="-122"/>
              </a:rPr>
              <a:t>  第一，处分所有权与限制使用权的不同。</a:t>
            </a:r>
          </a:p>
          <a:p>
            <a:pPr>
              <a:buFont typeface="Wingdings" panose="05000000000000000000" pitchFamily="2" charset="2"/>
              <a:buNone/>
            </a:pPr>
            <a:r>
              <a:rPr lang="zh-CN" altLang="en-US" sz="2400" dirty="0">
                <a:latin typeface="楷体_GB2312" pitchFamily="49" charset="-122"/>
              </a:rPr>
              <a:t>  第二，补偿原则的不同。</a:t>
            </a:r>
          </a:p>
          <a:p>
            <a:pPr>
              <a:buFont typeface="Wingdings" panose="05000000000000000000" pitchFamily="2" charset="2"/>
              <a:buNone/>
            </a:pPr>
            <a:r>
              <a:rPr lang="zh-CN" altLang="en-US" sz="2400" dirty="0">
                <a:latin typeface="楷体_GB2312" pitchFamily="49" charset="-122"/>
              </a:rPr>
              <a:t>  第三，是否具有应急性的不同。</a:t>
            </a:r>
          </a:p>
          <a:p>
            <a:pPr>
              <a:buFont typeface="Wingdings" panose="05000000000000000000" pitchFamily="2" charset="2"/>
              <a:buNone/>
            </a:pPr>
            <a:r>
              <a:rPr lang="zh-CN" altLang="en-US" sz="2400" dirty="0">
                <a:latin typeface="楷体_GB2312" pitchFamily="49" charset="-122"/>
              </a:rPr>
              <a:t> </a:t>
            </a:r>
            <a:r>
              <a:rPr lang="zh-CN" altLang="en-US" sz="2800" dirty="0">
                <a:latin typeface="楷体_GB2312" pitchFamily="49" charset="-122"/>
              </a:rPr>
              <a:t>(三) 行政征用的种类和基本制度</a:t>
            </a:r>
          </a:p>
          <a:p>
            <a:pPr>
              <a:buFont typeface="Wingdings" panose="05000000000000000000" pitchFamily="2" charset="2"/>
              <a:buNone/>
            </a:pPr>
            <a:r>
              <a:rPr lang="zh-CN" altLang="en-US" sz="2400" dirty="0">
                <a:latin typeface="楷体_GB2312" pitchFamily="49" charset="-122"/>
              </a:rPr>
              <a:t>  1.对交通工具与通讯设备的征用。</a:t>
            </a:r>
          </a:p>
          <a:p>
            <a:pPr>
              <a:buFont typeface="Wingdings" panose="05000000000000000000" pitchFamily="2" charset="2"/>
              <a:buNone/>
            </a:pPr>
            <a:r>
              <a:rPr lang="zh-CN" altLang="en-US" sz="2400" dirty="0">
                <a:latin typeface="楷体_GB2312" pitchFamily="49" charset="-122"/>
              </a:rPr>
              <a:t>  2.对房屋、场地与设施的征用。</a:t>
            </a:r>
          </a:p>
          <a:p>
            <a:pPr>
              <a:buFont typeface="Wingdings" panose="05000000000000000000" pitchFamily="2" charset="2"/>
              <a:buNone/>
            </a:pPr>
            <a:r>
              <a:rPr lang="zh-CN" altLang="en-US" sz="2400" dirty="0">
                <a:latin typeface="楷体_GB2312" pitchFamily="49" charset="-122"/>
              </a:rPr>
              <a:t>  3.对劳力的征用。</a:t>
            </a:r>
          </a:p>
          <a:p>
            <a:pPr>
              <a:buFont typeface="Wingdings" panose="05000000000000000000" pitchFamily="2" charset="2"/>
              <a:buNone/>
            </a:pPr>
            <a:r>
              <a:rPr lang="zh-CN" altLang="en-US" sz="2400" dirty="0">
                <a:latin typeface="楷体_GB2312" pitchFamily="49" charset="-122"/>
              </a:rPr>
              <a:t>  4.对其他财产的征用。</a:t>
            </a:r>
          </a:p>
        </p:txBody>
      </p:sp>
    </p:spTree>
  </p:cSld>
  <p:clrMapOvr>
    <a:masterClrMapping/>
  </p:clrMapOvr>
  <p:transition spd="slow">
    <p:random/>
    <p:sndAc>
      <p:stSnd>
        <p:snd r:embed="rId2" name="cashreg.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a:extLst>
              <a:ext uri="{FF2B5EF4-FFF2-40B4-BE49-F238E27FC236}">
                <a16:creationId xmlns:a16="http://schemas.microsoft.com/office/drawing/2014/main" id="{61738D57-EE64-AE45-D733-220D34C61E4A}"/>
              </a:ext>
            </a:extLst>
          </p:cNvPr>
          <p:cNvSpPr>
            <a:spLocks noGrp="1" noChangeArrowheads="1"/>
          </p:cNvSpPr>
          <p:nvPr>
            <p:ph type="title"/>
          </p:nvPr>
        </p:nvSpPr>
        <p:spPr/>
        <p:txBody>
          <a:bodyPr/>
          <a:lstStyle/>
          <a:p>
            <a:r>
              <a:rPr lang="zh-CN" altLang="en-US" sz="3600">
                <a:solidFill>
                  <a:schemeClr val="hlink"/>
                </a:solidFill>
                <a:latin typeface="楷体_GB2312" pitchFamily="49" charset="-122"/>
                <a:ea typeface="楷体_GB2312" pitchFamily="49" charset="-122"/>
              </a:rPr>
              <a:t>本章导语</a:t>
            </a:r>
          </a:p>
        </p:txBody>
      </p:sp>
      <p:sp>
        <p:nvSpPr>
          <p:cNvPr id="16386" name="Rectangle 2">
            <a:extLst>
              <a:ext uri="{FF2B5EF4-FFF2-40B4-BE49-F238E27FC236}">
                <a16:creationId xmlns:a16="http://schemas.microsoft.com/office/drawing/2014/main" id="{42E5E6D2-2001-E9C7-B820-580D751A5107}"/>
              </a:ext>
            </a:extLst>
          </p:cNvPr>
          <p:cNvSpPr>
            <a:spLocks noGrp="1" noChangeArrowheads="1"/>
          </p:cNvSpPr>
          <p:nvPr>
            <p:ph idx="1"/>
          </p:nvPr>
        </p:nvSpPr>
        <p:spPr/>
        <p:txBody>
          <a:bodyPr/>
          <a:lstStyle/>
          <a:p>
            <a:pPr>
              <a:buFont typeface="Wingdings" panose="05000000000000000000" pitchFamily="2" charset="2"/>
              <a:buNone/>
            </a:pPr>
            <a:r>
              <a:rPr lang="en-US" altLang="zh-CN" sz="2800">
                <a:solidFill>
                  <a:srgbClr val="000000"/>
                </a:solidFill>
                <a:latin typeface="楷体_GB2312" pitchFamily="49" charset="-122"/>
              </a:rPr>
              <a:t> </a:t>
            </a:r>
          </a:p>
          <a:p>
            <a:pPr algn="just">
              <a:buFont typeface="Wingdings" panose="05000000000000000000" pitchFamily="2" charset="2"/>
              <a:buChar char="•"/>
            </a:pPr>
            <a:r>
              <a:rPr lang="zh-CN" altLang="en-US" sz="2800">
                <a:solidFill>
                  <a:srgbClr val="000000"/>
                </a:solidFill>
                <a:latin typeface="黑体" panose="02010609060101010101" pitchFamily="49" charset="-122"/>
                <a:ea typeface="黑体" panose="02010609060101010101" pitchFamily="49" charset="-122"/>
              </a:rPr>
              <a:t>本章教学目的：</a:t>
            </a:r>
            <a:r>
              <a:rPr lang="zh-CN" altLang="en-US" sz="2800">
                <a:solidFill>
                  <a:srgbClr val="000000"/>
                </a:solidFill>
                <a:latin typeface="楷体_GB2312" pitchFamily="49" charset="-122"/>
              </a:rPr>
              <a:t>通过本章学习，使学生对负担行政行为有基本的了解和认识。</a:t>
            </a:r>
          </a:p>
          <a:p>
            <a:pPr algn="just">
              <a:buFont typeface="Wingdings" panose="05000000000000000000" pitchFamily="2" charset="2"/>
              <a:buChar char="•"/>
            </a:pPr>
            <a:r>
              <a:rPr lang="zh-CN" altLang="en-US" sz="2800">
                <a:solidFill>
                  <a:srgbClr val="000000"/>
                </a:solidFill>
                <a:latin typeface="黑体" panose="02010609060101010101" pitchFamily="49" charset="-122"/>
                <a:ea typeface="黑体" panose="02010609060101010101" pitchFamily="49" charset="-122"/>
              </a:rPr>
              <a:t>本章教学要求：</a:t>
            </a:r>
            <a:r>
              <a:rPr lang="zh-CN" altLang="en-US" sz="2800">
                <a:solidFill>
                  <a:srgbClr val="000000"/>
                </a:solidFill>
                <a:latin typeface="楷体_GB2312" pitchFamily="49" charset="-122"/>
              </a:rPr>
              <a:t>主要地介绍负担行政行为的基本形态和法律效果，重点阐释行政处罚、行政征收、行政征用和行政强制四类行为。</a:t>
            </a:r>
          </a:p>
        </p:txBody>
      </p:sp>
    </p:spTree>
  </p:cSld>
  <p:clrMapOvr>
    <a:masterClrMapping/>
  </p:clrMapOvr>
  <p:transition spd="slow">
    <p:random/>
    <p:sndAc>
      <p:stSnd>
        <p:snd r:embed="rId2" name="cashreg.wav"/>
      </p:stSnd>
    </p:sndAc>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11ADB4-C6F5-9024-8184-A5358BDF7F26}"/>
              </a:ext>
            </a:extLst>
          </p:cNvPr>
          <p:cNvSpPr>
            <a:spLocks noGrp="1"/>
          </p:cNvSpPr>
          <p:nvPr>
            <p:ph type="title"/>
          </p:nvPr>
        </p:nvSpPr>
        <p:spPr/>
        <p:txBody>
          <a:bodyPr/>
          <a:lstStyle/>
          <a:p>
            <a:endParaRPr lang="zh-CN" altLang="en-US"/>
          </a:p>
        </p:txBody>
      </p:sp>
      <p:sp>
        <p:nvSpPr>
          <p:cNvPr id="53251" name="Rectangle 3">
            <a:extLst>
              <a:ext uri="{FF2B5EF4-FFF2-40B4-BE49-F238E27FC236}">
                <a16:creationId xmlns:a16="http://schemas.microsoft.com/office/drawing/2014/main" id="{FB2EE930-7CB4-C171-B380-A0404541AC00}"/>
              </a:ext>
            </a:extLst>
          </p:cNvPr>
          <p:cNvSpPr>
            <a:spLocks noGrp="1" noChangeArrowheads="1"/>
          </p:cNvSpPr>
          <p:nvPr>
            <p:ph idx="1"/>
          </p:nvPr>
        </p:nvSpPr>
        <p:spPr/>
        <p:txBody>
          <a:bodyPr/>
          <a:lstStyle/>
          <a:p>
            <a:pPr>
              <a:buFont typeface="Wingdings" panose="05000000000000000000" pitchFamily="2" charset="2"/>
              <a:buNone/>
            </a:pPr>
            <a:r>
              <a:rPr lang="en-US" altLang="zh-CN" sz="2800">
                <a:latin typeface="楷体_GB2312" pitchFamily="49" charset="-122"/>
              </a:rPr>
              <a:t>  </a:t>
            </a:r>
            <a:r>
              <a:rPr lang="zh-CN" altLang="en-US" sz="2800">
                <a:latin typeface="楷体_GB2312" pitchFamily="49" charset="-122"/>
              </a:rPr>
              <a:t>三、行政征收和征用的基本原则</a:t>
            </a:r>
          </a:p>
          <a:p>
            <a:pPr>
              <a:buFont typeface="Wingdings" panose="05000000000000000000" pitchFamily="2" charset="2"/>
              <a:buNone/>
            </a:pPr>
            <a:r>
              <a:rPr lang="zh-CN" altLang="en-US" sz="2400">
                <a:latin typeface="楷体_GB2312" pitchFamily="49" charset="-122"/>
              </a:rPr>
              <a:t>   在实施行政征收或者征用时，都必须坚持以下原则：</a:t>
            </a:r>
          </a:p>
          <a:p>
            <a:pPr>
              <a:buFont typeface="Wingdings" panose="05000000000000000000" pitchFamily="2" charset="2"/>
              <a:buNone/>
            </a:pPr>
            <a:r>
              <a:rPr lang="zh-CN" altLang="en-US" sz="2400">
                <a:latin typeface="楷体_GB2312" pitchFamily="49" charset="-122"/>
              </a:rPr>
              <a:t>  （一）法定原则</a:t>
            </a:r>
          </a:p>
          <a:p>
            <a:pPr>
              <a:buFont typeface="Wingdings" panose="05000000000000000000" pitchFamily="2" charset="2"/>
              <a:buNone/>
            </a:pPr>
            <a:r>
              <a:rPr lang="zh-CN" altLang="en-US" sz="2400">
                <a:latin typeface="楷体_GB2312" pitchFamily="49" charset="-122"/>
              </a:rPr>
              <a:t>      行政征收与征用的法定原则，是行政法上的合法性原则在行政征收与征用中的体现。</a:t>
            </a:r>
          </a:p>
          <a:p>
            <a:pPr>
              <a:buFont typeface="Wingdings" panose="05000000000000000000" pitchFamily="2" charset="2"/>
              <a:buNone/>
            </a:pPr>
            <a:r>
              <a:rPr lang="zh-CN" altLang="en-US" sz="2400">
                <a:latin typeface="楷体_GB2312" pitchFamily="49" charset="-122"/>
              </a:rPr>
              <a:t>  （二）公益原则</a:t>
            </a:r>
          </a:p>
          <a:p>
            <a:pPr>
              <a:buFont typeface="Wingdings" panose="05000000000000000000" pitchFamily="2" charset="2"/>
              <a:buNone/>
            </a:pPr>
            <a:r>
              <a:rPr lang="zh-CN" altLang="en-US" sz="2400">
                <a:latin typeface="楷体_GB2312" pitchFamily="49" charset="-122"/>
              </a:rPr>
              <a:t>  （三）补偿原则</a:t>
            </a:r>
          </a:p>
          <a:p>
            <a:pPr>
              <a:buFont typeface="Wingdings" panose="05000000000000000000" pitchFamily="2" charset="2"/>
              <a:buNone/>
            </a:pPr>
            <a:r>
              <a:rPr lang="zh-CN" altLang="en-US" sz="2400">
                <a:latin typeface="楷体_GB2312" pitchFamily="49" charset="-122"/>
              </a:rPr>
              <a:t>  （四）合理原则</a:t>
            </a:r>
          </a:p>
          <a:p>
            <a:pPr>
              <a:buFont typeface="Wingdings" panose="05000000000000000000" pitchFamily="2" charset="2"/>
              <a:buNone/>
            </a:pPr>
            <a:r>
              <a:rPr lang="zh-CN" altLang="en-US" sz="2400">
                <a:latin typeface="楷体_GB2312" pitchFamily="49" charset="-122"/>
              </a:rPr>
              <a:t>      该原则要求行政主体在实施行政征收、征用中体现比例原 则、平等原则和正当原则。</a:t>
            </a:r>
          </a:p>
        </p:txBody>
      </p:sp>
    </p:spTree>
  </p:cSld>
  <p:clrMapOvr>
    <a:masterClrMapping/>
  </p:clrMapOvr>
  <p:transition spd="slow">
    <p:random/>
    <p:sndAc>
      <p:stSnd>
        <p:snd r:embed="rId2" name="cashreg.wav"/>
      </p:stSnd>
    </p:sndAc>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88125C96-06FB-BB9E-9CCD-CE75FFD0645F}"/>
              </a:ext>
            </a:extLst>
          </p:cNvPr>
          <p:cNvSpPr>
            <a:spLocks noGrp="1" noChangeArrowheads="1"/>
          </p:cNvSpPr>
          <p:nvPr>
            <p:ph type="title"/>
          </p:nvPr>
        </p:nvSpPr>
        <p:spPr/>
        <p:txBody>
          <a:bodyPr/>
          <a:lstStyle/>
          <a:p>
            <a:r>
              <a:rPr lang="zh-CN" altLang="en-US" sz="3600">
                <a:solidFill>
                  <a:srgbClr val="FF0000"/>
                </a:solidFill>
                <a:latin typeface="楷体_GB2312" pitchFamily="49" charset="-122"/>
                <a:ea typeface="楷体_GB2312" pitchFamily="49" charset="-122"/>
              </a:rPr>
              <a:t>本节实务研究 </a:t>
            </a:r>
          </a:p>
        </p:txBody>
      </p:sp>
      <p:sp>
        <p:nvSpPr>
          <p:cNvPr id="65539" name="Rectangle 3">
            <a:extLst>
              <a:ext uri="{FF2B5EF4-FFF2-40B4-BE49-F238E27FC236}">
                <a16:creationId xmlns:a16="http://schemas.microsoft.com/office/drawing/2014/main" id="{8D58B89F-A4F8-9668-8E4E-68A6FEFCF47A}"/>
              </a:ext>
            </a:extLst>
          </p:cNvPr>
          <p:cNvSpPr>
            <a:spLocks noGrp="1"/>
          </p:cNvSpPr>
          <p:nvPr>
            <p:ph idx="1"/>
          </p:nvPr>
        </p:nvSpPr>
        <p:spPr/>
        <p:txBody>
          <a:bodyPr/>
          <a:lstStyle/>
          <a:p>
            <a:pPr>
              <a:buFont typeface="Wingdings" panose="05000000000000000000" pitchFamily="2" charset="2"/>
              <a:buNone/>
            </a:pPr>
            <a:r>
              <a:rPr lang="en-US" altLang="zh-CN" sz="2800" noProof="1">
                <a:effectLst>
                  <a:outerShdw blurRad="38100" dist="19050" dir="2700000" algn="tl" rotWithShape="0">
                    <a:schemeClr val="dk1">
                      <a:alpha val="40000"/>
                    </a:schemeClr>
                  </a:outerShdw>
                </a:effectLst>
                <a:latin typeface="楷体_GB2312" pitchFamily="49" charset="-122"/>
              </a:rPr>
              <a:t>* </a:t>
            </a:r>
            <a:r>
              <a:rPr lang="zh-CN" altLang="en-US" sz="2800" noProof="1">
                <a:effectLst>
                  <a:outerShdw blurRad="38100" dist="19050" dir="2700000" algn="tl" rotWithShape="0">
                    <a:schemeClr val="dk1">
                      <a:alpha val="40000"/>
                    </a:schemeClr>
                  </a:outerShdw>
                </a:effectLst>
                <a:latin typeface="楷体_GB2312" pitchFamily="49" charset="-122"/>
              </a:rPr>
              <a:t>传统的行政补偿制度作为一种利益平衡机制，正在接受越来越多的挑战，尤其在环保、农业、能源等新兴的规制领域，以保护农用地或改善特定区域生态环境或者卫生状况为目的，限制该区域周边土地利用的情况实属常见，而着这种限制是否需要予以补偿？</a:t>
            </a:r>
          </a:p>
        </p:txBody>
      </p:sp>
    </p:spTree>
  </p:cSld>
  <p:clrMapOvr>
    <a:masterClrMapping/>
  </p:clrMapOvr>
  <p:transition spd="slow">
    <p:random/>
    <p:sndAc>
      <p:stSnd>
        <p:snd r:embed="rId2" name="cashreg.wav"/>
      </p:stSnd>
    </p:sndAc>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58707E4D-2AEC-A130-82B3-65D4DD1B020A}"/>
              </a:ext>
            </a:extLst>
          </p:cNvPr>
          <p:cNvSpPr>
            <a:spLocks noGrp="1" noChangeArrowheads="1"/>
          </p:cNvSpPr>
          <p:nvPr>
            <p:ph type="title"/>
          </p:nvPr>
        </p:nvSpPr>
        <p:spPr/>
        <p:txBody>
          <a:bodyPr/>
          <a:lstStyle/>
          <a:p>
            <a:r>
              <a:rPr lang="zh-CN" altLang="en-US" sz="3600">
                <a:solidFill>
                  <a:srgbClr val="FF0000"/>
                </a:solidFill>
                <a:latin typeface="楷体_GB2312" pitchFamily="49" charset="-122"/>
                <a:ea typeface="楷体_GB2312" pitchFamily="49" charset="-122"/>
              </a:rPr>
              <a:t>本节理论研究 </a:t>
            </a:r>
          </a:p>
        </p:txBody>
      </p:sp>
      <p:sp>
        <p:nvSpPr>
          <p:cNvPr id="65539" name="Rectangle 3">
            <a:extLst>
              <a:ext uri="{FF2B5EF4-FFF2-40B4-BE49-F238E27FC236}">
                <a16:creationId xmlns:a16="http://schemas.microsoft.com/office/drawing/2014/main" id="{0F270F46-1079-75F0-961E-E6619FFA8AB1}"/>
              </a:ext>
            </a:extLst>
          </p:cNvPr>
          <p:cNvSpPr>
            <a:spLocks noGrp="1"/>
          </p:cNvSpPr>
          <p:nvPr>
            <p:ph idx="1"/>
          </p:nvPr>
        </p:nvSpPr>
        <p:spPr/>
        <p:txBody>
          <a:bodyPr/>
          <a:lstStyle/>
          <a:p>
            <a:pPr>
              <a:buFont typeface="Wingdings" panose="05000000000000000000" pitchFamily="2" charset="2"/>
              <a:buNone/>
            </a:pPr>
            <a:r>
              <a:rPr lang="en-US" altLang="zh-CN" sz="2800" noProof="1">
                <a:ln/>
                <a:effectLst>
                  <a:outerShdw blurRad="38100" dist="19050" dir="2700000" algn="tl" rotWithShape="0">
                    <a:schemeClr val="dk1">
                      <a:alpha val="40000"/>
                    </a:schemeClr>
                  </a:outerShdw>
                </a:effectLst>
                <a:latin typeface="楷体_GB2312" pitchFamily="49" charset="-122"/>
              </a:rPr>
              <a:t>* </a:t>
            </a:r>
            <a:r>
              <a:rPr lang="zh-CN" altLang="en-US" sz="2800" noProof="1">
                <a:ln/>
                <a:effectLst>
                  <a:outerShdw blurRad="38100" dist="19050" dir="2700000" algn="tl" rotWithShape="0">
                    <a:schemeClr val="dk1">
                      <a:alpha val="40000"/>
                    </a:schemeClr>
                  </a:outerShdw>
                </a:effectLst>
                <a:latin typeface="楷体_GB2312" pitchFamily="49" charset="-122"/>
              </a:rPr>
              <a:t>我国行政征收征用补偿制度，不能因为满足大的公共利益需要而损害小的行政相对人的合法利益，就对</a:t>
            </a:r>
            <a:r>
              <a:rPr lang="en-US" altLang="zh-CN" sz="2800" noProof="1">
                <a:ln/>
                <a:effectLst>
                  <a:outerShdw blurRad="38100" dist="19050" dir="2700000" algn="tl" rotWithShape="0">
                    <a:schemeClr val="dk1">
                      <a:alpha val="40000"/>
                    </a:schemeClr>
                  </a:outerShdw>
                </a:effectLst>
                <a:latin typeface="楷体_GB2312" pitchFamily="49" charset="-122"/>
              </a:rPr>
              <a:t>“</a:t>
            </a:r>
            <a:r>
              <a:rPr lang="zh-CN" altLang="en-US" sz="2800" noProof="1">
                <a:ln/>
                <a:effectLst>
                  <a:outerShdw blurRad="38100" dist="19050" dir="2700000" algn="tl" rotWithShape="0">
                    <a:schemeClr val="dk1">
                      <a:alpha val="40000"/>
                    </a:schemeClr>
                  </a:outerShdw>
                </a:effectLst>
                <a:latin typeface="楷体_GB2312" pitchFamily="49" charset="-122"/>
              </a:rPr>
              <a:t>小损害</a:t>
            </a:r>
            <a:r>
              <a:rPr lang="en-US" altLang="zh-CN" sz="2800" noProof="1">
                <a:ln/>
                <a:effectLst>
                  <a:outerShdw blurRad="38100" dist="19050" dir="2700000" algn="tl" rotWithShape="0">
                    <a:schemeClr val="dk1">
                      <a:alpha val="40000"/>
                    </a:schemeClr>
                  </a:outerShdw>
                </a:effectLst>
                <a:latin typeface="楷体_GB2312" pitchFamily="49" charset="-122"/>
              </a:rPr>
              <a:t>”</a:t>
            </a:r>
            <a:r>
              <a:rPr lang="zh-CN" altLang="en-US" sz="2800" noProof="1">
                <a:ln/>
                <a:effectLst>
                  <a:outerShdw blurRad="38100" dist="19050" dir="2700000" algn="tl" rotWithShape="0">
                    <a:schemeClr val="dk1">
                      <a:alpha val="40000"/>
                    </a:schemeClr>
                  </a:outerShdw>
                </a:effectLst>
                <a:latin typeface="楷体_GB2312" pitchFamily="49" charset="-122"/>
              </a:rPr>
              <a:t>视而不见。受损的行政相对人也是公共利益的组成部分，对其的补偿应当按照依法、公平、及时的基本原则。</a:t>
            </a:r>
            <a:r>
              <a:rPr lang="zh-CN" altLang="en-US" sz="2400" noProof="1">
                <a:ln/>
                <a:effectLst>
                  <a:outerShdw blurRad="38100" dist="19050" dir="2700000" algn="tl" rotWithShape="0">
                    <a:schemeClr val="dk1">
                      <a:alpha val="40000"/>
                    </a:schemeClr>
                  </a:outerShdw>
                </a:effectLst>
                <a:latin typeface="楷体_GB2312" pitchFamily="49" charset="-122"/>
              </a:rPr>
              <a:t> </a:t>
            </a:r>
          </a:p>
        </p:txBody>
      </p:sp>
    </p:spTree>
  </p:cSld>
  <p:clrMapOvr>
    <a:masterClrMapping/>
  </p:clrMapOvr>
  <p:transition spd="slow">
    <p:random/>
    <p:sndAc>
      <p:stSnd>
        <p:snd r:embed="rId2" name="cashreg.wav"/>
      </p:stSnd>
    </p:sndAc>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71C915-3DCE-2707-2DE4-6893C373F825}"/>
              </a:ext>
            </a:extLst>
          </p:cNvPr>
          <p:cNvSpPr>
            <a:spLocks noGrp="1"/>
          </p:cNvSpPr>
          <p:nvPr>
            <p:ph type="title"/>
          </p:nvPr>
        </p:nvSpPr>
        <p:spPr/>
        <p:txBody>
          <a:bodyPr/>
          <a:lstStyle/>
          <a:p>
            <a:endParaRPr lang="zh-CN" altLang="en-US"/>
          </a:p>
        </p:txBody>
      </p:sp>
      <p:sp>
        <p:nvSpPr>
          <p:cNvPr id="56322" name="Rectangle 3">
            <a:extLst>
              <a:ext uri="{FF2B5EF4-FFF2-40B4-BE49-F238E27FC236}">
                <a16:creationId xmlns:a16="http://schemas.microsoft.com/office/drawing/2014/main" id="{6A3D13E2-5576-6EA1-7E4B-9324152D44F3}"/>
              </a:ext>
            </a:extLst>
          </p:cNvPr>
          <p:cNvSpPr>
            <a:spLocks noGrp="1" noChangeArrowheads="1"/>
          </p:cNvSpPr>
          <p:nvPr>
            <p:ph idx="1"/>
          </p:nvPr>
        </p:nvSpPr>
        <p:spPr/>
        <p:txBody>
          <a:bodyPr/>
          <a:lstStyle/>
          <a:p>
            <a:pPr algn="ctr">
              <a:buFont typeface="Wingdings" panose="05000000000000000000" pitchFamily="2" charset="2"/>
              <a:buNone/>
            </a:pPr>
            <a:r>
              <a:rPr lang="zh-CN" altLang="en-US" sz="4400">
                <a:solidFill>
                  <a:schemeClr val="tx2"/>
                </a:solidFill>
                <a:latin typeface="楷体_GB2312" pitchFamily="49" charset="-122"/>
              </a:rPr>
              <a:t>第三节  行政强制</a:t>
            </a:r>
          </a:p>
        </p:txBody>
      </p:sp>
    </p:spTree>
  </p:cSld>
  <p:clrMapOvr>
    <a:masterClrMapping/>
  </p:clrMapOvr>
  <p:transition spd="slow">
    <p:random/>
    <p:sndAc>
      <p:stSnd>
        <p:snd r:embed="rId2" name="cashreg.wav"/>
      </p:stSnd>
    </p:sndAc>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8302DC3F-FE57-A408-38A4-3D7FAF8A9004}"/>
              </a:ext>
            </a:extLst>
          </p:cNvPr>
          <p:cNvSpPr>
            <a:spLocks noGrp="1" noChangeArrowheads="1"/>
          </p:cNvSpPr>
          <p:nvPr>
            <p:ph type="title"/>
          </p:nvPr>
        </p:nvSpPr>
        <p:spPr/>
        <p:txBody>
          <a:bodyPr/>
          <a:lstStyle/>
          <a:p>
            <a:r>
              <a:rPr lang="zh-CN" altLang="en-US" sz="3200">
                <a:latin typeface="楷体_GB2312" pitchFamily="49" charset="-122"/>
                <a:ea typeface="楷体_GB2312" pitchFamily="49" charset="-122"/>
              </a:rPr>
              <a:t>一、行政强制措施</a:t>
            </a:r>
          </a:p>
        </p:txBody>
      </p:sp>
      <p:sp>
        <p:nvSpPr>
          <p:cNvPr id="57347" name="Rectangle 3">
            <a:extLst>
              <a:ext uri="{FF2B5EF4-FFF2-40B4-BE49-F238E27FC236}">
                <a16:creationId xmlns:a16="http://schemas.microsoft.com/office/drawing/2014/main" id="{6EED4F81-DA8A-9C63-443F-385205CFC737}"/>
              </a:ext>
            </a:extLst>
          </p:cNvPr>
          <p:cNvSpPr>
            <a:spLocks noGrp="1" noChangeArrowheads="1"/>
          </p:cNvSpPr>
          <p:nvPr>
            <p:ph idx="1"/>
          </p:nvPr>
        </p:nvSpPr>
        <p:spPr/>
        <p:txBody>
          <a:bodyPr/>
          <a:lstStyle/>
          <a:p>
            <a:pPr algn="just">
              <a:lnSpc>
                <a:spcPct val="120000"/>
              </a:lnSpc>
              <a:buFont typeface="Wingdings" panose="05000000000000000000" pitchFamily="2" charset="2"/>
              <a:buNone/>
            </a:pPr>
            <a:r>
              <a:rPr lang="en-US" altLang="zh-CN" sz="2800">
                <a:latin typeface="楷体_GB2312" pitchFamily="49" charset="-122"/>
              </a:rPr>
              <a:t> （一）行政强制措施的概念和特征</a:t>
            </a:r>
          </a:p>
          <a:p>
            <a:pPr algn="just">
              <a:lnSpc>
                <a:spcPct val="120000"/>
              </a:lnSpc>
              <a:buFont typeface="Wingdings" panose="05000000000000000000" pitchFamily="2" charset="2"/>
              <a:buNone/>
            </a:pPr>
            <a:r>
              <a:rPr lang="zh-CN" altLang="en-US" sz="2400">
                <a:latin typeface="楷体_GB2312" pitchFamily="49" charset="-122"/>
              </a:rPr>
              <a:t>      行政强制措施，系指国家行政机关在行政管理过程中，为了维护和实施行政管理秩序，依法对当事人的人身自由或者财物实施暂性限制或控制的行政行为。其法律特征如下：</a:t>
            </a:r>
          </a:p>
          <a:p>
            <a:pPr algn="just">
              <a:lnSpc>
                <a:spcPct val="120000"/>
              </a:lnSpc>
              <a:buFont typeface="Wingdings" panose="05000000000000000000" pitchFamily="2" charset="2"/>
              <a:buNone/>
            </a:pPr>
            <a:r>
              <a:rPr lang="zh-CN" altLang="en-US" sz="2400">
                <a:latin typeface="楷体_GB2312" pitchFamily="49" charset="-122"/>
              </a:rPr>
              <a:t>      第一，行政强制措施是一种“限权性”行为。</a:t>
            </a:r>
          </a:p>
          <a:p>
            <a:pPr algn="just">
              <a:lnSpc>
                <a:spcPct val="120000"/>
              </a:lnSpc>
              <a:buFont typeface="Wingdings" panose="05000000000000000000" pitchFamily="2" charset="2"/>
              <a:buNone/>
            </a:pPr>
            <a:r>
              <a:rPr lang="zh-CN" altLang="en-US" sz="2400">
                <a:latin typeface="楷体_GB2312" pitchFamily="49" charset="-122"/>
              </a:rPr>
              <a:t>      第二，行政强制措施是一种“暂时性”行为。</a:t>
            </a:r>
          </a:p>
          <a:p>
            <a:pPr algn="just">
              <a:lnSpc>
                <a:spcPct val="120000"/>
              </a:lnSpc>
              <a:buFont typeface="Wingdings" panose="05000000000000000000" pitchFamily="2" charset="2"/>
              <a:buNone/>
            </a:pPr>
            <a:r>
              <a:rPr lang="zh-CN" altLang="en-US" sz="2400">
                <a:latin typeface="楷体_GB2312" pitchFamily="49" charset="-122"/>
              </a:rPr>
              <a:t>      第三，行政强制措施是一种“可复原性”行为。</a:t>
            </a:r>
          </a:p>
          <a:p>
            <a:pPr algn="just">
              <a:lnSpc>
                <a:spcPct val="120000"/>
              </a:lnSpc>
              <a:buFont typeface="Wingdings" panose="05000000000000000000" pitchFamily="2" charset="2"/>
              <a:buNone/>
            </a:pPr>
            <a:r>
              <a:rPr lang="zh-CN" altLang="en-US" sz="2400">
                <a:latin typeface="楷体_GB2312" pitchFamily="49" charset="-122"/>
              </a:rPr>
              <a:t>      第四，行政强制措施是一种“从属性”行为。</a:t>
            </a:r>
          </a:p>
        </p:txBody>
      </p:sp>
    </p:spTree>
  </p:cSld>
  <p:clrMapOvr>
    <a:masterClrMapping/>
  </p:clrMapOvr>
  <p:transition spd="slow">
    <p:random/>
    <p:sndAc>
      <p:stSnd>
        <p:snd r:embed="rId2" name="cashreg.wav"/>
      </p:stSnd>
    </p:sndAc>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D6369-FB26-EEF4-A58D-60CD069E9677}"/>
              </a:ext>
            </a:extLst>
          </p:cNvPr>
          <p:cNvSpPr>
            <a:spLocks noGrp="1"/>
          </p:cNvSpPr>
          <p:nvPr>
            <p:ph type="title"/>
          </p:nvPr>
        </p:nvSpPr>
        <p:spPr/>
        <p:txBody>
          <a:bodyPr/>
          <a:lstStyle/>
          <a:p>
            <a:endParaRPr lang="zh-CN" altLang="en-US"/>
          </a:p>
        </p:txBody>
      </p:sp>
      <p:sp>
        <p:nvSpPr>
          <p:cNvPr id="58371" name="Rectangle 3">
            <a:extLst>
              <a:ext uri="{FF2B5EF4-FFF2-40B4-BE49-F238E27FC236}">
                <a16:creationId xmlns:a16="http://schemas.microsoft.com/office/drawing/2014/main" id="{38DD876A-A3CA-ADC5-DE51-7C1C96B00849}"/>
              </a:ext>
            </a:extLst>
          </p:cNvPr>
          <p:cNvSpPr>
            <a:spLocks noGrp="1" noChangeArrowheads="1"/>
          </p:cNvSpPr>
          <p:nvPr>
            <p:ph idx="1"/>
          </p:nvPr>
        </p:nvSpPr>
        <p:spPr/>
        <p:txBody>
          <a:bodyPr/>
          <a:lstStyle/>
          <a:p>
            <a:pPr algn="just">
              <a:lnSpc>
                <a:spcPct val="110000"/>
              </a:lnSpc>
              <a:buFont typeface="Wingdings" panose="05000000000000000000" pitchFamily="2" charset="2"/>
              <a:buNone/>
            </a:pPr>
            <a:r>
              <a:rPr lang="en-US" altLang="zh-CN" sz="2800">
                <a:latin typeface="楷体_GB2312" pitchFamily="49" charset="-122"/>
              </a:rPr>
              <a:t> </a:t>
            </a:r>
            <a:r>
              <a:rPr lang="zh-CN" altLang="en-US" sz="2800">
                <a:latin typeface="楷体_GB2312" pitchFamily="49" charset="-122"/>
              </a:rPr>
              <a:t>（二）行政强制措施的种类和方式</a:t>
            </a:r>
          </a:p>
          <a:p>
            <a:pPr algn="just">
              <a:lnSpc>
                <a:spcPct val="110000"/>
              </a:lnSpc>
              <a:buFont typeface="Wingdings" panose="05000000000000000000" pitchFamily="2" charset="2"/>
              <a:buNone/>
            </a:pPr>
            <a:r>
              <a:rPr lang="zh-CN" altLang="en-US" sz="2400">
                <a:latin typeface="楷体_GB2312" pitchFamily="49" charset="-122"/>
              </a:rPr>
              <a:t>      《行政强制法》第9条规定：“行政强制措施的种类：（一）限制公民人身自由；（二）查封场所、设施或者财物；（三）扣押财物；（四）冻结存款、汇款；（五）其他行政强制措施。”这是《行政强制法》从强制方式的视角对行政强制措施所作的一种分类，它既是对行政强制措施的一种种类表述，也同时是对行政强制措施主要方式的表达。</a:t>
            </a:r>
          </a:p>
        </p:txBody>
      </p:sp>
    </p:spTree>
  </p:cSld>
  <p:clrMapOvr>
    <a:masterClrMapping/>
  </p:clrMapOvr>
  <p:transition spd="slow">
    <p:random/>
    <p:sndAc>
      <p:stSnd>
        <p:snd r:embed="rId2" name="cashreg.wav"/>
      </p:stSnd>
    </p:sndAc>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D74AA1-8C8A-1002-DB4C-B121653E7B79}"/>
              </a:ext>
            </a:extLst>
          </p:cNvPr>
          <p:cNvSpPr>
            <a:spLocks noGrp="1"/>
          </p:cNvSpPr>
          <p:nvPr>
            <p:ph type="title"/>
          </p:nvPr>
        </p:nvSpPr>
        <p:spPr/>
        <p:txBody>
          <a:bodyPr/>
          <a:lstStyle/>
          <a:p>
            <a:endParaRPr lang="zh-CN" altLang="en-US"/>
          </a:p>
        </p:txBody>
      </p:sp>
      <p:sp>
        <p:nvSpPr>
          <p:cNvPr id="59394" name="Rectangle 1027">
            <a:extLst>
              <a:ext uri="{FF2B5EF4-FFF2-40B4-BE49-F238E27FC236}">
                <a16:creationId xmlns:a16="http://schemas.microsoft.com/office/drawing/2014/main" id="{3B068666-09DA-B232-3039-26570BF8A49E}"/>
              </a:ext>
            </a:extLst>
          </p:cNvPr>
          <p:cNvSpPr>
            <a:spLocks noGrp="1" noChangeArrowheads="1"/>
          </p:cNvSpPr>
          <p:nvPr>
            <p:ph idx="1"/>
          </p:nvPr>
        </p:nvSpPr>
        <p:spPr/>
        <p:txBody>
          <a:bodyPr/>
          <a:lstStyle/>
          <a:p>
            <a:pPr algn="just">
              <a:lnSpc>
                <a:spcPct val="130000"/>
              </a:lnSpc>
              <a:buFont typeface="Wingdings" panose="05000000000000000000" pitchFamily="2" charset="2"/>
              <a:buNone/>
            </a:pPr>
            <a:r>
              <a:rPr lang="en-US" altLang="zh-CN" sz="2800">
                <a:latin typeface="楷体_GB2312" pitchFamily="49" charset="-122"/>
              </a:rPr>
              <a:t> </a:t>
            </a:r>
            <a:r>
              <a:rPr lang="zh-CN" altLang="en-US" sz="2800">
                <a:latin typeface="楷体_GB2312" pitchFamily="49" charset="-122"/>
              </a:rPr>
              <a:t>（三）行政强制措施的设定</a:t>
            </a:r>
          </a:p>
          <a:p>
            <a:pPr algn="just">
              <a:lnSpc>
                <a:spcPct val="130000"/>
              </a:lnSpc>
              <a:buFont typeface="Wingdings" panose="05000000000000000000" pitchFamily="2" charset="2"/>
              <a:buNone/>
            </a:pPr>
            <a:r>
              <a:rPr lang="zh-CN" altLang="en-US" sz="2400">
                <a:solidFill>
                  <a:srgbClr val="FF0000"/>
                </a:solidFill>
                <a:latin typeface="楷体_GB2312" pitchFamily="49" charset="-122"/>
              </a:rPr>
              <a:t>  1．法律对行政强制措施的设定</a:t>
            </a:r>
          </a:p>
          <a:p>
            <a:pPr algn="just">
              <a:lnSpc>
                <a:spcPct val="130000"/>
              </a:lnSpc>
              <a:buFont typeface="Wingdings" panose="05000000000000000000" pitchFamily="2" charset="2"/>
              <a:buNone/>
            </a:pPr>
            <a:r>
              <a:rPr lang="zh-CN" altLang="en-US" sz="2400">
                <a:latin typeface="楷体_GB2312" pitchFamily="49" charset="-122"/>
              </a:rPr>
              <a:t>  第一，行政强制措施由法律设定。</a:t>
            </a:r>
          </a:p>
          <a:p>
            <a:pPr algn="just">
              <a:lnSpc>
                <a:spcPct val="130000"/>
              </a:lnSpc>
              <a:buFont typeface="Wingdings" panose="05000000000000000000" pitchFamily="2" charset="2"/>
              <a:buNone/>
            </a:pPr>
            <a:r>
              <a:rPr lang="zh-CN" altLang="en-US" sz="2400">
                <a:latin typeface="楷体_GB2312" pitchFamily="49" charset="-122"/>
              </a:rPr>
              <a:t>  第二，行政法规和地方性法规也可设定行政强制措施，但是 有条件的，即尚未制定法律或者行政法规，并且分别属于国务院行政管理职权事项的或者属于地方性事务，而且对专属法律设定事项不得设定。</a:t>
            </a:r>
          </a:p>
          <a:p>
            <a:pPr algn="just">
              <a:lnSpc>
                <a:spcPct val="130000"/>
              </a:lnSpc>
              <a:buFont typeface="Wingdings" panose="05000000000000000000" pitchFamily="2" charset="2"/>
              <a:buNone/>
            </a:pPr>
            <a:r>
              <a:rPr lang="zh-CN" altLang="en-US" sz="2400">
                <a:latin typeface="楷体_GB2312" pitchFamily="49" charset="-122"/>
              </a:rPr>
              <a:t>  第三，法律、法规以外的其他规范性文件不得设定行政强制措施。</a:t>
            </a:r>
          </a:p>
        </p:txBody>
      </p:sp>
    </p:spTree>
  </p:cSld>
  <p:clrMapOvr>
    <a:masterClrMapping/>
  </p:clrMapOvr>
  <p:transition spd="slow">
    <p:random/>
    <p:sndAc>
      <p:stSnd>
        <p:snd r:embed="rId2" name="cashreg.wav"/>
      </p:stSnd>
    </p:sndAc>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8ED8DF-9DAF-210A-5425-7A388C973638}"/>
              </a:ext>
            </a:extLst>
          </p:cNvPr>
          <p:cNvSpPr>
            <a:spLocks noGrp="1"/>
          </p:cNvSpPr>
          <p:nvPr>
            <p:ph type="title"/>
          </p:nvPr>
        </p:nvSpPr>
        <p:spPr/>
        <p:txBody>
          <a:bodyPr/>
          <a:lstStyle/>
          <a:p>
            <a:endParaRPr lang="zh-CN" altLang="en-US"/>
          </a:p>
        </p:txBody>
      </p:sp>
      <p:sp>
        <p:nvSpPr>
          <p:cNvPr id="60418" name="Rectangle 1027">
            <a:extLst>
              <a:ext uri="{FF2B5EF4-FFF2-40B4-BE49-F238E27FC236}">
                <a16:creationId xmlns:a16="http://schemas.microsoft.com/office/drawing/2014/main" id="{07D668D7-BF86-6D83-07D0-0D0BC36BF2F4}"/>
              </a:ext>
            </a:extLst>
          </p:cNvPr>
          <p:cNvSpPr>
            <a:spLocks noGrp="1" noChangeArrowheads="1"/>
          </p:cNvSpPr>
          <p:nvPr>
            <p:ph idx="1"/>
          </p:nvPr>
        </p:nvSpPr>
        <p:spPr/>
        <p:txBody>
          <a:bodyPr/>
          <a:lstStyle/>
          <a:p>
            <a:pPr algn="just">
              <a:lnSpc>
                <a:spcPct val="130000"/>
              </a:lnSpc>
              <a:buFont typeface="Wingdings" panose="05000000000000000000" pitchFamily="2" charset="2"/>
              <a:buNone/>
            </a:pPr>
            <a:r>
              <a:rPr lang="en-US" altLang="zh-CN" sz="2400">
                <a:solidFill>
                  <a:srgbClr val="FF0000"/>
                </a:solidFill>
                <a:latin typeface="楷体_GB2312" pitchFamily="49" charset="-122"/>
              </a:rPr>
              <a:t>  </a:t>
            </a:r>
            <a:r>
              <a:rPr lang="zh-CN" altLang="en-US" sz="2400">
                <a:solidFill>
                  <a:srgbClr val="FF0000"/>
                </a:solidFill>
                <a:latin typeface="楷体_GB2312" pitchFamily="49" charset="-122"/>
              </a:rPr>
              <a:t>2.行政法规对行政强制措施的设定</a:t>
            </a:r>
          </a:p>
          <a:p>
            <a:pPr algn="just">
              <a:lnSpc>
                <a:spcPct val="130000"/>
              </a:lnSpc>
              <a:buFont typeface="Wingdings" panose="05000000000000000000" pitchFamily="2" charset="2"/>
              <a:buNone/>
            </a:pPr>
            <a:r>
              <a:rPr lang="zh-CN" altLang="en-US" sz="2400">
                <a:latin typeface="楷体_GB2312" pitchFamily="49" charset="-122"/>
              </a:rPr>
              <a:t> （1）行政法规也有权设定行政强制措施；</a:t>
            </a:r>
          </a:p>
          <a:p>
            <a:pPr algn="just">
              <a:lnSpc>
                <a:spcPct val="130000"/>
              </a:lnSpc>
              <a:buFont typeface="Wingdings" panose="05000000000000000000" pitchFamily="2" charset="2"/>
              <a:buNone/>
            </a:pPr>
            <a:r>
              <a:rPr lang="zh-CN" altLang="en-US" sz="2400">
                <a:latin typeface="楷体_GB2312" pitchFamily="49" charset="-122"/>
              </a:rPr>
              <a:t> （2）这种设定权是有前提并有条件限制的，一是在“尚未制定法律”的情景下，二是在“法律中未设定行政强制措施”的情景下。</a:t>
            </a:r>
          </a:p>
        </p:txBody>
      </p:sp>
    </p:spTree>
  </p:cSld>
  <p:clrMapOvr>
    <a:masterClrMapping/>
  </p:clrMapOvr>
  <p:transition spd="slow">
    <p:random/>
    <p:sndAc>
      <p:stSnd>
        <p:snd r:embed="rId2" name="cashreg.wav"/>
      </p:stSnd>
    </p:sndAc>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F832D9-BBF6-9CCB-EE8A-9E8EB34931EE}"/>
              </a:ext>
            </a:extLst>
          </p:cNvPr>
          <p:cNvSpPr>
            <a:spLocks noGrp="1"/>
          </p:cNvSpPr>
          <p:nvPr>
            <p:ph type="title"/>
          </p:nvPr>
        </p:nvSpPr>
        <p:spPr/>
        <p:txBody>
          <a:bodyPr/>
          <a:lstStyle/>
          <a:p>
            <a:endParaRPr lang="zh-CN" altLang="en-US"/>
          </a:p>
        </p:txBody>
      </p:sp>
      <p:sp>
        <p:nvSpPr>
          <p:cNvPr id="61442" name="Rectangle 1027">
            <a:extLst>
              <a:ext uri="{FF2B5EF4-FFF2-40B4-BE49-F238E27FC236}">
                <a16:creationId xmlns:a16="http://schemas.microsoft.com/office/drawing/2014/main" id="{EC9EC03B-FB40-2E66-F472-7208F2E491B0}"/>
              </a:ext>
            </a:extLst>
          </p:cNvPr>
          <p:cNvSpPr>
            <a:spLocks noGrp="1" noChangeArrowheads="1"/>
          </p:cNvSpPr>
          <p:nvPr>
            <p:ph idx="1"/>
          </p:nvPr>
        </p:nvSpPr>
        <p:spPr/>
        <p:txBody>
          <a:bodyPr/>
          <a:lstStyle/>
          <a:p>
            <a:pPr algn="just">
              <a:lnSpc>
                <a:spcPct val="130000"/>
              </a:lnSpc>
              <a:buFont typeface="Wingdings" panose="05000000000000000000" pitchFamily="2" charset="2"/>
              <a:buNone/>
            </a:pPr>
            <a:r>
              <a:rPr lang="en-US" altLang="zh-CN" sz="2400">
                <a:solidFill>
                  <a:srgbClr val="FF0000"/>
                </a:solidFill>
                <a:latin typeface="楷体_GB2312" pitchFamily="49" charset="-122"/>
              </a:rPr>
              <a:t>  </a:t>
            </a:r>
            <a:r>
              <a:rPr lang="zh-CN" altLang="en-US" sz="2400">
                <a:solidFill>
                  <a:srgbClr val="FF0000"/>
                </a:solidFill>
                <a:latin typeface="楷体_GB2312" pitchFamily="49" charset="-122"/>
              </a:rPr>
              <a:t>3.地方性法规对行政强制措施的设定</a:t>
            </a:r>
          </a:p>
          <a:p>
            <a:pPr algn="just">
              <a:lnSpc>
                <a:spcPct val="130000"/>
              </a:lnSpc>
              <a:buFont typeface="Wingdings" panose="05000000000000000000" pitchFamily="2" charset="2"/>
              <a:buNone/>
            </a:pPr>
            <a:r>
              <a:rPr lang="zh-CN" altLang="en-US" sz="2400">
                <a:latin typeface="楷体_GB2312" pitchFamily="49" charset="-122"/>
              </a:rPr>
              <a:t>  一是“尚未制定法律、行政法规时”，地方性法规可以设定查封和扣押两项措施。二是“法律中未设定行政强制措施时”，地方性法规不得设定行政强制措施。</a:t>
            </a:r>
          </a:p>
          <a:p>
            <a:pPr algn="just">
              <a:lnSpc>
                <a:spcPct val="130000"/>
              </a:lnSpc>
              <a:buFont typeface="Wingdings" panose="05000000000000000000" pitchFamily="2" charset="2"/>
              <a:buNone/>
            </a:pPr>
            <a:r>
              <a:rPr lang="zh-CN" altLang="en-US" sz="2400">
                <a:solidFill>
                  <a:srgbClr val="FF0000"/>
                </a:solidFill>
                <a:latin typeface="楷体_GB2312" pitchFamily="49" charset="-122"/>
              </a:rPr>
              <a:t>  4.法律法规以外的其他规范性文件不得设定行政强制措施</a:t>
            </a:r>
          </a:p>
          <a:p>
            <a:pPr algn="just">
              <a:lnSpc>
                <a:spcPct val="130000"/>
              </a:lnSpc>
              <a:buFont typeface="Wingdings" panose="05000000000000000000" pitchFamily="2" charset="2"/>
              <a:buNone/>
            </a:pPr>
            <a:r>
              <a:rPr lang="zh-CN" altLang="en-US" sz="2400">
                <a:latin typeface="楷体_GB2312" pitchFamily="49" charset="-122"/>
              </a:rPr>
              <a:t>  第一，经济特区法规不得设定行政强制措施；第二，自治条例和单行条例不得设定行政强制措施;第三，规章不得设定行政强制措施; 第四，规章以下的其他规范性文件更不得设定行政强制措施。</a:t>
            </a:r>
          </a:p>
        </p:txBody>
      </p:sp>
    </p:spTree>
  </p:cSld>
  <p:clrMapOvr>
    <a:masterClrMapping/>
  </p:clrMapOvr>
  <p:transition spd="slow">
    <p:random/>
    <p:sndAc>
      <p:stSnd>
        <p:snd r:embed="rId2" name="cashreg.wav"/>
      </p:stSnd>
    </p:sndAc>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418867-9C74-22E1-A294-0D68AE08BCF9}"/>
              </a:ext>
            </a:extLst>
          </p:cNvPr>
          <p:cNvSpPr>
            <a:spLocks noGrp="1"/>
          </p:cNvSpPr>
          <p:nvPr>
            <p:ph type="title"/>
          </p:nvPr>
        </p:nvSpPr>
        <p:spPr/>
        <p:txBody>
          <a:bodyPr/>
          <a:lstStyle/>
          <a:p>
            <a:endParaRPr lang="zh-CN" altLang="en-US"/>
          </a:p>
        </p:txBody>
      </p:sp>
      <p:sp>
        <p:nvSpPr>
          <p:cNvPr id="62466" name="Rectangle 2">
            <a:extLst>
              <a:ext uri="{FF2B5EF4-FFF2-40B4-BE49-F238E27FC236}">
                <a16:creationId xmlns:a16="http://schemas.microsoft.com/office/drawing/2014/main" id="{9AEBDC54-FD08-6B7F-2342-F4D219798B8F}"/>
              </a:ext>
            </a:extLst>
          </p:cNvPr>
          <p:cNvSpPr>
            <a:spLocks noGrp="1" noChangeArrowheads="1"/>
          </p:cNvSpPr>
          <p:nvPr>
            <p:ph idx="1"/>
          </p:nvPr>
        </p:nvSpPr>
        <p:spPr/>
        <p:txBody>
          <a:bodyPr/>
          <a:lstStyle/>
          <a:p>
            <a:pPr algn="just">
              <a:lnSpc>
                <a:spcPct val="120000"/>
              </a:lnSpc>
              <a:buFont typeface="Wingdings" panose="05000000000000000000" pitchFamily="2" charset="2"/>
              <a:buNone/>
            </a:pPr>
            <a:r>
              <a:rPr lang="zh-CN" altLang="en-US" sz="2400" dirty="0">
                <a:latin typeface="楷体_GB2312" pitchFamily="49" charset="-122"/>
              </a:rPr>
              <a:t>（四）行政强制措施的主体</a:t>
            </a:r>
          </a:p>
          <a:p>
            <a:pPr algn="just">
              <a:lnSpc>
                <a:spcPct val="120000"/>
              </a:lnSpc>
              <a:buFont typeface="Wingdings" panose="05000000000000000000" pitchFamily="2" charset="2"/>
              <a:buNone/>
            </a:pPr>
            <a:r>
              <a:rPr lang="zh-CN" altLang="en-US" sz="2400" dirty="0">
                <a:latin typeface="楷体_GB2312" pitchFamily="49" charset="-122"/>
              </a:rPr>
              <a:t> </a:t>
            </a:r>
            <a:r>
              <a:rPr lang="zh-CN" altLang="en-US" sz="2000" dirty="0">
                <a:latin typeface="楷体_GB2312" pitchFamily="49" charset="-122"/>
              </a:rPr>
              <a:t>1.法律和法规直接设定的行政机关</a:t>
            </a:r>
          </a:p>
          <a:p>
            <a:pPr algn="just">
              <a:lnSpc>
                <a:spcPct val="120000"/>
              </a:lnSpc>
              <a:buFont typeface="Wingdings" panose="05000000000000000000" pitchFamily="2" charset="2"/>
              <a:buNone/>
            </a:pPr>
            <a:r>
              <a:rPr lang="zh-CN" altLang="en-US" sz="2000" dirty="0">
                <a:latin typeface="楷体_GB2312" pitchFamily="49" charset="-122"/>
              </a:rPr>
              <a:t>  由法律和法规直接设定行政强制措施的行政机关，是实施行政强制措施的基本主体。</a:t>
            </a:r>
          </a:p>
          <a:p>
            <a:pPr algn="just">
              <a:lnSpc>
                <a:spcPct val="120000"/>
              </a:lnSpc>
              <a:buFont typeface="Wingdings" panose="05000000000000000000" pitchFamily="2" charset="2"/>
              <a:buNone/>
            </a:pPr>
            <a:r>
              <a:rPr lang="zh-CN" altLang="en-US" sz="2000" dirty="0">
                <a:latin typeface="楷体_GB2312" pitchFamily="49" charset="-122"/>
              </a:rPr>
              <a:t> 2.法律和行政法规授权的组织</a:t>
            </a:r>
          </a:p>
          <a:p>
            <a:pPr algn="just">
              <a:lnSpc>
                <a:spcPct val="120000"/>
              </a:lnSpc>
              <a:buFont typeface="Wingdings" panose="05000000000000000000" pitchFamily="2" charset="2"/>
              <a:buNone/>
            </a:pPr>
            <a:r>
              <a:rPr lang="zh-CN" altLang="en-US" sz="2000" dirty="0">
                <a:latin typeface="楷体_GB2312" pitchFamily="49" charset="-122"/>
              </a:rPr>
              <a:t> 《行政强制法》第70条规定：“法律、行政法规授权的具有管理公共事务职能的组织在法定授权范围内，以自己的名义实施行政强制，适用本法有关行政机关的规定。”</a:t>
            </a:r>
          </a:p>
          <a:p>
            <a:pPr algn="just">
              <a:lnSpc>
                <a:spcPct val="120000"/>
              </a:lnSpc>
              <a:buFont typeface="Wingdings" panose="05000000000000000000" pitchFamily="2" charset="2"/>
              <a:buNone/>
            </a:pPr>
            <a:r>
              <a:rPr lang="zh-CN" altLang="en-US" sz="2000" dirty="0">
                <a:latin typeface="楷体_GB2312" pitchFamily="49" charset="-122"/>
              </a:rPr>
              <a:t> 3.行政强制措施“禁止委托”原则</a:t>
            </a:r>
          </a:p>
          <a:p>
            <a:pPr algn="just">
              <a:lnSpc>
                <a:spcPct val="120000"/>
              </a:lnSpc>
              <a:buFont typeface="Wingdings" panose="05000000000000000000" pitchFamily="2" charset="2"/>
              <a:buNone/>
            </a:pPr>
            <a:r>
              <a:rPr lang="zh-CN" altLang="en-US" sz="2000" dirty="0">
                <a:latin typeface="楷体_GB2312" pitchFamily="49" charset="-122"/>
              </a:rPr>
              <a:t>《行政强制法》第17条第1款第二句规定：“行政强制措施权不得委托。”</a:t>
            </a:r>
          </a:p>
        </p:txBody>
      </p:sp>
    </p:spTree>
  </p:cSld>
  <p:clrMapOvr>
    <a:masterClrMapping/>
  </p:clrMapOvr>
  <p:transition spd="slow">
    <p:random/>
    <p:sndAc>
      <p:stSnd>
        <p:snd r:embed="rId2" name="cashreg.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id="{EF840194-A64C-0865-D046-8906655970F8}"/>
              </a:ext>
            </a:extLst>
          </p:cNvPr>
          <p:cNvSpPr>
            <a:spLocks noGrp="1" noChangeArrowheads="1"/>
          </p:cNvSpPr>
          <p:nvPr>
            <p:ph type="title"/>
          </p:nvPr>
        </p:nvSpPr>
        <p:spPr/>
        <p:txBody>
          <a:bodyPr/>
          <a:lstStyle/>
          <a:p>
            <a:r>
              <a:rPr lang="zh-CN" altLang="en-US" sz="3600">
                <a:solidFill>
                  <a:schemeClr val="hlink"/>
                </a:solidFill>
                <a:latin typeface="楷体_GB2312" pitchFamily="49" charset="-122"/>
                <a:ea typeface="楷体_GB2312" pitchFamily="49" charset="-122"/>
              </a:rPr>
              <a:t>本章导语</a:t>
            </a:r>
          </a:p>
        </p:txBody>
      </p:sp>
      <p:sp>
        <p:nvSpPr>
          <p:cNvPr id="17410" name="Rectangle 2">
            <a:extLst>
              <a:ext uri="{FF2B5EF4-FFF2-40B4-BE49-F238E27FC236}">
                <a16:creationId xmlns:a16="http://schemas.microsoft.com/office/drawing/2014/main" id="{EB66B63C-92AC-49DC-32FF-B082FD2FC970}"/>
              </a:ext>
            </a:extLst>
          </p:cNvPr>
          <p:cNvSpPr>
            <a:spLocks noGrp="1" noChangeArrowheads="1"/>
          </p:cNvSpPr>
          <p:nvPr>
            <p:ph idx="1"/>
          </p:nvPr>
        </p:nvSpPr>
        <p:spPr/>
        <p:txBody>
          <a:bodyPr/>
          <a:lstStyle/>
          <a:p>
            <a:pPr>
              <a:buFont typeface="Wingdings" panose="05000000000000000000" pitchFamily="2" charset="2"/>
              <a:buNone/>
            </a:pPr>
            <a:r>
              <a:rPr lang="en-US" altLang="zh-CN" sz="2800">
                <a:solidFill>
                  <a:srgbClr val="000000"/>
                </a:solidFill>
                <a:latin typeface="楷体_GB2312" pitchFamily="49" charset="-122"/>
              </a:rPr>
              <a:t> </a:t>
            </a:r>
          </a:p>
          <a:p>
            <a:pPr algn="just">
              <a:buFont typeface="Wingdings" panose="05000000000000000000" pitchFamily="2" charset="2"/>
              <a:buChar char="•"/>
            </a:pPr>
            <a:r>
              <a:rPr lang="zh-CN" altLang="en-US" sz="2800">
                <a:solidFill>
                  <a:srgbClr val="000000"/>
                </a:solidFill>
                <a:latin typeface="黑体" panose="02010609060101010101" pitchFamily="49" charset="-122"/>
                <a:ea typeface="黑体" panose="02010609060101010101" pitchFamily="49" charset="-122"/>
              </a:rPr>
              <a:t>本章教学重点：</a:t>
            </a:r>
            <a:r>
              <a:rPr lang="zh-CN" altLang="en-US" sz="2800">
                <a:solidFill>
                  <a:srgbClr val="000000"/>
                </a:solidFill>
                <a:latin typeface="楷体_GB2312" pitchFamily="49" charset="-122"/>
              </a:rPr>
              <a:t>行政处罚的种类、设定及实施机关，行政强制的设定和实施主体。</a:t>
            </a:r>
          </a:p>
          <a:p>
            <a:pPr algn="just">
              <a:buFont typeface="Wingdings" panose="05000000000000000000" pitchFamily="2" charset="2"/>
              <a:buChar char="•"/>
            </a:pPr>
            <a:r>
              <a:rPr lang="zh-CN" altLang="en-US" sz="2800">
                <a:solidFill>
                  <a:srgbClr val="000000"/>
                </a:solidFill>
                <a:latin typeface="黑体" panose="02010609060101010101" pitchFamily="49" charset="-122"/>
                <a:ea typeface="黑体" panose="02010609060101010101" pitchFamily="49" charset="-122"/>
              </a:rPr>
              <a:t>本章教学难点：</a:t>
            </a:r>
            <a:r>
              <a:rPr lang="zh-CN" altLang="en-US" sz="2800">
                <a:solidFill>
                  <a:srgbClr val="000000"/>
                </a:solidFill>
                <a:latin typeface="楷体_GB2312" pitchFamily="49" charset="-122"/>
              </a:rPr>
              <a:t>行政征收和征用的适用制度。 </a:t>
            </a:r>
          </a:p>
        </p:txBody>
      </p:sp>
    </p:spTree>
  </p:cSld>
  <p:clrMapOvr>
    <a:masterClrMapping/>
  </p:clrMapOvr>
  <p:transition spd="slow">
    <p:random/>
    <p:sndAc>
      <p:stSnd>
        <p:snd r:embed="rId2" name="cashreg.wav"/>
      </p:stSnd>
    </p:sndAc>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D2D872-D806-2CE7-D320-CDA30C5C96B9}"/>
              </a:ext>
            </a:extLst>
          </p:cNvPr>
          <p:cNvSpPr>
            <a:spLocks noGrp="1"/>
          </p:cNvSpPr>
          <p:nvPr>
            <p:ph type="title"/>
          </p:nvPr>
        </p:nvSpPr>
        <p:spPr/>
        <p:txBody>
          <a:bodyPr/>
          <a:lstStyle/>
          <a:p>
            <a:endParaRPr lang="zh-CN" altLang="en-US"/>
          </a:p>
        </p:txBody>
      </p:sp>
      <p:sp>
        <p:nvSpPr>
          <p:cNvPr id="63490" name="Rectangle 2">
            <a:extLst>
              <a:ext uri="{FF2B5EF4-FFF2-40B4-BE49-F238E27FC236}">
                <a16:creationId xmlns:a16="http://schemas.microsoft.com/office/drawing/2014/main" id="{3017B7B1-DEC2-575B-9465-270365A26F53}"/>
              </a:ext>
            </a:extLst>
          </p:cNvPr>
          <p:cNvSpPr>
            <a:spLocks noGrp="1" noChangeArrowheads="1"/>
          </p:cNvSpPr>
          <p:nvPr>
            <p:ph idx="1"/>
          </p:nvPr>
        </p:nvSpPr>
        <p:spPr/>
        <p:txBody>
          <a:bodyPr/>
          <a:lstStyle/>
          <a:p>
            <a:pPr algn="just">
              <a:lnSpc>
                <a:spcPct val="120000"/>
              </a:lnSpc>
              <a:buFont typeface="Wingdings" panose="05000000000000000000" pitchFamily="2" charset="2"/>
              <a:buNone/>
            </a:pPr>
            <a:r>
              <a:rPr lang="zh-CN" altLang="en-US" sz="2800" dirty="0">
                <a:latin typeface="楷体_GB2312" pitchFamily="49" charset="-122"/>
              </a:rPr>
              <a:t>（五）行政强制措施的程序</a:t>
            </a:r>
          </a:p>
          <a:p>
            <a:pPr algn="just">
              <a:lnSpc>
                <a:spcPct val="120000"/>
              </a:lnSpc>
              <a:buFont typeface="Wingdings" panose="05000000000000000000" pitchFamily="2" charset="2"/>
              <a:buNone/>
            </a:pPr>
            <a:r>
              <a:rPr lang="zh-CN" altLang="en-US" sz="2000" dirty="0">
                <a:latin typeface="楷体_GB2312" pitchFamily="49" charset="-122"/>
              </a:rPr>
              <a:t>1.行政强制措施一般程序要求</a:t>
            </a:r>
          </a:p>
          <a:p>
            <a:pPr algn="just">
              <a:lnSpc>
                <a:spcPct val="120000"/>
              </a:lnSpc>
              <a:buFont typeface="Wingdings" panose="05000000000000000000" pitchFamily="2" charset="2"/>
              <a:buNone/>
            </a:pPr>
            <a:r>
              <a:rPr lang="zh-CN" altLang="en-US" sz="2000" dirty="0">
                <a:latin typeface="楷体_GB2312" pitchFamily="49" charset="-122"/>
              </a:rPr>
              <a:t>（1）事先报批和决定。</a:t>
            </a:r>
          </a:p>
          <a:p>
            <a:pPr algn="just">
              <a:lnSpc>
                <a:spcPct val="120000"/>
              </a:lnSpc>
              <a:buFont typeface="Wingdings" panose="05000000000000000000" pitchFamily="2" charset="2"/>
              <a:buNone/>
            </a:pPr>
            <a:r>
              <a:rPr lang="zh-CN" altLang="en-US" sz="2000" dirty="0">
                <a:latin typeface="楷体_GB2312" pitchFamily="49" charset="-122"/>
              </a:rPr>
              <a:t>（2）由两名以上行政执法人员实施。</a:t>
            </a:r>
          </a:p>
          <a:p>
            <a:pPr algn="just">
              <a:lnSpc>
                <a:spcPct val="120000"/>
              </a:lnSpc>
              <a:buFont typeface="Wingdings" panose="05000000000000000000" pitchFamily="2" charset="2"/>
              <a:buNone/>
            </a:pPr>
            <a:r>
              <a:rPr lang="zh-CN" altLang="en-US" sz="2000" dirty="0">
                <a:latin typeface="楷体_GB2312" pitchFamily="49" charset="-122"/>
              </a:rPr>
              <a:t>（3）出示执法身份证件。</a:t>
            </a:r>
          </a:p>
          <a:p>
            <a:pPr algn="just">
              <a:lnSpc>
                <a:spcPct val="120000"/>
              </a:lnSpc>
              <a:buFont typeface="Wingdings" panose="05000000000000000000" pitchFamily="2" charset="2"/>
              <a:buNone/>
            </a:pPr>
            <a:r>
              <a:rPr lang="zh-CN" altLang="en-US" sz="2000" dirty="0">
                <a:latin typeface="楷体_GB2312" pitchFamily="49" charset="-122"/>
              </a:rPr>
              <a:t>（4）通知当事人到场。</a:t>
            </a:r>
          </a:p>
          <a:p>
            <a:pPr algn="just">
              <a:lnSpc>
                <a:spcPct val="120000"/>
              </a:lnSpc>
              <a:buFont typeface="Wingdings" panose="05000000000000000000" pitchFamily="2" charset="2"/>
              <a:buNone/>
            </a:pPr>
            <a:r>
              <a:rPr lang="zh-CN" altLang="en-US" sz="2000" dirty="0">
                <a:latin typeface="楷体_GB2312" pitchFamily="49" charset="-122"/>
              </a:rPr>
              <a:t>（5）告知内容、理由和救济权利。</a:t>
            </a:r>
          </a:p>
          <a:p>
            <a:pPr algn="just">
              <a:lnSpc>
                <a:spcPct val="120000"/>
              </a:lnSpc>
              <a:buFont typeface="Wingdings" panose="05000000000000000000" pitchFamily="2" charset="2"/>
              <a:buNone/>
            </a:pPr>
            <a:r>
              <a:rPr lang="zh-CN" altLang="en-US" sz="2000" dirty="0">
                <a:latin typeface="楷体_GB2312" pitchFamily="49" charset="-122"/>
              </a:rPr>
              <a:t>（6）听取当事人的陈述和申辩。</a:t>
            </a:r>
          </a:p>
          <a:p>
            <a:pPr algn="just">
              <a:lnSpc>
                <a:spcPct val="120000"/>
              </a:lnSpc>
              <a:buFont typeface="Wingdings" panose="05000000000000000000" pitchFamily="2" charset="2"/>
              <a:buNone/>
            </a:pPr>
            <a:r>
              <a:rPr lang="zh-CN" altLang="en-US" sz="2000" dirty="0">
                <a:latin typeface="楷体_GB2312" pitchFamily="49" charset="-122"/>
              </a:rPr>
              <a:t>（7）制作现场笔录。</a:t>
            </a:r>
          </a:p>
          <a:p>
            <a:pPr algn="just">
              <a:lnSpc>
                <a:spcPct val="120000"/>
              </a:lnSpc>
              <a:buFont typeface="Wingdings" panose="05000000000000000000" pitchFamily="2" charset="2"/>
              <a:buNone/>
            </a:pPr>
            <a:r>
              <a:rPr lang="zh-CN" altLang="en-US" sz="2000" dirty="0">
                <a:latin typeface="楷体_GB2312" pitchFamily="49" charset="-122"/>
              </a:rPr>
              <a:t>（8）法律、法规规定的其他程序。</a:t>
            </a:r>
          </a:p>
        </p:txBody>
      </p:sp>
    </p:spTree>
  </p:cSld>
  <p:clrMapOvr>
    <a:masterClrMapping/>
  </p:clrMapOvr>
  <p:transition spd="slow">
    <p:random/>
    <p:sndAc>
      <p:stSnd>
        <p:snd r:embed="rId2" name="cashreg.wav"/>
      </p:stSnd>
    </p:sndAc>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6F94F6-ED50-458E-227C-F9FA4AC47B4F}"/>
              </a:ext>
            </a:extLst>
          </p:cNvPr>
          <p:cNvSpPr>
            <a:spLocks noGrp="1"/>
          </p:cNvSpPr>
          <p:nvPr>
            <p:ph type="title"/>
          </p:nvPr>
        </p:nvSpPr>
        <p:spPr/>
        <p:txBody>
          <a:bodyPr/>
          <a:lstStyle/>
          <a:p>
            <a:endParaRPr lang="zh-CN" altLang="en-US"/>
          </a:p>
        </p:txBody>
      </p:sp>
      <p:sp>
        <p:nvSpPr>
          <p:cNvPr id="64514" name="Rectangle 2">
            <a:extLst>
              <a:ext uri="{FF2B5EF4-FFF2-40B4-BE49-F238E27FC236}">
                <a16:creationId xmlns:a16="http://schemas.microsoft.com/office/drawing/2014/main" id="{96131663-0E07-36E7-CDC3-75C9E8B049FD}"/>
              </a:ext>
            </a:extLst>
          </p:cNvPr>
          <p:cNvSpPr>
            <a:spLocks noGrp="1" noChangeArrowheads="1"/>
          </p:cNvSpPr>
          <p:nvPr>
            <p:ph idx="1"/>
          </p:nvPr>
        </p:nvSpPr>
        <p:spPr/>
        <p:txBody>
          <a:bodyPr/>
          <a:lstStyle/>
          <a:p>
            <a:pPr algn="just">
              <a:lnSpc>
                <a:spcPct val="120000"/>
              </a:lnSpc>
              <a:buFont typeface="Wingdings" panose="05000000000000000000" pitchFamily="2" charset="2"/>
              <a:buNone/>
            </a:pPr>
            <a:r>
              <a:rPr lang="zh-CN" altLang="en-US" sz="2000" dirty="0">
                <a:latin typeface="楷体_GB2312" pitchFamily="49" charset="-122"/>
              </a:rPr>
              <a:t>2.限制人身自由措施的程序</a:t>
            </a:r>
          </a:p>
          <a:p>
            <a:pPr algn="just">
              <a:lnSpc>
                <a:spcPct val="120000"/>
              </a:lnSpc>
              <a:buFont typeface="Wingdings" panose="05000000000000000000" pitchFamily="2" charset="2"/>
              <a:buNone/>
            </a:pPr>
            <a:r>
              <a:rPr lang="zh-CN" altLang="en-US" sz="2000" dirty="0">
                <a:latin typeface="楷体_GB2312" pitchFamily="49" charset="-122"/>
              </a:rPr>
              <a:t>（1）当场告知或立即通知家属。</a:t>
            </a:r>
          </a:p>
          <a:p>
            <a:pPr algn="just">
              <a:lnSpc>
                <a:spcPct val="120000"/>
              </a:lnSpc>
              <a:buFont typeface="Wingdings" panose="05000000000000000000" pitchFamily="2" charset="2"/>
              <a:buNone/>
            </a:pPr>
            <a:r>
              <a:rPr lang="zh-CN" altLang="en-US" sz="2000" dirty="0">
                <a:latin typeface="楷体_GB2312" pitchFamily="49" charset="-122"/>
              </a:rPr>
              <a:t>（2）紧急情况下的补办手续。</a:t>
            </a:r>
          </a:p>
          <a:p>
            <a:pPr algn="just">
              <a:lnSpc>
                <a:spcPct val="120000"/>
              </a:lnSpc>
              <a:buFont typeface="Wingdings" panose="05000000000000000000" pitchFamily="2" charset="2"/>
              <a:buNone/>
            </a:pPr>
            <a:r>
              <a:rPr lang="zh-CN" altLang="en-US" sz="2000" dirty="0">
                <a:latin typeface="楷体_GB2312" pitchFamily="49" charset="-122"/>
              </a:rPr>
              <a:t>（3）遵守法律规定的其他程序。</a:t>
            </a:r>
          </a:p>
          <a:p>
            <a:pPr algn="just">
              <a:lnSpc>
                <a:spcPct val="120000"/>
              </a:lnSpc>
              <a:buFont typeface="Wingdings" panose="05000000000000000000" pitchFamily="2" charset="2"/>
              <a:buNone/>
            </a:pPr>
            <a:r>
              <a:rPr lang="zh-CN" altLang="en-US" sz="2000" dirty="0">
                <a:latin typeface="楷体_GB2312" pitchFamily="49" charset="-122"/>
              </a:rPr>
              <a:t>3.查封、扣押措施的程序</a:t>
            </a:r>
          </a:p>
          <a:p>
            <a:pPr algn="just">
              <a:lnSpc>
                <a:spcPct val="120000"/>
              </a:lnSpc>
              <a:buFont typeface="Wingdings" panose="05000000000000000000" pitchFamily="2" charset="2"/>
              <a:buNone/>
            </a:pPr>
            <a:r>
              <a:rPr lang="zh-CN" altLang="en-US" sz="2000" dirty="0">
                <a:latin typeface="楷体_GB2312" pitchFamily="49" charset="-122"/>
              </a:rPr>
              <a:t>（1）关于查封、扣押的对象范围。</a:t>
            </a:r>
          </a:p>
          <a:p>
            <a:pPr algn="just">
              <a:lnSpc>
                <a:spcPct val="120000"/>
              </a:lnSpc>
              <a:buFont typeface="Wingdings" panose="05000000000000000000" pitchFamily="2" charset="2"/>
              <a:buNone/>
            </a:pPr>
            <a:r>
              <a:rPr lang="zh-CN" altLang="en-US" sz="2000" dirty="0">
                <a:latin typeface="楷体_GB2312" pitchFamily="49" charset="-122"/>
              </a:rPr>
              <a:t>（2）关于查封、扣押的实施程序。</a:t>
            </a:r>
          </a:p>
          <a:p>
            <a:pPr algn="just">
              <a:lnSpc>
                <a:spcPct val="120000"/>
              </a:lnSpc>
              <a:buFont typeface="Wingdings" panose="05000000000000000000" pitchFamily="2" charset="2"/>
              <a:buNone/>
            </a:pPr>
            <a:r>
              <a:rPr lang="zh-CN" altLang="en-US" sz="2000" dirty="0">
                <a:latin typeface="楷体_GB2312" pitchFamily="49" charset="-122"/>
              </a:rPr>
              <a:t>（3）关于查封、扣押的期限。</a:t>
            </a:r>
          </a:p>
          <a:p>
            <a:pPr algn="just">
              <a:lnSpc>
                <a:spcPct val="120000"/>
              </a:lnSpc>
              <a:buFont typeface="Wingdings" panose="05000000000000000000" pitchFamily="2" charset="2"/>
              <a:buNone/>
            </a:pPr>
            <a:r>
              <a:rPr lang="zh-CN" altLang="en-US" sz="2000" dirty="0">
                <a:latin typeface="楷体_GB2312" pitchFamily="49" charset="-122"/>
              </a:rPr>
              <a:t>（4）关于查封、扣押期间的保管和费用。</a:t>
            </a:r>
          </a:p>
        </p:txBody>
      </p:sp>
    </p:spTree>
  </p:cSld>
  <p:clrMapOvr>
    <a:masterClrMapping/>
  </p:clrMapOvr>
  <p:transition spd="slow">
    <p:random/>
    <p:sndAc>
      <p:stSnd>
        <p:snd r:embed="rId2" name="cashreg.wav"/>
      </p:stSnd>
    </p:sndAc>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67BC3A-52AF-415C-BB92-A72A8E460C26}"/>
              </a:ext>
            </a:extLst>
          </p:cNvPr>
          <p:cNvSpPr>
            <a:spLocks noGrp="1"/>
          </p:cNvSpPr>
          <p:nvPr>
            <p:ph type="title"/>
          </p:nvPr>
        </p:nvSpPr>
        <p:spPr/>
        <p:txBody>
          <a:bodyPr/>
          <a:lstStyle/>
          <a:p>
            <a:endParaRPr lang="zh-CN" altLang="en-US"/>
          </a:p>
        </p:txBody>
      </p:sp>
      <p:sp>
        <p:nvSpPr>
          <p:cNvPr id="65538" name="Rectangle 2">
            <a:extLst>
              <a:ext uri="{FF2B5EF4-FFF2-40B4-BE49-F238E27FC236}">
                <a16:creationId xmlns:a16="http://schemas.microsoft.com/office/drawing/2014/main" id="{F27E793C-FA03-FE5E-8944-BC356A9B8A57}"/>
              </a:ext>
            </a:extLst>
          </p:cNvPr>
          <p:cNvSpPr>
            <a:spLocks noGrp="1" noChangeArrowheads="1"/>
          </p:cNvSpPr>
          <p:nvPr>
            <p:ph idx="1"/>
          </p:nvPr>
        </p:nvSpPr>
        <p:spPr/>
        <p:txBody>
          <a:bodyPr/>
          <a:lstStyle/>
          <a:p>
            <a:pPr algn="just">
              <a:lnSpc>
                <a:spcPct val="120000"/>
              </a:lnSpc>
              <a:buFont typeface="Wingdings" panose="05000000000000000000" pitchFamily="2" charset="2"/>
              <a:buNone/>
            </a:pPr>
            <a:r>
              <a:rPr lang="en-US" altLang="zh-CN" sz="2400">
                <a:latin typeface="楷体_GB2312" pitchFamily="49" charset="-122"/>
              </a:rPr>
              <a:t>  </a:t>
            </a:r>
            <a:r>
              <a:rPr lang="zh-CN" altLang="en-US" sz="2400">
                <a:latin typeface="楷体_GB2312" pitchFamily="49" charset="-122"/>
              </a:rPr>
              <a:t>4.冻结措施的程序</a:t>
            </a:r>
          </a:p>
          <a:p>
            <a:pPr algn="just">
              <a:lnSpc>
                <a:spcPct val="120000"/>
              </a:lnSpc>
              <a:buFont typeface="Wingdings" panose="05000000000000000000" pitchFamily="2" charset="2"/>
              <a:buNone/>
            </a:pPr>
            <a:r>
              <a:rPr lang="zh-CN" altLang="en-US" sz="2400">
                <a:latin typeface="楷体_GB2312" pitchFamily="49" charset="-122"/>
              </a:rPr>
              <a:t>      确立了两项原则：一是相当性原则。二是禁止重复冻结原则。</a:t>
            </a:r>
          </a:p>
          <a:p>
            <a:pPr algn="just">
              <a:lnSpc>
                <a:spcPct val="120000"/>
              </a:lnSpc>
              <a:buFont typeface="Wingdings" panose="05000000000000000000" pitchFamily="2" charset="2"/>
              <a:buNone/>
            </a:pPr>
            <a:r>
              <a:rPr lang="zh-CN" altLang="en-US" sz="2400">
                <a:latin typeface="楷体_GB2312" pitchFamily="49" charset="-122"/>
              </a:rPr>
              <a:t>      规定以下程序要求:（1）向金融机构交付冻结通知书。（2）向当事人交付冻结决定书。（3）金融机构协助冻结。（4）关于冻结期限。冻结期限为30日，延长期限不得超过30日。法律另有规定的除外。（5）冻结的处理和解除。在冻结期限内，行政机关应当作出处理决定或者作出解除冻结决定。逾期不解除的，金融机构应当自冻结期满之日起解除冻结。</a:t>
            </a:r>
          </a:p>
        </p:txBody>
      </p:sp>
    </p:spTree>
  </p:cSld>
  <p:clrMapOvr>
    <a:masterClrMapping/>
  </p:clrMapOvr>
  <p:transition spd="slow">
    <p:random/>
    <p:sndAc>
      <p:stSnd>
        <p:snd r:embed="rId2" name="cashreg.wav"/>
      </p:stSnd>
    </p:sndAc>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F1487F-97C3-B3AE-FDB1-09163F452D49}"/>
              </a:ext>
            </a:extLst>
          </p:cNvPr>
          <p:cNvSpPr>
            <a:spLocks noGrp="1"/>
          </p:cNvSpPr>
          <p:nvPr>
            <p:ph type="title"/>
          </p:nvPr>
        </p:nvSpPr>
        <p:spPr/>
        <p:txBody>
          <a:bodyPr/>
          <a:lstStyle/>
          <a:p>
            <a:endParaRPr lang="zh-CN" altLang="en-US"/>
          </a:p>
        </p:txBody>
      </p:sp>
      <p:sp>
        <p:nvSpPr>
          <p:cNvPr id="66562" name="Rectangle 2">
            <a:extLst>
              <a:ext uri="{FF2B5EF4-FFF2-40B4-BE49-F238E27FC236}">
                <a16:creationId xmlns:a16="http://schemas.microsoft.com/office/drawing/2014/main" id="{DD4438C1-A970-4B99-FB98-84E5650BC595}"/>
              </a:ext>
            </a:extLst>
          </p:cNvPr>
          <p:cNvSpPr>
            <a:spLocks noGrp="1" noChangeArrowheads="1"/>
          </p:cNvSpPr>
          <p:nvPr>
            <p:ph idx="1"/>
          </p:nvPr>
        </p:nvSpPr>
        <p:spPr/>
        <p:txBody>
          <a:bodyPr/>
          <a:lstStyle/>
          <a:p>
            <a:pPr algn="just">
              <a:lnSpc>
                <a:spcPct val="130000"/>
              </a:lnSpc>
              <a:buFont typeface="Wingdings" panose="05000000000000000000" pitchFamily="2" charset="2"/>
              <a:buNone/>
            </a:pPr>
            <a:r>
              <a:rPr lang="en-US" altLang="zh-CN" sz="2800" dirty="0">
                <a:latin typeface="楷体_GB2312" pitchFamily="49" charset="-122"/>
              </a:rPr>
              <a:t> </a:t>
            </a:r>
            <a:r>
              <a:rPr lang="en-US" altLang="zh-CN" dirty="0">
                <a:latin typeface="楷体_GB2312" pitchFamily="49" charset="-122"/>
              </a:rPr>
              <a:t>（</a:t>
            </a:r>
            <a:r>
              <a:rPr lang="en-US" altLang="zh-CN" dirty="0" err="1">
                <a:latin typeface="楷体_GB2312" pitchFamily="49" charset="-122"/>
              </a:rPr>
              <a:t>一）行政强制执行的概念和特征</a:t>
            </a:r>
            <a:endParaRPr lang="en-US" altLang="zh-CN" dirty="0">
              <a:latin typeface="楷体_GB2312" pitchFamily="49" charset="-122"/>
            </a:endParaRPr>
          </a:p>
          <a:p>
            <a:pPr algn="just">
              <a:lnSpc>
                <a:spcPct val="130000"/>
              </a:lnSpc>
              <a:buFont typeface="Wingdings" panose="05000000000000000000" pitchFamily="2" charset="2"/>
              <a:buNone/>
            </a:pPr>
            <a:r>
              <a:rPr lang="en-US" altLang="zh-CN" dirty="0">
                <a:latin typeface="楷体_GB2312" pitchFamily="49" charset="-122"/>
              </a:rPr>
              <a:t>      行政强制执行，系指国家行政机关或者行政机关申请人民法院，对于在规定期限内拒不履行行政决定的当事人，依法采用有关强制手段，迫使其履行义务，或者达到与履行义务相同状态的行为。具有以下法律特征：</a:t>
            </a:r>
          </a:p>
          <a:p>
            <a:pPr algn="just">
              <a:lnSpc>
                <a:spcPct val="130000"/>
              </a:lnSpc>
              <a:buFont typeface="Wingdings" panose="05000000000000000000" pitchFamily="2" charset="2"/>
              <a:buNone/>
            </a:pPr>
            <a:r>
              <a:rPr lang="en-US" altLang="zh-CN" dirty="0">
                <a:latin typeface="楷体_GB2312" pitchFamily="49" charset="-122"/>
              </a:rPr>
              <a:t>  </a:t>
            </a:r>
            <a:r>
              <a:rPr lang="en-US" altLang="zh-CN" dirty="0" err="1">
                <a:latin typeface="楷体_GB2312" pitchFamily="49" charset="-122"/>
              </a:rPr>
              <a:t>第一，在主体上，行政强制执行是由国家行政机关或者人民法院实施的一种强制行为</a:t>
            </a:r>
            <a:r>
              <a:rPr lang="en-US" altLang="zh-CN" dirty="0">
                <a:latin typeface="楷体_GB2312" pitchFamily="49" charset="-122"/>
              </a:rPr>
              <a:t>。</a:t>
            </a:r>
          </a:p>
          <a:p>
            <a:pPr algn="just">
              <a:lnSpc>
                <a:spcPct val="130000"/>
              </a:lnSpc>
              <a:buFont typeface="Wingdings" panose="05000000000000000000" pitchFamily="2" charset="2"/>
              <a:buNone/>
            </a:pPr>
            <a:r>
              <a:rPr lang="en-US" altLang="zh-CN" dirty="0">
                <a:latin typeface="楷体_GB2312" pitchFamily="49" charset="-122"/>
              </a:rPr>
              <a:t>  </a:t>
            </a:r>
            <a:r>
              <a:rPr lang="en-US" altLang="zh-CN" dirty="0" err="1">
                <a:latin typeface="楷体_GB2312" pitchFamily="49" charset="-122"/>
              </a:rPr>
              <a:t>第二，在客体上，行政强制执行是有权机关对行政决定的执行</a:t>
            </a:r>
            <a:r>
              <a:rPr lang="en-US" altLang="zh-CN" dirty="0">
                <a:latin typeface="楷体_GB2312" pitchFamily="49" charset="-122"/>
              </a:rPr>
              <a:t>。</a:t>
            </a:r>
          </a:p>
          <a:p>
            <a:pPr algn="just">
              <a:lnSpc>
                <a:spcPct val="130000"/>
              </a:lnSpc>
              <a:buFont typeface="Wingdings" panose="05000000000000000000" pitchFamily="2" charset="2"/>
              <a:buNone/>
            </a:pPr>
            <a:r>
              <a:rPr lang="en-US" altLang="zh-CN" dirty="0">
                <a:latin typeface="楷体_GB2312" pitchFamily="49" charset="-122"/>
              </a:rPr>
              <a:t>  </a:t>
            </a:r>
            <a:r>
              <a:rPr lang="en-US" altLang="zh-CN" dirty="0" err="1">
                <a:latin typeface="楷体_GB2312" pitchFamily="49" charset="-122"/>
              </a:rPr>
              <a:t>第三，从行为的过程性考察，行政强制执行不是一个暂时性的中间行为，而是一个最终封闭的行为</a:t>
            </a:r>
            <a:r>
              <a:rPr lang="en-US" altLang="zh-CN" dirty="0">
                <a:latin typeface="楷体_GB2312" pitchFamily="49" charset="-122"/>
              </a:rPr>
              <a:t>。</a:t>
            </a:r>
          </a:p>
        </p:txBody>
      </p:sp>
      <p:sp>
        <p:nvSpPr>
          <p:cNvPr id="66563" name="Rectangle 3">
            <a:extLst>
              <a:ext uri="{FF2B5EF4-FFF2-40B4-BE49-F238E27FC236}">
                <a16:creationId xmlns:a16="http://schemas.microsoft.com/office/drawing/2014/main" id="{9521D044-EE20-5B0D-1952-50CB560FF7F4}"/>
              </a:ext>
            </a:extLst>
          </p:cNvPr>
          <p:cNvSpPr>
            <a:spLocks noChangeArrowheads="1"/>
          </p:cNvSpPr>
          <p:nvPr/>
        </p:nvSpPr>
        <p:spPr bwMode="auto">
          <a:xfrm>
            <a:off x="3490914" y="692151"/>
            <a:ext cx="38779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3600" b="1">
                <a:solidFill>
                  <a:schemeClr val="tx2"/>
                </a:solidFill>
                <a:ea typeface="楷体_GB2312" pitchFamily="49" charset="-122"/>
              </a:rPr>
              <a:t>二、行政强制执行</a:t>
            </a:r>
          </a:p>
        </p:txBody>
      </p:sp>
    </p:spTree>
  </p:cSld>
  <p:clrMapOvr>
    <a:masterClrMapping/>
  </p:clrMapOvr>
  <p:transition spd="slow">
    <p:random/>
    <p:sndAc>
      <p:stSnd>
        <p:snd r:embed="rId2" name="cashreg.wav"/>
      </p:stSnd>
    </p:sndAc>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571FA0-446F-F71A-E666-E5C8642FC157}"/>
              </a:ext>
            </a:extLst>
          </p:cNvPr>
          <p:cNvSpPr>
            <a:spLocks noGrp="1"/>
          </p:cNvSpPr>
          <p:nvPr>
            <p:ph type="title"/>
          </p:nvPr>
        </p:nvSpPr>
        <p:spPr/>
        <p:txBody>
          <a:bodyPr/>
          <a:lstStyle/>
          <a:p>
            <a:endParaRPr lang="zh-CN" altLang="en-US"/>
          </a:p>
        </p:txBody>
      </p:sp>
      <p:sp>
        <p:nvSpPr>
          <p:cNvPr id="67586" name="Rectangle 2">
            <a:extLst>
              <a:ext uri="{FF2B5EF4-FFF2-40B4-BE49-F238E27FC236}">
                <a16:creationId xmlns:a16="http://schemas.microsoft.com/office/drawing/2014/main" id="{B8C57CBE-1C9A-0764-66A7-F0F69F5ECCBB}"/>
              </a:ext>
            </a:extLst>
          </p:cNvPr>
          <p:cNvSpPr>
            <a:spLocks noGrp="1" noChangeArrowheads="1"/>
          </p:cNvSpPr>
          <p:nvPr>
            <p:ph idx="1"/>
          </p:nvPr>
        </p:nvSpPr>
        <p:spPr/>
        <p:txBody>
          <a:bodyPr/>
          <a:lstStyle/>
          <a:p>
            <a:pPr algn="just">
              <a:lnSpc>
                <a:spcPct val="120000"/>
              </a:lnSpc>
              <a:buFont typeface="Wingdings" panose="05000000000000000000" pitchFamily="2" charset="2"/>
              <a:buNone/>
            </a:pPr>
            <a:r>
              <a:rPr lang="zh-CN" altLang="en-US" sz="2800">
                <a:latin typeface="楷体_GB2312" pitchFamily="49" charset="-122"/>
              </a:rPr>
              <a:t>（二）行政强制执行的方式</a:t>
            </a:r>
          </a:p>
          <a:p>
            <a:pPr algn="just">
              <a:lnSpc>
                <a:spcPct val="120000"/>
              </a:lnSpc>
              <a:buFont typeface="Wingdings" panose="05000000000000000000" pitchFamily="2" charset="2"/>
              <a:buNone/>
            </a:pPr>
            <a:r>
              <a:rPr lang="zh-CN" altLang="en-US" sz="2400">
                <a:latin typeface="楷体_GB2312" pitchFamily="49" charset="-122"/>
              </a:rPr>
              <a:t>      行政机关的强制执行方式：1.加处罚款或者滞纳金；2.划拨存款、汇款；3.拍卖或者依法处理查封、扣押的场所、设施或者财物 ；4.排除妨碍、恢复原状；5.代履行；6.其他强制执行方式。</a:t>
            </a:r>
          </a:p>
          <a:p>
            <a:pPr algn="just">
              <a:lnSpc>
                <a:spcPct val="120000"/>
              </a:lnSpc>
              <a:buFont typeface="Wingdings" panose="05000000000000000000" pitchFamily="2" charset="2"/>
              <a:buNone/>
            </a:pPr>
            <a:r>
              <a:rPr lang="zh-CN" altLang="en-US" sz="2400">
                <a:latin typeface="楷体_GB2312" pitchFamily="49" charset="-122"/>
              </a:rPr>
              <a:t>      </a:t>
            </a:r>
          </a:p>
        </p:txBody>
      </p:sp>
      <p:sp>
        <p:nvSpPr>
          <p:cNvPr id="67587" name="Rectangle 3">
            <a:extLst>
              <a:ext uri="{FF2B5EF4-FFF2-40B4-BE49-F238E27FC236}">
                <a16:creationId xmlns:a16="http://schemas.microsoft.com/office/drawing/2014/main" id="{F9AA3ABF-286F-CA22-33F1-7E726000FCDA}"/>
              </a:ext>
            </a:extLst>
          </p:cNvPr>
          <p:cNvSpPr>
            <a:spLocks noChangeArrowheads="1"/>
          </p:cNvSpPr>
          <p:nvPr/>
        </p:nvSpPr>
        <p:spPr bwMode="auto">
          <a:xfrm>
            <a:off x="3503614" y="620714"/>
            <a:ext cx="1847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sz="3600" b="1">
              <a:solidFill>
                <a:schemeClr val="tx2"/>
              </a:solidFill>
              <a:ea typeface="楷体_GB2312" pitchFamily="49" charset="-122"/>
            </a:endParaRPr>
          </a:p>
        </p:txBody>
      </p:sp>
    </p:spTree>
  </p:cSld>
  <p:clrMapOvr>
    <a:masterClrMapping/>
  </p:clrMapOvr>
  <p:transition spd="slow">
    <p:random/>
    <p:sndAc>
      <p:stSnd>
        <p:snd r:embed="rId2" name="cashreg.wav"/>
      </p:stSnd>
    </p:sndAc>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210FF7-1F76-F39D-EA94-286C5225B456}"/>
              </a:ext>
            </a:extLst>
          </p:cNvPr>
          <p:cNvSpPr>
            <a:spLocks noGrp="1"/>
          </p:cNvSpPr>
          <p:nvPr>
            <p:ph type="title"/>
          </p:nvPr>
        </p:nvSpPr>
        <p:spPr/>
        <p:txBody>
          <a:bodyPr/>
          <a:lstStyle/>
          <a:p>
            <a:endParaRPr lang="zh-CN" altLang="en-US"/>
          </a:p>
        </p:txBody>
      </p:sp>
      <p:sp>
        <p:nvSpPr>
          <p:cNvPr id="68610" name="Rectangle 2">
            <a:extLst>
              <a:ext uri="{FF2B5EF4-FFF2-40B4-BE49-F238E27FC236}">
                <a16:creationId xmlns:a16="http://schemas.microsoft.com/office/drawing/2014/main" id="{3B018DDC-8B50-5416-DE77-8A35B7FE0581}"/>
              </a:ext>
            </a:extLst>
          </p:cNvPr>
          <p:cNvSpPr>
            <a:spLocks noGrp="1" noChangeArrowheads="1"/>
          </p:cNvSpPr>
          <p:nvPr>
            <p:ph idx="1"/>
          </p:nvPr>
        </p:nvSpPr>
        <p:spPr/>
        <p:txBody>
          <a:bodyPr/>
          <a:lstStyle/>
          <a:p>
            <a:pPr algn="just">
              <a:lnSpc>
                <a:spcPct val="120000"/>
              </a:lnSpc>
              <a:buFont typeface="Wingdings" panose="05000000000000000000" pitchFamily="2" charset="2"/>
              <a:buNone/>
            </a:pPr>
            <a:r>
              <a:rPr lang="en-US" altLang="zh-CN" sz="2400">
                <a:latin typeface="楷体_GB2312" pitchFamily="49" charset="-122"/>
                <a:sym typeface="Arial" panose="020B0604020202020204" pitchFamily="34" charset="0"/>
              </a:rPr>
              <a:t> </a:t>
            </a:r>
            <a:r>
              <a:rPr lang="zh-CN" altLang="en-US" sz="2800">
                <a:latin typeface="楷体_GB2312" pitchFamily="49" charset="-122"/>
                <a:sym typeface="Arial" panose="020B0604020202020204" pitchFamily="34" charset="0"/>
              </a:rPr>
              <a:t>（三）行政强制执行的方式</a:t>
            </a:r>
          </a:p>
          <a:p>
            <a:pPr algn="just">
              <a:lnSpc>
                <a:spcPct val="120000"/>
              </a:lnSpc>
              <a:buFont typeface="Wingdings" panose="05000000000000000000" pitchFamily="2" charset="2"/>
              <a:buNone/>
            </a:pPr>
            <a:r>
              <a:rPr lang="en-US" altLang="zh-CN" sz="2400">
                <a:latin typeface="楷体_GB2312" pitchFamily="49" charset="-122"/>
                <a:sym typeface="Arial" panose="020B0604020202020204" pitchFamily="34" charset="0"/>
              </a:rPr>
              <a:t>      </a:t>
            </a:r>
            <a:r>
              <a:rPr lang="zh-CN" altLang="en-US" sz="2400">
                <a:latin typeface="楷体_GB2312" pitchFamily="49" charset="-122"/>
                <a:sym typeface="Arial" panose="020B0604020202020204" pitchFamily="34" charset="0"/>
              </a:rPr>
              <a:t>人民法院的强制执行方式：具体有划拨，变价，收入提取，拍卖、变卖，强制交付，迁出房屋、退出土地，代履行，加倍罚息，支付迟延履行金，等等。九种辅助措施有财产报告，查询、查封、扣押、冻结，搜查，限制出境，在征信系统记录，通过媒体公布不履行义务信息，限制高额消费，法律规定的其他措施。</a:t>
            </a:r>
          </a:p>
        </p:txBody>
      </p:sp>
    </p:spTree>
  </p:cSld>
  <p:clrMapOvr>
    <a:masterClrMapping/>
  </p:clrMapOvr>
  <p:transition spd="slow">
    <p:random/>
    <p:sndAc>
      <p:stSnd>
        <p:snd r:embed="rId2" name="cashreg.wav"/>
      </p:stSnd>
    </p:sndAc>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09EB6C-8F54-59BA-8AF2-53591CF05090}"/>
              </a:ext>
            </a:extLst>
          </p:cNvPr>
          <p:cNvSpPr>
            <a:spLocks noGrp="1"/>
          </p:cNvSpPr>
          <p:nvPr>
            <p:ph type="title"/>
          </p:nvPr>
        </p:nvSpPr>
        <p:spPr/>
        <p:txBody>
          <a:bodyPr/>
          <a:lstStyle/>
          <a:p>
            <a:endParaRPr lang="zh-CN" altLang="en-US"/>
          </a:p>
        </p:txBody>
      </p:sp>
      <p:sp>
        <p:nvSpPr>
          <p:cNvPr id="69634" name="Rectangle 2">
            <a:extLst>
              <a:ext uri="{FF2B5EF4-FFF2-40B4-BE49-F238E27FC236}">
                <a16:creationId xmlns:a16="http://schemas.microsoft.com/office/drawing/2014/main" id="{164A11B7-2CD8-A9D4-BE07-7C8E55F06998}"/>
              </a:ext>
            </a:extLst>
          </p:cNvPr>
          <p:cNvSpPr>
            <a:spLocks noGrp="1" noChangeArrowheads="1"/>
          </p:cNvSpPr>
          <p:nvPr>
            <p:ph idx="1"/>
          </p:nvPr>
        </p:nvSpPr>
        <p:spPr/>
        <p:txBody>
          <a:bodyPr/>
          <a:lstStyle/>
          <a:p>
            <a:pPr algn="just">
              <a:lnSpc>
                <a:spcPct val="120000"/>
              </a:lnSpc>
              <a:buFont typeface="Wingdings" panose="05000000000000000000" pitchFamily="2" charset="2"/>
              <a:buNone/>
            </a:pPr>
            <a:r>
              <a:rPr lang="en-US" altLang="zh-CN" sz="2400">
                <a:latin typeface="楷体_GB2312" pitchFamily="49" charset="-122"/>
                <a:sym typeface="楷体_GB2312" pitchFamily="49" charset="-122"/>
              </a:rPr>
              <a:t> </a:t>
            </a:r>
            <a:r>
              <a:rPr lang="zh-CN" altLang="en-US" sz="2800">
                <a:latin typeface="楷体_GB2312" pitchFamily="49" charset="-122"/>
                <a:sym typeface="楷体_GB2312" pitchFamily="49" charset="-122"/>
              </a:rPr>
              <a:t>（四）行政强制执行的设定</a:t>
            </a:r>
          </a:p>
          <a:p>
            <a:pPr algn="just">
              <a:lnSpc>
                <a:spcPct val="120000"/>
              </a:lnSpc>
              <a:buFont typeface="Wingdings" panose="05000000000000000000" pitchFamily="2" charset="2"/>
              <a:buNone/>
            </a:pPr>
            <a:r>
              <a:rPr lang="zh-CN" altLang="en-US" sz="2400">
                <a:latin typeface="楷体_GB2312" pitchFamily="49" charset="-122"/>
                <a:sym typeface="楷体_GB2312" pitchFamily="49" charset="-122"/>
              </a:rPr>
              <a:t>      行政强制执行的设定，系指国家立法机关通过法律形式直接赋予有关主体拥有行政强制执行权的立法活动和法律制度。它重点解决两个问题：一是谁拥有行政强制执行权，是行政机关还是人民法院，这是主体要素；二是拥有什么样的行政强制执行权，是直接强制执行还是间接强制执行，是对人身权的执行还是针对财产权的执行，这是职权要素。</a:t>
            </a:r>
          </a:p>
        </p:txBody>
      </p:sp>
    </p:spTree>
  </p:cSld>
  <p:clrMapOvr>
    <a:masterClrMapping/>
  </p:clrMapOvr>
  <p:transition spd="slow">
    <p:random/>
    <p:sndAc>
      <p:stSnd>
        <p:snd r:embed="rId2" name="cashreg.wav"/>
      </p:stSnd>
    </p:sndAc>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B615A6-80C4-C0AC-FB8A-8F5E9F471844}"/>
              </a:ext>
            </a:extLst>
          </p:cNvPr>
          <p:cNvSpPr>
            <a:spLocks noGrp="1"/>
          </p:cNvSpPr>
          <p:nvPr>
            <p:ph type="title"/>
          </p:nvPr>
        </p:nvSpPr>
        <p:spPr/>
        <p:txBody>
          <a:bodyPr/>
          <a:lstStyle/>
          <a:p>
            <a:endParaRPr lang="zh-CN" altLang="en-US"/>
          </a:p>
        </p:txBody>
      </p:sp>
      <p:sp>
        <p:nvSpPr>
          <p:cNvPr id="70658" name="Rectangle 2">
            <a:extLst>
              <a:ext uri="{FF2B5EF4-FFF2-40B4-BE49-F238E27FC236}">
                <a16:creationId xmlns:a16="http://schemas.microsoft.com/office/drawing/2014/main" id="{009000DA-3F2C-3D44-002A-CCAE44BBBEA8}"/>
              </a:ext>
            </a:extLst>
          </p:cNvPr>
          <p:cNvSpPr>
            <a:spLocks noGrp="1" noChangeArrowheads="1"/>
          </p:cNvSpPr>
          <p:nvPr>
            <p:ph idx="1"/>
          </p:nvPr>
        </p:nvSpPr>
        <p:spPr/>
        <p:txBody>
          <a:bodyPr/>
          <a:lstStyle/>
          <a:p>
            <a:pPr algn="just">
              <a:lnSpc>
                <a:spcPct val="120000"/>
              </a:lnSpc>
              <a:buFont typeface="Wingdings" panose="05000000000000000000" pitchFamily="2" charset="2"/>
              <a:buNone/>
            </a:pPr>
            <a:r>
              <a:rPr lang="zh-CN" altLang="en-US" sz="2800">
                <a:latin typeface="楷体_GB2312" pitchFamily="49" charset="-122"/>
                <a:sym typeface="楷体_GB2312" pitchFamily="49" charset="-122"/>
              </a:rPr>
              <a:t>（五）行政强制执行的主体</a:t>
            </a:r>
          </a:p>
          <a:p>
            <a:pPr algn="just">
              <a:lnSpc>
                <a:spcPct val="120000"/>
              </a:lnSpc>
              <a:buFont typeface="Wingdings" panose="05000000000000000000" pitchFamily="2" charset="2"/>
              <a:buNone/>
            </a:pPr>
            <a:r>
              <a:rPr lang="zh-CN" altLang="en-US" sz="2400">
                <a:latin typeface="楷体_GB2312" pitchFamily="49" charset="-122"/>
                <a:sym typeface="楷体_GB2312" pitchFamily="49" charset="-122"/>
              </a:rPr>
              <a:t>  1.行政强制执行体制</a:t>
            </a:r>
          </a:p>
          <a:p>
            <a:pPr algn="just">
              <a:lnSpc>
                <a:spcPct val="120000"/>
              </a:lnSpc>
              <a:buFont typeface="Wingdings" panose="05000000000000000000" pitchFamily="2" charset="2"/>
              <a:buNone/>
            </a:pPr>
            <a:r>
              <a:rPr lang="zh-CN" altLang="en-US" sz="2400">
                <a:latin typeface="楷体_GB2312" pitchFamily="49" charset="-122"/>
                <a:sym typeface="楷体_GB2312" pitchFamily="49" charset="-122"/>
              </a:rPr>
              <a:t>      执行模式主要有两类：一类是单轨制。特点是，行政强制执行权设置给行政机关或者司法机关，两者并不共享执行权。另一类是双轨制。特点是，行政强制执行的主体被设有两类，强制执行权由行政机关和司法机关共享。</a:t>
            </a:r>
          </a:p>
          <a:p>
            <a:pPr algn="just">
              <a:lnSpc>
                <a:spcPct val="120000"/>
              </a:lnSpc>
              <a:buFont typeface="Wingdings" panose="05000000000000000000" pitchFamily="2" charset="2"/>
              <a:buNone/>
            </a:pPr>
            <a:r>
              <a:rPr lang="zh-CN" altLang="en-US" sz="2400">
                <a:latin typeface="楷体_GB2312" pitchFamily="49" charset="-122"/>
                <a:sym typeface="楷体_GB2312" pitchFamily="49" charset="-122"/>
              </a:rPr>
              <a:t>      中国行政强制执行体制有个较长的演变时期，大体经历了“适用《民事诉讼法》阶段——适用《行政诉讼法》阶段——适用《行政强制法》阶段”。中国现行行政强制执行体制基本延续了《行政诉讼法》以来的体制。</a:t>
            </a:r>
          </a:p>
        </p:txBody>
      </p:sp>
    </p:spTree>
  </p:cSld>
  <p:clrMapOvr>
    <a:masterClrMapping/>
  </p:clrMapOvr>
  <p:transition spd="slow">
    <p:random/>
    <p:sndAc>
      <p:stSnd>
        <p:snd r:embed="rId2" name="cashreg.wav"/>
      </p:stSnd>
    </p:sndAc>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6C47C4-4542-D9F9-B6E0-7B91C99506FF}"/>
              </a:ext>
            </a:extLst>
          </p:cNvPr>
          <p:cNvSpPr>
            <a:spLocks noGrp="1"/>
          </p:cNvSpPr>
          <p:nvPr>
            <p:ph type="title"/>
          </p:nvPr>
        </p:nvSpPr>
        <p:spPr/>
        <p:txBody>
          <a:bodyPr/>
          <a:lstStyle/>
          <a:p>
            <a:endParaRPr lang="zh-CN" altLang="en-US"/>
          </a:p>
        </p:txBody>
      </p:sp>
      <p:sp>
        <p:nvSpPr>
          <p:cNvPr id="71682" name="Rectangle 2">
            <a:extLst>
              <a:ext uri="{FF2B5EF4-FFF2-40B4-BE49-F238E27FC236}">
                <a16:creationId xmlns:a16="http://schemas.microsoft.com/office/drawing/2014/main" id="{70FF1229-E4EF-5287-35F2-4AFA151CCFB8}"/>
              </a:ext>
            </a:extLst>
          </p:cNvPr>
          <p:cNvSpPr>
            <a:spLocks noGrp="1" noChangeArrowheads="1"/>
          </p:cNvSpPr>
          <p:nvPr>
            <p:ph idx="1"/>
          </p:nvPr>
        </p:nvSpPr>
        <p:spPr/>
        <p:txBody>
          <a:bodyPr/>
          <a:lstStyle/>
          <a:p>
            <a:pPr algn="just">
              <a:lnSpc>
                <a:spcPct val="120000"/>
              </a:lnSpc>
              <a:buFont typeface="Wingdings" panose="05000000000000000000" pitchFamily="2" charset="2"/>
              <a:buNone/>
            </a:pPr>
            <a:r>
              <a:rPr lang="en-US" altLang="zh-CN" sz="2400">
                <a:latin typeface="楷体_GB2312" pitchFamily="49" charset="-122"/>
                <a:sym typeface="楷体_GB2312" pitchFamily="49" charset="-122"/>
              </a:rPr>
              <a:t>  </a:t>
            </a:r>
            <a:r>
              <a:rPr lang="zh-CN" altLang="en-US" sz="2400">
                <a:latin typeface="楷体_GB2312" pitchFamily="49" charset="-122"/>
                <a:sym typeface="楷体_GB2312" pitchFamily="49" charset="-122"/>
              </a:rPr>
              <a:t>2.执行主体：行政机关</a:t>
            </a:r>
          </a:p>
          <a:p>
            <a:pPr algn="just">
              <a:lnSpc>
                <a:spcPct val="120000"/>
              </a:lnSpc>
              <a:buFont typeface="Wingdings" panose="05000000000000000000" pitchFamily="2" charset="2"/>
              <a:buNone/>
            </a:pPr>
            <a:r>
              <a:rPr lang="zh-CN" altLang="en-US" sz="2400">
                <a:latin typeface="楷体_GB2312" pitchFamily="49" charset="-122"/>
                <a:sym typeface="楷体_GB2312" pitchFamily="49" charset="-122"/>
              </a:rPr>
              <a:t>      由于《行政强制法》对行政强制执行的设定采取了严格的“法律保留原则”，行政强制执行只能由法律设定，行政法规、地方性法规和规章等均不得设定行政强制执行。</a:t>
            </a:r>
          </a:p>
          <a:p>
            <a:pPr algn="just">
              <a:lnSpc>
                <a:spcPct val="120000"/>
              </a:lnSpc>
              <a:buFont typeface="Wingdings" panose="05000000000000000000" pitchFamily="2" charset="2"/>
              <a:buNone/>
            </a:pPr>
            <a:r>
              <a:rPr lang="zh-CN" altLang="en-US" sz="2400">
                <a:latin typeface="楷体_GB2312" pitchFamily="49" charset="-122"/>
                <a:sym typeface="楷体_GB2312" pitchFamily="49" charset="-122"/>
              </a:rPr>
              <a:t>      任何对权力的设定，自然包括对权力主体的设定。既然行政强制执行权由法律设定，那么，行政强制执行的主体当然也由法律设定了。</a:t>
            </a:r>
          </a:p>
          <a:p>
            <a:pPr algn="just">
              <a:lnSpc>
                <a:spcPct val="120000"/>
              </a:lnSpc>
              <a:buFont typeface="Wingdings" panose="05000000000000000000" pitchFamily="2" charset="2"/>
              <a:buNone/>
            </a:pPr>
            <a:r>
              <a:rPr lang="zh-CN" altLang="en-US" sz="2400">
                <a:latin typeface="楷体_GB2312" pitchFamily="49" charset="-122"/>
                <a:sym typeface="楷体_GB2312" pitchFamily="49" charset="-122"/>
              </a:rPr>
              <a:t>      在中国行政强制制度中，并非任何行政机关都是天然的行政强制执行机关，它必须在由《行政强制法》本身或者其他法律的直接授权下，方可成为行政强制执行的主体。</a:t>
            </a:r>
          </a:p>
        </p:txBody>
      </p:sp>
    </p:spTree>
  </p:cSld>
  <p:clrMapOvr>
    <a:masterClrMapping/>
  </p:clrMapOvr>
  <p:transition spd="slow">
    <p:random/>
    <p:sndAc>
      <p:stSnd>
        <p:snd r:embed="rId2" name="cashreg.wav"/>
      </p:stSnd>
    </p:sndAc>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DC665D-0FC3-411E-D571-F2E84AD33420}"/>
              </a:ext>
            </a:extLst>
          </p:cNvPr>
          <p:cNvSpPr>
            <a:spLocks noGrp="1"/>
          </p:cNvSpPr>
          <p:nvPr>
            <p:ph type="title"/>
          </p:nvPr>
        </p:nvSpPr>
        <p:spPr/>
        <p:txBody>
          <a:bodyPr/>
          <a:lstStyle/>
          <a:p>
            <a:endParaRPr lang="zh-CN" altLang="en-US"/>
          </a:p>
        </p:txBody>
      </p:sp>
      <p:sp>
        <p:nvSpPr>
          <p:cNvPr id="72706" name="Rectangle 2">
            <a:extLst>
              <a:ext uri="{FF2B5EF4-FFF2-40B4-BE49-F238E27FC236}">
                <a16:creationId xmlns:a16="http://schemas.microsoft.com/office/drawing/2014/main" id="{2B3FEABD-EBA2-82EB-CFF6-F1B8AC6822DB}"/>
              </a:ext>
            </a:extLst>
          </p:cNvPr>
          <p:cNvSpPr>
            <a:spLocks noGrp="1" noChangeArrowheads="1"/>
          </p:cNvSpPr>
          <p:nvPr>
            <p:ph idx="1"/>
          </p:nvPr>
        </p:nvSpPr>
        <p:spPr/>
        <p:txBody>
          <a:bodyPr/>
          <a:lstStyle/>
          <a:p>
            <a:pPr algn="just">
              <a:lnSpc>
                <a:spcPct val="120000"/>
              </a:lnSpc>
              <a:buFont typeface="Wingdings" panose="05000000000000000000" pitchFamily="2" charset="2"/>
              <a:buNone/>
            </a:pPr>
            <a:r>
              <a:rPr lang="en-US" altLang="zh-CN" sz="2400">
                <a:latin typeface="楷体_GB2312" pitchFamily="49" charset="-122"/>
                <a:sym typeface="楷体_GB2312" pitchFamily="49" charset="-122"/>
              </a:rPr>
              <a:t>  </a:t>
            </a:r>
            <a:r>
              <a:rPr lang="zh-CN" altLang="en-US" sz="2400">
                <a:latin typeface="楷体_GB2312" pitchFamily="49" charset="-122"/>
                <a:sym typeface="楷体_GB2312" pitchFamily="49" charset="-122"/>
              </a:rPr>
              <a:t>3.执行主体：人民法院</a:t>
            </a:r>
          </a:p>
          <a:p>
            <a:pPr algn="just">
              <a:lnSpc>
                <a:spcPct val="120000"/>
              </a:lnSpc>
              <a:buFont typeface="Wingdings" panose="05000000000000000000" pitchFamily="2" charset="2"/>
              <a:buNone/>
            </a:pPr>
            <a:r>
              <a:rPr lang="zh-CN" altLang="en-US" sz="2400">
                <a:latin typeface="楷体_GB2312" pitchFamily="49" charset="-122"/>
                <a:sym typeface="楷体_GB2312" pitchFamily="49" charset="-122"/>
              </a:rPr>
              <a:t>      人民法院是行政强制执行中的另一主体。而且在“以人民法院执行为原则、行政机关执行为例外”的原则下，它担当着更多的行政强制执行任务。</a:t>
            </a:r>
          </a:p>
          <a:p>
            <a:pPr algn="just">
              <a:lnSpc>
                <a:spcPct val="120000"/>
              </a:lnSpc>
              <a:buFont typeface="Wingdings" panose="05000000000000000000" pitchFamily="2" charset="2"/>
              <a:buNone/>
            </a:pPr>
            <a:r>
              <a:rPr lang="zh-CN" altLang="en-US" sz="2400">
                <a:latin typeface="楷体_GB2312" pitchFamily="49" charset="-122"/>
                <a:sym typeface="楷体_GB2312" pitchFamily="49" charset="-122"/>
              </a:rPr>
              <a:t>      在人民法院的组织体系中，最高人民法院和地方各级人民法院具有审理行政案件的职责，同样也具有“非诉行政执行”的职能，专门人民法院不具有这一职能。</a:t>
            </a:r>
          </a:p>
          <a:p>
            <a:pPr algn="just">
              <a:lnSpc>
                <a:spcPct val="120000"/>
              </a:lnSpc>
              <a:buFont typeface="Wingdings" panose="05000000000000000000" pitchFamily="2" charset="2"/>
              <a:buNone/>
            </a:pPr>
            <a:r>
              <a:rPr lang="zh-CN" altLang="en-US" sz="2400">
                <a:latin typeface="楷体_GB2312" pitchFamily="49" charset="-122"/>
                <a:sym typeface="楷体_GB2312" pitchFamily="49" charset="-122"/>
              </a:rPr>
              <a:t>      就人民法院内的审判机构而言，“非诉行政案件”的审理和执行，由行政审判庭承担，其他审判庭（刑事审判庭、民事审判庭等）、执行局（庭）、人民法庭均不具有这一功能。</a:t>
            </a:r>
          </a:p>
        </p:txBody>
      </p:sp>
    </p:spTree>
  </p:cSld>
  <p:clrMapOvr>
    <a:masterClrMapping/>
  </p:clrMapOvr>
  <p:transition spd="slow">
    <p:random/>
    <p:sndAc>
      <p:stSnd>
        <p:snd r:embed="rId2" name="cashreg.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2891F0-F9AE-1A41-6E5B-E516EEAAAC5F}"/>
              </a:ext>
            </a:extLst>
          </p:cNvPr>
          <p:cNvSpPr>
            <a:spLocks noGrp="1"/>
          </p:cNvSpPr>
          <p:nvPr>
            <p:ph type="title"/>
          </p:nvPr>
        </p:nvSpPr>
        <p:spPr/>
        <p:txBody>
          <a:bodyPr/>
          <a:lstStyle/>
          <a:p>
            <a:endParaRPr lang="zh-CN" altLang="en-US"/>
          </a:p>
        </p:txBody>
      </p:sp>
      <p:sp>
        <p:nvSpPr>
          <p:cNvPr id="18434" name="Rectangle 3">
            <a:extLst>
              <a:ext uri="{FF2B5EF4-FFF2-40B4-BE49-F238E27FC236}">
                <a16:creationId xmlns:a16="http://schemas.microsoft.com/office/drawing/2014/main" id="{2D4B98DB-C371-8922-2F9C-F5B30D3DC706}"/>
              </a:ext>
            </a:extLst>
          </p:cNvPr>
          <p:cNvSpPr>
            <a:spLocks noGrp="1" noChangeArrowheads="1"/>
          </p:cNvSpPr>
          <p:nvPr>
            <p:ph idx="1"/>
          </p:nvPr>
        </p:nvSpPr>
        <p:spPr/>
        <p:txBody>
          <a:bodyPr/>
          <a:lstStyle/>
          <a:p>
            <a:pPr algn="ctr">
              <a:buFont typeface="Wingdings" panose="05000000000000000000" pitchFamily="2" charset="2"/>
              <a:buNone/>
            </a:pPr>
            <a:r>
              <a:rPr lang="zh-CN" altLang="en-US" sz="4400">
                <a:solidFill>
                  <a:schemeClr val="tx2"/>
                </a:solidFill>
                <a:latin typeface="楷体_GB2312" pitchFamily="49" charset="-122"/>
              </a:rPr>
              <a:t>第一节	 行政处罚</a:t>
            </a:r>
          </a:p>
        </p:txBody>
      </p:sp>
    </p:spTree>
  </p:cSld>
  <p:clrMapOvr>
    <a:masterClrMapping/>
  </p:clrMapOvr>
  <p:transition spd="slow">
    <p:random/>
    <p:sndAc>
      <p:stSnd>
        <p:snd r:embed="rId2" name="cashreg.wav"/>
      </p:stSnd>
    </p:sndAc>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60239B-C493-31D7-D182-9174A8771ED9}"/>
              </a:ext>
            </a:extLst>
          </p:cNvPr>
          <p:cNvSpPr>
            <a:spLocks noGrp="1"/>
          </p:cNvSpPr>
          <p:nvPr>
            <p:ph type="title"/>
          </p:nvPr>
        </p:nvSpPr>
        <p:spPr/>
        <p:txBody>
          <a:bodyPr/>
          <a:lstStyle/>
          <a:p>
            <a:endParaRPr lang="zh-CN" altLang="en-US"/>
          </a:p>
        </p:txBody>
      </p:sp>
      <p:sp>
        <p:nvSpPr>
          <p:cNvPr id="73730" name="Rectangle 2">
            <a:extLst>
              <a:ext uri="{FF2B5EF4-FFF2-40B4-BE49-F238E27FC236}">
                <a16:creationId xmlns:a16="http://schemas.microsoft.com/office/drawing/2014/main" id="{5F60C791-A568-68DB-D031-C255F289C12A}"/>
              </a:ext>
            </a:extLst>
          </p:cNvPr>
          <p:cNvSpPr>
            <a:spLocks noGrp="1" noChangeArrowheads="1"/>
          </p:cNvSpPr>
          <p:nvPr>
            <p:ph idx="1"/>
          </p:nvPr>
        </p:nvSpPr>
        <p:spPr/>
        <p:txBody>
          <a:bodyPr/>
          <a:lstStyle/>
          <a:p>
            <a:pPr algn="just">
              <a:lnSpc>
                <a:spcPct val="120000"/>
              </a:lnSpc>
              <a:buFont typeface="Wingdings" panose="05000000000000000000" pitchFamily="2" charset="2"/>
              <a:buNone/>
            </a:pPr>
            <a:r>
              <a:rPr lang="zh-CN" altLang="en-US" sz="2400">
                <a:latin typeface="楷体_GB2312" pitchFamily="49" charset="-122"/>
                <a:sym typeface="楷体_GB2312" pitchFamily="49" charset="-122"/>
              </a:rPr>
              <a:t>（六）行政强制执行的程序</a:t>
            </a:r>
          </a:p>
          <a:p>
            <a:pPr algn="just">
              <a:lnSpc>
                <a:spcPct val="120000"/>
              </a:lnSpc>
              <a:buFont typeface="Wingdings" panose="05000000000000000000" pitchFamily="2" charset="2"/>
              <a:buNone/>
            </a:pPr>
            <a:r>
              <a:rPr lang="zh-CN" altLang="en-US" sz="2400">
                <a:latin typeface="楷体_GB2312" pitchFamily="49" charset="-122"/>
                <a:sym typeface="楷体_GB2312" pitchFamily="49" charset="-122"/>
              </a:rPr>
              <a:t>  第一类，行政机关实施强制执行程序</a:t>
            </a:r>
          </a:p>
          <a:p>
            <a:pPr algn="just">
              <a:lnSpc>
                <a:spcPct val="120000"/>
              </a:lnSpc>
              <a:buFont typeface="Wingdings" panose="05000000000000000000" pitchFamily="2" charset="2"/>
              <a:buNone/>
            </a:pPr>
            <a:r>
              <a:rPr lang="zh-CN" altLang="en-US" sz="2400">
                <a:latin typeface="楷体_GB2312" pitchFamily="49" charset="-122"/>
                <a:sym typeface="楷体_GB2312" pitchFamily="49" charset="-122"/>
              </a:rPr>
              <a:t>      条件：1.当事人负有行政法上义务；2.该义务已由行政基础决定所确定；3.当事人逾期不履行该义务；4.当事人无正当理由不履行该义务。</a:t>
            </a:r>
          </a:p>
          <a:p>
            <a:pPr algn="just">
              <a:lnSpc>
                <a:spcPct val="120000"/>
              </a:lnSpc>
              <a:buFont typeface="Wingdings" panose="05000000000000000000" pitchFamily="2" charset="2"/>
              <a:buNone/>
            </a:pPr>
            <a:r>
              <a:rPr lang="zh-CN" altLang="en-US" sz="2400">
                <a:latin typeface="楷体_GB2312" pitchFamily="49" charset="-122"/>
                <a:sym typeface="楷体_GB2312" pitchFamily="49" charset="-122"/>
              </a:rPr>
              <a:t>      基本程序环节：1.催告和送达；2.陈述和申辩；3.记录、复核、处理；4.强制执行决定；5.强制执行决定的送达；6.实施行政强制执行。</a:t>
            </a:r>
          </a:p>
          <a:p>
            <a:pPr algn="just">
              <a:lnSpc>
                <a:spcPct val="120000"/>
              </a:lnSpc>
              <a:buFont typeface="Wingdings" panose="05000000000000000000" pitchFamily="2" charset="2"/>
              <a:buNone/>
            </a:pPr>
            <a:r>
              <a:rPr lang="zh-CN" altLang="en-US" sz="2400">
                <a:latin typeface="楷体_GB2312" pitchFamily="49" charset="-122"/>
                <a:sym typeface="楷体_GB2312" pitchFamily="49" charset="-122"/>
              </a:rPr>
              <a:t>  第二类，是人民法院实施的强制执行程序</a:t>
            </a:r>
          </a:p>
          <a:p>
            <a:pPr algn="just">
              <a:lnSpc>
                <a:spcPct val="120000"/>
              </a:lnSpc>
              <a:buFont typeface="Wingdings" panose="05000000000000000000" pitchFamily="2" charset="2"/>
              <a:buNone/>
            </a:pPr>
            <a:endParaRPr lang="zh-CN" altLang="en-US" sz="2400">
              <a:latin typeface="楷体_GB2312" pitchFamily="49" charset="-122"/>
              <a:sym typeface="楷体_GB2312" pitchFamily="49" charset="-122"/>
            </a:endParaRPr>
          </a:p>
          <a:p>
            <a:pPr algn="just">
              <a:lnSpc>
                <a:spcPct val="120000"/>
              </a:lnSpc>
              <a:buFont typeface="Wingdings" panose="05000000000000000000" pitchFamily="2" charset="2"/>
              <a:buNone/>
            </a:pPr>
            <a:endParaRPr lang="zh-CN" altLang="en-US" sz="2400">
              <a:latin typeface="楷体_GB2312" pitchFamily="49" charset="-122"/>
              <a:sym typeface="楷体_GB2312" pitchFamily="49" charset="-122"/>
            </a:endParaRPr>
          </a:p>
        </p:txBody>
      </p:sp>
      <p:sp>
        <p:nvSpPr>
          <p:cNvPr id="73731" name="文本框 99">
            <a:extLst>
              <a:ext uri="{FF2B5EF4-FFF2-40B4-BE49-F238E27FC236}">
                <a16:creationId xmlns:a16="http://schemas.microsoft.com/office/drawing/2014/main" id="{97A84681-299B-3C81-0C33-04D291C0BF72}"/>
              </a:ext>
            </a:extLst>
          </p:cNvPr>
          <p:cNvSpPr txBox="1">
            <a:spLocks noChangeArrowheads="1"/>
          </p:cNvSpPr>
          <p:nvPr/>
        </p:nvSpPr>
        <p:spPr bwMode="auto">
          <a:xfrm>
            <a:off x="3556000" y="3292476"/>
            <a:ext cx="50800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a:latin typeface="宋体" panose="02010600030101010101" pitchFamily="2" charset="-122"/>
              </a:rPr>
              <a:t>6.</a:t>
            </a:r>
            <a:r>
              <a:rPr lang="zh-CN" altLang="en-US" sz="1200">
                <a:latin typeface="宋体" panose="02010600030101010101" pitchFamily="2" charset="-122"/>
              </a:rPr>
              <a:t>实施行政强制执行。</a:t>
            </a:r>
            <a:endParaRPr lang="zh-CN" altLang="en-US"/>
          </a:p>
        </p:txBody>
      </p:sp>
    </p:spTree>
  </p:cSld>
  <p:clrMapOvr>
    <a:masterClrMapping/>
  </p:clrMapOvr>
  <p:transition spd="slow">
    <p:random/>
    <p:sndAc>
      <p:stSnd>
        <p:snd r:embed="rId2" name="cashreg.wav"/>
      </p:stSnd>
    </p:sndAc>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630408-FEC3-43D7-546E-49AEF124F7DB}"/>
              </a:ext>
            </a:extLst>
          </p:cNvPr>
          <p:cNvSpPr>
            <a:spLocks noGrp="1"/>
          </p:cNvSpPr>
          <p:nvPr>
            <p:ph type="title"/>
          </p:nvPr>
        </p:nvSpPr>
        <p:spPr/>
        <p:txBody>
          <a:bodyPr/>
          <a:lstStyle/>
          <a:p>
            <a:endParaRPr lang="zh-CN" altLang="en-US"/>
          </a:p>
        </p:txBody>
      </p:sp>
      <p:sp>
        <p:nvSpPr>
          <p:cNvPr id="74754" name="Rectangle 2">
            <a:extLst>
              <a:ext uri="{FF2B5EF4-FFF2-40B4-BE49-F238E27FC236}">
                <a16:creationId xmlns:a16="http://schemas.microsoft.com/office/drawing/2014/main" id="{B0930611-9344-F22B-6499-62C09D4EE28A}"/>
              </a:ext>
            </a:extLst>
          </p:cNvPr>
          <p:cNvSpPr>
            <a:spLocks noGrp="1" noChangeArrowheads="1"/>
          </p:cNvSpPr>
          <p:nvPr>
            <p:ph idx="1"/>
          </p:nvPr>
        </p:nvSpPr>
        <p:spPr/>
        <p:txBody>
          <a:bodyPr/>
          <a:lstStyle/>
          <a:p>
            <a:pPr algn="just">
              <a:lnSpc>
                <a:spcPct val="120000"/>
              </a:lnSpc>
              <a:buFont typeface="Wingdings" panose="05000000000000000000" pitchFamily="2" charset="2"/>
              <a:buNone/>
            </a:pPr>
            <a:r>
              <a:rPr lang="en-US" altLang="zh-CN" sz="2400">
                <a:latin typeface="楷体_GB2312" pitchFamily="49" charset="-122"/>
                <a:sym typeface="楷体_GB2312" pitchFamily="49" charset="-122"/>
              </a:rPr>
              <a:t>  </a:t>
            </a:r>
            <a:r>
              <a:rPr lang="zh-CN" altLang="en-US" sz="2400">
                <a:latin typeface="楷体_GB2312" pitchFamily="49" charset="-122"/>
                <a:sym typeface="楷体_GB2312" pitchFamily="49" charset="-122"/>
              </a:rPr>
              <a:t>七、行政强制执行的程序（二）</a:t>
            </a:r>
          </a:p>
          <a:p>
            <a:pPr algn="just">
              <a:lnSpc>
                <a:spcPct val="120000"/>
              </a:lnSpc>
              <a:buFont typeface="Wingdings" panose="05000000000000000000" pitchFamily="2" charset="2"/>
              <a:buNone/>
            </a:pPr>
            <a:r>
              <a:rPr lang="zh-CN" altLang="en-US" sz="2400">
                <a:latin typeface="楷体_GB2312" pitchFamily="49" charset="-122"/>
                <a:sym typeface="楷体_GB2312" pitchFamily="49" charset="-122"/>
              </a:rPr>
              <a:t>      “非诉行政执行”系指无行政强制执行权的行政机关依法作出行政决定后，当事人在法定期限内既不申请行政复议或者提起行政诉讼，又逾期不履行该行政决定的，由该行政机关申请人民法院强制执行，人民法院据此对执行申请进行审查并作出是否准予执行的裁定，由人民法院或者行政机关实施执行的法律制度。</a:t>
            </a:r>
          </a:p>
          <a:p>
            <a:pPr algn="just">
              <a:lnSpc>
                <a:spcPct val="120000"/>
              </a:lnSpc>
              <a:buFont typeface="Wingdings" panose="05000000000000000000" pitchFamily="2" charset="2"/>
              <a:buNone/>
            </a:pPr>
            <a:r>
              <a:rPr lang="zh-CN" altLang="en-US" sz="2400">
                <a:latin typeface="楷体_GB2312" pitchFamily="49" charset="-122"/>
                <a:sym typeface="楷体_GB2312" pitchFamily="49" charset="-122"/>
              </a:rPr>
              <a:t>       程序环节：1.人民法院的受理；2.人民法院的审查；3.人民法院的裁定；4.人民法院的执行；</a:t>
            </a:r>
          </a:p>
        </p:txBody>
      </p:sp>
    </p:spTree>
  </p:cSld>
  <p:clrMapOvr>
    <a:masterClrMapping/>
  </p:clrMapOvr>
  <p:transition spd="slow">
    <p:random/>
    <p:sndAc>
      <p:stSnd>
        <p:snd r:embed="rId2" name="cashreg.wav"/>
      </p:stSnd>
    </p:sndAc>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a:extLst>
              <a:ext uri="{FF2B5EF4-FFF2-40B4-BE49-F238E27FC236}">
                <a16:creationId xmlns:a16="http://schemas.microsoft.com/office/drawing/2014/main" id="{7F5D31C2-EC4D-21AB-1346-2334C0B207A2}"/>
              </a:ext>
            </a:extLst>
          </p:cNvPr>
          <p:cNvSpPr>
            <a:spLocks noGrp="1" noChangeArrowheads="1"/>
          </p:cNvSpPr>
          <p:nvPr>
            <p:ph type="title"/>
          </p:nvPr>
        </p:nvSpPr>
        <p:spPr/>
        <p:txBody>
          <a:bodyPr/>
          <a:lstStyle/>
          <a:p>
            <a:r>
              <a:rPr lang="zh-CN" altLang="en-US" sz="3600">
                <a:ea typeface="楷体_GB2312" pitchFamily="49" charset="-122"/>
              </a:rPr>
              <a:t>三、行政强制措施与行政强制执行</a:t>
            </a:r>
          </a:p>
        </p:txBody>
      </p:sp>
      <p:sp>
        <p:nvSpPr>
          <p:cNvPr id="75778" name="Rectangle 2">
            <a:extLst>
              <a:ext uri="{FF2B5EF4-FFF2-40B4-BE49-F238E27FC236}">
                <a16:creationId xmlns:a16="http://schemas.microsoft.com/office/drawing/2014/main" id="{4059ECF9-450F-CC48-7481-DCF033DF33C8}"/>
              </a:ext>
            </a:extLst>
          </p:cNvPr>
          <p:cNvSpPr>
            <a:spLocks noGrp="1" noChangeArrowheads="1"/>
          </p:cNvSpPr>
          <p:nvPr>
            <p:ph idx="1"/>
          </p:nvPr>
        </p:nvSpPr>
        <p:spPr/>
        <p:txBody>
          <a:bodyPr/>
          <a:lstStyle/>
          <a:p>
            <a:pPr algn="just">
              <a:lnSpc>
                <a:spcPct val="120000"/>
              </a:lnSpc>
              <a:buFont typeface="Wingdings" panose="05000000000000000000" pitchFamily="2" charset="2"/>
              <a:buNone/>
            </a:pPr>
            <a:r>
              <a:rPr lang="en-US" altLang="zh-CN" sz="2800">
                <a:latin typeface="楷体_GB2312" pitchFamily="49" charset="-122"/>
                <a:sym typeface="楷体_GB2312" pitchFamily="49" charset="-122"/>
              </a:rPr>
              <a:t>  </a:t>
            </a:r>
            <a:r>
              <a:rPr lang="zh-CN" altLang="en-US" sz="2800">
                <a:latin typeface="楷体_GB2312" pitchFamily="49" charset="-122"/>
                <a:sym typeface="楷体_GB2312" pitchFamily="49" charset="-122"/>
              </a:rPr>
              <a:t>（一）行政强制措施与行政强制执行的区分意义</a:t>
            </a:r>
          </a:p>
          <a:p>
            <a:pPr algn="just">
              <a:lnSpc>
                <a:spcPct val="120000"/>
              </a:lnSpc>
              <a:buFont typeface="Wingdings" panose="05000000000000000000" pitchFamily="2" charset="2"/>
              <a:buNone/>
            </a:pPr>
            <a:r>
              <a:rPr lang="zh-CN" altLang="en-US" sz="2400">
                <a:latin typeface="楷体_GB2312" pitchFamily="49" charset="-122"/>
                <a:sym typeface="楷体_GB2312" pitchFamily="49" charset="-122"/>
              </a:rPr>
              <a:t>   第一，有助于立法机关正确地分别设定行政强制措施和行政强制执行。</a:t>
            </a:r>
          </a:p>
          <a:p>
            <a:pPr algn="just">
              <a:lnSpc>
                <a:spcPct val="120000"/>
              </a:lnSpc>
              <a:buFont typeface="Wingdings" panose="05000000000000000000" pitchFamily="2" charset="2"/>
              <a:buNone/>
            </a:pPr>
            <a:r>
              <a:rPr lang="zh-CN" altLang="en-US" sz="2400">
                <a:latin typeface="楷体_GB2312" pitchFamily="49" charset="-122"/>
                <a:sym typeface="楷体_GB2312" pitchFamily="49" charset="-122"/>
              </a:rPr>
              <a:t>   第二，有助于行政机关在实施行政强制中运用正确的强制手段。</a:t>
            </a:r>
          </a:p>
          <a:p>
            <a:pPr algn="just">
              <a:lnSpc>
                <a:spcPct val="120000"/>
              </a:lnSpc>
              <a:buFont typeface="Wingdings" panose="05000000000000000000" pitchFamily="2" charset="2"/>
              <a:buNone/>
            </a:pPr>
            <a:r>
              <a:rPr lang="zh-CN" altLang="en-US" sz="2400">
                <a:latin typeface="楷体_GB2312" pitchFamily="49" charset="-122"/>
                <a:sym typeface="楷体_GB2312" pitchFamily="49" charset="-122"/>
              </a:rPr>
              <a:t>   第三，有助于行政机关正确地分别遵循行政强制措施的程序和行政强制执行的程序。</a:t>
            </a:r>
          </a:p>
          <a:p>
            <a:pPr algn="just">
              <a:lnSpc>
                <a:spcPct val="120000"/>
              </a:lnSpc>
              <a:buFont typeface="Wingdings" panose="05000000000000000000" pitchFamily="2" charset="2"/>
              <a:buNone/>
            </a:pPr>
            <a:r>
              <a:rPr lang="zh-CN" altLang="en-US" sz="2400">
                <a:latin typeface="楷体_GB2312" pitchFamily="49" charset="-122"/>
                <a:sym typeface="楷体_GB2312" pitchFamily="49" charset="-122"/>
              </a:rPr>
              <a:t>   第四，有助于防止误将行政强制措施作为行政强制执行申请人民法院强制执行。</a:t>
            </a:r>
          </a:p>
          <a:p>
            <a:pPr algn="just">
              <a:lnSpc>
                <a:spcPct val="120000"/>
              </a:lnSpc>
              <a:buFont typeface="Wingdings" panose="05000000000000000000" pitchFamily="2" charset="2"/>
              <a:buNone/>
            </a:pPr>
            <a:endParaRPr lang="zh-CN" altLang="en-US" sz="2800">
              <a:latin typeface="楷体_GB2312" pitchFamily="49" charset="-122"/>
              <a:sym typeface="楷体_GB2312" pitchFamily="49" charset="-122"/>
            </a:endParaRPr>
          </a:p>
        </p:txBody>
      </p:sp>
    </p:spTree>
  </p:cSld>
  <p:clrMapOvr>
    <a:masterClrMapping/>
  </p:clrMapOvr>
  <p:transition spd="slow">
    <p:random/>
    <p:sndAc>
      <p:stSnd>
        <p:snd r:embed="rId2" name="cashreg.wav"/>
      </p:stSnd>
    </p:sndAc>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7D14AD-6AE8-6CD2-5014-725ADF4009D5}"/>
              </a:ext>
            </a:extLst>
          </p:cNvPr>
          <p:cNvSpPr>
            <a:spLocks noGrp="1"/>
          </p:cNvSpPr>
          <p:nvPr>
            <p:ph type="title"/>
          </p:nvPr>
        </p:nvSpPr>
        <p:spPr/>
        <p:txBody>
          <a:bodyPr/>
          <a:lstStyle/>
          <a:p>
            <a:endParaRPr lang="zh-CN" altLang="en-US"/>
          </a:p>
        </p:txBody>
      </p:sp>
      <p:sp>
        <p:nvSpPr>
          <p:cNvPr id="76802" name="Rectangle 2">
            <a:extLst>
              <a:ext uri="{FF2B5EF4-FFF2-40B4-BE49-F238E27FC236}">
                <a16:creationId xmlns:a16="http://schemas.microsoft.com/office/drawing/2014/main" id="{E31C6B9D-8B9F-E7E3-77E4-B078050A892A}"/>
              </a:ext>
            </a:extLst>
          </p:cNvPr>
          <p:cNvSpPr>
            <a:spLocks noGrp="1" noChangeArrowheads="1"/>
          </p:cNvSpPr>
          <p:nvPr>
            <p:ph idx="1"/>
          </p:nvPr>
        </p:nvSpPr>
        <p:spPr/>
        <p:txBody>
          <a:bodyPr/>
          <a:lstStyle/>
          <a:p>
            <a:pPr algn="just">
              <a:lnSpc>
                <a:spcPct val="120000"/>
              </a:lnSpc>
              <a:buFont typeface="Wingdings" panose="05000000000000000000" pitchFamily="2" charset="2"/>
              <a:buNone/>
            </a:pPr>
            <a:r>
              <a:rPr lang="zh-CN" altLang="en-US" sz="2800">
                <a:latin typeface="楷体_GB2312" pitchFamily="49" charset="-122"/>
                <a:sym typeface="楷体_GB2312" pitchFamily="49" charset="-122"/>
              </a:rPr>
              <a:t>（二）行政强制措施与行政强制执行的区分标准</a:t>
            </a:r>
          </a:p>
          <a:p>
            <a:pPr algn="just">
              <a:lnSpc>
                <a:spcPct val="120000"/>
              </a:lnSpc>
              <a:buFont typeface="Wingdings" panose="05000000000000000000" pitchFamily="2" charset="2"/>
              <a:buNone/>
            </a:pPr>
            <a:r>
              <a:rPr lang="zh-CN" altLang="en-US" sz="2400">
                <a:latin typeface="楷体_GB2312" pitchFamily="49" charset="-122"/>
                <a:sym typeface="楷体_GB2312" pitchFamily="49" charset="-122"/>
              </a:rPr>
              <a:t>      行政强制执行，无论是行政机关自身的强制执行，还是行政机关申请人民法院的强制执行，都以当事人在规定期限内不履行行政决定为前提，本质上是行政执行机关（行政机关或者人民法院）强制当事人履行义务的行为。为此，行政强制措施与行政强制执行的分界标准应当从所履行的“义务性质”入手。</a:t>
            </a:r>
          </a:p>
          <a:p>
            <a:pPr algn="just">
              <a:lnSpc>
                <a:spcPct val="120000"/>
              </a:lnSpc>
              <a:buFont typeface="Wingdings" panose="05000000000000000000" pitchFamily="2" charset="2"/>
              <a:buNone/>
            </a:pPr>
            <a:endParaRPr lang="zh-CN" altLang="en-US" sz="2400">
              <a:latin typeface="楷体_GB2312" pitchFamily="49" charset="-122"/>
              <a:sym typeface="楷体_GB2312" pitchFamily="49" charset="-122"/>
            </a:endParaRPr>
          </a:p>
        </p:txBody>
      </p:sp>
    </p:spTree>
  </p:cSld>
  <p:clrMapOvr>
    <a:masterClrMapping/>
  </p:clrMapOvr>
  <p:transition spd="slow">
    <p:random/>
    <p:sndAc>
      <p:stSnd>
        <p:snd r:embed="rId2" name="cashreg.wav"/>
      </p:stSnd>
    </p:sndAc>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5C3A12-D9DB-1CFE-B758-26BDB8646D70}"/>
              </a:ext>
            </a:extLst>
          </p:cNvPr>
          <p:cNvSpPr>
            <a:spLocks noGrp="1"/>
          </p:cNvSpPr>
          <p:nvPr>
            <p:ph type="title"/>
          </p:nvPr>
        </p:nvSpPr>
        <p:spPr/>
        <p:txBody>
          <a:bodyPr/>
          <a:lstStyle/>
          <a:p>
            <a:endParaRPr lang="zh-CN" altLang="en-US"/>
          </a:p>
        </p:txBody>
      </p:sp>
      <p:sp>
        <p:nvSpPr>
          <p:cNvPr id="77826" name="Rectangle 2">
            <a:extLst>
              <a:ext uri="{FF2B5EF4-FFF2-40B4-BE49-F238E27FC236}">
                <a16:creationId xmlns:a16="http://schemas.microsoft.com/office/drawing/2014/main" id="{F71FF472-9648-9589-5945-5F005E7EB7A4}"/>
              </a:ext>
            </a:extLst>
          </p:cNvPr>
          <p:cNvSpPr>
            <a:spLocks noGrp="1" noChangeArrowheads="1"/>
          </p:cNvSpPr>
          <p:nvPr>
            <p:ph idx="1"/>
          </p:nvPr>
        </p:nvSpPr>
        <p:spPr/>
        <p:txBody>
          <a:bodyPr/>
          <a:lstStyle/>
          <a:p>
            <a:pPr algn="just">
              <a:lnSpc>
                <a:spcPct val="120000"/>
              </a:lnSpc>
              <a:buFont typeface="Wingdings" panose="05000000000000000000" pitchFamily="2" charset="2"/>
              <a:buNone/>
            </a:pPr>
            <a:r>
              <a:rPr lang="en-US" altLang="zh-CN" sz="2400">
                <a:latin typeface="楷体_GB2312" pitchFamily="49" charset="-122"/>
                <a:sym typeface="楷体_GB2312" pitchFamily="49" charset="-122"/>
              </a:rPr>
              <a:t>      </a:t>
            </a:r>
            <a:r>
              <a:rPr lang="zh-CN" altLang="en-US" sz="2400">
                <a:latin typeface="楷体_GB2312" pitchFamily="49" charset="-122"/>
                <a:sym typeface="楷体_GB2312" pitchFamily="49" charset="-122"/>
              </a:rPr>
              <a:t>我们可以重树一个标准：针对当事人负有“不作为”和“容忍”义务的强制行为，属于行政强制措施；相反，针对当事人负有“作为”义务的强制行为，属于行政强制执行。这是最为关键的内质层次的区别标准。</a:t>
            </a:r>
          </a:p>
          <a:p>
            <a:pPr algn="just">
              <a:lnSpc>
                <a:spcPct val="120000"/>
              </a:lnSpc>
              <a:buFont typeface="Wingdings" panose="05000000000000000000" pitchFamily="2" charset="2"/>
              <a:buNone/>
            </a:pPr>
            <a:r>
              <a:rPr lang="zh-CN" altLang="en-US" sz="2400">
                <a:latin typeface="楷体_GB2312" pitchFamily="49" charset="-122"/>
                <a:sym typeface="楷体_GB2312" pitchFamily="49" charset="-122"/>
              </a:rPr>
              <a:t>       此外，还可辅助参照几个外在标准：行政强制措施以对行政秩序的保障性为重点功能，行政强制执行以对业已存在并已生效的实体性、基础性行政决定的执行为主要任务；与这一特点有关，行政强制措施具有暂时性、可复原性，属于中间行为，行政强制执行属于最终行为。</a:t>
            </a:r>
          </a:p>
        </p:txBody>
      </p:sp>
    </p:spTree>
  </p:cSld>
  <p:clrMapOvr>
    <a:masterClrMapping/>
  </p:clrMapOvr>
  <p:transition spd="slow">
    <p:random/>
    <p:sndAc>
      <p:stSnd>
        <p:snd r:embed="rId2" name="cashreg.wav"/>
      </p:stSnd>
    </p:sndAc>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CFEA1413-ED3D-47B8-B85A-142B455AA899}"/>
              </a:ext>
            </a:extLst>
          </p:cNvPr>
          <p:cNvSpPr>
            <a:spLocks noGrp="1" noChangeArrowheads="1"/>
          </p:cNvSpPr>
          <p:nvPr>
            <p:ph type="title"/>
          </p:nvPr>
        </p:nvSpPr>
        <p:spPr/>
        <p:txBody>
          <a:bodyPr/>
          <a:lstStyle/>
          <a:p>
            <a:r>
              <a:rPr lang="zh-CN" altLang="en-US" sz="3600">
                <a:solidFill>
                  <a:srgbClr val="FF0000"/>
                </a:solidFill>
                <a:latin typeface="楷体_GB2312" pitchFamily="49" charset="-122"/>
                <a:ea typeface="楷体_GB2312" pitchFamily="49" charset="-122"/>
              </a:rPr>
              <a:t>本节实务研究 </a:t>
            </a:r>
          </a:p>
        </p:txBody>
      </p:sp>
      <p:sp>
        <p:nvSpPr>
          <p:cNvPr id="65539" name="Rectangle 3">
            <a:extLst>
              <a:ext uri="{FF2B5EF4-FFF2-40B4-BE49-F238E27FC236}">
                <a16:creationId xmlns:a16="http://schemas.microsoft.com/office/drawing/2014/main" id="{8C3E13B8-40B6-C452-4EDC-8F86849BBF64}"/>
              </a:ext>
            </a:extLst>
          </p:cNvPr>
          <p:cNvSpPr>
            <a:spLocks noGrp="1"/>
          </p:cNvSpPr>
          <p:nvPr>
            <p:ph idx="1"/>
          </p:nvPr>
        </p:nvSpPr>
        <p:spPr/>
        <p:txBody>
          <a:bodyPr/>
          <a:lstStyle/>
          <a:p>
            <a:pPr>
              <a:buFont typeface="Wingdings" panose="05000000000000000000" pitchFamily="2" charset="2"/>
              <a:buNone/>
            </a:pPr>
            <a:r>
              <a:rPr lang="en-US" altLang="zh-CN" sz="2800" noProof="1">
                <a:ln/>
                <a:effectLst>
                  <a:outerShdw blurRad="38100" dist="19050" dir="2700000" algn="tl" rotWithShape="0">
                    <a:schemeClr val="dk1">
                      <a:alpha val="40000"/>
                    </a:schemeClr>
                  </a:outerShdw>
                </a:effectLst>
                <a:latin typeface="楷体_GB2312" pitchFamily="49" charset="-122"/>
              </a:rPr>
              <a:t>* </a:t>
            </a:r>
            <a:r>
              <a:rPr lang="zh-CN" altLang="en-US" sz="2800" noProof="1">
                <a:ln/>
                <a:effectLst>
                  <a:outerShdw blurRad="38100" dist="19050" dir="2700000" algn="tl" rotWithShape="0">
                    <a:schemeClr val="dk1">
                      <a:alpha val="40000"/>
                    </a:schemeClr>
                  </a:outerShdw>
                </a:effectLst>
                <a:latin typeface="楷体_GB2312" pitchFamily="49" charset="-122"/>
              </a:rPr>
              <a:t>行政任务多样性与执行手段有限性之间的矛盾、间接强制优于直接强制理念的落实，以及信息社会确保行政法义务履行的时效性，为违法事实公布时间成为间接强制执行的新手段提供了正当性依据。</a:t>
            </a:r>
            <a:endParaRPr lang="zh-CN" altLang="en-US" sz="2400" noProof="1">
              <a:ln w="22225">
                <a:solidFill>
                  <a:schemeClr val="accent2"/>
                </a:solidFill>
                <a:prstDash val="solid"/>
              </a:ln>
              <a:solidFill>
                <a:schemeClr val="accent2">
                  <a:lumMod val="40000"/>
                  <a:lumOff val="60000"/>
                </a:schemeClr>
              </a:solidFill>
              <a:latin typeface="楷体_GB2312" pitchFamily="49" charset="-122"/>
            </a:endParaRPr>
          </a:p>
        </p:txBody>
      </p:sp>
    </p:spTree>
  </p:cSld>
  <p:clrMapOvr>
    <a:masterClrMapping/>
  </p:clrMapOvr>
  <p:transition spd="slow">
    <p:random/>
    <p:sndAc>
      <p:stSnd>
        <p:snd r:embed="rId2" name="cashreg.wav"/>
      </p:stSnd>
    </p:sndAc>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1D02A574-493C-5E1E-2C01-9D49879E9C44}"/>
              </a:ext>
            </a:extLst>
          </p:cNvPr>
          <p:cNvSpPr>
            <a:spLocks noGrp="1" noChangeArrowheads="1"/>
          </p:cNvSpPr>
          <p:nvPr>
            <p:ph type="title"/>
          </p:nvPr>
        </p:nvSpPr>
        <p:spPr/>
        <p:txBody>
          <a:bodyPr/>
          <a:lstStyle/>
          <a:p>
            <a:r>
              <a:rPr lang="zh-CN" altLang="en-US" sz="3600">
                <a:solidFill>
                  <a:srgbClr val="FF0000"/>
                </a:solidFill>
                <a:latin typeface="楷体_GB2312" pitchFamily="49" charset="-122"/>
                <a:ea typeface="楷体_GB2312" pitchFamily="49" charset="-122"/>
              </a:rPr>
              <a:t>本节理论研究 </a:t>
            </a:r>
          </a:p>
        </p:txBody>
      </p:sp>
      <p:sp>
        <p:nvSpPr>
          <p:cNvPr id="65539" name="Rectangle 3">
            <a:extLst>
              <a:ext uri="{FF2B5EF4-FFF2-40B4-BE49-F238E27FC236}">
                <a16:creationId xmlns:a16="http://schemas.microsoft.com/office/drawing/2014/main" id="{CE473C7F-CD12-58E2-744B-8407B9BD9EFD}"/>
              </a:ext>
            </a:extLst>
          </p:cNvPr>
          <p:cNvSpPr>
            <a:spLocks noGrp="1"/>
          </p:cNvSpPr>
          <p:nvPr>
            <p:ph idx="1"/>
          </p:nvPr>
        </p:nvSpPr>
        <p:spPr/>
        <p:txBody>
          <a:bodyPr/>
          <a:lstStyle/>
          <a:p>
            <a:pPr>
              <a:buFont typeface="Wingdings" panose="05000000000000000000" pitchFamily="2" charset="2"/>
              <a:buNone/>
            </a:pPr>
            <a:r>
              <a:rPr lang="en-US" altLang="zh-CN" sz="2800" noProof="1">
                <a:ln/>
                <a:effectLst>
                  <a:outerShdw blurRad="38100" dist="19050" dir="2700000" algn="tl" rotWithShape="0">
                    <a:schemeClr val="dk1">
                      <a:alpha val="40000"/>
                    </a:schemeClr>
                  </a:outerShdw>
                </a:effectLst>
                <a:latin typeface="楷体_GB2312" pitchFamily="49" charset="-122"/>
              </a:rPr>
              <a:t>* </a:t>
            </a:r>
            <a:r>
              <a:rPr lang="zh-CN" altLang="en-US" sz="2800" noProof="1">
                <a:ln/>
                <a:effectLst>
                  <a:outerShdw blurRad="38100" dist="19050" dir="2700000" algn="tl" rotWithShape="0">
                    <a:schemeClr val="dk1">
                      <a:alpha val="40000"/>
                    </a:schemeClr>
                  </a:outerShdw>
                </a:effectLst>
                <a:latin typeface="楷体_GB2312" pitchFamily="49" charset="-122"/>
              </a:rPr>
              <a:t>《行政强制法》将行政强制措施与行政强制执行</a:t>
            </a:r>
            <a:r>
              <a:rPr lang="en-US" altLang="zh-CN" sz="2800" noProof="1">
                <a:ln/>
                <a:effectLst>
                  <a:outerShdw blurRad="38100" dist="19050" dir="2700000" algn="tl" rotWithShape="0">
                    <a:schemeClr val="dk1">
                      <a:alpha val="40000"/>
                    </a:schemeClr>
                  </a:outerShdw>
                </a:effectLst>
                <a:latin typeface="楷体_GB2312" pitchFamily="49" charset="-122"/>
              </a:rPr>
              <a:t>“</a:t>
            </a:r>
            <a:r>
              <a:rPr lang="zh-CN" altLang="en-US" sz="2800" noProof="1">
                <a:ln/>
                <a:effectLst>
                  <a:outerShdw blurRad="38100" dist="19050" dir="2700000" algn="tl" rotWithShape="0">
                    <a:schemeClr val="dk1">
                      <a:alpha val="40000"/>
                    </a:schemeClr>
                  </a:outerShdw>
                </a:effectLst>
                <a:latin typeface="楷体_GB2312" pitchFamily="49" charset="-122"/>
              </a:rPr>
              <a:t>合二为一</a:t>
            </a:r>
            <a:r>
              <a:rPr lang="en-US" altLang="zh-CN" sz="2800" noProof="1">
                <a:ln/>
                <a:effectLst>
                  <a:outerShdw blurRad="38100" dist="19050" dir="2700000" algn="tl" rotWithShape="0">
                    <a:schemeClr val="dk1">
                      <a:alpha val="40000"/>
                    </a:schemeClr>
                  </a:outerShdw>
                </a:effectLst>
                <a:latin typeface="楷体_GB2312" pitchFamily="49" charset="-122"/>
              </a:rPr>
              <a:t>”</a:t>
            </a:r>
            <a:r>
              <a:rPr lang="zh-CN" altLang="en-US" sz="2800" noProof="1">
                <a:ln/>
                <a:effectLst>
                  <a:outerShdw blurRad="38100" dist="19050" dir="2700000" algn="tl" rotWithShape="0">
                    <a:schemeClr val="dk1">
                      <a:alpha val="40000"/>
                    </a:schemeClr>
                  </a:outerShdw>
                </a:effectLst>
                <a:latin typeface="楷体_GB2312" pitchFamily="49" charset="-122"/>
              </a:rPr>
              <a:t>合称为</a:t>
            </a:r>
            <a:r>
              <a:rPr lang="en-US" altLang="zh-CN" sz="2800" noProof="1">
                <a:ln/>
                <a:effectLst>
                  <a:outerShdw blurRad="38100" dist="19050" dir="2700000" algn="tl" rotWithShape="0">
                    <a:schemeClr val="dk1">
                      <a:alpha val="40000"/>
                    </a:schemeClr>
                  </a:outerShdw>
                </a:effectLst>
                <a:latin typeface="楷体_GB2312" pitchFamily="49" charset="-122"/>
              </a:rPr>
              <a:t>“</a:t>
            </a:r>
            <a:r>
              <a:rPr lang="zh-CN" altLang="en-US" sz="2800" noProof="1">
                <a:ln/>
                <a:effectLst>
                  <a:outerShdw blurRad="38100" dist="19050" dir="2700000" algn="tl" rotWithShape="0">
                    <a:schemeClr val="dk1">
                      <a:alpha val="40000"/>
                    </a:schemeClr>
                  </a:outerShdw>
                </a:effectLst>
                <a:latin typeface="楷体_GB2312" pitchFamily="49" charset="-122"/>
              </a:rPr>
              <a:t>行政强制</a:t>
            </a:r>
            <a:r>
              <a:rPr lang="en-US" altLang="zh-CN" sz="2800" noProof="1">
                <a:ln/>
                <a:effectLst>
                  <a:outerShdw blurRad="38100" dist="19050" dir="2700000" algn="tl" rotWithShape="0">
                    <a:schemeClr val="dk1">
                      <a:alpha val="40000"/>
                    </a:schemeClr>
                  </a:outerShdw>
                </a:effectLst>
                <a:latin typeface="楷体_GB2312" pitchFamily="49" charset="-122"/>
              </a:rPr>
              <a:t>”</a:t>
            </a:r>
            <a:r>
              <a:rPr lang="zh-CN" altLang="en-US" sz="2800" noProof="1">
                <a:ln/>
                <a:effectLst>
                  <a:outerShdw blurRad="38100" dist="19050" dir="2700000" algn="tl" rotWithShape="0">
                    <a:schemeClr val="dk1">
                      <a:alpha val="40000"/>
                    </a:schemeClr>
                  </a:outerShdw>
                </a:effectLst>
                <a:latin typeface="楷体_GB2312" pitchFamily="49" charset="-122"/>
              </a:rPr>
              <a:t>，又将二者分别规定。行政强制措施与行政强制执行在法律设定和法律适用中有严格区别。为了防止对行政相对人合法权益的侵害、应当从法律依据、适用条件及程序设置三个方面实现对违法事实公布手段的法律控制。</a:t>
            </a:r>
            <a:r>
              <a:rPr lang="zh-CN" altLang="en-US" sz="2400" noProof="1">
                <a:ln w="22225">
                  <a:solidFill>
                    <a:schemeClr val="accent2"/>
                  </a:solidFill>
                  <a:prstDash val="solid"/>
                </a:ln>
                <a:solidFill>
                  <a:schemeClr val="accent2">
                    <a:lumMod val="40000"/>
                    <a:lumOff val="60000"/>
                  </a:schemeClr>
                </a:solidFill>
                <a:latin typeface="楷体_GB2312" pitchFamily="49" charset="-122"/>
              </a:rPr>
              <a:t> </a:t>
            </a:r>
          </a:p>
        </p:txBody>
      </p:sp>
    </p:spTree>
  </p:cSld>
  <p:clrMapOvr>
    <a:masterClrMapping/>
  </p:clrMapOvr>
  <p:transition spd="slow">
    <p:random/>
    <p:sndAc>
      <p:stSnd>
        <p:snd r:embed="rId2" name="cashreg.wav"/>
      </p:stSnd>
    </p:sndAc>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1B8EA47F-7190-DC50-931C-4AFDA88E09F7}"/>
              </a:ext>
            </a:extLst>
          </p:cNvPr>
          <p:cNvSpPr>
            <a:spLocks noGrp="1" noChangeArrowheads="1"/>
          </p:cNvSpPr>
          <p:nvPr>
            <p:ph type="title"/>
          </p:nvPr>
        </p:nvSpPr>
        <p:spPr/>
        <p:txBody>
          <a:bodyPr/>
          <a:lstStyle/>
          <a:p>
            <a:r>
              <a:rPr lang="zh-CN" altLang="en-US" sz="3600">
                <a:solidFill>
                  <a:schemeClr val="hlink"/>
                </a:solidFill>
                <a:latin typeface="楷体_GB2312" pitchFamily="49" charset="-122"/>
                <a:ea typeface="楷体_GB2312" pitchFamily="49" charset="-122"/>
              </a:rPr>
              <a:t>本章前沿问题</a:t>
            </a:r>
          </a:p>
        </p:txBody>
      </p:sp>
      <p:sp>
        <p:nvSpPr>
          <p:cNvPr id="71683" name="Rectangle 3">
            <a:extLst>
              <a:ext uri="{FF2B5EF4-FFF2-40B4-BE49-F238E27FC236}">
                <a16:creationId xmlns:a16="http://schemas.microsoft.com/office/drawing/2014/main" id="{15EDC0E4-0132-7148-018B-D1DCDF9F2D2B}"/>
              </a:ext>
            </a:extLst>
          </p:cNvPr>
          <p:cNvSpPr>
            <a:spLocks noGrp="1"/>
          </p:cNvSpPr>
          <p:nvPr>
            <p:ph idx="1"/>
          </p:nvPr>
        </p:nvSpPr>
        <p:spPr/>
        <p:txBody>
          <a:bodyPr/>
          <a:lstStyle/>
          <a:p>
            <a:pPr algn="just">
              <a:lnSpc>
                <a:spcPct val="130000"/>
              </a:lnSpc>
              <a:buFont typeface="Wingdings" panose="05000000000000000000" pitchFamily="2" charset="2"/>
              <a:buNone/>
            </a:pPr>
            <a:r>
              <a:rPr lang="en-US" altLang="zh-CN" sz="2800" noProof="1">
                <a:ln/>
                <a:effectLst>
                  <a:outerShdw blurRad="38100" dist="19050" dir="2700000" algn="tl" rotWithShape="0">
                    <a:schemeClr val="dk1">
                      <a:alpha val="40000"/>
                    </a:schemeClr>
                  </a:outerShdw>
                </a:effectLst>
                <a:latin typeface="楷体_GB2312" pitchFamily="49" charset="-122"/>
              </a:rPr>
              <a:t>* </a:t>
            </a:r>
            <a:r>
              <a:rPr lang="zh-CN" altLang="en-US" sz="2800" noProof="1">
                <a:ln/>
                <a:effectLst>
                  <a:outerShdw blurRad="38100" dist="19050" dir="2700000" algn="tl" rotWithShape="0">
                    <a:schemeClr val="dk1">
                      <a:alpha val="40000"/>
                    </a:schemeClr>
                  </a:outerShdw>
                </a:effectLst>
                <a:latin typeface="楷体_GB2312" pitchFamily="49" charset="-122"/>
              </a:rPr>
              <a:t>行政强制执行时间限制与拒绝给付禁止的制度分析。</a:t>
            </a:r>
          </a:p>
        </p:txBody>
      </p:sp>
    </p:spTree>
  </p:cSld>
  <p:clrMapOvr>
    <a:masterClrMapping/>
  </p:clrMapOvr>
  <p:transition spd="slow">
    <p:random/>
    <p:sndAc>
      <p:stSnd>
        <p:snd r:embed="rId2" name="cashreg.wav"/>
      </p:stSnd>
    </p:sndAc>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1886D9F2-C303-9EDA-197F-105FF9C35AB5}"/>
              </a:ext>
            </a:extLst>
          </p:cNvPr>
          <p:cNvSpPr>
            <a:spLocks noGrp="1" noChangeArrowheads="1"/>
          </p:cNvSpPr>
          <p:nvPr>
            <p:ph type="title"/>
          </p:nvPr>
        </p:nvSpPr>
        <p:spPr/>
        <p:txBody>
          <a:bodyPr/>
          <a:lstStyle/>
          <a:p>
            <a:r>
              <a:rPr lang="zh-CN" altLang="en-US" sz="3600">
                <a:solidFill>
                  <a:schemeClr val="hlink"/>
                </a:solidFill>
                <a:ea typeface="楷体_GB2312" pitchFamily="49" charset="-122"/>
              </a:rPr>
              <a:t>本章思考题</a:t>
            </a:r>
          </a:p>
        </p:txBody>
      </p:sp>
      <p:sp>
        <p:nvSpPr>
          <p:cNvPr id="81923" name="Rectangle 3">
            <a:extLst>
              <a:ext uri="{FF2B5EF4-FFF2-40B4-BE49-F238E27FC236}">
                <a16:creationId xmlns:a16="http://schemas.microsoft.com/office/drawing/2014/main" id="{B4A247FB-613D-8E0F-A2B4-16BB0C0C19F6}"/>
              </a:ext>
            </a:extLst>
          </p:cNvPr>
          <p:cNvSpPr>
            <a:spLocks noGrp="1" noChangeArrowheads="1"/>
          </p:cNvSpPr>
          <p:nvPr>
            <p:ph idx="1"/>
          </p:nvPr>
        </p:nvSpPr>
        <p:spPr/>
        <p:txBody>
          <a:bodyPr/>
          <a:lstStyle/>
          <a:p>
            <a:pPr algn="just">
              <a:lnSpc>
                <a:spcPct val="120000"/>
              </a:lnSpc>
              <a:buFont typeface="Wingdings" panose="05000000000000000000" pitchFamily="2" charset="2"/>
              <a:buNone/>
            </a:pPr>
            <a:r>
              <a:rPr lang="zh-CN" altLang="en-US" sz="2400">
                <a:solidFill>
                  <a:srgbClr val="000000"/>
                </a:solidFill>
                <a:latin typeface="楷体_GB2312" pitchFamily="49" charset="-122"/>
              </a:rPr>
              <a:t>1. 什么是负担行政行为？它与授益行政行为有何区别？</a:t>
            </a:r>
          </a:p>
          <a:p>
            <a:pPr algn="just">
              <a:lnSpc>
                <a:spcPct val="120000"/>
              </a:lnSpc>
              <a:buFont typeface="Wingdings" panose="05000000000000000000" pitchFamily="2" charset="2"/>
              <a:buNone/>
            </a:pPr>
            <a:r>
              <a:rPr lang="zh-CN" altLang="en-US" sz="2400">
                <a:solidFill>
                  <a:srgbClr val="000000"/>
                </a:solidFill>
                <a:latin typeface="楷体_GB2312" pitchFamily="49" charset="-122"/>
              </a:rPr>
              <a:t>2. 什么是行政处罚？它有哪些种类？</a:t>
            </a:r>
          </a:p>
          <a:p>
            <a:pPr algn="just">
              <a:lnSpc>
                <a:spcPct val="120000"/>
              </a:lnSpc>
              <a:buFont typeface="Wingdings" panose="05000000000000000000" pitchFamily="2" charset="2"/>
              <a:buNone/>
            </a:pPr>
            <a:r>
              <a:rPr lang="zh-CN" altLang="en-US" sz="2400">
                <a:solidFill>
                  <a:srgbClr val="000000"/>
                </a:solidFill>
                <a:latin typeface="楷体_GB2312" pitchFamily="49" charset="-122"/>
              </a:rPr>
              <a:t>3. 行政征收与行政征用有何区别？</a:t>
            </a:r>
          </a:p>
          <a:p>
            <a:pPr algn="just">
              <a:lnSpc>
                <a:spcPct val="120000"/>
              </a:lnSpc>
              <a:buFont typeface="Wingdings" panose="05000000000000000000" pitchFamily="2" charset="2"/>
              <a:buNone/>
            </a:pPr>
            <a:r>
              <a:rPr lang="zh-CN" altLang="en-US" sz="2400">
                <a:solidFill>
                  <a:srgbClr val="000000"/>
                </a:solidFill>
                <a:latin typeface="楷体_GB2312" pitchFamily="49" charset="-122"/>
              </a:rPr>
              <a:t>4. 我国行政强制执行的体制是怎样的？</a:t>
            </a:r>
          </a:p>
        </p:txBody>
      </p:sp>
    </p:spTree>
  </p:cSld>
  <p:clrMapOvr>
    <a:masterClrMapping/>
  </p:clrMapOvr>
  <p:transition spd="slow">
    <p:random/>
    <p:sndAc>
      <p:stSnd>
        <p:snd r:embed="rId2" name="cashreg.wav"/>
      </p:stSnd>
    </p:sndAc>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55651" y="3048001"/>
            <a:ext cx="10668000" cy="1216025"/>
          </a:xfrm>
        </p:spPr>
        <p:txBody>
          <a:bodyPr/>
          <a:lstStyle/>
          <a:p>
            <a:pPr eaLnBrk="1" hangingPunct="1"/>
            <a:r>
              <a:rPr lang="en-US" altLang="zh-CN" sz="5400" b="1" dirty="0">
                <a:solidFill>
                  <a:srgbClr val="7030A0"/>
                </a:solidFill>
              </a:rPr>
              <a:t>THE  END</a:t>
            </a:r>
            <a:endParaRPr lang="zh-CN" altLang="en-US" sz="5400" b="1" dirty="0">
              <a:solidFill>
                <a:srgbClr val="7030A0"/>
              </a:solidFill>
            </a:endParaRPr>
          </a:p>
        </p:txBody>
      </p:sp>
      <p:sp>
        <p:nvSpPr>
          <p:cNvPr id="2" name="内容占位符 1">
            <a:extLst>
              <a:ext uri="{FF2B5EF4-FFF2-40B4-BE49-F238E27FC236}">
                <a16:creationId xmlns:a16="http://schemas.microsoft.com/office/drawing/2014/main" id="{D3429A25-DD04-099F-9DF9-5975FE707216}"/>
              </a:ext>
            </a:extLst>
          </p:cNvPr>
          <p:cNvSpPr>
            <a:spLocks noGrp="1"/>
          </p:cNvSpPr>
          <p:nvPr>
            <p:ph idx="1"/>
          </p:nvPr>
        </p:nvSpPr>
        <p:spPr/>
        <p:txBody>
          <a:bodyPr/>
          <a:lstStyle/>
          <a:p>
            <a:endParaRPr lang="zh-CN" altLang="en-US"/>
          </a:p>
        </p:txBody>
      </p:sp>
    </p:spTree>
  </p:cSld>
  <p:clrMapOvr>
    <a:masterClrMapping/>
  </p:clrMapOvr>
  <p:transition spd="slow">
    <p:random/>
    <p:sndAc>
      <p:stSnd>
        <p:snd r:embed="rId2" name="cashreg.wav"/>
      </p:stSnd>
    </p:sndAc>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CC4BE0E3-FBC7-B23D-957B-3BAA5A477D2F}"/>
              </a:ext>
            </a:extLst>
          </p:cNvPr>
          <p:cNvSpPr>
            <a:spLocks noGrp="1" noChangeArrowheads="1"/>
          </p:cNvSpPr>
          <p:nvPr>
            <p:ph type="title"/>
          </p:nvPr>
        </p:nvSpPr>
        <p:spPr/>
        <p:txBody>
          <a:bodyPr/>
          <a:lstStyle/>
          <a:p>
            <a:r>
              <a:rPr lang="zh-CN" altLang="en-US" sz="3600">
                <a:latin typeface="楷体_GB2312" pitchFamily="49" charset="-122"/>
                <a:ea typeface="楷体_GB2312" pitchFamily="49" charset="-122"/>
              </a:rPr>
              <a:t>一、行政处罚及立法</a:t>
            </a:r>
          </a:p>
        </p:txBody>
      </p:sp>
      <p:sp>
        <p:nvSpPr>
          <p:cNvPr id="19459" name="Rectangle 3">
            <a:extLst>
              <a:ext uri="{FF2B5EF4-FFF2-40B4-BE49-F238E27FC236}">
                <a16:creationId xmlns:a16="http://schemas.microsoft.com/office/drawing/2014/main" id="{298736FC-2D6A-C429-9784-610B86CA9CEB}"/>
              </a:ext>
            </a:extLst>
          </p:cNvPr>
          <p:cNvSpPr>
            <a:spLocks noGrp="1" noChangeArrowheads="1"/>
          </p:cNvSpPr>
          <p:nvPr>
            <p:ph idx="1"/>
          </p:nvPr>
        </p:nvSpPr>
        <p:spPr/>
        <p:txBody>
          <a:bodyPr/>
          <a:lstStyle/>
          <a:p>
            <a:pPr algn="just">
              <a:lnSpc>
                <a:spcPct val="120000"/>
              </a:lnSpc>
              <a:buFont typeface="Wingdings" panose="05000000000000000000" pitchFamily="2" charset="2"/>
              <a:buNone/>
            </a:pPr>
            <a:r>
              <a:rPr lang="en-US" altLang="zh-CN" sz="2800">
                <a:latin typeface="楷体_GB2312" pitchFamily="49" charset="-122"/>
              </a:rPr>
              <a:t> </a:t>
            </a:r>
            <a:r>
              <a:rPr lang="zh-CN" altLang="en-US" sz="2800">
                <a:latin typeface="楷体_GB2312" pitchFamily="49" charset="-122"/>
              </a:rPr>
              <a:t>（一）行政处罚概念和特征</a:t>
            </a:r>
          </a:p>
          <a:p>
            <a:pPr algn="just">
              <a:lnSpc>
                <a:spcPct val="120000"/>
              </a:lnSpc>
              <a:buFont typeface="Wingdings" panose="05000000000000000000" pitchFamily="2" charset="2"/>
              <a:buNone/>
            </a:pPr>
            <a:r>
              <a:rPr lang="zh-CN" altLang="en-US" sz="2400">
                <a:latin typeface="楷体_GB2312" pitchFamily="49" charset="-122"/>
              </a:rPr>
              <a:t>      行政处罚是指，特定的行政主体依法对违反行政管理秩序而尚未构成犯罪的行政相对人所给予的行政制裁。从性质上考察，行政处罚拥有下列属性：</a:t>
            </a:r>
          </a:p>
          <a:p>
            <a:pPr algn="just">
              <a:lnSpc>
                <a:spcPct val="120000"/>
              </a:lnSpc>
              <a:buFont typeface="Wingdings" panose="05000000000000000000" pitchFamily="2" charset="2"/>
              <a:buNone/>
            </a:pPr>
            <a:r>
              <a:rPr lang="zh-CN" altLang="en-US" sz="2400">
                <a:latin typeface="楷体_GB2312" pitchFamily="49" charset="-122"/>
              </a:rPr>
              <a:t>      第一，制裁性。行政处罚是以行政相对人违反行政管理秩序行为的存在为前提，它是行政主体对犯有违反行政法律规范行为当事人的一种惩罚，因而具有行政制裁性。</a:t>
            </a:r>
          </a:p>
          <a:p>
            <a:pPr algn="just">
              <a:lnSpc>
                <a:spcPct val="120000"/>
              </a:lnSpc>
              <a:buFont typeface="Wingdings" panose="05000000000000000000" pitchFamily="2" charset="2"/>
              <a:buNone/>
            </a:pPr>
            <a:endParaRPr lang="zh-CN" altLang="en-US" sz="2400">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8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4C6DB6-0D40-7A02-24E5-2F6A5B9975C0}"/>
              </a:ext>
            </a:extLst>
          </p:cNvPr>
          <p:cNvSpPr>
            <a:spLocks noGrp="1"/>
          </p:cNvSpPr>
          <p:nvPr>
            <p:ph type="title"/>
          </p:nvPr>
        </p:nvSpPr>
        <p:spPr/>
        <p:txBody>
          <a:bodyPr/>
          <a:lstStyle/>
          <a:p>
            <a:endParaRPr lang="zh-CN" altLang="en-US"/>
          </a:p>
        </p:txBody>
      </p:sp>
      <p:sp>
        <p:nvSpPr>
          <p:cNvPr id="20482" name="Rectangle 2">
            <a:extLst>
              <a:ext uri="{FF2B5EF4-FFF2-40B4-BE49-F238E27FC236}">
                <a16:creationId xmlns:a16="http://schemas.microsoft.com/office/drawing/2014/main" id="{2DD107BC-3D21-5876-01E6-26A439D3F2A5}"/>
              </a:ext>
            </a:extLst>
          </p:cNvPr>
          <p:cNvSpPr>
            <a:spLocks noGrp="1" noChangeArrowheads="1"/>
          </p:cNvSpPr>
          <p:nvPr>
            <p:ph idx="1"/>
          </p:nvPr>
        </p:nvSpPr>
        <p:spPr/>
        <p:txBody>
          <a:bodyPr/>
          <a:lstStyle/>
          <a:p>
            <a:pPr>
              <a:buFont typeface="Wingdings" panose="05000000000000000000" pitchFamily="2" charset="2"/>
              <a:buNone/>
            </a:pPr>
            <a:r>
              <a:rPr lang="en-US" altLang="zh-CN" sz="2400">
                <a:solidFill>
                  <a:srgbClr val="000000"/>
                </a:solidFill>
                <a:latin typeface="楷体_GB2312" pitchFamily="49" charset="-122"/>
              </a:rPr>
              <a:t>      </a:t>
            </a:r>
            <a:r>
              <a:rPr lang="zh-CN" altLang="en-US" sz="2400">
                <a:solidFill>
                  <a:srgbClr val="000000"/>
                </a:solidFill>
                <a:latin typeface="楷体_GB2312" pitchFamily="49" charset="-122"/>
              </a:rPr>
              <a:t>第二，处分性。行政处罚与行政命令、行政确认等不同，它是对相对人权利与义务的一种处分。如罚款决定，其法律效果是导致相对人一个数量的财产权被剥夺；行政拘留决定，便意味着相对人的人身自由权在一定的期限内被剥夺。</a:t>
            </a:r>
          </a:p>
          <a:p>
            <a:pPr>
              <a:buFont typeface="Wingdings" panose="05000000000000000000" pitchFamily="2" charset="2"/>
              <a:buNone/>
            </a:pPr>
            <a:r>
              <a:rPr lang="zh-CN" altLang="en-US" sz="2400">
                <a:solidFill>
                  <a:srgbClr val="000000"/>
                </a:solidFill>
                <a:latin typeface="楷体_GB2312" pitchFamily="49" charset="-122"/>
              </a:rPr>
              <a:t>      第三，不利性。行政处罚不是中性行为，而是不利行为，即对行政相对人造致一种不利的后果。</a:t>
            </a:r>
          </a:p>
          <a:p>
            <a:pPr>
              <a:buFont typeface="Wingdings" panose="05000000000000000000" pitchFamily="2" charset="2"/>
              <a:buNone/>
            </a:pPr>
            <a:r>
              <a:rPr lang="zh-CN" altLang="en-US" sz="2400">
                <a:solidFill>
                  <a:srgbClr val="000000"/>
                </a:solidFill>
                <a:latin typeface="楷体_GB2312" pitchFamily="49" charset="-122"/>
              </a:rPr>
              <a:t>      第四，法定性。行政处罚作为一种特定的行政行为，其结果是导致相对人权利的被剥夺，它必须依法设定。根据《行政处罚法》的规定，行政处罚的机关、种类、范围、程序等都必须是法定的。</a:t>
            </a:r>
          </a:p>
        </p:txBody>
      </p:sp>
    </p:spTree>
  </p:cSld>
  <p:clrMapOvr>
    <a:masterClrMapping/>
  </p:clrMapOvr>
  <p:transition spd="slow">
    <p:random/>
    <p:sndAc>
      <p:stSnd>
        <p:snd r:embed="rId2" name="cashreg.wav"/>
      </p:stSnd>
    </p:sndAc>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1CE1B0-2D2F-D2C2-5003-199BEE5A624D}"/>
              </a:ext>
            </a:extLst>
          </p:cNvPr>
          <p:cNvSpPr>
            <a:spLocks noGrp="1"/>
          </p:cNvSpPr>
          <p:nvPr>
            <p:ph type="title"/>
          </p:nvPr>
        </p:nvSpPr>
        <p:spPr/>
        <p:txBody>
          <a:bodyPr/>
          <a:lstStyle/>
          <a:p>
            <a:endParaRPr lang="zh-CN" altLang="en-US"/>
          </a:p>
        </p:txBody>
      </p:sp>
      <p:sp>
        <p:nvSpPr>
          <p:cNvPr id="279554" name="Rectangle 2">
            <a:extLst>
              <a:ext uri="{FF2B5EF4-FFF2-40B4-BE49-F238E27FC236}">
                <a16:creationId xmlns:a16="http://schemas.microsoft.com/office/drawing/2014/main" id="{C0DDD061-727D-EDDB-ED5F-EC516020B798}"/>
              </a:ext>
            </a:extLst>
          </p:cNvPr>
          <p:cNvSpPr>
            <a:spLocks noGrp="1" noChangeArrowheads="1"/>
          </p:cNvSpPr>
          <p:nvPr>
            <p:ph idx="1"/>
          </p:nvPr>
        </p:nvSpPr>
        <p:spPr/>
        <p:txBody>
          <a:bodyPr/>
          <a:lstStyle/>
          <a:p>
            <a:pPr algn="just">
              <a:lnSpc>
                <a:spcPct val="110000"/>
              </a:lnSpc>
              <a:buFont typeface="Wingdings" panose="05000000000000000000" pitchFamily="2" charset="2"/>
              <a:buNone/>
            </a:pPr>
            <a:r>
              <a:rPr lang="en-US" altLang="zh-CN">
                <a:latin typeface="楷体_GB2312" pitchFamily="49" charset="-122"/>
              </a:rPr>
              <a:t> </a:t>
            </a:r>
            <a:r>
              <a:rPr lang="zh-CN" altLang="en-US">
                <a:latin typeface="楷体_GB2312" pitchFamily="49" charset="-122"/>
              </a:rPr>
              <a:t>（二）行政处罚法</a:t>
            </a:r>
          </a:p>
          <a:p>
            <a:pPr algn="just">
              <a:lnSpc>
                <a:spcPct val="110000"/>
              </a:lnSpc>
              <a:buFont typeface="Wingdings" panose="05000000000000000000" pitchFamily="2" charset="2"/>
              <a:buNone/>
            </a:pPr>
            <a:r>
              <a:rPr lang="zh-CN" altLang="en-US" sz="2400">
                <a:latin typeface="楷体_GB2312" pitchFamily="49" charset="-122"/>
              </a:rPr>
              <a:t>      行政处罚法是指由国家有权机关制定的用以规范行政处罚行为的各种法律规范的总和。</a:t>
            </a:r>
          </a:p>
          <a:p>
            <a:pPr algn="just">
              <a:lnSpc>
                <a:spcPct val="110000"/>
              </a:lnSpc>
              <a:buFont typeface="Wingdings" panose="05000000000000000000" pitchFamily="2" charset="2"/>
              <a:buNone/>
            </a:pPr>
            <a:r>
              <a:rPr lang="zh-CN" altLang="en-US" sz="2400">
                <a:solidFill>
                  <a:schemeClr val="tx2"/>
                </a:solidFill>
                <a:latin typeface="宋体" panose="02010600030101010101" pitchFamily="2" charset="-122"/>
              </a:rPr>
              <a:t>      </a:t>
            </a:r>
            <a:r>
              <a:rPr lang="zh-CN" altLang="en-US" sz="2400">
                <a:latin typeface="宋体" panose="02010600030101010101" pitchFamily="2" charset="-122"/>
              </a:rPr>
              <a:t>1996年3月17日下午3:31，第八届全国人大第四次会议通过了现行的《行政处罚法》。该法共8章64条，于1996年10月1日起施行。《行政处罚法》成为中国规范行政行为的第一个基本行政法律。</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955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955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955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4" grpId="0" uiExpand="1" build="p"/>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TotalTime>
  <Words>5291</Words>
  <Application>Microsoft Office PowerPoint</Application>
  <PresentationFormat>宽屏</PresentationFormat>
  <Paragraphs>288</Paragraphs>
  <Slides>69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69</vt:i4>
      </vt:variant>
    </vt:vector>
  </HeadingPairs>
  <TitlesOfParts>
    <vt:vector size="79" baseType="lpstr">
      <vt:lpstr>华文楷体</vt:lpstr>
      <vt:lpstr>宋体</vt:lpstr>
      <vt:lpstr>楷体_GB2312</vt:lpstr>
      <vt:lpstr>等线</vt:lpstr>
      <vt:lpstr>黑体</vt:lpstr>
      <vt:lpstr>Arial</vt:lpstr>
      <vt:lpstr>Times New Roman</vt:lpstr>
      <vt:lpstr>Verdana</vt:lpstr>
      <vt:lpstr>Wingdings</vt:lpstr>
      <vt:lpstr>Profile</vt:lpstr>
      <vt:lpstr>行政法与行政诉讼法学</vt:lpstr>
      <vt:lpstr>PowerPoint 演示文稿</vt:lpstr>
      <vt:lpstr>PowerPoint 演示文稿</vt:lpstr>
      <vt:lpstr>本章导语</vt:lpstr>
      <vt:lpstr>本章导语</vt:lpstr>
      <vt:lpstr>PowerPoint 演示文稿</vt:lpstr>
      <vt:lpstr>一、行政处罚及立法</vt:lpstr>
      <vt:lpstr>PowerPoint 演示文稿</vt:lpstr>
      <vt:lpstr>PowerPoint 演示文稿</vt:lpstr>
      <vt:lpstr>PowerPoint 演示文稿</vt:lpstr>
      <vt:lpstr>PowerPoint 演示文稿</vt:lpstr>
      <vt:lpstr>PowerPoint 演示文稿</vt:lpstr>
      <vt:lpstr>二、行政处罚的种类和设定</vt:lpstr>
      <vt:lpstr>PowerPoint 演示文稿</vt:lpstr>
      <vt:lpstr>PowerPoint 演示文稿</vt:lpstr>
      <vt:lpstr>PowerPoint 演示文稿</vt:lpstr>
      <vt:lpstr>PowerPoint 演示文稿</vt:lpstr>
      <vt:lpstr>PowerPoint 演示文稿</vt:lpstr>
      <vt:lpstr>三、行政处罚的实施机关</vt:lpstr>
      <vt:lpstr>PowerPoint 演示文稿</vt:lpstr>
      <vt:lpstr>PowerPoint 演示文稿</vt:lpstr>
      <vt:lpstr>PowerPoint 演示文稿</vt:lpstr>
      <vt:lpstr>四、行政处罚的管辖和适用</vt:lpstr>
      <vt:lpstr>PowerPoint 演示文稿</vt:lpstr>
      <vt:lpstr>PowerPoint 演示文稿</vt:lpstr>
      <vt:lpstr>五、行政处罚的决定</vt:lpstr>
      <vt:lpstr>PowerPoint 演示文稿</vt:lpstr>
      <vt:lpstr>PowerPoint 演示文稿</vt:lpstr>
      <vt:lpstr>PowerPoint 演示文稿</vt:lpstr>
      <vt:lpstr>PowerPoint 演示文稿</vt:lpstr>
      <vt:lpstr>PowerPoint 演示文稿</vt:lpstr>
      <vt:lpstr>PowerPoint 演示文稿</vt:lpstr>
      <vt:lpstr>本节实务研究 </vt:lpstr>
      <vt:lpstr>本节理论研究 </vt:lpstr>
      <vt:lpstr>PowerPoint 演示文稿</vt:lpstr>
      <vt:lpstr>一、行政征收</vt:lpstr>
      <vt:lpstr>PowerPoint 演示文稿</vt:lpstr>
      <vt:lpstr>PowerPoint 演示文稿</vt:lpstr>
      <vt:lpstr>PowerPoint 演示文稿</vt:lpstr>
      <vt:lpstr>PowerPoint 演示文稿</vt:lpstr>
      <vt:lpstr>本节实务研究 </vt:lpstr>
      <vt:lpstr>本节理论研究 </vt:lpstr>
      <vt:lpstr>PowerPoint 演示文稿</vt:lpstr>
      <vt:lpstr>一、行政强制措施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三、行政强制措施与行政强制执行</vt:lpstr>
      <vt:lpstr>PowerPoint 演示文稿</vt:lpstr>
      <vt:lpstr>PowerPoint 演示文稿</vt:lpstr>
      <vt:lpstr>本节实务研究 </vt:lpstr>
      <vt:lpstr>本节理论研究 </vt:lpstr>
      <vt:lpstr>本章前沿问题</vt:lpstr>
      <vt:lpstr>本章思考题</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企业经营中的法律风险</dc:title>
  <dc:creator>涛 彭</dc:creator>
  <cp:lastModifiedBy>涛 彭</cp:lastModifiedBy>
  <cp:revision>28</cp:revision>
  <dcterms:created xsi:type="dcterms:W3CDTF">2024-08-05T00:02:54Z</dcterms:created>
  <dcterms:modified xsi:type="dcterms:W3CDTF">2024-09-23T00:51:51Z</dcterms:modified>
</cp:coreProperties>
</file>