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8"/>
  </p:notesMasterIdLst>
  <p:sldIdLst>
    <p:sldId id="256" r:id="rId2"/>
    <p:sldId id="399" r:id="rId3"/>
    <p:sldId id="299" r:id="rId4"/>
    <p:sldId id="300" r:id="rId5"/>
    <p:sldId id="415" r:id="rId6"/>
    <p:sldId id="297" r:id="rId7"/>
    <p:sldId id="400" r:id="rId8"/>
    <p:sldId id="301" r:id="rId9"/>
    <p:sldId id="416" r:id="rId10"/>
    <p:sldId id="340" r:id="rId11"/>
    <p:sldId id="506" r:id="rId12"/>
    <p:sldId id="712" r:id="rId13"/>
    <p:sldId id="507" r:id="rId14"/>
    <p:sldId id="508" r:id="rId15"/>
    <p:sldId id="401" r:id="rId16"/>
    <p:sldId id="341" r:id="rId17"/>
    <p:sldId id="509" r:id="rId18"/>
    <p:sldId id="342" r:id="rId19"/>
    <p:sldId id="510" r:id="rId20"/>
    <p:sldId id="523" r:id="rId21"/>
    <p:sldId id="522" r:id="rId22"/>
    <p:sldId id="685" r:id="rId23"/>
    <p:sldId id="686" r:id="rId24"/>
    <p:sldId id="687" r:id="rId25"/>
    <p:sldId id="713" r:id="rId26"/>
    <p:sldId id="688" r:id="rId27"/>
    <p:sldId id="689" r:id="rId28"/>
    <p:sldId id="690" r:id="rId29"/>
    <p:sldId id="691" r:id="rId30"/>
    <p:sldId id="692" r:id="rId31"/>
    <p:sldId id="693" r:id="rId32"/>
    <p:sldId id="694" r:id="rId33"/>
    <p:sldId id="695" r:id="rId34"/>
    <p:sldId id="696" r:id="rId35"/>
    <p:sldId id="715" r:id="rId36"/>
    <p:sldId id="714" r:id="rId37"/>
    <p:sldId id="698" r:id="rId38"/>
    <p:sldId id="699" r:id="rId39"/>
    <p:sldId id="700" r:id="rId40"/>
    <p:sldId id="701" r:id="rId41"/>
    <p:sldId id="702" r:id="rId42"/>
    <p:sldId id="703" r:id="rId43"/>
    <p:sldId id="704" r:id="rId44"/>
    <p:sldId id="705" r:id="rId45"/>
    <p:sldId id="706" r:id="rId46"/>
    <p:sldId id="707" r:id="rId47"/>
    <p:sldId id="716" r:id="rId48"/>
    <p:sldId id="717" r:id="rId49"/>
    <p:sldId id="709" r:id="rId50"/>
    <p:sldId id="718" r:id="rId51"/>
    <p:sldId id="511" r:id="rId52"/>
    <p:sldId id="514" r:id="rId53"/>
    <p:sldId id="417" r:id="rId54"/>
    <p:sldId id="516" r:id="rId55"/>
    <p:sldId id="517" r:id="rId56"/>
    <p:sldId id="518" r:id="rId57"/>
    <p:sldId id="519" r:id="rId58"/>
    <p:sldId id="418" r:id="rId59"/>
    <p:sldId id="524" r:id="rId60"/>
    <p:sldId id="525" r:id="rId61"/>
    <p:sldId id="526" r:id="rId62"/>
    <p:sldId id="527" r:id="rId63"/>
    <p:sldId id="325" r:id="rId64"/>
    <p:sldId id="402" r:id="rId65"/>
    <p:sldId id="403" r:id="rId66"/>
    <p:sldId id="327" r:id="rId67"/>
    <p:sldId id="528" r:id="rId68"/>
    <p:sldId id="529" r:id="rId69"/>
    <p:sldId id="530" r:id="rId70"/>
    <p:sldId id="531" r:id="rId71"/>
    <p:sldId id="349" r:id="rId72"/>
    <p:sldId id="532" r:id="rId73"/>
    <p:sldId id="533" r:id="rId74"/>
    <p:sldId id="534" r:id="rId75"/>
    <p:sldId id="535" r:id="rId76"/>
    <p:sldId id="536" r:id="rId77"/>
    <p:sldId id="419" r:id="rId78"/>
    <p:sldId id="537" r:id="rId79"/>
    <p:sldId id="538" r:id="rId80"/>
    <p:sldId id="710" r:id="rId81"/>
    <p:sldId id="363" r:id="rId82"/>
    <p:sldId id="364" r:id="rId83"/>
    <p:sldId id="539" r:id="rId84"/>
    <p:sldId id="540" r:id="rId85"/>
    <p:sldId id="365" r:id="rId86"/>
    <p:sldId id="541" r:id="rId87"/>
    <p:sldId id="711" r:id="rId88"/>
    <p:sldId id="542" r:id="rId89"/>
    <p:sldId id="543" r:id="rId90"/>
    <p:sldId id="420" r:id="rId91"/>
    <p:sldId id="545" r:id="rId92"/>
    <p:sldId id="544" r:id="rId93"/>
    <p:sldId id="378" r:id="rId94"/>
    <p:sldId id="610" r:id="rId95"/>
    <p:sldId id="612" r:id="rId96"/>
    <p:sldId id="259" r:id="rId9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72" y="11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7390D-142A-44C5-B4D2-45F0342379C1}" type="datetimeFigureOut">
              <a:rPr lang="zh-CN" altLang="en-US" smtClean="0"/>
              <a:pPr/>
              <a:t>2024/9/25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8642C-25CD-4731-8894-E429A45980E8}" type="slidenum">
              <a:rPr lang="zh-CN" altLang="en-US" smtClean="0"/>
              <a:pPr/>
              <a:t>‹#›</a:t>
            </a:fld>
            <a:endParaRPr lang="zh-CN" altLang="en-US"/>
          </a:p>
        </p:txBody>
      </p:sp>
    </p:spTree>
    <p:extLst>
      <p:ext uri="{BB962C8B-B14F-4D97-AF65-F5344CB8AC3E}">
        <p14:creationId xmlns:p14="http://schemas.microsoft.com/office/powerpoint/2010/main" val="801508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0" fontAlgn="base" hangingPunct="0">
              <a:spcBef>
                <a:spcPct val="0"/>
              </a:spcBef>
              <a:spcAft>
                <a:spcPct val="0"/>
              </a:spcAft>
              <a:defRPr/>
            </a:pPr>
            <a:endParaRPr lang="zh-CN" altLang="en-US" sz="1350">
              <a:solidFill>
                <a:srgbClr val="000000"/>
              </a:solidFill>
            </a:endParaRPr>
          </a:p>
        </p:txBody>
      </p:sp>
      <p:sp>
        <p:nvSpPr>
          <p:cNvPr id="183298" name="Rectangle 2"/>
          <p:cNvSpPr>
            <a:spLocks noGrp="1" noChangeArrowheads="1"/>
          </p:cNvSpPr>
          <p:nvPr>
            <p:ph type="ctrTitle"/>
          </p:nvPr>
        </p:nvSpPr>
        <p:spPr>
          <a:xfrm>
            <a:off x="914400" y="990600"/>
            <a:ext cx="10363200" cy="1371600"/>
          </a:xfrm>
        </p:spPr>
        <p:txBody>
          <a:bodyPr/>
          <a:lstStyle>
            <a:lvl1pPr>
              <a:defRPr sz="3000"/>
            </a:lvl1pPr>
          </a:lstStyle>
          <a:p>
            <a:pPr lvl="0"/>
            <a:r>
              <a:rPr lang="zh-CN" altLang="en-US" noProof="0"/>
              <a:t>单击此处编辑母版标题样式</a:t>
            </a:r>
          </a:p>
        </p:txBody>
      </p:sp>
      <p:sp>
        <p:nvSpPr>
          <p:cNvPr id="183299"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100"/>
            </a:lvl1pPr>
          </a:lstStyle>
          <a:p>
            <a:pPr lvl="0"/>
            <a:r>
              <a:rPr lang="zh-CN" altLang="en-US" noProof="0"/>
              <a:t>单击此处编辑母版副标题样式</a:t>
            </a:r>
          </a:p>
        </p:txBody>
      </p:sp>
      <p:sp>
        <p:nvSpPr>
          <p:cNvPr id="5" name="Rectangle 4"/>
          <p:cNvSpPr>
            <a:spLocks noGrp="1" noChangeArrowheads="1"/>
          </p:cNvSpPr>
          <p:nvPr>
            <p:ph type="dt" sz="half" idx="10"/>
          </p:nvPr>
        </p:nvSpPr>
        <p:spPr>
          <a:xfrm>
            <a:off x="914400" y="6248400"/>
            <a:ext cx="2540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5"/>
          <p:cNvSpPr>
            <a:spLocks noGrp="1" noChangeArrowheads="1"/>
          </p:cNvSpPr>
          <p:nvPr>
            <p:ph type="ftr" sz="quarter" idx="11"/>
          </p:nvPr>
        </p:nvSpPr>
        <p:spPr>
          <a:xfrm>
            <a:off x="4165600" y="6248400"/>
            <a:ext cx="38608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6"/>
          <p:cNvSpPr>
            <a:spLocks noGrp="1" noChangeArrowheads="1"/>
          </p:cNvSpPr>
          <p:nvPr>
            <p:ph type="sldNum" sz="quarter" idx="12"/>
          </p:nvPr>
        </p:nvSpPr>
        <p:spPr>
          <a:xfrm>
            <a:off x="8737600" y="6248400"/>
            <a:ext cx="2540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282414A6-23CF-4B03-84F1-B100765C6773}" type="slidenum">
              <a:rPr lang="en-US" altLang="zh-CN"/>
              <a:pPr/>
              <a:t>‹#›</a:t>
            </a:fld>
            <a:endParaRPr lang="en-US" altLang="zh-CN"/>
          </a:p>
        </p:txBody>
      </p:sp>
    </p:spTree>
    <p:extLst>
      <p:ext uri="{BB962C8B-B14F-4D97-AF65-F5344CB8AC3E}">
        <p14:creationId xmlns:p14="http://schemas.microsoft.com/office/powerpoint/2010/main" val="3786704736"/>
      </p:ext>
    </p:extLst>
  </p:cSld>
  <p:clrMapOvr>
    <a:masterClrMapping/>
  </p:clrMapOvr>
  <p:transition spd="slow">
    <p:random/>
    <p:sndAc>
      <p:stSnd>
        <p:snd r:embed="rId1" name="cashreg.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D2DE1886-41EE-411D-A709-5793C8190BBA}" type="slidenum">
              <a:rPr lang="en-US" altLang="zh-CN"/>
              <a:pPr/>
              <a:t>‹#›</a:t>
            </a:fld>
            <a:endParaRPr lang="en-US" altLang="zh-CN"/>
          </a:p>
        </p:txBody>
      </p:sp>
    </p:spTree>
    <p:extLst>
      <p:ext uri="{BB962C8B-B14F-4D97-AF65-F5344CB8AC3E}">
        <p14:creationId xmlns:p14="http://schemas.microsoft.com/office/powerpoint/2010/main" val="2945406834"/>
      </p:ext>
    </p:extLst>
  </p:cSld>
  <p:clrMapOvr>
    <a:masterClrMapping/>
  </p:clrMapOvr>
  <p:transition spd="slow">
    <p:random/>
    <p:sndAc>
      <p:stSnd>
        <p:snd r:embed="rId1" name="cashreg.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9" y="304800"/>
            <a:ext cx="2669116"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2" y="304800"/>
            <a:ext cx="7806267"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A58FCD49-7902-4CFB-BAF4-BE8A6E714060}" type="slidenum">
              <a:rPr lang="en-US" altLang="zh-CN"/>
              <a:pPr/>
              <a:t>‹#›</a:t>
            </a:fld>
            <a:endParaRPr lang="en-US" altLang="zh-CN"/>
          </a:p>
        </p:txBody>
      </p:sp>
    </p:spTree>
    <p:extLst>
      <p:ext uri="{BB962C8B-B14F-4D97-AF65-F5344CB8AC3E}">
        <p14:creationId xmlns:p14="http://schemas.microsoft.com/office/powerpoint/2010/main" val="2894289348"/>
      </p:ext>
    </p:extLst>
  </p:cSld>
  <p:clrMapOvr>
    <a:masterClrMapping/>
  </p:clrMapOvr>
  <p:transition spd="slow">
    <p:random/>
    <p:sndAc>
      <p:stSnd>
        <p:snd r:embed="rId1" name="cashreg.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397933" y="228600"/>
            <a:ext cx="11387667" cy="1143000"/>
          </a:xfrm>
        </p:spPr>
        <p:txBody>
          <a:bodyPr/>
          <a:lstStyle/>
          <a:p>
            <a:r>
              <a:rPr lang="zh-CN" altLang="en-US"/>
              <a:t>单击此处编辑母版标题样式</a:t>
            </a:r>
          </a:p>
        </p:txBody>
      </p:sp>
      <p:sp>
        <p:nvSpPr>
          <p:cNvPr id="3" name="SmartArt 占位符 2"/>
          <p:cNvSpPr>
            <a:spLocks noGrp="1"/>
          </p:cNvSpPr>
          <p:nvPr>
            <p:ph type="dgm" idx="1"/>
          </p:nvPr>
        </p:nvSpPr>
        <p:spPr>
          <a:xfrm>
            <a:off x="812800" y="1600200"/>
            <a:ext cx="10871200" cy="4498975"/>
          </a:xfrm>
        </p:spPr>
        <p:txBody>
          <a:bodyPr/>
          <a:lstStyle/>
          <a:p>
            <a:pPr lvl="0"/>
            <a:endParaRPr lang="zh-CN" altLang="en-US" noProof="0"/>
          </a:p>
        </p:txBody>
      </p:sp>
      <p:sp>
        <p:nvSpPr>
          <p:cNvPr id="4" name="Rectangle 250"/>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itchFamily="18" charset="0"/>
              </a:defRPr>
            </a:lvl1pPr>
          </a:lstStyle>
          <a:p>
            <a:fld id="{12C84D31-CBD0-44F3-BB3E-8DEFE9EA253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27461563"/>
      </p:ext>
    </p:extLst>
  </p:cSld>
  <p:clrMapOvr>
    <a:masterClrMapping/>
  </p:clrMapOvr>
  <p:transition spd="slow">
    <p:random/>
    <p:sndAc>
      <p:stSnd>
        <p:snd r:embed="rId1" name="cashreg.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7933" y="228600"/>
            <a:ext cx="11387667" cy="1143000"/>
          </a:xfrm>
        </p:spPr>
        <p:txBody>
          <a:bodyPr/>
          <a:lstStyle/>
          <a:p>
            <a:r>
              <a:rPr lang="zh-CN" altLang="en-US"/>
              <a:t>单击此处编辑母版标题样式</a:t>
            </a:r>
          </a:p>
        </p:txBody>
      </p:sp>
      <p:sp>
        <p:nvSpPr>
          <p:cNvPr id="3" name="表格占位符 2"/>
          <p:cNvSpPr>
            <a:spLocks noGrp="1"/>
          </p:cNvSpPr>
          <p:nvPr>
            <p:ph type="tbl" idx="1"/>
          </p:nvPr>
        </p:nvSpPr>
        <p:spPr>
          <a:xfrm>
            <a:off x="812800" y="1600200"/>
            <a:ext cx="10871200" cy="4498975"/>
          </a:xfrm>
        </p:spPr>
        <p:txBody>
          <a:bodyPr/>
          <a:lstStyle/>
          <a:p>
            <a:pPr lvl="0"/>
            <a:endParaRPr lang="zh-CN" altLang="en-US" noProof="0"/>
          </a:p>
        </p:txBody>
      </p:sp>
      <p:sp>
        <p:nvSpPr>
          <p:cNvPr id="4" name="Rectangle 250"/>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itchFamily="18" charset="0"/>
              </a:defRPr>
            </a:lvl1pPr>
          </a:lstStyle>
          <a:p>
            <a:fld id="{F1DFC5D7-06C7-4F0A-BC03-907816DB0B5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343334361"/>
      </p:ext>
    </p:extLst>
  </p:cSld>
  <p:clrMapOvr>
    <a:masterClrMapping/>
  </p:clrMapOvr>
  <p:transition spd="slow">
    <p:random/>
    <p:sndAc>
      <p:stSnd>
        <p:snd r:embed="rId1" name="cashreg.wav"/>
      </p:st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2597D2-1ECC-E2BF-5C0C-172681C879C4}"/>
              </a:ext>
            </a:extLst>
          </p:cNvPr>
          <p:cNvSpPr>
            <a:spLocks noGrp="1"/>
          </p:cNvSpPr>
          <p:nvPr>
            <p:ph type="title"/>
          </p:nvPr>
        </p:nvSpPr>
        <p:spPr>
          <a:xfrm>
            <a:off x="766233" y="304801"/>
            <a:ext cx="10668000" cy="121602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8F54127-754E-51BD-8559-4D4106FDB054}"/>
              </a:ext>
            </a:extLst>
          </p:cNvPr>
          <p:cNvSpPr>
            <a:spLocks noGrp="1"/>
          </p:cNvSpPr>
          <p:nvPr>
            <p:ph type="body" sz="half" idx="1"/>
          </p:nvPr>
        </p:nvSpPr>
        <p:spPr>
          <a:xfrm>
            <a:off x="755651" y="1752600"/>
            <a:ext cx="5232400" cy="4267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联机映像占位符 3">
            <a:extLst>
              <a:ext uri="{FF2B5EF4-FFF2-40B4-BE49-F238E27FC236}">
                <a16:creationId xmlns:a16="http://schemas.microsoft.com/office/drawing/2014/main" id="{85D5333A-5422-C3C4-63FC-B778EDD090FE}"/>
              </a:ext>
            </a:extLst>
          </p:cNvPr>
          <p:cNvSpPr>
            <a:spLocks noGrp="1"/>
          </p:cNvSpPr>
          <p:nvPr>
            <p:ph type="clipArt" sz="half" idx="2"/>
          </p:nvPr>
        </p:nvSpPr>
        <p:spPr>
          <a:xfrm>
            <a:off x="6191251" y="1752600"/>
            <a:ext cx="5232400" cy="4267200"/>
          </a:xfrm>
        </p:spPr>
        <p:txBody>
          <a:bodyPr/>
          <a:lstStyle/>
          <a:p>
            <a:endParaRPr lang="zh-CN" altLang="en-US"/>
          </a:p>
        </p:txBody>
      </p:sp>
      <p:sp>
        <p:nvSpPr>
          <p:cNvPr id="5" name="日期占位符 4">
            <a:extLst>
              <a:ext uri="{FF2B5EF4-FFF2-40B4-BE49-F238E27FC236}">
                <a16:creationId xmlns:a16="http://schemas.microsoft.com/office/drawing/2014/main" id="{EBA78740-D95F-F60E-3AB3-37F1FF1A7C91}"/>
              </a:ext>
            </a:extLst>
          </p:cNvPr>
          <p:cNvSpPr>
            <a:spLocks noGrp="1"/>
          </p:cNvSpPr>
          <p:nvPr>
            <p:ph type="dt" sz="half" idx="10"/>
          </p:nvPr>
        </p:nvSpPr>
        <p:spPr>
          <a:xfrm>
            <a:off x="812800" y="6245225"/>
            <a:ext cx="2641600"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2BFE2006-25B9-915C-EB53-BCFB92721BBA}"/>
              </a:ext>
            </a:extLst>
          </p:cNvPr>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6611390E-F909-D46A-48C9-3EF21BCD89B0}"/>
              </a:ext>
            </a:extLst>
          </p:cNvPr>
          <p:cNvSpPr>
            <a:spLocks noGrp="1"/>
          </p:cNvSpPr>
          <p:nvPr>
            <p:ph type="sldNum" sz="quarter" idx="12"/>
          </p:nvPr>
        </p:nvSpPr>
        <p:spPr>
          <a:xfrm>
            <a:off x="8737600" y="6245225"/>
            <a:ext cx="2641600" cy="476250"/>
          </a:xfrm>
        </p:spPr>
        <p:txBody>
          <a:bodyPr/>
          <a:lstStyle>
            <a:lvl1pPr>
              <a:defRPr/>
            </a:lvl1pPr>
          </a:lstStyle>
          <a:p>
            <a:fld id="{282E0DE2-BB69-4901-A177-3D9CC01581C4}" type="slidenum">
              <a:rPr lang="en-US" altLang="zh-CN"/>
              <a:pPr/>
              <a:t>‹#›</a:t>
            </a:fld>
            <a:endParaRPr lang="en-US" altLang="zh-CN"/>
          </a:p>
        </p:txBody>
      </p:sp>
    </p:spTree>
    <p:extLst>
      <p:ext uri="{BB962C8B-B14F-4D97-AF65-F5344CB8AC3E}">
        <p14:creationId xmlns:p14="http://schemas.microsoft.com/office/powerpoint/2010/main" val="2809080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697AB9B8-7FC3-4636-AAE5-5E13450DE542}" type="slidenum">
              <a:rPr lang="en-US" altLang="zh-CN"/>
              <a:pPr/>
              <a:t>‹#›</a:t>
            </a:fld>
            <a:endParaRPr lang="en-US" altLang="zh-CN"/>
          </a:p>
        </p:txBody>
      </p:sp>
    </p:spTree>
    <p:extLst>
      <p:ext uri="{BB962C8B-B14F-4D97-AF65-F5344CB8AC3E}">
        <p14:creationId xmlns:p14="http://schemas.microsoft.com/office/powerpoint/2010/main" val="4282834528"/>
      </p:ext>
    </p:extLst>
  </p:cSld>
  <p:clrMapOvr>
    <a:masterClrMapping/>
  </p:clrMapOvr>
  <p:transition spd="slow">
    <p:random/>
    <p:sndAc>
      <p:stSnd>
        <p:snd r:embed="rId1" name="cashreg.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6"/>
            <a:ext cx="105156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a:t>单击此处编辑母版文本样式</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AEFA684E-3E35-4E8D-AE9B-64F3E030DAC7}" type="slidenum">
              <a:rPr lang="en-US" altLang="zh-CN"/>
              <a:pPr/>
              <a:t>‹#›</a:t>
            </a:fld>
            <a:endParaRPr lang="en-US" altLang="zh-CN"/>
          </a:p>
        </p:txBody>
      </p:sp>
    </p:spTree>
    <p:extLst>
      <p:ext uri="{BB962C8B-B14F-4D97-AF65-F5344CB8AC3E}">
        <p14:creationId xmlns:p14="http://schemas.microsoft.com/office/powerpoint/2010/main" val="1074787666"/>
      </p:ext>
    </p:extLst>
  </p:cSld>
  <p:clrMapOvr>
    <a:masterClrMapping/>
  </p:clrMapOvr>
  <p:transition spd="slow">
    <p:random/>
    <p:sndAc>
      <p:stSnd>
        <p:snd r:embed="rId1" name="cashreg.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752600"/>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D8782938-2A91-470D-BB5E-CFC0CB23F563}" type="slidenum">
              <a:rPr lang="en-US" altLang="zh-CN"/>
              <a:pPr/>
              <a:t>‹#›</a:t>
            </a:fld>
            <a:endParaRPr lang="en-US" altLang="zh-CN"/>
          </a:p>
        </p:txBody>
      </p:sp>
    </p:spTree>
    <p:extLst>
      <p:ext uri="{BB962C8B-B14F-4D97-AF65-F5344CB8AC3E}">
        <p14:creationId xmlns:p14="http://schemas.microsoft.com/office/powerpoint/2010/main" val="683364034"/>
      </p:ext>
    </p:extLst>
  </p:cSld>
  <p:clrMapOvr>
    <a:masterClrMapping/>
  </p:clrMapOvr>
  <p:transition spd="slow">
    <p:random/>
    <p:sndAc>
      <p:stSnd>
        <p:snd r:embed="rId1" name="cashreg.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8"/>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9" y="1681163"/>
            <a:ext cx="5158316"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840319" y="2505075"/>
            <a:ext cx="51583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8"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9"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53F33AAD-9A7B-4A21-88B2-4559680F09F5}" type="slidenum">
              <a:rPr lang="en-US" altLang="zh-CN"/>
              <a:pPr/>
              <a:t>‹#›</a:t>
            </a:fld>
            <a:endParaRPr lang="en-US" altLang="zh-CN"/>
          </a:p>
        </p:txBody>
      </p:sp>
    </p:spTree>
    <p:extLst>
      <p:ext uri="{BB962C8B-B14F-4D97-AF65-F5344CB8AC3E}">
        <p14:creationId xmlns:p14="http://schemas.microsoft.com/office/powerpoint/2010/main" val="3497830847"/>
      </p:ext>
    </p:extLst>
  </p:cSld>
  <p:clrMapOvr>
    <a:masterClrMapping/>
  </p:clrMapOvr>
  <p:transition spd="slow">
    <p:random/>
    <p:sndAc>
      <p:stSnd>
        <p:snd r:embed="rId1" name="cashreg.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4"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6101B719-BDDE-489D-A70B-597015C49E9D}" type="slidenum">
              <a:rPr lang="en-US" altLang="zh-CN"/>
              <a:pPr/>
              <a:t>‹#›</a:t>
            </a:fld>
            <a:endParaRPr lang="en-US" altLang="zh-CN"/>
          </a:p>
        </p:txBody>
      </p:sp>
    </p:spTree>
    <p:extLst>
      <p:ext uri="{BB962C8B-B14F-4D97-AF65-F5344CB8AC3E}">
        <p14:creationId xmlns:p14="http://schemas.microsoft.com/office/powerpoint/2010/main" val="2093825034"/>
      </p:ext>
    </p:extLst>
  </p:cSld>
  <p:clrMapOvr>
    <a:masterClrMapping/>
  </p:clrMapOvr>
  <p:transition spd="slow">
    <p:random/>
    <p:sndAc>
      <p:stSnd>
        <p:snd r:embed="rId1" name="cashreg.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3"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4"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682A86A7-9DAA-4322-819E-5B752BF0D8C9}" type="slidenum">
              <a:rPr lang="en-US" altLang="zh-CN"/>
              <a:pPr/>
              <a:t>‹#›</a:t>
            </a:fld>
            <a:endParaRPr lang="en-US" altLang="zh-CN"/>
          </a:p>
        </p:txBody>
      </p:sp>
    </p:spTree>
    <p:extLst>
      <p:ext uri="{BB962C8B-B14F-4D97-AF65-F5344CB8AC3E}">
        <p14:creationId xmlns:p14="http://schemas.microsoft.com/office/powerpoint/2010/main" val="413458391"/>
      </p:ext>
    </p:extLst>
  </p:cSld>
  <p:clrMapOvr>
    <a:masterClrMapping/>
  </p:clrMapOvr>
  <p:transition spd="slow">
    <p:random/>
    <p:sndAc>
      <p:stSnd>
        <p:snd r:embed="rId1" name="cashreg.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lstStyle>
            <a:lvl1pPr>
              <a:defRPr sz="2400"/>
            </a:lvl1pPr>
          </a:lstStyle>
          <a:p>
            <a:r>
              <a:rPr lang="zh-CN" altLang="en-US"/>
              <a:t>单击此处编辑母版标题样式</a:t>
            </a:r>
          </a:p>
        </p:txBody>
      </p:sp>
      <p:sp>
        <p:nvSpPr>
          <p:cNvPr id="3" name="内容占位符 2"/>
          <p:cNvSpPr>
            <a:spLocks noGrp="1"/>
          </p:cNvSpPr>
          <p:nvPr>
            <p:ph idx="1"/>
          </p:nvPr>
        </p:nvSpPr>
        <p:spPr>
          <a:xfrm>
            <a:off x="5183717" y="987428"/>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9"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EA2910C4-2FD8-4E9E-9C17-A009170B07B6}" type="slidenum">
              <a:rPr lang="en-US" altLang="zh-CN"/>
              <a:pPr/>
              <a:t>‹#›</a:t>
            </a:fld>
            <a:endParaRPr lang="en-US" altLang="zh-CN"/>
          </a:p>
        </p:txBody>
      </p:sp>
    </p:spTree>
    <p:extLst>
      <p:ext uri="{BB962C8B-B14F-4D97-AF65-F5344CB8AC3E}">
        <p14:creationId xmlns:p14="http://schemas.microsoft.com/office/powerpoint/2010/main" val="2693509560"/>
      </p:ext>
    </p:extLst>
  </p:cSld>
  <p:clrMapOvr>
    <a:masterClrMapping/>
  </p:clrMapOvr>
  <p:transition spd="slow">
    <p:random/>
    <p:sndAc>
      <p:stSnd>
        <p:snd r:embed="rId1" name="cashreg.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717" y="987428"/>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840319"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58519F53-03A0-47DF-BF2A-8FC95022AD3A}" type="slidenum">
              <a:rPr lang="en-US" altLang="zh-CN"/>
              <a:pPr/>
              <a:t>‹#›</a:t>
            </a:fld>
            <a:endParaRPr lang="en-US" altLang="zh-CN"/>
          </a:p>
        </p:txBody>
      </p:sp>
    </p:spTree>
    <p:extLst>
      <p:ext uri="{BB962C8B-B14F-4D97-AF65-F5344CB8AC3E}">
        <p14:creationId xmlns:p14="http://schemas.microsoft.com/office/powerpoint/2010/main" val="3493128461"/>
      </p:ext>
    </p:extLst>
  </p:cSld>
  <p:clrMapOvr>
    <a:masterClrMapping/>
  </p:clrMapOvr>
  <p:transition spd="slow">
    <p:random/>
    <p:sndAc>
      <p:stSnd>
        <p:snd r:embed="rId1" name="cashreg.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bwMode="auto">
          <a:xfrm>
            <a:off x="766233" y="304801"/>
            <a:ext cx="10668000" cy="1216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82275" name="Rectangle 3"/>
          <p:cNvSpPr>
            <a:spLocks noGrp="1" noChangeArrowheads="1"/>
          </p:cNvSpPr>
          <p:nvPr>
            <p:ph type="body" idx="1"/>
          </p:nvPr>
        </p:nvSpPr>
        <p:spPr bwMode="auto">
          <a:xfrm>
            <a:off x="755651" y="1752600"/>
            <a:ext cx="10668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0" fontAlgn="base" hangingPunct="0">
              <a:spcBef>
                <a:spcPct val="0"/>
              </a:spcBef>
              <a:spcAft>
                <a:spcPct val="0"/>
              </a:spcAft>
              <a:defRPr/>
            </a:pPr>
            <a:endParaRPr lang="zh-CN" altLang="en-US" sz="1350">
              <a:solidFill>
                <a:srgbClr val="000000"/>
              </a:solidFill>
            </a:endParaRPr>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defRPr/>
            </a:pPr>
            <a:endParaRPr lang="zh-CN" altLang="en-US" sz="1350">
              <a:solidFill>
                <a:srgbClr val="000000"/>
              </a:solidFill>
            </a:endParaRPr>
          </a:p>
        </p:txBody>
      </p:sp>
      <p:sp>
        <p:nvSpPr>
          <p:cNvPr id="182278" name="Rectangle 6"/>
          <p:cNvSpPr>
            <a:spLocks noGrp="1" noChangeArrowheads="1"/>
          </p:cNvSpPr>
          <p:nvPr>
            <p:ph type="dt" sz="half" idx="2"/>
          </p:nvPr>
        </p:nvSpPr>
        <p:spPr bwMode="auto">
          <a:xfrm>
            <a:off x="812800" y="6245225"/>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900">
                <a:solidFill>
                  <a:srgbClr val="000000"/>
                </a:solidFill>
                <a:latin typeface="Verdana"/>
                <a:ea typeface="宋体"/>
              </a:defRPr>
            </a:lvl1pPr>
          </a:lstStyle>
          <a:p>
            <a:pPr fontAlgn="base">
              <a:spcBef>
                <a:spcPct val="0"/>
              </a:spcBef>
              <a:spcAft>
                <a:spcPct val="0"/>
              </a:spcAft>
              <a:defRPr/>
            </a:pPr>
            <a:endParaRPr lang="en-US" altLang="zh-CN"/>
          </a:p>
        </p:txBody>
      </p:sp>
      <p:sp>
        <p:nvSpPr>
          <p:cNvPr id="182279"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0" sz="900">
                <a:solidFill>
                  <a:srgbClr val="000000"/>
                </a:solidFill>
                <a:latin typeface="Verdana"/>
                <a:ea typeface="宋体"/>
              </a:defRPr>
            </a:lvl1pPr>
          </a:lstStyle>
          <a:p>
            <a:pPr fontAlgn="base">
              <a:spcBef>
                <a:spcPct val="0"/>
              </a:spcBef>
              <a:spcAft>
                <a:spcPct val="0"/>
              </a:spcAft>
              <a:defRPr/>
            </a:pPr>
            <a:endParaRPr lang="en-US" altLang="zh-CN"/>
          </a:p>
        </p:txBody>
      </p:sp>
      <p:sp>
        <p:nvSpPr>
          <p:cNvPr id="182280" name="Rectangle 8"/>
          <p:cNvSpPr>
            <a:spLocks noGrp="1" noChangeArrowheads="1"/>
          </p:cNvSpPr>
          <p:nvPr>
            <p:ph type="sldNum" sz="quarter" idx="4"/>
          </p:nvPr>
        </p:nvSpPr>
        <p:spPr bwMode="auto">
          <a:xfrm>
            <a:off x="8737600" y="6245225"/>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900">
                <a:solidFill>
                  <a:srgbClr val="000000"/>
                </a:solidFill>
                <a:latin typeface="Verdana" pitchFamily="34" charset="0"/>
              </a:defRPr>
            </a:lvl1pPr>
          </a:lstStyle>
          <a:p>
            <a:pPr fontAlgn="base">
              <a:spcBef>
                <a:spcPct val="0"/>
              </a:spcBef>
              <a:spcAft>
                <a:spcPct val="0"/>
              </a:spcAft>
            </a:pPr>
            <a:fld id="{D5F57CB9-4C98-45E8-A44B-9DEF2E9497DB}" type="slidenum">
              <a:rPr lang="en-US" altLang="zh-CN"/>
              <a:pPr fontAlgn="base">
                <a:spcBef>
                  <a:spcPct val="0"/>
                </a:spcBef>
                <a:spcAft>
                  <a:spcPct val="0"/>
                </a:spcAft>
              </a:pPr>
              <a:t>‹#›</a:t>
            </a:fld>
            <a:endParaRPr lang="en-US" altLang="zh-CN"/>
          </a:p>
        </p:txBody>
      </p:sp>
    </p:spTree>
    <p:extLst>
      <p:ext uri="{BB962C8B-B14F-4D97-AF65-F5344CB8AC3E}">
        <p14:creationId xmlns:p14="http://schemas.microsoft.com/office/powerpoint/2010/main" val="37307068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spd="slow">
    <p:random/>
    <p:sndAc>
      <p:stSnd>
        <p:snd r:embed="rId16" name="cashreg.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182274"/>
                                        </p:tgtEl>
                                        <p:attrNameLst>
                                          <p:attrName>style.visibility</p:attrName>
                                        </p:attrNameLst>
                                      </p:cBhvr>
                                      <p:to>
                                        <p:strVal val="visible"/>
                                      </p:to>
                                    </p:set>
                                    <p:anim calcmode="lin" valueType="num">
                                      <p:cBhvr>
                                        <p:cTn id="7" dur="1000" fill="hold"/>
                                        <p:tgtEl>
                                          <p:spTgt spid="182274"/>
                                        </p:tgtEl>
                                        <p:attrNameLst>
                                          <p:attrName>ppt_x</p:attrName>
                                        </p:attrNameLst>
                                      </p:cBhvr>
                                      <p:tavLst>
                                        <p:tav tm="0">
                                          <p:val>
                                            <p:strVal val="#ppt_x-.2"/>
                                          </p:val>
                                        </p:tav>
                                        <p:tav tm="100000">
                                          <p:val>
                                            <p:strVal val="#ppt_x"/>
                                          </p:val>
                                        </p:tav>
                                      </p:tavLst>
                                    </p:anim>
                                    <p:anim calcmode="lin" valueType="num">
                                      <p:cBhvr>
                                        <p:cTn id="8" dur="1000" fill="hold"/>
                                        <p:tgtEl>
                                          <p:spTgt spid="18227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227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182275">
                                            <p:txEl>
                                              <p:pRg st="0" end="0"/>
                                            </p:txEl>
                                          </p:spTgt>
                                        </p:tgtEl>
                                        <p:attrNameLst>
                                          <p:attrName>style.visibility</p:attrName>
                                        </p:attrNameLst>
                                      </p:cBhvr>
                                      <p:to>
                                        <p:strVal val="visible"/>
                                      </p:to>
                                    </p:set>
                                    <p:animEffect transition="in" filter="fade">
                                      <p:cBhvr>
                                        <p:cTn id="14" dur="500"/>
                                        <p:tgtEl>
                                          <p:spTgt spid="182275">
                                            <p:txEl>
                                              <p:pRg st="0" end="0"/>
                                            </p:txEl>
                                          </p:spTgt>
                                        </p:tgtEl>
                                      </p:cBhvr>
                                    </p:animEffect>
                                    <p:anim calcmode="lin" valueType="num">
                                      <p:cBhvr>
                                        <p:cTn id="15" dur="500" fill="hold"/>
                                        <p:tgtEl>
                                          <p:spTgt spid="182275">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82275">
                                            <p:txEl>
                                              <p:pRg st="0" end="0"/>
                                            </p:txEl>
                                          </p:spTgt>
                                        </p:tgtEl>
                                        <p:attrNameLst>
                                          <p:attrName>ppt_y</p:attrName>
                                        </p:attrNameLst>
                                      </p:cBhvr>
                                      <p:tavLst>
                                        <p:tav tm="0">
                                          <p:val>
                                            <p:strVal val="#ppt_y+.05"/>
                                          </p:val>
                                        </p:tav>
                                        <p:tav tm="100000">
                                          <p:val>
                                            <p:strVal val="#ppt_y"/>
                                          </p:val>
                                        </p:tav>
                                      </p:tavLst>
                                    </p:anim>
                                  </p:childTnLst>
                                </p:cTn>
                              </p:par>
                              <p:par>
                                <p:cTn id="17" presetID="44" presetClass="entr" presetSubtype="0" fill="hold" grpId="0" nodeType="withEffect">
                                  <p:stCondLst>
                                    <p:cond delay="0"/>
                                  </p:stCondLst>
                                  <p:childTnLst>
                                    <p:set>
                                      <p:cBhvr>
                                        <p:cTn id="18" dur="0" fill="hold">
                                          <p:stCondLst>
                                            <p:cond delay="0"/>
                                          </p:stCondLst>
                                        </p:cTn>
                                        <p:tgtEl>
                                          <p:spTgt spid="182275">
                                            <p:txEl>
                                              <p:pRg st="1" end="1"/>
                                            </p:txEl>
                                          </p:spTgt>
                                        </p:tgtEl>
                                        <p:attrNameLst>
                                          <p:attrName>style.visibility</p:attrName>
                                        </p:attrNameLst>
                                      </p:cBhvr>
                                      <p:to>
                                        <p:strVal val="visible"/>
                                      </p:to>
                                    </p:set>
                                    <p:animEffect transition="in" filter="fade">
                                      <p:cBhvr>
                                        <p:cTn id="19" dur="500"/>
                                        <p:tgtEl>
                                          <p:spTgt spid="182275">
                                            <p:txEl>
                                              <p:pRg st="1" end="1"/>
                                            </p:txEl>
                                          </p:spTgt>
                                        </p:tgtEl>
                                      </p:cBhvr>
                                    </p:animEffect>
                                    <p:anim calcmode="lin" valueType="num">
                                      <p:cBhvr>
                                        <p:cTn id="20" dur="500" fill="hold"/>
                                        <p:tgtEl>
                                          <p:spTgt spid="182275">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182275">
                                            <p:txEl>
                                              <p:pRg st="1" end="1"/>
                                            </p:txEl>
                                          </p:spTgt>
                                        </p:tgtEl>
                                        <p:attrNameLst>
                                          <p:attrName>ppt_y</p:attrName>
                                        </p:attrNameLst>
                                      </p:cBhvr>
                                      <p:tavLst>
                                        <p:tav tm="0">
                                          <p:val>
                                            <p:strVal val="#ppt_y+.05"/>
                                          </p:val>
                                        </p:tav>
                                        <p:tav tm="100000">
                                          <p:val>
                                            <p:strVal val="#ppt_y"/>
                                          </p:val>
                                        </p:tav>
                                      </p:tavLst>
                                    </p:anim>
                                  </p:childTnLst>
                                </p:cTn>
                              </p:par>
                              <p:par>
                                <p:cTn id="22" presetID="44" presetClass="entr" presetSubtype="0" fill="hold" grpId="0" nodeType="withEffect">
                                  <p:stCondLst>
                                    <p:cond delay="0"/>
                                  </p:stCondLst>
                                  <p:childTnLst>
                                    <p:set>
                                      <p:cBhvr>
                                        <p:cTn id="23" dur="0" fill="hold">
                                          <p:stCondLst>
                                            <p:cond delay="0"/>
                                          </p:stCondLst>
                                        </p:cTn>
                                        <p:tgtEl>
                                          <p:spTgt spid="182275">
                                            <p:txEl>
                                              <p:pRg st="2" end="2"/>
                                            </p:txEl>
                                          </p:spTgt>
                                        </p:tgtEl>
                                        <p:attrNameLst>
                                          <p:attrName>style.visibility</p:attrName>
                                        </p:attrNameLst>
                                      </p:cBhvr>
                                      <p:to>
                                        <p:strVal val="visible"/>
                                      </p:to>
                                    </p:set>
                                    <p:animEffect transition="in" filter="fade">
                                      <p:cBhvr>
                                        <p:cTn id="24" dur="500"/>
                                        <p:tgtEl>
                                          <p:spTgt spid="182275">
                                            <p:txEl>
                                              <p:pRg st="2" end="2"/>
                                            </p:txEl>
                                          </p:spTgt>
                                        </p:tgtEl>
                                      </p:cBhvr>
                                    </p:animEffect>
                                    <p:anim calcmode="lin" valueType="num">
                                      <p:cBhvr>
                                        <p:cTn id="25" dur="500" fill="hold"/>
                                        <p:tgtEl>
                                          <p:spTgt spid="182275">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182275">
                                            <p:txEl>
                                              <p:pRg st="2" end="2"/>
                                            </p:txEl>
                                          </p:spTgt>
                                        </p:tgtEl>
                                        <p:attrNameLst>
                                          <p:attrName>ppt_y</p:attrName>
                                        </p:attrNameLst>
                                      </p:cBhvr>
                                      <p:tavLst>
                                        <p:tav tm="0">
                                          <p:val>
                                            <p:strVal val="#ppt_y+.05"/>
                                          </p:val>
                                        </p:tav>
                                        <p:tav tm="100000">
                                          <p:val>
                                            <p:strVal val="#ppt_y"/>
                                          </p:val>
                                        </p:tav>
                                      </p:tavLst>
                                    </p:anim>
                                  </p:childTnLst>
                                </p:cTn>
                              </p:par>
                              <p:par>
                                <p:cTn id="27" presetID="44" presetClass="entr" presetSubtype="0" fill="hold" grpId="0" nodeType="withEffect">
                                  <p:stCondLst>
                                    <p:cond delay="0"/>
                                  </p:stCondLst>
                                  <p:childTnLst>
                                    <p:set>
                                      <p:cBhvr>
                                        <p:cTn id="28" dur="0" fill="hold">
                                          <p:stCondLst>
                                            <p:cond delay="0"/>
                                          </p:stCondLst>
                                        </p:cTn>
                                        <p:tgtEl>
                                          <p:spTgt spid="182275">
                                            <p:txEl>
                                              <p:pRg st="3" end="3"/>
                                            </p:txEl>
                                          </p:spTgt>
                                        </p:tgtEl>
                                        <p:attrNameLst>
                                          <p:attrName>style.visibility</p:attrName>
                                        </p:attrNameLst>
                                      </p:cBhvr>
                                      <p:to>
                                        <p:strVal val="visible"/>
                                      </p:to>
                                    </p:set>
                                    <p:animEffect transition="in" filter="fade">
                                      <p:cBhvr>
                                        <p:cTn id="29" dur="500"/>
                                        <p:tgtEl>
                                          <p:spTgt spid="182275">
                                            <p:txEl>
                                              <p:pRg st="3" end="3"/>
                                            </p:txEl>
                                          </p:spTgt>
                                        </p:tgtEl>
                                      </p:cBhvr>
                                    </p:animEffect>
                                    <p:anim calcmode="lin" valueType="num">
                                      <p:cBhvr>
                                        <p:cTn id="30" dur="500" fill="hold"/>
                                        <p:tgtEl>
                                          <p:spTgt spid="182275">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182275">
                                            <p:txEl>
                                              <p:pRg st="3" end="3"/>
                                            </p:txEl>
                                          </p:spTgt>
                                        </p:tgtEl>
                                        <p:attrNameLst>
                                          <p:attrName>ppt_y</p:attrName>
                                        </p:attrNameLst>
                                      </p:cBhvr>
                                      <p:tavLst>
                                        <p:tav tm="0">
                                          <p:val>
                                            <p:strVal val="#ppt_y+.05"/>
                                          </p:val>
                                        </p:tav>
                                        <p:tav tm="100000">
                                          <p:val>
                                            <p:strVal val="#ppt_y"/>
                                          </p:val>
                                        </p:tav>
                                      </p:tavLst>
                                    </p:anim>
                                  </p:childTnLst>
                                </p:cTn>
                              </p:par>
                              <p:par>
                                <p:cTn id="32" presetID="44" presetClass="entr" presetSubtype="0" fill="hold" grpId="0" nodeType="withEffect">
                                  <p:stCondLst>
                                    <p:cond delay="0"/>
                                  </p:stCondLst>
                                  <p:childTnLst>
                                    <p:set>
                                      <p:cBhvr>
                                        <p:cTn id="33" dur="0" fill="hold">
                                          <p:stCondLst>
                                            <p:cond delay="0"/>
                                          </p:stCondLst>
                                        </p:cTn>
                                        <p:tgtEl>
                                          <p:spTgt spid="182275">
                                            <p:txEl>
                                              <p:pRg st="4" end="4"/>
                                            </p:txEl>
                                          </p:spTgt>
                                        </p:tgtEl>
                                        <p:attrNameLst>
                                          <p:attrName>style.visibility</p:attrName>
                                        </p:attrNameLst>
                                      </p:cBhvr>
                                      <p:to>
                                        <p:strVal val="visible"/>
                                      </p:to>
                                    </p:set>
                                    <p:animEffect transition="in" filter="fade">
                                      <p:cBhvr>
                                        <p:cTn id="34" dur="500"/>
                                        <p:tgtEl>
                                          <p:spTgt spid="182275">
                                            <p:txEl>
                                              <p:pRg st="4" end="4"/>
                                            </p:txEl>
                                          </p:spTgt>
                                        </p:tgtEl>
                                      </p:cBhvr>
                                    </p:animEffect>
                                    <p:anim calcmode="lin" valueType="num">
                                      <p:cBhvr>
                                        <p:cTn id="35" dur="500" fill="hold"/>
                                        <p:tgtEl>
                                          <p:spTgt spid="182275">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182275">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p:bldP spid="182275" grpId="0" build="p">
        <p:tmplLst>
          <p:tmpl lvl="1">
            <p:tnLst>
              <p:par>
                <p:cTn presetID="44" presetClass="entr" presetSubtype="0" fill="hold" nodeType="click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Lst>
      </p:bldP>
    </p:bldLst>
  </p:timing>
  <p:txStyles>
    <p:titleStyle>
      <a:lvl1pPr algn="l" rtl="0" eaLnBrk="0" fontAlgn="base" hangingPunct="0">
        <a:spcBef>
          <a:spcPct val="0"/>
        </a:spcBef>
        <a:spcAft>
          <a:spcPct val="0"/>
        </a:spcAft>
        <a:defRPr sz="2800" kern="12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5pPr>
      <a:lvl6pPr marL="3429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6pPr>
      <a:lvl7pPr marL="6858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7pPr>
      <a:lvl8pPr marL="10287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8pPr>
      <a:lvl9pPr marL="13716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9pPr>
    </p:titleStyle>
    <p:bodyStyle>
      <a:lvl1pPr marL="352425" indent="-352425" algn="l" rtl="0" eaLnBrk="0" fontAlgn="base" hangingPunct="0">
        <a:spcBef>
          <a:spcPct val="20000"/>
        </a:spcBef>
        <a:spcAft>
          <a:spcPct val="0"/>
        </a:spcAft>
        <a:buClr>
          <a:schemeClr val="accent2"/>
        </a:buClr>
        <a:buFont typeface="Wingdings" pitchFamily="2" charset="2"/>
        <a:buChar char="o"/>
        <a:defRPr sz="2200" kern="1200">
          <a:solidFill>
            <a:schemeClr val="tx1"/>
          </a:solidFill>
          <a:latin typeface="+mn-lt"/>
          <a:ea typeface="+mn-ea"/>
          <a:cs typeface="+mn-cs"/>
        </a:defRPr>
      </a:lvl1pPr>
      <a:lvl2pPr marL="681038" indent="-327025" algn="l" rtl="0" eaLnBrk="0" fontAlgn="base" hangingPunct="0">
        <a:spcBef>
          <a:spcPct val="20000"/>
        </a:spcBef>
        <a:spcAft>
          <a:spcPct val="0"/>
        </a:spcAft>
        <a:buClr>
          <a:schemeClr val="accent2"/>
        </a:buClr>
        <a:buFont typeface="Wingdings" pitchFamily="2" charset="2"/>
        <a:buChar char="n"/>
        <a:defRPr sz="1900" kern="1200">
          <a:solidFill>
            <a:schemeClr val="tx1"/>
          </a:solidFill>
          <a:latin typeface="+mn-lt"/>
          <a:ea typeface="+mn-ea"/>
          <a:cs typeface="+mn-cs"/>
        </a:defRPr>
      </a:lvl2pPr>
      <a:lvl3pPr marL="977900" indent="-295275" algn="l" rtl="0" eaLnBrk="0" fontAlgn="base" hangingPunct="0">
        <a:spcBef>
          <a:spcPct val="20000"/>
        </a:spcBef>
        <a:spcAft>
          <a:spcPct val="0"/>
        </a:spcAft>
        <a:buClr>
          <a:schemeClr val="accent2"/>
        </a:buClr>
        <a:buFont typeface="Wingdings" pitchFamily="2" charset="2"/>
        <a:buChar char="o"/>
        <a:defRPr sz="1700" kern="1200">
          <a:solidFill>
            <a:schemeClr val="tx1"/>
          </a:solidFill>
          <a:latin typeface="+mn-lt"/>
          <a:ea typeface="+mn-ea"/>
          <a:cs typeface="+mn-cs"/>
        </a:defRPr>
      </a:lvl3pPr>
      <a:lvl4pPr marL="1270000" indent="-290513" algn="l" rtl="0" eaLnBrk="0" fontAlgn="base" hangingPunct="0">
        <a:spcBef>
          <a:spcPct val="20000"/>
        </a:spcBef>
        <a:spcAft>
          <a:spcPct val="0"/>
        </a:spcAft>
        <a:buClr>
          <a:schemeClr val="accent2"/>
        </a:buClr>
        <a:buFont typeface="Wingdings" pitchFamily="2" charset="2"/>
        <a:buChar char="n"/>
        <a:defRPr sz="1500" kern="1200">
          <a:solidFill>
            <a:schemeClr val="tx1"/>
          </a:solidFill>
          <a:latin typeface="+mn-lt"/>
          <a:ea typeface="+mn-ea"/>
          <a:cs typeface="+mn-cs"/>
        </a:defRPr>
      </a:lvl4pPr>
      <a:lvl5pPr marL="1570038" indent="-298450" algn="l" rtl="0" eaLnBrk="0" fontAlgn="base" hangingPunct="0">
        <a:spcBef>
          <a:spcPct val="25000"/>
        </a:spcBef>
        <a:spcAft>
          <a:spcPct val="0"/>
        </a:spcAft>
        <a:buClr>
          <a:schemeClr val="accent2"/>
        </a:buClr>
        <a:buFont typeface="Wingdings" pitchFamily="2" charset="2"/>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7AC08EE-F612-A62C-C1CA-A8BF6E24972A}"/>
              </a:ext>
            </a:extLst>
          </p:cNvPr>
          <p:cNvSpPr>
            <a:spLocks noGrp="1" noChangeArrowheads="1"/>
          </p:cNvSpPr>
          <p:nvPr>
            <p:ph type="title"/>
          </p:nvPr>
        </p:nvSpPr>
        <p:spPr/>
        <p:txBody>
          <a:bodyPr/>
          <a:lstStyle/>
          <a:p>
            <a:pPr eaLnBrk="1" hangingPunct="1"/>
            <a:r>
              <a:rPr lang="zh-CN" altLang="en-US" sz="5400" b="1" dirty="0">
                <a:solidFill>
                  <a:srgbClr val="7030A0"/>
                </a:solidFill>
              </a:rPr>
              <a:t>行政法与行政诉讼法学</a:t>
            </a:r>
          </a:p>
        </p:txBody>
      </p:sp>
      <p:sp>
        <p:nvSpPr>
          <p:cNvPr id="3075" name="Rectangle 3">
            <a:extLst>
              <a:ext uri="{FF2B5EF4-FFF2-40B4-BE49-F238E27FC236}">
                <a16:creationId xmlns:a16="http://schemas.microsoft.com/office/drawing/2014/main" id="{723DD700-9420-F4FD-08CB-4AB52FE27C8C}"/>
              </a:ext>
            </a:extLst>
          </p:cNvPr>
          <p:cNvSpPr>
            <a:spLocks noGrp="1" noChangeArrowheads="1"/>
          </p:cNvSpPr>
          <p:nvPr>
            <p:ph idx="1"/>
          </p:nvPr>
        </p:nvSpPr>
        <p:spPr>
          <a:xfrm>
            <a:off x="766233" y="3002280"/>
            <a:ext cx="10668000" cy="4267200"/>
          </a:xfrm>
        </p:spPr>
        <p:txBody>
          <a:bodyPr/>
          <a:lstStyle/>
          <a:p>
            <a:pPr eaLnBrk="1" hangingPunct="1">
              <a:lnSpc>
                <a:spcPct val="80000"/>
              </a:lnSpc>
            </a:pPr>
            <a:r>
              <a:rPr lang="zh-CN" altLang="en-US" sz="3200" dirty="0">
                <a:solidFill>
                  <a:srgbClr val="FF3300"/>
                </a:solidFill>
              </a:rPr>
              <a:t>彭　涛</a:t>
            </a:r>
          </a:p>
          <a:p>
            <a:pPr eaLnBrk="1" hangingPunct="1">
              <a:lnSpc>
                <a:spcPct val="80000"/>
              </a:lnSpc>
            </a:pPr>
            <a:endParaRPr lang="zh-CN" altLang="en-US" sz="3200" dirty="0">
              <a:solidFill>
                <a:srgbClr val="FF3300"/>
              </a:solidFill>
            </a:endParaRPr>
          </a:p>
          <a:p>
            <a:pPr eaLnBrk="1" hangingPunct="1">
              <a:lnSpc>
                <a:spcPct val="80000"/>
              </a:lnSpc>
            </a:pPr>
            <a:r>
              <a:rPr lang="zh-CN" altLang="en-US" sz="2000" dirty="0">
                <a:solidFill>
                  <a:srgbClr val="FF3300"/>
                </a:solidFill>
                <a:latin typeface="华文楷体" panose="02010600040101010101" pitchFamily="2" charset="-122"/>
                <a:ea typeface="华文楷体" panose="02010600040101010101" pitchFamily="2" charset="-122"/>
              </a:rPr>
              <a:t>西安交通大学法学院</a:t>
            </a:r>
            <a:endParaRPr lang="en-US" altLang="zh-CN" sz="2000" dirty="0">
              <a:solidFill>
                <a:srgbClr val="FF3300"/>
              </a:solidFill>
              <a:latin typeface="华文楷体" panose="02010600040101010101" pitchFamily="2" charset="-122"/>
              <a:ea typeface="华文楷体" panose="02010600040101010101" pitchFamily="2" charset="-122"/>
            </a:endParaRPr>
          </a:p>
          <a:p>
            <a:pPr eaLnBrk="1" hangingPunct="1">
              <a:lnSpc>
                <a:spcPct val="80000"/>
              </a:lnSpc>
            </a:pPr>
            <a:r>
              <a:rPr lang="zh-CN" altLang="en-US" sz="2000" dirty="0">
                <a:solidFill>
                  <a:srgbClr val="FF3300"/>
                </a:solidFill>
                <a:latin typeface="华文楷体" panose="02010600040101010101" pitchFamily="2" charset="-122"/>
                <a:ea typeface="华文楷体" panose="02010600040101010101" pitchFamily="2" charset="-122"/>
              </a:rPr>
              <a:t>教授</a:t>
            </a:r>
          </a:p>
          <a:p>
            <a:pPr eaLnBrk="1" hangingPunct="1">
              <a:lnSpc>
                <a:spcPct val="80000"/>
              </a:lnSpc>
            </a:pPr>
            <a:endParaRPr lang="zh-CN" altLang="en-US" dirty="0">
              <a:solidFill>
                <a:srgbClr val="FF3300"/>
              </a:solidFill>
            </a:endParaRPr>
          </a:p>
        </p:txBody>
      </p:sp>
      <p:pic>
        <p:nvPicPr>
          <p:cNvPr id="4" name="图片 3">
            <a:extLst>
              <a:ext uri="{FF2B5EF4-FFF2-40B4-BE49-F238E27FC236}">
                <a16:creationId xmlns:a16="http://schemas.microsoft.com/office/drawing/2014/main" id="{74ED10A3-01F0-FBCC-A3D4-CFE82BDAF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6247" y="1784882"/>
            <a:ext cx="1644118" cy="1644118"/>
          </a:xfrm>
          <a:prstGeom prst="rect">
            <a:avLst/>
          </a:prstGeom>
        </p:spPr>
      </p:pic>
    </p:spTree>
  </p:cSld>
  <p:clrMapOvr>
    <a:masterClrMapping/>
  </p:clrMapOvr>
  <p:transition spd="slow">
    <p:random/>
    <p:sndAc>
      <p:stSnd>
        <p:snd r:embed="rId2" name="cashreg.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EF6420-946A-972E-A9A9-A5C5851AC043}"/>
              </a:ext>
            </a:extLst>
          </p:cNvPr>
          <p:cNvSpPr>
            <a:spLocks noGrp="1"/>
          </p:cNvSpPr>
          <p:nvPr>
            <p:ph type="title"/>
          </p:nvPr>
        </p:nvSpPr>
        <p:spPr/>
        <p:txBody>
          <a:bodyPr/>
          <a:lstStyle/>
          <a:p>
            <a:endParaRPr lang="zh-CN" altLang="en-US"/>
          </a:p>
        </p:txBody>
      </p:sp>
      <p:sp>
        <p:nvSpPr>
          <p:cNvPr id="21507" name="Rectangle 3">
            <a:extLst>
              <a:ext uri="{FF2B5EF4-FFF2-40B4-BE49-F238E27FC236}">
                <a16:creationId xmlns:a16="http://schemas.microsoft.com/office/drawing/2014/main" id="{1FCCD7FC-58C4-D6B7-1BEC-839CB3AEB600}"/>
              </a:ext>
            </a:extLst>
          </p:cNvPr>
          <p:cNvSpPr>
            <a:spLocks noGrp="1" noChangeArrowheads="1"/>
          </p:cNvSpPr>
          <p:nvPr>
            <p:ph idx="1"/>
          </p:nvPr>
        </p:nvSpPr>
        <p:spPr/>
        <p:txBody>
          <a:bodyPr/>
          <a:lstStyle/>
          <a:p>
            <a:pPr algn="just" eaLnBrk="1" hangingPunct="1">
              <a:buFont typeface="Wingdings" panose="05000000000000000000" pitchFamily="2" charset="2"/>
              <a:buNone/>
            </a:pPr>
            <a:r>
              <a:rPr lang="zh-CN" altLang="en-US">
                <a:latin typeface="楷体_GB2312" pitchFamily="49" charset="-122"/>
              </a:rPr>
              <a:t>（一）行政规划的基本功能</a:t>
            </a:r>
          </a:p>
          <a:p>
            <a:pPr algn="just" eaLnBrk="1" hangingPunct="1">
              <a:buFont typeface="Wingdings" panose="05000000000000000000" pitchFamily="2" charset="2"/>
              <a:buNone/>
            </a:pPr>
            <a:r>
              <a:rPr lang="zh-CN" altLang="en-US" sz="2400">
                <a:latin typeface="楷体_GB2312" pitchFamily="49" charset="-122"/>
              </a:rPr>
              <a:t>     行政规划的基本功能，总的来说是设定指标性的行政目标来引导相对人以及行政主体自身的行为。由于在现代社会中规划行政的日益展开和规划手段的广泛运用，行政规划的功能日趋复杂多样化，这包括：（1）引导和指导行政相对人的预期和行为；（2）引导、联系和协调其他行政手段（包括行政法律手段）；（3）通过确立科学、合理的行政目标来有效调动行政资源、实施行政活动；（4）通过取得有关行政机关的共识和协调行政政策来提高整体行政效果；等等。</a:t>
            </a:r>
            <a:r>
              <a:rPr lang="zh-CN" altLang="en-US" sz="2800">
                <a:latin typeface="楷体_GB2312" pitchFamily="49" charset="-122"/>
              </a:rPr>
              <a:t>  </a:t>
            </a:r>
            <a:endParaRPr lang="zh-CN" altLang="en-US" sz="2400">
              <a:latin typeface="楷体_GB2312" pitchFamily="49" charset="-122"/>
            </a:endParaRPr>
          </a:p>
        </p:txBody>
      </p:sp>
      <p:sp>
        <p:nvSpPr>
          <p:cNvPr id="21508" name="Rectangle 4">
            <a:extLst>
              <a:ext uri="{FF2B5EF4-FFF2-40B4-BE49-F238E27FC236}">
                <a16:creationId xmlns:a16="http://schemas.microsoft.com/office/drawing/2014/main" id="{EBA78782-8B1A-3D07-731E-CA148BF5BAF8}"/>
              </a:ext>
            </a:extLst>
          </p:cNvPr>
          <p:cNvSpPr>
            <a:spLocks noChangeArrowheads="1"/>
          </p:cNvSpPr>
          <p:nvPr/>
        </p:nvSpPr>
        <p:spPr bwMode="auto">
          <a:xfrm>
            <a:off x="3287713" y="620714"/>
            <a:ext cx="4339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a:solidFill>
                  <a:schemeClr val="tx2"/>
                </a:solidFill>
                <a:latin typeface="Arial" panose="020B0604020202020204" pitchFamily="34" charset="0"/>
              </a:rPr>
              <a:t>二、行政规划的功能</a:t>
            </a:r>
          </a:p>
        </p:txBody>
      </p:sp>
    </p:spTree>
  </p:cSld>
  <p:clrMapOvr>
    <a:masterClrMapping/>
  </p:clrMapOvr>
  <p:transition spd="slow">
    <p:random/>
    <p:sndAc>
      <p:stSnd>
        <p:snd r:embed="rId2" name="cashreg.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B68F4-7FDE-172D-CFD6-56BF93999117}"/>
              </a:ext>
            </a:extLst>
          </p:cNvPr>
          <p:cNvSpPr>
            <a:spLocks noGrp="1"/>
          </p:cNvSpPr>
          <p:nvPr>
            <p:ph type="title"/>
          </p:nvPr>
        </p:nvSpPr>
        <p:spPr/>
        <p:txBody>
          <a:bodyPr/>
          <a:lstStyle/>
          <a:p>
            <a:endParaRPr lang="zh-CN" altLang="en-US"/>
          </a:p>
        </p:txBody>
      </p:sp>
      <p:sp>
        <p:nvSpPr>
          <p:cNvPr id="22531" name="Rectangle 3">
            <a:extLst>
              <a:ext uri="{FF2B5EF4-FFF2-40B4-BE49-F238E27FC236}">
                <a16:creationId xmlns:a16="http://schemas.microsoft.com/office/drawing/2014/main" id="{A6E2D5E1-694B-D292-FCDE-890521E09603}"/>
              </a:ext>
            </a:extLst>
          </p:cNvPr>
          <p:cNvSpPr>
            <a:spLocks noGrp="1" noChangeArrowheads="1"/>
          </p:cNvSpPr>
          <p:nvPr>
            <p:ph idx="1"/>
          </p:nvPr>
        </p:nvSpPr>
        <p:spPr/>
        <p:txBody>
          <a:bodyPr/>
          <a:lstStyle/>
          <a:p>
            <a:pPr algn="just" eaLnBrk="1" hangingPunct="1">
              <a:buFont typeface="Wingdings" panose="05000000000000000000" pitchFamily="2" charset="2"/>
              <a:buNone/>
            </a:pPr>
            <a:r>
              <a:rPr lang="zh-CN" altLang="en-US">
                <a:latin typeface="楷体_GB2312" pitchFamily="49" charset="-122"/>
              </a:rPr>
              <a:t>（二）行政规划的适用范围</a:t>
            </a:r>
          </a:p>
          <a:p>
            <a:pPr algn="just" eaLnBrk="1" hangingPunct="1">
              <a:buFont typeface="Wingdings" panose="05000000000000000000" pitchFamily="2" charset="2"/>
              <a:buNone/>
            </a:pPr>
            <a:r>
              <a:rPr lang="zh-CN" altLang="en-US" sz="2400">
                <a:latin typeface="楷体_GB2312" pitchFamily="49" charset="-122"/>
              </a:rPr>
              <a:t>      在传统的市场经济国家，有限运用的行政规划主要是在国防事业、防灾救急、城市管理等方面，表现为国防规划、防灾规划、城市规划等保安性质的行政规划，其适用面较窄、政治色彩较浓。</a:t>
            </a:r>
          </a:p>
          <a:p>
            <a:pPr algn="just" eaLnBrk="1" hangingPunct="1">
              <a:buFont typeface="Wingdings" panose="05000000000000000000" pitchFamily="2" charset="2"/>
              <a:buNone/>
            </a:pPr>
            <a:r>
              <a:rPr lang="zh-CN" altLang="en-US" sz="2400">
                <a:latin typeface="楷体_GB2312" pitchFamily="49" charset="-122"/>
              </a:rPr>
              <a:t> </a:t>
            </a:r>
            <a:r>
              <a:rPr lang="zh-CN" altLang="en-US" sz="2800">
                <a:latin typeface="楷体_GB2312" pitchFamily="49" charset="-122"/>
              </a:rPr>
              <a:t>    </a:t>
            </a:r>
            <a:r>
              <a:rPr lang="zh-CN" altLang="en-US" sz="2400">
                <a:latin typeface="楷体_GB2312" pitchFamily="49" charset="-122"/>
              </a:rPr>
              <a:t>第二次世界大战以后，随着国家干预增多和行政民主发展这一双向强化过程，行政规划在日益广泛的领域特别是经济、社会领域得到运用，行政规划的经济性和社会性大大增强。</a:t>
            </a:r>
          </a:p>
        </p:txBody>
      </p:sp>
      <p:sp>
        <p:nvSpPr>
          <p:cNvPr id="22532" name="Rectangle 4">
            <a:extLst>
              <a:ext uri="{FF2B5EF4-FFF2-40B4-BE49-F238E27FC236}">
                <a16:creationId xmlns:a16="http://schemas.microsoft.com/office/drawing/2014/main" id="{4D199628-BCE9-6645-1C8C-CF35C6336E10}"/>
              </a:ext>
            </a:extLst>
          </p:cNvPr>
          <p:cNvSpPr>
            <a:spLocks noChangeArrowheads="1"/>
          </p:cNvSpPr>
          <p:nvPr/>
        </p:nvSpPr>
        <p:spPr bwMode="auto">
          <a:xfrm>
            <a:off x="3287714" y="620714"/>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3600">
              <a:solidFill>
                <a:schemeClr val="tx2"/>
              </a:solidFill>
              <a:latin typeface="Arial" panose="020B0604020202020204" pitchFamily="34" charset="0"/>
            </a:endParaRPr>
          </a:p>
        </p:txBody>
      </p:sp>
    </p:spTree>
  </p:cSld>
  <p:clrMapOvr>
    <a:masterClrMapping/>
  </p:clrMapOvr>
  <p:transition spd="slow">
    <p:random/>
    <p:sndAc>
      <p:stSnd>
        <p:snd r:embed="rId2" name="cashreg.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EFB488-ED02-DB92-CAF2-6D5E6E9FE388}"/>
              </a:ext>
            </a:extLst>
          </p:cNvPr>
          <p:cNvSpPr>
            <a:spLocks noGrp="1"/>
          </p:cNvSpPr>
          <p:nvPr>
            <p:ph type="title"/>
          </p:nvPr>
        </p:nvSpPr>
        <p:spPr/>
        <p:txBody>
          <a:bodyPr/>
          <a:lstStyle/>
          <a:p>
            <a:endParaRPr lang="zh-CN" altLang="en-US"/>
          </a:p>
        </p:txBody>
      </p:sp>
      <p:sp>
        <p:nvSpPr>
          <p:cNvPr id="23554" name="内容占位符 2">
            <a:extLst>
              <a:ext uri="{FF2B5EF4-FFF2-40B4-BE49-F238E27FC236}">
                <a16:creationId xmlns:a16="http://schemas.microsoft.com/office/drawing/2014/main" id="{82CA4A4E-6EED-FAEC-37CE-C2462E3B047B}"/>
              </a:ext>
            </a:extLst>
          </p:cNvPr>
          <p:cNvSpPr>
            <a:spLocks noGrp="1"/>
          </p:cNvSpPr>
          <p:nvPr>
            <p:ph idx="1"/>
          </p:nvPr>
        </p:nvSpPr>
        <p:spPr/>
        <p:txBody>
          <a:bodyPr/>
          <a:lstStyle/>
          <a:p>
            <a:pPr algn="just" eaLnBrk="1" hangingPunct="1">
              <a:buFont typeface="Wingdings" panose="05000000000000000000" pitchFamily="2" charset="2"/>
              <a:buNone/>
            </a:pPr>
            <a:r>
              <a:rPr lang="zh-CN" altLang="en-US" sz="2800">
                <a:latin typeface="楷体 "/>
              </a:rPr>
              <a:t>（三）行政规划的政策基础</a:t>
            </a:r>
          </a:p>
          <a:p>
            <a:pPr algn="just" eaLnBrk="1" hangingPunct="1">
              <a:buFont typeface="Wingdings" panose="05000000000000000000" pitchFamily="2" charset="2"/>
              <a:buNone/>
            </a:pPr>
            <a:r>
              <a:rPr lang="zh-CN" altLang="en-US" sz="2400">
                <a:latin typeface="楷体 "/>
              </a:rPr>
              <a:t>    </a:t>
            </a:r>
            <a:r>
              <a:rPr lang="en-US" altLang="zh-CN" sz="2400">
                <a:latin typeface="楷体 "/>
              </a:rPr>
              <a:t>2015</a:t>
            </a:r>
            <a:r>
              <a:rPr lang="zh-CN" altLang="en-US" sz="2400">
                <a:latin typeface="楷体 "/>
              </a:rPr>
              <a:t>年</a:t>
            </a:r>
            <a:r>
              <a:rPr lang="en-US" altLang="zh-CN" sz="2400">
                <a:latin typeface="楷体 "/>
              </a:rPr>
              <a:t>12</a:t>
            </a:r>
            <a:r>
              <a:rPr lang="zh-CN" altLang="en-US" sz="2400">
                <a:latin typeface="楷体 "/>
              </a:rPr>
              <a:t>月中共中央、国务院颁布的</a:t>
            </a:r>
            <a:r>
              <a:rPr lang="en-US" altLang="zh-CN" sz="2400">
                <a:latin typeface="楷体 "/>
              </a:rPr>
              <a:t>《</a:t>
            </a:r>
            <a:r>
              <a:rPr lang="zh-CN" altLang="en-US" sz="2400">
                <a:latin typeface="楷体 "/>
              </a:rPr>
              <a:t>法治政府建设实施纲要（</a:t>
            </a:r>
            <a:r>
              <a:rPr lang="en-US" altLang="zh-CN" sz="2400">
                <a:latin typeface="楷体 "/>
              </a:rPr>
              <a:t>2015-2020</a:t>
            </a:r>
            <a:r>
              <a:rPr lang="zh-CN" altLang="en-US" sz="2400">
                <a:latin typeface="楷体 "/>
              </a:rPr>
              <a:t>年）</a:t>
            </a:r>
            <a:r>
              <a:rPr lang="en-US" altLang="zh-CN" sz="2400">
                <a:latin typeface="楷体 "/>
              </a:rPr>
              <a:t>》</a:t>
            </a:r>
            <a:r>
              <a:rPr lang="zh-CN" altLang="en-US" sz="2400">
                <a:latin typeface="楷体 "/>
              </a:rPr>
              <a:t>论述如何完善宏观调控时，提出的首要措施是“健全发展规划、投资管理、财政税收、金融等方面法律制度，加强发展战略、规划、政策、标准等制定和实施”。其中特别强调了规划的重要性。执政党和中央人民政府关于发挥行政规划及其他规划的调整功能并将其纳入法治轨道的有关方针政策文件，近些年来颁布了很多。</a:t>
            </a:r>
          </a:p>
        </p:txBody>
      </p:sp>
    </p:spTree>
  </p:cSld>
  <p:clrMapOvr>
    <a:masterClrMapping/>
  </p:clrMapOvr>
  <p:transition spd="slow">
    <p:random/>
    <p:sndAc>
      <p:stSnd>
        <p:snd r:embed="rId2" name="cashreg.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79EA33-F8C8-197C-1DB1-C1FAE432D8C8}"/>
              </a:ext>
            </a:extLst>
          </p:cNvPr>
          <p:cNvSpPr>
            <a:spLocks noGrp="1"/>
          </p:cNvSpPr>
          <p:nvPr>
            <p:ph type="title"/>
          </p:nvPr>
        </p:nvSpPr>
        <p:spPr/>
        <p:txBody>
          <a:bodyPr/>
          <a:lstStyle/>
          <a:p>
            <a:endParaRPr lang="zh-CN" altLang="en-US"/>
          </a:p>
        </p:txBody>
      </p:sp>
      <p:sp>
        <p:nvSpPr>
          <p:cNvPr id="24579" name="Rectangle 3">
            <a:extLst>
              <a:ext uri="{FF2B5EF4-FFF2-40B4-BE49-F238E27FC236}">
                <a16:creationId xmlns:a16="http://schemas.microsoft.com/office/drawing/2014/main" id="{EEEC4D80-21ED-C117-6352-8E259D3FB434}"/>
              </a:ext>
            </a:extLst>
          </p:cNvPr>
          <p:cNvSpPr>
            <a:spLocks noGrp="1" noChangeArrowheads="1"/>
          </p:cNvSpPr>
          <p:nvPr>
            <p:ph idx="1"/>
          </p:nvPr>
        </p:nvSpPr>
        <p:spPr/>
        <p:txBody>
          <a:bodyPr/>
          <a:lstStyle/>
          <a:p>
            <a:pPr algn="just" eaLnBrk="1" hangingPunct="1">
              <a:buFont typeface="Wingdings" panose="05000000000000000000" pitchFamily="2" charset="2"/>
              <a:buNone/>
            </a:pPr>
            <a:r>
              <a:rPr lang="en-US" altLang="zh-CN" sz="2400">
                <a:latin typeface="楷体_GB2312" pitchFamily="49" charset="-122"/>
              </a:rPr>
              <a:t>      </a:t>
            </a:r>
            <a:r>
              <a:rPr lang="zh-CN" altLang="en-US" sz="2800">
                <a:latin typeface="楷体_GB2312" pitchFamily="49" charset="-122"/>
              </a:rPr>
              <a:t>行政规划的法律形式和内容非常多，可从多种角度分类。例如：根据制定规划的主体不同，可分为中央政府的国家规划，中央各部的行业性规划，地方政府的区域发展规划，等等；根据规划内容可分为经济规划、开发规划、教育规划、产业规划等；根据规划的时间长短可分为长期规划、中期规划、短期规划、年度规划、临时规划；根据规划的适用地域可分为全国规划、大区规划、省规划、市镇规划等；根据规划事项的范围可分为综合规划、专题规划等。</a:t>
            </a:r>
          </a:p>
          <a:p>
            <a:pPr algn="just" eaLnBrk="1" hangingPunct="1">
              <a:buFont typeface="Wingdings" panose="05000000000000000000" pitchFamily="2" charset="2"/>
              <a:buNone/>
            </a:pPr>
            <a:r>
              <a:rPr lang="zh-CN" altLang="en-US" sz="2800">
                <a:latin typeface="楷体_GB2312" pitchFamily="49" charset="-122"/>
              </a:rPr>
              <a:t>  </a:t>
            </a:r>
            <a:endParaRPr lang="zh-CN" altLang="en-US">
              <a:latin typeface="楷体_GB2312" pitchFamily="49" charset="-122"/>
            </a:endParaRPr>
          </a:p>
        </p:txBody>
      </p:sp>
      <p:sp>
        <p:nvSpPr>
          <p:cNvPr id="24580" name="Rectangle 4">
            <a:extLst>
              <a:ext uri="{FF2B5EF4-FFF2-40B4-BE49-F238E27FC236}">
                <a16:creationId xmlns:a16="http://schemas.microsoft.com/office/drawing/2014/main" id="{1912718C-1B61-2045-8F02-3A89C4C40027}"/>
              </a:ext>
            </a:extLst>
          </p:cNvPr>
          <p:cNvSpPr>
            <a:spLocks noChangeArrowheads="1"/>
          </p:cNvSpPr>
          <p:nvPr/>
        </p:nvSpPr>
        <p:spPr bwMode="auto">
          <a:xfrm>
            <a:off x="3287713" y="620714"/>
            <a:ext cx="4339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a:solidFill>
                  <a:schemeClr val="tx2"/>
                </a:solidFill>
                <a:latin typeface="Arial" panose="020B0604020202020204" pitchFamily="34" charset="0"/>
              </a:rPr>
              <a:t>三、行政规划的类型</a:t>
            </a:r>
          </a:p>
        </p:txBody>
      </p:sp>
    </p:spTree>
  </p:cSld>
  <p:clrMapOvr>
    <a:masterClrMapping/>
  </p:clrMapOvr>
  <p:transition spd="slow">
    <p:random/>
    <p:sndAc>
      <p:stSnd>
        <p:snd r:embed="rId2" name="cashreg.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2FEBDC-2BE1-A45D-0BE5-2E3B3E25FFC9}"/>
              </a:ext>
            </a:extLst>
          </p:cNvPr>
          <p:cNvSpPr>
            <a:spLocks noGrp="1"/>
          </p:cNvSpPr>
          <p:nvPr>
            <p:ph type="title"/>
          </p:nvPr>
        </p:nvSpPr>
        <p:spPr/>
        <p:txBody>
          <a:bodyPr/>
          <a:lstStyle/>
          <a:p>
            <a:endParaRPr lang="zh-CN" altLang="en-US"/>
          </a:p>
        </p:txBody>
      </p:sp>
      <p:sp>
        <p:nvSpPr>
          <p:cNvPr id="25603" name="Rectangle 3">
            <a:extLst>
              <a:ext uri="{FF2B5EF4-FFF2-40B4-BE49-F238E27FC236}">
                <a16:creationId xmlns:a16="http://schemas.microsoft.com/office/drawing/2014/main" id="{E164943F-6D91-A028-4728-3A78E7C51731}"/>
              </a:ext>
            </a:extLst>
          </p:cNvPr>
          <p:cNvSpPr>
            <a:spLocks noGrp="1" noChangeArrowheads="1"/>
          </p:cNvSpPr>
          <p:nvPr>
            <p:ph idx="1"/>
          </p:nvPr>
        </p:nvSpPr>
        <p:spPr/>
        <p:txBody>
          <a:bodyPr/>
          <a:lstStyle/>
          <a:p>
            <a:pPr algn="just" eaLnBrk="1" hangingPunct="1">
              <a:buFont typeface="Wingdings" panose="05000000000000000000" pitchFamily="2" charset="2"/>
              <a:buNone/>
            </a:pPr>
            <a:r>
              <a:rPr lang="zh-CN" altLang="en-US">
                <a:latin typeface="楷体_GB2312" pitchFamily="49" charset="-122"/>
                <a:sym typeface="Arial" panose="020B0604020202020204" pitchFamily="34" charset="0"/>
              </a:rPr>
              <a:t>（一）行政规划的确定程序</a:t>
            </a:r>
          </a:p>
          <a:p>
            <a:pPr algn="just" eaLnBrk="1" hangingPunct="1">
              <a:buFont typeface="Wingdings" panose="05000000000000000000" pitchFamily="2" charset="2"/>
              <a:buNone/>
            </a:pPr>
            <a:r>
              <a:rPr lang="en-US" altLang="zh-CN">
                <a:latin typeface="楷体_GB2312" pitchFamily="49" charset="-122"/>
                <a:sym typeface="Arial" panose="020B0604020202020204" pitchFamily="34" charset="0"/>
              </a:rPr>
              <a:t> </a:t>
            </a:r>
            <a:r>
              <a:rPr lang="zh-CN" altLang="en-US">
                <a:latin typeface="楷体_GB2312" pitchFamily="49" charset="-122"/>
                <a:sym typeface="Arial" panose="020B0604020202020204" pitchFamily="34" charset="0"/>
              </a:rPr>
              <a:t>  </a:t>
            </a:r>
            <a:r>
              <a:rPr lang="en-US" altLang="zh-CN" sz="2800">
                <a:latin typeface="楷体_GB2312" pitchFamily="49" charset="-122"/>
                <a:sym typeface="Arial" panose="020B0604020202020204" pitchFamily="34" charset="0"/>
              </a:rPr>
              <a:t>1.</a:t>
            </a:r>
            <a:r>
              <a:rPr lang="zh-CN" altLang="en-US" sz="2800">
                <a:latin typeface="楷体_GB2312" pitchFamily="49" charset="-122"/>
                <a:sym typeface="Arial" panose="020B0604020202020204" pitchFamily="34" charset="0"/>
              </a:rPr>
              <a:t>行政规划确定程序的概念</a:t>
            </a:r>
          </a:p>
          <a:p>
            <a:pPr algn="just" eaLnBrk="1" hangingPunct="1">
              <a:buFont typeface="Wingdings" panose="05000000000000000000" pitchFamily="2" charset="2"/>
              <a:buNone/>
            </a:pPr>
            <a:r>
              <a:rPr lang="zh-CN" altLang="en-US" sz="2800">
                <a:latin typeface="楷体_GB2312" pitchFamily="49" charset="-122"/>
              </a:rPr>
              <a:t>     行政规划程序大致分为行政规划的确定程序、实施程序、监督程序等三大类，其中最主要的是行政规划确定程序（或称为行政规划制定程序，也简称行政规划程序），它是指行政规划主体作出行政规划行为所必须遵循的方式和步骤的总和，属于特别要式程序。</a:t>
            </a:r>
          </a:p>
        </p:txBody>
      </p:sp>
      <p:sp>
        <p:nvSpPr>
          <p:cNvPr id="25604" name="Rectangle 4">
            <a:extLst>
              <a:ext uri="{FF2B5EF4-FFF2-40B4-BE49-F238E27FC236}">
                <a16:creationId xmlns:a16="http://schemas.microsoft.com/office/drawing/2014/main" id="{4DD6351E-D80E-BFEF-2F6E-5CD5098CF6CC}"/>
              </a:ext>
            </a:extLst>
          </p:cNvPr>
          <p:cNvSpPr>
            <a:spLocks noChangeArrowheads="1"/>
          </p:cNvSpPr>
          <p:nvPr/>
        </p:nvSpPr>
        <p:spPr bwMode="auto">
          <a:xfrm>
            <a:off x="3287713" y="620714"/>
            <a:ext cx="57246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a:solidFill>
                  <a:schemeClr val="tx2"/>
                </a:solidFill>
                <a:latin typeface="Arial" panose="020B0604020202020204" pitchFamily="34" charset="0"/>
              </a:rPr>
              <a:t>四、行政规划的确定与实施</a:t>
            </a:r>
          </a:p>
        </p:txBody>
      </p:sp>
    </p:spTree>
  </p:cSld>
  <p:clrMapOvr>
    <a:masterClrMapping/>
  </p:clrMapOvr>
  <p:transition spd="slow">
    <p:random/>
    <p:sndAc>
      <p:stSnd>
        <p:snd r:embed="rId2" name="cashreg.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3D1734-C2FE-3624-9533-111263B66462}"/>
              </a:ext>
            </a:extLst>
          </p:cNvPr>
          <p:cNvSpPr>
            <a:spLocks noGrp="1"/>
          </p:cNvSpPr>
          <p:nvPr>
            <p:ph type="title"/>
          </p:nvPr>
        </p:nvSpPr>
        <p:spPr/>
        <p:txBody>
          <a:bodyPr/>
          <a:lstStyle/>
          <a:p>
            <a:endParaRPr lang="zh-CN" altLang="en-US"/>
          </a:p>
        </p:txBody>
      </p:sp>
      <p:sp>
        <p:nvSpPr>
          <p:cNvPr id="26627" name="Rectangle 2">
            <a:extLst>
              <a:ext uri="{FF2B5EF4-FFF2-40B4-BE49-F238E27FC236}">
                <a16:creationId xmlns:a16="http://schemas.microsoft.com/office/drawing/2014/main" id="{8AF2FF84-A65B-C599-8248-5721BB593477}"/>
              </a:ext>
            </a:extLst>
          </p:cNvPr>
          <p:cNvSpPr>
            <a:spLocks noGrp="1" noChangeArrowheads="1"/>
          </p:cNvSpPr>
          <p:nvPr>
            <p:ph idx="1"/>
          </p:nvPr>
        </p:nvSpPr>
        <p:spPr/>
        <p:txBody>
          <a:bodyPr/>
          <a:lstStyle/>
          <a:p>
            <a:pPr algn="just" eaLnBrk="1" hangingPunct="1">
              <a:buFont typeface="Wingdings" panose="05000000000000000000" pitchFamily="2" charset="2"/>
              <a:buNone/>
            </a:pPr>
            <a:r>
              <a:rPr lang="en-US" altLang="zh-CN" sz="2800">
                <a:latin typeface="楷体_GB2312" pitchFamily="49" charset="-122"/>
              </a:rPr>
              <a:t>  </a:t>
            </a:r>
            <a:r>
              <a:rPr lang="en-US" altLang="zh-CN" sz="2800">
                <a:latin typeface="楷体_GB2312" pitchFamily="49" charset="-122"/>
                <a:sym typeface="楷体_GB2312" pitchFamily="49" charset="-122"/>
              </a:rPr>
              <a:t>2.</a:t>
            </a:r>
            <a:r>
              <a:rPr lang="zh-CN" altLang="en-US" sz="2800">
                <a:solidFill>
                  <a:srgbClr val="000000"/>
                </a:solidFill>
                <a:latin typeface="楷体_GB2312" pitchFamily="49" charset="-122"/>
                <a:sym typeface="楷体_GB2312" pitchFamily="49" charset="-122"/>
              </a:rPr>
              <a:t>行政规划确定程序的规范形态</a:t>
            </a:r>
          </a:p>
          <a:p>
            <a:pPr algn="just" eaLnBrk="1" hangingPunct="1">
              <a:buFont typeface="Wingdings" panose="05000000000000000000" pitchFamily="2" charset="2"/>
              <a:buNone/>
            </a:pPr>
            <a:r>
              <a:rPr lang="zh-CN" altLang="en-US" sz="2800">
                <a:latin typeface="楷体_GB2312" pitchFamily="49" charset="-122"/>
              </a:rPr>
              <a:t>     </a:t>
            </a:r>
            <a:r>
              <a:rPr lang="zh-CN" altLang="en-US" sz="2400">
                <a:latin typeface="楷体_GB2312" pitchFamily="49" charset="-122"/>
              </a:rPr>
              <a:t>目前各国的行政规划确定程序的规范形态是多种类、多层次的，其中最主要的有：（１）宪法中规定的；（２）法律中规定的；（３）法规（法令）中规定的；（４）政府（行政）规章中规定的；（５）一般规范性文件规定的；（６）纲要性文件附带规定的；（７）在政府（行政机关）工作中长期形成并惯常运用的。</a:t>
            </a:r>
          </a:p>
        </p:txBody>
      </p:sp>
    </p:spTree>
  </p:cSld>
  <p:clrMapOvr>
    <a:masterClrMapping/>
  </p:clrMapOvr>
  <p:transition spd="slow">
    <p:random/>
    <p:sndAc>
      <p:stSnd>
        <p:snd r:embed="rId2" name="cashreg.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85A06-CE75-F999-5DAB-64D955C2A7B4}"/>
              </a:ext>
            </a:extLst>
          </p:cNvPr>
          <p:cNvSpPr>
            <a:spLocks noGrp="1"/>
          </p:cNvSpPr>
          <p:nvPr>
            <p:ph type="title"/>
          </p:nvPr>
        </p:nvSpPr>
        <p:spPr/>
        <p:txBody>
          <a:bodyPr/>
          <a:lstStyle/>
          <a:p>
            <a:endParaRPr lang="zh-CN" altLang="en-US"/>
          </a:p>
        </p:txBody>
      </p:sp>
      <p:sp>
        <p:nvSpPr>
          <p:cNvPr id="27651" name="Rectangle 3">
            <a:extLst>
              <a:ext uri="{FF2B5EF4-FFF2-40B4-BE49-F238E27FC236}">
                <a16:creationId xmlns:a16="http://schemas.microsoft.com/office/drawing/2014/main" id="{2BC4A50D-25D4-66E9-0C0A-D6F5FC3EFDE6}"/>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800" dirty="0">
                <a:latin typeface="楷体_GB2312" pitchFamily="49" charset="-122"/>
              </a:rPr>
              <a:t>  3.</a:t>
            </a:r>
            <a:r>
              <a:rPr lang="zh-CN" altLang="en-US" sz="2800" dirty="0">
                <a:solidFill>
                  <a:srgbClr val="000000"/>
                </a:solidFill>
                <a:latin typeface="楷体_GB2312" pitchFamily="49" charset="-122"/>
              </a:rPr>
              <a:t>主要的行政规划确定程序</a:t>
            </a:r>
          </a:p>
          <a:p>
            <a:pPr algn="just" eaLnBrk="1" hangingPunct="1">
              <a:lnSpc>
                <a:spcPct val="110000"/>
              </a:lnSpc>
              <a:buFont typeface="Wingdings" panose="05000000000000000000" pitchFamily="2" charset="2"/>
              <a:buNone/>
            </a:pPr>
            <a:r>
              <a:rPr lang="zh-CN" altLang="en-US" sz="2800" dirty="0">
                <a:latin typeface="楷体_GB2312" pitchFamily="49" charset="-122"/>
              </a:rPr>
              <a:t>  </a:t>
            </a:r>
            <a:r>
              <a:rPr lang="zh-CN" altLang="en-US" sz="2400" dirty="0">
                <a:latin typeface="楷体_GB2312" pitchFamily="49" charset="-122"/>
              </a:rPr>
              <a:t>行政规划确定程序的法律规定和惯常做法主要包括：</a:t>
            </a:r>
          </a:p>
          <a:p>
            <a:pPr algn="just" eaLnBrk="1" hangingPunct="1">
              <a:lnSpc>
                <a:spcPct val="110000"/>
              </a:lnSpc>
              <a:buFont typeface="Wingdings" panose="05000000000000000000" pitchFamily="2" charset="2"/>
              <a:buNone/>
            </a:pPr>
            <a:r>
              <a:rPr lang="zh-CN" altLang="en-US" sz="2400" dirty="0">
                <a:latin typeface="楷体_GB2312" pitchFamily="49" charset="-122"/>
              </a:rPr>
              <a:t>  （1）确定规划主体（行政规划的制定机关）和规划对象（行政规划的范围和主题内容）；</a:t>
            </a:r>
          </a:p>
          <a:p>
            <a:pPr algn="just" eaLnBrk="1" hangingPunct="1">
              <a:lnSpc>
                <a:spcPct val="110000"/>
              </a:lnSpc>
              <a:buFont typeface="Wingdings" panose="05000000000000000000" pitchFamily="2" charset="2"/>
              <a:buNone/>
            </a:pPr>
            <a:r>
              <a:rPr lang="zh-CN" altLang="en-US" sz="2400" dirty="0">
                <a:latin typeface="楷体_GB2312" pitchFamily="49" charset="-122"/>
              </a:rPr>
              <a:t>  （2）调查情况、收集信息、汇总资料和数据；</a:t>
            </a:r>
          </a:p>
          <a:p>
            <a:pPr algn="just" eaLnBrk="1" hangingPunct="1">
              <a:lnSpc>
                <a:spcPct val="110000"/>
              </a:lnSpc>
              <a:buFont typeface="Wingdings" panose="05000000000000000000" pitchFamily="2" charset="2"/>
              <a:buNone/>
            </a:pPr>
            <a:r>
              <a:rPr lang="zh-CN" altLang="en-US" sz="2400" dirty="0">
                <a:latin typeface="楷体_GB2312" pitchFamily="49" charset="-122"/>
              </a:rPr>
              <a:t>  （3）考虑直接有关的利益因素和比较分析相关因素、数据；</a:t>
            </a:r>
          </a:p>
          <a:p>
            <a:pPr algn="just" eaLnBrk="1" hangingPunct="1">
              <a:lnSpc>
                <a:spcPct val="110000"/>
              </a:lnSpc>
              <a:buFont typeface="Wingdings" panose="05000000000000000000" pitchFamily="2" charset="2"/>
              <a:buNone/>
            </a:pPr>
            <a:r>
              <a:rPr lang="zh-CN" altLang="en-US" sz="2400" dirty="0">
                <a:latin typeface="楷体_GB2312" pitchFamily="49" charset="-122"/>
              </a:rPr>
              <a:t>  （4）拟订草案并准备规划的背景说明及有关参考资料；</a:t>
            </a:r>
          </a:p>
          <a:p>
            <a:pPr algn="just" eaLnBrk="1" hangingPunct="1">
              <a:lnSpc>
                <a:spcPct val="110000"/>
              </a:lnSpc>
              <a:buFont typeface="Wingdings" panose="05000000000000000000" pitchFamily="2" charset="2"/>
              <a:buNone/>
            </a:pPr>
            <a:r>
              <a:rPr lang="zh-CN" altLang="en-US" sz="2400" dirty="0">
                <a:latin typeface="楷体_GB2312" pitchFamily="49" charset="-122"/>
              </a:rPr>
              <a:t>  </a:t>
            </a:r>
            <a:r>
              <a:rPr lang="zh-CN" altLang="en-US" sz="2400" dirty="0">
                <a:latin typeface="楷体_GB2312" pitchFamily="49" charset="-122"/>
                <a:sym typeface="Arial" panose="020B0604020202020204" pitchFamily="34" charset="0"/>
              </a:rPr>
              <a:t>（5）在官方文件和有关传媒预告出来征求利害关系人和广大民众及专家、专业部门的意见；</a:t>
            </a:r>
            <a:endParaRPr lang="zh-CN" altLang="en-US" sz="2400" dirty="0">
              <a:latin typeface="楷体_GB2312" pitchFamily="49" charset="-122"/>
            </a:endParaRPr>
          </a:p>
          <a:p>
            <a:pPr algn="just" eaLnBrk="1" hangingPunct="1">
              <a:lnSpc>
                <a:spcPct val="110000"/>
              </a:lnSpc>
              <a:buFont typeface="Wingdings" panose="05000000000000000000" pitchFamily="2" charset="2"/>
              <a:buNone/>
            </a:pPr>
            <a:r>
              <a:rPr lang="zh-CN" altLang="en-US" sz="2400" dirty="0">
                <a:latin typeface="楷体_GB2312" pitchFamily="49" charset="-122"/>
                <a:sym typeface="Arial" panose="020B0604020202020204" pitchFamily="34" charset="0"/>
              </a:rPr>
              <a:t>  </a:t>
            </a:r>
            <a:endParaRPr lang="zh-CN" altLang="en-US" sz="2400" dirty="0">
              <a:latin typeface="楷体_GB2312" pitchFamily="49" charset="-122"/>
            </a:endParaRPr>
          </a:p>
        </p:txBody>
      </p:sp>
    </p:spTree>
  </p:cSld>
  <p:clrMapOvr>
    <a:masterClrMapping/>
  </p:clrMapOvr>
  <p:transition spd="slow">
    <p:random/>
    <p:sndAc>
      <p:stSnd>
        <p:snd r:embed="rId2" name="cashreg.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B6C267-6D12-1DA6-1C3E-B99094748D8F}"/>
              </a:ext>
            </a:extLst>
          </p:cNvPr>
          <p:cNvSpPr>
            <a:spLocks noGrp="1"/>
          </p:cNvSpPr>
          <p:nvPr>
            <p:ph type="title"/>
          </p:nvPr>
        </p:nvSpPr>
        <p:spPr/>
        <p:txBody>
          <a:bodyPr/>
          <a:lstStyle/>
          <a:p>
            <a:endParaRPr lang="zh-CN" altLang="en-US"/>
          </a:p>
        </p:txBody>
      </p:sp>
      <p:sp>
        <p:nvSpPr>
          <p:cNvPr id="28675" name="Rectangle 3">
            <a:extLst>
              <a:ext uri="{FF2B5EF4-FFF2-40B4-BE49-F238E27FC236}">
                <a16:creationId xmlns:a16="http://schemas.microsoft.com/office/drawing/2014/main" id="{23AD0F72-3FC1-2D56-A6CD-9D7B86D3AE20}"/>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sym typeface="楷体_GB2312" pitchFamily="49" charset="-122"/>
              </a:rPr>
              <a:t>（6）由各个方面提出意见；</a:t>
            </a:r>
            <a:endParaRPr lang="zh-CN" altLang="en-US" sz="2400">
              <a:latin typeface="楷体_GB2312" pitchFamily="49" charset="-122"/>
            </a:endParaRPr>
          </a:p>
          <a:p>
            <a:pPr algn="just" eaLnBrk="1" hangingPunct="1">
              <a:lnSpc>
                <a:spcPct val="110000"/>
              </a:lnSpc>
              <a:buFont typeface="Wingdings" panose="05000000000000000000" pitchFamily="2" charset="2"/>
              <a:buNone/>
            </a:pPr>
            <a:r>
              <a:rPr lang="zh-CN" altLang="en-US" sz="2400">
                <a:latin typeface="楷体_GB2312" pitchFamily="49" charset="-122"/>
              </a:rPr>
              <a:t> （7）由行政规划制定机关负责向公众说明理由和解释疑问；</a:t>
            </a:r>
          </a:p>
          <a:p>
            <a:pPr algn="just" eaLnBrk="1" hangingPunct="1">
              <a:lnSpc>
                <a:spcPct val="110000"/>
              </a:lnSpc>
              <a:buFont typeface="Wingdings" panose="05000000000000000000" pitchFamily="2" charset="2"/>
              <a:buNone/>
            </a:pPr>
            <a:r>
              <a:rPr lang="zh-CN" altLang="en-US" sz="2400">
                <a:latin typeface="楷体_GB2312" pitchFamily="49" charset="-122"/>
              </a:rPr>
              <a:t> （8）召开公听会（必要时还可召开专门的审议会）；</a:t>
            </a:r>
          </a:p>
          <a:p>
            <a:pPr algn="just" eaLnBrk="1" hangingPunct="1">
              <a:lnSpc>
                <a:spcPct val="110000"/>
              </a:lnSpc>
              <a:buFont typeface="Wingdings" panose="05000000000000000000" pitchFamily="2" charset="2"/>
              <a:buNone/>
            </a:pPr>
            <a:r>
              <a:rPr lang="zh-CN" altLang="en-US" sz="2400">
                <a:latin typeface="楷体_GB2312" pitchFamily="49" charset="-122"/>
              </a:rPr>
              <a:t> （9）择纳合理意见，修改草案；</a:t>
            </a:r>
          </a:p>
          <a:p>
            <a:pPr algn="just" eaLnBrk="1" hangingPunct="1">
              <a:lnSpc>
                <a:spcPct val="110000"/>
              </a:lnSpc>
              <a:buFont typeface="Wingdings" panose="05000000000000000000" pitchFamily="2" charset="2"/>
              <a:buNone/>
            </a:pPr>
            <a:r>
              <a:rPr lang="zh-CN" altLang="en-US" sz="2400">
                <a:latin typeface="楷体_GB2312" pitchFamily="49" charset="-122"/>
              </a:rPr>
              <a:t> （10）对有关的期日（如民众提出意见的时限等）加以规定；</a:t>
            </a:r>
          </a:p>
          <a:p>
            <a:pPr algn="just" eaLnBrk="1" hangingPunct="1">
              <a:lnSpc>
                <a:spcPct val="110000"/>
              </a:lnSpc>
              <a:buFont typeface="Wingdings" panose="05000000000000000000" pitchFamily="2" charset="2"/>
              <a:buNone/>
            </a:pPr>
            <a:r>
              <a:rPr lang="zh-CN" altLang="en-US" sz="2400">
                <a:latin typeface="楷体_GB2312" pitchFamily="49" charset="-122"/>
              </a:rPr>
              <a:t> （11）经有关机关审批；</a:t>
            </a:r>
          </a:p>
          <a:p>
            <a:pPr algn="just" eaLnBrk="1" hangingPunct="1">
              <a:lnSpc>
                <a:spcPct val="110000"/>
              </a:lnSpc>
              <a:buFont typeface="Wingdings" panose="05000000000000000000" pitchFamily="2" charset="2"/>
              <a:buNone/>
            </a:pPr>
            <a:r>
              <a:rPr lang="zh-CN" altLang="en-US" sz="2400">
                <a:latin typeface="楷体_GB2312" pitchFamily="49" charset="-122"/>
              </a:rPr>
              <a:t> （12）正式公告，周知民众。</a:t>
            </a:r>
          </a:p>
        </p:txBody>
      </p:sp>
    </p:spTree>
  </p:cSld>
  <p:clrMapOvr>
    <a:masterClrMapping/>
  </p:clrMapOvr>
  <p:transition spd="slow">
    <p:random/>
    <p:sndAc>
      <p:stSnd>
        <p:snd r:embed="rId2" name="cashreg.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AB289-EF92-A3B4-0AF9-D75A967B362E}"/>
              </a:ext>
            </a:extLst>
          </p:cNvPr>
          <p:cNvSpPr>
            <a:spLocks noGrp="1"/>
          </p:cNvSpPr>
          <p:nvPr>
            <p:ph type="title"/>
          </p:nvPr>
        </p:nvSpPr>
        <p:spPr/>
        <p:txBody>
          <a:bodyPr/>
          <a:lstStyle/>
          <a:p>
            <a:endParaRPr lang="zh-CN" altLang="en-US"/>
          </a:p>
        </p:txBody>
      </p:sp>
      <p:sp>
        <p:nvSpPr>
          <p:cNvPr id="29699" name="Rectangle 3">
            <a:extLst>
              <a:ext uri="{FF2B5EF4-FFF2-40B4-BE49-F238E27FC236}">
                <a16:creationId xmlns:a16="http://schemas.microsoft.com/office/drawing/2014/main" id="{FCEF0105-313A-4E2E-31F9-F51C83826F01}"/>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zh-CN" altLang="en-US">
                <a:latin typeface="楷体_GB2312" pitchFamily="49" charset="-122"/>
              </a:rPr>
              <a:t>（二）行政规划实施中的现实问题与完善路径</a:t>
            </a:r>
          </a:p>
          <a:p>
            <a:pPr algn="just" eaLnBrk="1" hangingPunct="1">
              <a:lnSpc>
                <a:spcPct val="120000"/>
              </a:lnSpc>
              <a:buFont typeface="Wingdings" panose="05000000000000000000" pitchFamily="2" charset="2"/>
              <a:buNone/>
            </a:pPr>
            <a:r>
              <a:rPr lang="zh-CN" altLang="en-US" sz="2800">
                <a:latin typeface="楷体_GB2312" pitchFamily="49" charset="-122"/>
              </a:rPr>
              <a:t>  </a:t>
            </a:r>
            <a:r>
              <a:rPr lang="zh-CN" altLang="en-US" sz="2400">
                <a:latin typeface="楷体_GB2312" pitchFamily="49" charset="-122"/>
              </a:rPr>
              <a:t>目前突出的问题和矛盾是：</a:t>
            </a:r>
          </a:p>
          <a:p>
            <a:pPr algn="just" eaLnBrk="1" hangingPunct="1">
              <a:lnSpc>
                <a:spcPct val="120000"/>
              </a:lnSpc>
              <a:buFont typeface="Wingdings" panose="05000000000000000000" pitchFamily="2" charset="2"/>
              <a:buNone/>
            </a:pPr>
            <a:r>
              <a:rPr lang="zh-CN" altLang="en-US" sz="2400">
                <a:latin typeface="楷体_GB2312" pitchFamily="49" charset="-122"/>
              </a:rPr>
              <a:t> （1）在行政规划的立法上，以分散立法为主，缺少统一的行政规划基本法的指引；（2）在行政规划的程序上，行政规划确定过程的民主性不足，基本上是在行政机关内部封闭运行，忽视行政相对人的参与作用；（3）在行政规划的内容、手段和进度上，科学性、合理性、稳定性亟待加强；（4）在行政规划的效果上，行政规划的关系人的合法权益难以得到有效救济和保障，而随意变更规划的行政机关却难被追究法律责任。</a:t>
            </a:r>
          </a:p>
        </p:txBody>
      </p:sp>
    </p:spTree>
  </p:cSld>
  <p:clrMapOvr>
    <a:masterClrMapping/>
  </p:clrMapOvr>
  <p:transition spd="slow">
    <p:random/>
    <p:sndAc>
      <p:stSnd>
        <p:snd r:embed="rId2" name="cashreg.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AB8E44-3B7D-2BA6-861D-F574DFFE82D4}"/>
              </a:ext>
            </a:extLst>
          </p:cNvPr>
          <p:cNvSpPr>
            <a:spLocks noGrp="1"/>
          </p:cNvSpPr>
          <p:nvPr>
            <p:ph type="title"/>
          </p:nvPr>
        </p:nvSpPr>
        <p:spPr/>
        <p:txBody>
          <a:bodyPr/>
          <a:lstStyle/>
          <a:p>
            <a:endParaRPr lang="zh-CN" altLang="en-US"/>
          </a:p>
        </p:txBody>
      </p:sp>
      <p:sp>
        <p:nvSpPr>
          <p:cNvPr id="30723" name="Rectangle 3">
            <a:extLst>
              <a:ext uri="{FF2B5EF4-FFF2-40B4-BE49-F238E27FC236}">
                <a16:creationId xmlns:a16="http://schemas.microsoft.com/office/drawing/2014/main" id="{0108CC70-A135-2ECE-B63E-B4B7E5FB525C}"/>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行政规划法治化过程中必须重点解决三个方面的问题：一是行政规划的制订依据；二是行政规划的确定程序；三是行政规划的司法控制。</a:t>
            </a:r>
          </a:p>
          <a:p>
            <a:pPr algn="just" eaLnBrk="1" hangingPunct="1">
              <a:lnSpc>
                <a:spcPct val="120000"/>
              </a:lnSpc>
              <a:buFont typeface="Wingdings" panose="05000000000000000000" pitchFamily="2" charset="2"/>
              <a:buNone/>
            </a:pPr>
            <a:r>
              <a:rPr lang="zh-CN" altLang="en-US" sz="2400">
                <a:latin typeface="楷体_GB2312" pitchFamily="49" charset="-122"/>
              </a:rPr>
              <a:t>      行政规划的救济请求权包括：规划存续请求权，规划执行请求权，过渡措施和补救措施请求权，补偿请求权，等等。行政规划是基于对未来预测作出的，伴随着不确定性，须适应不断变化的情况做出具有弹性的变更。故对信赖行政规划而获得信赖利益的行政相对人给予保护，与对行政规划进行具有弹性的变更之间，存在冲突且难以通过传统补救机制加以解决，须要创造出更适合行政规划的争讼方法来加以救济。</a:t>
            </a:r>
          </a:p>
        </p:txBody>
      </p:sp>
    </p:spTree>
  </p:cSld>
  <p:clrMapOvr>
    <a:masterClrMapping/>
  </p:clrMapOvr>
  <p:transition spd="slow">
    <p:random/>
    <p:sndAc>
      <p:stSnd>
        <p:snd r:embed="rId2" name="cashreg.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89825-FC2A-5911-3D55-3023566BFFCF}"/>
              </a:ext>
            </a:extLst>
          </p:cNvPr>
          <p:cNvSpPr>
            <a:spLocks noGrp="1"/>
          </p:cNvSpPr>
          <p:nvPr>
            <p:ph type="title"/>
          </p:nvPr>
        </p:nvSpPr>
        <p:spPr/>
        <p:txBody>
          <a:bodyPr/>
          <a:lstStyle/>
          <a:p>
            <a:endParaRPr lang="zh-CN" altLang="en-US"/>
          </a:p>
        </p:txBody>
      </p:sp>
      <p:sp>
        <p:nvSpPr>
          <p:cNvPr id="13315" name="Rectangle 3">
            <a:extLst>
              <a:ext uri="{FF2B5EF4-FFF2-40B4-BE49-F238E27FC236}">
                <a16:creationId xmlns:a16="http://schemas.microsoft.com/office/drawing/2014/main" id="{25FFAB3C-AE45-6292-3F32-A32E36F20A02}"/>
              </a:ext>
            </a:extLst>
          </p:cNvPr>
          <p:cNvSpPr>
            <a:spLocks noGrp="1" noChangeArrowheads="1"/>
          </p:cNvSpPr>
          <p:nvPr>
            <p:ph idx="1"/>
          </p:nvPr>
        </p:nvSpPr>
        <p:spPr/>
        <p:txBody>
          <a:bodyPr/>
          <a:lstStyle/>
          <a:p>
            <a:pPr algn="ctr" eaLnBrk="1" hangingPunct="1">
              <a:buFont typeface="Wingdings" panose="05000000000000000000" pitchFamily="2" charset="2"/>
              <a:buNone/>
            </a:pPr>
            <a:r>
              <a:rPr lang="zh-CN" altLang="en-US" sz="4800">
                <a:solidFill>
                  <a:schemeClr val="tx2"/>
                </a:solidFill>
                <a:latin typeface="楷体_GB2312" pitchFamily="49" charset="-122"/>
              </a:rPr>
              <a:t>第九章  行政机关的其他行为</a:t>
            </a:r>
          </a:p>
        </p:txBody>
      </p:sp>
    </p:spTree>
  </p:cSld>
  <p:clrMapOvr>
    <a:masterClrMapping/>
  </p:clrMapOvr>
  <p:transition spd="slow">
    <p:random/>
    <p:sndAc>
      <p:stSnd>
        <p:snd r:embed="rId2" name="cashreg.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C2B7F2AC-BB17-B227-B7FD-736871E3F32C}"/>
              </a:ext>
            </a:extLst>
          </p:cNvPr>
          <p:cNvSpPr>
            <a:spLocks noGrp="1" noChangeArrowheads="1"/>
          </p:cNvSpPr>
          <p:nvPr>
            <p:ph type="title"/>
          </p:nvPr>
        </p:nvSpPr>
        <p:spPr/>
        <p:txBody>
          <a:bodyPr/>
          <a:lstStyle/>
          <a:p>
            <a:pPr eaLnBrk="1" hangingPunct="1"/>
            <a:r>
              <a:rPr lang="zh-CN" altLang="en-US" sz="3600">
                <a:solidFill>
                  <a:srgbClr val="FF0000"/>
                </a:solidFill>
                <a:latin typeface="楷体_GB2312" pitchFamily="49" charset="-122"/>
                <a:ea typeface="楷体_GB2312" pitchFamily="49" charset="-122"/>
              </a:rPr>
              <a:t>本节实务研究 </a:t>
            </a:r>
          </a:p>
        </p:txBody>
      </p:sp>
      <p:sp>
        <p:nvSpPr>
          <p:cNvPr id="45060" name="Rectangle 3">
            <a:extLst>
              <a:ext uri="{FF2B5EF4-FFF2-40B4-BE49-F238E27FC236}">
                <a16:creationId xmlns:a16="http://schemas.microsoft.com/office/drawing/2014/main" id="{E75D3485-490C-2097-EBEF-A0F866360301}"/>
              </a:ext>
            </a:extLst>
          </p:cNvPr>
          <p:cNvSpPr>
            <a:spLocks noGrp="1"/>
          </p:cNvSpPr>
          <p:nvPr>
            <p:ph idx="1"/>
          </p:nvPr>
        </p:nvSpPr>
        <p:spPr/>
        <p:txBody>
          <a:bodyPr/>
          <a:lstStyle/>
          <a:p>
            <a:pPr eaLnBrk="1" hangingPunct="1">
              <a:lnSpc>
                <a:spcPct val="110000"/>
              </a:lnSpc>
              <a:buFont typeface="Wingdings" panose="05000000000000000000" pitchFamily="2" charset="2"/>
              <a:buNone/>
              <a:defRPr/>
            </a:pPr>
            <a:r>
              <a:rPr lang="zh-CN" altLang="zh-CN" sz="2800" noProof="1">
                <a:effectLst>
                  <a:outerShdw blurRad="38100" dist="38100" dir="2700000" algn="tl">
                    <a:srgbClr val="C0C0C0"/>
                  </a:outerShdw>
                </a:effectLst>
                <a:latin typeface="楷体_GB2312" pitchFamily="49" charset="-122"/>
              </a:rPr>
              <a:t>* </a:t>
            </a:r>
            <a:r>
              <a:rPr lang="zh-CN" altLang="en-US" sz="2800" noProof="1">
                <a:effectLst>
                  <a:outerShdw blurRad="38100" dist="38100" dir="2700000" algn="tl">
                    <a:srgbClr val="C0C0C0"/>
                  </a:outerShdw>
                </a:effectLst>
                <a:latin typeface="楷体_GB2312" pitchFamily="49" charset="-122"/>
              </a:rPr>
              <a:t>以《城乡规划法》相关规定为中心进行分析可以得出我国公众参与行政规划的形式多样、程序粗简、实效有限、行政规划主体承担法律责任的范围狭窄等结论。</a:t>
            </a:r>
            <a:r>
              <a:rPr lang="zh-CN" altLang="en-US" sz="2400" noProof="1">
                <a:effectLst>
                  <a:outerShdw blurRad="38100" dist="38100" dir="2700000" algn="tl">
                    <a:srgbClr val="C0C0C0"/>
                  </a:outerShdw>
                </a:effectLst>
                <a:latin typeface="楷体_GB2312" pitchFamily="49" charset="-122"/>
              </a:rPr>
              <a:t> </a:t>
            </a:r>
          </a:p>
        </p:txBody>
      </p:sp>
    </p:spTree>
  </p:cSld>
  <p:clrMapOvr>
    <a:masterClrMapping/>
  </p:clrMapOvr>
  <p:transition spd="slow">
    <p:random/>
    <p:sndAc>
      <p:stSnd>
        <p:snd r:embed="rId2" name="cashreg.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078C0B78-7CBD-E4B3-59F7-D451CA27F0D1}"/>
              </a:ext>
            </a:extLst>
          </p:cNvPr>
          <p:cNvSpPr>
            <a:spLocks noGrp="1" noChangeArrowheads="1"/>
          </p:cNvSpPr>
          <p:nvPr>
            <p:ph type="title"/>
          </p:nvPr>
        </p:nvSpPr>
        <p:spPr/>
        <p:txBody>
          <a:bodyPr/>
          <a:lstStyle/>
          <a:p>
            <a:pPr eaLnBrk="1" hangingPunct="1"/>
            <a:r>
              <a:rPr lang="zh-CN" altLang="en-US" sz="3600">
                <a:solidFill>
                  <a:srgbClr val="FF0000"/>
                </a:solidFill>
                <a:latin typeface="楷体_GB2312" pitchFamily="49" charset="-122"/>
                <a:ea typeface="楷体_GB2312" pitchFamily="49" charset="-122"/>
              </a:rPr>
              <a:t>本节理论探讨 </a:t>
            </a:r>
          </a:p>
        </p:txBody>
      </p:sp>
      <p:sp>
        <p:nvSpPr>
          <p:cNvPr id="27652" name="Rectangle 3">
            <a:extLst>
              <a:ext uri="{FF2B5EF4-FFF2-40B4-BE49-F238E27FC236}">
                <a16:creationId xmlns:a16="http://schemas.microsoft.com/office/drawing/2014/main" id="{A07C5D3E-56C7-CB6D-A580-E771DBA122A6}"/>
              </a:ext>
            </a:extLst>
          </p:cNvPr>
          <p:cNvSpPr>
            <a:spLocks noGrp="1"/>
          </p:cNvSpPr>
          <p:nvPr>
            <p:ph idx="1"/>
          </p:nvPr>
        </p:nvSpPr>
        <p:spPr>
          <a:extLst>
            <a:ext uri="{909E8E84-426E-40dd-AFC4-6F175D3DCCD1}"/>
            <a:ext uri="{91240B29-F687-4f45-9708-019B960494DF}"/>
            <a:ext uri="{FAA26D3D-D897-4be2-8F04-BA451C77F1D7}"/>
          </a:extLst>
        </p:spPr>
        <p:txBody>
          <a:bodyPr/>
          <a:lstStyle/>
          <a:p>
            <a:pPr eaLnBrk="1" hangingPunct="1">
              <a:buFont typeface="Wingdings" charset="0"/>
              <a:buNone/>
              <a:defRPr/>
            </a:pPr>
            <a:r>
              <a:rPr lang="en-US" altLang="zh-CN" noProof="1">
                <a:ln/>
                <a:effectLst>
                  <a:outerShdw blurRad="38100" dist="19050" dir="2700000" algn="tl" rotWithShape="0">
                    <a:schemeClr val="dk1">
                      <a:alpha val="40000"/>
                    </a:schemeClr>
                  </a:outerShdw>
                </a:effectLst>
                <a:latin typeface="楷体_GB2312" pitchFamily="49" charset="-122"/>
              </a:rPr>
              <a:t>* </a:t>
            </a:r>
            <a:r>
              <a:rPr lang="zh-CN" altLang="en-US" noProof="1">
                <a:ln/>
                <a:effectLst>
                  <a:outerShdw blurRad="38100" dist="19050" dir="2700000" algn="tl" rotWithShape="0">
                    <a:schemeClr val="dk1">
                      <a:alpha val="40000"/>
                    </a:schemeClr>
                  </a:outerShdw>
                </a:effectLst>
              </a:rPr>
              <a:t> 行政规划</a:t>
            </a:r>
            <a:r>
              <a:rPr lang="en-US" altLang="zh-CN" noProof="1">
                <a:ln/>
                <a:effectLst>
                  <a:outerShdw blurRad="38100" dist="19050" dir="2700000" algn="tl" rotWithShape="0">
                    <a:schemeClr val="dk1">
                      <a:alpha val="40000"/>
                    </a:schemeClr>
                  </a:outerShdw>
                </a:effectLst>
              </a:rPr>
              <a:t>“</a:t>
            </a:r>
            <a:r>
              <a:rPr lang="zh-CN" altLang="en-US" noProof="1">
                <a:ln/>
                <a:effectLst>
                  <a:outerShdw blurRad="38100" dist="19050" dir="2700000" algn="tl" rotWithShape="0">
                    <a:schemeClr val="dk1">
                      <a:alpha val="40000"/>
                    </a:schemeClr>
                  </a:outerShdw>
                </a:effectLst>
              </a:rPr>
              <a:t>不是将抽象的法律规范涵摄到具体的要件事实，而是利益权衡、信息处理、方向确定、手段选择的综合过程</a:t>
            </a:r>
            <a:r>
              <a:rPr lang="en-US" altLang="zh-CN" noProof="1">
                <a:ln/>
                <a:effectLst>
                  <a:outerShdw blurRad="38100" dist="19050" dir="2700000" algn="tl" rotWithShape="0">
                    <a:schemeClr val="dk1">
                      <a:alpha val="40000"/>
                    </a:schemeClr>
                  </a:outerShdw>
                </a:effectLst>
              </a:rPr>
              <a:t>”</a:t>
            </a:r>
            <a:r>
              <a:rPr lang="zh-CN" altLang="en-US" noProof="1">
                <a:ln/>
                <a:effectLst>
                  <a:outerShdw blurRad="38100" dist="19050" dir="2700000" algn="tl" rotWithShape="0">
                    <a:schemeClr val="dk1">
                      <a:alpha val="40000"/>
                    </a:schemeClr>
                  </a:outerShdw>
                </a:effectLst>
              </a:rPr>
              <a:t>。</a:t>
            </a:r>
            <a:endParaRPr lang="zh-CN" altLang="en-US" noProof="1">
              <a:ln/>
              <a:effectLst>
                <a:outerShdw blurRad="38100" dist="19050" dir="2700000" algn="tl" rotWithShape="0">
                  <a:schemeClr val="dk1">
                    <a:alpha val="40000"/>
                  </a:schemeClr>
                </a:outerShdw>
              </a:effectLst>
              <a:latin typeface="楷体_GB2312" pitchFamily="49" charset="-122"/>
            </a:endParaRPr>
          </a:p>
          <a:p>
            <a:pPr eaLnBrk="1" hangingPunct="1">
              <a:buFont typeface="Wingdings" charset="0"/>
              <a:buNone/>
              <a:defRPr/>
            </a:pPr>
            <a:r>
              <a:rPr lang="zh-CN" altLang="en-US" sz="2800" noProof="1">
                <a:ln w="22225">
                  <a:solidFill>
                    <a:schemeClr val="accent2"/>
                  </a:solidFill>
                  <a:prstDash val="solid"/>
                </a:ln>
                <a:solidFill>
                  <a:schemeClr val="accent2">
                    <a:lumMod val="40000"/>
                    <a:lumOff val="60000"/>
                  </a:schemeClr>
                </a:solidFill>
                <a:latin typeface="楷体_GB2312" pitchFamily="49" charset="-122"/>
              </a:rPr>
              <a:t>  </a:t>
            </a:r>
          </a:p>
          <a:p>
            <a:pPr eaLnBrk="1" hangingPunct="1">
              <a:buFont typeface="Wingdings" charset="0"/>
              <a:buNone/>
              <a:defRPr/>
            </a:pPr>
            <a:r>
              <a:rPr lang="zh-CN" altLang="en-US" sz="2800" noProof="1">
                <a:solidFill>
                  <a:srgbClr val="000000"/>
                </a:solidFill>
                <a:latin typeface="楷体_GB2312" pitchFamily="49" charset="-122"/>
              </a:rPr>
              <a:t>  </a:t>
            </a:r>
          </a:p>
        </p:txBody>
      </p:sp>
    </p:spTree>
  </p:cSld>
  <p:clrMapOvr>
    <a:masterClrMapping/>
  </p:clrMapOvr>
  <p:transition spd="slow">
    <p:random/>
    <p:sndAc>
      <p:stSnd>
        <p:snd r:embed="rId2" name="cashreg.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02112-CAEA-0DD3-BA2A-180DF0017345}"/>
              </a:ext>
            </a:extLst>
          </p:cNvPr>
          <p:cNvSpPr>
            <a:spLocks noGrp="1"/>
          </p:cNvSpPr>
          <p:nvPr>
            <p:ph type="title"/>
          </p:nvPr>
        </p:nvSpPr>
        <p:spPr/>
        <p:txBody>
          <a:bodyPr/>
          <a:lstStyle/>
          <a:p>
            <a:endParaRPr lang="zh-CN" altLang="en-US"/>
          </a:p>
        </p:txBody>
      </p:sp>
      <p:sp>
        <p:nvSpPr>
          <p:cNvPr id="33795" name="Rectangle 3">
            <a:extLst>
              <a:ext uri="{FF2B5EF4-FFF2-40B4-BE49-F238E27FC236}">
                <a16:creationId xmlns:a16="http://schemas.microsoft.com/office/drawing/2014/main" id="{A015E1DB-D0C3-567A-CC25-BA9E2DF79DE0}"/>
              </a:ext>
            </a:extLst>
          </p:cNvPr>
          <p:cNvSpPr>
            <a:spLocks noGrp="1" noChangeArrowheads="1"/>
          </p:cNvSpPr>
          <p:nvPr>
            <p:ph idx="1"/>
          </p:nvPr>
        </p:nvSpPr>
        <p:spPr/>
        <p:txBody>
          <a:bodyPr/>
          <a:lstStyle/>
          <a:p>
            <a:pPr algn="ctr" eaLnBrk="1" hangingPunct="1">
              <a:buFont typeface="Wingdings" panose="05000000000000000000" pitchFamily="2" charset="2"/>
              <a:buNone/>
            </a:pPr>
            <a:r>
              <a:rPr lang="zh-CN" altLang="en-US" sz="4400">
                <a:solidFill>
                  <a:schemeClr val="tx2"/>
                </a:solidFill>
                <a:latin typeface="楷体_GB2312" pitchFamily="49" charset="-122"/>
              </a:rPr>
              <a:t>第二节  行政指导</a:t>
            </a:r>
          </a:p>
        </p:txBody>
      </p:sp>
    </p:spTree>
  </p:cSld>
  <p:clrMapOvr>
    <a:masterClrMapping/>
  </p:clrMapOvr>
  <p:transition spd="slow">
    <p:random/>
    <p:sndAc>
      <p:stSnd>
        <p:snd r:embed="rId2" name="cashreg.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7D447C55-699A-5A6A-6707-D83F9D635136}"/>
              </a:ext>
            </a:extLst>
          </p:cNvPr>
          <p:cNvSpPr>
            <a:spLocks noGrp="1" noChangeArrowheads="1"/>
          </p:cNvSpPr>
          <p:nvPr>
            <p:ph type="title"/>
          </p:nvPr>
        </p:nvSpPr>
        <p:spPr/>
        <p:txBody>
          <a:bodyPr/>
          <a:lstStyle/>
          <a:p>
            <a:pPr eaLnBrk="1" hangingPunct="1"/>
            <a:r>
              <a:rPr lang="zh-CN" altLang="en-US"/>
              <a:t>一、行政指导的概念与特征</a:t>
            </a:r>
          </a:p>
        </p:txBody>
      </p:sp>
      <p:sp>
        <p:nvSpPr>
          <p:cNvPr id="34820" name="Rectangle 3">
            <a:extLst>
              <a:ext uri="{FF2B5EF4-FFF2-40B4-BE49-F238E27FC236}">
                <a16:creationId xmlns:a16="http://schemas.microsoft.com/office/drawing/2014/main" id="{F0C6126A-B5C9-EC7B-85FF-F5E1AC6A7ED9}"/>
              </a:ext>
            </a:extLst>
          </p:cNvPr>
          <p:cNvSpPr>
            <a:spLocks noGrp="1" noChangeArrowheads="1"/>
          </p:cNvSpPr>
          <p:nvPr>
            <p:ph idx="1"/>
          </p:nvPr>
        </p:nvSpPr>
        <p:spPr/>
        <p:txBody>
          <a:bodyPr/>
          <a:lstStyle/>
          <a:p>
            <a:pPr eaLnBrk="1" hangingPunct="1">
              <a:lnSpc>
                <a:spcPct val="110000"/>
              </a:lnSpc>
              <a:buFont typeface="Wingdings" panose="05000000000000000000" pitchFamily="2" charset="2"/>
              <a:buNone/>
            </a:pPr>
            <a:r>
              <a:rPr lang="en-US" altLang="zh-CN" sz="2800" dirty="0">
                <a:latin typeface="楷体_GB2312" pitchFamily="49" charset="-122"/>
              </a:rPr>
              <a:t>     </a:t>
            </a:r>
            <a:r>
              <a:rPr lang="zh-CN" altLang="en-US" sz="2400" dirty="0">
                <a:latin typeface="楷体_GB2312" pitchFamily="49" charset="-122"/>
              </a:rPr>
              <a:t>行政指导，是指行政机关在其职责范围内为实现一定行政目的而采取的符合法律精神、原则、规则或政策的指导、劝告、建议等不具有国家强制力的行为。</a:t>
            </a:r>
          </a:p>
          <a:p>
            <a:pPr eaLnBrk="1" hangingPunct="1">
              <a:lnSpc>
                <a:spcPct val="110000"/>
              </a:lnSpc>
              <a:buFont typeface="Wingdings" panose="05000000000000000000" pitchFamily="2" charset="2"/>
              <a:buNone/>
            </a:pPr>
            <a:r>
              <a:rPr lang="zh-CN" altLang="en-US" sz="2400" dirty="0">
                <a:latin typeface="楷体_GB2312" pitchFamily="49" charset="-122"/>
              </a:rPr>
              <a:t>      行政指导具有如下八项重要特征：</a:t>
            </a:r>
          </a:p>
          <a:p>
            <a:pPr eaLnBrk="1" hangingPunct="1">
              <a:lnSpc>
                <a:spcPct val="110000"/>
              </a:lnSpc>
              <a:buFont typeface="Wingdings" panose="05000000000000000000" pitchFamily="2" charset="2"/>
              <a:buNone/>
            </a:pPr>
            <a:r>
              <a:rPr lang="zh-CN" altLang="en-US" sz="2400" dirty="0">
                <a:latin typeface="楷体_GB2312" pitchFamily="49" charset="-122"/>
              </a:rPr>
              <a:t>  （1）非强制性；  </a:t>
            </a:r>
            <a:r>
              <a:rPr lang="zh-CN" altLang="en-US" sz="2400" dirty="0">
                <a:latin typeface="楷体_GB2312" pitchFamily="49" charset="-122"/>
                <a:sym typeface="Arial" panose="020B0604020202020204" pitchFamily="34" charset="0"/>
              </a:rPr>
              <a:t>（2）主动补充性；（3）主体优势性；</a:t>
            </a:r>
          </a:p>
          <a:p>
            <a:pPr eaLnBrk="1" hangingPunct="1">
              <a:lnSpc>
                <a:spcPct val="110000"/>
              </a:lnSpc>
              <a:buFont typeface="Wingdings" panose="05000000000000000000" pitchFamily="2" charset="2"/>
              <a:buNone/>
            </a:pPr>
            <a:r>
              <a:rPr lang="zh-CN" altLang="en-US" sz="2400" dirty="0">
                <a:latin typeface="楷体_GB2312" pitchFamily="49" charset="-122"/>
                <a:sym typeface="楷体_GB2312" pitchFamily="49" charset="-122"/>
              </a:rPr>
              <a:t>  （4）相对单方性；</a:t>
            </a:r>
            <a:r>
              <a:rPr lang="zh-CN" altLang="en-US" sz="2400" dirty="0">
                <a:latin typeface="楷体_GB2312" pitchFamily="49" charset="-122"/>
                <a:sym typeface="Arial" panose="020B0604020202020204" pitchFamily="34" charset="0"/>
              </a:rPr>
              <a:t>（5）行为引导性；（6）方法多样性；</a:t>
            </a:r>
          </a:p>
          <a:p>
            <a:pPr eaLnBrk="1" hangingPunct="1">
              <a:lnSpc>
                <a:spcPct val="110000"/>
              </a:lnSpc>
              <a:buFont typeface="Wingdings" panose="05000000000000000000" pitchFamily="2" charset="2"/>
              <a:buNone/>
            </a:pPr>
            <a:r>
              <a:rPr lang="zh-CN" altLang="en-US" sz="2400" dirty="0">
                <a:latin typeface="楷体_GB2312" pitchFamily="49" charset="-122"/>
                <a:sym typeface="Arial" panose="020B0604020202020204" pitchFamily="34" charset="0"/>
              </a:rPr>
              <a:t>  （7）实质合法性；（8）事实行为性。</a:t>
            </a:r>
            <a:endParaRPr lang="zh-CN" altLang="en-US" sz="2400" dirty="0">
              <a:latin typeface="楷体_GB2312" pitchFamily="49" charset="-122"/>
            </a:endParaRPr>
          </a:p>
          <a:p>
            <a:pPr eaLnBrk="1" hangingPunct="1">
              <a:lnSpc>
                <a:spcPct val="110000"/>
              </a:lnSpc>
              <a:buFont typeface="Wingdings" panose="05000000000000000000" pitchFamily="2" charset="2"/>
              <a:buNone/>
            </a:pPr>
            <a:endParaRPr lang="zh-CN" altLang="en-US" sz="2400" dirty="0">
              <a:latin typeface="楷体_GB2312" pitchFamily="49" charset="-122"/>
            </a:endParaRPr>
          </a:p>
          <a:p>
            <a:pPr eaLnBrk="1" hangingPunct="1">
              <a:lnSpc>
                <a:spcPct val="110000"/>
              </a:lnSpc>
              <a:buFont typeface="Wingdings" panose="05000000000000000000" pitchFamily="2" charset="2"/>
              <a:buNone/>
            </a:pPr>
            <a:endParaRPr lang="zh-CN" altLang="en-US" sz="2400" dirty="0">
              <a:latin typeface="楷体_GB2312" pitchFamily="49" charset="-122"/>
            </a:endParaRPr>
          </a:p>
          <a:p>
            <a:pPr eaLnBrk="1" hangingPunct="1">
              <a:lnSpc>
                <a:spcPct val="110000"/>
              </a:lnSpc>
              <a:buFont typeface="Wingdings" panose="05000000000000000000" pitchFamily="2" charset="2"/>
              <a:buNone/>
            </a:pPr>
            <a:endParaRPr lang="zh-CN" altLang="en-US" sz="2400" dirty="0">
              <a:latin typeface="楷体_GB2312" pitchFamily="49" charset="-122"/>
            </a:endParaRPr>
          </a:p>
        </p:txBody>
      </p:sp>
    </p:spTree>
  </p:cSld>
  <p:clrMapOvr>
    <a:masterClrMapping/>
  </p:clrMapOvr>
  <p:transition spd="slow">
    <p:random/>
    <p:sndAc>
      <p:stSnd>
        <p:snd r:embed="rId2" name="cashreg.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9993CE-487B-8E31-ADB7-6C207D443AA9}"/>
              </a:ext>
            </a:extLst>
          </p:cNvPr>
          <p:cNvSpPr>
            <a:spLocks noGrp="1"/>
          </p:cNvSpPr>
          <p:nvPr>
            <p:ph type="title"/>
          </p:nvPr>
        </p:nvSpPr>
        <p:spPr/>
        <p:txBody>
          <a:bodyPr/>
          <a:lstStyle/>
          <a:p>
            <a:endParaRPr lang="zh-CN" altLang="en-US"/>
          </a:p>
        </p:txBody>
      </p:sp>
      <p:sp>
        <p:nvSpPr>
          <p:cNvPr id="35843" name="Rectangle 2">
            <a:extLst>
              <a:ext uri="{FF2B5EF4-FFF2-40B4-BE49-F238E27FC236}">
                <a16:creationId xmlns:a16="http://schemas.microsoft.com/office/drawing/2014/main" id="{A3200B95-4E1C-9730-F47F-93D0287CE676}"/>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zh-CN" altLang="en-US" sz="2800">
                <a:latin typeface="楷体_GB2312" pitchFamily="49" charset="-122"/>
              </a:rPr>
              <a:t>（一）行政指导的基本功能</a:t>
            </a:r>
          </a:p>
          <a:p>
            <a:pPr algn="just" eaLnBrk="1" hangingPunct="1">
              <a:lnSpc>
                <a:spcPct val="120000"/>
              </a:lnSpc>
              <a:buFont typeface="Wingdings" panose="05000000000000000000" pitchFamily="2" charset="2"/>
              <a:buNone/>
            </a:pPr>
            <a:r>
              <a:rPr lang="zh-CN" altLang="en-US" sz="2800">
                <a:latin typeface="楷体_GB2312" pitchFamily="49" charset="-122"/>
              </a:rPr>
              <a:t> </a:t>
            </a:r>
            <a:r>
              <a:rPr lang="zh-CN" altLang="en-US" sz="2800">
                <a:solidFill>
                  <a:srgbClr val="000000"/>
                </a:solidFill>
                <a:latin typeface="楷体_GB2312" pitchFamily="49" charset="-122"/>
              </a:rPr>
              <a:t>1．行政指导的补充和替代功能。</a:t>
            </a:r>
          </a:p>
          <a:p>
            <a:pPr algn="just" eaLnBrk="1" hangingPunct="1">
              <a:lnSpc>
                <a:spcPct val="120000"/>
              </a:lnSpc>
              <a:buFont typeface="Wingdings" panose="05000000000000000000" pitchFamily="2" charset="2"/>
              <a:buNone/>
            </a:pPr>
            <a:r>
              <a:rPr lang="en-US" altLang="zh-CN" sz="2800">
                <a:solidFill>
                  <a:srgbClr val="000000"/>
                </a:solidFill>
                <a:latin typeface="楷体_GB2312" pitchFamily="49" charset="-122"/>
              </a:rPr>
              <a:t> 2．行政指导的辅导和促进功能。</a:t>
            </a:r>
          </a:p>
          <a:p>
            <a:pPr algn="just" eaLnBrk="1" hangingPunct="1">
              <a:lnSpc>
                <a:spcPct val="120000"/>
              </a:lnSpc>
              <a:buFont typeface="Wingdings" panose="05000000000000000000" pitchFamily="2" charset="2"/>
              <a:buNone/>
            </a:pPr>
            <a:r>
              <a:rPr lang="en-US" altLang="zh-CN" sz="2800">
                <a:solidFill>
                  <a:srgbClr val="000000"/>
                </a:solidFill>
                <a:latin typeface="楷体_GB2312" pitchFamily="49" charset="-122"/>
              </a:rPr>
              <a:t> 3．行政指导的协调和疏通功能。</a:t>
            </a:r>
          </a:p>
          <a:p>
            <a:pPr algn="just" eaLnBrk="1" hangingPunct="1">
              <a:lnSpc>
                <a:spcPct val="120000"/>
              </a:lnSpc>
              <a:buFont typeface="Wingdings" panose="05000000000000000000" pitchFamily="2" charset="2"/>
              <a:buNone/>
            </a:pPr>
            <a:r>
              <a:rPr lang="en-US" altLang="zh-CN" sz="2800">
                <a:solidFill>
                  <a:srgbClr val="000000"/>
                </a:solidFill>
                <a:latin typeface="楷体_GB2312" pitchFamily="49" charset="-122"/>
              </a:rPr>
              <a:t> 4．行政指导的预防和抑制功能。</a:t>
            </a:r>
          </a:p>
          <a:p>
            <a:pPr algn="just" eaLnBrk="1" hangingPunct="1">
              <a:lnSpc>
                <a:spcPct val="120000"/>
              </a:lnSpc>
              <a:buFont typeface="Wingdings" panose="05000000000000000000" pitchFamily="2" charset="2"/>
              <a:buNone/>
            </a:pPr>
            <a:r>
              <a:rPr lang="en-US" altLang="zh-CN" sz="2800">
                <a:solidFill>
                  <a:srgbClr val="000000"/>
                </a:solidFill>
                <a:latin typeface="楷体_GB2312" pitchFamily="49" charset="-122"/>
              </a:rPr>
              <a:t> 5．行政指导的动员和号召功能。</a:t>
            </a:r>
          </a:p>
        </p:txBody>
      </p:sp>
      <p:sp>
        <p:nvSpPr>
          <p:cNvPr id="35844" name="Rectangle 4">
            <a:extLst>
              <a:ext uri="{FF2B5EF4-FFF2-40B4-BE49-F238E27FC236}">
                <a16:creationId xmlns:a16="http://schemas.microsoft.com/office/drawing/2014/main" id="{A7E64336-039F-4467-E688-F843A391D537}"/>
              </a:ext>
            </a:extLst>
          </p:cNvPr>
          <p:cNvSpPr>
            <a:spLocks noChangeArrowheads="1"/>
          </p:cNvSpPr>
          <p:nvPr/>
        </p:nvSpPr>
        <p:spPr bwMode="auto">
          <a:xfrm>
            <a:off x="3503614" y="692151"/>
            <a:ext cx="57435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a:solidFill>
                  <a:schemeClr val="tx2"/>
                </a:solidFill>
                <a:latin typeface="Arial" panose="020B0604020202020204" pitchFamily="34" charset="0"/>
              </a:rPr>
              <a:t>二、行政指导的功能与构成</a:t>
            </a:r>
          </a:p>
        </p:txBody>
      </p:sp>
    </p:spTree>
  </p:cSld>
  <p:clrMapOvr>
    <a:masterClrMapping/>
  </p:clrMapOvr>
  <p:transition spd="slow">
    <p:random/>
    <p:sndAc>
      <p:stSnd>
        <p:snd r:embed="rId2" name="cashreg.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4EDF42-D60E-88F6-9269-15246E1E08F1}"/>
              </a:ext>
            </a:extLst>
          </p:cNvPr>
          <p:cNvSpPr>
            <a:spLocks noGrp="1"/>
          </p:cNvSpPr>
          <p:nvPr>
            <p:ph type="title"/>
          </p:nvPr>
        </p:nvSpPr>
        <p:spPr/>
        <p:txBody>
          <a:bodyPr/>
          <a:lstStyle/>
          <a:p>
            <a:endParaRPr lang="zh-CN" altLang="en-US"/>
          </a:p>
        </p:txBody>
      </p:sp>
      <p:sp>
        <p:nvSpPr>
          <p:cNvPr id="93187" name="内容占位符 2">
            <a:extLst>
              <a:ext uri="{FF2B5EF4-FFF2-40B4-BE49-F238E27FC236}">
                <a16:creationId xmlns:a16="http://schemas.microsoft.com/office/drawing/2014/main" id="{C842805C-10E7-750C-FAF5-111FB9152700}"/>
              </a:ext>
            </a:extLst>
          </p:cNvPr>
          <p:cNvSpPr>
            <a:spLocks noGrp="1"/>
          </p:cNvSpPr>
          <p:nvPr>
            <p:ph idx="1"/>
          </p:nvPr>
        </p:nvSpPr>
        <p:spPr/>
        <p:txBody>
          <a:bodyPr/>
          <a:lstStyle/>
          <a:p>
            <a:pPr algn="just" eaLnBrk="1" hangingPunct="1">
              <a:lnSpc>
                <a:spcPct val="110000"/>
              </a:lnSpc>
              <a:buFont typeface="Wingdings" panose="05000000000000000000" pitchFamily="2" charset="2"/>
              <a:buNone/>
              <a:defRPr/>
            </a:pPr>
            <a:r>
              <a:rPr lang="zh-CN" altLang="en-US" sz="2800" dirty="0">
                <a:latin typeface="楷体_GB2312" pitchFamily="49" charset="-122"/>
              </a:rPr>
              <a:t>（二）行政指导的政策基础</a:t>
            </a:r>
            <a:endParaRPr lang="en-US" altLang="zh-CN" sz="2800" dirty="0">
              <a:latin typeface="楷体_GB2312" pitchFamily="49" charset="-122"/>
            </a:endParaRPr>
          </a:p>
          <a:p>
            <a:pPr algn="just" eaLnBrk="1" hangingPunct="1">
              <a:lnSpc>
                <a:spcPct val="110000"/>
              </a:lnSpc>
              <a:buFont typeface="Wingdings" panose="05000000000000000000" pitchFamily="2" charset="2"/>
              <a:buNone/>
              <a:defRPr/>
            </a:pPr>
            <a:r>
              <a:rPr lang="en-US" altLang="zh-CN" sz="2400" dirty="0"/>
              <a:t>        </a:t>
            </a:r>
            <a:r>
              <a:rPr lang="en-US" altLang="zh-CN" sz="2400" dirty="0">
                <a:latin typeface="楷体_GB2312" pitchFamily="49" charset="-122"/>
              </a:rPr>
              <a:t>2015</a:t>
            </a:r>
            <a:r>
              <a:rPr lang="zh-CN" altLang="en-US" sz="2400" dirty="0">
                <a:latin typeface="楷体_GB2312" pitchFamily="49" charset="-122"/>
              </a:rPr>
              <a:t>年</a:t>
            </a:r>
            <a:r>
              <a:rPr lang="en-US" altLang="zh-CN" sz="2400" dirty="0">
                <a:latin typeface="楷体_GB2312" pitchFamily="49" charset="-122"/>
              </a:rPr>
              <a:t>12</a:t>
            </a:r>
            <a:r>
              <a:rPr lang="zh-CN" altLang="en-US" sz="2400" dirty="0">
                <a:latin typeface="楷体_GB2312" pitchFamily="49" charset="-122"/>
              </a:rPr>
              <a:t>月中共中央、国务院颁布的</a:t>
            </a:r>
            <a:r>
              <a:rPr lang="en-US" altLang="zh-CN" sz="2400" dirty="0">
                <a:latin typeface="楷体_GB2312" pitchFamily="49" charset="-122"/>
              </a:rPr>
              <a:t>《</a:t>
            </a:r>
            <a:r>
              <a:rPr lang="zh-CN" altLang="en-US" sz="2400" dirty="0">
                <a:latin typeface="楷体_GB2312" pitchFamily="49" charset="-122"/>
              </a:rPr>
              <a:t>法治政府建设实施纲要（</a:t>
            </a:r>
            <a:r>
              <a:rPr lang="en-US" altLang="zh-CN" sz="2400" dirty="0">
                <a:latin typeface="楷体_GB2312" pitchFamily="49" charset="-122"/>
              </a:rPr>
              <a:t>2015-2020</a:t>
            </a:r>
            <a:r>
              <a:rPr lang="zh-CN" altLang="en-US" sz="2400" dirty="0">
                <a:latin typeface="楷体_GB2312" pitchFamily="49" charset="-122"/>
              </a:rPr>
              <a:t>年）</a:t>
            </a:r>
            <a:r>
              <a:rPr lang="en-US" altLang="zh-CN" sz="2400" dirty="0">
                <a:latin typeface="楷体_GB2312" pitchFamily="49" charset="-122"/>
              </a:rPr>
              <a:t>》</a:t>
            </a:r>
            <a:r>
              <a:rPr lang="zh-CN" altLang="en-US" sz="2400" dirty="0">
                <a:latin typeface="楷体_GB2312" pitchFamily="49" charset="-122"/>
              </a:rPr>
              <a:t>指出，要“牢固树立创新、协调、绿色、开放、共享的发展理念”，“推广运用说服教育、劝导示范、行政指导、行政奖励等非强制性执法手段”。</a:t>
            </a:r>
            <a:r>
              <a:rPr lang="en-US" altLang="zh-CN" sz="2400" dirty="0">
                <a:latin typeface="楷体_GB2312" pitchFamily="49" charset="-122"/>
              </a:rPr>
              <a:t>2018</a:t>
            </a:r>
            <a:r>
              <a:rPr lang="zh-CN" altLang="en-US" sz="2400" dirty="0">
                <a:latin typeface="楷体_GB2312" pitchFamily="49" charset="-122"/>
              </a:rPr>
              <a:t>年</a:t>
            </a:r>
            <a:r>
              <a:rPr lang="en-US" altLang="zh-CN" sz="2400" dirty="0">
                <a:latin typeface="楷体_GB2312" pitchFamily="49" charset="-122"/>
              </a:rPr>
              <a:t>10</a:t>
            </a:r>
            <a:r>
              <a:rPr lang="zh-CN" altLang="en-US" sz="2400" dirty="0">
                <a:latin typeface="楷体_GB2312" pitchFamily="49" charset="-122"/>
              </a:rPr>
              <a:t>月习近平总书记在中国共产党第十九次全国代表大会的政治报告也再次强调要 “创新监管方式，增强政府公信力和执行力，建设人民满意的服务型政府”。这些纲领性文件强调的创新、协调、说服教育、劝导示范、行政指导、文明执法、服务型政府等理念和方针，与前述行政指导的丰富功能相同相通，为实现这些功能提供了政策基础。</a:t>
            </a:r>
            <a:endParaRPr lang="en-US" altLang="zh-CN" sz="2400" dirty="0">
              <a:latin typeface="楷体_GB2312" pitchFamily="49" charset="-122"/>
            </a:endParaRPr>
          </a:p>
          <a:p>
            <a:pPr marL="0" indent="0" eaLnBrk="1" hangingPunct="1">
              <a:buNone/>
              <a:defRPr/>
            </a:pPr>
            <a:endParaRPr lang="en-US" altLang="zh-CN" dirty="0"/>
          </a:p>
          <a:p>
            <a:pPr marL="0" indent="0" eaLnBrk="1" hangingPunct="1">
              <a:buNone/>
              <a:defRPr/>
            </a:pPr>
            <a:endParaRPr lang="zh-CN" altLang="en-US" dirty="0"/>
          </a:p>
        </p:txBody>
      </p:sp>
    </p:spTree>
  </p:cSld>
  <p:clrMapOvr>
    <a:masterClrMapping/>
  </p:clrMapOvr>
  <p:transition spd="slow">
    <p:random/>
    <p:sndAc>
      <p:stSnd>
        <p:snd r:embed="rId2" name="cashreg.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DA59FD-0979-D191-26A6-2C8F1C84628E}"/>
              </a:ext>
            </a:extLst>
          </p:cNvPr>
          <p:cNvSpPr>
            <a:spLocks noGrp="1"/>
          </p:cNvSpPr>
          <p:nvPr>
            <p:ph type="title"/>
          </p:nvPr>
        </p:nvSpPr>
        <p:spPr/>
        <p:txBody>
          <a:bodyPr/>
          <a:lstStyle/>
          <a:p>
            <a:endParaRPr lang="zh-CN" altLang="en-US"/>
          </a:p>
        </p:txBody>
      </p:sp>
      <p:sp>
        <p:nvSpPr>
          <p:cNvPr id="37892" name="Rectangle 3">
            <a:extLst>
              <a:ext uri="{FF2B5EF4-FFF2-40B4-BE49-F238E27FC236}">
                <a16:creationId xmlns:a16="http://schemas.microsoft.com/office/drawing/2014/main" id="{44DB1A64-79EF-3C69-415F-1DD03B41DECD}"/>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800">
                <a:latin typeface="楷体_GB2312" pitchFamily="49" charset="-122"/>
              </a:rPr>
              <a:t> </a:t>
            </a:r>
            <a:r>
              <a:rPr lang="zh-CN" altLang="en-US" sz="2800">
                <a:latin typeface="楷体_GB2312" pitchFamily="49" charset="-122"/>
              </a:rPr>
              <a:t>（三）行政指导的构成要件</a:t>
            </a:r>
          </a:p>
          <a:p>
            <a:pPr algn="just" eaLnBrk="1" hangingPunct="1">
              <a:lnSpc>
                <a:spcPct val="110000"/>
              </a:lnSpc>
              <a:buFont typeface="Wingdings" panose="05000000000000000000" pitchFamily="2" charset="2"/>
              <a:buNone/>
            </a:pPr>
            <a:r>
              <a:rPr lang="zh-CN" altLang="en-US" sz="2400">
                <a:latin typeface="楷体_GB2312" pitchFamily="49" charset="-122"/>
              </a:rPr>
              <a:t>   1.指导主体（指导方）。也即作出指导行为的行政机关，包括一些得到授权而实施行政指导行为的组织，这是行政指导的最基本要素。</a:t>
            </a:r>
          </a:p>
          <a:p>
            <a:pPr algn="just" eaLnBrk="1" hangingPunct="1">
              <a:lnSpc>
                <a:spcPct val="110000"/>
              </a:lnSpc>
              <a:buFont typeface="Wingdings" panose="05000000000000000000" pitchFamily="2" charset="2"/>
              <a:buNone/>
            </a:pPr>
            <a:r>
              <a:rPr lang="zh-CN" altLang="en-US" sz="2400">
                <a:latin typeface="楷体_GB2312" pitchFamily="49" charset="-122"/>
              </a:rPr>
              <a:t>   2.指导对象 (受指导方)。指导行为所指向的行政相对人，包括特定的行政相对人和非特定的行政相对人，这也是行政指导的基本要素。但指导方是否接受某行政指导的内容并不是必然的，接受与否也不影响该指导行为的作出和成立。</a:t>
            </a:r>
          </a:p>
          <a:p>
            <a:pPr algn="just" eaLnBrk="1" hangingPunct="1">
              <a:lnSpc>
                <a:spcPct val="110000"/>
              </a:lnSpc>
              <a:buFont typeface="Wingdings" panose="05000000000000000000" pitchFamily="2" charset="2"/>
              <a:buNone/>
            </a:pPr>
            <a:r>
              <a:rPr lang="zh-CN" altLang="en-US" sz="2800">
                <a:latin typeface="楷体_GB2312" pitchFamily="49" charset="-122"/>
              </a:rPr>
              <a:t>  </a:t>
            </a:r>
          </a:p>
        </p:txBody>
      </p:sp>
    </p:spTree>
  </p:cSld>
  <p:clrMapOvr>
    <a:masterClrMapping/>
  </p:clrMapOvr>
  <p:transition spd="slow">
    <p:random/>
    <p:sndAc>
      <p:stSnd>
        <p:snd r:embed="rId2" name="cashreg.wav"/>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3206ED-FB74-B3EF-114E-31097AFAFA1E}"/>
              </a:ext>
            </a:extLst>
          </p:cNvPr>
          <p:cNvSpPr>
            <a:spLocks noGrp="1"/>
          </p:cNvSpPr>
          <p:nvPr>
            <p:ph type="title"/>
          </p:nvPr>
        </p:nvSpPr>
        <p:spPr/>
        <p:txBody>
          <a:bodyPr/>
          <a:lstStyle/>
          <a:p>
            <a:endParaRPr lang="zh-CN" altLang="en-US"/>
          </a:p>
        </p:txBody>
      </p:sp>
      <p:sp>
        <p:nvSpPr>
          <p:cNvPr id="38916" name="Rectangle 3">
            <a:extLst>
              <a:ext uri="{FF2B5EF4-FFF2-40B4-BE49-F238E27FC236}">
                <a16:creationId xmlns:a16="http://schemas.microsoft.com/office/drawing/2014/main" id="{7B1D0235-BCA4-D623-C14F-3A3914C4635D}"/>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3.指导内容。指的是指导方为一定行政目的而作出的指向受指导方的指导行为之具体内容，如劝告或建议相对人作出或不作出什么行为。</a:t>
            </a:r>
          </a:p>
          <a:p>
            <a:pPr algn="just" eaLnBrk="1" hangingPunct="1">
              <a:lnSpc>
                <a:spcPct val="110000"/>
              </a:lnSpc>
              <a:buFont typeface="Wingdings" panose="05000000000000000000" pitchFamily="2" charset="2"/>
              <a:buNone/>
            </a:pPr>
            <a:r>
              <a:rPr lang="zh-CN" altLang="en-US" sz="2400">
                <a:latin typeface="楷体_GB2312" pitchFamily="49" charset="-122"/>
              </a:rPr>
              <a:t>  </a:t>
            </a:r>
            <a:r>
              <a:rPr lang="en-US" altLang="zh-CN" sz="2400">
                <a:latin typeface="楷体_GB2312" pitchFamily="49" charset="-122"/>
              </a:rPr>
              <a:t> </a:t>
            </a:r>
            <a:r>
              <a:rPr lang="zh-CN" altLang="en-US" sz="2400">
                <a:latin typeface="楷体_GB2312" pitchFamily="49" charset="-122"/>
              </a:rPr>
              <a:t>4.指导方式。指导方采取指导行为的具体方式，表现各异，种类繁多，总的来说可分为抽象的指导行为和具体的指导行为以及抽象具体两可的指导行为。</a:t>
            </a:r>
          </a:p>
          <a:p>
            <a:pPr algn="just" eaLnBrk="1" hangingPunct="1">
              <a:lnSpc>
                <a:spcPct val="110000"/>
              </a:lnSpc>
              <a:buFont typeface="Wingdings" panose="05000000000000000000" pitchFamily="2" charset="2"/>
              <a:buNone/>
            </a:pPr>
            <a:r>
              <a:rPr lang="zh-CN" altLang="en-US" sz="2400">
                <a:latin typeface="楷体_GB2312" pitchFamily="49" charset="-122"/>
              </a:rPr>
              <a:t>   5.指导后果。指的是受指导方接受或不接受该项行政指导行为今后可能产生的实际结果，包括积极后果和消极后果，但不是直接和必然会产生的。</a:t>
            </a:r>
          </a:p>
          <a:p>
            <a:pPr algn="just" eaLnBrk="1" hangingPunct="1">
              <a:lnSpc>
                <a:spcPct val="110000"/>
              </a:lnSpc>
              <a:buFont typeface="Wingdings" panose="05000000000000000000" pitchFamily="2" charset="2"/>
              <a:buNone/>
            </a:pPr>
            <a:endParaRPr lang="zh-CN" altLang="en-US" sz="2400">
              <a:latin typeface="楷体_GB2312" pitchFamily="49" charset="-122"/>
            </a:endParaRPr>
          </a:p>
          <a:p>
            <a:pPr algn="just" eaLnBrk="1" hangingPunct="1">
              <a:lnSpc>
                <a:spcPct val="110000"/>
              </a:lnSpc>
              <a:buFont typeface="Wingdings" panose="05000000000000000000" pitchFamily="2" charset="2"/>
              <a:buNone/>
            </a:pPr>
            <a:r>
              <a:rPr lang="zh-CN" altLang="en-US" sz="2800">
                <a:latin typeface="楷体_GB2312" pitchFamily="49" charset="-122"/>
              </a:rPr>
              <a:t>  </a:t>
            </a:r>
          </a:p>
        </p:txBody>
      </p:sp>
    </p:spTree>
  </p:cSld>
  <p:clrMapOvr>
    <a:masterClrMapping/>
  </p:clrMapOvr>
  <p:transition spd="slow">
    <p:random/>
    <p:sndAc>
      <p:stSnd>
        <p:snd r:embed="rId2" name="cashreg.wav"/>
      </p:stSnd>
    </p:sndAc>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3C076-7F7A-609B-A720-D4DE09164956}"/>
              </a:ext>
            </a:extLst>
          </p:cNvPr>
          <p:cNvSpPr>
            <a:spLocks noGrp="1"/>
          </p:cNvSpPr>
          <p:nvPr>
            <p:ph type="title"/>
          </p:nvPr>
        </p:nvSpPr>
        <p:spPr/>
        <p:txBody>
          <a:bodyPr/>
          <a:lstStyle/>
          <a:p>
            <a:endParaRPr lang="zh-CN" altLang="en-US"/>
          </a:p>
        </p:txBody>
      </p:sp>
      <p:sp>
        <p:nvSpPr>
          <p:cNvPr id="39939" name="Rectangle 2">
            <a:extLst>
              <a:ext uri="{FF2B5EF4-FFF2-40B4-BE49-F238E27FC236}">
                <a16:creationId xmlns:a16="http://schemas.microsoft.com/office/drawing/2014/main" id="{97B485EE-77F2-6FA8-A31D-E5AC748F4877}"/>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800">
                <a:latin typeface="楷体_GB2312" pitchFamily="49" charset="-122"/>
              </a:rPr>
              <a:t>  </a:t>
            </a:r>
            <a:r>
              <a:rPr lang="zh-CN" altLang="en-US" sz="2800">
                <a:latin typeface="楷体_GB2312" pitchFamily="49" charset="-122"/>
              </a:rPr>
              <a:t>（一）行政指导的法理依据</a:t>
            </a:r>
          </a:p>
          <a:p>
            <a:pPr algn="just" eaLnBrk="1" hangingPunct="1">
              <a:lnSpc>
                <a:spcPct val="110000"/>
              </a:lnSpc>
              <a:buFont typeface="Wingdings" panose="05000000000000000000" pitchFamily="2" charset="2"/>
              <a:buNone/>
            </a:pPr>
            <a:r>
              <a:rPr lang="zh-CN" altLang="en-US" sz="2400">
                <a:latin typeface="楷体_GB2312" pitchFamily="49" charset="-122"/>
              </a:rPr>
              <a:t>      因周期、费用、信息和知识等多方面局限，立法工作（包括行政立法工作）不可能完全满足不断发展的对公共管理的社会需求，难以预先十分周全地为行政活动设定面面俱到的法律依据和具体对策，必然存在法律未能覆盖的行政管理领域或曰“行政的法律空域”。</a:t>
            </a:r>
          </a:p>
        </p:txBody>
      </p:sp>
      <p:sp>
        <p:nvSpPr>
          <p:cNvPr id="39940" name="文本框 1">
            <a:extLst>
              <a:ext uri="{FF2B5EF4-FFF2-40B4-BE49-F238E27FC236}">
                <a16:creationId xmlns:a16="http://schemas.microsoft.com/office/drawing/2014/main" id="{C4014B5A-C590-EAE6-BA67-1EFA5EDC78C2}"/>
              </a:ext>
            </a:extLst>
          </p:cNvPr>
          <p:cNvSpPr txBox="1">
            <a:spLocks noChangeArrowheads="1"/>
          </p:cNvSpPr>
          <p:nvPr/>
        </p:nvSpPr>
        <p:spPr bwMode="auto">
          <a:xfrm>
            <a:off x="3163889" y="804863"/>
            <a:ext cx="59896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a:solidFill>
                  <a:schemeClr val="tx2"/>
                </a:solidFill>
                <a:latin typeface="Arial" panose="020B0604020202020204" pitchFamily="34" charset="0"/>
                <a:sym typeface="Arial" panose="020B0604020202020204" pitchFamily="34" charset="0"/>
              </a:rPr>
              <a:t>三、行政指导的依据与分类</a:t>
            </a:r>
            <a:endParaRPr lang="zh-CN" altLang="en-US" sz="3600">
              <a:latin typeface="Arial" panose="020B0604020202020204" pitchFamily="34" charset="0"/>
              <a:ea typeface="宋体" panose="02010600030101010101" pitchFamily="2" charset="-122"/>
            </a:endParaRPr>
          </a:p>
        </p:txBody>
      </p:sp>
    </p:spTree>
  </p:cSld>
  <p:clrMapOvr>
    <a:masterClrMapping/>
  </p:clrMapOvr>
  <p:transition spd="slow">
    <p:random/>
    <p:sndAc>
      <p:stSnd>
        <p:snd r:embed="rId2" name="cashreg.wav"/>
      </p:stSnd>
    </p:sndAc>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294CD3-B9C6-3310-DBB8-0A4A56B37B83}"/>
              </a:ext>
            </a:extLst>
          </p:cNvPr>
          <p:cNvSpPr>
            <a:spLocks noGrp="1"/>
          </p:cNvSpPr>
          <p:nvPr>
            <p:ph type="title"/>
          </p:nvPr>
        </p:nvSpPr>
        <p:spPr/>
        <p:txBody>
          <a:bodyPr/>
          <a:lstStyle/>
          <a:p>
            <a:endParaRPr lang="zh-CN" altLang="en-US"/>
          </a:p>
        </p:txBody>
      </p:sp>
      <p:sp>
        <p:nvSpPr>
          <p:cNvPr id="40963" name="Rectangle 2">
            <a:extLst>
              <a:ext uri="{FF2B5EF4-FFF2-40B4-BE49-F238E27FC236}">
                <a16:creationId xmlns:a16="http://schemas.microsoft.com/office/drawing/2014/main" id="{62C161A1-0907-687F-66BA-393AD8DB4B93}"/>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800">
                <a:latin typeface="楷体_GB2312" pitchFamily="49" charset="-122"/>
              </a:rPr>
              <a:t>  </a:t>
            </a:r>
            <a:r>
              <a:rPr lang="zh-CN" altLang="en-US" sz="2800">
                <a:latin typeface="楷体_GB2312" pitchFamily="49" charset="-122"/>
              </a:rPr>
              <a:t>（二）行政指导的基本分类</a:t>
            </a:r>
          </a:p>
          <a:p>
            <a:pPr algn="just" eaLnBrk="1" hangingPunct="1">
              <a:lnSpc>
                <a:spcPct val="110000"/>
              </a:lnSpc>
              <a:buFont typeface="Wingdings" panose="05000000000000000000" pitchFamily="2" charset="2"/>
              <a:buNone/>
            </a:pPr>
            <a:r>
              <a:rPr lang="zh-CN" altLang="en-US" sz="2400">
                <a:latin typeface="楷体_GB2312" pitchFamily="49" charset="-122"/>
              </a:rPr>
              <a:t>      </a:t>
            </a:r>
            <a:r>
              <a:rPr lang="zh-CN" altLang="en-US" sz="2000">
                <a:latin typeface="楷体_GB2312" pitchFamily="49" charset="-122"/>
              </a:rPr>
              <a:t>从国内外情况看，学者们大致是从行政指导具有何种功能、有无具体依据、如何加以救济等角度来划分的，其中又主要是从行政指导具有何种功能（作用）的角度来加以划分，各种划分方法存在某些交叉、相似和相通之处。其中运用较多的是“功能角度三分说“的分类。</a:t>
            </a:r>
          </a:p>
          <a:p>
            <a:pPr algn="just" eaLnBrk="1" hangingPunct="1">
              <a:lnSpc>
                <a:spcPct val="110000"/>
              </a:lnSpc>
              <a:buFont typeface="Wingdings" panose="05000000000000000000" pitchFamily="2" charset="2"/>
              <a:buNone/>
            </a:pPr>
            <a:r>
              <a:rPr lang="zh-CN" altLang="en-US" sz="2800">
                <a:latin typeface="楷体_GB2312" pitchFamily="49" charset="-122"/>
              </a:rPr>
              <a:t>               </a:t>
            </a:r>
            <a:endParaRPr lang="zh-CN" altLang="en-US" sz="2400">
              <a:latin typeface="楷体_GB2312" pitchFamily="49" charset="-122"/>
            </a:endParaRPr>
          </a:p>
          <a:p>
            <a:pPr algn="just" eaLnBrk="1" hangingPunct="1">
              <a:lnSpc>
                <a:spcPct val="110000"/>
              </a:lnSpc>
              <a:buFont typeface="Wingdings" panose="05000000000000000000" pitchFamily="2" charset="2"/>
              <a:buNone/>
            </a:pPr>
            <a:r>
              <a:rPr lang="zh-CN" altLang="en-US" sz="2400">
                <a:latin typeface="楷体_GB2312" pitchFamily="49" charset="-122"/>
              </a:rPr>
              <a:t>      </a:t>
            </a:r>
          </a:p>
        </p:txBody>
      </p:sp>
      <p:pic>
        <p:nvPicPr>
          <p:cNvPr id="40964" name="图片 1">
            <a:extLst>
              <a:ext uri="{FF2B5EF4-FFF2-40B4-BE49-F238E27FC236}">
                <a16:creationId xmlns:a16="http://schemas.microsoft.com/office/drawing/2014/main" id="{836080EA-E8A5-E250-012A-089DC7132927}"/>
              </a:ext>
            </a:extLst>
          </p:cNvPr>
          <p:cNvPicPr>
            <a:picLocks noChangeAspect="1" noChangeArrowheads="1"/>
          </p:cNvPicPr>
          <p:nvPr/>
        </p:nvPicPr>
        <p:blipFill>
          <a:blip r:embed="rId3">
            <a:clrChange>
              <a:clrFrom>
                <a:srgbClr val="CFE8CC"/>
              </a:clrFrom>
              <a:clrTo>
                <a:srgbClr val="CFE8CC">
                  <a:alpha val="0"/>
                </a:srgbClr>
              </a:clrTo>
            </a:clrChange>
            <a:extLst>
              <a:ext uri="{28A0092B-C50C-407E-A947-70E740481C1C}">
                <a14:useLocalDpi xmlns:a14="http://schemas.microsoft.com/office/drawing/2010/main" val="0"/>
              </a:ext>
            </a:extLst>
          </a:blip>
          <a:srcRect b="11995"/>
          <a:stretch>
            <a:fillRect/>
          </a:stretch>
        </p:blipFill>
        <p:spPr bwMode="auto">
          <a:xfrm>
            <a:off x="3676651" y="3441700"/>
            <a:ext cx="6075363" cy="279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sndAc>
      <p:stSnd>
        <p:snd r:embed="rId2" name="cashreg.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EEEF6-7E42-21F4-6F33-F4C092264D7B}"/>
              </a:ext>
            </a:extLst>
          </p:cNvPr>
          <p:cNvSpPr>
            <a:spLocks noGrp="1"/>
          </p:cNvSpPr>
          <p:nvPr>
            <p:ph type="title"/>
          </p:nvPr>
        </p:nvSpPr>
        <p:spPr/>
        <p:txBody>
          <a:bodyPr/>
          <a:lstStyle/>
          <a:p>
            <a:endParaRPr lang="zh-CN" altLang="en-US"/>
          </a:p>
        </p:txBody>
      </p:sp>
      <p:sp>
        <p:nvSpPr>
          <p:cNvPr id="14339" name="Rectangle 3">
            <a:extLst>
              <a:ext uri="{FF2B5EF4-FFF2-40B4-BE49-F238E27FC236}">
                <a16:creationId xmlns:a16="http://schemas.microsoft.com/office/drawing/2014/main" id="{3A73B3F1-15B9-7AA8-5DD7-E45BE2FBAB90}"/>
              </a:ext>
            </a:extLst>
          </p:cNvPr>
          <p:cNvSpPr>
            <a:spLocks noGrp="1"/>
          </p:cNvSpPr>
          <p:nvPr>
            <p:ph idx="1"/>
          </p:nvPr>
        </p:nvSpPr>
        <p:spPr/>
        <p:txBody>
          <a:bodyPr/>
          <a:lstStyle/>
          <a:p>
            <a:pPr lvl="1" eaLnBrk="1" hangingPunct="1">
              <a:lnSpc>
                <a:spcPct val="110000"/>
              </a:lnSpc>
            </a:pPr>
            <a:r>
              <a:rPr lang="zh-CN" altLang="en-US">
                <a:latin typeface="楷体_GB2312" pitchFamily="49" charset="-122"/>
              </a:rPr>
              <a:t>第一节</a:t>
            </a:r>
            <a:r>
              <a:rPr lang="zh-CN" altLang="en-US">
                <a:latin typeface="Times New Roman" panose="02020603050405020304" pitchFamily="18" charset="0"/>
              </a:rPr>
              <a:t>  行政规划</a:t>
            </a:r>
          </a:p>
          <a:p>
            <a:pPr lvl="1" eaLnBrk="1" hangingPunct="1">
              <a:lnSpc>
                <a:spcPct val="110000"/>
              </a:lnSpc>
            </a:pPr>
            <a:r>
              <a:rPr lang="zh-CN" altLang="en-US">
                <a:latin typeface="Times New Roman" panose="02020603050405020304" pitchFamily="18" charset="0"/>
              </a:rPr>
              <a:t>第二节  行政指导</a:t>
            </a:r>
            <a:endParaRPr lang="en-US" altLang="zh-CN">
              <a:latin typeface="Times New Roman" panose="02020603050405020304" pitchFamily="18" charset="0"/>
            </a:endParaRPr>
          </a:p>
          <a:p>
            <a:pPr lvl="1" eaLnBrk="1" hangingPunct="1">
              <a:lnSpc>
                <a:spcPct val="110000"/>
              </a:lnSpc>
            </a:pPr>
            <a:r>
              <a:rPr lang="zh-CN" altLang="en-US">
                <a:latin typeface="楷体_GB2312" pitchFamily="49" charset="-122"/>
              </a:rPr>
              <a:t>第三节 行政协议</a:t>
            </a:r>
            <a:endParaRPr lang="en-US" altLang="zh-CN">
              <a:latin typeface="楷体_GB2312" pitchFamily="49" charset="-122"/>
            </a:endParaRPr>
          </a:p>
          <a:p>
            <a:pPr lvl="1" eaLnBrk="1" hangingPunct="1">
              <a:lnSpc>
                <a:spcPct val="110000"/>
              </a:lnSpc>
            </a:pPr>
            <a:r>
              <a:rPr lang="zh-CN" altLang="en-US">
                <a:latin typeface="楷体_GB2312" pitchFamily="49" charset="-122"/>
              </a:rPr>
              <a:t>第四节 行政确认</a:t>
            </a:r>
            <a:endParaRPr lang="zh-CN" altLang="en-US">
              <a:latin typeface="Times New Roman" panose="02020603050405020304" pitchFamily="18" charset="0"/>
            </a:endParaRPr>
          </a:p>
          <a:p>
            <a:pPr lvl="1" eaLnBrk="1" hangingPunct="1">
              <a:lnSpc>
                <a:spcPct val="110000"/>
              </a:lnSpc>
            </a:pPr>
            <a:r>
              <a:rPr lang="zh-CN" altLang="en-US">
                <a:latin typeface="Times New Roman" panose="02020603050405020304" pitchFamily="18" charset="0"/>
              </a:rPr>
              <a:t>第五节  行政调查</a:t>
            </a:r>
            <a:endParaRPr lang="en-US" altLang="zh-CN">
              <a:latin typeface="Times New Roman" panose="02020603050405020304" pitchFamily="18" charset="0"/>
            </a:endParaRPr>
          </a:p>
          <a:p>
            <a:pPr lvl="1" eaLnBrk="1" hangingPunct="1">
              <a:lnSpc>
                <a:spcPct val="110000"/>
              </a:lnSpc>
            </a:pPr>
            <a:r>
              <a:rPr lang="zh-CN" altLang="en-US">
                <a:latin typeface="Times New Roman" panose="02020603050405020304" pitchFamily="18" charset="0"/>
              </a:rPr>
              <a:t>第六节  行政检查</a:t>
            </a:r>
          </a:p>
          <a:p>
            <a:pPr lvl="1" eaLnBrk="1" hangingPunct="1">
              <a:lnSpc>
                <a:spcPct val="110000"/>
              </a:lnSpc>
              <a:buFont typeface="Wingdings" panose="05000000000000000000" pitchFamily="2" charset="2"/>
              <a:buNone/>
            </a:pPr>
            <a:endParaRPr lang="zh-CN" altLang="en-US">
              <a:latin typeface="Times New Roman" panose="02020603050405020304" pitchFamily="18" charset="0"/>
            </a:endParaRPr>
          </a:p>
        </p:txBody>
      </p:sp>
    </p:spTree>
  </p:cSld>
  <p:clrMapOvr>
    <a:masterClrMapping/>
  </p:clrMapOvr>
  <p:transition spd="slow">
    <p:random/>
    <p:sndAc>
      <p:stSnd>
        <p:snd r:embed="rId2" name="cashreg.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0978D9-D6E6-0058-0D35-9C8ADCFF0C39}"/>
              </a:ext>
            </a:extLst>
          </p:cNvPr>
          <p:cNvSpPr>
            <a:spLocks noGrp="1"/>
          </p:cNvSpPr>
          <p:nvPr>
            <p:ph type="title"/>
          </p:nvPr>
        </p:nvSpPr>
        <p:spPr/>
        <p:txBody>
          <a:bodyPr/>
          <a:lstStyle/>
          <a:p>
            <a:endParaRPr lang="zh-CN" altLang="en-US"/>
          </a:p>
        </p:txBody>
      </p:sp>
      <p:sp>
        <p:nvSpPr>
          <p:cNvPr id="41987" name="Rectangle 2">
            <a:extLst>
              <a:ext uri="{FF2B5EF4-FFF2-40B4-BE49-F238E27FC236}">
                <a16:creationId xmlns:a16="http://schemas.microsoft.com/office/drawing/2014/main" id="{FD37CFE6-99C4-7C29-FA7C-B10A86464713}"/>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800">
                <a:latin typeface="楷体_GB2312" pitchFamily="49" charset="-122"/>
              </a:rPr>
              <a:t> </a:t>
            </a:r>
            <a:r>
              <a:rPr lang="zh-CN" altLang="en-US" sz="2800">
                <a:latin typeface="楷体_GB2312" pitchFamily="49" charset="-122"/>
              </a:rPr>
              <a:t>（三）行政指导的形式</a:t>
            </a:r>
          </a:p>
          <a:p>
            <a:pPr algn="just" eaLnBrk="1" hangingPunct="1">
              <a:lnSpc>
                <a:spcPct val="110000"/>
              </a:lnSpc>
              <a:buFont typeface="Wingdings" panose="05000000000000000000" pitchFamily="2" charset="2"/>
              <a:buNone/>
            </a:pPr>
            <a:r>
              <a:rPr lang="zh-CN" altLang="en-US" sz="2400">
                <a:latin typeface="楷体_GB2312" pitchFamily="49" charset="-122"/>
              </a:rPr>
              <a:t>      行政指导的操作方式大致概括为抽象行政指导行为、具体行政指导行为、抽象具体两可型行政指导行为三大类，及其往下更具体的表现方式。</a:t>
            </a:r>
          </a:p>
          <a:p>
            <a:pPr algn="just" eaLnBrk="1" hangingPunct="1">
              <a:lnSpc>
                <a:spcPct val="110000"/>
              </a:lnSpc>
              <a:buFont typeface="Wingdings" panose="05000000000000000000" pitchFamily="2" charset="2"/>
              <a:buNone/>
            </a:pPr>
            <a:r>
              <a:rPr lang="zh-CN" altLang="en-US" sz="2400">
                <a:latin typeface="楷体_GB2312" pitchFamily="49" charset="-122"/>
              </a:rPr>
              <a:t>      第一类是抽象的行政指导行为，包括：（1）指导性计划、指导性规划；（2）导向性行政政策·行政纲要；（3）发布信息·公布实情。</a:t>
            </a:r>
          </a:p>
          <a:p>
            <a:pPr algn="just" eaLnBrk="1" hangingPunct="1">
              <a:lnSpc>
                <a:spcPct val="110000"/>
              </a:lnSpc>
              <a:buFont typeface="Wingdings" panose="05000000000000000000" pitchFamily="2" charset="2"/>
              <a:buNone/>
            </a:pPr>
            <a:endParaRPr lang="zh-CN" altLang="en-US" sz="2400">
              <a:latin typeface="楷体_GB2312" pitchFamily="49" charset="-122"/>
            </a:endParaRPr>
          </a:p>
        </p:txBody>
      </p:sp>
    </p:spTree>
  </p:cSld>
  <p:clrMapOvr>
    <a:masterClrMapping/>
  </p:clrMapOvr>
  <p:transition spd="slow">
    <p:random/>
    <p:sndAc>
      <p:stSnd>
        <p:snd r:embed="rId2" name="cashreg.wav"/>
      </p:stSnd>
    </p:sndAc>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48C55C-577E-64E3-7E78-9473019224D1}"/>
              </a:ext>
            </a:extLst>
          </p:cNvPr>
          <p:cNvSpPr>
            <a:spLocks noGrp="1"/>
          </p:cNvSpPr>
          <p:nvPr>
            <p:ph type="title"/>
          </p:nvPr>
        </p:nvSpPr>
        <p:spPr/>
        <p:txBody>
          <a:bodyPr/>
          <a:lstStyle/>
          <a:p>
            <a:endParaRPr lang="zh-CN" altLang="en-US"/>
          </a:p>
        </p:txBody>
      </p:sp>
      <p:sp>
        <p:nvSpPr>
          <p:cNvPr id="43011" name="Rectangle 2">
            <a:extLst>
              <a:ext uri="{FF2B5EF4-FFF2-40B4-BE49-F238E27FC236}">
                <a16:creationId xmlns:a16="http://schemas.microsoft.com/office/drawing/2014/main" id="{A6D4EED4-0BB7-DDF8-395F-C7D6FFD21704}"/>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第二类是具体的行政指导行为，包括：（1）指导·引导·辅导·帮助；（2）劝告（规劝）·劝导·劝诫（告诫）·劝阻·说服；（3）告知·指点（说明）·提醒（提示、警示）·提议；（4）商讨·协商·沟通；（5）斡旋·调停·调和·协调；（6）问题约见·事件回访。</a:t>
            </a:r>
          </a:p>
          <a:p>
            <a:pPr algn="just" eaLnBrk="1" hangingPunct="1">
              <a:lnSpc>
                <a:spcPct val="110000"/>
              </a:lnSpc>
              <a:buFont typeface="Wingdings" panose="05000000000000000000" pitchFamily="2" charset="2"/>
              <a:buNone/>
            </a:pPr>
            <a:r>
              <a:rPr lang="zh-CN" altLang="en-US" sz="2400">
                <a:latin typeface="楷体_GB2312" pitchFamily="49" charset="-122"/>
              </a:rPr>
              <a:t>      第三类是抽象具体两可的行政指导行为，包括：（1）建议·意见·主张；（2）赞同·支持·表彰·提倡；（3）宣传·示范·推荐·推广；（4）鼓励·激励·勉励。</a:t>
            </a:r>
          </a:p>
        </p:txBody>
      </p:sp>
    </p:spTree>
  </p:cSld>
  <p:clrMapOvr>
    <a:masterClrMapping/>
  </p:clrMapOvr>
  <p:transition spd="slow">
    <p:random/>
    <p:sndAc>
      <p:stSnd>
        <p:snd r:embed="rId2" name="cashreg.wav"/>
      </p:stSnd>
    </p:sndAc>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4D89DB-EE1F-4F93-27DD-129EAA176195}"/>
              </a:ext>
            </a:extLst>
          </p:cNvPr>
          <p:cNvSpPr>
            <a:spLocks noGrp="1"/>
          </p:cNvSpPr>
          <p:nvPr>
            <p:ph type="title"/>
          </p:nvPr>
        </p:nvSpPr>
        <p:spPr/>
        <p:txBody>
          <a:bodyPr/>
          <a:lstStyle/>
          <a:p>
            <a:endParaRPr lang="zh-CN" altLang="en-US"/>
          </a:p>
        </p:txBody>
      </p:sp>
      <p:sp>
        <p:nvSpPr>
          <p:cNvPr id="44035" name="Rectangle 2">
            <a:extLst>
              <a:ext uri="{FF2B5EF4-FFF2-40B4-BE49-F238E27FC236}">
                <a16:creationId xmlns:a16="http://schemas.microsoft.com/office/drawing/2014/main" id="{8AFD9A27-4D19-881F-6C18-D3051701139E}"/>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（一）行政指导一般程序：</a:t>
            </a:r>
          </a:p>
          <a:p>
            <a:pPr algn="just" eaLnBrk="1" hangingPunct="1">
              <a:lnSpc>
                <a:spcPct val="110000"/>
              </a:lnSpc>
              <a:buFont typeface="Wingdings" panose="05000000000000000000" pitchFamily="2" charset="2"/>
              <a:buNone/>
            </a:pPr>
            <a:r>
              <a:rPr lang="zh-CN" altLang="en-US" sz="2400">
                <a:latin typeface="楷体_GB2312" pitchFamily="49" charset="-122"/>
              </a:rPr>
              <a:t> （1）关于行政指导行为之发动方式的规定和做法，大致分为依职权的发动方式和依申请的发动方式；</a:t>
            </a:r>
          </a:p>
          <a:p>
            <a:pPr algn="just" eaLnBrk="1" hangingPunct="1">
              <a:lnSpc>
                <a:spcPct val="110000"/>
              </a:lnSpc>
              <a:buFont typeface="Wingdings" panose="05000000000000000000" pitchFamily="2" charset="2"/>
              <a:buNone/>
            </a:pPr>
            <a:r>
              <a:rPr lang="zh-CN" altLang="en-US" sz="2400">
                <a:latin typeface="楷体_GB2312" pitchFamily="49" charset="-122"/>
              </a:rPr>
              <a:t> （2）调查了解真实情况，确定有无进行该指导行为的必要性；</a:t>
            </a:r>
          </a:p>
          <a:p>
            <a:pPr algn="just" eaLnBrk="1" hangingPunct="1">
              <a:lnSpc>
                <a:spcPct val="110000"/>
              </a:lnSpc>
              <a:buFont typeface="Wingdings" panose="05000000000000000000" pitchFamily="2" charset="2"/>
              <a:buNone/>
            </a:pPr>
            <a:r>
              <a:rPr lang="zh-CN" altLang="en-US" sz="2400">
                <a:latin typeface="楷体_GB2312" pitchFamily="49" charset="-122"/>
              </a:rPr>
              <a:t> （3）在进行技术指导类的行政指导时，向专家和专业部门进行咨询论证；</a:t>
            </a:r>
          </a:p>
          <a:p>
            <a:pPr algn="just" eaLnBrk="1" hangingPunct="1">
              <a:lnSpc>
                <a:spcPct val="110000"/>
              </a:lnSpc>
              <a:buFont typeface="Wingdings" panose="05000000000000000000" pitchFamily="2" charset="2"/>
              <a:buNone/>
            </a:pPr>
            <a:r>
              <a:rPr lang="zh-CN" altLang="en-US" sz="2400">
                <a:latin typeface="楷体_GB2312" pitchFamily="49" charset="-122"/>
              </a:rPr>
              <a:t> （4）与有关相对人进行商谈、协商或其他方式的交流，以取得理解、谅解和配合；</a:t>
            </a:r>
          </a:p>
          <a:p>
            <a:pPr algn="just" eaLnBrk="1" hangingPunct="1">
              <a:lnSpc>
                <a:spcPct val="110000"/>
              </a:lnSpc>
              <a:buFont typeface="Wingdings" panose="05000000000000000000" pitchFamily="2" charset="2"/>
              <a:buNone/>
            </a:pPr>
            <a:r>
              <a:rPr lang="zh-CN" altLang="en-US" sz="2400">
                <a:latin typeface="楷体_GB2312" pitchFamily="49" charset="-122"/>
              </a:rPr>
              <a:t> （5）关于进行指导之时机的规定和做法；</a:t>
            </a:r>
          </a:p>
        </p:txBody>
      </p:sp>
      <p:sp>
        <p:nvSpPr>
          <p:cNvPr id="44036" name="文本框 1">
            <a:extLst>
              <a:ext uri="{FF2B5EF4-FFF2-40B4-BE49-F238E27FC236}">
                <a16:creationId xmlns:a16="http://schemas.microsoft.com/office/drawing/2014/main" id="{B52FDBF3-B125-51F4-8820-76F4C715A2DF}"/>
              </a:ext>
            </a:extLst>
          </p:cNvPr>
          <p:cNvSpPr txBox="1">
            <a:spLocks noChangeArrowheads="1"/>
          </p:cNvSpPr>
          <p:nvPr/>
        </p:nvSpPr>
        <p:spPr bwMode="auto">
          <a:xfrm>
            <a:off x="3163889" y="804864"/>
            <a:ext cx="59896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a:solidFill>
                  <a:schemeClr val="tx2"/>
                </a:solidFill>
                <a:latin typeface="Arial" panose="020B0604020202020204" pitchFamily="34" charset="0"/>
                <a:sym typeface="楷体_GB2312" pitchFamily="49" charset="-122"/>
              </a:rPr>
              <a:t>四、行政指导的程序</a:t>
            </a:r>
            <a:endParaRPr lang="zh-CN" altLang="en-US" sz="3600">
              <a:latin typeface="Arial" panose="020B0604020202020204" pitchFamily="34" charset="0"/>
              <a:ea typeface="宋体" panose="02010600030101010101" pitchFamily="2" charset="-122"/>
            </a:endParaRPr>
          </a:p>
        </p:txBody>
      </p:sp>
    </p:spTree>
  </p:cSld>
  <p:clrMapOvr>
    <a:masterClrMapping/>
  </p:clrMapOvr>
  <p:transition spd="slow">
    <p:random/>
    <p:sndAc>
      <p:stSnd>
        <p:snd r:embed="rId2" name="cashreg.wav"/>
      </p:stSnd>
    </p:sndAc>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34C9E4-7D44-80ED-045B-2BFBC9CB0940}"/>
              </a:ext>
            </a:extLst>
          </p:cNvPr>
          <p:cNvSpPr>
            <a:spLocks noGrp="1"/>
          </p:cNvSpPr>
          <p:nvPr>
            <p:ph type="title"/>
          </p:nvPr>
        </p:nvSpPr>
        <p:spPr/>
        <p:txBody>
          <a:bodyPr/>
          <a:lstStyle/>
          <a:p>
            <a:endParaRPr lang="zh-CN" altLang="en-US"/>
          </a:p>
        </p:txBody>
      </p:sp>
      <p:sp>
        <p:nvSpPr>
          <p:cNvPr id="45059" name="Rectangle 2">
            <a:extLst>
              <a:ext uri="{FF2B5EF4-FFF2-40B4-BE49-F238E27FC236}">
                <a16:creationId xmlns:a16="http://schemas.microsoft.com/office/drawing/2014/main" id="{D93788CB-6A53-EEF6-0983-6866D66E23FC}"/>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（6）关于指导行为的目的、内容、负责人员等等的告知和说明，分为书面方式和口头方式；</a:t>
            </a:r>
          </a:p>
          <a:p>
            <a:pPr algn="just" eaLnBrk="1" hangingPunct="1">
              <a:lnSpc>
                <a:spcPct val="110000"/>
              </a:lnSpc>
              <a:buFont typeface="Wingdings" panose="05000000000000000000" pitchFamily="2" charset="2"/>
              <a:buNone/>
            </a:pPr>
            <a:r>
              <a:rPr lang="zh-CN" altLang="en-US" sz="2400">
                <a:latin typeface="楷体_GB2312" pitchFamily="49" charset="-122"/>
              </a:rPr>
              <a:t>  （7）主动或应请求提供与该指导行为有关的文件、资料、数据供利害关系人和有关方面参考；</a:t>
            </a:r>
          </a:p>
          <a:p>
            <a:pPr algn="just" eaLnBrk="1" hangingPunct="1">
              <a:lnSpc>
                <a:spcPct val="110000"/>
              </a:lnSpc>
              <a:buFont typeface="Wingdings" panose="05000000000000000000" pitchFamily="2" charset="2"/>
              <a:buNone/>
            </a:pPr>
            <a:r>
              <a:rPr lang="zh-CN" altLang="en-US" sz="2400">
                <a:latin typeface="楷体_GB2312" pitchFamily="49" charset="-122"/>
              </a:rPr>
              <a:t>  （8）主动听取利害关系人和其他行政相对人的意见；（9）提供机会给利害关系人辩明理由、提出意见，并作书面记载；</a:t>
            </a:r>
          </a:p>
          <a:p>
            <a:pPr algn="just" eaLnBrk="1" hangingPunct="1">
              <a:lnSpc>
                <a:spcPct val="110000"/>
              </a:lnSpc>
              <a:buFont typeface="Wingdings" panose="05000000000000000000" pitchFamily="2" charset="2"/>
              <a:buNone/>
            </a:pPr>
            <a:r>
              <a:rPr lang="zh-CN" altLang="en-US" sz="2400">
                <a:latin typeface="楷体_GB2312" pitchFamily="49" charset="-122"/>
              </a:rPr>
              <a:t>  （10）重大的行政指导行为，还可应相对人申请举行或主动举行听证会、专题审议会。</a:t>
            </a:r>
          </a:p>
        </p:txBody>
      </p:sp>
      <p:sp>
        <p:nvSpPr>
          <p:cNvPr id="45060" name="文本框 1">
            <a:extLst>
              <a:ext uri="{FF2B5EF4-FFF2-40B4-BE49-F238E27FC236}">
                <a16:creationId xmlns:a16="http://schemas.microsoft.com/office/drawing/2014/main" id="{31CC3C7C-AA03-499B-3D5F-BAF07E4649A4}"/>
              </a:ext>
            </a:extLst>
          </p:cNvPr>
          <p:cNvSpPr txBox="1">
            <a:spLocks noChangeArrowheads="1"/>
          </p:cNvSpPr>
          <p:nvPr/>
        </p:nvSpPr>
        <p:spPr bwMode="auto">
          <a:xfrm>
            <a:off x="3163889" y="804864"/>
            <a:ext cx="59896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3600">
              <a:latin typeface="Arial" panose="020B0604020202020204" pitchFamily="34" charset="0"/>
              <a:ea typeface="宋体" panose="02010600030101010101" pitchFamily="2" charset="-122"/>
            </a:endParaRPr>
          </a:p>
        </p:txBody>
      </p:sp>
    </p:spTree>
  </p:cSld>
  <p:clrMapOvr>
    <a:masterClrMapping/>
  </p:clrMapOvr>
  <p:transition spd="slow">
    <p:random/>
    <p:sndAc>
      <p:stSnd>
        <p:snd r:embed="rId2" name="cashreg.wav"/>
      </p:stSnd>
    </p:sndAc>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7BBEFF-83AD-4E67-91F6-04DB458321FE}"/>
              </a:ext>
            </a:extLst>
          </p:cNvPr>
          <p:cNvSpPr>
            <a:spLocks noGrp="1"/>
          </p:cNvSpPr>
          <p:nvPr>
            <p:ph type="title"/>
          </p:nvPr>
        </p:nvSpPr>
        <p:spPr/>
        <p:txBody>
          <a:bodyPr/>
          <a:lstStyle/>
          <a:p>
            <a:endParaRPr lang="zh-CN" altLang="en-US"/>
          </a:p>
        </p:txBody>
      </p:sp>
      <p:sp>
        <p:nvSpPr>
          <p:cNvPr id="46083" name="Rectangle 2">
            <a:extLst>
              <a:ext uri="{FF2B5EF4-FFF2-40B4-BE49-F238E27FC236}">
                <a16:creationId xmlns:a16="http://schemas.microsoft.com/office/drawing/2014/main" id="{EAE7D858-960F-C70A-52FB-173FEF4CD7CE}"/>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zh-CN" altLang="en-US" sz="2400">
                <a:latin typeface="楷体_GB2312" pitchFamily="49" charset="-122"/>
              </a:rPr>
              <a:t>（二）行政指导程序的缺陷</a:t>
            </a:r>
            <a:r>
              <a:rPr lang="en-US" altLang="zh-CN" sz="2400">
                <a:latin typeface="楷体_GB2312" pitchFamily="49" charset="-122"/>
              </a:rPr>
              <a:t>     </a:t>
            </a:r>
          </a:p>
          <a:p>
            <a:pPr algn="just" eaLnBrk="1" hangingPunct="1">
              <a:lnSpc>
                <a:spcPct val="110000"/>
              </a:lnSpc>
              <a:buFont typeface="Wingdings" panose="05000000000000000000" pitchFamily="2" charset="2"/>
              <a:buNone/>
            </a:pPr>
            <a:r>
              <a:rPr lang="en-US" altLang="zh-CN" sz="2400">
                <a:latin typeface="楷体_GB2312" pitchFamily="49" charset="-122"/>
              </a:rPr>
              <a:t>      比较普遍地存在如下带共性的负面问题：（1）行为不够透明；（2）动机不尽纯正；（3）关系尚未理顺；（4）保障变成强制；（5）责任不甚明确；（6）救济缺乏力度。</a:t>
            </a:r>
          </a:p>
          <a:p>
            <a:pPr algn="just" eaLnBrk="1" hangingPunct="1">
              <a:lnSpc>
                <a:spcPct val="110000"/>
              </a:lnSpc>
              <a:buFont typeface="Wingdings" panose="05000000000000000000" pitchFamily="2" charset="2"/>
              <a:buNone/>
            </a:pPr>
            <a:r>
              <a:rPr lang="en-US" altLang="zh-CN" sz="2400">
                <a:latin typeface="楷体_GB2312" pitchFamily="49" charset="-122"/>
              </a:rPr>
              <a:t>      特别是在有关行政指导程序法律规范方面也存在不少问题，主要包括：行政指导的程序规定过于粗疏；对于已有的行政指导程序规范不予认真执行；行政指导的公开程度不足、变相强制现象突出；对行政指导行为的程序约束规范执行不力。</a:t>
            </a:r>
          </a:p>
          <a:p>
            <a:pPr algn="just" eaLnBrk="1" hangingPunct="1">
              <a:lnSpc>
                <a:spcPct val="110000"/>
              </a:lnSpc>
              <a:buFont typeface="Wingdings" panose="05000000000000000000" pitchFamily="2" charset="2"/>
              <a:buNone/>
            </a:pPr>
            <a:r>
              <a:rPr lang="en-US" altLang="zh-CN" sz="2400">
                <a:latin typeface="楷体_GB2312" pitchFamily="49" charset="-122"/>
              </a:rPr>
              <a:t>     </a:t>
            </a:r>
          </a:p>
        </p:txBody>
      </p:sp>
    </p:spTree>
  </p:cSld>
  <p:clrMapOvr>
    <a:masterClrMapping/>
  </p:clrMapOvr>
  <p:transition spd="slow">
    <p:random/>
    <p:sndAc>
      <p:stSnd>
        <p:snd r:embed="rId2" name="cashreg.wav"/>
      </p:stSnd>
    </p:sndAc>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9756C-C791-9030-DB96-DCC934427560}"/>
              </a:ext>
            </a:extLst>
          </p:cNvPr>
          <p:cNvSpPr>
            <a:spLocks noGrp="1"/>
          </p:cNvSpPr>
          <p:nvPr>
            <p:ph type="title"/>
          </p:nvPr>
        </p:nvSpPr>
        <p:spPr/>
        <p:txBody>
          <a:bodyPr/>
          <a:lstStyle/>
          <a:p>
            <a:endParaRPr lang="zh-CN" altLang="en-US"/>
          </a:p>
        </p:txBody>
      </p:sp>
      <p:sp>
        <p:nvSpPr>
          <p:cNvPr id="47107" name="Rectangle 2">
            <a:extLst>
              <a:ext uri="{FF2B5EF4-FFF2-40B4-BE49-F238E27FC236}">
                <a16:creationId xmlns:a16="http://schemas.microsoft.com/office/drawing/2014/main" id="{8DE051BE-2D9A-E312-2E1B-321B16B7158E}"/>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a:t>
            </a:r>
            <a:r>
              <a:rPr lang="en-US" altLang="zh-CN" sz="2800">
                <a:latin typeface="楷体_GB2312" pitchFamily="49" charset="-122"/>
              </a:rPr>
              <a:t>（</a:t>
            </a:r>
            <a:r>
              <a:rPr lang="zh-CN" altLang="en-US" sz="2800">
                <a:latin typeface="楷体_GB2312" pitchFamily="49" charset="-122"/>
              </a:rPr>
              <a:t>三</a:t>
            </a:r>
            <a:r>
              <a:rPr lang="en-US" altLang="zh-CN" sz="2800">
                <a:latin typeface="楷体_GB2312" pitchFamily="49" charset="-122"/>
              </a:rPr>
              <a:t>）通过程序立法增强行政指导救济力度</a:t>
            </a:r>
          </a:p>
          <a:p>
            <a:pPr algn="just" eaLnBrk="1" hangingPunct="1">
              <a:lnSpc>
                <a:spcPct val="110000"/>
              </a:lnSpc>
              <a:buFont typeface="Wingdings" panose="05000000000000000000" pitchFamily="2" charset="2"/>
              <a:buNone/>
            </a:pPr>
            <a:r>
              <a:rPr lang="en-US" altLang="zh-CN" sz="2400">
                <a:latin typeface="楷体_GB2312" pitchFamily="49" charset="-122"/>
              </a:rPr>
              <a:t>   宜从如下四个方面加以立法完善：</a:t>
            </a:r>
          </a:p>
          <a:p>
            <a:pPr algn="just" eaLnBrk="1" hangingPunct="1">
              <a:lnSpc>
                <a:spcPct val="110000"/>
              </a:lnSpc>
              <a:buFont typeface="Wingdings" panose="05000000000000000000" pitchFamily="2" charset="2"/>
              <a:buNone/>
            </a:pPr>
            <a:r>
              <a:rPr lang="en-US" altLang="zh-CN" sz="2400">
                <a:latin typeface="楷体_GB2312" pitchFamily="49" charset="-122"/>
              </a:rPr>
              <a:t>   一是通过完善行政诉讼法律规范将行政指导行为纳入司法审查范围；</a:t>
            </a:r>
          </a:p>
          <a:p>
            <a:pPr algn="just" eaLnBrk="1" hangingPunct="1">
              <a:lnSpc>
                <a:spcPct val="110000"/>
              </a:lnSpc>
              <a:buFont typeface="Wingdings" panose="05000000000000000000" pitchFamily="2" charset="2"/>
              <a:buNone/>
            </a:pPr>
            <a:r>
              <a:rPr lang="en-US" altLang="zh-CN" sz="2400">
                <a:latin typeface="楷体_GB2312" pitchFamily="49" charset="-122"/>
              </a:rPr>
              <a:t>  二是在行政程序法典中专门设置行政指导行为的程序约束条款；</a:t>
            </a:r>
          </a:p>
          <a:p>
            <a:pPr algn="just" eaLnBrk="1" hangingPunct="1">
              <a:lnSpc>
                <a:spcPct val="110000"/>
              </a:lnSpc>
              <a:buFont typeface="Wingdings" panose="05000000000000000000" pitchFamily="2" charset="2"/>
              <a:buNone/>
            </a:pPr>
            <a:r>
              <a:rPr lang="en-US" altLang="zh-CN" sz="2400">
                <a:latin typeface="楷体_GB2312" pitchFamily="49" charset="-122"/>
              </a:rPr>
              <a:t>  三是在条件成熟之际适时制定出专门的行政指导行为法；</a:t>
            </a:r>
          </a:p>
          <a:p>
            <a:pPr algn="just" eaLnBrk="1" hangingPunct="1">
              <a:lnSpc>
                <a:spcPct val="110000"/>
              </a:lnSpc>
              <a:buFont typeface="Wingdings" panose="05000000000000000000" pitchFamily="2" charset="2"/>
              <a:buNone/>
            </a:pPr>
            <a:r>
              <a:rPr lang="en-US" altLang="zh-CN" sz="2400">
                <a:latin typeface="楷体_GB2312" pitchFamily="49" charset="-122"/>
              </a:rPr>
              <a:t>  四是在各层次制定和完善配套的相关法律规范。</a:t>
            </a:r>
          </a:p>
        </p:txBody>
      </p:sp>
    </p:spTree>
  </p:cSld>
  <p:clrMapOvr>
    <a:masterClrMapping/>
  </p:clrMapOvr>
  <p:transition spd="slow">
    <p:random/>
    <p:sndAc>
      <p:stSnd>
        <p:snd r:embed="rId2" name="cashreg.wav"/>
      </p:stSnd>
    </p:sndAc>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822882-3E98-54F9-7B23-7AE9959AC91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B267006-676C-DA24-5FB2-4483DF63481A}"/>
              </a:ext>
            </a:extLst>
          </p:cNvPr>
          <p:cNvSpPr>
            <a:spLocks noGrp="1"/>
          </p:cNvSpPr>
          <p:nvPr>
            <p:ph idx="1"/>
          </p:nvPr>
        </p:nvSpPr>
        <p:spPr/>
        <p:txBody>
          <a:bodyPr/>
          <a:lstStyle/>
          <a:p>
            <a:pPr marL="0" indent="0" eaLnBrk="1" hangingPunct="1">
              <a:buNone/>
              <a:defRPr/>
            </a:pPr>
            <a:r>
              <a:rPr lang="zh-CN" altLang="en-US" sz="2800" dirty="0">
                <a:latin typeface="楷体_GB2312" pitchFamily="49" charset="-122"/>
              </a:rPr>
              <a:t>（四）以新视角看行政指导救济方式和效果</a:t>
            </a:r>
          </a:p>
          <a:p>
            <a:pPr marL="0" indent="0" eaLnBrk="1" hangingPunct="1">
              <a:lnSpc>
                <a:spcPct val="125000"/>
              </a:lnSpc>
              <a:spcBef>
                <a:spcPts val="0"/>
              </a:spcBef>
              <a:buNone/>
              <a:defRPr/>
            </a:pPr>
            <a:r>
              <a:rPr lang="en-US" altLang="zh-CN" sz="2400" dirty="0">
                <a:latin typeface="+mj-ea"/>
                <a:ea typeface="+mj-ea"/>
              </a:rPr>
              <a:t>    2018</a:t>
            </a:r>
            <a:r>
              <a:rPr lang="zh-CN" altLang="en-US" sz="2400" dirty="0">
                <a:latin typeface="+mj-ea"/>
                <a:ea typeface="+mj-ea"/>
              </a:rPr>
              <a:t>年</a:t>
            </a:r>
            <a:r>
              <a:rPr lang="en-US" altLang="zh-CN" sz="2400" dirty="0">
                <a:latin typeface="+mj-ea"/>
                <a:ea typeface="+mj-ea"/>
              </a:rPr>
              <a:t>2</a:t>
            </a:r>
            <a:r>
              <a:rPr lang="zh-CN" altLang="en-US" sz="2400" dirty="0">
                <a:latin typeface="+mj-ea"/>
                <a:ea typeface="+mj-ea"/>
              </a:rPr>
              <a:t>月</a:t>
            </a:r>
            <a:r>
              <a:rPr lang="en-US" altLang="zh-CN" sz="2400" dirty="0">
                <a:latin typeface="+mj-ea"/>
                <a:ea typeface="+mj-ea"/>
              </a:rPr>
              <a:t>8</a:t>
            </a:r>
            <a:r>
              <a:rPr lang="zh-CN" altLang="en-US" sz="2400" dirty="0">
                <a:latin typeface="+mj-ea"/>
                <a:ea typeface="+mj-ea"/>
              </a:rPr>
              <a:t>日起施行的</a:t>
            </a:r>
            <a:r>
              <a:rPr lang="en-US" altLang="zh-CN" sz="2400" dirty="0">
                <a:latin typeface="+mj-ea"/>
                <a:ea typeface="+mj-ea"/>
              </a:rPr>
              <a:t>《</a:t>
            </a:r>
            <a:r>
              <a:rPr lang="zh-CN" altLang="en-US" sz="2400" dirty="0">
                <a:latin typeface="+mj-ea"/>
                <a:ea typeface="+mj-ea"/>
              </a:rPr>
              <a:t>最高人民法院关于适用</a:t>
            </a:r>
            <a:r>
              <a:rPr lang="en-US" altLang="zh-CN" sz="2400" dirty="0">
                <a:latin typeface="+mj-ea"/>
                <a:ea typeface="+mj-ea"/>
              </a:rPr>
              <a:t>&lt;</a:t>
            </a:r>
            <a:r>
              <a:rPr lang="zh-CN" altLang="en-US" sz="2400" dirty="0">
                <a:latin typeface="+mj-ea"/>
                <a:ea typeface="+mj-ea"/>
              </a:rPr>
              <a:t>中华人民共和国行政诉讼法</a:t>
            </a:r>
            <a:r>
              <a:rPr lang="en-US" altLang="zh-CN" sz="2400" dirty="0">
                <a:latin typeface="+mj-ea"/>
                <a:ea typeface="+mj-ea"/>
              </a:rPr>
              <a:t>&gt;</a:t>
            </a:r>
            <a:r>
              <a:rPr lang="zh-CN" altLang="en-US" sz="2400" dirty="0">
                <a:latin typeface="+mj-ea"/>
                <a:ea typeface="+mj-ea"/>
              </a:rPr>
              <a:t>的解释</a:t>
            </a:r>
            <a:r>
              <a:rPr lang="en-US" altLang="zh-CN" sz="2400" dirty="0">
                <a:latin typeface="+mj-ea"/>
                <a:ea typeface="+mj-ea"/>
              </a:rPr>
              <a:t>》</a:t>
            </a:r>
            <a:r>
              <a:rPr lang="zh-CN" altLang="en-US" sz="2400" dirty="0">
                <a:latin typeface="+mj-ea"/>
                <a:ea typeface="+mj-ea"/>
              </a:rPr>
              <a:t>（法释</a:t>
            </a:r>
            <a:r>
              <a:rPr lang="en-US" altLang="zh-CN" sz="2400" dirty="0">
                <a:latin typeface="+mj-ea"/>
                <a:ea typeface="+mj-ea"/>
              </a:rPr>
              <a:t>[2018]1</a:t>
            </a:r>
            <a:r>
              <a:rPr lang="zh-CN" altLang="en-US" sz="2400" dirty="0">
                <a:latin typeface="+mj-ea"/>
                <a:ea typeface="+mj-ea"/>
              </a:rPr>
              <a:t>号，简称“</a:t>
            </a:r>
            <a:r>
              <a:rPr lang="en-US" altLang="zh-CN" sz="2400" dirty="0">
                <a:latin typeface="+mj-ea"/>
                <a:ea typeface="+mj-ea"/>
              </a:rPr>
              <a:t>163</a:t>
            </a:r>
            <a:r>
              <a:rPr lang="zh-CN" altLang="en-US" sz="2400" dirty="0">
                <a:latin typeface="+mj-ea"/>
                <a:ea typeface="+mj-ea"/>
              </a:rPr>
              <a:t>条”）的第一条第二款规定了行政指导行为“不属于人民法院行政诉讼的受案范围”；虽然看起来这是暂时排除了将行政指导行为争议作为主要诉求立案接受司法审查的可能渠道，但换一个角度来观察，也促使人们进一步思考探索如何建立健全诉讼之外的更多渠道（</a:t>
            </a:r>
            <a:r>
              <a:rPr lang="en-US" altLang="zh-CN" sz="2400" dirty="0">
                <a:latin typeface="+mj-ea"/>
                <a:ea typeface="+mj-ea"/>
              </a:rPr>
              <a:t>ADR</a:t>
            </a:r>
            <a:r>
              <a:rPr lang="zh-CN" altLang="en-US" sz="2400" dirty="0">
                <a:latin typeface="+mj-ea"/>
                <a:ea typeface="+mj-ea"/>
              </a:rPr>
              <a:t>）来解决行政指导的违法侵权争议，将行政指导行为纳入法治轨道以尽可能提供救济。</a:t>
            </a:r>
            <a:endParaRPr lang="en-US" altLang="zh-CN" sz="2400" dirty="0">
              <a:latin typeface="+mj-ea"/>
              <a:ea typeface="+mj-ea"/>
            </a:endParaRPr>
          </a:p>
          <a:p>
            <a:pPr marL="0" indent="0" eaLnBrk="1" hangingPunct="1">
              <a:buNone/>
              <a:defRPr/>
            </a:pPr>
            <a:endParaRPr lang="zh-CN" altLang="en-US" dirty="0"/>
          </a:p>
        </p:txBody>
      </p:sp>
    </p:spTree>
  </p:cSld>
  <p:clrMapOvr>
    <a:masterClrMapping/>
  </p:clrMapOvr>
  <p:transition spd="slow">
    <p:random/>
    <p:sndAc>
      <p:stSnd>
        <p:snd r:embed="rId2" name="cashreg.wav"/>
      </p:stSnd>
    </p:sndAc>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a:extLst>
              <a:ext uri="{FF2B5EF4-FFF2-40B4-BE49-F238E27FC236}">
                <a16:creationId xmlns:a16="http://schemas.microsoft.com/office/drawing/2014/main" id="{6D9F5594-9DC1-5F83-750A-F0227277D567}"/>
              </a:ext>
            </a:extLst>
          </p:cNvPr>
          <p:cNvSpPr>
            <a:spLocks noGrp="1" noChangeArrowheads="1"/>
          </p:cNvSpPr>
          <p:nvPr>
            <p:ph type="title"/>
          </p:nvPr>
        </p:nvSpPr>
        <p:spPr/>
        <p:txBody>
          <a:bodyPr/>
          <a:lstStyle/>
          <a:p>
            <a:pPr eaLnBrk="1" hangingPunct="1"/>
            <a:r>
              <a:rPr lang="zh-CN" altLang="en-US" sz="3600">
                <a:solidFill>
                  <a:srgbClr val="FF0000"/>
                </a:solidFill>
                <a:latin typeface="楷体_GB2312" pitchFamily="49" charset="-122"/>
                <a:ea typeface="楷体_GB2312" pitchFamily="49" charset="-122"/>
              </a:rPr>
              <a:t>本节实务研究 </a:t>
            </a:r>
          </a:p>
        </p:txBody>
      </p:sp>
      <p:sp>
        <p:nvSpPr>
          <p:cNvPr id="45060" name="Rectangle 3">
            <a:extLst>
              <a:ext uri="{FF2B5EF4-FFF2-40B4-BE49-F238E27FC236}">
                <a16:creationId xmlns:a16="http://schemas.microsoft.com/office/drawing/2014/main" id="{5C164591-A843-739A-AB82-C3E8CC0A9ED7}"/>
              </a:ext>
            </a:extLst>
          </p:cNvPr>
          <p:cNvSpPr>
            <a:spLocks noGrp="1"/>
          </p:cNvSpPr>
          <p:nvPr>
            <p:ph idx="1"/>
          </p:nvPr>
        </p:nvSpPr>
        <p:spPr/>
        <p:txBody>
          <a:bodyPr/>
          <a:lstStyle/>
          <a:p>
            <a:pPr eaLnBrk="1" hangingPunct="1">
              <a:lnSpc>
                <a:spcPct val="110000"/>
              </a:lnSpc>
              <a:buFont typeface="Wingdings" panose="05000000000000000000" pitchFamily="2" charset="2"/>
              <a:buNone/>
              <a:defRPr/>
            </a:pPr>
            <a:r>
              <a:rPr lang="zh-CN" altLang="zh-CN" sz="2800" noProof="1">
                <a:effectLst>
                  <a:outerShdw blurRad="38100" dist="38100" dir="2700000" algn="tl">
                    <a:srgbClr val="C0C0C0"/>
                  </a:outerShdw>
                </a:effectLst>
                <a:latin typeface="楷体_GB2312" pitchFamily="49" charset="-122"/>
              </a:rPr>
              <a:t>* </a:t>
            </a:r>
            <a:r>
              <a:rPr lang="zh-CN" altLang="en-US" sz="2800" noProof="1">
                <a:effectLst>
                  <a:outerShdw blurRad="38100" dist="38100" dir="2700000" algn="tl">
                    <a:srgbClr val="C0C0C0"/>
                  </a:outerShdw>
                </a:effectLst>
                <a:latin typeface="楷体_GB2312" pitchFamily="49" charset="-122"/>
              </a:rPr>
              <a:t>行政指导为代表的柔性管理方式乃是行政民主化潮流的产物，注重与相对人之间的沟通和协调，方式灵活多样，能有效弥补法律缺失。</a:t>
            </a:r>
          </a:p>
        </p:txBody>
      </p:sp>
    </p:spTree>
  </p:cSld>
  <p:clrMapOvr>
    <a:masterClrMapping/>
  </p:clrMapOvr>
  <p:transition spd="slow">
    <p:random/>
    <p:sndAc>
      <p:stSnd>
        <p:snd r:embed="rId2" name="cashreg.wav"/>
      </p:stSnd>
    </p:sndAc>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a:extLst>
              <a:ext uri="{FF2B5EF4-FFF2-40B4-BE49-F238E27FC236}">
                <a16:creationId xmlns:a16="http://schemas.microsoft.com/office/drawing/2014/main" id="{51C40636-7871-5FAF-71E2-C01FD986DFFB}"/>
              </a:ext>
            </a:extLst>
          </p:cNvPr>
          <p:cNvSpPr>
            <a:spLocks noGrp="1" noChangeArrowheads="1"/>
          </p:cNvSpPr>
          <p:nvPr>
            <p:ph type="title"/>
          </p:nvPr>
        </p:nvSpPr>
        <p:spPr/>
        <p:txBody>
          <a:bodyPr/>
          <a:lstStyle/>
          <a:p>
            <a:pPr eaLnBrk="1" hangingPunct="1"/>
            <a:r>
              <a:rPr lang="zh-CN" altLang="en-US" sz="3600">
                <a:solidFill>
                  <a:srgbClr val="FF0000"/>
                </a:solidFill>
                <a:latin typeface="楷体_GB2312" pitchFamily="49" charset="-122"/>
                <a:ea typeface="楷体_GB2312" pitchFamily="49" charset="-122"/>
              </a:rPr>
              <a:t>本节理论探讨 </a:t>
            </a:r>
          </a:p>
        </p:txBody>
      </p:sp>
      <p:sp>
        <p:nvSpPr>
          <p:cNvPr id="44036" name="Rectangle 3">
            <a:extLst>
              <a:ext uri="{FF2B5EF4-FFF2-40B4-BE49-F238E27FC236}">
                <a16:creationId xmlns:a16="http://schemas.microsoft.com/office/drawing/2014/main" id="{7DA648E2-74DF-02FB-6A41-8EAE4291A66C}"/>
              </a:ext>
            </a:extLst>
          </p:cNvPr>
          <p:cNvSpPr>
            <a:spLocks noGrp="1"/>
          </p:cNvSpPr>
          <p:nvPr>
            <p:ph idx="1"/>
          </p:nvPr>
        </p:nvSpPr>
        <p:spPr/>
        <p:txBody>
          <a:bodyPr/>
          <a:lstStyle/>
          <a:p>
            <a:pPr eaLnBrk="1" hangingPunct="1">
              <a:buFont typeface="Wingdings" panose="05000000000000000000" pitchFamily="2" charset="2"/>
              <a:buNone/>
              <a:defRPr/>
            </a:pPr>
            <a:r>
              <a:rPr lang="zh-CN" altLang="zh-CN" noProof="1">
                <a:effectLst>
                  <a:outerShdw blurRad="38100" dist="38100" dir="2700000" algn="tl">
                    <a:srgbClr val="C0C0C0"/>
                  </a:outerShdw>
                </a:effectLst>
                <a:latin typeface="楷体_GB2312" pitchFamily="49" charset="-122"/>
              </a:rPr>
              <a:t>* </a:t>
            </a:r>
            <a:r>
              <a:rPr lang="zh-CN" altLang="en-US" noProof="1">
                <a:effectLst>
                  <a:outerShdw blurRad="38100" dist="38100" dir="2700000" algn="tl">
                    <a:srgbClr val="C0C0C0"/>
                  </a:outerShdw>
                </a:effectLst>
                <a:latin typeface="楷体_GB2312" pitchFamily="49" charset="-122"/>
              </a:rPr>
              <a:t>行政指导是民主化的现代行政管理方式方法，同时也是一个实务问题甚多、理论基础不足、法治程度不高的重大行政现象。</a:t>
            </a:r>
            <a:endParaRPr lang="zh-CN" altLang="en-US" sz="2800" noProof="1">
              <a:effectLst>
                <a:outerShdw blurRad="38100" dist="38100" dir="2700000" algn="tl">
                  <a:srgbClr val="C0C0C0"/>
                </a:outerShdw>
              </a:effectLst>
              <a:latin typeface="楷体_GB2312" pitchFamily="49" charset="-122"/>
            </a:endParaRPr>
          </a:p>
        </p:txBody>
      </p:sp>
    </p:spTree>
  </p:cSld>
  <p:clrMapOvr>
    <a:masterClrMapping/>
  </p:clrMapOvr>
  <p:transition spd="slow">
    <p:random/>
    <p:sndAc>
      <p:stSnd>
        <p:snd r:embed="rId2" name="cashreg.wav"/>
      </p:stSnd>
    </p:sndAc>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AB240E-3EDD-26EE-8E6A-D311256D794F}"/>
              </a:ext>
            </a:extLst>
          </p:cNvPr>
          <p:cNvSpPr>
            <a:spLocks noGrp="1"/>
          </p:cNvSpPr>
          <p:nvPr>
            <p:ph type="title"/>
          </p:nvPr>
        </p:nvSpPr>
        <p:spPr/>
        <p:txBody>
          <a:bodyPr/>
          <a:lstStyle/>
          <a:p>
            <a:endParaRPr lang="zh-CN" altLang="en-US"/>
          </a:p>
        </p:txBody>
      </p:sp>
      <p:sp>
        <p:nvSpPr>
          <p:cNvPr id="51203" name="Rectangle 3">
            <a:extLst>
              <a:ext uri="{FF2B5EF4-FFF2-40B4-BE49-F238E27FC236}">
                <a16:creationId xmlns:a16="http://schemas.microsoft.com/office/drawing/2014/main" id="{DB1838EB-7A2A-F30B-C998-8E3BF1E8030A}"/>
              </a:ext>
            </a:extLst>
          </p:cNvPr>
          <p:cNvSpPr>
            <a:spLocks noGrp="1" noChangeArrowheads="1"/>
          </p:cNvSpPr>
          <p:nvPr>
            <p:ph idx="1"/>
          </p:nvPr>
        </p:nvSpPr>
        <p:spPr/>
        <p:txBody>
          <a:bodyPr/>
          <a:lstStyle/>
          <a:p>
            <a:pPr algn="ctr" eaLnBrk="1" hangingPunct="1">
              <a:buFont typeface="Wingdings" panose="05000000000000000000" pitchFamily="2" charset="2"/>
              <a:buNone/>
            </a:pPr>
            <a:r>
              <a:rPr lang="zh-CN" altLang="en-US" sz="4400">
                <a:solidFill>
                  <a:schemeClr val="tx2"/>
                </a:solidFill>
                <a:latin typeface="楷体_GB2312" pitchFamily="49" charset="-122"/>
              </a:rPr>
              <a:t>第三节  行政</a:t>
            </a:r>
            <a:r>
              <a:rPr lang="en-US" altLang="en-US" sz="4400">
                <a:solidFill>
                  <a:schemeClr val="tx2"/>
                </a:solidFill>
                <a:latin typeface="楷体_GB2312" pitchFamily="49" charset="-122"/>
              </a:rPr>
              <a:t>协议</a:t>
            </a:r>
            <a:endParaRPr lang="zh-CN" altLang="en-US" sz="4400">
              <a:solidFill>
                <a:schemeClr val="tx2"/>
              </a:solidFill>
              <a:latin typeface="楷体_GB2312" pitchFamily="49" charset="-122"/>
            </a:endParaRPr>
          </a:p>
        </p:txBody>
      </p:sp>
    </p:spTree>
  </p:cSld>
  <p:clrMapOvr>
    <a:masterClrMapping/>
  </p:clrMapOvr>
  <p:transition spd="slow">
    <p:random/>
    <p:sndAc>
      <p:stSnd>
        <p:snd r:embed="rId2" name="cashreg.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a:extLst>
              <a:ext uri="{FF2B5EF4-FFF2-40B4-BE49-F238E27FC236}">
                <a16:creationId xmlns:a16="http://schemas.microsoft.com/office/drawing/2014/main" id="{0A9C857D-A165-B91D-BD41-7E65988ACCF4}"/>
              </a:ext>
            </a:extLst>
          </p:cNvPr>
          <p:cNvSpPr>
            <a:spLocks noGrp="1" noChangeArrowheads="1"/>
          </p:cNvSpPr>
          <p:nvPr>
            <p:ph type="title"/>
          </p:nvPr>
        </p:nvSpPr>
        <p:spPr/>
        <p:txBody>
          <a:bodyPr/>
          <a:lstStyle/>
          <a:p>
            <a:pPr eaLnBrk="1" hangingPunct="1"/>
            <a:r>
              <a:rPr lang="zh-CN" altLang="en-US" sz="3600">
                <a:solidFill>
                  <a:schemeClr val="hlink"/>
                </a:solidFill>
                <a:latin typeface="楷体_GB2312" pitchFamily="49" charset="-122"/>
                <a:ea typeface="楷体_GB2312" pitchFamily="49" charset="-122"/>
              </a:rPr>
              <a:t>本章导语</a:t>
            </a:r>
          </a:p>
        </p:txBody>
      </p:sp>
      <p:sp>
        <p:nvSpPr>
          <p:cNvPr id="15363" name="Rectangle 2">
            <a:extLst>
              <a:ext uri="{FF2B5EF4-FFF2-40B4-BE49-F238E27FC236}">
                <a16:creationId xmlns:a16="http://schemas.microsoft.com/office/drawing/2014/main" id="{48361F30-F74E-1179-2F46-EACA1F5528A3}"/>
              </a:ext>
            </a:extLst>
          </p:cNvPr>
          <p:cNvSpPr>
            <a:spLocks noGrp="1" noChangeArrowheads="1"/>
          </p:cNvSpPr>
          <p:nvPr>
            <p:ph idx="1"/>
          </p:nvPr>
        </p:nvSpPr>
        <p:spPr/>
        <p:txBody>
          <a:bodyPr/>
          <a:lstStyle/>
          <a:p>
            <a:pPr eaLnBrk="1" hangingPunct="1">
              <a:buFont typeface="Wingdings" panose="05000000000000000000" pitchFamily="2" charset="2"/>
              <a:buNone/>
            </a:pPr>
            <a:r>
              <a:rPr lang="en-US" altLang="zh-CN">
                <a:solidFill>
                  <a:srgbClr val="000000"/>
                </a:solidFill>
                <a:latin typeface="楷体_GB2312" pitchFamily="49" charset="-122"/>
              </a:rPr>
              <a:t> </a:t>
            </a:r>
          </a:p>
          <a:p>
            <a:pPr algn="just" eaLnBrk="1" hangingPunct="1">
              <a:buFont typeface="Wingdings" panose="05000000000000000000" pitchFamily="2" charset="2"/>
              <a:buChar char="•"/>
            </a:pPr>
            <a:r>
              <a:rPr lang="zh-CN" altLang="en-US">
                <a:solidFill>
                  <a:srgbClr val="000000"/>
                </a:solidFill>
                <a:latin typeface="黑体" panose="02010609060101010101" pitchFamily="49" charset="-122"/>
                <a:ea typeface="黑体" panose="02010609060101010101" pitchFamily="49" charset="-122"/>
              </a:rPr>
              <a:t>本章教学目的：</a:t>
            </a:r>
            <a:r>
              <a:rPr lang="zh-CN" altLang="en-US">
                <a:solidFill>
                  <a:srgbClr val="000000"/>
                </a:solidFill>
                <a:latin typeface="楷体_GB2312" pitchFamily="49" charset="-122"/>
              </a:rPr>
              <a:t>通过本章学习，使学生对行政主体实施的其他行为有系统全面的认识和把握。</a:t>
            </a:r>
          </a:p>
        </p:txBody>
      </p:sp>
    </p:spTree>
  </p:cSld>
  <p:clrMapOvr>
    <a:masterClrMapping/>
  </p:clrMapOvr>
  <p:transition spd="slow">
    <p:random/>
    <p:sndAc>
      <p:stSnd>
        <p:snd r:embed="rId2" name="cashreg.wav"/>
      </p:stSnd>
    </p:sndAc>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a:extLst>
              <a:ext uri="{FF2B5EF4-FFF2-40B4-BE49-F238E27FC236}">
                <a16:creationId xmlns:a16="http://schemas.microsoft.com/office/drawing/2014/main" id="{B44679F4-89CE-E895-63FE-5166C3EC72B5}"/>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一、行政</a:t>
            </a:r>
            <a:r>
              <a:rPr lang="en-US" altLang="en-US" sz="3600">
                <a:latin typeface="楷体_GB2312" pitchFamily="49" charset="-122"/>
                <a:ea typeface="楷体_GB2312" pitchFamily="49" charset="-122"/>
              </a:rPr>
              <a:t>协议</a:t>
            </a:r>
            <a:r>
              <a:rPr lang="zh-CN" altLang="en-US" sz="3600">
                <a:latin typeface="楷体_GB2312" pitchFamily="49" charset="-122"/>
                <a:ea typeface="楷体_GB2312" pitchFamily="49" charset="-122"/>
              </a:rPr>
              <a:t>的概念与特征</a:t>
            </a:r>
          </a:p>
        </p:txBody>
      </p:sp>
      <p:sp>
        <p:nvSpPr>
          <p:cNvPr id="52228" name="Rectangle 3">
            <a:extLst>
              <a:ext uri="{FF2B5EF4-FFF2-40B4-BE49-F238E27FC236}">
                <a16:creationId xmlns:a16="http://schemas.microsoft.com/office/drawing/2014/main" id="{0F224202-6947-6099-9D8B-1D8A0E2235CD}"/>
              </a:ext>
            </a:extLst>
          </p:cNvPr>
          <p:cNvSpPr>
            <a:spLocks noGrp="1" noChangeArrowheads="1"/>
          </p:cNvSpPr>
          <p:nvPr>
            <p:ph idx="1"/>
          </p:nvPr>
        </p:nvSpPr>
        <p:spPr/>
        <p:txBody>
          <a:bodyPr/>
          <a:lstStyle/>
          <a:p>
            <a:pPr algn="just" eaLnBrk="1" hangingPunct="1">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行政</a:t>
            </a:r>
            <a:r>
              <a:rPr lang="en-US" altLang="en-US" sz="2400">
                <a:latin typeface="楷体_GB2312" pitchFamily="49" charset="-122"/>
              </a:rPr>
              <a:t>协议</a:t>
            </a:r>
            <a:r>
              <a:rPr lang="zh-CN" altLang="en-US" sz="2400">
                <a:latin typeface="楷体_GB2312" pitchFamily="49" charset="-122"/>
              </a:rPr>
              <a:t>，在许多情况下也称为行政合同，是指行政主体与相对人之间为执行公共事务，实现行政管理目标，适用行政法规则，依双方意思表示一致，设立相互权利和义务的协议。</a:t>
            </a:r>
          </a:p>
          <a:p>
            <a:pPr algn="just" eaLnBrk="1" hangingPunct="1">
              <a:buFont typeface="Wingdings" panose="05000000000000000000" pitchFamily="2" charset="2"/>
              <a:buNone/>
            </a:pPr>
            <a:r>
              <a:rPr lang="zh-CN" altLang="en-US" sz="2400">
                <a:latin typeface="楷体_GB2312" pitchFamily="49" charset="-122"/>
              </a:rPr>
              <a:t>      行政协议具有以下特征：（1）必有一方是行政机关；（2）双方当事人地位不同；（3）目的在于实施国家行政管理目标；（4）双方当事人意思表示一致为成立要件；（5）行政机关享有行政优先权；（6）采取多种法律救济手段。其中许多特征与民事契约有所不同。</a:t>
            </a:r>
          </a:p>
        </p:txBody>
      </p:sp>
    </p:spTree>
  </p:cSld>
  <p:clrMapOvr>
    <a:masterClrMapping/>
  </p:clrMapOvr>
  <p:transition spd="slow">
    <p:random/>
    <p:sndAc>
      <p:stSnd>
        <p:snd r:embed="rId2" name="cashreg.wav"/>
      </p:stSnd>
    </p:sndAc>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a:extLst>
              <a:ext uri="{FF2B5EF4-FFF2-40B4-BE49-F238E27FC236}">
                <a16:creationId xmlns:a16="http://schemas.microsoft.com/office/drawing/2014/main" id="{9257DB1B-8F24-CA04-7017-0E9589DC64BC}"/>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二、行政</a:t>
            </a:r>
            <a:r>
              <a:rPr lang="en-US" altLang="en-US" sz="3600">
                <a:latin typeface="楷体_GB2312" pitchFamily="49" charset="-122"/>
                <a:ea typeface="楷体_GB2312" pitchFamily="49" charset="-122"/>
              </a:rPr>
              <a:t>协议</a:t>
            </a:r>
            <a:r>
              <a:rPr lang="zh-CN" altLang="en-US" sz="3600">
                <a:latin typeface="楷体_GB2312" pitchFamily="49" charset="-122"/>
                <a:ea typeface="楷体_GB2312" pitchFamily="49" charset="-122"/>
              </a:rPr>
              <a:t>的功能与分类</a:t>
            </a:r>
          </a:p>
        </p:txBody>
      </p:sp>
      <p:sp>
        <p:nvSpPr>
          <p:cNvPr id="53251" name="Rectangle 3">
            <a:extLst>
              <a:ext uri="{FF2B5EF4-FFF2-40B4-BE49-F238E27FC236}">
                <a16:creationId xmlns:a16="http://schemas.microsoft.com/office/drawing/2014/main" id="{2F7BEA92-05E0-DC9B-11B4-C616802205A2}"/>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一般认为行政契约的功能为：（1）扩大服务领域；（2）代替行政干预；（3）增强平等性；（4）提高行政效率；（5）减小行政</a:t>
            </a:r>
            <a:r>
              <a:rPr lang="zh-CN" altLang="en-US" sz="2400">
                <a:latin typeface="楷体_GB2312" pitchFamily="49" charset="-122"/>
              </a:rPr>
              <a:t>活动风险和行政活动</a:t>
            </a:r>
            <a:r>
              <a:rPr lang="en-US" altLang="zh-CN" sz="2400">
                <a:latin typeface="楷体_GB2312" pitchFamily="49" charset="-122"/>
              </a:rPr>
              <a:t>成本。</a:t>
            </a:r>
          </a:p>
          <a:p>
            <a:pPr algn="just" eaLnBrk="1" hangingPunct="1">
              <a:lnSpc>
                <a:spcPct val="110000"/>
              </a:lnSpc>
              <a:buFont typeface="Wingdings" panose="05000000000000000000" pitchFamily="2" charset="2"/>
              <a:buNone/>
            </a:pPr>
            <a:r>
              <a:rPr lang="en-US" altLang="zh-CN" sz="2400">
                <a:latin typeface="楷体_GB2312" pitchFamily="49" charset="-122"/>
              </a:rPr>
              <a:t>      行政</a:t>
            </a:r>
            <a:r>
              <a:rPr lang="zh-CN" altLang="en-US" sz="2400">
                <a:latin typeface="楷体_GB2312" pitchFamily="49" charset="-122"/>
              </a:rPr>
              <a:t>协议</a:t>
            </a:r>
            <a:r>
              <a:rPr lang="en-US" altLang="zh-CN" sz="2400">
                <a:latin typeface="楷体_GB2312" pitchFamily="49" charset="-122"/>
              </a:rPr>
              <a:t>的主要类别有：国家订货合同；公用征收合同；行政委托合同（如我国普遍推行的科研合同）；国土使用权有偿出让合同；国企承包、租赁合同；公共工程合同；等等。</a:t>
            </a:r>
          </a:p>
        </p:txBody>
      </p:sp>
    </p:spTree>
  </p:cSld>
  <p:clrMapOvr>
    <a:masterClrMapping/>
  </p:clrMapOvr>
  <p:transition spd="slow">
    <p:random/>
    <p:sndAc>
      <p:stSnd>
        <p:snd r:embed="rId2" name="cashreg.wav"/>
      </p:stSnd>
    </p:sndAc>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a:extLst>
              <a:ext uri="{FF2B5EF4-FFF2-40B4-BE49-F238E27FC236}">
                <a16:creationId xmlns:a16="http://schemas.microsoft.com/office/drawing/2014/main" id="{53D06C9D-968C-2561-EA0B-F2FC299E5082}"/>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三、行政</a:t>
            </a:r>
            <a:r>
              <a:rPr lang="en-US" altLang="en-US" sz="3600">
                <a:latin typeface="楷体_GB2312" pitchFamily="49" charset="-122"/>
                <a:ea typeface="楷体_GB2312" pitchFamily="49" charset="-122"/>
              </a:rPr>
              <a:t>协议</a:t>
            </a:r>
            <a:r>
              <a:rPr lang="zh-CN" altLang="en-US" sz="3600">
                <a:latin typeface="楷体_GB2312" pitchFamily="49" charset="-122"/>
                <a:ea typeface="楷体_GB2312" pitchFamily="49" charset="-122"/>
              </a:rPr>
              <a:t>的权利与义务</a:t>
            </a:r>
          </a:p>
        </p:txBody>
      </p:sp>
      <p:sp>
        <p:nvSpPr>
          <p:cNvPr id="54275" name="Rectangle 3">
            <a:extLst>
              <a:ext uri="{FF2B5EF4-FFF2-40B4-BE49-F238E27FC236}">
                <a16:creationId xmlns:a16="http://schemas.microsoft.com/office/drawing/2014/main" id="{9D932E2E-A196-CD3D-9FA5-C59BDF0E5698}"/>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800">
                <a:latin typeface="楷体_GB2312" pitchFamily="49" charset="-122"/>
              </a:rPr>
              <a:t> （一）行政主体适度的主导性权利以及相应义务</a:t>
            </a:r>
          </a:p>
          <a:p>
            <a:pPr algn="just" eaLnBrk="1" hangingPunct="1">
              <a:lnSpc>
                <a:spcPct val="110000"/>
              </a:lnSpc>
              <a:buFont typeface="Wingdings" panose="05000000000000000000" pitchFamily="2" charset="2"/>
              <a:buNone/>
            </a:pPr>
            <a:r>
              <a:rPr lang="en-US" altLang="zh-CN" sz="2800">
                <a:solidFill>
                  <a:srgbClr val="FF0000"/>
                </a:solidFill>
                <a:latin typeface="楷体_GB2312" pitchFamily="49" charset="-122"/>
              </a:rPr>
              <a:t>  </a:t>
            </a:r>
            <a:r>
              <a:rPr lang="en-US" altLang="zh-CN" sz="2400">
                <a:solidFill>
                  <a:srgbClr val="000000"/>
                </a:solidFill>
                <a:latin typeface="楷体_GB2312" pitchFamily="49" charset="-122"/>
              </a:rPr>
              <a:t>1.行政主体的主导性权利。</a:t>
            </a:r>
          </a:p>
          <a:p>
            <a:pPr algn="just" eaLnBrk="1" hangingPunct="1">
              <a:lnSpc>
                <a:spcPct val="110000"/>
              </a:lnSpc>
              <a:buFont typeface="Wingdings" panose="05000000000000000000" pitchFamily="2" charset="2"/>
              <a:buNone/>
            </a:pPr>
            <a:r>
              <a:rPr lang="en-US" altLang="zh-CN" sz="2400">
                <a:latin typeface="楷体_GB2312" pitchFamily="49" charset="-122"/>
              </a:rPr>
              <a:t> （1）对</a:t>
            </a:r>
            <a:r>
              <a:rPr lang="zh-CN" altLang="en-US" sz="2400">
                <a:latin typeface="楷体_GB2312" pitchFamily="49" charset="-122"/>
              </a:rPr>
              <a:t>协议</a:t>
            </a:r>
            <a:r>
              <a:rPr lang="en-US" altLang="zh-CN" sz="2400">
                <a:latin typeface="楷体_GB2312" pitchFamily="49" charset="-122"/>
              </a:rPr>
              <a:t>履行的指导与监督权。</a:t>
            </a:r>
          </a:p>
          <a:p>
            <a:pPr algn="just" eaLnBrk="1" hangingPunct="1">
              <a:lnSpc>
                <a:spcPct val="110000"/>
              </a:lnSpc>
              <a:buFont typeface="Wingdings" panose="05000000000000000000" pitchFamily="2" charset="2"/>
              <a:buNone/>
            </a:pPr>
            <a:r>
              <a:rPr lang="en-US" altLang="zh-CN" sz="2400">
                <a:latin typeface="楷体_GB2312" pitchFamily="49" charset="-122"/>
              </a:rPr>
              <a:t> （2）对不履行</a:t>
            </a:r>
            <a:r>
              <a:rPr lang="zh-CN" altLang="en-US" sz="2400">
                <a:latin typeface="楷体_GB2312" pitchFamily="49" charset="-122"/>
              </a:rPr>
              <a:t>协议</a:t>
            </a:r>
            <a:r>
              <a:rPr lang="en-US" altLang="zh-CN" sz="2400">
                <a:latin typeface="楷体_GB2312" pitchFamily="49" charset="-122"/>
              </a:rPr>
              <a:t>义务的相对一方的直接强制执行权。</a:t>
            </a:r>
          </a:p>
          <a:p>
            <a:pPr algn="just" eaLnBrk="1" hangingPunct="1">
              <a:lnSpc>
                <a:spcPct val="110000"/>
              </a:lnSpc>
              <a:buFont typeface="Wingdings" panose="05000000000000000000" pitchFamily="2" charset="2"/>
              <a:buNone/>
            </a:pPr>
            <a:r>
              <a:rPr lang="en-US" altLang="zh-CN" sz="2400">
                <a:latin typeface="楷体_GB2312" pitchFamily="49" charset="-122"/>
              </a:rPr>
              <a:t> （3）作为制裁手段的直接解除</a:t>
            </a:r>
            <a:r>
              <a:rPr lang="zh-CN" altLang="en-US" sz="2400">
                <a:latin typeface="楷体_GB2312" pitchFamily="49" charset="-122"/>
              </a:rPr>
              <a:t>协议</a:t>
            </a:r>
            <a:r>
              <a:rPr lang="en-US" altLang="zh-CN" sz="2400">
                <a:latin typeface="楷体_GB2312" pitchFamily="49" charset="-122"/>
              </a:rPr>
              <a:t>权。</a:t>
            </a:r>
          </a:p>
          <a:p>
            <a:pPr algn="just" eaLnBrk="1" hangingPunct="1">
              <a:lnSpc>
                <a:spcPct val="110000"/>
              </a:lnSpc>
              <a:buFont typeface="Wingdings" panose="05000000000000000000" pitchFamily="2" charset="2"/>
              <a:buNone/>
            </a:pPr>
            <a:r>
              <a:rPr lang="en-US" altLang="zh-CN" sz="2400">
                <a:latin typeface="楷体_GB2312" pitchFamily="49" charset="-122"/>
              </a:rPr>
              <a:t> （4）对严重违约构成违法的相对方处以行政制裁措施的权</a:t>
            </a:r>
            <a:r>
              <a:rPr lang="zh-CN" altLang="en-US" sz="2400">
                <a:latin typeface="楷体_GB2312" pitchFamily="49" charset="-122"/>
              </a:rPr>
              <a:t>。</a:t>
            </a:r>
          </a:p>
          <a:p>
            <a:pPr algn="just" eaLnBrk="1" hangingPunct="1">
              <a:lnSpc>
                <a:spcPct val="110000"/>
              </a:lnSpc>
              <a:buFont typeface="Wingdings" panose="05000000000000000000" pitchFamily="2" charset="2"/>
              <a:buNone/>
            </a:pPr>
            <a:r>
              <a:rPr lang="zh-CN" altLang="en-US" sz="2400">
                <a:latin typeface="楷体_GB2312" pitchFamily="49" charset="-122"/>
              </a:rPr>
              <a:t> </a:t>
            </a:r>
            <a:r>
              <a:rPr lang="en-US" altLang="zh-CN" sz="2400">
                <a:latin typeface="楷体_GB2312" pitchFamily="49" charset="-122"/>
              </a:rPr>
              <a:t>（5）在情势变迁情况下单方变更与解除</a:t>
            </a:r>
            <a:r>
              <a:rPr lang="zh-CN" altLang="en-US" sz="2400">
                <a:latin typeface="楷体_GB2312" pitchFamily="49" charset="-122"/>
              </a:rPr>
              <a:t>协议</a:t>
            </a:r>
            <a:r>
              <a:rPr lang="en-US" altLang="zh-CN" sz="2400">
                <a:latin typeface="楷体_GB2312" pitchFamily="49" charset="-122"/>
              </a:rPr>
              <a:t>的权利。</a:t>
            </a:r>
          </a:p>
          <a:p>
            <a:pPr algn="just" eaLnBrk="1" hangingPunct="1">
              <a:lnSpc>
                <a:spcPct val="110000"/>
              </a:lnSpc>
              <a:buFont typeface="Wingdings" panose="05000000000000000000" pitchFamily="2" charset="2"/>
              <a:buNone/>
            </a:pPr>
            <a:r>
              <a:rPr lang="en-US" altLang="zh-CN" sz="2400">
                <a:latin typeface="楷体_GB2312" pitchFamily="49" charset="-122"/>
              </a:rPr>
              <a:t> （6）对行政</a:t>
            </a:r>
            <a:r>
              <a:rPr lang="zh-CN" altLang="en-US" sz="2400">
                <a:latin typeface="楷体_GB2312" pitchFamily="49" charset="-122"/>
              </a:rPr>
              <a:t>协议</a:t>
            </a:r>
            <a:r>
              <a:rPr lang="en-US" altLang="zh-CN" sz="2400">
                <a:latin typeface="楷体_GB2312" pitchFamily="49" charset="-122"/>
              </a:rPr>
              <a:t>的解释权。</a:t>
            </a:r>
          </a:p>
        </p:txBody>
      </p:sp>
    </p:spTree>
  </p:cSld>
  <p:clrMapOvr>
    <a:masterClrMapping/>
  </p:clrMapOvr>
  <p:transition spd="slow">
    <p:random/>
    <p:sndAc>
      <p:stSnd>
        <p:snd r:embed="rId2" name="cashreg.wav"/>
      </p:stSnd>
    </p:sndAc>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E94F82-E505-3511-8A16-8855034EE895}"/>
              </a:ext>
            </a:extLst>
          </p:cNvPr>
          <p:cNvSpPr>
            <a:spLocks noGrp="1"/>
          </p:cNvSpPr>
          <p:nvPr>
            <p:ph type="title"/>
          </p:nvPr>
        </p:nvSpPr>
        <p:spPr/>
        <p:txBody>
          <a:bodyPr/>
          <a:lstStyle/>
          <a:p>
            <a:endParaRPr lang="zh-CN" altLang="en-US"/>
          </a:p>
        </p:txBody>
      </p:sp>
      <p:sp>
        <p:nvSpPr>
          <p:cNvPr id="55299" name="Rectangle 3">
            <a:extLst>
              <a:ext uri="{FF2B5EF4-FFF2-40B4-BE49-F238E27FC236}">
                <a16:creationId xmlns:a16="http://schemas.microsoft.com/office/drawing/2014/main" id="{8F68EE5E-F842-827E-7756-3142E0BBABAD}"/>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solidFill>
                  <a:srgbClr val="FF0000"/>
                </a:solidFill>
                <a:latin typeface="楷体_GB2312" pitchFamily="49" charset="-122"/>
              </a:rPr>
              <a:t>   </a:t>
            </a:r>
            <a:r>
              <a:rPr lang="en-US" altLang="zh-CN" sz="2400">
                <a:solidFill>
                  <a:srgbClr val="000000"/>
                </a:solidFill>
                <a:latin typeface="楷体_GB2312" pitchFamily="49" charset="-122"/>
              </a:rPr>
              <a:t>2.行政主体的</a:t>
            </a:r>
            <a:r>
              <a:rPr lang="zh-CN" altLang="en-US" sz="2400">
                <a:solidFill>
                  <a:srgbClr val="000000"/>
                </a:solidFill>
                <a:latin typeface="楷体_GB2312" pitchFamily="49" charset="-122"/>
              </a:rPr>
              <a:t>义务</a:t>
            </a:r>
            <a:r>
              <a:rPr lang="en-US" altLang="zh-CN" sz="2400">
                <a:solidFill>
                  <a:srgbClr val="000000"/>
                </a:solidFill>
                <a:latin typeface="楷体_GB2312" pitchFamily="49" charset="-122"/>
              </a:rPr>
              <a:t>。</a:t>
            </a:r>
          </a:p>
          <a:p>
            <a:pPr algn="just" eaLnBrk="1" hangingPunct="1">
              <a:lnSpc>
                <a:spcPct val="110000"/>
              </a:lnSpc>
              <a:buFont typeface="Wingdings" panose="05000000000000000000" pitchFamily="2" charset="2"/>
              <a:buNone/>
            </a:pPr>
            <a:r>
              <a:rPr lang="en-US" altLang="zh-CN" sz="2400">
                <a:latin typeface="楷体_GB2312" pitchFamily="49" charset="-122"/>
              </a:rPr>
              <a:t>      行政主体的义务主要包括：向</a:t>
            </a:r>
            <a:r>
              <a:rPr lang="zh-CN" altLang="en-US" sz="2400">
                <a:latin typeface="楷体_GB2312" pitchFamily="49" charset="-122"/>
              </a:rPr>
              <a:t>协议</a:t>
            </a:r>
            <a:r>
              <a:rPr lang="en-US" altLang="zh-CN" sz="2400">
                <a:latin typeface="楷体_GB2312" pitchFamily="49" charset="-122"/>
              </a:rPr>
              <a:t>他方兑现应给予的优惠或照顾；给付价金；给予单方行为引起的物质损害赔偿。也即，行政主体变更或解除行政</a:t>
            </a:r>
            <a:r>
              <a:rPr lang="zh-CN" altLang="en-US" sz="2400">
                <a:latin typeface="楷体_GB2312" pitchFamily="49" charset="-122"/>
              </a:rPr>
              <a:t>协议</a:t>
            </a:r>
            <a:r>
              <a:rPr lang="en-US" altLang="zh-CN" sz="2400">
                <a:latin typeface="楷体_GB2312" pitchFamily="49" charset="-122"/>
              </a:rPr>
              <a:t>，如果给相对人造成经济上的损失，那么从平衡相对人利益的角度，应当按照“经济平衡原则”给予补偿。</a:t>
            </a:r>
          </a:p>
        </p:txBody>
      </p:sp>
    </p:spTree>
  </p:cSld>
  <p:clrMapOvr>
    <a:masterClrMapping/>
  </p:clrMapOvr>
  <p:transition spd="slow">
    <p:random/>
    <p:sndAc>
      <p:stSnd>
        <p:snd r:embed="rId2" name="cashreg.wav"/>
      </p:stSnd>
    </p:sndAc>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69CC35-1C13-02F9-1AA2-43560AFFCE37}"/>
              </a:ext>
            </a:extLst>
          </p:cNvPr>
          <p:cNvSpPr>
            <a:spLocks noGrp="1"/>
          </p:cNvSpPr>
          <p:nvPr>
            <p:ph type="title"/>
          </p:nvPr>
        </p:nvSpPr>
        <p:spPr/>
        <p:txBody>
          <a:bodyPr/>
          <a:lstStyle/>
          <a:p>
            <a:endParaRPr lang="zh-CN" altLang="en-US"/>
          </a:p>
        </p:txBody>
      </p:sp>
      <p:sp>
        <p:nvSpPr>
          <p:cNvPr id="56323" name="Rectangle 1027">
            <a:extLst>
              <a:ext uri="{FF2B5EF4-FFF2-40B4-BE49-F238E27FC236}">
                <a16:creationId xmlns:a16="http://schemas.microsoft.com/office/drawing/2014/main" id="{F986AF37-92B6-23D7-A489-FEB79F05AE34}"/>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800">
                <a:latin typeface="楷体_GB2312" pitchFamily="49" charset="-122"/>
              </a:rPr>
              <a:t> </a:t>
            </a:r>
            <a:r>
              <a:rPr lang="zh-CN" altLang="en-US" sz="2800">
                <a:latin typeface="楷体_GB2312" pitchFamily="49" charset="-122"/>
              </a:rPr>
              <a:t>（二）协议相对一方的权利和义务</a:t>
            </a:r>
          </a:p>
          <a:p>
            <a:pPr algn="just" eaLnBrk="1" hangingPunct="1">
              <a:lnSpc>
                <a:spcPct val="110000"/>
              </a:lnSpc>
              <a:buFont typeface="Wingdings" panose="05000000000000000000" pitchFamily="2" charset="2"/>
              <a:buNone/>
            </a:pPr>
            <a:r>
              <a:rPr lang="zh-CN" altLang="en-US" sz="2400">
                <a:latin typeface="楷体_GB2312" pitchFamily="49" charset="-122"/>
              </a:rPr>
              <a:t>      行政协议相对一方的权利主要包括：</a:t>
            </a:r>
            <a:endParaRPr lang="en-US" altLang="zh-CN" sz="2400">
              <a:latin typeface="楷体_GB2312" pitchFamily="49" charset="-122"/>
            </a:endParaRPr>
          </a:p>
          <a:p>
            <a:pPr algn="just" eaLnBrk="1" hangingPunct="1">
              <a:lnSpc>
                <a:spcPct val="110000"/>
              </a:lnSpc>
              <a:buFont typeface="Wingdings" panose="05000000000000000000" pitchFamily="2" charset="2"/>
              <a:buNone/>
            </a:pPr>
            <a:r>
              <a:rPr lang="zh-CN" altLang="en-US" sz="2400">
                <a:latin typeface="楷体_GB2312" pitchFamily="49" charset="-122"/>
              </a:rPr>
              <a:t>（1）获得报酬权（报酬权不能由行政主体单方面变更）；</a:t>
            </a:r>
            <a:endParaRPr lang="en-US" altLang="zh-CN" sz="2400">
              <a:latin typeface="楷体_GB2312" pitchFamily="49" charset="-122"/>
            </a:endParaRPr>
          </a:p>
          <a:p>
            <a:pPr algn="just" eaLnBrk="1" hangingPunct="1">
              <a:lnSpc>
                <a:spcPct val="110000"/>
              </a:lnSpc>
              <a:buFont typeface="Wingdings" panose="05000000000000000000" pitchFamily="2" charset="2"/>
              <a:buNone/>
            </a:pPr>
            <a:r>
              <a:rPr lang="zh-CN" altLang="en-US" sz="2400">
                <a:latin typeface="楷体_GB2312" pitchFamily="49" charset="-122"/>
              </a:rPr>
              <a:t>（2）享受优惠或照顾的请求权；</a:t>
            </a:r>
            <a:endParaRPr lang="en-US" altLang="zh-CN" sz="2400">
              <a:latin typeface="楷体_GB2312" pitchFamily="49" charset="-122"/>
            </a:endParaRPr>
          </a:p>
          <a:p>
            <a:pPr algn="just" eaLnBrk="1" hangingPunct="1">
              <a:lnSpc>
                <a:spcPct val="110000"/>
              </a:lnSpc>
              <a:buFont typeface="Wingdings" panose="05000000000000000000" pitchFamily="2" charset="2"/>
              <a:buNone/>
            </a:pPr>
            <a:r>
              <a:rPr lang="zh-CN" altLang="en-US" sz="2400">
                <a:latin typeface="楷体_GB2312" pitchFamily="49" charset="-122"/>
              </a:rPr>
              <a:t>（3）给予物质损害赔偿或补偿请求权；</a:t>
            </a:r>
            <a:endParaRPr lang="en-US" altLang="zh-CN" sz="2400">
              <a:latin typeface="楷体_GB2312" pitchFamily="49" charset="-122"/>
            </a:endParaRPr>
          </a:p>
          <a:p>
            <a:pPr algn="just" eaLnBrk="1" hangingPunct="1">
              <a:lnSpc>
                <a:spcPct val="110000"/>
              </a:lnSpc>
              <a:buFont typeface="Wingdings" panose="05000000000000000000" pitchFamily="2" charset="2"/>
              <a:buNone/>
            </a:pPr>
            <a:r>
              <a:rPr lang="zh-CN" altLang="en-US" sz="2400">
                <a:latin typeface="楷体_GB2312" pitchFamily="49" charset="-122"/>
              </a:rPr>
              <a:t>（4）必要或有益的额外费用偿还请求权；</a:t>
            </a:r>
            <a:endParaRPr lang="en-US" altLang="zh-CN" sz="2400">
              <a:latin typeface="楷体_GB2312" pitchFamily="49" charset="-122"/>
            </a:endParaRPr>
          </a:p>
          <a:p>
            <a:pPr algn="just" eaLnBrk="1" hangingPunct="1">
              <a:lnSpc>
                <a:spcPct val="110000"/>
              </a:lnSpc>
              <a:buFont typeface="Wingdings" panose="05000000000000000000" pitchFamily="2" charset="2"/>
              <a:buNone/>
            </a:pPr>
            <a:r>
              <a:rPr lang="zh-CN" altLang="en-US" sz="2400">
                <a:latin typeface="楷体_GB2312" pitchFamily="49" charset="-122"/>
              </a:rPr>
              <a:t>（4）不可预见的意外和特殊困难补偿请求权；</a:t>
            </a:r>
            <a:endParaRPr lang="en-US" altLang="zh-CN" sz="2400">
              <a:latin typeface="楷体_GB2312" pitchFamily="49" charset="-122"/>
            </a:endParaRPr>
          </a:p>
          <a:p>
            <a:pPr algn="just" eaLnBrk="1" hangingPunct="1">
              <a:lnSpc>
                <a:spcPct val="110000"/>
              </a:lnSpc>
              <a:buFont typeface="Wingdings" panose="05000000000000000000" pitchFamily="2" charset="2"/>
              <a:buNone/>
            </a:pPr>
            <a:r>
              <a:rPr lang="zh-CN" altLang="en-US" sz="2400">
                <a:latin typeface="楷体_GB2312" pitchFamily="49" charset="-122"/>
              </a:rPr>
              <a:t>（5）“统治者行为”的补偿请求权等。</a:t>
            </a:r>
          </a:p>
          <a:p>
            <a:pPr algn="just" eaLnBrk="1" hangingPunct="1">
              <a:lnSpc>
                <a:spcPct val="110000"/>
              </a:lnSpc>
              <a:buFont typeface="Wingdings" panose="05000000000000000000" pitchFamily="2" charset="2"/>
              <a:buNone/>
            </a:pPr>
            <a:r>
              <a:rPr lang="zh-CN" altLang="en-US" sz="2400">
                <a:latin typeface="楷体_GB2312" pitchFamily="49" charset="-122"/>
              </a:rPr>
              <a:t>      行政协议相对一方的义务包括：履行协议；接受监督和指挥；等等。</a:t>
            </a:r>
          </a:p>
        </p:txBody>
      </p:sp>
      <p:sp>
        <p:nvSpPr>
          <p:cNvPr id="56324" name="Rectangle 1028">
            <a:extLst>
              <a:ext uri="{FF2B5EF4-FFF2-40B4-BE49-F238E27FC236}">
                <a16:creationId xmlns:a16="http://schemas.microsoft.com/office/drawing/2014/main" id="{84BC26BE-DA23-802E-14E3-D511F8480794}"/>
              </a:ext>
            </a:extLst>
          </p:cNvPr>
          <p:cNvSpPr>
            <a:spLocks noChangeArrowheads="1"/>
          </p:cNvSpPr>
          <p:nvPr/>
        </p:nvSpPr>
        <p:spPr bwMode="auto">
          <a:xfrm>
            <a:off x="3648076" y="692151"/>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3600">
              <a:solidFill>
                <a:schemeClr val="tx2"/>
              </a:solidFill>
              <a:latin typeface="Arial" panose="020B0604020202020204" pitchFamily="34" charset="0"/>
            </a:endParaRPr>
          </a:p>
        </p:txBody>
      </p:sp>
    </p:spTree>
  </p:cSld>
  <p:clrMapOvr>
    <a:masterClrMapping/>
  </p:clrMapOvr>
  <p:transition spd="slow">
    <p:random/>
    <p:sndAc>
      <p:stSnd>
        <p:snd r:embed="rId2" name="cashreg.wav"/>
      </p:stSnd>
    </p:sndAc>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a:extLst>
              <a:ext uri="{FF2B5EF4-FFF2-40B4-BE49-F238E27FC236}">
                <a16:creationId xmlns:a16="http://schemas.microsoft.com/office/drawing/2014/main" id="{02EED470-D20B-30AD-7C2E-F3366BD13ECD}"/>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四、行政协议的订立与实施</a:t>
            </a:r>
          </a:p>
        </p:txBody>
      </p:sp>
      <p:sp>
        <p:nvSpPr>
          <p:cNvPr id="57347" name="Rectangle 2">
            <a:extLst>
              <a:ext uri="{FF2B5EF4-FFF2-40B4-BE49-F238E27FC236}">
                <a16:creationId xmlns:a16="http://schemas.microsoft.com/office/drawing/2014/main" id="{5C415FC2-5F60-59CB-DE6C-456BFEBA5CC8}"/>
              </a:ext>
            </a:extLst>
          </p:cNvPr>
          <p:cNvSpPr>
            <a:spLocks noGrp="1" noChangeArrowheads="1"/>
          </p:cNvSpPr>
          <p:nvPr>
            <p:ph idx="1"/>
          </p:nvPr>
        </p:nvSpPr>
        <p:spPr/>
        <p:txBody>
          <a:bodyPr/>
          <a:lstStyle/>
          <a:p>
            <a:pPr algn="just" eaLnBrk="1" hangingPunct="1">
              <a:buFont typeface="Wingdings" panose="05000000000000000000" pitchFamily="2" charset="2"/>
              <a:buNone/>
            </a:pPr>
            <a:r>
              <a:rPr lang="en-US" altLang="zh-CN" sz="2800">
                <a:latin typeface="楷体_GB2312" pitchFamily="49" charset="-122"/>
              </a:rPr>
              <a:t> </a:t>
            </a:r>
            <a:r>
              <a:rPr lang="zh-CN" altLang="en-US" sz="2800">
                <a:latin typeface="楷体_GB2312" pitchFamily="49" charset="-122"/>
              </a:rPr>
              <a:t>（一）订立协议的基本方式</a:t>
            </a:r>
          </a:p>
          <a:p>
            <a:pPr algn="just" eaLnBrk="1" hangingPunct="1">
              <a:buFont typeface="Wingdings" panose="05000000000000000000" pitchFamily="2" charset="2"/>
              <a:buNone/>
            </a:pPr>
            <a:r>
              <a:rPr lang="zh-CN" altLang="en-US" sz="2400">
                <a:latin typeface="楷体_GB2312" pitchFamily="49" charset="-122"/>
              </a:rPr>
              <a:t>   1.招标。招标是通过竞标方法，按照一定的标准与政策选择行政协议的相对一方，多适用于具有经济目的的行政协议。比如，政府采购项目多是通过招标来签订采购协议的。</a:t>
            </a:r>
          </a:p>
          <a:p>
            <a:pPr algn="just" eaLnBrk="1" hangingPunct="1">
              <a:buFont typeface="Wingdings" panose="05000000000000000000" pitchFamily="2" charset="2"/>
              <a:buNone/>
            </a:pPr>
            <a:r>
              <a:rPr lang="zh-CN" altLang="en-US" sz="2400">
                <a:latin typeface="楷体_GB2312" pitchFamily="49" charset="-122"/>
              </a:rPr>
              <a:t>   2.协议。这是行政协议的主要签订方式。也即通过行政协议双方当事人就协议的内容等问题进行协商，最终达成的一种协议。</a:t>
            </a:r>
          </a:p>
          <a:p>
            <a:pPr algn="just" eaLnBrk="1" hangingPunct="1">
              <a:buFont typeface="Wingdings" panose="05000000000000000000" pitchFamily="2" charset="2"/>
              <a:buNone/>
            </a:pPr>
            <a:r>
              <a:rPr lang="zh-CN" altLang="en-US" sz="2400">
                <a:latin typeface="楷体_GB2312" pitchFamily="49" charset="-122"/>
              </a:rPr>
              <a:t>  </a:t>
            </a:r>
            <a:endParaRPr lang="zh-CN" altLang="en-US" sz="2400">
              <a:solidFill>
                <a:srgbClr val="FF0000"/>
              </a:solidFill>
              <a:latin typeface="楷体_GB2312" pitchFamily="49" charset="-122"/>
            </a:endParaRPr>
          </a:p>
        </p:txBody>
      </p:sp>
    </p:spTree>
  </p:cSld>
  <p:clrMapOvr>
    <a:masterClrMapping/>
  </p:clrMapOvr>
  <p:transition spd="slow">
    <p:random/>
    <p:sndAc>
      <p:stSnd>
        <p:snd r:embed="rId2" name="cashreg.wav"/>
      </p:stSnd>
    </p:sndAc>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6DEA48-4228-154B-5964-98583A5C2C12}"/>
              </a:ext>
            </a:extLst>
          </p:cNvPr>
          <p:cNvSpPr>
            <a:spLocks noGrp="1"/>
          </p:cNvSpPr>
          <p:nvPr>
            <p:ph type="title"/>
          </p:nvPr>
        </p:nvSpPr>
        <p:spPr/>
        <p:txBody>
          <a:bodyPr/>
          <a:lstStyle/>
          <a:p>
            <a:endParaRPr lang="zh-CN" altLang="en-US"/>
          </a:p>
        </p:txBody>
      </p:sp>
      <p:sp>
        <p:nvSpPr>
          <p:cNvPr id="58372" name="Rectangle 3">
            <a:extLst>
              <a:ext uri="{FF2B5EF4-FFF2-40B4-BE49-F238E27FC236}">
                <a16:creationId xmlns:a16="http://schemas.microsoft.com/office/drawing/2014/main" id="{C1E086B1-43B1-5455-BFCF-CE33AAD78DCA}"/>
              </a:ext>
            </a:extLst>
          </p:cNvPr>
          <p:cNvSpPr>
            <a:spLocks noGrp="1" noChangeArrowheads="1"/>
          </p:cNvSpPr>
          <p:nvPr>
            <p:ph idx="1"/>
          </p:nvPr>
        </p:nvSpPr>
        <p:spPr/>
        <p:txBody>
          <a:bodyPr/>
          <a:lstStyle/>
          <a:p>
            <a:pPr algn="just" eaLnBrk="1" hangingPunct="1">
              <a:lnSpc>
                <a:spcPct val="80000"/>
              </a:lnSpc>
              <a:buFont typeface="Wingdings" panose="05000000000000000000" pitchFamily="2" charset="2"/>
              <a:buNone/>
            </a:pPr>
            <a:r>
              <a:rPr lang="zh-CN" altLang="en-US" sz="2800">
                <a:latin typeface="楷体_GB2312" pitchFamily="49" charset="-122"/>
              </a:rPr>
              <a:t>（二）订立协议的基本程序</a:t>
            </a:r>
          </a:p>
          <a:p>
            <a:pPr algn="just" eaLnBrk="1" hangingPunct="1">
              <a:lnSpc>
                <a:spcPct val="80000"/>
              </a:lnSpc>
              <a:buFont typeface="Wingdings" panose="05000000000000000000" pitchFamily="2" charset="2"/>
              <a:buNone/>
            </a:pPr>
            <a:r>
              <a:rPr lang="zh-CN" altLang="en-US" sz="2400">
                <a:latin typeface="楷体_GB2312" pitchFamily="49" charset="-122"/>
              </a:rPr>
              <a:t>  1.协商。</a:t>
            </a:r>
          </a:p>
          <a:p>
            <a:pPr algn="just" eaLnBrk="1" hangingPunct="1">
              <a:lnSpc>
                <a:spcPct val="80000"/>
              </a:lnSpc>
              <a:buFont typeface="Wingdings" panose="05000000000000000000" pitchFamily="2" charset="2"/>
              <a:buNone/>
            </a:pPr>
            <a:r>
              <a:rPr lang="zh-CN" altLang="en-US" sz="2400">
                <a:latin typeface="楷体_GB2312" pitchFamily="49" charset="-122"/>
              </a:rPr>
              <a:t>  2.听证。</a:t>
            </a:r>
          </a:p>
          <a:p>
            <a:pPr algn="just" eaLnBrk="1" hangingPunct="1">
              <a:lnSpc>
                <a:spcPct val="80000"/>
              </a:lnSpc>
              <a:buFont typeface="Wingdings" panose="05000000000000000000" pitchFamily="2" charset="2"/>
              <a:buNone/>
            </a:pPr>
            <a:r>
              <a:rPr lang="zh-CN" altLang="en-US" sz="2400">
                <a:latin typeface="楷体_GB2312" pitchFamily="49" charset="-122"/>
              </a:rPr>
              <a:t>  3.书面形式。</a:t>
            </a:r>
          </a:p>
          <a:p>
            <a:pPr algn="just" eaLnBrk="1" hangingPunct="1">
              <a:lnSpc>
                <a:spcPct val="80000"/>
              </a:lnSpc>
              <a:buFont typeface="Wingdings" panose="05000000000000000000" pitchFamily="2" charset="2"/>
              <a:buNone/>
            </a:pPr>
            <a:r>
              <a:rPr lang="zh-CN" altLang="en-US" sz="2400">
                <a:latin typeface="楷体_GB2312" pitchFamily="49" charset="-122"/>
              </a:rPr>
              <a:t>  4.公开、回避、平等竞争原则。</a:t>
            </a:r>
          </a:p>
          <a:p>
            <a:pPr algn="just" eaLnBrk="1" hangingPunct="1">
              <a:lnSpc>
                <a:spcPct val="80000"/>
              </a:lnSpc>
              <a:buFont typeface="Wingdings" panose="05000000000000000000" pitchFamily="2" charset="2"/>
              <a:buNone/>
            </a:pPr>
            <a:r>
              <a:rPr lang="zh-CN" altLang="en-US" sz="2400">
                <a:latin typeface="楷体_GB2312" pitchFamily="49" charset="-122"/>
              </a:rPr>
              <a:t>  5.说明理由。</a:t>
            </a:r>
          </a:p>
          <a:p>
            <a:pPr algn="just" eaLnBrk="1" hangingPunct="1">
              <a:lnSpc>
                <a:spcPct val="80000"/>
              </a:lnSpc>
              <a:buFont typeface="Wingdings" panose="05000000000000000000" pitchFamily="2" charset="2"/>
              <a:buNone/>
            </a:pPr>
            <a:r>
              <a:rPr lang="zh-CN" altLang="en-US" sz="2400">
                <a:latin typeface="楷体_GB2312" pitchFamily="49" charset="-122"/>
              </a:rPr>
              <a:t>  6.参与保留。</a:t>
            </a:r>
          </a:p>
          <a:p>
            <a:pPr algn="just" eaLnBrk="1" hangingPunct="1">
              <a:lnSpc>
                <a:spcPct val="80000"/>
              </a:lnSpc>
              <a:buFont typeface="Wingdings" panose="05000000000000000000" pitchFamily="2" charset="2"/>
              <a:buNone/>
            </a:pPr>
            <a:r>
              <a:rPr lang="zh-CN" altLang="en-US" sz="2400">
                <a:latin typeface="楷体_GB2312" pitchFamily="49" charset="-122"/>
              </a:rPr>
              <a:t>  7.对第三人的保护。</a:t>
            </a:r>
          </a:p>
        </p:txBody>
      </p:sp>
    </p:spTree>
  </p:cSld>
  <p:clrMapOvr>
    <a:masterClrMapping/>
  </p:clrMapOvr>
  <p:transition spd="slow">
    <p:random/>
    <p:sndAc>
      <p:stSnd>
        <p:snd r:embed="rId2" name="cashreg.wav"/>
      </p:stSnd>
    </p:sndAc>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2DC44-96D3-605F-B689-DB5C5649C541}"/>
              </a:ext>
            </a:extLst>
          </p:cNvPr>
          <p:cNvSpPr>
            <a:spLocks noGrp="1"/>
          </p:cNvSpPr>
          <p:nvPr>
            <p:ph type="title"/>
          </p:nvPr>
        </p:nvSpPr>
        <p:spPr/>
        <p:txBody>
          <a:bodyPr/>
          <a:lstStyle/>
          <a:p>
            <a:endParaRPr lang="zh-CN" altLang="en-US"/>
          </a:p>
        </p:txBody>
      </p:sp>
      <p:sp>
        <p:nvSpPr>
          <p:cNvPr id="59395" name="Rectangle 2">
            <a:extLst>
              <a:ext uri="{FF2B5EF4-FFF2-40B4-BE49-F238E27FC236}">
                <a16:creationId xmlns:a16="http://schemas.microsoft.com/office/drawing/2014/main" id="{AFFD07FC-B337-1938-1400-72D3873D18AF}"/>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800">
                <a:latin typeface="宋体" panose="02010600030101010101" pitchFamily="2" charset="-122"/>
              </a:rPr>
              <a:t> </a:t>
            </a:r>
            <a:r>
              <a:rPr lang="zh-CN" altLang="en-US" sz="2800">
                <a:latin typeface="宋体" panose="02010600030101010101" pitchFamily="2" charset="-122"/>
              </a:rPr>
              <a:t>（三）行政契约的救济制度</a:t>
            </a:r>
          </a:p>
          <a:p>
            <a:pPr algn="just" eaLnBrk="1" hangingPunct="1">
              <a:lnSpc>
                <a:spcPct val="110000"/>
              </a:lnSpc>
              <a:buFont typeface="Wingdings" panose="05000000000000000000" pitchFamily="2" charset="2"/>
              <a:buNone/>
            </a:pPr>
            <a:r>
              <a:rPr lang="zh-CN" altLang="en-US" sz="2400">
                <a:latin typeface="宋体" panose="02010600030101010101" pitchFamily="2" charset="-122"/>
              </a:rPr>
              <a:t>   1.司法外救济途径。</a:t>
            </a:r>
          </a:p>
          <a:p>
            <a:pPr algn="just" eaLnBrk="1" hangingPunct="1">
              <a:lnSpc>
                <a:spcPct val="110000"/>
              </a:lnSpc>
              <a:buFont typeface="Wingdings" panose="05000000000000000000" pitchFamily="2" charset="2"/>
              <a:buNone/>
            </a:pPr>
            <a:r>
              <a:rPr lang="zh-CN" altLang="en-US" sz="2400">
                <a:latin typeface="宋体" panose="02010600030101010101" pitchFamily="2" charset="-122"/>
              </a:rPr>
              <a:t>   （1）协商或者由政府出面调处。</a:t>
            </a:r>
          </a:p>
          <a:p>
            <a:pPr algn="just" eaLnBrk="1" hangingPunct="1">
              <a:lnSpc>
                <a:spcPct val="110000"/>
              </a:lnSpc>
              <a:buFont typeface="Wingdings" panose="05000000000000000000" pitchFamily="2" charset="2"/>
              <a:buNone/>
            </a:pPr>
            <a:r>
              <a:rPr lang="zh-CN" altLang="en-US" sz="2400">
                <a:latin typeface="宋体" panose="02010600030101010101" pitchFamily="2" charset="-122"/>
              </a:rPr>
              <a:t>   （2）仲裁。</a:t>
            </a:r>
          </a:p>
          <a:p>
            <a:pPr algn="just" eaLnBrk="1" hangingPunct="1">
              <a:lnSpc>
                <a:spcPct val="110000"/>
              </a:lnSpc>
              <a:buFont typeface="Wingdings" panose="05000000000000000000" pitchFamily="2" charset="2"/>
              <a:buNone/>
            </a:pPr>
            <a:r>
              <a:rPr lang="zh-CN" altLang="en-US" sz="2400">
                <a:latin typeface="宋体" panose="02010600030101010101" pitchFamily="2" charset="-122"/>
              </a:rPr>
              <a:t>   （3）行政复议。</a:t>
            </a:r>
          </a:p>
          <a:p>
            <a:pPr algn="just" eaLnBrk="1" hangingPunct="1">
              <a:lnSpc>
                <a:spcPct val="110000"/>
              </a:lnSpc>
              <a:buFont typeface="Wingdings" panose="05000000000000000000" pitchFamily="2" charset="2"/>
              <a:buNone/>
            </a:pPr>
            <a:r>
              <a:rPr lang="zh-CN" altLang="en-US" sz="2400">
                <a:latin typeface="宋体" panose="02010600030101010101" pitchFamily="2" charset="-122"/>
              </a:rPr>
              <a:t>   2.司法救济途径。</a:t>
            </a:r>
          </a:p>
          <a:p>
            <a:pPr algn="just" eaLnBrk="1" hangingPunct="1">
              <a:lnSpc>
                <a:spcPct val="110000"/>
              </a:lnSpc>
              <a:buFont typeface="Wingdings" panose="05000000000000000000" pitchFamily="2" charset="2"/>
              <a:buNone/>
            </a:pPr>
            <a:r>
              <a:rPr lang="zh-CN" altLang="en-US" sz="2400">
                <a:latin typeface="宋体" panose="02010600030101010101" pitchFamily="2" charset="-122"/>
              </a:rPr>
              <a:t>      在具体实施过程中，须行政诉讼制度进行改进。这首先须要将行政契约争议纳入受案范围，通过司法渠道解决行政契约引起的争议，可以更给力地保护行政相对人的合法权益，加大法律救济力度。</a:t>
            </a:r>
          </a:p>
        </p:txBody>
      </p:sp>
    </p:spTree>
  </p:cSld>
  <p:clrMapOvr>
    <a:masterClrMapping/>
  </p:clrMapOvr>
  <p:transition spd="slow">
    <p:random/>
    <p:sndAc>
      <p:stSnd>
        <p:snd r:embed="rId2" name="cashreg.wav"/>
      </p:stSnd>
    </p:sndAc>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A2BCD-9B81-7E71-B023-3A3C1ABADF84}"/>
              </a:ext>
            </a:extLst>
          </p:cNvPr>
          <p:cNvSpPr>
            <a:spLocks noGrp="1"/>
          </p:cNvSpPr>
          <p:nvPr>
            <p:ph type="title"/>
          </p:nvPr>
        </p:nvSpPr>
        <p:spPr/>
        <p:txBody>
          <a:bodyPr/>
          <a:lstStyle/>
          <a:p>
            <a:endParaRPr lang="zh-CN" altLang="en-US"/>
          </a:p>
        </p:txBody>
      </p:sp>
      <p:sp>
        <p:nvSpPr>
          <p:cNvPr id="60418" name="内容占位符 2">
            <a:extLst>
              <a:ext uri="{FF2B5EF4-FFF2-40B4-BE49-F238E27FC236}">
                <a16:creationId xmlns:a16="http://schemas.microsoft.com/office/drawing/2014/main" id="{A323B790-ECF2-3B99-0A6D-EE48ED0F12FF}"/>
              </a:ext>
            </a:extLst>
          </p:cNvPr>
          <p:cNvSpPr>
            <a:spLocks noGrp="1"/>
          </p:cNvSpPr>
          <p:nvPr>
            <p:ph idx="1"/>
          </p:nvPr>
        </p:nvSpPr>
        <p:spPr/>
        <p:txBody>
          <a:bodyPr/>
          <a:lstStyle/>
          <a:p>
            <a:pPr marL="0" indent="0" eaLnBrk="1" hangingPunct="1">
              <a:lnSpc>
                <a:spcPct val="125000"/>
              </a:lnSpc>
              <a:spcBef>
                <a:spcPct val="0"/>
              </a:spcBef>
              <a:buNone/>
            </a:pPr>
            <a:r>
              <a:rPr lang="en-US" altLang="zh-CN" sz="2800"/>
              <a:t>       </a:t>
            </a:r>
            <a:r>
              <a:rPr lang="en-US" altLang="zh-CN" sz="2400"/>
              <a:t>2018</a:t>
            </a:r>
            <a:r>
              <a:rPr lang="zh-CN" altLang="en-US" sz="2400"/>
              <a:t>年</a:t>
            </a:r>
            <a:r>
              <a:rPr lang="en-US" altLang="zh-CN" sz="2400"/>
              <a:t>2</a:t>
            </a:r>
            <a:r>
              <a:rPr lang="zh-CN" altLang="en-US" sz="2400"/>
              <a:t>月</a:t>
            </a:r>
            <a:r>
              <a:rPr lang="en-US" altLang="zh-CN" sz="2400"/>
              <a:t>8</a:t>
            </a:r>
            <a:r>
              <a:rPr lang="zh-CN" altLang="en-US" sz="2400"/>
              <a:t>日起施行的</a:t>
            </a:r>
            <a:r>
              <a:rPr lang="en-US" altLang="zh-CN" sz="2400"/>
              <a:t>《</a:t>
            </a:r>
            <a:r>
              <a:rPr lang="zh-CN" altLang="en-US" sz="2400"/>
              <a:t>最高人民法院关于适用</a:t>
            </a:r>
            <a:r>
              <a:rPr lang="en-US" altLang="zh-CN" sz="2400"/>
              <a:t>&lt;</a:t>
            </a:r>
            <a:r>
              <a:rPr lang="zh-CN" altLang="en-US" sz="2400"/>
              <a:t>中华人民共和国行政诉讼法</a:t>
            </a:r>
            <a:r>
              <a:rPr lang="en-US" altLang="zh-CN" sz="2400"/>
              <a:t>&gt;</a:t>
            </a:r>
            <a:r>
              <a:rPr lang="zh-CN" altLang="en-US" sz="2400"/>
              <a:t>的解释</a:t>
            </a:r>
            <a:r>
              <a:rPr lang="en-US" altLang="zh-CN" sz="2400"/>
              <a:t>》</a:t>
            </a:r>
            <a:r>
              <a:rPr lang="zh-CN" altLang="en-US" sz="2400"/>
              <a:t>（法释</a:t>
            </a:r>
            <a:r>
              <a:rPr lang="en-US" altLang="zh-CN" sz="2400"/>
              <a:t>[2018]1</a:t>
            </a:r>
            <a:r>
              <a:rPr lang="zh-CN" altLang="en-US" sz="2400"/>
              <a:t>号，简称“</a:t>
            </a:r>
            <a:r>
              <a:rPr lang="en-US" altLang="zh-CN" sz="2400"/>
              <a:t>163</a:t>
            </a:r>
            <a:r>
              <a:rPr lang="zh-CN" altLang="en-US" sz="2400"/>
              <a:t>条”）的第六十八条第一款第（六）进一步细化规定，行政相对人“请求解决行政协议争议”属于“有具体的诉讼请求”，符合提起行政诉讼的条件。这一条细化规定的司法解释补强了修改后的行政诉讼法第十二条第一款第（十一）项的新增规定，这就使得行政契约（或曰行政协议、行政合同）引起的行政争议制度化地纳入了司法解决渠道，更也有利于促进提升行政协议这一新型柔性行政方式的法治化水平</a:t>
            </a:r>
            <a:r>
              <a:rPr lang="zh-CN" altLang="en-US" sz="2800"/>
              <a:t>。</a:t>
            </a:r>
            <a:endParaRPr lang="en-US" altLang="zh-CN" sz="2800"/>
          </a:p>
          <a:p>
            <a:pPr marL="0" indent="0" eaLnBrk="1" hangingPunct="1">
              <a:buNone/>
            </a:pPr>
            <a:endParaRPr lang="zh-CN" altLang="en-US"/>
          </a:p>
        </p:txBody>
      </p:sp>
    </p:spTree>
  </p:cSld>
  <p:clrMapOvr>
    <a:masterClrMapping/>
  </p:clrMapOvr>
  <p:transition spd="slow">
    <p:random/>
    <p:sndAc>
      <p:stSnd>
        <p:snd r:embed="rId2" name="cashreg.wav"/>
      </p:stSnd>
    </p:sndAc>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a:extLst>
              <a:ext uri="{FF2B5EF4-FFF2-40B4-BE49-F238E27FC236}">
                <a16:creationId xmlns:a16="http://schemas.microsoft.com/office/drawing/2014/main" id="{FF0AF816-F28C-8D01-0CB3-DB9D5B5C3E72}"/>
              </a:ext>
            </a:extLst>
          </p:cNvPr>
          <p:cNvSpPr>
            <a:spLocks noGrp="1" noChangeArrowheads="1"/>
          </p:cNvSpPr>
          <p:nvPr>
            <p:ph type="title"/>
          </p:nvPr>
        </p:nvSpPr>
        <p:spPr/>
        <p:txBody>
          <a:bodyPr/>
          <a:lstStyle/>
          <a:p>
            <a:pPr eaLnBrk="1" hangingPunct="1"/>
            <a:r>
              <a:rPr lang="zh-CN" altLang="en-US" sz="3600">
                <a:solidFill>
                  <a:srgbClr val="FF0000"/>
                </a:solidFill>
                <a:latin typeface="楷体_GB2312" pitchFamily="49" charset="-122"/>
                <a:ea typeface="楷体_GB2312" pitchFamily="49" charset="-122"/>
              </a:rPr>
              <a:t>本节实务研究 </a:t>
            </a:r>
          </a:p>
        </p:txBody>
      </p:sp>
      <p:sp>
        <p:nvSpPr>
          <p:cNvPr id="60420" name="Rectangle 3">
            <a:extLst>
              <a:ext uri="{FF2B5EF4-FFF2-40B4-BE49-F238E27FC236}">
                <a16:creationId xmlns:a16="http://schemas.microsoft.com/office/drawing/2014/main" id="{EF7FCAD2-9713-1972-F2CB-549B98C879C3}"/>
              </a:ext>
            </a:extLst>
          </p:cNvPr>
          <p:cNvSpPr>
            <a:spLocks noGrp="1"/>
          </p:cNvSpPr>
          <p:nvPr>
            <p:ph idx="1"/>
          </p:nvPr>
        </p:nvSpPr>
        <p:spPr/>
        <p:txBody>
          <a:bodyPr/>
          <a:lstStyle/>
          <a:p>
            <a:pPr eaLnBrk="1" hangingPunct="1">
              <a:lnSpc>
                <a:spcPct val="110000"/>
              </a:lnSpc>
              <a:buFont typeface="Wingdings" panose="05000000000000000000" pitchFamily="2" charset="2"/>
              <a:buNone/>
              <a:defRPr/>
            </a:pPr>
            <a:r>
              <a:rPr lang="zh-CN" altLang="zh-CN" noProof="1">
                <a:effectLst>
                  <a:outerShdw blurRad="38100" dist="38100" dir="2700000" algn="tl">
                    <a:srgbClr val="C0C0C0"/>
                  </a:outerShdw>
                </a:effectLst>
                <a:latin typeface="楷体_GB2312" pitchFamily="49" charset="-122"/>
              </a:rPr>
              <a:t>* </a:t>
            </a:r>
            <a:r>
              <a:rPr lang="zh-CN" altLang="en-US" noProof="1">
                <a:effectLst>
                  <a:outerShdw blurRad="38100" dist="38100" dir="2700000" algn="tl">
                    <a:srgbClr val="C0C0C0"/>
                  </a:outerShdw>
                </a:effectLst>
                <a:latin typeface="楷体_GB2312" pitchFamily="49" charset="-122"/>
              </a:rPr>
              <a:t>行政契约能够契合环境风险规制的特性，可以替代传统行政行为而对环境风险进行及时的规制。</a:t>
            </a:r>
            <a:endParaRPr lang="zh-CN" altLang="en-US" sz="2800" noProof="1">
              <a:effectLst>
                <a:outerShdw blurRad="38100" dist="38100" dir="2700000" algn="tl">
                  <a:srgbClr val="C0C0C0"/>
                </a:outerShdw>
              </a:effectLst>
              <a:latin typeface="楷体_GB2312" pitchFamily="49" charset="-122"/>
            </a:endParaRPr>
          </a:p>
        </p:txBody>
      </p:sp>
    </p:spTree>
  </p:cSld>
  <p:clrMapOvr>
    <a:masterClrMapping/>
  </p:clrMapOvr>
  <p:transition spd="slow">
    <p:random/>
    <p:sndAc>
      <p:stSnd>
        <p:snd r:embed="rId2" name="cashreg.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a:extLst>
              <a:ext uri="{FF2B5EF4-FFF2-40B4-BE49-F238E27FC236}">
                <a16:creationId xmlns:a16="http://schemas.microsoft.com/office/drawing/2014/main" id="{C81C595C-FB39-4788-61C4-3B3200521398}"/>
              </a:ext>
            </a:extLst>
          </p:cNvPr>
          <p:cNvSpPr>
            <a:spLocks noGrp="1" noChangeArrowheads="1"/>
          </p:cNvSpPr>
          <p:nvPr>
            <p:ph type="title"/>
          </p:nvPr>
        </p:nvSpPr>
        <p:spPr/>
        <p:txBody>
          <a:bodyPr/>
          <a:lstStyle/>
          <a:p>
            <a:pPr eaLnBrk="1" hangingPunct="1"/>
            <a:r>
              <a:rPr lang="zh-CN" altLang="en-US" sz="3600">
                <a:solidFill>
                  <a:schemeClr val="hlink"/>
                </a:solidFill>
                <a:latin typeface="楷体_GB2312" pitchFamily="49" charset="-122"/>
                <a:ea typeface="楷体_GB2312" pitchFamily="49" charset="-122"/>
              </a:rPr>
              <a:t>本章导语</a:t>
            </a:r>
          </a:p>
        </p:txBody>
      </p:sp>
      <p:sp>
        <p:nvSpPr>
          <p:cNvPr id="16387" name="Rectangle 2">
            <a:extLst>
              <a:ext uri="{FF2B5EF4-FFF2-40B4-BE49-F238E27FC236}">
                <a16:creationId xmlns:a16="http://schemas.microsoft.com/office/drawing/2014/main" id="{8BA937E0-6E0C-FE36-4305-F197B8D3FA5A}"/>
              </a:ext>
            </a:extLst>
          </p:cNvPr>
          <p:cNvSpPr>
            <a:spLocks noGrp="1" noChangeArrowheads="1"/>
          </p:cNvSpPr>
          <p:nvPr>
            <p:ph idx="1"/>
          </p:nvPr>
        </p:nvSpPr>
        <p:spPr/>
        <p:txBody>
          <a:bodyPr/>
          <a:lstStyle/>
          <a:p>
            <a:pPr eaLnBrk="1" hangingPunct="1">
              <a:lnSpc>
                <a:spcPct val="90000"/>
              </a:lnSpc>
              <a:buFont typeface="Wingdings" panose="05000000000000000000" pitchFamily="2" charset="2"/>
              <a:buNone/>
            </a:pPr>
            <a:r>
              <a:rPr lang="en-US" altLang="zh-CN" sz="2800">
                <a:solidFill>
                  <a:srgbClr val="000000"/>
                </a:solidFill>
                <a:latin typeface="楷体_GB2312" pitchFamily="49" charset="-122"/>
              </a:rPr>
              <a:t> </a:t>
            </a:r>
          </a:p>
          <a:p>
            <a:pPr algn="just" eaLnBrk="1" hangingPunct="1">
              <a:lnSpc>
                <a:spcPct val="90000"/>
              </a:lnSpc>
              <a:buFont typeface="Wingdings" panose="05000000000000000000" pitchFamily="2" charset="2"/>
              <a:buChar char="•"/>
            </a:pPr>
            <a:r>
              <a:rPr lang="zh-CN" altLang="en-US" sz="2800">
                <a:solidFill>
                  <a:srgbClr val="000000"/>
                </a:solidFill>
                <a:latin typeface="黑体" panose="02010609060101010101" pitchFamily="49" charset="-122"/>
                <a:ea typeface="黑体" panose="02010609060101010101" pitchFamily="49" charset="-122"/>
              </a:rPr>
              <a:t>本章教学要求：</a:t>
            </a:r>
            <a:r>
              <a:rPr lang="zh-CN" altLang="en-US" sz="2800">
                <a:solidFill>
                  <a:srgbClr val="000000"/>
                </a:solidFill>
                <a:latin typeface="楷体_GB2312" pitchFamily="49" charset="-122"/>
              </a:rPr>
              <a:t>以行政法学界通说为依据，一般性地介绍行政主体实施的其他行为的分类情况，深入地分析和讲解行政规划、行政指导、行政协议、行政确认、行政调查以及行政检查这六类行为的基本理论和法律实务问题，使学生对这六类行为的概念和特点有清晰、透彻的掌握，并能够运用行政法学的基本原则分析行政主体实施的其他行为的功能及适用范围等相关问题。</a:t>
            </a:r>
            <a:endParaRPr lang="zh-CN" altLang="en-US" sz="2800">
              <a:latin typeface="楷体_GB2312" pitchFamily="49" charset="-122"/>
            </a:endParaRPr>
          </a:p>
        </p:txBody>
      </p:sp>
    </p:spTree>
  </p:cSld>
  <p:clrMapOvr>
    <a:masterClrMapping/>
  </p:clrMapOvr>
  <p:transition spd="slow">
    <p:random/>
    <p:sndAc>
      <p:stSnd>
        <p:snd r:embed="rId2" name="cashreg.wav"/>
      </p:stSnd>
    </p:sndAc>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a:extLst>
              <a:ext uri="{FF2B5EF4-FFF2-40B4-BE49-F238E27FC236}">
                <a16:creationId xmlns:a16="http://schemas.microsoft.com/office/drawing/2014/main" id="{522F654B-5C3D-86BD-98E1-9D37B40D8554}"/>
              </a:ext>
            </a:extLst>
          </p:cNvPr>
          <p:cNvSpPr>
            <a:spLocks noGrp="1" noChangeArrowheads="1"/>
          </p:cNvSpPr>
          <p:nvPr>
            <p:ph type="title"/>
          </p:nvPr>
        </p:nvSpPr>
        <p:spPr/>
        <p:txBody>
          <a:bodyPr/>
          <a:lstStyle/>
          <a:p>
            <a:pPr eaLnBrk="1" hangingPunct="1"/>
            <a:r>
              <a:rPr lang="zh-CN" altLang="en-US" sz="3600">
                <a:solidFill>
                  <a:srgbClr val="FF0000"/>
                </a:solidFill>
                <a:latin typeface="楷体_GB2312" pitchFamily="49" charset="-122"/>
                <a:ea typeface="楷体_GB2312" pitchFamily="49" charset="-122"/>
              </a:rPr>
              <a:t>本节理论探讨 </a:t>
            </a:r>
          </a:p>
        </p:txBody>
      </p:sp>
      <p:sp>
        <p:nvSpPr>
          <p:cNvPr id="59396" name="Rectangle 3">
            <a:extLst>
              <a:ext uri="{FF2B5EF4-FFF2-40B4-BE49-F238E27FC236}">
                <a16:creationId xmlns:a16="http://schemas.microsoft.com/office/drawing/2014/main" id="{EC418398-6434-6559-04C4-98945C6A9CCC}"/>
              </a:ext>
            </a:extLst>
          </p:cNvPr>
          <p:cNvSpPr>
            <a:spLocks noGrp="1"/>
          </p:cNvSpPr>
          <p:nvPr>
            <p:ph idx="1"/>
          </p:nvPr>
        </p:nvSpPr>
        <p:spPr/>
        <p:txBody>
          <a:bodyPr/>
          <a:lstStyle/>
          <a:p>
            <a:pPr eaLnBrk="1" hangingPunct="1">
              <a:lnSpc>
                <a:spcPct val="110000"/>
              </a:lnSpc>
              <a:buFont typeface="Wingdings" panose="05000000000000000000" pitchFamily="2" charset="2"/>
              <a:buNone/>
              <a:defRPr/>
            </a:pPr>
            <a:r>
              <a:rPr lang="en-US" altLang="zh-CN" noProof="1">
                <a:ln/>
                <a:effectLst>
                  <a:outerShdw blurRad="38100" dist="19050" dir="2700000" algn="tl" rotWithShape="0">
                    <a:schemeClr val="dk1">
                      <a:alpha val="40000"/>
                    </a:schemeClr>
                  </a:outerShdw>
                </a:effectLst>
                <a:latin typeface="楷体_GB2312" pitchFamily="49" charset="-122"/>
              </a:rPr>
              <a:t>* </a:t>
            </a:r>
            <a:r>
              <a:rPr lang="zh-CN" altLang="en-US" noProof="1">
                <a:ln/>
                <a:effectLst>
                  <a:outerShdw blurRad="38100" dist="19050" dir="2700000" algn="tl" rotWithShape="0">
                    <a:schemeClr val="dk1">
                      <a:alpha val="40000"/>
                    </a:schemeClr>
                  </a:outerShdw>
                </a:effectLst>
                <a:latin typeface="楷体_GB2312" pitchFamily="49" charset="-122"/>
              </a:rPr>
              <a:t>行政契约中公共权利的保护乃是一个有待解决的重要课题，在契约的缔结、履行、评估和司法执行中应当遵循公开和公众参与的原则。</a:t>
            </a:r>
            <a:r>
              <a:rPr lang="zh-CN" altLang="en-US" sz="2400" noProof="1">
                <a:ln/>
                <a:effectLst>
                  <a:outerShdw blurRad="38100" dist="19050" dir="2700000" algn="tl" rotWithShape="0">
                    <a:schemeClr val="dk1">
                      <a:alpha val="40000"/>
                    </a:schemeClr>
                  </a:outerShdw>
                </a:effectLst>
                <a:latin typeface="楷体_GB2312" pitchFamily="49" charset="-122"/>
              </a:rPr>
              <a:t> </a:t>
            </a:r>
          </a:p>
        </p:txBody>
      </p:sp>
    </p:spTree>
  </p:cSld>
  <p:clrMapOvr>
    <a:masterClrMapping/>
  </p:clrMapOvr>
  <p:transition spd="slow">
    <p:random/>
    <p:sndAc>
      <p:stSnd>
        <p:snd r:embed="rId2" name="cashreg.wav"/>
      </p:stSnd>
    </p:sndAc>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DD543-1174-CF9A-8619-3101CFB0F864}"/>
              </a:ext>
            </a:extLst>
          </p:cNvPr>
          <p:cNvSpPr>
            <a:spLocks noGrp="1"/>
          </p:cNvSpPr>
          <p:nvPr>
            <p:ph type="title"/>
          </p:nvPr>
        </p:nvSpPr>
        <p:spPr/>
        <p:txBody>
          <a:bodyPr/>
          <a:lstStyle/>
          <a:p>
            <a:endParaRPr lang="zh-CN" altLang="en-US"/>
          </a:p>
        </p:txBody>
      </p:sp>
      <p:sp>
        <p:nvSpPr>
          <p:cNvPr id="63491" name="Rectangle 3">
            <a:extLst>
              <a:ext uri="{FF2B5EF4-FFF2-40B4-BE49-F238E27FC236}">
                <a16:creationId xmlns:a16="http://schemas.microsoft.com/office/drawing/2014/main" id="{7C858F8B-D1A9-EF96-E698-654E098595A0}"/>
              </a:ext>
            </a:extLst>
          </p:cNvPr>
          <p:cNvSpPr>
            <a:spLocks noGrp="1" noChangeArrowheads="1"/>
          </p:cNvSpPr>
          <p:nvPr>
            <p:ph idx="1"/>
          </p:nvPr>
        </p:nvSpPr>
        <p:spPr/>
        <p:txBody>
          <a:bodyPr/>
          <a:lstStyle/>
          <a:p>
            <a:pPr algn="ctr" eaLnBrk="1" hangingPunct="1">
              <a:buFont typeface="Wingdings" panose="05000000000000000000" pitchFamily="2" charset="2"/>
              <a:buNone/>
            </a:pPr>
            <a:r>
              <a:rPr lang="zh-CN" altLang="en-US" sz="4400">
                <a:solidFill>
                  <a:schemeClr val="tx2"/>
                </a:solidFill>
                <a:latin typeface="楷体_GB2312" pitchFamily="49" charset="-122"/>
              </a:rPr>
              <a:t>第四节  行政确认</a:t>
            </a:r>
          </a:p>
        </p:txBody>
      </p:sp>
    </p:spTree>
  </p:cSld>
  <p:clrMapOvr>
    <a:masterClrMapping/>
  </p:clrMapOvr>
  <p:transition spd="slow">
    <p:random/>
    <p:sndAc>
      <p:stSnd>
        <p:snd r:embed="rId2" name="cashreg.wav"/>
      </p:stSnd>
    </p:sndAc>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F2C53-3D0B-C5DA-FA69-14BC2E5EE46D}"/>
              </a:ext>
            </a:extLst>
          </p:cNvPr>
          <p:cNvSpPr>
            <a:spLocks noGrp="1"/>
          </p:cNvSpPr>
          <p:nvPr>
            <p:ph type="title"/>
          </p:nvPr>
        </p:nvSpPr>
        <p:spPr/>
        <p:txBody>
          <a:bodyPr/>
          <a:lstStyle/>
          <a:p>
            <a:endParaRPr lang="zh-CN" altLang="en-US"/>
          </a:p>
        </p:txBody>
      </p:sp>
      <p:sp>
        <p:nvSpPr>
          <p:cNvPr id="64515" name="Rectangle 2">
            <a:extLst>
              <a:ext uri="{FF2B5EF4-FFF2-40B4-BE49-F238E27FC236}">
                <a16:creationId xmlns:a16="http://schemas.microsoft.com/office/drawing/2014/main" id="{1012BCF9-21EB-1158-1176-BCD310780FFC}"/>
              </a:ext>
            </a:extLst>
          </p:cNvPr>
          <p:cNvSpPr>
            <a:spLocks noGrp="1" noChangeArrowheads="1"/>
          </p:cNvSpPr>
          <p:nvPr>
            <p:ph idx="1"/>
          </p:nvPr>
        </p:nvSpPr>
        <p:spPr/>
        <p:txBody>
          <a:bodyPr/>
          <a:lstStyle/>
          <a:p>
            <a:pPr eaLnBrk="1" hangingPunct="1">
              <a:lnSpc>
                <a:spcPct val="110000"/>
              </a:lnSpc>
              <a:buFont typeface="Wingdings" panose="05000000000000000000" pitchFamily="2" charset="2"/>
              <a:buNone/>
            </a:pPr>
            <a:r>
              <a:rPr lang="en-US" altLang="zh-CN" sz="2800"/>
              <a:t>          行政确认，是指行政主体依法对行政相对人的法律地位、特定法律关系或者有关法律事实进行甄别和确证，并以法定方式予以宣告的行政行为。</a:t>
            </a:r>
          </a:p>
          <a:p>
            <a:pPr eaLnBrk="1" hangingPunct="1">
              <a:lnSpc>
                <a:spcPct val="110000"/>
              </a:lnSpc>
              <a:buFont typeface="Wingdings" panose="05000000000000000000" pitchFamily="2" charset="2"/>
              <a:buNone/>
            </a:pPr>
            <a:r>
              <a:rPr lang="en-US" altLang="zh-CN" sz="2800"/>
              <a:t>          行政确认具有以下特征：</a:t>
            </a:r>
          </a:p>
        </p:txBody>
      </p:sp>
      <p:sp>
        <p:nvSpPr>
          <p:cNvPr id="64516" name="Rectangle 3">
            <a:extLst>
              <a:ext uri="{FF2B5EF4-FFF2-40B4-BE49-F238E27FC236}">
                <a16:creationId xmlns:a16="http://schemas.microsoft.com/office/drawing/2014/main" id="{D2AD1814-8DB4-D1C8-17DF-C669A5D62952}"/>
              </a:ext>
            </a:extLst>
          </p:cNvPr>
          <p:cNvSpPr>
            <a:spLocks noChangeArrowheads="1"/>
          </p:cNvSpPr>
          <p:nvPr/>
        </p:nvSpPr>
        <p:spPr bwMode="auto">
          <a:xfrm>
            <a:off x="3287713" y="620713"/>
            <a:ext cx="71294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a:solidFill>
                  <a:schemeClr val="tx2"/>
                </a:solidFill>
                <a:latin typeface="Arial" panose="020B0604020202020204" pitchFamily="34" charset="0"/>
              </a:rPr>
              <a:t>一、行政确认的概念与特征</a:t>
            </a:r>
          </a:p>
        </p:txBody>
      </p:sp>
    </p:spTree>
  </p:cSld>
  <p:clrMapOvr>
    <a:masterClrMapping/>
  </p:clrMapOvr>
  <p:transition spd="slow">
    <p:random/>
    <p:sndAc>
      <p:stSnd>
        <p:snd r:embed="rId2" name="cashreg.wav"/>
      </p:stSnd>
    </p:sndAc>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20352-AF1B-E0D5-7A11-FD4640C9D41F}"/>
              </a:ext>
            </a:extLst>
          </p:cNvPr>
          <p:cNvSpPr>
            <a:spLocks noGrp="1"/>
          </p:cNvSpPr>
          <p:nvPr>
            <p:ph type="title"/>
          </p:nvPr>
        </p:nvSpPr>
        <p:spPr/>
        <p:txBody>
          <a:bodyPr/>
          <a:lstStyle/>
          <a:p>
            <a:endParaRPr lang="zh-CN" altLang="en-US"/>
          </a:p>
        </p:txBody>
      </p:sp>
      <p:sp>
        <p:nvSpPr>
          <p:cNvPr id="65539" name="Rectangle 2">
            <a:extLst>
              <a:ext uri="{FF2B5EF4-FFF2-40B4-BE49-F238E27FC236}">
                <a16:creationId xmlns:a16="http://schemas.microsoft.com/office/drawing/2014/main" id="{2790F219-4DEF-0F5A-128E-B7227B4DF6E6}"/>
              </a:ext>
            </a:extLst>
          </p:cNvPr>
          <p:cNvSpPr>
            <a:spLocks noGrp="1" noChangeArrowheads="1"/>
          </p:cNvSpPr>
          <p:nvPr>
            <p:ph idx="1"/>
          </p:nvPr>
        </p:nvSpPr>
        <p:spPr/>
        <p:txBody>
          <a:bodyPr/>
          <a:lstStyle/>
          <a:p>
            <a:pPr eaLnBrk="1" hangingPunct="1">
              <a:lnSpc>
                <a:spcPct val="110000"/>
              </a:lnSpc>
              <a:buFont typeface="Wingdings" panose="05000000000000000000" pitchFamily="2" charset="2"/>
              <a:buNone/>
            </a:pPr>
            <a:r>
              <a:rPr lang="en-US" altLang="zh-CN" sz="2800"/>
              <a:t> </a:t>
            </a:r>
            <a:r>
              <a:rPr lang="zh-CN" altLang="en-US" sz="2800">
                <a:latin typeface="楷体_GB2312" pitchFamily="49" charset="-122"/>
                <a:sym typeface="Arial" panose="020B0604020202020204" pitchFamily="34" charset="0"/>
              </a:rPr>
              <a:t>（一）行政确认的法律性    </a:t>
            </a:r>
          </a:p>
          <a:p>
            <a:pPr eaLnBrk="1" hangingPunct="1">
              <a:lnSpc>
                <a:spcPct val="110000"/>
              </a:lnSpc>
              <a:buFont typeface="Wingdings" panose="05000000000000000000" pitchFamily="2" charset="2"/>
              <a:buNone/>
            </a:pPr>
            <a:r>
              <a:rPr lang="zh-CN" altLang="en-US" sz="2800"/>
              <a:t>   行政确 认所确证的是具有法律意义的社会关系和事实，它是由享有行政确认权的行 政主体，依照法定权限、程序、标准、形式等作出的行政行为，具有公法效 力，是行政相对人据以主张权利、对抗第三人的基础根据。 </a:t>
            </a:r>
          </a:p>
          <a:p>
            <a:pPr eaLnBrk="1" hangingPunct="1">
              <a:lnSpc>
                <a:spcPct val="110000"/>
              </a:lnSpc>
              <a:buFont typeface="Wingdings" panose="05000000000000000000" pitchFamily="2" charset="2"/>
              <a:buNone/>
            </a:pPr>
            <a:endParaRPr lang="en-US" altLang="zh-CN" sz="2800"/>
          </a:p>
        </p:txBody>
      </p:sp>
      <p:sp>
        <p:nvSpPr>
          <p:cNvPr id="65540" name="Rectangle 3">
            <a:extLst>
              <a:ext uri="{FF2B5EF4-FFF2-40B4-BE49-F238E27FC236}">
                <a16:creationId xmlns:a16="http://schemas.microsoft.com/office/drawing/2014/main" id="{37FE5862-ECC1-AF75-AA59-21E649848F3A}"/>
              </a:ext>
            </a:extLst>
          </p:cNvPr>
          <p:cNvSpPr>
            <a:spLocks noChangeArrowheads="1"/>
          </p:cNvSpPr>
          <p:nvPr/>
        </p:nvSpPr>
        <p:spPr bwMode="auto">
          <a:xfrm>
            <a:off x="3287713" y="620714"/>
            <a:ext cx="71294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3600">
              <a:solidFill>
                <a:schemeClr val="tx2"/>
              </a:solidFill>
              <a:latin typeface="Arial" panose="020B0604020202020204" pitchFamily="34" charset="0"/>
            </a:endParaRPr>
          </a:p>
        </p:txBody>
      </p:sp>
    </p:spTree>
  </p:cSld>
  <p:clrMapOvr>
    <a:masterClrMapping/>
  </p:clrMapOvr>
  <p:transition spd="slow">
    <p:random/>
    <p:sndAc>
      <p:stSnd>
        <p:snd r:embed="rId2" name="cashreg.wav"/>
      </p:stSnd>
    </p:sndAc>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924477-FC22-87D3-9C65-7F0B0AE105CE}"/>
              </a:ext>
            </a:extLst>
          </p:cNvPr>
          <p:cNvSpPr>
            <a:spLocks noGrp="1"/>
          </p:cNvSpPr>
          <p:nvPr>
            <p:ph type="title"/>
          </p:nvPr>
        </p:nvSpPr>
        <p:spPr/>
        <p:txBody>
          <a:bodyPr/>
          <a:lstStyle/>
          <a:p>
            <a:endParaRPr lang="zh-CN" altLang="en-US"/>
          </a:p>
        </p:txBody>
      </p:sp>
      <p:sp>
        <p:nvSpPr>
          <p:cNvPr id="66563" name="Rectangle 2">
            <a:extLst>
              <a:ext uri="{FF2B5EF4-FFF2-40B4-BE49-F238E27FC236}">
                <a16:creationId xmlns:a16="http://schemas.microsoft.com/office/drawing/2014/main" id="{2379FEFB-9F8E-AC62-ED87-52D53C13A956}"/>
              </a:ext>
            </a:extLst>
          </p:cNvPr>
          <p:cNvSpPr>
            <a:spLocks noGrp="1" noChangeArrowheads="1"/>
          </p:cNvSpPr>
          <p:nvPr>
            <p:ph idx="1"/>
          </p:nvPr>
        </p:nvSpPr>
        <p:spPr/>
        <p:txBody>
          <a:bodyPr/>
          <a:lstStyle/>
          <a:p>
            <a:pPr eaLnBrk="1" hangingPunct="1">
              <a:lnSpc>
                <a:spcPct val="110000"/>
              </a:lnSpc>
              <a:buFont typeface="Wingdings" panose="05000000000000000000" pitchFamily="2" charset="2"/>
              <a:buNone/>
            </a:pPr>
            <a:r>
              <a:rPr lang="en-US" altLang="zh-CN" sz="2800"/>
              <a:t> </a:t>
            </a:r>
            <a:r>
              <a:rPr lang="zh-CN" altLang="en-US" sz="2800">
                <a:latin typeface="楷体_GB2312" pitchFamily="49" charset="-122"/>
                <a:sym typeface="楷体_GB2312" pitchFamily="49" charset="-122"/>
              </a:rPr>
              <a:t>（二）行政确认的独立性    </a:t>
            </a:r>
          </a:p>
          <a:p>
            <a:pPr eaLnBrk="1" hangingPunct="1">
              <a:lnSpc>
                <a:spcPct val="110000"/>
              </a:lnSpc>
              <a:buFont typeface="Wingdings" panose="05000000000000000000" pitchFamily="2" charset="2"/>
              <a:buNone/>
            </a:pPr>
            <a:r>
              <a:rPr lang="zh-CN" altLang="en-US" sz="2800">
                <a:latin typeface="楷体_GB2312" pitchFamily="49" charset="-122"/>
                <a:sym typeface="楷体_GB2312" pitchFamily="49" charset="-122"/>
              </a:rPr>
              <a:t>      行政确认作为一类独立的行政行为，与一般的确认行为不同，它不同于与行政许可、征用、给付等其他行政行为关联一体的确认行为。比如，行政许可行为中审查认定行政许可申请人是否符合法定条件的确认行为并不具有独立的法律意义，明显不属于旨在对特定法律事实或者法律关系是否存在进行甄别和确证的行政确认范畴。</a:t>
            </a:r>
          </a:p>
        </p:txBody>
      </p:sp>
      <p:sp>
        <p:nvSpPr>
          <p:cNvPr id="66564" name="Rectangle 3">
            <a:extLst>
              <a:ext uri="{FF2B5EF4-FFF2-40B4-BE49-F238E27FC236}">
                <a16:creationId xmlns:a16="http://schemas.microsoft.com/office/drawing/2014/main" id="{9559F307-7EC1-332A-83A8-F2AC5AD94442}"/>
              </a:ext>
            </a:extLst>
          </p:cNvPr>
          <p:cNvSpPr>
            <a:spLocks noChangeArrowheads="1"/>
          </p:cNvSpPr>
          <p:nvPr/>
        </p:nvSpPr>
        <p:spPr bwMode="auto">
          <a:xfrm>
            <a:off x="3287713" y="620714"/>
            <a:ext cx="71294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3600">
              <a:solidFill>
                <a:schemeClr val="tx2"/>
              </a:solidFill>
              <a:latin typeface="Arial" panose="020B0604020202020204" pitchFamily="34" charset="0"/>
            </a:endParaRPr>
          </a:p>
        </p:txBody>
      </p:sp>
    </p:spTree>
  </p:cSld>
  <p:clrMapOvr>
    <a:masterClrMapping/>
  </p:clrMapOvr>
  <p:transition spd="slow">
    <p:random/>
    <p:sndAc>
      <p:stSnd>
        <p:snd r:embed="rId2" name="cashreg.wav"/>
      </p:stSnd>
    </p:sndAc>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8C2406-72B3-A78B-7002-31AB75B27895}"/>
              </a:ext>
            </a:extLst>
          </p:cNvPr>
          <p:cNvSpPr>
            <a:spLocks noGrp="1"/>
          </p:cNvSpPr>
          <p:nvPr>
            <p:ph type="title"/>
          </p:nvPr>
        </p:nvSpPr>
        <p:spPr/>
        <p:txBody>
          <a:bodyPr/>
          <a:lstStyle/>
          <a:p>
            <a:endParaRPr lang="zh-CN" altLang="en-US"/>
          </a:p>
        </p:txBody>
      </p:sp>
      <p:sp>
        <p:nvSpPr>
          <p:cNvPr id="67587" name="Rectangle 2">
            <a:extLst>
              <a:ext uri="{FF2B5EF4-FFF2-40B4-BE49-F238E27FC236}">
                <a16:creationId xmlns:a16="http://schemas.microsoft.com/office/drawing/2014/main" id="{F1284AC9-0277-4F48-9C4A-D64A776CA71C}"/>
              </a:ext>
            </a:extLst>
          </p:cNvPr>
          <p:cNvSpPr>
            <a:spLocks noGrp="1" noChangeArrowheads="1"/>
          </p:cNvSpPr>
          <p:nvPr>
            <p:ph idx="1"/>
          </p:nvPr>
        </p:nvSpPr>
        <p:spPr/>
        <p:txBody>
          <a:bodyPr/>
          <a:lstStyle/>
          <a:p>
            <a:pPr eaLnBrk="1" hangingPunct="1">
              <a:lnSpc>
                <a:spcPct val="110000"/>
              </a:lnSpc>
              <a:buFont typeface="Wingdings" panose="05000000000000000000" pitchFamily="2" charset="2"/>
              <a:buNone/>
            </a:pPr>
            <a:r>
              <a:rPr lang="en-US" altLang="zh-CN" sz="2800"/>
              <a:t> </a:t>
            </a:r>
            <a:r>
              <a:rPr lang="zh-CN" altLang="en-US" sz="2800">
                <a:latin typeface="楷体_GB2312" pitchFamily="49" charset="-122"/>
                <a:sym typeface="楷体_GB2312" pitchFamily="49" charset="-122"/>
              </a:rPr>
              <a:t>（三）行政确认的复合性    </a:t>
            </a:r>
          </a:p>
          <a:p>
            <a:pPr eaLnBrk="1" hangingPunct="1">
              <a:lnSpc>
                <a:spcPct val="110000"/>
              </a:lnSpc>
              <a:buFont typeface="Wingdings" panose="05000000000000000000" pitchFamily="2" charset="2"/>
              <a:buNone/>
            </a:pPr>
            <a:r>
              <a:rPr lang="zh-CN" altLang="en-US" sz="2800">
                <a:latin typeface="楷体_GB2312" pitchFamily="49" charset="-122"/>
                <a:sym typeface="楷体_GB2312" pitchFamily="49" charset="-122"/>
              </a:rPr>
              <a:t>      一般说来，一个完整的行政确认行为可以分解为两部分行为，一是前期的鉴定、甄别并确认、认定的行为，二是后期的对外宣告确认结果的证明行为。这两个部分通常前后连贯、密不可分，可以完整地将其称为行政确认和证明行为。行政证明不同于行政确认和证明的后期宣告明示行为，它包含着行政确认的前期鉴别、认定行为。</a:t>
            </a:r>
          </a:p>
        </p:txBody>
      </p:sp>
      <p:sp>
        <p:nvSpPr>
          <p:cNvPr id="67588" name="Rectangle 3">
            <a:extLst>
              <a:ext uri="{FF2B5EF4-FFF2-40B4-BE49-F238E27FC236}">
                <a16:creationId xmlns:a16="http://schemas.microsoft.com/office/drawing/2014/main" id="{48E4D1E4-8F1A-15D5-2B6E-2600865773AA}"/>
              </a:ext>
            </a:extLst>
          </p:cNvPr>
          <p:cNvSpPr>
            <a:spLocks noChangeArrowheads="1"/>
          </p:cNvSpPr>
          <p:nvPr/>
        </p:nvSpPr>
        <p:spPr bwMode="auto">
          <a:xfrm>
            <a:off x="3287713" y="620714"/>
            <a:ext cx="71294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3600">
              <a:solidFill>
                <a:schemeClr val="tx2"/>
              </a:solidFill>
              <a:latin typeface="Arial" panose="020B0604020202020204" pitchFamily="34" charset="0"/>
            </a:endParaRPr>
          </a:p>
        </p:txBody>
      </p:sp>
    </p:spTree>
  </p:cSld>
  <p:clrMapOvr>
    <a:masterClrMapping/>
  </p:clrMapOvr>
  <p:transition spd="slow">
    <p:random/>
    <p:sndAc>
      <p:stSnd>
        <p:snd r:embed="rId2" name="cashreg.wav"/>
      </p:stSnd>
    </p:sndAc>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B67A51-DA11-6231-79D9-F834E4FAB6C9}"/>
              </a:ext>
            </a:extLst>
          </p:cNvPr>
          <p:cNvSpPr>
            <a:spLocks noGrp="1"/>
          </p:cNvSpPr>
          <p:nvPr>
            <p:ph type="title"/>
          </p:nvPr>
        </p:nvSpPr>
        <p:spPr/>
        <p:txBody>
          <a:bodyPr/>
          <a:lstStyle/>
          <a:p>
            <a:endParaRPr lang="zh-CN" altLang="en-US"/>
          </a:p>
        </p:txBody>
      </p:sp>
      <p:sp>
        <p:nvSpPr>
          <p:cNvPr id="68611" name="Rectangle 2">
            <a:extLst>
              <a:ext uri="{FF2B5EF4-FFF2-40B4-BE49-F238E27FC236}">
                <a16:creationId xmlns:a16="http://schemas.microsoft.com/office/drawing/2014/main" id="{334021CC-CCC9-9FC8-37B7-51321AD5219D}"/>
              </a:ext>
            </a:extLst>
          </p:cNvPr>
          <p:cNvSpPr>
            <a:spLocks noGrp="1" noChangeArrowheads="1"/>
          </p:cNvSpPr>
          <p:nvPr>
            <p:ph idx="1"/>
          </p:nvPr>
        </p:nvSpPr>
        <p:spPr/>
        <p:txBody>
          <a:bodyPr/>
          <a:lstStyle/>
          <a:p>
            <a:pPr eaLnBrk="1" hangingPunct="1">
              <a:lnSpc>
                <a:spcPct val="110000"/>
              </a:lnSpc>
              <a:buFont typeface="Wingdings" panose="05000000000000000000" pitchFamily="2" charset="2"/>
              <a:buNone/>
            </a:pPr>
            <a:r>
              <a:rPr lang="en-US" altLang="zh-CN" sz="2800"/>
              <a:t> </a:t>
            </a:r>
            <a:r>
              <a:rPr lang="zh-CN" altLang="en-US" sz="2800">
                <a:latin typeface="楷体_GB2312" pitchFamily="49" charset="-122"/>
                <a:sym typeface="楷体_GB2312" pitchFamily="49" charset="-122"/>
              </a:rPr>
              <a:t>（四）行政确认的多样性    </a:t>
            </a:r>
          </a:p>
          <a:p>
            <a:pPr eaLnBrk="1" hangingPunct="1">
              <a:lnSpc>
                <a:spcPct val="110000"/>
              </a:lnSpc>
              <a:buFont typeface="Wingdings" panose="05000000000000000000" pitchFamily="2" charset="2"/>
              <a:buNone/>
            </a:pPr>
            <a:r>
              <a:rPr lang="zh-CN" altLang="en-US" sz="2800">
                <a:latin typeface="楷体_GB2312" pitchFamily="49" charset="-122"/>
                <a:sym typeface="楷体_GB2312" pitchFamily="49" charset="-122"/>
              </a:rPr>
              <a:t>     </a:t>
            </a:r>
            <a:r>
              <a:rPr lang="zh-CN" altLang="en-US" sz="2400">
                <a:latin typeface="楷体_GB2312" pitchFamily="49" charset="-122"/>
                <a:sym typeface="楷体_GB2312" pitchFamily="49" charset="-122"/>
              </a:rPr>
              <a:t>行政确认在功能、主体、对象、形式等方面表现出多样性。行政确认在行政管理中既能够发挥管理功能，还会产生服务效应，有时就是行政主体提供的一类服务措施；既有依职权的行政确认，也有应申请的行政确认；既可能是特定行政机关，也可能是法律法规授权组织，还可能是行政机关委托其他社会组织进行确认</a:t>
            </a:r>
            <a:r>
              <a:rPr lang="en-US" altLang="en-US" sz="2400">
                <a:latin typeface="楷体_GB2312" pitchFamily="49" charset="-122"/>
                <a:sym typeface="楷体_GB2312" pitchFamily="49" charset="-122"/>
              </a:rPr>
              <a:t>。</a:t>
            </a:r>
            <a:endParaRPr lang="zh-CN" altLang="en-US" sz="2400">
              <a:latin typeface="楷体_GB2312" pitchFamily="49" charset="-122"/>
              <a:sym typeface="楷体_GB2312" pitchFamily="49" charset="-122"/>
            </a:endParaRPr>
          </a:p>
        </p:txBody>
      </p:sp>
      <p:sp>
        <p:nvSpPr>
          <p:cNvPr id="68612" name="Rectangle 3">
            <a:extLst>
              <a:ext uri="{FF2B5EF4-FFF2-40B4-BE49-F238E27FC236}">
                <a16:creationId xmlns:a16="http://schemas.microsoft.com/office/drawing/2014/main" id="{8D4DE000-7287-063D-1D17-C9502E4489ED}"/>
              </a:ext>
            </a:extLst>
          </p:cNvPr>
          <p:cNvSpPr>
            <a:spLocks noChangeArrowheads="1"/>
          </p:cNvSpPr>
          <p:nvPr/>
        </p:nvSpPr>
        <p:spPr bwMode="auto">
          <a:xfrm>
            <a:off x="3287713" y="620714"/>
            <a:ext cx="71294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3600">
              <a:solidFill>
                <a:schemeClr val="tx2"/>
              </a:solidFill>
              <a:latin typeface="Arial" panose="020B0604020202020204" pitchFamily="34" charset="0"/>
            </a:endParaRPr>
          </a:p>
        </p:txBody>
      </p:sp>
    </p:spTree>
  </p:cSld>
  <p:clrMapOvr>
    <a:masterClrMapping/>
  </p:clrMapOvr>
  <p:transition spd="slow">
    <p:random/>
    <p:sndAc>
      <p:stSnd>
        <p:snd r:embed="rId2" name="cashreg.wav"/>
      </p:stSnd>
    </p:sndAc>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3AAB86-5C52-3099-BB55-78C022C97E10}"/>
              </a:ext>
            </a:extLst>
          </p:cNvPr>
          <p:cNvSpPr>
            <a:spLocks noGrp="1"/>
          </p:cNvSpPr>
          <p:nvPr>
            <p:ph type="title"/>
          </p:nvPr>
        </p:nvSpPr>
        <p:spPr/>
        <p:txBody>
          <a:bodyPr/>
          <a:lstStyle/>
          <a:p>
            <a:endParaRPr lang="zh-CN" altLang="en-US"/>
          </a:p>
        </p:txBody>
      </p:sp>
      <p:sp>
        <p:nvSpPr>
          <p:cNvPr id="69635" name="Rectangle 2">
            <a:extLst>
              <a:ext uri="{FF2B5EF4-FFF2-40B4-BE49-F238E27FC236}">
                <a16:creationId xmlns:a16="http://schemas.microsoft.com/office/drawing/2014/main" id="{58505FF7-FC70-A940-CEE5-8A960EFE20A2}"/>
              </a:ext>
            </a:extLst>
          </p:cNvPr>
          <p:cNvSpPr>
            <a:spLocks noGrp="1" noChangeArrowheads="1"/>
          </p:cNvSpPr>
          <p:nvPr>
            <p:ph idx="1"/>
          </p:nvPr>
        </p:nvSpPr>
        <p:spPr/>
        <p:txBody>
          <a:bodyPr/>
          <a:lstStyle/>
          <a:p>
            <a:pPr eaLnBrk="1" hangingPunct="1">
              <a:lnSpc>
                <a:spcPct val="110000"/>
              </a:lnSpc>
              <a:buFont typeface="Wingdings" panose="05000000000000000000" pitchFamily="2" charset="2"/>
              <a:buNone/>
            </a:pPr>
            <a:r>
              <a:rPr lang="en-US" altLang="zh-CN" sz="2800"/>
              <a:t>   </a:t>
            </a:r>
            <a:r>
              <a:rPr lang="zh-CN" altLang="en-US" sz="2400">
                <a:latin typeface="楷体_GB2312" pitchFamily="49" charset="-122"/>
                <a:sym typeface="楷体_GB2312" pitchFamily="49" charset="-122"/>
              </a:rPr>
              <a:t>既可能是对行政相对人的法律地位、特定法律关系的确证，也可能是对相关法律事实的认定，并且确认的法律关系既可能是行政法律关系，还可能是刑事、民事等法律关系，而对法律事实的确认更为广泛多样，甚至包罗万象。也正因为如此，实践中的行政确认形式多样，通常以鉴定、认定、认证、证明、确定等多种方式实施。</a:t>
            </a:r>
          </a:p>
        </p:txBody>
      </p:sp>
      <p:sp>
        <p:nvSpPr>
          <p:cNvPr id="69636" name="Rectangle 3">
            <a:extLst>
              <a:ext uri="{FF2B5EF4-FFF2-40B4-BE49-F238E27FC236}">
                <a16:creationId xmlns:a16="http://schemas.microsoft.com/office/drawing/2014/main" id="{95F0C2C1-8AF1-C03C-B8A6-0C58B5208BEC}"/>
              </a:ext>
            </a:extLst>
          </p:cNvPr>
          <p:cNvSpPr>
            <a:spLocks noChangeArrowheads="1"/>
          </p:cNvSpPr>
          <p:nvPr/>
        </p:nvSpPr>
        <p:spPr bwMode="auto">
          <a:xfrm>
            <a:off x="3287713" y="620714"/>
            <a:ext cx="71294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3600">
              <a:solidFill>
                <a:schemeClr val="tx2"/>
              </a:solidFill>
              <a:latin typeface="Arial" panose="020B0604020202020204" pitchFamily="34" charset="0"/>
            </a:endParaRPr>
          </a:p>
        </p:txBody>
      </p:sp>
    </p:spTree>
  </p:cSld>
  <p:clrMapOvr>
    <a:masterClrMapping/>
  </p:clrMapOvr>
  <p:transition spd="slow">
    <p:random/>
    <p:sndAc>
      <p:stSnd>
        <p:snd r:embed="rId2" name="cashreg.wav"/>
      </p:stSnd>
    </p:sndAc>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63C837-20DE-F93B-E99B-D9CD5B54E106}"/>
              </a:ext>
            </a:extLst>
          </p:cNvPr>
          <p:cNvSpPr>
            <a:spLocks noGrp="1"/>
          </p:cNvSpPr>
          <p:nvPr>
            <p:ph type="title"/>
          </p:nvPr>
        </p:nvSpPr>
        <p:spPr/>
        <p:txBody>
          <a:bodyPr/>
          <a:lstStyle/>
          <a:p>
            <a:endParaRPr lang="zh-CN" altLang="en-US"/>
          </a:p>
        </p:txBody>
      </p:sp>
      <p:sp>
        <p:nvSpPr>
          <p:cNvPr id="70659" name="Rectangle 2">
            <a:extLst>
              <a:ext uri="{FF2B5EF4-FFF2-40B4-BE49-F238E27FC236}">
                <a16:creationId xmlns:a16="http://schemas.microsoft.com/office/drawing/2014/main" id="{8B4B9A28-4761-7F12-234D-D8714B6F2A91}"/>
              </a:ext>
            </a:extLst>
          </p:cNvPr>
          <p:cNvSpPr>
            <a:spLocks noGrp="1" noChangeArrowheads="1"/>
          </p:cNvSpPr>
          <p:nvPr>
            <p:ph idx="1"/>
          </p:nvPr>
        </p:nvSpPr>
        <p:spPr/>
        <p:txBody>
          <a:bodyPr/>
          <a:lstStyle/>
          <a:p>
            <a:pPr marL="0" indent="0" eaLnBrk="1" hangingPunct="1">
              <a:buNone/>
            </a:pPr>
            <a:r>
              <a:rPr lang="zh-CN" altLang="en-US" sz="2400"/>
              <a:t>（一）以是否主动实施为标准可划分为依职权的行政确认和应申请的行政确认； </a:t>
            </a:r>
          </a:p>
          <a:p>
            <a:pPr marL="0" indent="0" eaLnBrk="1" hangingPunct="1">
              <a:buNone/>
            </a:pPr>
            <a:r>
              <a:rPr lang="zh-CN" altLang="en-US" sz="2400">
                <a:latin typeface="楷体_GB2312" pitchFamily="49" charset="-122"/>
              </a:rPr>
              <a:t>（二）</a:t>
            </a:r>
            <a:r>
              <a:rPr lang="zh-CN" altLang="en-US" sz="2400"/>
              <a:t>以确认内容为标准可划分为对身份的确认、对能力的确认和对事 实的确认；</a:t>
            </a:r>
            <a:endParaRPr lang="en-US" altLang="zh-CN" sz="2400"/>
          </a:p>
          <a:p>
            <a:pPr marL="0" indent="0" eaLnBrk="1" hangingPunct="1">
              <a:buNone/>
            </a:pPr>
            <a:r>
              <a:rPr lang="zh-CN" altLang="zh-CN" sz="2400"/>
              <a:t>（</a:t>
            </a:r>
            <a:r>
              <a:rPr lang="zh-CN" altLang="en-US" sz="2400"/>
              <a:t>三）以确认形式为标准可划分为认定、证明、登记、鉴定等； </a:t>
            </a:r>
          </a:p>
          <a:p>
            <a:pPr marL="0" indent="0" eaLnBrk="1" hangingPunct="1">
              <a:buNone/>
            </a:pPr>
            <a:endParaRPr lang="zh-CN" altLang="en-US" sz="2400"/>
          </a:p>
          <a:p>
            <a:pPr marL="0" indent="0" eaLnBrk="1" hangingPunct="1">
              <a:lnSpc>
                <a:spcPct val="120000"/>
              </a:lnSpc>
            </a:pPr>
            <a:endParaRPr lang="en-US" altLang="zh-CN" sz="2800">
              <a:latin typeface="楷体_GB2312" pitchFamily="49" charset="-122"/>
            </a:endParaRPr>
          </a:p>
        </p:txBody>
      </p:sp>
      <p:sp>
        <p:nvSpPr>
          <p:cNvPr id="70660" name="Rectangle 3">
            <a:extLst>
              <a:ext uri="{FF2B5EF4-FFF2-40B4-BE49-F238E27FC236}">
                <a16:creationId xmlns:a16="http://schemas.microsoft.com/office/drawing/2014/main" id="{6946CC9E-AF81-5A25-9F82-4F1A0F0965B6}"/>
              </a:ext>
            </a:extLst>
          </p:cNvPr>
          <p:cNvSpPr>
            <a:spLocks noChangeArrowheads="1"/>
          </p:cNvSpPr>
          <p:nvPr/>
        </p:nvSpPr>
        <p:spPr bwMode="auto">
          <a:xfrm>
            <a:off x="3287713" y="620713"/>
            <a:ext cx="71294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a:solidFill>
                  <a:schemeClr val="tx2"/>
                </a:solidFill>
                <a:latin typeface="Arial" panose="020B0604020202020204" pitchFamily="34" charset="0"/>
              </a:rPr>
              <a:t>二、行政确认的分类</a:t>
            </a:r>
            <a:endParaRPr lang="zh-CN" altLang="en-US" sz="3600">
              <a:latin typeface="Arial" panose="020B0604020202020204" pitchFamily="34" charset="0"/>
              <a:ea typeface="宋体" panose="02010600030101010101" pitchFamily="2" charset="-122"/>
            </a:endParaRPr>
          </a:p>
        </p:txBody>
      </p:sp>
    </p:spTree>
  </p:cSld>
  <p:clrMapOvr>
    <a:masterClrMapping/>
  </p:clrMapOvr>
  <p:transition spd="slow">
    <p:random/>
    <p:sndAc>
      <p:stSnd>
        <p:snd r:embed="rId2" name="cashreg.wav"/>
      </p:stSnd>
    </p:sndAc>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a:extLst>
              <a:ext uri="{FF2B5EF4-FFF2-40B4-BE49-F238E27FC236}">
                <a16:creationId xmlns:a16="http://schemas.microsoft.com/office/drawing/2014/main" id="{B43A5430-08B3-F1CF-1345-272DD74C96DC}"/>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三、行政确认的原则</a:t>
            </a:r>
          </a:p>
        </p:txBody>
      </p:sp>
      <p:sp>
        <p:nvSpPr>
          <p:cNvPr id="71684" name="Rectangle 3">
            <a:extLst>
              <a:ext uri="{FF2B5EF4-FFF2-40B4-BE49-F238E27FC236}">
                <a16:creationId xmlns:a16="http://schemas.microsoft.com/office/drawing/2014/main" id="{750953DA-84CC-E64A-9514-FD66EE47940D}"/>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endParaRPr lang="en-US" altLang="zh-CN" sz="2400">
              <a:latin typeface="楷体_GB2312" pitchFamily="49" charset="-122"/>
            </a:endParaRPr>
          </a:p>
          <a:p>
            <a:pPr algn="just" eaLnBrk="1" hangingPunct="1">
              <a:lnSpc>
                <a:spcPct val="110000"/>
              </a:lnSpc>
              <a:buFont typeface="Wingdings" panose="05000000000000000000" pitchFamily="2" charset="2"/>
              <a:buNone/>
            </a:pPr>
            <a:r>
              <a:rPr lang="en-US" altLang="zh-CN" sz="2400">
                <a:latin typeface="楷体_GB2312" pitchFamily="49" charset="-122"/>
              </a:rPr>
              <a:t> （一）依法确认原则</a:t>
            </a:r>
          </a:p>
          <a:p>
            <a:pPr algn="just" eaLnBrk="1" hangingPunct="1">
              <a:lnSpc>
                <a:spcPct val="110000"/>
              </a:lnSpc>
              <a:buFont typeface="Wingdings" panose="05000000000000000000" pitchFamily="2" charset="2"/>
              <a:buNone/>
            </a:pPr>
            <a:r>
              <a:rPr lang="en-US" altLang="zh-CN" sz="2400">
                <a:latin typeface="楷体_GB2312" pitchFamily="49" charset="-122"/>
              </a:rPr>
              <a:t>      依法确认原则要求行政主体在法定权限范围内，遵循法定程序，依据法定标准并以法定形式开展行政确认活动。贯彻依法确认原则还必须强调，行政主体违法确认、滥用证明职权应当承担相应的法律责任，其中包括行政确认无效的法律责任；还应当强调相应的法律救济，其中包括信赖保护原理下的赔偿补偿等。</a:t>
            </a:r>
          </a:p>
          <a:p>
            <a:pPr algn="just" eaLnBrk="1" hangingPunct="1">
              <a:lnSpc>
                <a:spcPct val="110000"/>
              </a:lnSpc>
              <a:buFont typeface="Wingdings" panose="05000000000000000000" pitchFamily="2" charset="2"/>
              <a:buNone/>
            </a:pPr>
            <a:r>
              <a:rPr lang="en-US" altLang="zh-CN" sz="2800">
                <a:latin typeface="楷体_GB2312" pitchFamily="49" charset="-122"/>
              </a:rPr>
              <a:t>  </a:t>
            </a:r>
            <a:endParaRPr lang="zh-CN" altLang="en-US" sz="2800">
              <a:latin typeface="楷体_GB2312" pitchFamily="49" charset="-122"/>
            </a:endParaRPr>
          </a:p>
        </p:txBody>
      </p:sp>
    </p:spTree>
  </p:cSld>
  <p:clrMapOvr>
    <a:masterClrMapping/>
  </p:clrMapOvr>
  <p:transition spd="slow">
    <p:random/>
    <p:sndAc>
      <p:stSnd>
        <p:snd r:embed="rId2" name="cashreg.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6">
            <a:extLst>
              <a:ext uri="{FF2B5EF4-FFF2-40B4-BE49-F238E27FC236}">
                <a16:creationId xmlns:a16="http://schemas.microsoft.com/office/drawing/2014/main" id="{6ABF78E0-E934-A7C8-588A-C2891FCF7BF4}"/>
              </a:ext>
            </a:extLst>
          </p:cNvPr>
          <p:cNvSpPr>
            <a:spLocks noGrp="1" noChangeArrowheads="1"/>
          </p:cNvSpPr>
          <p:nvPr>
            <p:ph type="title"/>
          </p:nvPr>
        </p:nvSpPr>
        <p:spPr/>
        <p:txBody>
          <a:bodyPr/>
          <a:lstStyle/>
          <a:p>
            <a:pPr eaLnBrk="1" hangingPunct="1"/>
            <a:r>
              <a:rPr lang="zh-CN" altLang="en-US" sz="3600">
                <a:solidFill>
                  <a:schemeClr val="hlink"/>
                </a:solidFill>
                <a:latin typeface="楷体_GB2312" pitchFamily="49" charset="-122"/>
                <a:ea typeface="楷体_GB2312" pitchFamily="49" charset="-122"/>
              </a:rPr>
              <a:t>本章导语</a:t>
            </a:r>
          </a:p>
        </p:txBody>
      </p:sp>
      <p:sp>
        <p:nvSpPr>
          <p:cNvPr id="17411" name="Rectangle 3">
            <a:extLst>
              <a:ext uri="{FF2B5EF4-FFF2-40B4-BE49-F238E27FC236}">
                <a16:creationId xmlns:a16="http://schemas.microsoft.com/office/drawing/2014/main" id="{79A17AA7-8C2A-2755-E972-0727154954F6}"/>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Char char="•"/>
            </a:pPr>
            <a:r>
              <a:rPr lang="zh-CN" altLang="en-US" sz="2400">
                <a:latin typeface="黑体" panose="02010609060101010101" pitchFamily="49" charset="-122"/>
                <a:ea typeface="黑体" panose="02010609060101010101" pitchFamily="49" charset="-122"/>
              </a:rPr>
              <a:t>本章教学重点：</a:t>
            </a:r>
            <a:r>
              <a:rPr lang="zh-CN" altLang="en-US" sz="2400">
                <a:solidFill>
                  <a:srgbClr val="000000"/>
                </a:solidFill>
                <a:latin typeface="楷体_GB2312" pitchFamily="49" charset="-122"/>
              </a:rPr>
              <a:t>解行政规划、行政指导、行政协议、行政确认、行政调查以及行政检查</a:t>
            </a:r>
            <a:r>
              <a:rPr lang="zh-CN" altLang="en-US" sz="2400">
                <a:latin typeface="楷体_GB2312" pitchFamily="49" charset="-122"/>
              </a:rPr>
              <a:t>的基本理论和法律实务问题。</a:t>
            </a:r>
          </a:p>
          <a:p>
            <a:pPr algn="just" eaLnBrk="1" hangingPunct="1">
              <a:lnSpc>
                <a:spcPct val="120000"/>
              </a:lnSpc>
              <a:buFont typeface="Wingdings" panose="05000000000000000000" pitchFamily="2" charset="2"/>
              <a:buChar char="•"/>
            </a:pPr>
            <a:r>
              <a:rPr lang="zh-CN" altLang="en-US" sz="2400">
                <a:latin typeface="黑体" panose="02010609060101010101" pitchFamily="49" charset="-122"/>
                <a:ea typeface="黑体" panose="02010609060101010101" pitchFamily="49" charset="-122"/>
              </a:rPr>
              <a:t>本章教学难点：</a:t>
            </a:r>
            <a:r>
              <a:rPr lang="zh-CN" altLang="en-US" sz="2400">
                <a:latin typeface="楷体_GB2312" pitchFamily="49" charset="-122"/>
              </a:rPr>
              <a:t>具体运用行政法学的基本原则分析行政主体实施的其他行为的分类、功能及适用范围，分析各类行为在实务中的适用范围等争议性问题。 </a:t>
            </a:r>
          </a:p>
        </p:txBody>
      </p:sp>
    </p:spTree>
  </p:cSld>
  <p:clrMapOvr>
    <a:masterClrMapping/>
  </p:clrMapOvr>
  <p:transition spd="slow">
    <p:random/>
    <p:sndAc>
      <p:stSnd>
        <p:snd r:embed="rId2" name="cashreg.wav"/>
      </p:stSnd>
    </p:sndAc>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160408-9C06-51C1-DC97-E08BA5BCC061}"/>
              </a:ext>
            </a:extLst>
          </p:cNvPr>
          <p:cNvSpPr>
            <a:spLocks noGrp="1"/>
          </p:cNvSpPr>
          <p:nvPr>
            <p:ph type="title"/>
          </p:nvPr>
        </p:nvSpPr>
        <p:spPr/>
        <p:txBody>
          <a:bodyPr/>
          <a:lstStyle/>
          <a:p>
            <a:endParaRPr lang="zh-CN" altLang="en-US"/>
          </a:p>
        </p:txBody>
      </p:sp>
      <p:sp>
        <p:nvSpPr>
          <p:cNvPr id="72707" name="Rectangle 3">
            <a:extLst>
              <a:ext uri="{FF2B5EF4-FFF2-40B4-BE49-F238E27FC236}">
                <a16:creationId xmlns:a16="http://schemas.microsoft.com/office/drawing/2014/main" id="{7D3F71F8-6A7B-8E9C-6620-043E404E4BC5}"/>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（二）客观公正原则</a:t>
            </a:r>
          </a:p>
          <a:p>
            <a:pPr algn="just" eaLnBrk="1" hangingPunct="1">
              <a:lnSpc>
                <a:spcPct val="110000"/>
              </a:lnSpc>
              <a:buFont typeface="Wingdings" panose="05000000000000000000" pitchFamily="2" charset="2"/>
              <a:buNone/>
            </a:pPr>
            <a:r>
              <a:rPr lang="en-US" altLang="zh-CN" sz="2400">
                <a:latin typeface="楷体_GB2312" pitchFamily="49" charset="-122"/>
              </a:rPr>
              <a:t>      行政确认是对法律事实和法律关系的甄别与证明，需要建立在对确认对象的客观把握基础上，尤其是面对权属争议、权益冲突时，必须坚持实事求是，客观公正地开展行政确认活动。防止行政主体的主观臆断和偏见，避免行政确认中的任何偏私。</a:t>
            </a:r>
          </a:p>
          <a:p>
            <a:pPr algn="just" eaLnBrk="1" hangingPunct="1">
              <a:lnSpc>
                <a:spcPct val="110000"/>
              </a:lnSpc>
              <a:buFont typeface="Wingdings" panose="05000000000000000000" pitchFamily="2" charset="2"/>
              <a:buNone/>
            </a:pPr>
            <a:r>
              <a:rPr lang="en-US" altLang="zh-CN" sz="2400">
                <a:latin typeface="楷体_GB2312" pitchFamily="49" charset="-122"/>
              </a:rPr>
              <a:t> （三）行政效率原则</a:t>
            </a:r>
          </a:p>
          <a:p>
            <a:pPr algn="just" eaLnBrk="1" hangingPunct="1">
              <a:lnSpc>
                <a:spcPct val="110000"/>
              </a:lnSpc>
              <a:buFont typeface="Wingdings" panose="05000000000000000000" pitchFamily="2" charset="2"/>
              <a:buNone/>
            </a:pPr>
            <a:r>
              <a:rPr lang="en-US" altLang="zh-CN" sz="2400">
                <a:latin typeface="楷体_GB2312" pitchFamily="49" charset="-122"/>
              </a:rPr>
              <a:t>      行政确认还需要遵循行政效率原则，使其产生积极的行政管理效应和公共服务效果，以有效回应社会争议和权益冲突，稳定社会关系和公共秩序。</a:t>
            </a:r>
          </a:p>
          <a:p>
            <a:pPr algn="just" eaLnBrk="1" hangingPunct="1">
              <a:lnSpc>
                <a:spcPct val="110000"/>
              </a:lnSpc>
              <a:buFont typeface="Wingdings" panose="05000000000000000000" pitchFamily="2" charset="2"/>
              <a:buNone/>
            </a:pPr>
            <a:r>
              <a:rPr lang="en-US" altLang="zh-CN" sz="2800">
                <a:latin typeface="楷体_GB2312" pitchFamily="49" charset="-122"/>
              </a:rPr>
              <a:t>  </a:t>
            </a:r>
            <a:endParaRPr lang="zh-CN" altLang="en-US" sz="2800">
              <a:latin typeface="楷体_GB2312" pitchFamily="49" charset="-122"/>
            </a:endParaRPr>
          </a:p>
        </p:txBody>
      </p:sp>
    </p:spTree>
  </p:cSld>
  <p:clrMapOvr>
    <a:masterClrMapping/>
  </p:clrMapOvr>
  <p:transition spd="slow">
    <p:random/>
    <p:sndAc>
      <p:stSnd>
        <p:snd r:embed="rId2" name="cashreg.wav"/>
      </p:stSnd>
    </p:sndAc>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a:extLst>
              <a:ext uri="{FF2B5EF4-FFF2-40B4-BE49-F238E27FC236}">
                <a16:creationId xmlns:a16="http://schemas.microsoft.com/office/drawing/2014/main" id="{EDEBE18A-58DE-B128-8FB8-D6AC82789859}"/>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四、行政确认制度</a:t>
            </a:r>
          </a:p>
        </p:txBody>
      </p:sp>
      <p:sp>
        <p:nvSpPr>
          <p:cNvPr id="73732" name="Rectangle 3">
            <a:extLst>
              <a:ext uri="{FF2B5EF4-FFF2-40B4-BE49-F238E27FC236}">
                <a16:creationId xmlns:a16="http://schemas.microsoft.com/office/drawing/2014/main" id="{E4C6611F-F9EA-7BEF-02F8-4E19757B7028}"/>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endParaRPr lang="zh-CN" altLang="en-US" sz="2400">
              <a:latin typeface="楷体_GB2312" pitchFamily="49" charset="-122"/>
            </a:endParaRPr>
          </a:p>
          <a:p>
            <a:pPr algn="just" eaLnBrk="1" hangingPunct="1">
              <a:lnSpc>
                <a:spcPct val="110000"/>
              </a:lnSpc>
              <a:buFont typeface="Wingdings" panose="05000000000000000000" pitchFamily="2" charset="2"/>
              <a:buNone/>
            </a:pPr>
            <a:r>
              <a:rPr lang="en-US" altLang="zh-CN" sz="2400">
                <a:latin typeface="楷体_GB2312" pitchFamily="49" charset="-122"/>
              </a:rPr>
              <a:t>（一）行政确认设定制度</a:t>
            </a:r>
          </a:p>
          <a:p>
            <a:pPr algn="just" eaLnBrk="1" hangingPunct="1">
              <a:lnSpc>
                <a:spcPct val="110000"/>
              </a:lnSpc>
              <a:buFont typeface="Wingdings" panose="05000000000000000000" pitchFamily="2" charset="2"/>
              <a:buNone/>
            </a:pPr>
            <a:r>
              <a:rPr lang="en-US" altLang="zh-CN" sz="2400">
                <a:latin typeface="楷体_GB2312" pitchFamily="49" charset="-122"/>
              </a:rPr>
              <a:t>      行政确认的设定是指拥有行政确认设定权的国家机关通过制定法律规范创设行政确认的活动。行政确认的设定在行政确认制度中具有基础性地位，构成行政确认制度体系的基石。</a:t>
            </a:r>
          </a:p>
          <a:p>
            <a:pPr algn="just" eaLnBrk="1" hangingPunct="1">
              <a:lnSpc>
                <a:spcPct val="110000"/>
              </a:lnSpc>
              <a:buFont typeface="Wingdings" panose="05000000000000000000" pitchFamily="2" charset="2"/>
              <a:buNone/>
            </a:pPr>
            <a:r>
              <a:rPr lang="en-US" altLang="zh-CN" sz="2400">
                <a:latin typeface="楷体_GB2312" pitchFamily="49" charset="-122"/>
              </a:rPr>
              <a:t>      完善行政确认设定制度，关键是完善行政确认的设定权制度，包括行政确认的设定主体及其权限、行政确认上的立法分工，以及行政确认设定的法律保留原则的适用等。</a:t>
            </a:r>
          </a:p>
        </p:txBody>
      </p:sp>
    </p:spTree>
  </p:cSld>
  <p:clrMapOvr>
    <a:masterClrMapping/>
  </p:clrMapOvr>
  <p:transition spd="slow">
    <p:random/>
    <p:sndAc>
      <p:stSnd>
        <p:snd r:embed="rId2" name="cashreg.wav"/>
      </p:stSnd>
    </p:sndAc>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83A80-DB6C-0F0D-F493-14BD8B2B49F1}"/>
              </a:ext>
            </a:extLst>
          </p:cNvPr>
          <p:cNvSpPr>
            <a:spLocks noGrp="1"/>
          </p:cNvSpPr>
          <p:nvPr>
            <p:ph type="title"/>
          </p:nvPr>
        </p:nvSpPr>
        <p:spPr/>
        <p:txBody>
          <a:bodyPr/>
          <a:lstStyle/>
          <a:p>
            <a:endParaRPr lang="zh-CN" altLang="en-US"/>
          </a:p>
        </p:txBody>
      </p:sp>
      <p:sp>
        <p:nvSpPr>
          <p:cNvPr id="74755" name="Rectangle 3">
            <a:extLst>
              <a:ext uri="{FF2B5EF4-FFF2-40B4-BE49-F238E27FC236}">
                <a16:creationId xmlns:a16="http://schemas.microsoft.com/office/drawing/2014/main" id="{A4CDDCDE-3D01-C466-DB7D-D6057FE2E23A}"/>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二</a:t>
            </a:r>
            <a:r>
              <a:rPr lang="en-US" altLang="zh-CN" sz="2400">
                <a:latin typeface="楷体_GB2312" pitchFamily="49" charset="-122"/>
              </a:rPr>
              <a:t>）行政确认</a:t>
            </a:r>
            <a:r>
              <a:rPr lang="zh-CN" altLang="en-US" sz="2400">
                <a:latin typeface="楷体_GB2312" pitchFamily="49" charset="-122"/>
              </a:rPr>
              <a:t>实施程序</a:t>
            </a:r>
            <a:r>
              <a:rPr lang="en-US" altLang="zh-CN" sz="2400">
                <a:latin typeface="楷体_GB2312" pitchFamily="49" charset="-122"/>
              </a:rPr>
              <a:t>制度</a:t>
            </a:r>
            <a:endParaRPr lang="en-US" altLang="zh-CN" sz="2000">
              <a:latin typeface="楷体_GB2312" pitchFamily="49" charset="-122"/>
            </a:endParaRPr>
          </a:p>
          <a:p>
            <a:pPr eaLnBrk="1" hangingPunct="1">
              <a:buFont typeface="Wingdings" panose="05000000000000000000" pitchFamily="2" charset="2"/>
              <a:buNone/>
            </a:pPr>
            <a:r>
              <a:rPr lang="en-US" altLang="zh-CN" sz="2000">
                <a:latin typeface="楷体_GB2312" pitchFamily="49" charset="-122"/>
              </a:rPr>
              <a:t>  </a:t>
            </a:r>
            <a:r>
              <a:rPr lang="zh-CN" altLang="en-US" sz="2000">
                <a:latin typeface="楷体_GB2312" pitchFamily="49" charset="-122"/>
              </a:rPr>
              <a:t>  </a:t>
            </a:r>
            <a:r>
              <a:rPr lang="en-US" altLang="zh-CN" sz="2000">
                <a:latin typeface="楷体_GB2312" pitchFamily="49" charset="-122"/>
              </a:rPr>
              <a:t> </a:t>
            </a:r>
            <a:r>
              <a:rPr lang="zh-CN" altLang="zh-CN" sz="2400"/>
              <a:t>1</a:t>
            </a:r>
            <a:r>
              <a:rPr lang="en-US" altLang="zh-CN" sz="2400"/>
              <a:t>.</a:t>
            </a:r>
            <a:r>
              <a:rPr lang="zh-CN" altLang="en-US" sz="2400"/>
              <a:t> 管辖与启动。依职权的行政确认行为由具有管辖权的行政主体按照法律法规的要求直接启动。应申请的行政确认行为则以相对人申请为前提。</a:t>
            </a:r>
          </a:p>
          <a:p>
            <a:pPr eaLnBrk="1" hangingPunct="1">
              <a:buFont typeface="Wingdings" panose="05000000000000000000" pitchFamily="2" charset="2"/>
              <a:buNone/>
            </a:pPr>
            <a:r>
              <a:rPr lang="zh-CN" altLang="zh-CN" sz="2400"/>
              <a:t> </a:t>
            </a:r>
            <a:r>
              <a:rPr lang="zh-CN" altLang="en-US" sz="2400"/>
              <a:t>    </a:t>
            </a:r>
            <a:r>
              <a:rPr lang="en-US" altLang="zh-CN" sz="2400"/>
              <a:t>2.</a:t>
            </a:r>
            <a:r>
              <a:rPr lang="zh-CN" altLang="en-US" sz="2400"/>
              <a:t> 审查与调查。行政确认行为必须以事实为根据，需要合法、真实的证据予以证明。行政主体应当对相关证据材料进行全面审查。 </a:t>
            </a:r>
          </a:p>
          <a:p>
            <a:pPr eaLnBrk="1" hangingPunct="1">
              <a:buFont typeface="Wingdings" panose="05000000000000000000" pitchFamily="2" charset="2"/>
              <a:buNone/>
            </a:pPr>
            <a:r>
              <a:rPr lang="zh-CN" altLang="zh-CN" sz="2400"/>
              <a:t> </a:t>
            </a:r>
            <a:r>
              <a:rPr lang="zh-CN" altLang="en-US" sz="2400"/>
              <a:t>    </a:t>
            </a:r>
            <a:r>
              <a:rPr lang="en-US" altLang="zh-CN" sz="2400"/>
              <a:t>3.</a:t>
            </a:r>
            <a:r>
              <a:rPr lang="zh-CN" altLang="en-US" sz="2400"/>
              <a:t> 确认与证明。行政主体根据法定标准和相关证据材料，对法律关系、 法律地位和法律事实等作出确证后，应当以法定形式和程序对外宣告以示证明。</a:t>
            </a:r>
          </a:p>
          <a:p>
            <a:pPr eaLnBrk="1" hangingPunct="1">
              <a:buFont typeface="Wingdings" panose="05000000000000000000" pitchFamily="2" charset="2"/>
              <a:buNone/>
            </a:pPr>
            <a:r>
              <a:rPr lang="zh-CN" altLang="en-US" sz="2400"/>
              <a:t>    </a:t>
            </a:r>
            <a:r>
              <a:rPr lang="en-US" altLang="zh-CN" sz="2400"/>
              <a:t>4.</a:t>
            </a:r>
            <a:r>
              <a:rPr lang="zh-CN" altLang="en-US" sz="2400"/>
              <a:t> 异议与救济。行政相对人不服行政主体的行政确认行为，可以提出异议，应当规定行政确认异议期制度并提供申诉、复议等救济方式和途径。</a:t>
            </a:r>
            <a:endParaRPr lang="en-US" altLang="zh-CN" sz="2400">
              <a:latin typeface="楷体_GB2312" pitchFamily="49" charset="-122"/>
            </a:endParaRPr>
          </a:p>
        </p:txBody>
      </p:sp>
    </p:spTree>
  </p:cSld>
  <p:clrMapOvr>
    <a:masterClrMapping/>
  </p:clrMapOvr>
  <p:transition spd="slow">
    <p:random/>
    <p:sndAc>
      <p:stSnd>
        <p:snd r:embed="rId2" name="cashreg.wav"/>
      </p:stSnd>
    </p:sndAc>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1026">
            <a:extLst>
              <a:ext uri="{FF2B5EF4-FFF2-40B4-BE49-F238E27FC236}">
                <a16:creationId xmlns:a16="http://schemas.microsoft.com/office/drawing/2014/main" id="{CDB50384-629A-F311-7DBA-6B1BD219244D}"/>
              </a:ext>
            </a:extLst>
          </p:cNvPr>
          <p:cNvSpPr>
            <a:spLocks noGrp="1" noChangeArrowheads="1"/>
          </p:cNvSpPr>
          <p:nvPr>
            <p:ph type="title"/>
          </p:nvPr>
        </p:nvSpPr>
        <p:spPr/>
        <p:txBody>
          <a:bodyPr/>
          <a:lstStyle/>
          <a:p>
            <a:pPr eaLnBrk="1" hangingPunct="1"/>
            <a:r>
              <a:rPr lang="zh-CN" altLang="en-US" sz="3600">
                <a:solidFill>
                  <a:srgbClr val="FF0000"/>
                </a:solidFill>
                <a:latin typeface="楷体_GB2312" pitchFamily="49" charset="-122"/>
                <a:ea typeface="楷体_GB2312" pitchFamily="49" charset="-122"/>
              </a:rPr>
              <a:t>本节实务研究 </a:t>
            </a:r>
          </a:p>
        </p:txBody>
      </p:sp>
      <p:sp>
        <p:nvSpPr>
          <p:cNvPr id="28676" name="Rectangle 1027">
            <a:extLst>
              <a:ext uri="{FF2B5EF4-FFF2-40B4-BE49-F238E27FC236}">
                <a16:creationId xmlns:a16="http://schemas.microsoft.com/office/drawing/2014/main" id="{030DF001-5DDE-C3FE-9CE7-655EA74324CC}"/>
              </a:ext>
            </a:extLst>
          </p:cNvPr>
          <p:cNvSpPr>
            <a:spLocks noGrp="1"/>
          </p:cNvSpPr>
          <p:nvPr>
            <p:ph idx="1"/>
          </p:nvPr>
        </p:nvSpPr>
        <p:spPr/>
        <p:txBody>
          <a:bodyPr/>
          <a:lstStyle/>
          <a:p>
            <a:pPr eaLnBrk="1" hangingPunct="1">
              <a:lnSpc>
                <a:spcPct val="110000"/>
              </a:lnSpc>
              <a:buFont typeface="Wingdings" panose="05000000000000000000" pitchFamily="2" charset="2"/>
              <a:buNone/>
              <a:defRPr/>
            </a:pPr>
            <a:r>
              <a:rPr lang="zh-CN" altLang="en-US" sz="2800" noProof="1">
                <a:effectLst>
                  <a:outerShdw blurRad="38100" dist="38100" dir="2700000" algn="tl">
                    <a:srgbClr val="C0C0C0"/>
                  </a:outerShdw>
                </a:effectLst>
                <a:latin typeface="楷体_GB2312" pitchFamily="49" charset="-122"/>
              </a:rPr>
              <a:t> </a:t>
            </a:r>
            <a:r>
              <a:rPr lang="zh-CN" altLang="zh-CN" sz="2800" noProof="1">
                <a:effectLst>
                  <a:outerShdw blurRad="38100" dist="38100" dir="2700000" algn="tl">
                    <a:srgbClr val="C0C0C0"/>
                  </a:outerShdw>
                </a:effectLst>
                <a:latin typeface="楷体_GB2312" pitchFamily="49" charset="-122"/>
                <a:sym typeface="+mn-ea"/>
              </a:rPr>
              <a:t>* </a:t>
            </a:r>
            <a:r>
              <a:rPr lang="zh-CN" altLang="en-US" sz="2800" noProof="1">
                <a:effectLst>
                  <a:outerShdw blurRad="38100" dist="38100" dir="2700000" algn="tl">
                    <a:srgbClr val="C0C0C0"/>
                  </a:outerShdw>
                </a:effectLst>
                <a:latin typeface="楷体_GB2312" pitchFamily="49" charset="-122"/>
                <a:sym typeface="+mn-ea"/>
              </a:rPr>
              <a:t>我国行政法并未明确规定对行政确认行为的司法救济，为切实保护公民的合法权益，系统地对行政确认行为进行研究具有重要意义。</a:t>
            </a:r>
          </a:p>
        </p:txBody>
      </p:sp>
    </p:spTree>
  </p:cSld>
  <p:clrMapOvr>
    <a:masterClrMapping/>
  </p:clrMapOvr>
  <p:transition spd="slow">
    <p:random/>
    <p:sndAc>
      <p:stSnd>
        <p:snd r:embed="rId2" name="cashreg.wav"/>
      </p:stSnd>
    </p:sndAc>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a:extLst>
              <a:ext uri="{FF2B5EF4-FFF2-40B4-BE49-F238E27FC236}">
                <a16:creationId xmlns:a16="http://schemas.microsoft.com/office/drawing/2014/main" id="{EBC04CFF-1F6B-858E-3380-8D4DC8EE657C}"/>
              </a:ext>
            </a:extLst>
          </p:cNvPr>
          <p:cNvSpPr>
            <a:spLocks noGrp="1" noChangeArrowheads="1"/>
          </p:cNvSpPr>
          <p:nvPr>
            <p:ph type="title"/>
          </p:nvPr>
        </p:nvSpPr>
        <p:spPr/>
        <p:txBody>
          <a:bodyPr/>
          <a:lstStyle/>
          <a:p>
            <a:pPr eaLnBrk="1" hangingPunct="1"/>
            <a:r>
              <a:rPr lang="zh-CN" altLang="en-US" sz="3600">
                <a:solidFill>
                  <a:srgbClr val="FF0000"/>
                </a:solidFill>
                <a:latin typeface="楷体_GB2312" pitchFamily="49" charset="-122"/>
                <a:ea typeface="楷体_GB2312" pitchFamily="49" charset="-122"/>
              </a:rPr>
              <a:t>本节理论探讨 </a:t>
            </a:r>
          </a:p>
        </p:txBody>
      </p:sp>
      <p:sp>
        <p:nvSpPr>
          <p:cNvPr id="27652" name="Rectangle 3">
            <a:extLst>
              <a:ext uri="{FF2B5EF4-FFF2-40B4-BE49-F238E27FC236}">
                <a16:creationId xmlns:a16="http://schemas.microsoft.com/office/drawing/2014/main" id="{E7EF280C-0A1E-8E84-F286-9A6006C0F42D}"/>
              </a:ext>
            </a:extLst>
          </p:cNvPr>
          <p:cNvSpPr>
            <a:spLocks noGrp="1"/>
          </p:cNvSpPr>
          <p:nvPr>
            <p:ph idx="1"/>
          </p:nvPr>
        </p:nvSpPr>
        <p:spPr/>
        <p:txBody>
          <a:bodyPr/>
          <a:lstStyle/>
          <a:p>
            <a:pPr eaLnBrk="1" hangingPunct="1">
              <a:buFont typeface="Wingdings" panose="05000000000000000000" pitchFamily="2" charset="2"/>
              <a:buNone/>
              <a:defRPr/>
            </a:pPr>
            <a:r>
              <a:rPr lang="zh-CN" altLang="zh-CN" sz="2800" noProof="1">
                <a:effectLst>
                  <a:outerShdw blurRad="38100" dist="38100" dir="2700000" algn="tl">
                    <a:srgbClr val="C0C0C0"/>
                  </a:outerShdw>
                </a:effectLst>
                <a:latin typeface="楷体_GB2312" pitchFamily="49" charset="-122"/>
              </a:rPr>
              <a:t>* </a:t>
            </a:r>
            <a:r>
              <a:rPr lang="zh-CN" altLang="en-US" sz="2800" noProof="1">
                <a:effectLst>
                  <a:outerShdw blurRad="38100" dist="38100" dir="2700000" algn="tl">
                    <a:srgbClr val="C0C0C0"/>
                  </a:outerShdw>
                </a:effectLst>
                <a:latin typeface="楷体_GB2312" pitchFamily="49" charset="-122"/>
              </a:rPr>
              <a:t>确认行为是一种公权力的宣告，它并不改变行政相对人法律地位，不以处分他们的权利、义务为目的，而只是对公民、法人或其他组织既存的法律地位的确认和宣告。</a:t>
            </a:r>
          </a:p>
          <a:p>
            <a:pPr eaLnBrk="1" hangingPunct="1">
              <a:buFont typeface="Wingdings" panose="05000000000000000000" pitchFamily="2" charset="2"/>
              <a:buNone/>
              <a:defRPr/>
            </a:pPr>
            <a:r>
              <a:rPr lang="zh-CN" altLang="en-US" sz="2800" noProof="1">
                <a:solidFill>
                  <a:srgbClr val="000000"/>
                </a:solidFill>
                <a:latin typeface="楷体_GB2312" pitchFamily="49" charset="-122"/>
              </a:rPr>
              <a:t>  </a:t>
            </a:r>
          </a:p>
        </p:txBody>
      </p:sp>
    </p:spTree>
  </p:cSld>
  <p:clrMapOvr>
    <a:masterClrMapping/>
  </p:clrMapOvr>
  <p:transition spd="slow">
    <p:random/>
    <p:sndAc>
      <p:stSnd>
        <p:snd r:embed="rId2" name="cashreg.wav"/>
      </p:stSnd>
    </p:sndAc>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B6820-C3CE-BB2E-7BC8-270C1D8C877F}"/>
              </a:ext>
            </a:extLst>
          </p:cNvPr>
          <p:cNvSpPr>
            <a:spLocks noGrp="1"/>
          </p:cNvSpPr>
          <p:nvPr>
            <p:ph type="title"/>
          </p:nvPr>
        </p:nvSpPr>
        <p:spPr/>
        <p:txBody>
          <a:bodyPr/>
          <a:lstStyle/>
          <a:p>
            <a:endParaRPr lang="zh-CN" altLang="en-US"/>
          </a:p>
        </p:txBody>
      </p:sp>
      <p:sp>
        <p:nvSpPr>
          <p:cNvPr id="77827" name="Rectangle 3">
            <a:extLst>
              <a:ext uri="{FF2B5EF4-FFF2-40B4-BE49-F238E27FC236}">
                <a16:creationId xmlns:a16="http://schemas.microsoft.com/office/drawing/2014/main" id="{429C1C1F-2FE9-FFDB-54C9-FC4BEE994540}"/>
              </a:ext>
            </a:extLst>
          </p:cNvPr>
          <p:cNvSpPr>
            <a:spLocks noGrp="1" noChangeArrowheads="1"/>
          </p:cNvSpPr>
          <p:nvPr>
            <p:ph idx="1"/>
          </p:nvPr>
        </p:nvSpPr>
        <p:spPr/>
        <p:txBody>
          <a:bodyPr/>
          <a:lstStyle/>
          <a:p>
            <a:pPr algn="ctr" eaLnBrk="1" hangingPunct="1">
              <a:buFont typeface="Wingdings" panose="05000000000000000000" pitchFamily="2" charset="2"/>
              <a:buNone/>
            </a:pPr>
            <a:r>
              <a:rPr lang="zh-CN" altLang="en-US" sz="4400">
                <a:solidFill>
                  <a:schemeClr val="tx2"/>
                </a:solidFill>
                <a:latin typeface="楷体_GB2312" pitchFamily="49" charset="-122"/>
              </a:rPr>
              <a:t>第五节  行政调查</a:t>
            </a:r>
          </a:p>
        </p:txBody>
      </p:sp>
    </p:spTree>
  </p:cSld>
  <p:clrMapOvr>
    <a:masterClrMapping/>
  </p:clrMapOvr>
  <p:transition spd="slow">
    <p:random/>
    <p:sndAc>
      <p:stSnd>
        <p:snd r:embed="rId2" name="cashreg.wav"/>
      </p:stSnd>
    </p:sndAc>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a:extLst>
              <a:ext uri="{FF2B5EF4-FFF2-40B4-BE49-F238E27FC236}">
                <a16:creationId xmlns:a16="http://schemas.microsoft.com/office/drawing/2014/main" id="{0F05F5E1-D107-CFC9-2200-2D4AB2E6E2F9}"/>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一、行政调查的概念和特征</a:t>
            </a:r>
          </a:p>
        </p:txBody>
      </p:sp>
      <p:sp>
        <p:nvSpPr>
          <p:cNvPr id="78852" name="Rectangle 3">
            <a:extLst>
              <a:ext uri="{FF2B5EF4-FFF2-40B4-BE49-F238E27FC236}">
                <a16:creationId xmlns:a16="http://schemas.microsoft.com/office/drawing/2014/main" id="{5D299E23-47C0-160C-733C-0A24F064922A}"/>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a:t>
            </a:r>
          </a:p>
          <a:p>
            <a:pPr algn="just" eaLnBrk="1" hangingPunct="1">
              <a:lnSpc>
                <a:spcPct val="110000"/>
              </a:lnSpc>
              <a:buFont typeface="Wingdings" panose="05000000000000000000" pitchFamily="2" charset="2"/>
              <a:buNone/>
            </a:pPr>
            <a:endParaRPr lang="en-US" altLang="zh-CN" sz="2400">
              <a:latin typeface="楷体_GB2312" pitchFamily="49" charset="-122"/>
            </a:endParaRPr>
          </a:p>
          <a:p>
            <a:pPr algn="just" eaLnBrk="1" hangingPunct="1">
              <a:lnSpc>
                <a:spcPct val="110000"/>
              </a:lnSpc>
              <a:buFont typeface="Wingdings" panose="05000000000000000000" pitchFamily="2" charset="2"/>
              <a:buNone/>
            </a:pPr>
            <a:r>
              <a:rPr lang="en-US" altLang="zh-CN" sz="2400">
                <a:latin typeface="楷体_GB2312" pitchFamily="49" charset="-122"/>
              </a:rPr>
              <a:t>       </a:t>
            </a:r>
            <a:r>
              <a:rPr lang="zh-CN" altLang="en-US" sz="2800">
                <a:latin typeface="楷体_GB2312" pitchFamily="49" charset="-122"/>
              </a:rPr>
              <a:t>行政调查是行政主体依法了解信息、收集证据，以确定行政行为事实依据的活动。行政调查可以要求行政相对人保留或者填写有关记录和资料，也可以以一定的措施迫使当事人向行政机关报告，可以通过传唤、询问等方式实施行政调查，也可以通过检查、鉴定等方式进行行政调查。</a:t>
            </a:r>
          </a:p>
        </p:txBody>
      </p:sp>
    </p:spTree>
  </p:cSld>
  <p:clrMapOvr>
    <a:masterClrMapping/>
  </p:clrMapOvr>
  <p:transition spd="slow">
    <p:random/>
    <p:sndAc>
      <p:stSnd>
        <p:snd r:embed="rId2" name="cashreg.wav"/>
      </p:stSnd>
    </p:sndAc>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8F5F3-EEFC-603E-D51C-6A307B8FB3D1}"/>
              </a:ext>
            </a:extLst>
          </p:cNvPr>
          <p:cNvSpPr>
            <a:spLocks noGrp="1"/>
          </p:cNvSpPr>
          <p:nvPr>
            <p:ph type="title"/>
          </p:nvPr>
        </p:nvSpPr>
        <p:spPr/>
        <p:txBody>
          <a:bodyPr/>
          <a:lstStyle/>
          <a:p>
            <a:endParaRPr lang="zh-CN" altLang="en-US"/>
          </a:p>
        </p:txBody>
      </p:sp>
      <p:sp>
        <p:nvSpPr>
          <p:cNvPr id="79876" name="Rectangle 3">
            <a:extLst>
              <a:ext uri="{FF2B5EF4-FFF2-40B4-BE49-F238E27FC236}">
                <a16:creationId xmlns:a16="http://schemas.microsoft.com/office/drawing/2014/main" id="{6FBC1DF6-B573-92DB-9690-6DFE80F5BB5E}"/>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具有以下特征：</a:t>
            </a:r>
          </a:p>
          <a:p>
            <a:pPr algn="just" eaLnBrk="1" hangingPunct="1">
              <a:lnSpc>
                <a:spcPct val="110000"/>
              </a:lnSpc>
              <a:buFont typeface="Wingdings" panose="05000000000000000000" pitchFamily="2" charset="2"/>
              <a:buNone/>
            </a:pPr>
            <a:r>
              <a:rPr lang="en-US" altLang="zh-CN" sz="2400">
                <a:latin typeface="楷体_GB2312" pitchFamily="49" charset="-122"/>
              </a:rPr>
              <a:t> （一）行政调查的行政性</a:t>
            </a:r>
          </a:p>
          <a:p>
            <a:pPr algn="just" eaLnBrk="1" hangingPunct="1">
              <a:lnSpc>
                <a:spcPct val="110000"/>
              </a:lnSpc>
              <a:buFont typeface="Wingdings" panose="05000000000000000000" pitchFamily="2" charset="2"/>
              <a:buNone/>
            </a:pPr>
            <a:r>
              <a:rPr lang="en-US" altLang="zh-CN" sz="2400">
                <a:latin typeface="楷体_GB2312" pitchFamily="49" charset="-122"/>
              </a:rPr>
              <a:t>      行政调查是为特定行政目的而由行政主体实施的活动。行政调查的目的必须是为了实现特定行政目的。比如，为实施行政处罚而进行的调查取证活动。行政调查的主体是特定行政机关和法律法规授权组织。不具备行政主体资格的任何组织进行的调查都不属于行政调查。立法机关开展的执法检查活动和司法机关进行的司法调查活动等，均不属于行政调查范畴。    </a:t>
            </a:r>
            <a:endParaRPr lang="zh-CN" altLang="en-US" sz="2800">
              <a:latin typeface="楷体_GB2312" pitchFamily="49" charset="-122"/>
            </a:endParaRPr>
          </a:p>
        </p:txBody>
      </p:sp>
    </p:spTree>
  </p:cSld>
  <p:clrMapOvr>
    <a:masterClrMapping/>
  </p:clrMapOvr>
  <p:transition spd="slow">
    <p:random/>
    <p:sndAc>
      <p:stSnd>
        <p:snd r:embed="rId2" name="cashreg.wav"/>
      </p:stSnd>
    </p:sndAc>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97230-FE2A-285C-539C-8BDDCBD0B24E}"/>
              </a:ext>
            </a:extLst>
          </p:cNvPr>
          <p:cNvSpPr>
            <a:spLocks noGrp="1"/>
          </p:cNvSpPr>
          <p:nvPr>
            <p:ph type="title"/>
          </p:nvPr>
        </p:nvSpPr>
        <p:spPr/>
        <p:txBody>
          <a:bodyPr/>
          <a:lstStyle/>
          <a:p>
            <a:endParaRPr lang="zh-CN" altLang="en-US"/>
          </a:p>
        </p:txBody>
      </p:sp>
      <p:sp>
        <p:nvSpPr>
          <p:cNvPr id="80900" name="Rectangle 3">
            <a:extLst>
              <a:ext uri="{FF2B5EF4-FFF2-40B4-BE49-F238E27FC236}">
                <a16:creationId xmlns:a16="http://schemas.microsoft.com/office/drawing/2014/main" id="{7B9EC04E-4116-7C50-6B5F-25BE85B93514}"/>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（二）行政调查的法律性</a:t>
            </a:r>
          </a:p>
          <a:p>
            <a:pPr algn="just" eaLnBrk="1" hangingPunct="1">
              <a:lnSpc>
                <a:spcPct val="110000"/>
              </a:lnSpc>
              <a:buFont typeface="Wingdings" panose="05000000000000000000" pitchFamily="2" charset="2"/>
              <a:buNone/>
            </a:pPr>
            <a:r>
              <a:rPr lang="en-US" altLang="zh-CN" sz="2400">
                <a:latin typeface="楷体_GB2312" pitchFamily="49" charset="-122"/>
              </a:rPr>
              <a:t>      行政调查不同于政府及其部门开展的人口普查、经济普查等活动，这些普查活动对政府规划、行政决策和经济社会发展具有重要意义，但这不是行政法意义上的行政调查。行政调查也不同于为行政决策、行政立法等而开展的调查研究活动。比如，我国一些地方行政程序立法关于“决策事项承办单位应当深入调查研究，全面、准确掌握决策所需信息”的规定所涉及的调查研究活动，亦不属于行政法意义上的行政调查。    </a:t>
            </a:r>
            <a:endParaRPr lang="zh-CN" altLang="en-US" sz="2800">
              <a:latin typeface="楷体_GB2312" pitchFamily="49" charset="-122"/>
            </a:endParaRPr>
          </a:p>
        </p:txBody>
      </p:sp>
    </p:spTree>
  </p:cSld>
  <p:clrMapOvr>
    <a:masterClrMapping/>
  </p:clrMapOvr>
  <p:transition spd="slow">
    <p:random/>
    <p:sndAc>
      <p:stSnd>
        <p:snd r:embed="rId2" name="cashreg.wav"/>
      </p:stSnd>
    </p:sndAc>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74B375-2D46-A660-BDE8-67806D8EC80D}"/>
              </a:ext>
            </a:extLst>
          </p:cNvPr>
          <p:cNvSpPr>
            <a:spLocks noGrp="1"/>
          </p:cNvSpPr>
          <p:nvPr>
            <p:ph type="title"/>
          </p:nvPr>
        </p:nvSpPr>
        <p:spPr/>
        <p:txBody>
          <a:bodyPr/>
          <a:lstStyle/>
          <a:p>
            <a:endParaRPr lang="zh-CN" altLang="en-US"/>
          </a:p>
        </p:txBody>
      </p:sp>
      <p:sp>
        <p:nvSpPr>
          <p:cNvPr id="81924" name="Rectangle 3">
            <a:extLst>
              <a:ext uri="{FF2B5EF4-FFF2-40B4-BE49-F238E27FC236}">
                <a16:creationId xmlns:a16="http://schemas.microsoft.com/office/drawing/2014/main" id="{C8D916EC-90C4-BB5A-D344-33E87F0E8EB7}"/>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（三）行政调查的附属性</a:t>
            </a:r>
          </a:p>
          <a:p>
            <a:pPr algn="just" eaLnBrk="1" hangingPunct="1">
              <a:lnSpc>
                <a:spcPct val="110000"/>
              </a:lnSpc>
              <a:buFont typeface="Wingdings" panose="05000000000000000000" pitchFamily="2" charset="2"/>
              <a:buNone/>
            </a:pPr>
            <a:r>
              <a:rPr lang="en-US" altLang="zh-CN" sz="2400">
                <a:latin typeface="楷体_GB2312" pitchFamily="49" charset="-122"/>
              </a:rPr>
              <a:t>      行政调查本身并不是目的，它是行政主体获取信息、收集证据材料以作出行政处罚、许可、强制、征收等行政行为的手段，通常被认为是行政行为的一个准备阶段，是其他行政行为不可或缺的一部分。换言之，行政调查不是独立的行政行为，而是依附于其他行政行为的“中间行政行为”。   </a:t>
            </a:r>
            <a:endParaRPr lang="zh-CN" altLang="en-US" sz="2800">
              <a:latin typeface="楷体_GB2312" pitchFamily="49" charset="-122"/>
            </a:endParaRPr>
          </a:p>
        </p:txBody>
      </p:sp>
    </p:spTree>
  </p:cSld>
  <p:clrMapOvr>
    <a:masterClrMapping/>
  </p:clrMapOvr>
  <p:transition spd="slow">
    <p:random/>
    <p:sndAc>
      <p:stSnd>
        <p:snd r:embed="rId2" name="cashreg.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F70CA-9EF1-D22D-F58F-B89362F8C8CC}"/>
              </a:ext>
            </a:extLst>
          </p:cNvPr>
          <p:cNvSpPr>
            <a:spLocks noGrp="1"/>
          </p:cNvSpPr>
          <p:nvPr>
            <p:ph type="title"/>
          </p:nvPr>
        </p:nvSpPr>
        <p:spPr/>
        <p:txBody>
          <a:bodyPr/>
          <a:lstStyle/>
          <a:p>
            <a:endParaRPr lang="zh-CN" altLang="en-US"/>
          </a:p>
        </p:txBody>
      </p:sp>
      <p:sp>
        <p:nvSpPr>
          <p:cNvPr id="18435" name="Rectangle 3">
            <a:extLst>
              <a:ext uri="{FF2B5EF4-FFF2-40B4-BE49-F238E27FC236}">
                <a16:creationId xmlns:a16="http://schemas.microsoft.com/office/drawing/2014/main" id="{7A0DC531-0A52-42BA-A103-691A8BDFEC00}"/>
              </a:ext>
            </a:extLst>
          </p:cNvPr>
          <p:cNvSpPr>
            <a:spLocks noGrp="1" noChangeArrowheads="1"/>
          </p:cNvSpPr>
          <p:nvPr>
            <p:ph idx="1"/>
          </p:nvPr>
        </p:nvSpPr>
        <p:spPr/>
        <p:txBody>
          <a:bodyPr/>
          <a:lstStyle/>
          <a:p>
            <a:pPr algn="ctr" eaLnBrk="1" hangingPunct="1">
              <a:buFont typeface="Wingdings" panose="05000000000000000000" pitchFamily="2" charset="2"/>
              <a:buNone/>
            </a:pPr>
            <a:r>
              <a:rPr lang="zh-CN" altLang="en-US" sz="4400">
                <a:solidFill>
                  <a:schemeClr val="tx2"/>
                </a:solidFill>
                <a:latin typeface="楷体_GB2312" pitchFamily="49" charset="-122"/>
              </a:rPr>
              <a:t>第一节  行政规划</a:t>
            </a:r>
          </a:p>
        </p:txBody>
      </p:sp>
    </p:spTree>
  </p:cSld>
  <p:clrMapOvr>
    <a:masterClrMapping/>
  </p:clrMapOvr>
  <p:transition spd="slow">
    <p:random/>
    <p:sndAc>
      <p:stSnd>
        <p:snd r:embed="rId2" name="cashreg.wav"/>
      </p:stSnd>
    </p:sndAc>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08FB42-1B23-3B87-C3AB-37B760FAEF62}"/>
              </a:ext>
            </a:extLst>
          </p:cNvPr>
          <p:cNvSpPr>
            <a:spLocks noGrp="1"/>
          </p:cNvSpPr>
          <p:nvPr>
            <p:ph type="title"/>
          </p:nvPr>
        </p:nvSpPr>
        <p:spPr/>
        <p:txBody>
          <a:bodyPr/>
          <a:lstStyle/>
          <a:p>
            <a:endParaRPr lang="zh-CN" altLang="en-US"/>
          </a:p>
        </p:txBody>
      </p:sp>
      <p:sp>
        <p:nvSpPr>
          <p:cNvPr id="82948" name="Rectangle 3">
            <a:extLst>
              <a:ext uri="{FF2B5EF4-FFF2-40B4-BE49-F238E27FC236}">
                <a16:creationId xmlns:a16="http://schemas.microsoft.com/office/drawing/2014/main" id="{34AF91B6-68FC-9F1E-3CDC-87510499F45E}"/>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（四）行政调查的多样性</a:t>
            </a:r>
          </a:p>
          <a:p>
            <a:pPr algn="just" eaLnBrk="1" hangingPunct="1">
              <a:lnSpc>
                <a:spcPct val="110000"/>
              </a:lnSpc>
              <a:buFont typeface="Wingdings" panose="05000000000000000000" pitchFamily="2" charset="2"/>
              <a:buNone/>
            </a:pPr>
            <a:r>
              <a:rPr lang="en-US" altLang="zh-CN" sz="2400">
                <a:latin typeface="楷体_GB2312" pitchFamily="49" charset="-122"/>
              </a:rPr>
              <a:t>      行政调查广泛联系着行政处罚、许可、强制、征收、给付等不同性质的行政行为，存在于公安行政、环境行政、反垄断执法等政府行政领域。行政调查主体多元、方式多样，比如，公安行政经常采取的传唤、询问、盘查、检查、现场勘查、检验、鉴定等。</a:t>
            </a:r>
          </a:p>
          <a:p>
            <a:pPr algn="just" eaLnBrk="1" hangingPunct="1">
              <a:lnSpc>
                <a:spcPct val="110000"/>
              </a:lnSpc>
              <a:buFont typeface="Wingdings" panose="05000000000000000000" pitchFamily="2" charset="2"/>
              <a:buNone/>
            </a:pPr>
            <a:r>
              <a:rPr lang="en-US" altLang="zh-CN" sz="2400">
                <a:latin typeface="楷体_GB2312" pitchFamily="49" charset="-122"/>
              </a:rPr>
              <a:t>      </a:t>
            </a:r>
            <a:r>
              <a:rPr lang="zh-CN" altLang="en-US" sz="2400">
                <a:solidFill>
                  <a:srgbClr val="000000"/>
                </a:solidFill>
                <a:latin typeface="楷体_GB2312" pitchFamily="49" charset="-122"/>
              </a:rPr>
              <a:t>注意：</a:t>
            </a:r>
            <a:r>
              <a:rPr lang="en-US" altLang="zh-CN" sz="2400">
                <a:solidFill>
                  <a:srgbClr val="000000"/>
                </a:solidFill>
                <a:latin typeface="楷体_GB2312" pitchFamily="49" charset="-122"/>
              </a:rPr>
              <a:t>不能将行政调查中的检查活动等同于行政检查。通过检查方式进行的调查活动，主要是指行政主体对与违法行为有关的场所、物品、人员等进行查看、搜查或采取强制措施，以获取证据、认定违法事实的活动，它与行政检查不是同一层面的概念。 </a:t>
            </a:r>
            <a:endParaRPr lang="zh-CN" altLang="en-US" sz="2800">
              <a:solidFill>
                <a:srgbClr val="000000"/>
              </a:solidFill>
              <a:latin typeface="楷体_GB2312" pitchFamily="49" charset="-122"/>
            </a:endParaRPr>
          </a:p>
        </p:txBody>
      </p:sp>
    </p:spTree>
  </p:cSld>
  <p:clrMapOvr>
    <a:masterClrMapping/>
  </p:clrMapOvr>
  <p:transition spd="slow">
    <p:random/>
    <p:sndAc>
      <p:stSnd>
        <p:snd r:embed="rId2" name="cashreg.wav"/>
      </p:stSnd>
    </p:sndAc>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87E139-6BAA-2244-C1A9-7C88C02E62DD}"/>
              </a:ext>
            </a:extLst>
          </p:cNvPr>
          <p:cNvSpPr>
            <a:spLocks noGrp="1"/>
          </p:cNvSpPr>
          <p:nvPr>
            <p:ph type="title"/>
          </p:nvPr>
        </p:nvSpPr>
        <p:spPr/>
        <p:txBody>
          <a:bodyPr/>
          <a:lstStyle/>
          <a:p>
            <a:endParaRPr lang="zh-CN" altLang="en-US"/>
          </a:p>
        </p:txBody>
      </p:sp>
      <p:sp>
        <p:nvSpPr>
          <p:cNvPr id="83971" name="Rectangle 3">
            <a:extLst>
              <a:ext uri="{FF2B5EF4-FFF2-40B4-BE49-F238E27FC236}">
                <a16:creationId xmlns:a16="http://schemas.microsoft.com/office/drawing/2014/main" id="{CD246FA6-3087-BB10-A2E7-BC3609CB0AF8}"/>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800">
                <a:latin typeface="楷体_GB2312" pitchFamily="49" charset="-122"/>
              </a:rPr>
              <a:t> </a:t>
            </a:r>
            <a:r>
              <a:rPr lang="zh-CN" altLang="en-US" sz="2800">
                <a:latin typeface="楷体_GB2312" pitchFamily="49" charset="-122"/>
              </a:rPr>
              <a:t>（一）依职权的调查与应申请的调查</a:t>
            </a:r>
          </a:p>
          <a:p>
            <a:pPr algn="just" eaLnBrk="1" hangingPunct="1">
              <a:lnSpc>
                <a:spcPct val="120000"/>
              </a:lnSpc>
              <a:buFont typeface="Wingdings" panose="05000000000000000000" pitchFamily="2" charset="2"/>
              <a:buNone/>
            </a:pPr>
            <a:r>
              <a:rPr lang="zh-CN" altLang="en-US" sz="2400">
                <a:latin typeface="楷体_GB2312" pitchFamily="49" charset="-122"/>
              </a:rPr>
              <a:t>      依据行为主动性强度的不同，可以将行政调查分为依职权主动进行的行政调查和应行政相对人申请进行的行政调查。比如，为实施行政处罚而进行的调查取证活动属于依职权的行政调查，而根据行政相对人提出的调查申请启动的调查活动就属于应申请的行政调查。与依职权的行政调查一样，应申请的行政调查同样严格适用职权主义原理。</a:t>
            </a:r>
          </a:p>
          <a:p>
            <a:pPr algn="just" eaLnBrk="1" hangingPunct="1">
              <a:lnSpc>
                <a:spcPct val="120000"/>
              </a:lnSpc>
              <a:buFont typeface="Wingdings" panose="05000000000000000000" pitchFamily="2" charset="2"/>
              <a:buNone/>
            </a:pPr>
            <a:endParaRPr lang="en-US" altLang="zh-CN" sz="2800">
              <a:latin typeface="楷体_GB2312" pitchFamily="49" charset="-122"/>
            </a:endParaRPr>
          </a:p>
        </p:txBody>
      </p:sp>
      <p:sp>
        <p:nvSpPr>
          <p:cNvPr id="83972" name="Rectangle 4">
            <a:extLst>
              <a:ext uri="{FF2B5EF4-FFF2-40B4-BE49-F238E27FC236}">
                <a16:creationId xmlns:a16="http://schemas.microsoft.com/office/drawing/2014/main" id="{F1375FB5-FE6F-8583-9607-CC8B6D373722}"/>
              </a:ext>
            </a:extLst>
          </p:cNvPr>
          <p:cNvSpPr>
            <a:spLocks noChangeArrowheads="1"/>
          </p:cNvSpPr>
          <p:nvPr/>
        </p:nvSpPr>
        <p:spPr bwMode="auto">
          <a:xfrm>
            <a:off x="3287714" y="620713"/>
            <a:ext cx="43465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a:solidFill>
                  <a:schemeClr val="tx2"/>
                </a:solidFill>
                <a:latin typeface="Arial" panose="020B0604020202020204" pitchFamily="34" charset="0"/>
              </a:rPr>
              <a:t>二、行政调查的分类</a:t>
            </a:r>
          </a:p>
        </p:txBody>
      </p:sp>
    </p:spTree>
  </p:cSld>
  <p:clrMapOvr>
    <a:masterClrMapping/>
  </p:clrMapOvr>
  <p:transition spd="slow">
    <p:random/>
    <p:sndAc>
      <p:stSnd>
        <p:snd r:embed="rId2" name="cashreg.wav"/>
      </p:stSnd>
    </p:sndAc>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F73E2-9741-51E7-F7C1-67C03100CF79}"/>
              </a:ext>
            </a:extLst>
          </p:cNvPr>
          <p:cNvSpPr>
            <a:spLocks noGrp="1"/>
          </p:cNvSpPr>
          <p:nvPr>
            <p:ph type="title"/>
          </p:nvPr>
        </p:nvSpPr>
        <p:spPr/>
        <p:txBody>
          <a:bodyPr/>
          <a:lstStyle/>
          <a:p>
            <a:endParaRPr lang="zh-CN" altLang="en-US"/>
          </a:p>
        </p:txBody>
      </p:sp>
      <p:sp>
        <p:nvSpPr>
          <p:cNvPr id="84995" name="Rectangle 3">
            <a:extLst>
              <a:ext uri="{FF2B5EF4-FFF2-40B4-BE49-F238E27FC236}">
                <a16:creationId xmlns:a16="http://schemas.microsoft.com/office/drawing/2014/main" id="{7FC6C00F-6EB2-4D76-E7F9-2FE9E9B2F1E0}"/>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800">
                <a:latin typeface="楷体_GB2312" pitchFamily="49" charset="-122"/>
              </a:rPr>
              <a:t> （二）损益行为中的调查与授益行为中的调查</a:t>
            </a:r>
          </a:p>
          <a:p>
            <a:pPr algn="just" eaLnBrk="1" hangingPunct="1">
              <a:lnSpc>
                <a:spcPct val="120000"/>
              </a:lnSpc>
              <a:buFont typeface="Wingdings" panose="05000000000000000000" pitchFamily="2" charset="2"/>
              <a:buNone/>
            </a:pPr>
            <a:r>
              <a:rPr lang="zh-CN" altLang="en-US" sz="2400">
                <a:latin typeface="楷体_GB2312" pitchFamily="49" charset="-122"/>
              </a:rPr>
              <a:t>      依据行政调查所关联行为的性质不同，可以将行政调查分为损益行为中的行政调查和授益行为中的行政调查。为制裁行政相对人违法行为而进行的调查取证属于损益行为中的行政调查，而为确定行政给付申请者的资格而进行的调查则属于授益行为中的行政调查。与授益性行为中的行政调查相比，损益性行为中的行政调查更加强调客观公正。</a:t>
            </a:r>
          </a:p>
          <a:p>
            <a:pPr algn="just" eaLnBrk="1" hangingPunct="1">
              <a:lnSpc>
                <a:spcPct val="120000"/>
              </a:lnSpc>
              <a:buFont typeface="Wingdings" panose="05000000000000000000" pitchFamily="2" charset="2"/>
              <a:buNone/>
            </a:pPr>
            <a:endParaRPr lang="en-US" altLang="zh-CN" sz="2800">
              <a:latin typeface="楷体_GB2312" pitchFamily="49" charset="-122"/>
            </a:endParaRPr>
          </a:p>
        </p:txBody>
      </p:sp>
    </p:spTree>
  </p:cSld>
  <p:clrMapOvr>
    <a:masterClrMapping/>
  </p:clrMapOvr>
  <p:transition spd="slow">
    <p:random/>
    <p:sndAc>
      <p:stSnd>
        <p:snd r:embed="rId2" name="cashreg.wav"/>
      </p:stSnd>
    </p:sndAc>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4864E9-AD6B-8810-0EE0-58ADD709455A}"/>
              </a:ext>
            </a:extLst>
          </p:cNvPr>
          <p:cNvSpPr>
            <a:spLocks noGrp="1"/>
          </p:cNvSpPr>
          <p:nvPr>
            <p:ph type="title"/>
          </p:nvPr>
        </p:nvSpPr>
        <p:spPr/>
        <p:txBody>
          <a:bodyPr/>
          <a:lstStyle/>
          <a:p>
            <a:endParaRPr lang="zh-CN" altLang="en-US"/>
          </a:p>
        </p:txBody>
      </p:sp>
      <p:sp>
        <p:nvSpPr>
          <p:cNvPr id="86019" name="Rectangle 3">
            <a:extLst>
              <a:ext uri="{FF2B5EF4-FFF2-40B4-BE49-F238E27FC236}">
                <a16:creationId xmlns:a16="http://schemas.microsoft.com/office/drawing/2014/main" id="{4729A376-44DA-C3AB-DF03-AFAB8440D296}"/>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800">
                <a:latin typeface="楷体_GB2312" pitchFamily="49" charset="-122"/>
              </a:rPr>
              <a:t> （三）强制性调查与非强制性调查</a:t>
            </a:r>
          </a:p>
          <a:p>
            <a:pPr algn="just" eaLnBrk="1" hangingPunct="1">
              <a:lnSpc>
                <a:spcPct val="120000"/>
              </a:lnSpc>
              <a:buFont typeface="Wingdings" panose="05000000000000000000" pitchFamily="2" charset="2"/>
              <a:buNone/>
            </a:pPr>
            <a:r>
              <a:rPr lang="zh-CN" altLang="en-US" sz="2400">
                <a:latin typeface="楷体_GB2312" pitchFamily="49" charset="-122"/>
              </a:rPr>
              <a:t>      依据是否具有强制措施保证调查的不同，可以将行政调查分为强制性调查和非强制性调查。强制性调查是指行政调查相对方承担必须接受调查的法定义务，如果拒绝调查，行政机关可以通过强制措施保证行政调查实施。非强制性调查又称任意调查，是指完全依赖调查相对方的同意与协助才能进行的调查，法律上没有提供强制措施和手段，行政机关也不能强制实施调查。</a:t>
            </a:r>
          </a:p>
          <a:p>
            <a:pPr algn="just" eaLnBrk="1" hangingPunct="1">
              <a:lnSpc>
                <a:spcPct val="120000"/>
              </a:lnSpc>
              <a:buFont typeface="Wingdings" panose="05000000000000000000" pitchFamily="2" charset="2"/>
              <a:buNone/>
            </a:pPr>
            <a:endParaRPr lang="en-US" altLang="zh-CN" sz="2800">
              <a:latin typeface="楷体_GB2312" pitchFamily="49" charset="-122"/>
            </a:endParaRPr>
          </a:p>
        </p:txBody>
      </p:sp>
    </p:spTree>
  </p:cSld>
  <p:clrMapOvr>
    <a:masterClrMapping/>
  </p:clrMapOvr>
  <p:transition spd="slow">
    <p:random/>
    <p:sndAc>
      <p:stSnd>
        <p:snd r:embed="rId2" name="cashreg.wav"/>
      </p:stSnd>
    </p:sndAc>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7DD9C9-96BA-B77E-E90F-F3E6EA8D462B}"/>
              </a:ext>
            </a:extLst>
          </p:cNvPr>
          <p:cNvSpPr>
            <a:spLocks noGrp="1"/>
          </p:cNvSpPr>
          <p:nvPr>
            <p:ph type="title"/>
          </p:nvPr>
        </p:nvSpPr>
        <p:spPr/>
        <p:txBody>
          <a:bodyPr/>
          <a:lstStyle/>
          <a:p>
            <a:endParaRPr lang="zh-CN" altLang="en-US"/>
          </a:p>
        </p:txBody>
      </p:sp>
      <p:sp>
        <p:nvSpPr>
          <p:cNvPr id="87043" name="Rectangle 3">
            <a:extLst>
              <a:ext uri="{FF2B5EF4-FFF2-40B4-BE49-F238E27FC236}">
                <a16:creationId xmlns:a16="http://schemas.microsoft.com/office/drawing/2014/main" id="{E5820CF3-4C1B-69F0-C544-FA4D7E74DDF8}"/>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800">
                <a:latin typeface="楷体_GB2312" pitchFamily="49" charset="-122"/>
              </a:rPr>
              <a:t> （四）对人的调查、对物的调查和对场所的调查</a:t>
            </a:r>
          </a:p>
          <a:p>
            <a:pPr algn="just" eaLnBrk="1" hangingPunct="1">
              <a:lnSpc>
                <a:spcPct val="120000"/>
              </a:lnSpc>
              <a:buFont typeface="Wingdings" panose="05000000000000000000" pitchFamily="2" charset="2"/>
              <a:buNone/>
            </a:pPr>
            <a:r>
              <a:rPr lang="zh-CN" altLang="en-US" sz="2400">
                <a:latin typeface="楷体_GB2312" pitchFamily="49" charset="-122"/>
              </a:rPr>
              <a:t>      依据被调查对象的不同，可以将行政调查分为对人的调查、对物的调查和对场所的调查。对人的调查，是指以人为对象的行政调查，如对行政相对人身份核查、资格审核等；对物的调查，是指以物为对象的行政调查，如对物的种类、数量、形状、样貌、化学属性等方面的调查；对场所的调查，是指以场所为对象的行政调查，如对住所、营业场所、生产场所等的调查。</a:t>
            </a:r>
          </a:p>
          <a:p>
            <a:pPr algn="just" eaLnBrk="1" hangingPunct="1">
              <a:lnSpc>
                <a:spcPct val="120000"/>
              </a:lnSpc>
              <a:buFont typeface="Wingdings" panose="05000000000000000000" pitchFamily="2" charset="2"/>
              <a:buNone/>
            </a:pPr>
            <a:endParaRPr lang="en-US" altLang="zh-CN" sz="2800">
              <a:latin typeface="楷体_GB2312" pitchFamily="49" charset="-122"/>
            </a:endParaRPr>
          </a:p>
        </p:txBody>
      </p:sp>
    </p:spTree>
  </p:cSld>
  <p:clrMapOvr>
    <a:masterClrMapping/>
  </p:clrMapOvr>
  <p:transition spd="slow">
    <p:random/>
    <p:sndAc>
      <p:stSnd>
        <p:snd r:embed="rId2" name="cashreg.wav"/>
      </p:stSnd>
    </p:sndAc>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738DD-3426-ECE9-C66C-BB0357CB6299}"/>
              </a:ext>
            </a:extLst>
          </p:cNvPr>
          <p:cNvSpPr>
            <a:spLocks noGrp="1"/>
          </p:cNvSpPr>
          <p:nvPr>
            <p:ph type="title"/>
          </p:nvPr>
        </p:nvSpPr>
        <p:spPr/>
        <p:txBody>
          <a:bodyPr/>
          <a:lstStyle/>
          <a:p>
            <a:endParaRPr lang="zh-CN" altLang="en-US"/>
          </a:p>
        </p:txBody>
      </p:sp>
      <p:sp>
        <p:nvSpPr>
          <p:cNvPr id="88067" name="Rectangle 3">
            <a:extLst>
              <a:ext uri="{FF2B5EF4-FFF2-40B4-BE49-F238E27FC236}">
                <a16:creationId xmlns:a16="http://schemas.microsoft.com/office/drawing/2014/main" id="{2E47271B-EBD4-E241-1499-CE2C9E144DC0}"/>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800">
                <a:latin typeface="楷体_GB2312" pitchFamily="49" charset="-122"/>
              </a:rPr>
              <a:t>     </a:t>
            </a:r>
            <a:r>
              <a:rPr lang="en-US" altLang="zh-CN" sz="2400">
                <a:latin typeface="楷体_GB2312" pitchFamily="49" charset="-122"/>
              </a:rPr>
              <a:t>另外，依据其他的标准或者从其他的角度可以对行政调查作出其他划分。比如，依据调查的领域不同可以分为公安调查、税务调查、工商调查、环境调查等；依据调查主体与调查对象之间的法律关系不同可以分为内部调查和外部调查；等等。</a:t>
            </a:r>
          </a:p>
        </p:txBody>
      </p:sp>
    </p:spTree>
  </p:cSld>
  <p:clrMapOvr>
    <a:masterClrMapping/>
  </p:clrMapOvr>
  <p:transition spd="slow">
    <p:random/>
    <p:sndAc>
      <p:stSnd>
        <p:snd r:embed="rId2" name="cashreg.wav"/>
      </p:stSnd>
    </p:sndAc>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EE503C-C4C6-0307-61E7-BE0F2F9B6DD8}"/>
              </a:ext>
            </a:extLst>
          </p:cNvPr>
          <p:cNvSpPr>
            <a:spLocks noGrp="1"/>
          </p:cNvSpPr>
          <p:nvPr>
            <p:ph type="title"/>
          </p:nvPr>
        </p:nvSpPr>
        <p:spPr/>
        <p:txBody>
          <a:bodyPr/>
          <a:lstStyle/>
          <a:p>
            <a:endParaRPr lang="zh-CN" altLang="en-US"/>
          </a:p>
        </p:txBody>
      </p:sp>
      <p:sp>
        <p:nvSpPr>
          <p:cNvPr id="89091" name="Rectangle 2">
            <a:extLst>
              <a:ext uri="{FF2B5EF4-FFF2-40B4-BE49-F238E27FC236}">
                <a16:creationId xmlns:a16="http://schemas.microsoft.com/office/drawing/2014/main" id="{39768260-00D8-2135-58AB-53DCCFEB5DF1}"/>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行政调查应当遵循以下原则：</a:t>
            </a:r>
          </a:p>
          <a:p>
            <a:pPr algn="just" eaLnBrk="1" hangingPunct="1">
              <a:lnSpc>
                <a:spcPct val="110000"/>
              </a:lnSpc>
              <a:buFont typeface="Wingdings" panose="05000000000000000000" pitchFamily="2" charset="2"/>
              <a:buNone/>
            </a:pPr>
            <a:r>
              <a:rPr lang="zh-CN" altLang="en-US" sz="2400">
                <a:latin typeface="楷体_GB2312" pitchFamily="49" charset="-122"/>
              </a:rPr>
              <a:t> （一）依法调查原则</a:t>
            </a:r>
          </a:p>
          <a:p>
            <a:pPr algn="just" eaLnBrk="1" hangingPunct="1">
              <a:lnSpc>
                <a:spcPct val="110000"/>
              </a:lnSpc>
              <a:buFont typeface="Wingdings" panose="05000000000000000000" pitchFamily="2" charset="2"/>
              <a:buNone/>
            </a:pPr>
            <a:r>
              <a:rPr lang="zh-CN" altLang="en-US" sz="2400">
                <a:latin typeface="楷体_GB2312" pitchFamily="49" charset="-122"/>
              </a:rPr>
              <a:t> （二）职权调查原则 </a:t>
            </a:r>
          </a:p>
          <a:p>
            <a:pPr algn="just" eaLnBrk="1" hangingPunct="1">
              <a:lnSpc>
                <a:spcPct val="110000"/>
              </a:lnSpc>
              <a:buFont typeface="Wingdings" panose="05000000000000000000" pitchFamily="2" charset="2"/>
              <a:buNone/>
            </a:pPr>
            <a:r>
              <a:rPr lang="zh-CN" altLang="en-US" sz="2400">
                <a:latin typeface="楷体_GB2312" pitchFamily="49" charset="-122"/>
              </a:rPr>
              <a:t> （三）客观公正原则</a:t>
            </a:r>
          </a:p>
          <a:p>
            <a:pPr algn="just" eaLnBrk="1" hangingPunct="1">
              <a:lnSpc>
                <a:spcPct val="110000"/>
              </a:lnSpc>
              <a:buFont typeface="Wingdings" panose="05000000000000000000" pitchFamily="2" charset="2"/>
              <a:buNone/>
            </a:pPr>
            <a:r>
              <a:rPr lang="zh-CN" altLang="en-US" sz="2400">
                <a:latin typeface="楷体_GB2312" pitchFamily="49" charset="-122"/>
              </a:rPr>
              <a:t> （四）参与协助原则</a:t>
            </a:r>
          </a:p>
          <a:p>
            <a:pPr algn="just" eaLnBrk="1" hangingPunct="1">
              <a:lnSpc>
                <a:spcPct val="110000"/>
              </a:lnSpc>
              <a:buFont typeface="Wingdings" panose="05000000000000000000" pitchFamily="2" charset="2"/>
              <a:buNone/>
            </a:pPr>
            <a:r>
              <a:rPr lang="zh-CN" altLang="en-US" sz="2400">
                <a:latin typeface="楷体_GB2312" pitchFamily="49" charset="-122"/>
              </a:rPr>
              <a:t> （五）调查保密原则</a:t>
            </a:r>
          </a:p>
          <a:p>
            <a:pPr algn="just" eaLnBrk="1" hangingPunct="1">
              <a:lnSpc>
                <a:spcPct val="110000"/>
              </a:lnSpc>
              <a:buFont typeface="Wingdings" panose="05000000000000000000" pitchFamily="2" charset="2"/>
              <a:buNone/>
            </a:pPr>
            <a:endParaRPr lang="en-US" altLang="zh-CN" sz="2800">
              <a:latin typeface="楷体_GB2312" pitchFamily="49" charset="-122"/>
            </a:endParaRPr>
          </a:p>
        </p:txBody>
      </p:sp>
      <p:sp>
        <p:nvSpPr>
          <p:cNvPr id="89092" name="Rectangle 3">
            <a:extLst>
              <a:ext uri="{FF2B5EF4-FFF2-40B4-BE49-F238E27FC236}">
                <a16:creationId xmlns:a16="http://schemas.microsoft.com/office/drawing/2014/main" id="{9E64F86A-E575-B70E-6FD1-38F5BF184DC7}"/>
              </a:ext>
            </a:extLst>
          </p:cNvPr>
          <p:cNvSpPr>
            <a:spLocks noChangeArrowheads="1"/>
          </p:cNvSpPr>
          <p:nvPr/>
        </p:nvSpPr>
        <p:spPr bwMode="auto">
          <a:xfrm>
            <a:off x="3556001" y="628651"/>
            <a:ext cx="4340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a:solidFill>
                  <a:schemeClr val="tx2"/>
                </a:solidFill>
                <a:latin typeface="Arial" panose="020B0604020202020204" pitchFamily="34" charset="0"/>
              </a:rPr>
              <a:t>三、行政调查的原则</a:t>
            </a:r>
          </a:p>
        </p:txBody>
      </p:sp>
    </p:spTree>
  </p:cSld>
  <p:clrMapOvr>
    <a:masterClrMapping/>
  </p:clrMapOvr>
  <p:transition spd="slow">
    <p:random/>
    <p:sndAc>
      <p:stSnd>
        <p:snd r:embed="rId2" name="cashreg.wav"/>
      </p:stSnd>
    </p:sndAc>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a:extLst>
              <a:ext uri="{FF2B5EF4-FFF2-40B4-BE49-F238E27FC236}">
                <a16:creationId xmlns:a16="http://schemas.microsoft.com/office/drawing/2014/main" id="{F78C5EA4-2E8E-DAF6-011D-CCFC5CCCE3B6}"/>
              </a:ext>
            </a:extLst>
          </p:cNvPr>
          <p:cNvSpPr>
            <a:spLocks noGrp="1" noChangeArrowheads="1"/>
          </p:cNvSpPr>
          <p:nvPr>
            <p:ph type="title"/>
          </p:nvPr>
        </p:nvSpPr>
        <p:spPr/>
        <p:txBody>
          <a:bodyPr/>
          <a:lstStyle/>
          <a:p>
            <a:pPr eaLnBrk="1" hangingPunct="1"/>
            <a:r>
              <a:rPr lang="zh-CN" altLang="en-US"/>
              <a:t>四、行政调查程序</a:t>
            </a:r>
          </a:p>
        </p:txBody>
      </p:sp>
      <p:sp>
        <p:nvSpPr>
          <p:cNvPr id="90116" name="Rectangle 3">
            <a:extLst>
              <a:ext uri="{FF2B5EF4-FFF2-40B4-BE49-F238E27FC236}">
                <a16:creationId xmlns:a16="http://schemas.microsoft.com/office/drawing/2014/main" id="{11E884E5-AC1E-0947-FC32-43CD16493F9B}"/>
              </a:ext>
            </a:extLst>
          </p:cNvPr>
          <p:cNvSpPr>
            <a:spLocks noGrp="1" noChangeArrowheads="1"/>
          </p:cNvSpPr>
          <p:nvPr>
            <p:ph idx="1"/>
          </p:nvPr>
        </p:nvSpPr>
        <p:spPr/>
        <p:txBody>
          <a:bodyPr/>
          <a:lstStyle/>
          <a:p>
            <a:pPr algn="just" eaLnBrk="1" hangingPunct="1">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行政调查应当遵循以下程序制度：</a:t>
            </a:r>
          </a:p>
          <a:p>
            <a:pPr algn="just" eaLnBrk="1" hangingPunct="1">
              <a:buFont typeface="Wingdings" panose="05000000000000000000" pitchFamily="2" charset="2"/>
              <a:buNone/>
            </a:pPr>
            <a:r>
              <a:rPr lang="zh-CN" altLang="en-US" sz="2400">
                <a:latin typeface="楷体_GB2312" pitchFamily="49" charset="-122"/>
              </a:rPr>
              <a:t> （一）表明身份</a:t>
            </a:r>
          </a:p>
          <a:p>
            <a:pPr algn="just" eaLnBrk="1" hangingPunct="1">
              <a:buFont typeface="Wingdings" panose="05000000000000000000" pitchFamily="2" charset="2"/>
              <a:buNone/>
            </a:pPr>
            <a:r>
              <a:rPr lang="zh-CN" altLang="en-US" sz="2400">
                <a:latin typeface="楷体_GB2312" pitchFamily="49" charset="-122"/>
              </a:rPr>
              <a:t>      实施行政调查应当佩带公务标志，随身携带并出示有效的执法资格证件及其他特定的证件（如检查证、传唤证等），这是行政调查的必经环节。未表明身份的，即构成行政调查的程序瑕疵，被调查者有权拒绝接受调查和提供证据。</a:t>
            </a:r>
          </a:p>
          <a:p>
            <a:pPr algn="just" eaLnBrk="1" hangingPunct="1">
              <a:buFont typeface="Wingdings" panose="05000000000000000000" pitchFamily="2" charset="2"/>
              <a:buNone/>
            </a:pPr>
            <a:r>
              <a:rPr lang="zh-CN" altLang="en-US" sz="2400">
                <a:latin typeface="楷体_GB2312" pitchFamily="49" charset="-122"/>
              </a:rPr>
              <a:t> （二）告知说明</a:t>
            </a:r>
          </a:p>
          <a:p>
            <a:pPr algn="just" eaLnBrk="1" hangingPunct="1">
              <a:buFont typeface="Wingdings" panose="05000000000000000000" pitchFamily="2" charset="2"/>
              <a:buNone/>
            </a:pPr>
            <a:r>
              <a:rPr lang="zh-CN" altLang="en-US" sz="2400">
                <a:latin typeface="楷体_GB2312" pitchFamily="49" charset="-122"/>
              </a:rPr>
              <a:t>      行政调查人员应当向行政相对人说明实施行政调查的目的、法律根据，并告知行政相对人在行政调查过程中所享有的各项权利，如陈述权、申辩权、申请回避权等。</a:t>
            </a:r>
          </a:p>
        </p:txBody>
      </p:sp>
    </p:spTree>
  </p:cSld>
  <p:clrMapOvr>
    <a:masterClrMapping/>
  </p:clrMapOvr>
  <p:transition spd="slow">
    <p:random/>
    <p:sndAc>
      <p:stSnd>
        <p:snd r:embed="rId2" name="cashreg.wav"/>
      </p:stSnd>
    </p:sndAc>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0531A-9F77-8336-B344-237D854AF00E}"/>
              </a:ext>
            </a:extLst>
          </p:cNvPr>
          <p:cNvSpPr>
            <a:spLocks noGrp="1"/>
          </p:cNvSpPr>
          <p:nvPr>
            <p:ph type="title"/>
          </p:nvPr>
        </p:nvSpPr>
        <p:spPr/>
        <p:txBody>
          <a:bodyPr/>
          <a:lstStyle/>
          <a:p>
            <a:endParaRPr lang="zh-CN" altLang="en-US"/>
          </a:p>
        </p:txBody>
      </p:sp>
      <p:sp>
        <p:nvSpPr>
          <p:cNvPr id="91140" name="Rectangle 3">
            <a:extLst>
              <a:ext uri="{FF2B5EF4-FFF2-40B4-BE49-F238E27FC236}">
                <a16:creationId xmlns:a16="http://schemas.microsoft.com/office/drawing/2014/main" id="{0CE56763-0022-CA05-408C-B50C68781C32}"/>
              </a:ext>
            </a:extLst>
          </p:cNvPr>
          <p:cNvSpPr>
            <a:spLocks noGrp="1" noChangeArrowheads="1"/>
          </p:cNvSpPr>
          <p:nvPr>
            <p:ph idx="1"/>
          </p:nvPr>
        </p:nvSpPr>
        <p:spPr/>
        <p:txBody>
          <a:bodyPr/>
          <a:lstStyle/>
          <a:p>
            <a:pPr algn="just" eaLnBrk="1" hangingPunct="1">
              <a:buFont typeface="Wingdings" panose="05000000000000000000" pitchFamily="2" charset="2"/>
              <a:buNone/>
            </a:pPr>
            <a:r>
              <a:rPr lang="en-US" altLang="zh-CN" sz="2400">
                <a:latin typeface="楷体_GB2312" pitchFamily="49" charset="-122"/>
              </a:rPr>
              <a:t> （三）陈述申辩</a:t>
            </a:r>
          </a:p>
          <a:p>
            <a:pPr algn="just" eaLnBrk="1" hangingPunct="1">
              <a:buFont typeface="Wingdings" panose="05000000000000000000" pitchFamily="2" charset="2"/>
              <a:buNone/>
            </a:pPr>
            <a:r>
              <a:rPr lang="zh-CN" altLang="en-US" sz="2400">
                <a:latin typeface="楷体_GB2312" pitchFamily="49" charset="-122"/>
              </a:rPr>
              <a:t>      在行政调查的实施过程中，调查主体应当听取被调查主体的陈述和申辩，对于当事人、利害关系人的陈述和申辩，行政机关应当予以记录并归入案卷。</a:t>
            </a:r>
          </a:p>
          <a:p>
            <a:pPr algn="just" eaLnBrk="1" hangingPunct="1">
              <a:buFont typeface="Wingdings" panose="05000000000000000000" pitchFamily="2" charset="2"/>
              <a:buNone/>
            </a:pPr>
            <a:r>
              <a:rPr lang="zh-CN" altLang="en-US" sz="2400">
                <a:latin typeface="楷体_GB2312" pitchFamily="49" charset="-122"/>
              </a:rPr>
              <a:t> （四）时限制度</a:t>
            </a:r>
          </a:p>
          <a:p>
            <a:pPr algn="just" eaLnBrk="1" hangingPunct="1">
              <a:buFont typeface="Wingdings" panose="05000000000000000000" pitchFamily="2" charset="2"/>
              <a:buNone/>
            </a:pPr>
            <a:r>
              <a:rPr lang="zh-CN" altLang="en-US" sz="2400">
                <a:latin typeface="楷体_GB2312" pitchFamily="49" charset="-122"/>
              </a:rPr>
              <a:t>      行政调查应当遵循法定或合理的时效制度，对于法律有明确调查时限的，必须在规定的期限内完成，对于法律未规定调查时限的，应当在合理的期限内完成。这对于保证行政效率，尤其是对保护行政相对人合法权益至关重要。</a:t>
            </a:r>
          </a:p>
        </p:txBody>
      </p:sp>
    </p:spTree>
  </p:cSld>
  <p:clrMapOvr>
    <a:masterClrMapping/>
  </p:clrMapOvr>
  <p:transition spd="slow">
    <p:random/>
    <p:sndAc>
      <p:stSnd>
        <p:snd r:embed="rId2" name="cashreg.wav"/>
      </p:stSnd>
    </p:sndAc>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3939E-D7AA-E5C8-40F1-EA4DB9A71DAB}"/>
              </a:ext>
            </a:extLst>
          </p:cNvPr>
          <p:cNvSpPr>
            <a:spLocks noGrp="1"/>
          </p:cNvSpPr>
          <p:nvPr>
            <p:ph type="title"/>
          </p:nvPr>
        </p:nvSpPr>
        <p:spPr/>
        <p:txBody>
          <a:bodyPr/>
          <a:lstStyle/>
          <a:p>
            <a:endParaRPr lang="zh-CN" altLang="en-US"/>
          </a:p>
        </p:txBody>
      </p:sp>
      <p:sp>
        <p:nvSpPr>
          <p:cNvPr id="92163" name="Rectangle 3">
            <a:extLst>
              <a:ext uri="{FF2B5EF4-FFF2-40B4-BE49-F238E27FC236}">
                <a16:creationId xmlns:a16="http://schemas.microsoft.com/office/drawing/2014/main" id="{5A5B3FCE-153B-0F11-10F0-FC0B8C125E4A}"/>
              </a:ext>
            </a:extLst>
          </p:cNvPr>
          <p:cNvSpPr>
            <a:spLocks noGrp="1" noChangeArrowheads="1"/>
          </p:cNvSpPr>
          <p:nvPr>
            <p:ph idx="1"/>
          </p:nvPr>
        </p:nvSpPr>
        <p:spPr/>
        <p:txBody>
          <a:bodyPr/>
          <a:lstStyle/>
          <a:p>
            <a:pPr algn="just" eaLnBrk="1" hangingPunct="1">
              <a:buFont typeface="Wingdings" panose="05000000000000000000" pitchFamily="2" charset="2"/>
              <a:buNone/>
            </a:pPr>
            <a:r>
              <a:rPr lang="en-US" altLang="zh-CN" sz="2400">
                <a:latin typeface="楷体_GB2312" pitchFamily="49" charset="-122"/>
              </a:rPr>
              <a:t>  （五）行政救济</a:t>
            </a:r>
          </a:p>
          <a:p>
            <a:pPr algn="just" eaLnBrk="1" hangingPunct="1">
              <a:buFont typeface="Wingdings" panose="05000000000000000000" pitchFamily="2" charset="2"/>
              <a:buNone/>
            </a:pPr>
            <a:r>
              <a:rPr lang="zh-CN" altLang="en-US" sz="2400">
                <a:latin typeface="楷体_GB2312" pitchFamily="49" charset="-122"/>
              </a:rPr>
              <a:t>      行政调查尤其是强制性行政调查具有很强的侵益性，应当为行政相对人提供有效的救济方式和途径。除申诉和复议外，还需要健全和完善行政调查中止、终止等制度。</a:t>
            </a:r>
          </a:p>
        </p:txBody>
      </p:sp>
    </p:spTree>
  </p:cSld>
  <p:clrMapOvr>
    <a:masterClrMapping/>
  </p:clrMapOvr>
  <p:transition spd="slow">
    <p:random/>
    <p:sndAc>
      <p:stSnd>
        <p:snd r:embed="rId2" name="cashreg.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C0D3D7F8-CFAB-37A6-6183-488ADDE09DEB}"/>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一、行政规划的概念与特征</a:t>
            </a:r>
          </a:p>
        </p:txBody>
      </p:sp>
      <p:sp>
        <p:nvSpPr>
          <p:cNvPr id="19460" name="Rectangle 3">
            <a:extLst>
              <a:ext uri="{FF2B5EF4-FFF2-40B4-BE49-F238E27FC236}">
                <a16:creationId xmlns:a16="http://schemas.microsoft.com/office/drawing/2014/main" id="{2EF77F3B-4C9D-8E0A-AC2A-7317A72228F0}"/>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zh-CN" altLang="en-US">
                <a:latin typeface="宋体" panose="02010600030101010101" pitchFamily="2" charset="-122"/>
              </a:rPr>
              <a:t>（一）行政规划的概念  </a:t>
            </a:r>
          </a:p>
          <a:p>
            <a:pPr algn="just" eaLnBrk="1" hangingPunct="1">
              <a:lnSpc>
                <a:spcPct val="110000"/>
              </a:lnSpc>
              <a:buFont typeface="Wingdings" panose="05000000000000000000" pitchFamily="2" charset="2"/>
              <a:buNone/>
            </a:pPr>
            <a:r>
              <a:rPr lang="zh-CN" altLang="en-US" sz="2800">
                <a:latin typeface="宋体" panose="02010600030101010101" pitchFamily="2" charset="-122"/>
              </a:rPr>
              <a:t>  行政规划，在静态上是指为处理行政事务、实施行政事业或制定行政政策而由行政机关确定的行政指导性目标；在动态上是指行政机关在实施公共事业及其他活动之前综合地提示有关行政目标和制定出规划蓝图以具体明确行政目标，并进一步制定出为实现行政目标所必须的各项政策性大纲的行政活动过程。</a:t>
            </a:r>
          </a:p>
        </p:txBody>
      </p:sp>
    </p:spTree>
  </p:cSld>
  <p:clrMapOvr>
    <a:masterClrMapping/>
  </p:clrMapOvr>
  <p:transition spd="slow">
    <p:random/>
    <p:sndAc>
      <p:stSnd>
        <p:snd r:embed="rId2" name="cashreg.wav"/>
      </p:stSnd>
    </p:sndAc>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37F8E5-5562-68E0-099D-280FF2908E3B}"/>
              </a:ext>
            </a:extLst>
          </p:cNvPr>
          <p:cNvSpPr>
            <a:spLocks noGrp="1"/>
          </p:cNvSpPr>
          <p:nvPr>
            <p:ph type="title"/>
          </p:nvPr>
        </p:nvSpPr>
        <p:spPr/>
        <p:txBody>
          <a:bodyPr/>
          <a:lstStyle/>
          <a:p>
            <a:endParaRPr lang="zh-CN" altLang="en-US"/>
          </a:p>
        </p:txBody>
      </p:sp>
      <p:sp>
        <p:nvSpPr>
          <p:cNvPr id="93186" name="内容占位符 2">
            <a:extLst>
              <a:ext uri="{FF2B5EF4-FFF2-40B4-BE49-F238E27FC236}">
                <a16:creationId xmlns:a16="http://schemas.microsoft.com/office/drawing/2014/main" id="{66FD9017-F65A-68B7-3FC3-B8C9DDA62065}"/>
              </a:ext>
            </a:extLst>
          </p:cNvPr>
          <p:cNvSpPr>
            <a:spLocks noGrp="1"/>
          </p:cNvSpPr>
          <p:nvPr>
            <p:ph idx="1"/>
          </p:nvPr>
        </p:nvSpPr>
        <p:spPr/>
        <p:txBody>
          <a:bodyPr/>
          <a:lstStyle/>
          <a:p>
            <a:pPr marL="0" indent="0" eaLnBrk="1" hangingPunct="1">
              <a:buNone/>
            </a:pPr>
            <a:endParaRPr kumimoji="1" lang="en-US" altLang="zh-CN"/>
          </a:p>
          <a:p>
            <a:pPr marL="0" indent="0" eaLnBrk="1" hangingPunct="1">
              <a:buNone/>
            </a:pPr>
            <a:endParaRPr kumimoji="1" lang="en-US" altLang="zh-CN"/>
          </a:p>
          <a:p>
            <a:pPr marL="0" indent="0" algn="ctr" eaLnBrk="1" hangingPunct="1">
              <a:buNone/>
            </a:pPr>
            <a:r>
              <a:rPr kumimoji="1" lang="zh-CN" altLang="en-US" sz="4800"/>
              <a:t> </a:t>
            </a:r>
            <a:r>
              <a:rPr lang="zh-CN" altLang="en-US" sz="4400">
                <a:solidFill>
                  <a:schemeClr val="tx2"/>
                </a:solidFill>
                <a:latin typeface="楷体_GB2312" pitchFamily="49" charset="-122"/>
              </a:rPr>
              <a:t>第六节  行政检查</a:t>
            </a:r>
          </a:p>
        </p:txBody>
      </p:sp>
    </p:spTree>
  </p:cSld>
  <p:clrMapOvr>
    <a:masterClrMapping/>
  </p:clrMapOvr>
  <p:transition spd="slow">
    <p:random/>
    <p:sndAc>
      <p:stSnd>
        <p:snd r:embed="rId2" name="cashreg.wav"/>
      </p:stSnd>
    </p:sndAc>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623C9-96DF-4162-1213-DC6462EA8E19}"/>
              </a:ext>
            </a:extLst>
          </p:cNvPr>
          <p:cNvSpPr>
            <a:spLocks noGrp="1"/>
          </p:cNvSpPr>
          <p:nvPr>
            <p:ph type="title"/>
          </p:nvPr>
        </p:nvSpPr>
        <p:spPr/>
        <p:txBody>
          <a:bodyPr/>
          <a:lstStyle/>
          <a:p>
            <a:endParaRPr lang="zh-CN" altLang="en-US"/>
          </a:p>
        </p:txBody>
      </p:sp>
      <p:sp>
        <p:nvSpPr>
          <p:cNvPr id="94211" name="Rectangle 2">
            <a:extLst>
              <a:ext uri="{FF2B5EF4-FFF2-40B4-BE49-F238E27FC236}">
                <a16:creationId xmlns:a16="http://schemas.microsoft.com/office/drawing/2014/main" id="{54C97540-A003-10A4-AD31-212DA05F41B8}"/>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dirty="0">
                <a:latin typeface="楷体_GB2312" pitchFamily="49" charset="-122"/>
              </a:rPr>
              <a:t>      </a:t>
            </a:r>
          </a:p>
          <a:p>
            <a:pPr algn="just" eaLnBrk="1" hangingPunct="1">
              <a:lnSpc>
                <a:spcPct val="110000"/>
              </a:lnSpc>
              <a:buFont typeface="Wingdings" panose="05000000000000000000" pitchFamily="2" charset="2"/>
              <a:buNone/>
            </a:pPr>
            <a:r>
              <a:rPr lang="en-US" altLang="zh-CN" sz="2400" dirty="0">
                <a:latin typeface="楷体_GB2312" pitchFamily="49" charset="-122"/>
              </a:rPr>
              <a:t>       </a:t>
            </a:r>
            <a:r>
              <a:rPr lang="en-US" altLang="zh-CN" sz="2800" dirty="0">
                <a:latin typeface="楷体_GB2312" pitchFamily="49" charset="-122"/>
              </a:rPr>
              <a:t>行政检查可以作广义理解，包括作为行政调查手段的检查活动。狭义的行政检查，亦称为行政监督检查，是指行政主体依法单方面强制性了解行政相对人遵守法律法规或者履行法定义务情况的活动。</a:t>
            </a:r>
          </a:p>
          <a:p>
            <a:pPr algn="just" eaLnBrk="1" hangingPunct="1">
              <a:lnSpc>
                <a:spcPct val="110000"/>
              </a:lnSpc>
              <a:buFont typeface="Wingdings" panose="05000000000000000000" pitchFamily="2" charset="2"/>
              <a:buNone/>
            </a:pPr>
            <a:r>
              <a:rPr lang="en-US" altLang="zh-CN" sz="2800" dirty="0">
                <a:latin typeface="楷体_GB2312" pitchFamily="49" charset="-122"/>
                <a:sym typeface="Arial" panose="020B0604020202020204" pitchFamily="34" charset="0"/>
              </a:rPr>
              <a:t>      </a:t>
            </a:r>
            <a:r>
              <a:rPr lang="en-US" altLang="zh-CN" sz="2800" dirty="0" err="1">
                <a:latin typeface="楷体_GB2312" pitchFamily="49" charset="-122"/>
                <a:sym typeface="Arial" panose="020B0604020202020204" pitchFamily="34" charset="0"/>
              </a:rPr>
              <a:t>具有以下特征</a:t>
            </a:r>
            <a:r>
              <a:rPr lang="en-US" altLang="zh-CN" sz="2800" dirty="0">
                <a:latin typeface="楷体_GB2312" pitchFamily="49" charset="-122"/>
                <a:sym typeface="Arial" panose="020B0604020202020204" pitchFamily="34" charset="0"/>
              </a:rPr>
              <a:t>：</a:t>
            </a:r>
            <a:endParaRPr lang="en-US" altLang="zh-CN" sz="2800" dirty="0">
              <a:latin typeface="楷体_GB2312" pitchFamily="49" charset="-122"/>
            </a:endParaRPr>
          </a:p>
          <a:p>
            <a:pPr algn="just" eaLnBrk="1" hangingPunct="1">
              <a:lnSpc>
                <a:spcPct val="110000"/>
              </a:lnSpc>
              <a:buFont typeface="Wingdings" panose="05000000000000000000" pitchFamily="2" charset="2"/>
              <a:buNone/>
            </a:pPr>
            <a:endParaRPr lang="en-US" altLang="zh-CN" sz="2400" dirty="0">
              <a:latin typeface="楷体_GB2312" pitchFamily="49" charset="-122"/>
            </a:endParaRPr>
          </a:p>
          <a:p>
            <a:pPr algn="just" eaLnBrk="1" hangingPunct="1">
              <a:lnSpc>
                <a:spcPct val="110000"/>
              </a:lnSpc>
              <a:buFont typeface="Wingdings" panose="05000000000000000000" pitchFamily="2" charset="2"/>
              <a:buNone/>
            </a:pPr>
            <a:r>
              <a:rPr lang="en-US" altLang="zh-CN" sz="2800" dirty="0">
                <a:latin typeface="楷体_GB2312" pitchFamily="49" charset="-122"/>
              </a:rPr>
              <a:t>  </a:t>
            </a:r>
            <a:endParaRPr lang="zh-CN" altLang="en-US" sz="2800" dirty="0">
              <a:latin typeface="楷体_GB2312" pitchFamily="49" charset="-122"/>
            </a:endParaRPr>
          </a:p>
          <a:p>
            <a:pPr algn="just" eaLnBrk="1" hangingPunct="1">
              <a:lnSpc>
                <a:spcPct val="110000"/>
              </a:lnSpc>
              <a:buFont typeface="Wingdings" panose="05000000000000000000" pitchFamily="2" charset="2"/>
              <a:buNone/>
            </a:pPr>
            <a:endParaRPr lang="en-US" altLang="zh-CN" sz="2800" dirty="0">
              <a:latin typeface="楷体_GB2312" pitchFamily="49" charset="-122"/>
            </a:endParaRPr>
          </a:p>
        </p:txBody>
      </p:sp>
      <p:sp>
        <p:nvSpPr>
          <p:cNvPr id="94212" name="Rectangle 3">
            <a:extLst>
              <a:ext uri="{FF2B5EF4-FFF2-40B4-BE49-F238E27FC236}">
                <a16:creationId xmlns:a16="http://schemas.microsoft.com/office/drawing/2014/main" id="{CB029727-6F11-1E4C-36A9-D079BA4108E9}"/>
              </a:ext>
            </a:extLst>
          </p:cNvPr>
          <p:cNvSpPr>
            <a:spLocks noChangeArrowheads="1"/>
          </p:cNvSpPr>
          <p:nvPr/>
        </p:nvSpPr>
        <p:spPr bwMode="auto">
          <a:xfrm>
            <a:off x="3306763" y="628651"/>
            <a:ext cx="59420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a:solidFill>
                  <a:schemeClr val="tx2"/>
                </a:solidFill>
                <a:latin typeface="Arial" panose="020B0604020202020204" pitchFamily="34" charset="0"/>
              </a:rPr>
              <a:t>一、行政检查的概念与特征</a:t>
            </a:r>
          </a:p>
        </p:txBody>
      </p:sp>
    </p:spTree>
  </p:cSld>
  <p:clrMapOvr>
    <a:masterClrMapping/>
  </p:clrMapOvr>
  <p:transition spd="slow">
    <p:random/>
    <p:sndAc>
      <p:stSnd>
        <p:snd r:embed="rId2" name="cashreg.wav"/>
      </p:stSnd>
    </p:sndAc>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F6338-E7E8-7D50-D38D-C903CA30F795}"/>
              </a:ext>
            </a:extLst>
          </p:cNvPr>
          <p:cNvSpPr>
            <a:spLocks noGrp="1"/>
          </p:cNvSpPr>
          <p:nvPr>
            <p:ph type="title"/>
          </p:nvPr>
        </p:nvSpPr>
        <p:spPr/>
        <p:txBody>
          <a:bodyPr/>
          <a:lstStyle/>
          <a:p>
            <a:endParaRPr lang="zh-CN" altLang="en-US"/>
          </a:p>
        </p:txBody>
      </p:sp>
      <p:sp>
        <p:nvSpPr>
          <p:cNvPr id="95235" name="Rectangle 1026">
            <a:extLst>
              <a:ext uri="{FF2B5EF4-FFF2-40B4-BE49-F238E27FC236}">
                <a16:creationId xmlns:a16="http://schemas.microsoft.com/office/drawing/2014/main" id="{47300407-974B-21BE-976E-115565FE05C1}"/>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（一）行政检查的法定性</a:t>
            </a:r>
          </a:p>
          <a:p>
            <a:pPr algn="just" eaLnBrk="1" hangingPunct="1">
              <a:lnSpc>
                <a:spcPct val="110000"/>
              </a:lnSpc>
              <a:buFont typeface="Wingdings" panose="05000000000000000000" pitchFamily="2" charset="2"/>
              <a:buNone/>
            </a:pPr>
            <a:r>
              <a:rPr lang="zh-CN" altLang="en-US" sz="2400">
                <a:latin typeface="楷体_GB2312" pitchFamily="49" charset="-122"/>
              </a:rPr>
              <a:t>      行政检查的法定性是指行政主体实施行政检查必须有明确的法律依据，只有依法享有行政职权的行政主体才能实施行政检查行为。行政检查必须有法律的明确授权，无授权即无检查，行政检查的方式、内容、时限等也应该符合法律的明确规定。</a:t>
            </a:r>
          </a:p>
        </p:txBody>
      </p:sp>
    </p:spTree>
  </p:cSld>
  <p:clrMapOvr>
    <a:masterClrMapping/>
  </p:clrMapOvr>
  <p:transition spd="slow">
    <p:random/>
    <p:sndAc>
      <p:stSnd>
        <p:snd r:embed="rId2" name="cashreg.wav"/>
      </p:stSnd>
    </p:sndAc>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3D6F2-E7A8-9A0D-3B8B-E25372B7073F}"/>
              </a:ext>
            </a:extLst>
          </p:cNvPr>
          <p:cNvSpPr>
            <a:spLocks noGrp="1"/>
          </p:cNvSpPr>
          <p:nvPr>
            <p:ph type="title"/>
          </p:nvPr>
        </p:nvSpPr>
        <p:spPr/>
        <p:txBody>
          <a:bodyPr/>
          <a:lstStyle/>
          <a:p>
            <a:endParaRPr lang="zh-CN" altLang="en-US"/>
          </a:p>
        </p:txBody>
      </p:sp>
      <p:sp>
        <p:nvSpPr>
          <p:cNvPr id="96259" name="Rectangle 1026">
            <a:extLst>
              <a:ext uri="{FF2B5EF4-FFF2-40B4-BE49-F238E27FC236}">
                <a16:creationId xmlns:a16="http://schemas.microsoft.com/office/drawing/2014/main" id="{4BB12C5E-325A-CCF5-FC10-6B7B0D0FAC5B}"/>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（二）行政检查的强制性</a:t>
            </a:r>
          </a:p>
          <a:p>
            <a:pPr algn="just" eaLnBrk="1" hangingPunct="1">
              <a:lnSpc>
                <a:spcPct val="110000"/>
              </a:lnSpc>
              <a:buFont typeface="Wingdings" panose="05000000000000000000" pitchFamily="2" charset="2"/>
              <a:buNone/>
            </a:pPr>
            <a:r>
              <a:rPr lang="zh-CN" altLang="en-US" sz="2400">
                <a:latin typeface="楷体_GB2312" pitchFamily="49" charset="-122"/>
              </a:rPr>
              <a:t>      与行政调查有强制调查和任意调查之分不同，行政检查均是强制性的，如果被检查主体不配合检查，行政检查主体有权采取强制措施。例如，我国税收征收管理法第五十六条规定：“纳税人、扣缴义务人必须接受税务机关依法进行的税务检查，如实反映情况，提供有关资料，不得拒绝、隐瞒。”</a:t>
            </a:r>
          </a:p>
        </p:txBody>
      </p:sp>
    </p:spTree>
  </p:cSld>
  <p:clrMapOvr>
    <a:masterClrMapping/>
  </p:clrMapOvr>
  <p:transition spd="slow">
    <p:random/>
    <p:sndAc>
      <p:stSnd>
        <p:snd r:embed="rId2" name="cashreg.wav"/>
      </p:stSnd>
    </p:sndAc>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8BA82C-9A0C-E640-3AE5-F2B55E98CCDF}"/>
              </a:ext>
            </a:extLst>
          </p:cNvPr>
          <p:cNvSpPr>
            <a:spLocks noGrp="1"/>
          </p:cNvSpPr>
          <p:nvPr>
            <p:ph type="title"/>
          </p:nvPr>
        </p:nvSpPr>
        <p:spPr/>
        <p:txBody>
          <a:bodyPr/>
          <a:lstStyle/>
          <a:p>
            <a:endParaRPr lang="zh-CN" altLang="en-US"/>
          </a:p>
        </p:txBody>
      </p:sp>
      <p:sp>
        <p:nvSpPr>
          <p:cNvPr id="97283" name="Rectangle 1026">
            <a:extLst>
              <a:ext uri="{FF2B5EF4-FFF2-40B4-BE49-F238E27FC236}">
                <a16:creationId xmlns:a16="http://schemas.microsoft.com/office/drawing/2014/main" id="{E06227A5-6EA8-7770-A993-9A4EBC0DB87F}"/>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（三）行政检查的独立性</a:t>
            </a:r>
          </a:p>
          <a:p>
            <a:pPr algn="just" eaLnBrk="1" hangingPunct="1">
              <a:lnSpc>
                <a:spcPct val="110000"/>
              </a:lnSpc>
              <a:buFont typeface="Wingdings" panose="05000000000000000000" pitchFamily="2" charset="2"/>
              <a:buNone/>
            </a:pPr>
            <a:r>
              <a:rPr lang="zh-CN" altLang="en-US" sz="2400">
                <a:latin typeface="楷体_GB2312" pitchFamily="49" charset="-122"/>
              </a:rPr>
              <a:t>      与行政调查相比较，行政检查具有独立性。行政检查与行政调查中的检查不同，它不依附于其他行政行为。行政检查不仅了解实情、收集证据、认定事实，还包括督促行政相对人遵守法律、履行义务。行政检查的整个过程，从检查的启动、运行到检查决定的作出，都是独立完成的，具有完整性。</a:t>
            </a:r>
          </a:p>
        </p:txBody>
      </p:sp>
    </p:spTree>
  </p:cSld>
  <p:clrMapOvr>
    <a:masterClrMapping/>
  </p:clrMapOvr>
  <p:transition spd="slow">
    <p:random/>
    <p:sndAc>
      <p:stSnd>
        <p:snd r:embed="rId2" name="cashreg.wav"/>
      </p:stSnd>
    </p:sndAc>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85FFBF-6127-681A-5477-276A72D9ACF6}"/>
              </a:ext>
            </a:extLst>
          </p:cNvPr>
          <p:cNvSpPr>
            <a:spLocks noGrp="1"/>
          </p:cNvSpPr>
          <p:nvPr>
            <p:ph type="title"/>
          </p:nvPr>
        </p:nvSpPr>
        <p:spPr/>
        <p:txBody>
          <a:bodyPr/>
          <a:lstStyle/>
          <a:p>
            <a:endParaRPr lang="zh-CN" altLang="en-US"/>
          </a:p>
        </p:txBody>
      </p:sp>
      <p:sp>
        <p:nvSpPr>
          <p:cNvPr id="98307" name="Rectangle 2">
            <a:extLst>
              <a:ext uri="{FF2B5EF4-FFF2-40B4-BE49-F238E27FC236}">
                <a16:creationId xmlns:a16="http://schemas.microsoft.com/office/drawing/2014/main" id="{2230BF90-D9C4-6CC9-4FD0-8313926BB424}"/>
              </a:ext>
            </a:extLst>
          </p:cNvPr>
          <p:cNvSpPr>
            <a:spLocks noGrp="1" noChangeArrowheads="1"/>
          </p:cNvSpPr>
          <p:nvPr>
            <p:ph idx="1"/>
          </p:nvPr>
        </p:nvSpPr>
        <p:spPr/>
        <p:txBody>
          <a:bodyPr/>
          <a:lstStyle/>
          <a:p>
            <a:pPr algn="just" eaLnBrk="1" hangingPunct="1">
              <a:buFont typeface="Wingdings" panose="05000000000000000000" pitchFamily="2" charset="2"/>
              <a:buNone/>
            </a:pPr>
            <a:r>
              <a:rPr lang="zh-CN" altLang="en-US" sz="2800">
                <a:latin typeface="楷体_GB2312" pitchFamily="49" charset="-122"/>
              </a:rPr>
              <a:t> </a:t>
            </a:r>
            <a:endParaRPr lang="en-US" altLang="zh-CN" sz="2800">
              <a:latin typeface="楷体_GB2312" pitchFamily="49" charset="-122"/>
            </a:endParaRPr>
          </a:p>
          <a:p>
            <a:pPr algn="just" eaLnBrk="1" hangingPunct="1">
              <a:buFont typeface="Wingdings" panose="05000000000000000000" pitchFamily="2" charset="2"/>
              <a:buNone/>
            </a:pPr>
            <a:r>
              <a:rPr lang="zh-CN" altLang="en-US" sz="2800">
                <a:latin typeface="楷体_GB2312" pitchFamily="49" charset="-122"/>
              </a:rPr>
              <a:t>（一）独立检查和联合检查</a:t>
            </a:r>
          </a:p>
          <a:p>
            <a:pPr algn="just" eaLnBrk="1" hangingPunct="1">
              <a:buFont typeface="Wingdings" panose="05000000000000000000" pitchFamily="2" charset="2"/>
              <a:buNone/>
            </a:pPr>
            <a:r>
              <a:rPr lang="zh-CN" altLang="en-US" sz="2800">
                <a:latin typeface="楷体_GB2312" pitchFamily="49" charset="-122"/>
              </a:rPr>
              <a:t>    依据检查主体是否唯一，可以将行政检查分为独立检查和联合检查。</a:t>
            </a:r>
            <a:endParaRPr lang="en-US" altLang="zh-CN" sz="2800">
              <a:latin typeface="楷体_GB2312" pitchFamily="49" charset="-122"/>
            </a:endParaRPr>
          </a:p>
          <a:p>
            <a:pPr algn="just" eaLnBrk="1" hangingPunct="1">
              <a:buFont typeface="Wingdings" panose="05000000000000000000" pitchFamily="2" charset="2"/>
              <a:buNone/>
            </a:pPr>
            <a:r>
              <a:rPr lang="en-US" altLang="zh-CN" sz="2800">
                <a:latin typeface="楷体_GB2312" pitchFamily="49" charset="-122"/>
              </a:rPr>
              <a:t>   </a:t>
            </a:r>
            <a:r>
              <a:rPr lang="zh-CN" altLang="en-US" sz="2800">
                <a:latin typeface="楷体_GB2312" pitchFamily="49" charset="-122"/>
              </a:rPr>
              <a:t>独立检查是指具有专门行政管理职能的行政主体在其职权范围内实施的检查；联合检查是指具有相同或者类似行政管理职能的行政主体就某一特定事项联合开展的检查。</a:t>
            </a:r>
          </a:p>
          <a:p>
            <a:pPr algn="just" eaLnBrk="1" hangingPunct="1">
              <a:buFont typeface="Wingdings" panose="05000000000000000000" pitchFamily="2" charset="2"/>
              <a:buNone/>
            </a:pPr>
            <a:endParaRPr lang="en-US" altLang="zh-CN" sz="2800">
              <a:latin typeface="楷体_GB2312" pitchFamily="49" charset="-122"/>
            </a:endParaRPr>
          </a:p>
          <a:p>
            <a:pPr algn="just" eaLnBrk="1" hangingPunct="1">
              <a:buFont typeface="Wingdings" panose="05000000000000000000" pitchFamily="2" charset="2"/>
              <a:buNone/>
            </a:pPr>
            <a:endParaRPr lang="zh-CN" altLang="en-US" sz="2400">
              <a:latin typeface="楷体_GB2312" pitchFamily="49" charset="-122"/>
            </a:endParaRPr>
          </a:p>
        </p:txBody>
      </p:sp>
      <p:sp>
        <p:nvSpPr>
          <p:cNvPr id="98308" name="Rectangle 3">
            <a:extLst>
              <a:ext uri="{FF2B5EF4-FFF2-40B4-BE49-F238E27FC236}">
                <a16:creationId xmlns:a16="http://schemas.microsoft.com/office/drawing/2014/main" id="{C719204B-0F01-5576-1B8A-95552882C687}"/>
              </a:ext>
            </a:extLst>
          </p:cNvPr>
          <p:cNvSpPr>
            <a:spLocks noChangeArrowheads="1"/>
          </p:cNvSpPr>
          <p:nvPr/>
        </p:nvSpPr>
        <p:spPr bwMode="auto">
          <a:xfrm>
            <a:off x="3432176" y="620713"/>
            <a:ext cx="43465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a:solidFill>
                  <a:schemeClr val="tx2"/>
                </a:solidFill>
                <a:latin typeface="Arial" panose="020B0604020202020204" pitchFamily="34" charset="0"/>
              </a:rPr>
              <a:t>二、行政检查的</a:t>
            </a:r>
            <a:r>
              <a:rPr lang="en-US" altLang="en-US" sz="3600">
                <a:solidFill>
                  <a:schemeClr val="tx2"/>
                </a:solidFill>
                <a:latin typeface="Arial" panose="020B0604020202020204" pitchFamily="34" charset="0"/>
              </a:rPr>
              <a:t>分类</a:t>
            </a:r>
            <a:endParaRPr lang="zh-CN" altLang="en-US" sz="3600">
              <a:solidFill>
                <a:schemeClr val="tx2"/>
              </a:solidFill>
              <a:latin typeface="Arial" panose="020B0604020202020204" pitchFamily="34" charset="0"/>
            </a:endParaRPr>
          </a:p>
        </p:txBody>
      </p:sp>
    </p:spTree>
  </p:cSld>
  <p:clrMapOvr>
    <a:masterClrMapping/>
  </p:clrMapOvr>
  <p:transition spd="slow">
    <p:random/>
    <p:sndAc>
      <p:stSnd>
        <p:snd r:embed="rId2" name="cashreg.wav"/>
      </p:stSnd>
    </p:sndAc>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9CB560-0085-EB5A-78C8-73EA1218EBAD}"/>
              </a:ext>
            </a:extLst>
          </p:cNvPr>
          <p:cNvSpPr>
            <a:spLocks noGrp="1"/>
          </p:cNvSpPr>
          <p:nvPr>
            <p:ph type="title"/>
          </p:nvPr>
        </p:nvSpPr>
        <p:spPr/>
        <p:txBody>
          <a:bodyPr/>
          <a:lstStyle/>
          <a:p>
            <a:endParaRPr lang="zh-CN" altLang="en-US"/>
          </a:p>
        </p:txBody>
      </p:sp>
      <p:sp>
        <p:nvSpPr>
          <p:cNvPr id="99331" name="Rectangle 2">
            <a:extLst>
              <a:ext uri="{FF2B5EF4-FFF2-40B4-BE49-F238E27FC236}">
                <a16:creationId xmlns:a16="http://schemas.microsoft.com/office/drawing/2014/main" id="{78C0A7FA-8E98-1B30-C7F0-52ED2329E59F}"/>
              </a:ext>
            </a:extLst>
          </p:cNvPr>
          <p:cNvSpPr>
            <a:spLocks noGrp="1" noChangeArrowheads="1"/>
          </p:cNvSpPr>
          <p:nvPr>
            <p:ph idx="1"/>
          </p:nvPr>
        </p:nvSpPr>
        <p:spPr/>
        <p:txBody>
          <a:bodyPr/>
          <a:lstStyle/>
          <a:p>
            <a:pPr algn="just" eaLnBrk="1" hangingPunct="1">
              <a:buFont typeface="Wingdings" panose="05000000000000000000" pitchFamily="2" charset="2"/>
              <a:buNone/>
            </a:pPr>
            <a:r>
              <a:rPr lang="zh-CN" altLang="en-US" sz="2800">
                <a:latin typeface="楷体_GB2312" pitchFamily="49" charset="-122"/>
              </a:rPr>
              <a:t>（二）定期检查和不定期检查</a:t>
            </a:r>
          </a:p>
          <a:p>
            <a:pPr algn="just" eaLnBrk="1" hangingPunct="1">
              <a:buFont typeface="Wingdings" panose="05000000000000000000" pitchFamily="2" charset="2"/>
              <a:buNone/>
            </a:pPr>
            <a:r>
              <a:rPr lang="zh-CN" altLang="en-US" sz="2400">
                <a:latin typeface="楷体_GB2312" pitchFamily="49" charset="-122"/>
              </a:rPr>
              <a:t>      依据是否有固定期限，可以将行政检查分为定期检查和不定期检查。</a:t>
            </a:r>
            <a:endParaRPr lang="en-US" altLang="zh-CN" sz="2400">
              <a:latin typeface="楷体_GB2312" pitchFamily="49" charset="-122"/>
            </a:endParaRPr>
          </a:p>
          <a:p>
            <a:pPr algn="just" eaLnBrk="1" hangingPunct="1">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定期检查是指行政检查的事项和时间已经事先告知行政相对人，固定某一期限进行的一种检查方式。不定期检查是指行政检查的事项和时间并未事先告知被检查对象，通过使调查对象促不及防以实现行政目标的一种检查方式。不定期检查在实践中通常表现为突击检查。</a:t>
            </a:r>
          </a:p>
          <a:p>
            <a:pPr algn="just" eaLnBrk="1" hangingPunct="1">
              <a:buFont typeface="Wingdings" panose="05000000000000000000" pitchFamily="2" charset="2"/>
              <a:buNone/>
            </a:pPr>
            <a:endParaRPr lang="zh-CN" altLang="en-US" sz="2400">
              <a:latin typeface="楷体_GB2312" pitchFamily="49" charset="-122"/>
            </a:endParaRPr>
          </a:p>
          <a:p>
            <a:pPr algn="just" eaLnBrk="1" hangingPunct="1">
              <a:buFont typeface="Wingdings" panose="05000000000000000000" pitchFamily="2" charset="2"/>
              <a:buNone/>
            </a:pPr>
            <a:endParaRPr lang="zh-CN" altLang="en-US" sz="2400">
              <a:latin typeface="楷体_GB2312" pitchFamily="49" charset="-122"/>
            </a:endParaRPr>
          </a:p>
        </p:txBody>
      </p:sp>
    </p:spTree>
  </p:cSld>
  <p:clrMapOvr>
    <a:masterClrMapping/>
  </p:clrMapOvr>
  <p:transition spd="slow">
    <p:random/>
    <p:sndAc>
      <p:stSnd>
        <p:snd r:embed="rId2" name="cashreg.wav"/>
      </p:stSnd>
    </p:sndAc>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3C9A0-28CB-5796-271C-DE47BD87B9DE}"/>
              </a:ext>
            </a:extLst>
          </p:cNvPr>
          <p:cNvSpPr>
            <a:spLocks noGrp="1"/>
          </p:cNvSpPr>
          <p:nvPr>
            <p:ph type="title"/>
          </p:nvPr>
        </p:nvSpPr>
        <p:spPr/>
        <p:txBody>
          <a:bodyPr/>
          <a:lstStyle/>
          <a:p>
            <a:endParaRPr lang="zh-CN" altLang="en-US"/>
          </a:p>
        </p:txBody>
      </p:sp>
      <p:sp>
        <p:nvSpPr>
          <p:cNvPr id="100354" name="内容占位符 2">
            <a:extLst>
              <a:ext uri="{FF2B5EF4-FFF2-40B4-BE49-F238E27FC236}">
                <a16:creationId xmlns:a16="http://schemas.microsoft.com/office/drawing/2014/main" id="{44730488-3A54-D1A9-3A31-8E74DE8A0B29}"/>
              </a:ext>
            </a:extLst>
          </p:cNvPr>
          <p:cNvSpPr>
            <a:spLocks noGrp="1"/>
          </p:cNvSpPr>
          <p:nvPr>
            <p:ph idx="1"/>
          </p:nvPr>
        </p:nvSpPr>
        <p:spPr/>
        <p:txBody>
          <a:bodyPr/>
          <a:lstStyle/>
          <a:p>
            <a:pPr marL="0" indent="0" eaLnBrk="1" hangingPunct="1">
              <a:buNone/>
            </a:pPr>
            <a:r>
              <a:rPr kumimoji="1" lang="zh-CN" altLang="en-US"/>
              <a:t>（三）</a:t>
            </a:r>
            <a:r>
              <a:rPr lang="zh-CN" altLang="en-US"/>
              <a:t>专项检查和综合检查 </a:t>
            </a:r>
          </a:p>
          <a:p>
            <a:pPr marL="0" indent="0" eaLnBrk="1" hangingPunct="1">
              <a:buNone/>
            </a:pPr>
            <a:r>
              <a:rPr lang="zh-CN" altLang="en-US" sz="2800"/>
              <a:t>从检查内容的角度可以将行政检查分为专项检查和综合检查。</a:t>
            </a:r>
            <a:endParaRPr lang="en-US" altLang="zh-CN" sz="2800"/>
          </a:p>
          <a:p>
            <a:pPr marL="0" indent="0" eaLnBrk="1" hangingPunct="1">
              <a:buNone/>
            </a:pPr>
            <a:r>
              <a:rPr lang="zh-CN" altLang="en-US" sz="2800"/>
              <a:t>专项检查 是指行政主体就单一事项对行政相对人遵守法律法规情况的检查。比如，公安交警对酒驾进行的路查。综合检查是指行政主体就具有关联性的多个事项 对行政相对人遵守法律法规情况进行的检查。比如，对企业守法情况进行的年度检查。 </a:t>
            </a:r>
          </a:p>
          <a:p>
            <a:pPr marL="0" indent="0" eaLnBrk="1" hangingPunct="1">
              <a:buNone/>
            </a:pPr>
            <a:endParaRPr kumimoji="1" lang="zh-CN" altLang="en-US" sz="2800"/>
          </a:p>
        </p:txBody>
      </p:sp>
    </p:spTree>
  </p:cSld>
  <p:clrMapOvr>
    <a:masterClrMapping/>
  </p:clrMapOvr>
  <p:transition spd="slow">
    <p:random/>
    <p:sndAc>
      <p:stSnd>
        <p:snd r:embed="rId2" name="cashreg.wav"/>
      </p:stSnd>
    </p:sndAc>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250D7A-EF26-5DF0-51CD-38AD9C9CDF5E}"/>
              </a:ext>
            </a:extLst>
          </p:cNvPr>
          <p:cNvSpPr>
            <a:spLocks noGrp="1"/>
          </p:cNvSpPr>
          <p:nvPr>
            <p:ph type="title"/>
          </p:nvPr>
        </p:nvSpPr>
        <p:spPr/>
        <p:txBody>
          <a:bodyPr/>
          <a:lstStyle/>
          <a:p>
            <a:endParaRPr lang="zh-CN" altLang="en-US"/>
          </a:p>
        </p:txBody>
      </p:sp>
      <p:sp>
        <p:nvSpPr>
          <p:cNvPr id="101379" name="Rectangle 2">
            <a:extLst>
              <a:ext uri="{FF2B5EF4-FFF2-40B4-BE49-F238E27FC236}">
                <a16:creationId xmlns:a16="http://schemas.microsoft.com/office/drawing/2014/main" id="{694A650D-FA21-7F1C-2998-8BC65FEB6E61}"/>
              </a:ext>
            </a:extLst>
          </p:cNvPr>
          <p:cNvSpPr>
            <a:spLocks noGrp="1" noChangeArrowheads="1"/>
          </p:cNvSpPr>
          <p:nvPr>
            <p:ph idx="1"/>
          </p:nvPr>
        </p:nvSpPr>
        <p:spPr/>
        <p:txBody>
          <a:bodyPr/>
          <a:lstStyle/>
          <a:p>
            <a:pPr algn="just" eaLnBrk="1" hangingPunct="1">
              <a:buFont typeface="Wingdings" panose="05000000000000000000" pitchFamily="2" charset="2"/>
              <a:buNone/>
            </a:pPr>
            <a:r>
              <a:rPr lang="en-US" altLang="zh-CN" sz="2400">
                <a:latin typeface="楷体_GB2312" pitchFamily="49" charset="-122"/>
              </a:rPr>
              <a:t>  </a:t>
            </a:r>
            <a:r>
              <a:rPr lang="en-US" altLang="zh-CN" sz="2800">
                <a:latin typeface="楷体_GB2312" pitchFamily="49" charset="-122"/>
              </a:rPr>
              <a:t>（</a:t>
            </a:r>
            <a:r>
              <a:rPr lang="zh-CN" altLang="en-US" sz="2800">
                <a:latin typeface="楷体_GB2312" pitchFamily="49" charset="-122"/>
              </a:rPr>
              <a:t>四</a:t>
            </a:r>
            <a:r>
              <a:rPr lang="en-US" altLang="zh-CN" sz="2800">
                <a:latin typeface="楷体_GB2312" pitchFamily="49" charset="-122"/>
              </a:rPr>
              <a:t>）对人的检查、对物的检查和对场所的检查</a:t>
            </a:r>
          </a:p>
          <a:p>
            <a:pPr algn="just" eaLnBrk="1" hangingPunct="1">
              <a:buFont typeface="Wingdings" panose="05000000000000000000" pitchFamily="2" charset="2"/>
              <a:buNone/>
            </a:pPr>
            <a:r>
              <a:rPr lang="zh-CN" altLang="en-US" sz="2400">
                <a:latin typeface="楷体_GB2312" pitchFamily="49" charset="-122"/>
              </a:rPr>
              <a:t>     依据检查对象的不同，可以将行政检查分为对人的检查、对物的检查和对场所的检查。对人的检查涉及行政相对人的人格尊严，比如，我国治安管理处罚法第八十七条规定：“检查妇女的身体，应当由女性工作人员进行。”对物的检查涉及行政相对人的财产权，通过抽样检查能够达到检查目的的，应当进行抽样检查；对场所的检查也涉及住所不受侵犯、隐私权、生产经营权等。</a:t>
            </a:r>
          </a:p>
          <a:p>
            <a:pPr algn="just" eaLnBrk="1" hangingPunct="1">
              <a:buFont typeface="Wingdings" panose="05000000000000000000" pitchFamily="2" charset="2"/>
              <a:buNone/>
            </a:pPr>
            <a:r>
              <a:rPr lang="zh-CN" altLang="en-US" sz="2400">
                <a:latin typeface="楷体_GB2312" pitchFamily="49" charset="-122"/>
              </a:rPr>
              <a:t>      另外，行政检查还可以根据行政事务的性质或者行政管理的领域进行划分。</a:t>
            </a:r>
          </a:p>
          <a:p>
            <a:pPr algn="just" eaLnBrk="1" hangingPunct="1">
              <a:buFont typeface="Wingdings" panose="05000000000000000000" pitchFamily="2" charset="2"/>
              <a:buNone/>
            </a:pPr>
            <a:endParaRPr lang="zh-CN" altLang="en-US" sz="2400">
              <a:latin typeface="楷体_GB2312" pitchFamily="49" charset="-122"/>
            </a:endParaRPr>
          </a:p>
        </p:txBody>
      </p:sp>
      <p:sp>
        <p:nvSpPr>
          <p:cNvPr id="101380" name="Rectangle 3">
            <a:extLst>
              <a:ext uri="{FF2B5EF4-FFF2-40B4-BE49-F238E27FC236}">
                <a16:creationId xmlns:a16="http://schemas.microsoft.com/office/drawing/2014/main" id="{B9FBAF60-B6B0-FE6E-30ED-846FB804F786}"/>
              </a:ext>
            </a:extLst>
          </p:cNvPr>
          <p:cNvSpPr>
            <a:spLocks noChangeArrowheads="1"/>
          </p:cNvSpPr>
          <p:nvPr/>
        </p:nvSpPr>
        <p:spPr bwMode="auto">
          <a:xfrm>
            <a:off x="3432176" y="620714"/>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3600">
              <a:solidFill>
                <a:schemeClr val="tx2"/>
              </a:solidFill>
              <a:latin typeface="Arial" panose="020B0604020202020204" pitchFamily="34" charset="0"/>
            </a:endParaRPr>
          </a:p>
        </p:txBody>
      </p:sp>
    </p:spTree>
  </p:cSld>
  <p:clrMapOvr>
    <a:masterClrMapping/>
  </p:clrMapOvr>
  <p:transition spd="slow">
    <p:random/>
    <p:sndAc>
      <p:stSnd>
        <p:snd r:embed="rId2" name="cashreg.wav"/>
      </p:stSnd>
    </p:sndAc>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D9B273-11F6-801B-C926-435090ADD511}"/>
              </a:ext>
            </a:extLst>
          </p:cNvPr>
          <p:cNvSpPr>
            <a:spLocks noGrp="1"/>
          </p:cNvSpPr>
          <p:nvPr>
            <p:ph type="title"/>
          </p:nvPr>
        </p:nvSpPr>
        <p:spPr/>
        <p:txBody>
          <a:bodyPr/>
          <a:lstStyle/>
          <a:p>
            <a:endParaRPr lang="zh-CN" altLang="en-US"/>
          </a:p>
        </p:txBody>
      </p:sp>
      <p:sp>
        <p:nvSpPr>
          <p:cNvPr id="102403" name="Rectangle 2">
            <a:extLst>
              <a:ext uri="{FF2B5EF4-FFF2-40B4-BE49-F238E27FC236}">
                <a16:creationId xmlns:a16="http://schemas.microsoft.com/office/drawing/2014/main" id="{E2D18E39-CA09-31A5-62F0-0FB9F867966F}"/>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zh-CN" altLang="en-US" sz="2800">
                <a:latin typeface="楷体_GB2312" pitchFamily="49" charset="-122"/>
              </a:rPr>
              <a:t>行政检查应当遵循以下原则：</a:t>
            </a:r>
          </a:p>
          <a:p>
            <a:pPr algn="just" eaLnBrk="1" hangingPunct="1">
              <a:lnSpc>
                <a:spcPct val="120000"/>
              </a:lnSpc>
              <a:buFont typeface="Wingdings" panose="05000000000000000000" pitchFamily="2" charset="2"/>
              <a:buNone/>
            </a:pPr>
            <a:r>
              <a:rPr lang="zh-CN" altLang="en-US" sz="2800">
                <a:latin typeface="楷体_GB2312" pitchFamily="49" charset="-122"/>
              </a:rPr>
              <a:t>（一）依法检查原则</a:t>
            </a:r>
          </a:p>
          <a:p>
            <a:pPr algn="just" eaLnBrk="1" hangingPunct="1">
              <a:lnSpc>
                <a:spcPct val="120000"/>
              </a:lnSpc>
              <a:buFont typeface="Wingdings" panose="05000000000000000000" pitchFamily="2" charset="2"/>
              <a:buNone/>
            </a:pPr>
            <a:r>
              <a:rPr lang="zh-CN" altLang="en-US" sz="2800">
                <a:latin typeface="楷体_GB2312" pitchFamily="49" charset="-122"/>
              </a:rPr>
              <a:t>（二）公开公正原则</a:t>
            </a:r>
          </a:p>
          <a:p>
            <a:pPr algn="just" eaLnBrk="1" hangingPunct="1">
              <a:lnSpc>
                <a:spcPct val="120000"/>
              </a:lnSpc>
              <a:buFont typeface="Wingdings" panose="05000000000000000000" pitchFamily="2" charset="2"/>
              <a:buNone/>
            </a:pPr>
            <a:r>
              <a:rPr lang="zh-CN" altLang="en-US" sz="2800">
                <a:latin typeface="楷体_GB2312" pitchFamily="49" charset="-122"/>
              </a:rPr>
              <a:t>（三）合乎比例原则</a:t>
            </a:r>
            <a:endParaRPr lang="en-US" altLang="zh-CN" sz="2800">
              <a:latin typeface="楷体_GB2312" pitchFamily="49" charset="-122"/>
            </a:endParaRPr>
          </a:p>
          <a:p>
            <a:pPr algn="just" eaLnBrk="1" hangingPunct="1">
              <a:lnSpc>
                <a:spcPct val="120000"/>
              </a:lnSpc>
              <a:buFont typeface="Wingdings" panose="05000000000000000000" pitchFamily="2" charset="2"/>
              <a:buNone/>
            </a:pPr>
            <a:r>
              <a:rPr lang="en-US" altLang="zh-CN" sz="2800">
                <a:latin typeface="楷体_GB2312" pitchFamily="49" charset="-122"/>
              </a:rPr>
              <a:t>（</a:t>
            </a:r>
            <a:r>
              <a:rPr lang="zh-CN" altLang="en-US" sz="2800">
                <a:latin typeface="楷体_GB2312" pitchFamily="49" charset="-122"/>
              </a:rPr>
              <a:t>四）特别保护原则</a:t>
            </a:r>
          </a:p>
          <a:p>
            <a:pPr algn="just" eaLnBrk="1" hangingPunct="1">
              <a:lnSpc>
                <a:spcPct val="120000"/>
              </a:lnSpc>
              <a:buFont typeface="Wingdings" panose="05000000000000000000" pitchFamily="2" charset="2"/>
              <a:buNone/>
            </a:pPr>
            <a:endParaRPr lang="en-US" altLang="zh-CN" sz="2800">
              <a:solidFill>
                <a:srgbClr val="FF0000"/>
              </a:solidFill>
              <a:latin typeface="楷体_GB2312" pitchFamily="49" charset="-122"/>
            </a:endParaRPr>
          </a:p>
        </p:txBody>
      </p:sp>
      <p:sp>
        <p:nvSpPr>
          <p:cNvPr id="102404" name="Rectangle 4">
            <a:extLst>
              <a:ext uri="{FF2B5EF4-FFF2-40B4-BE49-F238E27FC236}">
                <a16:creationId xmlns:a16="http://schemas.microsoft.com/office/drawing/2014/main" id="{65A3B994-4C2C-2700-70FC-C88D4FA5D042}"/>
              </a:ext>
            </a:extLst>
          </p:cNvPr>
          <p:cNvSpPr>
            <a:spLocks noChangeArrowheads="1"/>
          </p:cNvSpPr>
          <p:nvPr/>
        </p:nvSpPr>
        <p:spPr bwMode="auto">
          <a:xfrm>
            <a:off x="3503614" y="692151"/>
            <a:ext cx="4340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a:solidFill>
                  <a:schemeClr val="tx2"/>
                </a:solidFill>
                <a:latin typeface="Arial" panose="020B0604020202020204" pitchFamily="34" charset="0"/>
              </a:rPr>
              <a:t>三、行政检查的原则</a:t>
            </a:r>
          </a:p>
        </p:txBody>
      </p:sp>
    </p:spTree>
  </p:cSld>
  <p:clrMapOvr>
    <a:masterClrMapping/>
  </p:clrMapOvr>
  <p:transition spd="slow">
    <p:random/>
    <p:sndAc>
      <p:stSnd>
        <p:snd r:embed="rId2" name="cashreg.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35CA3-D3D8-1EF4-942C-E61240BE69CE}"/>
              </a:ext>
            </a:extLst>
          </p:cNvPr>
          <p:cNvSpPr>
            <a:spLocks noGrp="1"/>
          </p:cNvSpPr>
          <p:nvPr>
            <p:ph type="title"/>
          </p:nvPr>
        </p:nvSpPr>
        <p:spPr/>
        <p:txBody>
          <a:bodyPr/>
          <a:lstStyle/>
          <a:p>
            <a:endParaRPr lang="zh-CN" altLang="en-US"/>
          </a:p>
        </p:txBody>
      </p:sp>
      <p:sp>
        <p:nvSpPr>
          <p:cNvPr id="20484" name="Rectangle 3">
            <a:extLst>
              <a:ext uri="{FF2B5EF4-FFF2-40B4-BE49-F238E27FC236}">
                <a16:creationId xmlns:a16="http://schemas.microsoft.com/office/drawing/2014/main" id="{3FF48436-711B-2152-3896-58139FC4DBEE}"/>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zh-CN" altLang="en-US">
                <a:latin typeface="楷体_GB2312" pitchFamily="49" charset="-122"/>
              </a:rPr>
              <a:t>（二）行政规划的特征</a:t>
            </a:r>
          </a:p>
          <a:p>
            <a:pPr algn="just" eaLnBrk="1" hangingPunct="1">
              <a:lnSpc>
                <a:spcPct val="110000"/>
              </a:lnSpc>
              <a:buFont typeface="Wingdings" panose="05000000000000000000" pitchFamily="2" charset="2"/>
              <a:buNone/>
            </a:pPr>
            <a:r>
              <a:rPr lang="zh-CN" altLang="en-US" sz="2400">
                <a:latin typeface="楷体_GB2312" pitchFamily="49" charset="-122"/>
              </a:rPr>
              <a:t>（1）它是用于实现一定政策的手段和工具；</a:t>
            </a:r>
          </a:p>
          <a:p>
            <a:pPr algn="just" eaLnBrk="1" hangingPunct="1">
              <a:lnSpc>
                <a:spcPct val="110000"/>
              </a:lnSpc>
              <a:buFont typeface="Wingdings" panose="05000000000000000000" pitchFamily="2" charset="2"/>
              <a:buNone/>
            </a:pPr>
            <a:r>
              <a:rPr lang="zh-CN" altLang="en-US" sz="2400">
                <a:latin typeface="楷体_GB2312" pitchFamily="49" charset="-122"/>
              </a:rPr>
              <a:t>（2）它是实现行政目标的一个过程；</a:t>
            </a:r>
          </a:p>
          <a:p>
            <a:pPr algn="just" eaLnBrk="1" hangingPunct="1">
              <a:lnSpc>
                <a:spcPct val="110000"/>
              </a:lnSpc>
              <a:buFont typeface="Wingdings" panose="05000000000000000000" pitchFamily="2" charset="2"/>
              <a:buNone/>
            </a:pPr>
            <a:r>
              <a:rPr lang="zh-CN" altLang="en-US" sz="2400">
                <a:latin typeface="楷体_GB2312" pitchFamily="49" charset="-122"/>
              </a:rPr>
              <a:t>（3）在时间上，它具有动态展开的要素；</a:t>
            </a:r>
          </a:p>
          <a:p>
            <a:pPr algn="just" eaLnBrk="1" hangingPunct="1">
              <a:lnSpc>
                <a:spcPct val="110000"/>
              </a:lnSpc>
              <a:buFont typeface="Wingdings" panose="05000000000000000000" pitchFamily="2" charset="2"/>
              <a:buNone/>
            </a:pPr>
            <a:r>
              <a:rPr lang="zh-CN" altLang="en-US" sz="2400">
                <a:latin typeface="楷体_GB2312" pitchFamily="49" charset="-122"/>
              </a:rPr>
              <a:t>（4）行政规划的内容具有非完结性和留有一定的余地；</a:t>
            </a:r>
          </a:p>
          <a:p>
            <a:pPr algn="just" eaLnBrk="1" hangingPunct="1">
              <a:lnSpc>
                <a:spcPct val="110000"/>
              </a:lnSpc>
              <a:buFont typeface="Wingdings" panose="05000000000000000000" pitchFamily="2" charset="2"/>
              <a:buNone/>
            </a:pPr>
            <a:r>
              <a:rPr lang="zh-CN" altLang="en-US" sz="2400">
                <a:latin typeface="楷体_GB2312" pitchFamily="49" charset="-122"/>
              </a:rPr>
              <a:t>（5）一般来说，单纯的综合性规划或指导性规划，并不一定要有具体的法律根据，但当行政规划（指拘束性行政规划）的决定将产生各种权利限制的效果时，则必须要有行政作用法上的具体法律根据。</a:t>
            </a:r>
          </a:p>
        </p:txBody>
      </p:sp>
    </p:spTree>
  </p:cSld>
  <p:clrMapOvr>
    <a:masterClrMapping/>
  </p:clrMapOvr>
  <p:transition spd="slow">
    <p:random/>
    <p:sndAc>
      <p:stSnd>
        <p:snd r:embed="rId2" name="cashreg.wav"/>
      </p:stSnd>
    </p:sndAc>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a:extLst>
              <a:ext uri="{FF2B5EF4-FFF2-40B4-BE49-F238E27FC236}">
                <a16:creationId xmlns:a16="http://schemas.microsoft.com/office/drawing/2014/main" id="{A66C67DD-4DF8-7EEB-EDFE-565845F507EC}"/>
              </a:ext>
            </a:extLst>
          </p:cNvPr>
          <p:cNvSpPr>
            <a:spLocks noGrp="1" noChangeArrowheads="1"/>
          </p:cNvSpPr>
          <p:nvPr>
            <p:ph type="title"/>
          </p:nvPr>
        </p:nvSpPr>
        <p:spPr/>
        <p:txBody>
          <a:bodyPr/>
          <a:lstStyle/>
          <a:p>
            <a:pPr eaLnBrk="1" hangingPunct="1"/>
            <a:r>
              <a:rPr lang="zh-CN" altLang="en-US"/>
              <a:t>四、行政检查程序</a:t>
            </a:r>
          </a:p>
        </p:txBody>
      </p:sp>
      <p:sp>
        <p:nvSpPr>
          <p:cNvPr id="103428" name="Rectangle 3">
            <a:extLst>
              <a:ext uri="{FF2B5EF4-FFF2-40B4-BE49-F238E27FC236}">
                <a16:creationId xmlns:a16="http://schemas.microsoft.com/office/drawing/2014/main" id="{68BD67AB-9789-9B42-7FCF-C3629C558255}"/>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zh-CN" altLang="en-US" sz="2400">
                <a:latin typeface="楷体_GB2312" pitchFamily="49" charset="-122"/>
              </a:rPr>
              <a:t>一般来说，行政检查应当遵循以下程序：</a:t>
            </a:r>
          </a:p>
          <a:p>
            <a:pPr algn="just" eaLnBrk="1" hangingPunct="1">
              <a:lnSpc>
                <a:spcPct val="110000"/>
              </a:lnSpc>
              <a:buFont typeface="Wingdings" panose="05000000000000000000" pitchFamily="2" charset="2"/>
              <a:buNone/>
            </a:pPr>
            <a:r>
              <a:rPr lang="zh-CN" altLang="en-US" sz="2400">
                <a:latin typeface="楷体_GB2312" pitchFamily="49" charset="-122"/>
              </a:rPr>
              <a:t>（一）立案管辖</a:t>
            </a:r>
            <a:endParaRPr lang="en-US" altLang="zh-CN" sz="2400">
              <a:latin typeface="楷体_GB2312" pitchFamily="49" charset="-122"/>
            </a:endParaRPr>
          </a:p>
          <a:p>
            <a:pPr algn="just" eaLnBrk="1" hangingPunct="1">
              <a:lnSpc>
                <a:spcPct val="110000"/>
              </a:lnSpc>
              <a:buFont typeface="Wingdings" panose="05000000000000000000" pitchFamily="2" charset="2"/>
              <a:buNone/>
            </a:pPr>
            <a:r>
              <a:rPr lang="zh-CN" altLang="en-US" sz="2400">
                <a:latin typeface="楷体_GB2312" pitchFamily="49" charset="-122"/>
              </a:rPr>
              <a:t>（二）告知说明</a:t>
            </a:r>
          </a:p>
          <a:p>
            <a:pPr algn="just" eaLnBrk="1" hangingPunct="1">
              <a:lnSpc>
                <a:spcPct val="110000"/>
              </a:lnSpc>
              <a:buFont typeface="Wingdings" panose="05000000000000000000" pitchFamily="2" charset="2"/>
              <a:buNone/>
            </a:pPr>
            <a:r>
              <a:rPr lang="zh-CN" altLang="en-US" sz="2400">
                <a:latin typeface="楷体_GB2312" pitchFamily="49" charset="-122"/>
              </a:rPr>
              <a:t>（三）陈述申辩</a:t>
            </a:r>
          </a:p>
          <a:p>
            <a:pPr algn="just" eaLnBrk="1" hangingPunct="1">
              <a:lnSpc>
                <a:spcPct val="110000"/>
              </a:lnSpc>
              <a:buFont typeface="Wingdings" panose="05000000000000000000" pitchFamily="2" charset="2"/>
              <a:buNone/>
            </a:pPr>
            <a:r>
              <a:rPr lang="zh-CN" altLang="en-US" sz="2400">
                <a:latin typeface="楷体_GB2312" pitchFamily="49" charset="-122"/>
              </a:rPr>
              <a:t>（四）说明理由</a:t>
            </a:r>
          </a:p>
          <a:p>
            <a:pPr algn="just" eaLnBrk="1" hangingPunct="1">
              <a:lnSpc>
                <a:spcPct val="110000"/>
              </a:lnSpc>
              <a:buFont typeface="Wingdings" panose="05000000000000000000" pitchFamily="2" charset="2"/>
              <a:buNone/>
            </a:pPr>
            <a:r>
              <a:rPr lang="zh-CN" altLang="en-US" sz="2400">
                <a:latin typeface="楷体_GB2312" pitchFamily="49" charset="-122"/>
              </a:rPr>
              <a:t>（五）行政救济</a:t>
            </a:r>
          </a:p>
          <a:p>
            <a:pPr algn="just" eaLnBrk="1" hangingPunct="1">
              <a:lnSpc>
                <a:spcPct val="110000"/>
              </a:lnSpc>
              <a:buFont typeface="Wingdings" panose="05000000000000000000" pitchFamily="2" charset="2"/>
              <a:buNone/>
            </a:pPr>
            <a:endParaRPr lang="zh-CN" altLang="en-US" sz="2800">
              <a:latin typeface="楷体_GB2312" pitchFamily="49" charset="-122"/>
            </a:endParaRPr>
          </a:p>
          <a:p>
            <a:pPr algn="just" eaLnBrk="1" hangingPunct="1">
              <a:lnSpc>
                <a:spcPct val="110000"/>
              </a:lnSpc>
              <a:buFont typeface="Wingdings" panose="05000000000000000000" pitchFamily="2" charset="2"/>
              <a:buNone/>
            </a:pPr>
            <a:endParaRPr lang="en-US" altLang="zh-CN" sz="2800">
              <a:latin typeface="楷体_GB2312" pitchFamily="49" charset="-122"/>
            </a:endParaRPr>
          </a:p>
        </p:txBody>
      </p:sp>
    </p:spTree>
  </p:cSld>
  <p:clrMapOvr>
    <a:masterClrMapping/>
  </p:clrMapOvr>
  <p:transition spd="slow">
    <p:random/>
    <p:sndAc>
      <p:stSnd>
        <p:snd r:embed="rId2" name="cashreg.wav"/>
      </p:stSnd>
    </p:sndAc>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a:extLst>
              <a:ext uri="{FF2B5EF4-FFF2-40B4-BE49-F238E27FC236}">
                <a16:creationId xmlns:a16="http://schemas.microsoft.com/office/drawing/2014/main" id="{E8F5B6BB-E131-88B0-3480-94147ADF195A}"/>
              </a:ext>
            </a:extLst>
          </p:cNvPr>
          <p:cNvSpPr>
            <a:spLocks noGrp="1" noChangeArrowheads="1"/>
          </p:cNvSpPr>
          <p:nvPr>
            <p:ph type="title"/>
          </p:nvPr>
        </p:nvSpPr>
        <p:spPr/>
        <p:txBody>
          <a:bodyPr/>
          <a:lstStyle/>
          <a:p>
            <a:pPr eaLnBrk="1" hangingPunct="1"/>
            <a:r>
              <a:rPr lang="zh-CN" altLang="en-US" sz="3600">
                <a:solidFill>
                  <a:srgbClr val="FF0000"/>
                </a:solidFill>
                <a:latin typeface="楷体_GB2312" pitchFamily="49" charset="-122"/>
                <a:ea typeface="楷体_GB2312" pitchFamily="49" charset="-122"/>
              </a:rPr>
              <a:t>本节实务研究 </a:t>
            </a:r>
          </a:p>
        </p:txBody>
      </p:sp>
      <p:sp>
        <p:nvSpPr>
          <p:cNvPr id="45060" name="Rectangle 3">
            <a:extLst>
              <a:ext uri="{FF2B5EF4-FFF2-40B4-BE49-F238E27FC236}">
                <a16:creationId xmlns:a16="http://schemas.microsoft.com/office/drawing/2014/main" id="{E6601855-17E9-C910-6184-18DE4C678AC9}"/>
              </a:ext>
            </a:extLst>
          </p:cNvPr>
          <p:cNvSpPr>
            <a:spLocks noGrp="1"/>
          </p:cNvSpPr>
          <p:nvPr>
            <p:ph idx="1"/>
          </p:nvPr>
        </p:nvSpPr>
        <p:spPr/>
        <p:txBody>
          <a:bodyPr/>
          <a:lstStyle/>
          <a:p>
            <a:pPr eaLnBrk="1" hangingPunct="1">
              <a:lnSpc>
                <a:spcPct val="110000"/>
              </a:lnSpc>
              <a:buFont typeface="Wingdings" panose="05000000000000000000" pitchFamily="2" charset="2"/>
              <a:buNone/>
              <a:defRPr/>
            </a:pPr>
            <a:r>
              <a:rPr lang="zh-CN" altLang="zh-CN" sz="2800" noProof="1">
                <a:effectLst>
                  <a:outerShdw blurRad="38100" dist="38100" dir="2700000" algn="tl">
                    <a:srgbClr val="C0C0C0"/>
                  </a:outerShdw>
                </a:effectLst>
                <a:latin typeface="楷体_GB2312" pitchFamily="49" charset="-122"/>
              </a:rPr>
              <a:t>* </a:t>
            </a:r>
            <a:r>
              <a:rPr lang="zh-CN" altLang="en-US" sz="2800" noProof="1">
                <a:effectLst>
                  <a:outerShdw blurRad="38100" dist="38100" dir="2700000" algn="tl">
                    <a:srgbClr val="C0C0C0"/>
                  </a:outerShdw>
                </a:effectLst>
                <a:latin typeface="楷体_GB2312" pitchFamily="49" charset="-122"/>
              </a:rPr>
              <a:t>我国还没有形成一套涵盖整个食品安全领域的科学、高效的食品安全监管机制，尤其是目前还没有构建行之有效的食品安全检查制度。</a:t>
            </a:r>
            <a:endParaRPr lang="zh-CN" altLang="en-US" sz="2400" noProof="1">
              <a:solidFill>
                <a:srgbClr val="000000"/>
              </a:solidFill>
              <a:latin typeface="楷体_GB2312" pitchFamily="49" charset="-122"/>
            </a:endParaRPr>
          </a:p>
        </p:txBody>
      </p:sp>
    </p:spTree>
  </p:cSld>
  <p:clrMapOvr>
    <a:masterClrMapping/>
  </p:clrMapOvr>
  <p:transition spd="slow">
    <p:random/>
    <p:sndAc>
      <p:stSnd>
        <p:snd r:embed="rId2" name="cashreg.wav"/>
      </p:stSnd>
    </p:sndAc>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a:extLst>
              <a:ext uri="{FF2B5EF4-FFF2-40B4-BE49-F238E27FC236}">
                <a16:creationId xmlns:a16="http://schemas.microsoft.com/office/drawing/2014/main" id="{D85DEFA1-2D0C-60E6-D813-2778B131113B}"/>
              </a:ext>
            </a:extLst>
          </p:cNvPr>
          <p:cNvSpPr>
            <a:spLocks noGrp="1" noChangeArrowheads="1"/>
          </p:cNvSpPr>
          <p:nvPr>
            <p:ph type="title"/>
          </p:nvPr>
        </p:nvSpPr>
        <p:spPr/>
        <p:txBody>
          <a:bodyPr/>
          <a:lstStyle/>
          <a:p>
            <a:pPr eaLnBrk="1" hangingPunct="1"/>
            <a:r>
              <a:rPr lang="zh-CN" altLang="en-US" sz="3600">
                <a:solidFill>
                  <a:srgbClr val="FF0000"/>
                </a:solidFill>
                <a:latin typeface="楷体_GB2312" pitchFamily="49" charset="-122"/>
                <a:ea typeface="楷体_GB2312" pitchFamily="49" charset="-122"/>
              </a:rPr>
              <a:t>本节理论探讨 </a:t>
            </a:r>
          </a:p>
        </p:txBody>
      </p:sp>
      <p:sp>
        <p:nvSpPr>
          <p:cNvPr id="44036" name="Rectangle 3">
            <a:extLst>
              <a:ext uri="{FF2B5EF4-FFF2-40B4-BE49-F238E27FC236}">
                <a16:creationId xmlns:a16="http://schemas.microsoft.com/office/drawing/2014/main" id="{A6597A27-712B-2A1A-7318-DB9693C83EDF}"/>
              </a:ext>
            </a:extLst>
          </p:cNvPr>
          <p:cNvSpPr>
            <a:spLocks noGrp="1"/>
          </p:cNvSpPr>
          <p:nvPr>
            <p:ph idx="1"/>
          </p:nvPr>
        </p:nvSpPr>
        <p:spPr/>
        <p:txBody>
          <a:bodyPr/>
          <a:lstStyle/>
          <a:p>
            <a:pPr eaLnBrk="1" hangingPunct="1">
              <a:buFont typeface="Wingdings" panose="05000000000000000000" pitchFamily="2" charset="2"/>
              <a:buNone/>
              <a:defRPr/>
            </a:pPr>
            <a:r>
              <a:rPr lang="zh-CN" altLang="zh-CN" sz="2800" noProof="1">
                <a:effectLst>
                  <a:outerShdw blurRad="38100" dist="38100" dir="2700000" algn="tl">
                    <a:srgbClr val="C0C0C0"/>
                  </a:outerShdw>
                </a:effectLst>
                <a:latin typeface="楷体_GB2312" pitchFamily="49" charset="-122"/>
              </a:rPr>
              <a:t>* </a:t>
            </a:r>
            <a:r>
              <a:rPr lang="zh-CN" altLang="en-US" sz="2800" noProof="1">
                <a:effectLst>
                  <a:outerShdw blurRad="38100" dist="38100" dir="2700000" algn="tl">
                    <a:srgbClr val="C0C0C0"/>
                  </a:outerShdw>
                </a:effectLst>
                <a:latin typeface="楷体_GB2312" pitchFamily="49" charset="-122"/>
              </a:rPr>
              <a:t>行政检查具备积极和消极两方面的作用，其在行政法实施中起着承前启后的核心作用，应作为行政法实施过程中的关键环节独立存在。</a:t>
            </a:r>
          </a:p>
        </p:txBody>
      </p:sp>
    </p:spTree>
  </p:cSld>
  <p:clrMapOvr>
    <a:masterClrMapping/>
  </p:clrMapOvr>
  <p:transition spd="slow">
    <p:random/>
    <p:sndAc>
      <p:stSnd>
        <p:snd r:embed="rId2" name="cashreg.wav"/>
      </p:stSnd>
    </p:sndAc>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a:extLst>
              <a:ext uri="{FF2B5EF4-FFF2-40B4-BE49-F238E27FC236}">
                <a16:creationId xmlns:a16="http://schemas.microsoft.com/office/drawing/2014/main" id="{D342D234-CF57-0978-D174-982D9265FECA}"/>
              </a:ext>
            </a:extLst>
          </p:cNvPr>
          <p:cNvSpPr>
            <a:spLocks noGrp="1" noChangeArrowheads="1"/>
          </p:cNvSpPr>
          <p:nvPr>
            <p:ph type="title"/>
          </p:nvPr>
        </p:nvSpPr>
        <p:spPr/>
        <p:txBody>
          <a:bodyPr/>
          <a:lstStyle/>
          <a:p>
            <a:pPr eaLnBrk="1" hangingPunct="1"/>
            <a:r>
              <a:rPr lang="zh-CN" altLang="en-US" sz="3600">
                <a:solidFill>
                  <a:srgbClr val="FF0000"/>
                </a:solidFill>
                <a:latin typeface="楷体_GB2312" pitchFamily="49" charset="-122"/>
                <a:ea typeface="楷体_GB2312" pitchFamily="49" charset="-122"/>
              </a:rPr>
              <a:t>本节理论探讨 </a:t>
            </a:r>
          </a:p>
        </p:txBody>
      </p:sp>
      <p:sp>
        <p:nvSpPr>
          <p:cNvPr id="59396" name="Rectangle 3">
            <a:extLst>
              <a:ext uri="{FF2B5EF4-FFF2-40B4-BE49-F238E27FC236}">
                <a16:creationId xmlns:a16="http://schemas.microsoft.com/office/drawing/2014/main" id="{41563D70-893E-AB0C-329D-9510CC94C617}"/>
              </a:ext>
            </a:extLst>
          </p:cNvPr>
          <p:cNvSpPr>
            <a:spLocks noGrp="1"/>
          </p:cNvSpPr>
          <p:nvPr>
            <p:ph idx="1"/>
          </p:nvPr>
        </p:nvSpPr>
        <p:spPr/>
        <p:txBody>
          <a:bodyPr/>
          <a:lstStyle/>
          <a:p>
            <a:pPr eaLnBrk="1" hangingPunct="1">
              <a:lnSpc>
                <a:spcPct val="110000"/>
              </a:lnSpc>
              <a:buFont typeface="Wingdings" panose="05000000000000000000" pitchFamily="2" charset="2"/>
              <a:buNone/>
              <a:defRPr/>
            </a:pPr>
            <a:r>
              <a:rPr lang="zh-CN" altLang="zh-CN" noProof="1">
                <a:effectLst>
                  <a:outerShdw blurRad="38100" dist="38100" dir="2700000" algn="tl">
                    <a:srgbClr val="C0C0C0"/>
                  </a:outerShdw>
                </a:effectLst>
                <a:latin typeface="楷体_GB2312" pitchFamily="49" charset="-122"/>
              </a:rPr>
              <a:t>* </a:t>
            </a:r>
            <a:r>
              <a:rPr lang="zh-CN" altLang="en-US" noProof="1">
                <a:effectLst>
                  <a:outerShdw blurRad="38100" dist="38100" dir="2700000" algn="tl">
                    <a:srgbClr val="C0C0C0"/>
                  </a:outerShdw>
                </a:effectLst>
                <a:latin typeface="楷体_GB2312" pitchFamily="49" charset="-122"/>
              </a:rPr>
              <a:t>行政契约中公共权利的保护乃是一个有待解决的重要课题，在契约的缔结、履行、评估和司法执行中应当遵循公开和公众参与的原则。</a:t>
            </a:r>
            <a:r>
              <a:rPr lang="zh-CN" altLang="en-US" sz="2400" noProof="1">
                <a:effectLst>
                  <a:outerShdw blurRad="38100" dist="38100" dir="2700000" algn="tl">
                    <a:srgbClr val="C0C0C0"/>
                  </a:outerShdw>
                </a:effectLst>
                <a:latin typeface="楷体_GB2312" pitchFamily="49" charset="-122"/>
              </a:rPr>
              <a:t> </a:t>
            </a:r>
          </a:p>
        </p:txBody>
      </p:sp>
    </p:spTree>
  </p:cSld>
  <p:clrMapOvr>
    <a:masterClrMapping/>
  </p:clrMapOvr>
  <p:transition spd="slow">
    <p:random/>
    <p:sndAc>
      <p:stSnd>
        <p:snd r:embed="rId2" name="cashreg.wav"/>
      </p:stSnd>
    </p:sndAc>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a:extLst>
              <a:ext uri="{FF2B5EF4-FFF2-40B4-BE49-F238E27FC236}">
                <a16:creationId xmlns:a16="http://schemas.microsoft.com/office/drawing/2014/main" id="{F6E7D1D0-8E0F-C732-3143-1997B4F43DA6}"/>
              </a:ext>
            </a:extLst>
          </p:cNvPr>
          <p:cNvSpPr>
            <a:spLocks noGrp="1" noChangeArrowheads="1"/>
          </p:cNvSpPr>
          <p:nvPr>
            <p:ph type="title"/>
          </p:nvPr>
        </p:nvSpPr>
        <p:spPr/>
        <p:txBody>
          <a:bodyPr/>
          <a:lstStyle/>
          <a:p>
            <a:pPr eaLnBrk="1" hangingPunct="1"/>
            <a:r>
              <a:rPr lang="zh-CN" altLang="en-US" sz="3600">
                <a:solidFill>
                  <a:schemeClr val="hlink"/>
                </a:solidFill>
                <a:latin typeface="楷体_GB2312" pitchFamily="49" charset="-122"/>
                <a:ea typeface="楷体_GB2312" pitchFamily="49" charset="-122"/>
              </a:rPr>
              <a:t>本章前沿问题</a:t>
            </a:r>
          </a:p>
        </p:txBody>
      </p:sp>
      <p:sp>
        <p:nvSpPr>
          <p:cNvPr id="71683" name="Rectangle 3">
            <a:extLst>
              <a:ext uri="{FF2B5EF4-FFF2-40B4-BE49-F238E27FC236}">
                <a16:creationId xmlns:a16="http://schemas.microsoft.com/office/drawing/2014/main" id="{1DBCCBE7-48AA-623C-2763-2E858D9144C9}"/>
              </a:ext>
            </a:extLst>
          </p:cNvPr>
          <p:cNvSpPr>
            <a:spLocks noGrp="1"/>
          </p:cNvSpPr>
          <p:nvPr>
            <p:ph idx="1"/>
          </p:nvPr>
        </p:nvSpPr>
        <p:spPr/>
        <p:txBody>
          <a:bodyPr/>
          <a:lstStyle/>
          <a:p>
            <a:pPr algn="just" eaLnBrk="1" hangingPunct="1">
              <a:lnSpc>
                <a:spcPct val="130000"/>
              </a:lnSpc>
              <a:buFont typeface="Wingdings" panose="05000000000000000000" pitchFamily="2" charset="2"/>
              <a:buNone/>
              <a:defRPr/>
            </a:pPr>
            <a:r>
              <a:rPr lang="zh-CN" altLang="zh-CN" sz="2800" noProof="1">
                <a:effectLst>
                  <a:outerShdw blurRad="38100" dist="38100" dir="2700000" algn="tl">
                    <a:srgbClr val="C0C0C0"/>
                  </a:outerShdw>
                </a:effectLst>
                <a:latin typeface="楷体_GB2312" pitchFamily="49" charset="-122"/>
              </a:rPr>
              <a:t>* </a:t>
            </a:r>
            <a:r>
              <a:rPr lang="zh-CN" altLang="en-US" sz="2800" noProof="1">
                <a:effectLst>
                  <a:outerShdw blurRad="38100" dist="38100" dir="2700000" algn="tl">
                    <a:srgbClr val="C0C0C0"/>
                  </a:outerShdw>
                </a:effectLst>
                <a:latin typeface="楷体_GB2312" pitchFamily="49" charset="-122"/>
              </a:rPr>
              <a:t>在规制革新的浪潮中行政契约作为传统</a:t>
            </a:r>
            <a:r>
              <a:rPr lang="zh-CN" altLang="zh-CN" sz="2800" noProof="1">
                <a:effectLst>
                  <a:outerShdw blurRad="38100" dist="38100" dir="2700000" algn="tl">
                    <a:srgbClr val="C0C0C0"/>
                  </a:outerShdw>
                </a:effectLst>
                <a:latin typeface="楷体_GB2312" pitchFamily="49" charset="-122"/>
              </a:rPr>
              <a:t>“</a:t>
            </a:r>
            <a:r>
              <a:rPr lang="zh-CN" altLang="en-US" sz="2800" noProof="1">
                <a:effectLst>
                  <a:outerShdw blurRad="38100" dist="38100" dir="2700000" algn="tl">
                    <a:srgbClr val="C0C0C0"/>
                  </a:outerShdw>
                </a:effectLst>
                <a:latin typeface="楷体_GB2312" pitchFamily="49" charset="-122"/>
              </a:rPr>
              <a:t>命令与控制</a:t>
            </a:r>
            <a:r>
              <a:rPr lang="zh-CN" altLang="zh-CN" sz="2800" noProof="1">
                <a:effectLst>
                  <a:outerShdw blurRad="38100" dist="38100" dir="2700000" algn="tl">
                    <a:srgbClr val="C0C0C0"/>
                  </a:outerShdw>
                </a:effectLst>
                <a:latin typeface="楷体_GB2312" pitchFamily="49" charset="-122"/>
              </a:rPr>
              <a:t>”</a:t>
            </a:r>
            <a:r>
              <a:rPr lang="zh-CN" altLang="en-US" sz="2800" noProof="1">
                <a:effectLst>
                  <a:outerShdw blurRad="38100" dist="38100" dir="2700000" algn="tl">
                    <a:srgbClr val="C0C0C0"/>
                  </a:outerShdw>
                </a:effectLst>
                <a:latin typeface="楷体_GB2312" pitchFamily="49" charset="-122"/>
              </a:rPr>
              <a:t>手段的替代品获得了越来越广泛的运用。</a:t>
            </a:r>
          </a:p>
        </p:txBody>
      </p:sp>
    </p:spTree>
  </p:cSld>
  <p:clrMapOvr>
    <a:masterClrMapping/>
  </p:clrMapOvr>
  <p:transition spd="slow">
    <p:random/>
    <p:sndAc>
      <p:stSnd>
        <p:snd r:embed="rId2" name="cashreg.wav"/>
      </p:stSnd>
    </p:sndAc>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a:extLst>
              <a:ext uri="{FF2B5EF4-FFF2-40B4-BE49-F238E27FC236}">
                <a16:creationId xmlns:a16="http://schemas.microsoft.com/office/drawing/2014/main" id="{4FCEA7D0-8F79-10A4-0731-9A1EA97CC414}"/>
              </a:ext>
            </a:extLst>
          </p:cNvPr>
          <p:cNvSpPr>
            <a:spLocks noGrp="1" noChangeArrowheads="1"/>
          </p:cNvSpPr>
          <p:nvPr>
            <p:ph type="title"/>
          </p:nvPr>
        </p:nvSpPr>
        <p:spPr/>
        <p:txBody>
          <a:bodyPr/>
          <a:lstStyle/>
          <a:p>
            <a:pPr eaLnBrk="1" hangingPunct="1"/>
            <a:r>
              <a:rPr lang="zh-CN" altLang="en-US" sz="3600">
                <a:solidFill>
                  <a:schemeClr val="hlink"/>
                </a:solidFill>
                <a:ea typeface="楷体_GB2312" pitchFamily="49" charset="-122"/>
              </a:rPr>
              <a:t>本章思考题</a:t>
            </a:r>
          </a:p>
        </p:txBody>
      </p:sp>
      <p:sp>
        <p:nvSpPr>
          <p:cNvPr id="108548" name="Rectangle 3">
            <a:extLst>
              <a:ext uri="{FF2B5EF4-FFF2-40B4-BE49-F238E27FC236}">
                <a16:creationId xmlns:a16="http://schemas.microsoft.com/office/drawing/2014/main" id="{CF7CFB88-A5CB-C9E5-9AF2-73DED238FA98}"/>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zh-CN" altLang="en-US" sz="2400">
                <a:solidFill>
                  <a:srgbClr val="000000"/>
                </a:solidFill>
                <a:latin typeface="楷体_GB2312" pitchFamily="49" charset="-122"/>
              </a:rPr>
              <a:t>1．行政规划在行政实务中有何法律约束力？</a:t>
            </a:r>
          </a:p>
          <a:p>
            <a:pPr algn="just" eaLnBrk="1" hangingPunct="1">
              <a:lnSpc>
                <a:spcPct val="120000"/>
              </a:lnSpc>
              <a:buFont typeface="Wingdings" panose="05000000000000000000" pitchFamily="2" charset="2"/>
              <a:buNone/>
            </a:pPr>
            <a:r>
              <a:rPr lang="zh-CN" altLang="en-US" sz="2400">
                <a:solidFill>
                  <a:srgbClr val="000000"/>
                </a:solidFill>
                <a:latin typeface="楷体_GB2312" pitchFamily="49" charset="-122"/>
              </a:rPr>
              <a:t>2．如何理解行政指导行为的法律依据？</a:t>
            </a:r>
          </a:p>
          <a:p>
            <a:pPr algn="just" eaLnBrk="1" hangingPunct="1">
              <a:lnSpc>
                <a:spcPct val="120000"/>
              </a:lnSpc>
              <a:buFont typeface="Wingdings" panose="05000000000000000000" pitchFamily="2" charset="2"/>
              <a:buNone/>
            </a:pPr>
            <a:r>
              <a:rPr lang="zh-CN" altLang="en-US" sz="2400">
                <a:solidFill>
                  <a:srgbClr val="000000"/>
                </a:solidFill>
                <a:latin typeface="楷体_GB2312" pitchFamily="49" charset="-122"/>
              </a:rPr>
              <a:t>3．行政契约与民事契约的主要区别是什么？</a:t>
            </a:r>
          </a:p>
          <a:p>
            <a:pPr algn="just" eaLnBrk="1" hangingPunct="1">
              <a:lnSpc>
                <a:spcPct val="120000"/>
              </a:lnSpc>
              <a:buFont typeface="Wingdings" panose="05000000000000000000" pitchFamily="2" charset="2"/>
              <a:buNone/>
            </a:pPr>
            <a:r>
              <a:rPr lang="zh-CN" altLang="en-US" sz="2400">
                <a:solidFill>
                  <a:srgbClr val="000000"/>
                </a:solidFill>
                <a:latin typeface="楷体_GB2312" pitchFamily="49" charset="-122"/>
              </a:rPr>
              <a:t>4. 如何完善我国行政确认制度？</a:t>
            </a:r>
          </a:p>
          <a:p>
            <a:pPr algn="just" eaLnBrk="1" hangingPunct="1">
              <a:lnSpc>
                <a:spcPct val="120000"/>
              </a:lnSpc>
              <a:buFont typeface="Wingdings" panose="05000000000000000000" pitchFamily="2" charset="2"/>
              <a:buNone/>
            </a:pPr>
            <a:r>
              <a:rPr lang="zh-CN" altLang="en-US" sz="2400">
                <a:solidFill>
                  <a:srgbClr val="000000"/>
                </a:solidFill>
                <a:latin typeface="楷体_GB2312" pitchFamily="49" charset="-122"/>
              </a:rPr>
              <a:t>5. 行政调查与行政检查有何区别？如何完善我国行政检查制度？</a:t>
            </a:r>
          </a:p>
        </p:txBody>
      </p:sp>
    </p:spTree>
  </p:cSld>
  <p:clrMapOvr>
    <a:masterClrMapping/>
  </p:clrMapOvr>
  <p:transition spd="slow">
    <p:random/>
    <p:sndAc>
      <p:stSnd>
        <p:snd r:embed="rId2" name="cashreg.wav"/>
      </p:stSnd>
    </p:sndAc>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8349" y="2820987"/>
            <a:ext cx="10668000" cy="1216025"/>
          </a:xfrm>
        </p:spPr>
        <p:txBody>
          <a:bodyPr/>
          <a:lstStyle/>
          <a:p>
            <a:pPr eaLnBrk="1" hangingPunct="1"/>
            <a:r>
              <a:rPr lang="en-US" altLang="zh-CN" sz="5400" b="1" dirty="0">
                <a:solidFill>
                  <a:srgbClr val="7030A0"/>
                </a:solidFill>
              </a:rPr>
              <a:t>THE  END</a:t>
            </a:r>
            <a:endParaRPr lang="zh-CN" altLang="en-US" sz="5400" b="1" dirty="0">
              <a:solidFill>
                <a:srgbClr val="7030A0"/>
              </a:solidFill>
            </a:endParaRPr>
          </a:p>
        </p:txBody>
      </p:sp>
      <p:sp>
        <p:nvSpPr>
          <p:cNvPr id="2" name="内容占位符 1">
            <a:extLst>
              <a:ext uri="{FF2B5EF4-FFF2-40B4-BE49-F238E27FC236}">
                <a16:creationId xmlns:a16="http://schemas.microsoft.com/office/drawing/2014/main" id="{ACF284FA-6899-31F1-84AA-F1240366C888}"/>
              </a:ext>
            </a:extLst>
          </p:cNvPr>
          <p:cNvSpPr>
            <a:spLocks noGrp="1"/>
          </p:cNvSpPr>
          <p:nvPr>
            <p:ph idx="1"/>
          </p:nvPr>
        </p:nvSpPr>
        <p:spPr/>
        <p:txBody>
          <a:bodyPr/>
          <a:lstStyle/>
          <a:p>
            <a:endParaRPr lang="zh-CN" altLang="en-US"/>
          </a:p>
        </p:txBody>
      </p:sp>
    </p:spTree>
  </p:cSld>
  <p:clrMapOvr>
    <a:masterClrMapping/>
  </p:clrMapOvr>
  <p:transition spd="slow">
    <p:random/>
    <p:sndAc>
      <p:stSnd>
        <p:snd r:embed="rId2" name="cashreg.wav"/>
      </p:stSnd>
    </p:sndAc>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6990</Words>
  <Application>Microsoft Office PowerPoint</Application>
  <PresentationFormat>宽屏</PresentationFormat>
  <Paragraphs>334</Paragraphs>
  <Slides>96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96</vt:i4>
      </vt:variant>
    </vt:vector>
  </HeadingPairs>
  <TitlesOfParts>
    <vt:vector size="107" baseType="lpstr">
      <vt:lpstr>华文楷体</vt:lpstr>
      <vt:lpstr>宋体</vt:lpstr>
      <vt:lpstr>楷体 </vt:lpstr>
      <vt:lpstr>楷体_GB2312</vt:lpstr>
      <vt:lpstr>等线</vt:lpstr>
      <vt:lpstr>黑体</vt:lpstr>
      <vt:lpstr>Arial</vt:lpstr>
      <vt:lpstr>Times New Roman</vt:lpstr>
      <vt:lpstr>Verdana</vt:lpstr>
      <vt:lpstr>Wingdings</vt:lpstr>
      <vt:lpstr>Profile</vt:lpstr>
      <vt:lpstr>行政法与行政诉讼法学</vt:lpstr>
      <vt:lpstr>PowerPoint 演示文稿</vt:lpstr>
      <vt:lpstr>PowerPoint 演示文稿</vt:lpstr>
      <vt:lpstr>本章导语</vt:lpstr>
      <vt:lpstr>本章导语</vt:lpstr>
      <vt:lpstr>本章导语</vt:lpstr>
      <vt:lpstr>PowerPoint 演示文稿</vt:lpstr>
      <vt:lpstr>一、行政规划的概念与特征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本节实务研究 </vt:lpstr>
      <vt:lpstr>本节理论探讨 </vt:lpstr>
      <vt:lpstr>PowerPoint 演示文稿</vt:lpstr>
      <vt:lpstr>一、行政指导的概念与特征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本节实务研究 </vt:lpstr>
      <vt:lpstr>本节理论探讨 </vt:lpstr>
      <vt:lpstr>PowerPoint 演示文稿</vt:lpstr>
      <vt:lpstr>一、行政协议的概念与特征</vt:lpstr>
      <vt:lpstr>二、行政协议的功能与分类</vt:lpstr>
      <vt:lpstr>三、行政协议的权利与义务</vt:lpstr>
      <vt:lpstr>PowerPoint 演示文稿</vt:lpstr>
      <vt:lpstr>PowerPoint 演示文稿</vt:lpstr>
      <vt:lpstr>四、行政协议的订立与实施</vt:lpstr>
      <vt:lpstr>PowerPoint 演示文稿</vt:lpstr>
      <vt:lpstr>PowerPoint 演示文稿</vt:lpstr>
      <vt:lpstr>PowerPoint 演示文稿</vt:lpstr>
      <vt:lpstr>本节实务研究 </vt:lpstr>
      <vt:lpstr>本节理论探讨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三、行政确认的原则</vt:lpstr>
      <vt:lpstr>PowerPoint 演示文稿</vt:lpstr>
      <vt:lpstr>四、行政确认制度</vt:lpstr>
      <vt:lpstr>PowerPoint 演示文稿</vt:lpstr>
      <vt:lpstr>本节实务研究 </vt:lpstr>
      <vt:lpstr>本节理论探讨 </vt:lpstr>
      <vt:lpstr>PowerPoint 演示文稿</vt:lpstr>
      <vt:lpstr>一、行政调查的概念和特征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四、行政调查程序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四、行政检查程序</vt:lpstr>
      <vt:lpstr>本节实务研究 </vt:lpstr>
      <vt:lpstr>本节理论探讨 </vt:lpstr>
      <vt:lpstr>本节理论探讨 </vt:lpstr>
      <vt:lpstr>本章前沿问题</vt:lpstr>
      <vt:lpstr>本章思考题</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企业经营中的法律风险</dc:title>
  <dc:creator>涛 彭</dc:creator>
  <cp:lastModifiedBy>涛 彭</cp:lastModifiedBy>
  <cp:revision>28</cp:revision>
  <dcterms:created xsi:type="dcterms:W3CDTF">2024-08-05T00:02:54Z</dcterms:created>
  <dcterms:modified xsi:type="dcterms:W3CDTF">2024-09-25T12:20:04Z</dcterms:modified>
</cp:coreProperties>
</file>