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424" r:id="rId3"/>
    <p:sldId id="299" r:id="rId4"/>
    <p:sldId id="300" r:id="rId5"/>
    <p:sldId id="486" r:id="rId6"/>
    <p:sldId id="425" r:id="rId7"/>
    <p:sldId id="426" r:id="rId8"/>
    <p:sldId id="364" r:id="rId9"/>
    <p:sldId id="365" r:id="rId10"/>
    <p:sldId id="457" r:id="rId11"/>
    <p:sldId id="458" r:id="rId12"/>
    <p:sldId id="459" r:id="rId13"/>
    <p:sldId id="460" r:id="rId14"/>
    <p:sldId id="427" r:id="rId15"/>
    <p:sldId id="431" r:id="rId16"/>
    <p:sldId id="461" r:id="rId17"/>
    <p:sldId id="462" r:id="rId18"/>
    <p:sldId id="463" r:id="rId19"/>
    <p:sldId id="464" r:id="rId20"/>
    <p:sldId id="465" r:id="rId21"/>
    <p:sldId id="466" r:id="rId22"/>
    <p:sldId id="467" r:id="rId23"/>
    <p:sldId id="430" r:id="rId24"/>
    <p:sldId id="312" r:id="rId25"/>
    <p:sldId id="433" r:id="rId26"/>
    <p:sldId id="469" r:id="rId27"/>
    <p:sldId id="487" r:id="rId28"/>
    <p:sldId id="470" r:id="rId29"/>
    <p:sldId id="320" r:id="rId30"/>
    <p:sldId id="259"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7390D-142A-44C5-B4D2-45F0342379C1}" type="datetimeFigureOut">
              <a:rPr lang="zh-CN" altLang="en-US" smtClean="0"/>
              <a:pPr/>
              <a:t>2024/9/25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8642C-25CD-4731-8894-E429A45980E8}" type="slidenum">
              <a:rPr lang="zh-CN" altLang="en-US" smtClean="0"/>
              <a:pPr/>
              <a:t>‹#›</a:t>
            </a:fld>
            <a:endParaRPr lang="zh-CN" altLang="en-US"/>
          </a:p>
        </p:txBody>
      </p:sp>
    </p:spTree>
    <p:extLst>
      <p:ext uri="{BB962C8B-B14F-4D97-AF65-F5344CB8AC3E}">
        <p14:creationId xmlns:p14="http://schemas.microsoft.com/office/powerpoint/2010/main" val="801508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83298" name="Rectangle 2"/>
          <p:cNvSpPr>
            <a:spLocks noGrp="1" noChangeArrowheads="1"/>
          </p:cNvSpPr>
          <p:nvPr>
            <p:ph type="ctrTitle"/>
          </p:nvPr>
        </p:nvSpPr>
        <p:spPr>
          <a:xfrm>
            <a:off x="914400" y="990600"/>
            <a:ext cx="10363200" cy="1371600"/>
          </a:xfrm>
        </p:spPr>
        <p:txBody>
          <a:bodyPr/>
          <a:lstStyle>
            <a:lvl1pPr>
              <a:defRPr sz="3000"/>
            </a:lvl1pPr>
          </a:lstStyle>
          <a:p>
            <a:pPr lvl="0"/>
            <a:r>
              <a:rPr lang="zh-CN" altLang="en-US" noProof="0"/>
              <a:t>单击此处编辑母版标题样式</a:t>
            </a:r>
          </a:p>
        </p:txBody>
      </p:sp>
      <p:sp>
        <p:nvSpPr>
          <p:cNvPr id="183299"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9144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12"/>
          </p:nvPr>
        </p:nvSpPr>
        <p:spPr>
          <a:xfrm>
            <a:off x="8737600" y="6248400"/>
            <a:ext cx="2540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282414A6-23CF-4B03-84F1-B100765C6773}" type="slidenum">
              <a:rPr lang="en-US" altLang="zh-CN"/>
              <a:pPr/>
              <a:t>‹#›</a:t>
            </a:fld>
            <a:endParaRPr lang="en-US" altLang="zh-CN"/>
          </a:p>
        </p:txBody>
      </p:sp>
    </p:spTree>
    <p:extLst>
      <p:ext uri="{BB962C8B-B14F-4D97-AF65-F5344CB8AC3E}">
        <p14:creationId xmlns:p14="http://schemas.microsoft.com/office/powerpoint/2010/main" val="3786704736"/>
      </p:ext>
    </p:extLst>
  </p:cSld>
  <p:clrMapOvr>
    <a:masterClrMapping/>
  </p:clrMapOvr>
  <p:transition spd="slow">
    <p:random/>
    <p:sndAc>
      <p:stSnd>
        <p:snd r:embed="rId1" name="cashreg.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2DE1886-41EE-411D-A709-5793C8190BBA}" type="slidenum">
              <a:rPr lang="en-US" altLang="zh-CN"/>
              <a:pPr/>
              <a:t>‹#›</a:t>
            </a:fld>
            <a:endParaRPr lang="en-US" altLang="zh-CN"/>
          </a:p>
        </p:txBody>
      </p:sp>
    </p:spTree>
    <p:extLst>
      <p:ext uri="{BB962C8B-B14F-4D97-AF65-F5344CB8AC3E}">
        <p14:creationId xmlns:p14="http://schemas.microsoft.com/office/powerpoint/2010/main" val="2945406834"/>
      </p:ext>
    </p:extLst>
  </p:cSld>
  <p:clrMapOvr>
    <a:masterClrMapping/>
  </p:clrMapOvr>
  <p:transition spd="slow">
    <p:random/>
    <p:sndAc>
      <p:stSnd>
        <p:snd r:embed="rId1" name="cashreg.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2"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58FCD49-7902-4CFB-BAF4-BE8A6E714060}" type="slidenum">
              <a:rPr lang="en-US" altLang="zh-CN"/>
              <a:pPr/>
              <a:t>‹#›</a:t>
            </a:fld>
            <a:endParaRPr lang="en-US" altLang="zh-CN"/>
          </a:p>
        </p:txBody>
      </p:sp>
    </p:spTree>
    <p:extLst>
      <p:ext uri="{BB962C8B-B14F-4D97-AF65-F5344CB8AC3E}">
        <p14:creationId xmlns:p14="http://schemas.microsoft.com/office/powerpoint/2010/main" val="2894289348"/>
      </p:ext>
    </p:extLst>
  </p:cSld>
  <p:clrMapOvr>
    <a:masterClrMapping/>
  </p:clrMapOvr>
  <p:transition spd="slow">
    <p:random/>
    <p:sndAc>
      <p:stSnd>
        <p:snd r:embed="rId1" name="cashreg.wav"/>
      </p:stSnd>
    </p:sndAc>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SmartArt 占位符 2"/>
          <p:cNvSpPr>
            <a:spLocks noGrp="1"/>
          </p:cNvSpPr>
          <p:nvPr>
            <p:ph type="dgm"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12C84D31-CBD0-44F3-BB3E-8DEFE9EA253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927461563"/>
      </p:ext>
    </p:extLst>
  </p:cSld>
  <p:clrMapOvr>
    <a:masterClrMapping/>
  </p:clrMapOvr>
  <p:transition spd="slow">
    <p:random/>
    <p:sndAc>
      <p:stSnd>
        <p:snd r:embed="rId1" name="cashreg.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97933" y="228600"/>
            <a:ext cx="11387667" cy="1143000"/>
          </a:xfrm>
        </p:spPr>
        <p:txBody>
          <a:bodyPr/>
          <a:lstStyle/>
          <a:p>
            <a:r>
              <a:rPr lang="zh-CN" altLang="en-US"/>
              <a:t>单击此处编辑母版标题样式</a:t>
            </a:r>
          </a:p>
        </p:txBody>
      </p:sp>
      <p:sp>
        <p:nvSpPr>
          <p:cNvPr id="3" name="表格占位符 2"/>
          <p:cNvSpPr>
            <a:spLocks noGrp="1"/>
          </p:cNvSpPr>
          <p:nvPr>
            <p:ph type="tbl" idx="1"/>
          </p:nvPr>
        </p:nvSpPr>
        <p:spPr>
          <a:xfrm>
            <a:off x="812800" y="1600200"/>
            <a:ext cx="10871200" cy="4498975"/>
          </a:xfrm>
        </p:spPr>
        <p:txBody>
          <a:bodyPr/>
          <a:lstStyle/>
          <a:p>
            <a:pPr lvl="0"/>
            <a:endParaRPr lang="zh-CN" altLang="en-US" noProof="0"/>
          </a:p>
        </p:txBody>
      </p:sp>
      <p:sp>
        <p:nvSpPr>
          <p:cNvPr id="4" name="Rectangle 250"/>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5" name="Rectangle 251"/>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anose="02020603050405020304" pitchFamily="18" charset="0"/>
                <a:ea typeface="宋体" panose="02010600030101010101" pitchFamily="2" charset="-122"/>
              </a:defRPr>
            </a:lvl1pPr>
          </a:lstStyle>
          <a:p>
            <a:pPr>
              <a:defRPr/>
            </a:pPr>
            <a:endParaRPr lang="en-US" altLang="zh-CN">
              <a:solidFill>
                <a:srgbClr val="000000"/>
              </a:solidFill>
            </a:endParaRPr>
          </a:p>
        </p:txBody>
      </p:sp>
      <p:sp>
        <p:nvSpPr>
          <p:cNvPr id="6" name="Rectangle 252"/>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solidFill>
                  <a:schemeClr val="tx1"/>
                </a:solidFill>
                <a:latin typeface="Times New Roman" pitchFamily="18" charset="0"/>
              </a:defRPr>
            </a:lvl1pPr>
          </a:lstStyle>
          <a:p>
            <a:fld id="{F1DFC5D7-06C7-4F0A-BC03-907816DB0B5C}"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343334361"/>
      </p:ext>
    </p:extLst>
  </p:cSld>
  <p:clrMapOvr>
    <a:masterClrMapping/>
  </p:clrMapOvr>
  <p:transition spd="slow">
    <p:random/>
    <p:sndAc>
      <p:stSnd>
        <p:snd r:embed="rId1" name="cashreg.wav"/>
      </p:stSnd>
    </p:sndAc>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597D2-1ECC-E2BF-5C0C-172681C879C4}"/>
              </a:ext>
            </a:extLst>
          </p:cNvPr>
          <p:cNvSpPr>
            <a:spLocks noGrp="1"/>
          </p:cNvSpPr>
          <p:nvPr>
            <p:ph type="title"/>
          </p:nvPr>
        </p:nvSpPr>
        <p:spPr>
          <a:xfrm>
            <a:off x="766233" y="304801"/>
            <a:ext cx="10668000" cy="1216025"/>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8F54127-754E-51BD-8559-4D4106FDB054}"/>
              </a:ext>
            </a:extLst>
          </p:cNvPr>
          <p:cNvSpPr>
            <a:spLocks noGrp="1"/>
          </p:cNvSpPr>
          <p:nvPr>
            <p:ph type="body" sz="half" idx="1"/>
          </p:nvPr>
        </p:nvSpPr>
        <p:spPr>
          <a:xfrm>
            <a:off x="755651" y="1752600"/>
            <a:ext cx="5232400" cy="4267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a:extLst>
              <a:ext uri="{FF2B5EF4-FFF2-40B4-BE49-F238E27FC236}">
                <a16:creationId xmlns:a16="http://schemas.microsoft.com/office/drawing/2014/main" id="{85D5333A-5422-C3C4-63FC-B778EDD090FE}"/>
              </a:ext>
            </a:extLst>
          </p:cNvPr>
          <p:cNvSpPr>
            <a:spLocks noGrp="1"/>
          </p:cNvSpPr>
          <p:nvPr>
            <p:ph type="clipArt" sz="half" idx="2"/>
          </p:nvPr>
        </p:nvSpPr>
        <p:spPr>
          <a:xfrm>
            <a:off x="6191251" y="1752600"/>
            <a:ext cx="5232400" cy="4267200"/>
          </a:xfrm>
        </p:spPr>
        <p:txBody>
          <a:bodyPr/>
          <a:lstStyle/>
          <a:p>
            <a:endParaRPr lang="zh-CN" altLang="en-US"/>
          </a:p>
        </p:txBody>
      </p:sp>
      <p:sp>
        <p:nvSpPr>
          <p:cNvPr id="5" name="日期占位符 4">
            <a:extLst>
              <a:ext uri="{FF2B5EF4-FFF2-40B4-BE49-F238E27FC236}">
                <a16:creationId xmlns:a16="http://schemas.microsoft.com/office/drawing/2014/main" id="{EBA78740-D95F-F60E-3AB3-37F1FF1A7C91}"/>
              </a:ext>
            </a:extLst>
          </p:cNvPr>
          <p:cNvSpPr>
            <a:spLocks noGrp="1"/>
          </p:cNvSpPr>
          <p:nvPr>
            <p:ph type="dt" sz="half" idx="10"/>
          </p:nvPr>
        </p:nvSpPr>
        <p:spPr>
          <a:xfrm>
            <a:off x="812800" y="6245225"/>
            <a:ext cx="2641600" cy="47625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BFE2006-25B9-915C-EB53-BCFB92721BBA}"/>
              </a:ext>
            </a:extLst>
          </p:cNvPr>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6611390E-F909-D46A-48C9-3EF21BCD89B0}"/>
              </a:ext>
            </a:extLst>
          </p:cNvPr>
          <p:cNvSpPr>
            <a:spLocks noGrp="1"/>
          </p:cNvSpPr>
          <p:nvPr>
            <p:ph type="sldNum" sz="quarter" idx="12"/>
          </p:nvPr>
        </p:nvSpPr>
        <p:spPr>
          <a:xfrm>
            <a:off x="8737600" y="6245225"/>
            <a:ext cx="2641600" cy="476250"/>
          </a:xfrm>
        </p:spPr>
        <p:txBody>
          <a:bodyPr/>
          <a:lstStyle>
            <a:lvl1pPr>
              <a:defRPr/>
            </a:lvl1pPr>
          </a:lstStyle>
          <a:p>
            <a:fld id="{282E0DE2-BB69-4901-A177-3D9CC01581C4}" type="slidenum">
              <a:rPr lang="en-US" altLang="zh-CN"/>
              <a:pPr/>
              <a:t>‹#›</a:t>
            </a:fld>
            <a:endParaRPr lang="en-US" altLang="zh-CN"/>
          </a:p>
        </p:txBody>
      </p:sp>
    </p:spTree>
    <p:extLst>
      <p:ext uri="{BB962C8B-B14F-4D97-AF65-F5344CB8AC3E}">
        <p14:creationId xmlns:p14="http://schemas.microsoft.com/office/powerpoint/2010/main" val="280908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97AB9B8-7FC3-4636-AAE5-5E13450DE542}" type="slidenum">
              <a:rPr lang="en-US" altLang="zh-CN"/>
              <a:pPr/>
              <a:t>‹#›</a:t>
            </a:fld>
            <a:endParaRPr lang="en-US" altLang="zh-CN"/>
          </a:p>
        </p:txBody>
      </p:sp>
    </p:spTree>
    <p:extLst>
      <p:ext uri="{BB962C8B-B14F-4D97-AF65-F5344CB8AC3E}">
        <p14:creationId xmlns:p14="http://schemas.microsoft.com/office/powerpoint/2010/main" val="4282834528"/>
      </p:ext>
    </p:extLst>
  </p:cSld>
  <p:clrMapOvr>
    <a:masterClrMapping/>
  </p:clrMapOvr>
  <p:transition spd="slow">
    <p:random/>
    <p:sndAc>
      <p:stSnd>
        <p:snd r:embed="rId1" name="cashreg.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6"/>
            <a:ext cx="105156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a:t>单击此处编辑母版文本样式</a:t>
            </a:r>
          </a:p>
        </p:txBody>
      </p:sp>
      <p:sp>
        <p:nvSpPr>
          <p:cNvPr id="4"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AEFA684E-3E35-4E8D-AE9B-64F3E030DAC7}" type="slidenum">
              <a:rPr lang="en-US" altLang="zh-CN"/>
              <a:pPr/>
              <a:t>‹#›</a:t>
            </a:fld>
            <a:endParaRPr lang="en-US" altLang="zh-CN"/>
          </a:p>
        </p:txBody>
      </p:sp>
    </p:spTree>
    <p:extLst>
      <p:ext uri="{BB962C8B-B14F-4D97-AF65-F5344CB8AC3E}">
        <p14:creationId xmlns:p14="http://schemas.microsoft.com/office/powerpoint/2010/main" val="1074787666"/>
      </p:ext>
    </p:extLst>
  </p:cSld>
  <p:clrMapOvr>
    <a:masterClrMapping/>
  </p:clrMapOvr>
  <p:transition spd="slow">
    <p:random/>
    <p:sndAc>
      <p:stSnd>
        <p:snd r:embed="rId1" name="cashreg.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D8782938-2A91-470D-BB5E-CFC0CB23F563}" type="slidenum">
              <a:rPr lang="en-US" altLang="zh-CN"/>
              <a:pPr/>
              <a:t>‹#›</a:t>
            </a:fld>
            <a:endParaRPr lang="en-US" altLang="zh-CN"/>
          </a:p>
        </p:txBody>
      </p:sp>
    </p:spTree>
    <p:extLst>
      <p:ext uri="{BB962C8B-B14F-4D97-AF65-F5344CB8AC3E}">
        <p14:creationId xmlns:p14="http://schemas.microsoft.com/office/powerpoint/2010/main" val="683364034"/>
      </p:ext>
    </p:extLst>
  </p:cSld>
  <p:clrMapOvr>
    <a:masterClrMapping/>
  </p:clrMapOvr>
  <p:transition spd="slow">
    <p:random/>
    <p:sndAc>
      <p:stSnd>
        <p:snd r:embed="rId1" name="cashreg.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8"/>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40319" y="1681163"/>
            <a:ext cx="5158316"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840319" y="2505075"/>
            <a:ext cx="5158316"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8"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9"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3F33AAD-9A7B-4A21-88B2-4559680F09F5}" type="slidenum">
              <a:rPr lang="en-US" altLang="zh-CN"/>
              <a:pPr/>
              <a:t>‹#›</a:t>
            </a:fld>
            <a:endParaRPr lang="en-US" altLang="zh-CN"/>
          </a:p>
        </p:txBody>
      </p:sp>
    </p:spTree>
    <p:extLst>
      <p:ext uri="{BB962C8B-B14F-4D97-AF65-F5344CB8AC3E}">
        <p14:creationId xmlns:p14="http://schemas.microsoft.com/office/powerpoint/2010/main" val="3497830847"/>
      </p:ext>
    </p:extLst>
  </p:cSld>
  <p:clrMapOvr>
    <a:masterClrMapping/>
  </p:clrMapOvr>
  <p:transition spd="slow">
    <p:random/>
    <p:sndAc>
      <p:stSnd>
        <p:snd r:embed="rId1" name="cashreg.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5"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101B719-BDDE-489D-A70B-597015C49E9D}" type="slidenum">
              <a:rPr lang="en-US" altLang="zh-CN"/>
              <a:pPr/>
              <a:t>‹#›</a:t>
            </a:fld>
            <a:endParaRPr lang="en-US" altLang="zh-CN"/>
          </a:p>
        </p:txBody>
      </p:sp>
    </p:spTree>
    <p:extLst>
      <p:ext uri="{BB962C8B-B14F-4D97-AF65-F5344CB8AC3E}">
        <p14:creationId xmlns:p14="http://schemas.microsoft.com/office/powerpoint/2010/main" val="2093825034"/>
      </p:ext>
    </p:extLst>
  </p:cSld>
  <p:clrMapOvr>
    <a:masterClrMapping/>
  </p:clrMapOvr>
  <p:transition spd="slow">
    <p:random/>
    <p:sndAc>
      <p:stSnd>
        <p:snd r:embed="rId1" name="cashreg.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3"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4"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682A86A7-9DAA-4322-819E-5B752BF0D8C9}" type="slidenum">
              <a:rPr lang="en-US" altLang="zh-CN"/>
              <a:pPr/>
              <a:t>‹#›</a:t>
            </a:fld>
            <a:endParaRPr lang="en-US" altLang="zh-CN"/>
          </a:p>
        </p:txBody>
      </p:sp>
    </p:spTree>
    <p:extLst>
      <p:ext uri="{BB962C8B-B14F-4D97-AF65-F5344CB8AC3E}">
        <p14:creationId xmlns:p14="http://schemas.microsoft.com/office/powerpoint/2010/main" val="413458391"/>
      </p:ext>
    </p:extLst>
  </p:cSld>
  <p:clrMapOvr>
    <a:masterClrMapping/>
  </p:clrMapOvr>
  <p:transition spd="slow">
    <p:random/>
    <p:sndAc>
      <p:stSnd>
        <p:snd r:embed="rId1" name="cashreg.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内容占位符 2"/>
          <p:cNvSpPr>
            <a:spLocks noGrp="1"/>
          </p:cNvSpPr>
          <p:nvPr>
            <p:ph idx="1"/>
          </p:nvPr>
        </p:nvSpPr>
        <p:spPr>
          <a:xfrm>
            <a:off x="5183717" y="987428"/>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EA2910C4-2FD8-4E9E-9C17-A009170B07B6}" type="slidenum">
              <a:rPr lang="en-US" altLang="zh-CN"/>
              <a:pPr/>
              <a:t>‹#›</a:t>
            </a:fld>
            <a:endParaRPr lang="en-US" altLang="zh-CN"/>
          </a:p>
        </p:txBody>
      </p:sp>
    </p:spTree>
    <p:extLst>
      <p:ext uri="{BB962C8B-B14F-4D97-AF65-F5344CB8AC3E}">
        <p14:creationId xmlns:p14="http://schemas.microsoft.com/office/powerpoint/2010/main" val="2693509560"/>
      </p:ext>
    </p:extLst>
  </p:cSld>
  <p:clrMapOvr>
    <a:masterClrMapping/>
  </p:clrMapOvr>
  <p:transition spd="slow">
    <p:random/>
    <p:sndAc>
      <p:stSnd>
        <p:snd r:embed="rId1" name="cashreg.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9" y="457200"/>
            <a:ext cx="3932767" cy="1600200"/>
          </a:xfrm>
        </p:spPr>
        <p:txBody>
          <a:bodyPr/>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717" y="987428"/>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40319" y="2057400"/>
            <a:ext cx="393276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Rectangle 6"/>
          <p:cNvSpPr>
            <a:spLocks noGrp="1" noChangeArrowheads="1"/>
          </p:cNvSpPr>
          <p:nvPr>
            <p:ph type="dt" sz="half"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6" name="Rectangle 7"/>
          <p:cNvSpPr>
            <a:spLocks noGrp="1" noChangeArrowheads="1"/>
          </p:cNvSpPr>
          <p:nvPr>
            <p:ph type="ftr" sz="quarter" idx="11"/>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8"/>
          <p:cNvSpPr>
            <a:spLocks noGrp="1" noChangeArrowheads="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a:latin typeface="Times New Roman" pitchFamily="18" charset="0"/>
              </a:defRPr>
            </a:lvl1pPr>
          </a:lstStyle>
          <a:p>
            <a:fld id="{58519F53-03A0-47DF-BF2A-8FC95022AD3A}" type="slidenum">
              <a:rPr lang="en-US" altLang="zh-CN"/>
              <a:pPr/>
              <a:t>‹#›</a:t>
            </a:fld>
            <a:endParaRPr lang="en-US" altLang="zh-CN"/>
          </a:p>
        </p:txBody>
      </p:sp>
    </p:spTree>
    <p:extLst>
      <p:ext uri="{BB962C8B-B14F-4D97-AF65-F5344CB8AC3E}">
        <p14:creationId xmlns:p14="http://schemas.microsoft.com/office/powerpoint/2010/main" val="3493128461"/>
      </p:ext>
    </p:extLst>
  </p:cSld>
  <p:clrMapOvr>
    <a:masterClrMapping/>
  </p:clrMapOvr>
  <p:transition spd="slow">
    <p:random/>
    <p:sndAc>
      <p:stSnd>
        <p:snd r:embed="rId1" name="cashreg.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bwMode="auto">
          <a:xfrm>
            <a:off x="766233" y="304801"/>
            <a:ext cx="10668000" cy="12160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82275" name="Rectangle 3"/>
          <p:cNvSpPr>
            <a:spLocks noGrp="1" noChangeArrowheads="1"/>
          </p:cNvSpPr>
          <p:nvPr>
            <p:ph type="body" idx="1"/>
          </p:nvPr>
        </p:nvSpPr>
        <p:spPr bwMode="auto">
          <a:xfrm>
            <a:off x="755651" y="1752600"/>
            <a:ext cx="10668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eaLnBrk="0" fontAlgn="base" hangingPunct="0">
              <a:spcBef>
                <a:spcPct val="0"/>
              </a:spcBef>
              <a:spcAft>
                <a:spcPct val="0"/>
              </a:spcAft>
              <a:defRPr/>
            </a:pPr>
            <a:endParaRPr lang="zh-CN" altLang="en-US" sz="1350">
              <a:solidFill>
                <a:srgbClr val="000000"/>
              </a:solidFill>
            </a:endParaRPr>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defRPr/>
            </a:pPr>
            <a:endParaRPr lang="zh-CN" altLang="en-US" sz="1350">
              <a:solidFill>
                <a:srgbClr val="000000"/>
              </a:solidFill>
            </a:endParaRPr>
          </a:p>
        </p:txBody>
      </p:sp>
      <p:sp>
        <p:nvSpPr>
          <p:cNvPr id="182278" name="Rectangle 6"/>
          <p:cNvSpPr>
            <a:spLocks noGrp="1" noChangeArrowheads="1"/>
          </p:cNvSpPr>
          <p:nvPr>
            <p:ph type="dt" sz="half" idx="2"/>
          </p:nvPr>
        </p:nvSpPr>
        <p:spPr bwMode="auto">
          <a:xfrm>
            <a:off x="8128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79"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kumimoji="0" sz="900">
                <a:solidFill>
                  <a:srgbClr val="000000"/>
                </a:solidFill>
                <a:latin typeface="Verdana"/>
                <a:ea typeface="宋体"/>
              </a:defRPr>
            </a:lvl1pPr>
          </a:lstStyle>
          <a:p>
            <a:pPr fontAlgn="base">
              <a:spcBef>
                <a:spcPct val="0"/>
              </a:spcBef>
              <a:spcAft>
                <a:spcPct val="0"/>
              </a:spcAft>
              <a:defRPr/>
            </a:pPr>
            <a:endParaRPr lang="en-US" altLang="zh-CN"/>
          </a:p>
        </p:txBody>
      </p:sp>
      <p:sp>
        <p:nvSpPr>
          <p:cNvPr id="182280" name="Rectangle 8"/>
          <p:cNvSpPr>
            <a:spLocks noGrp="1" noChangeArrowheads="1"/>
          </p:cNvSpPr>
          <p:nvPr>
            <p:ph type="sldNum" sz="quarter" idx="4"/>
          </p:nvPr>
        </p:nvSpPr>
        <p:spPr bwMode="auto">
          <a:xfrm>
            <a:off x="8737600" y="6245225"/>
            <a:ext cx="2641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0" sz="900">
                <a:solidFill>
                  <a:srgbClr val="000000"/>
                </a:solidFill>
                <a:latin typeface="Verdana" pitchFamily="34" charset="0"/>
              </a:defRPr>
            </a:lvl1pPr>
          </a:lstStyle>
          <a:p>
            <a:pPr fontAlgn="base">
              <a:spcBef>
                <a:spcPct val="0"/>
              </a:spcBef>
              <a:spcAft>
                <a:spcPct val="0"/>
              </a:spcAft>
            </a:pPr>
            <a:fld id="{D5F57CB9-4C98-45E8-A44B-9DEF2E9497DB}" type="slidenum">
              <a:rPr lang="en-US" altLang="zh-CN"/>
              <a:pPr fontAlgn="base">
                <a:spcBef>
                  <a:spcPct val="0"/>
                </a:spcBef>
                <a:spcAft>
                  <a:spcPct val="0"/>
                </a:spcAft>
              </a:pPr>
              <a:t>‹#›</a:t>
            </a:fld>
            <a:endParaRPr lang="en-US" altLang="zh-CN"/>
          </a:p>
        </p:txBody>
      </p:sp>
    </p:spTree>
    <p:extLst>
      <p:ext uri="{BB962C8B-B14F-4D97-AF65-F5344CB8AC3E}">
        <p14:creationId xmlns:p14="http://schemas.microsoft.com/office/powerpoint/2010/main" val="3730706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ransition spd="slow">
    <p:random/>
    <p:sndAc>
      <p:stSnd>
        <p:snd r:embed="rId16" name="cashreg.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182274"/>
                                        </p:tgtEl>
                                        <p:attrNameLst>
                                          <p:attrName>style.visibility</p:attrName>
                                        </p:attrNameLst>
                                      </p:cBhvr>
                                      <p:to>
                                        <p:strVal val="visible"/>
                                      </p:to>
                                    </p:set>
                                    <p:anim calcmode="lin" valueType="num">
                                      <p:cBhvr>
                                        <p:cTn id="7" dur="1000" fill="hold"/>
                                        <p:tgtEl>
                                          <p:spTgt spid="182274"/>
                                        </p:tgtEl>
                                        <p:attrNameLst>
                                          <p:attrName>ppt_x</p:attrName>
                                        </p:attrNameLst>
                                      </p:cBhvr>
                                      <p:tavLst>
                                        <p:tav tm="0">
                                          <p:val>
                                            <p:strVal val="#ppt_x-.2"/>
                                          </p:val>
                                        </p:tav>
                                        <p:tav tm="100000">
                                          <p:val>
                                            <p:strVal val="#ppt_x"/>
                                          </p:val>
                                        </p:tav>
                                      </p:tavLst>
                                    </p:anim>
                                    <p:anim calcmode="lin" valueType="num">
                                      <p:cBhvr>
                                        <p:cTn id="8" dur="1000" fill="hold"/>
                                        <p:tgtEl>
                                          <p:spTgt spid="182274"/>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2274"/>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182275">
                                            <p:txEl>
                                              <p:pRg st="0" end="0"/>
                                            </p:txEl>
                                          </p:spTgt>
                                        </p:tgtEl>
                                        <p:attrNameLst>
                                          <p:attrName>style.visibility</p:attrName>
                                        </p:attrNameLst>
                                      </p:cBhvr>
                                      <p:to>
                                        <p:strVal val="visible"/>
                                      </p:to>
                                    </p:set>
                                    <p:animEffect transition="in" filter="fade">
                                      <p:cBhvr>
                                        <p:cTn id="14" dur="500"/>
                                        <p:tgtEl>
                                          <p:spTgt spid="182275">
                                            <p:txEl>
                                              <p:pRg st="0" end="0"/>
                                            </p:txEl>
                                          </p:spTgt>
                                        </p:tgtEl>
                                      </p:cBhvr>
                                    </p:animEffect>
                                    <p:anim calcmode="lin" valueType="num">
                                      <p:cBhvr>
                                        <p:cTn id="15" dur="500" fill="hold"/>
                                        <p:tgtEl>
                                          <p:spTgt spid="182275">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182275">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0" fill="hold">
                                          <p:stCondLst>
                                            <p:cond delay="0"/>
                                          </p:stCondLst>
                                        </p:cTn>
                                        <p:tgtEl>
                                          <p:spTgt spid="182275">
                                            <p:txEl>
                                              <p:pRg st="1" end="1"/>
                                            </p:txEl>
                                          </p:spTgt>
                                        </p:tgtEl>
                                        <p:attrNameLst>
                                          <p:attrName>style.visibility</p:attrName>
                                        </p:attrNameLst>
                                      </p:cBhvr>
                                      <p:to>
                                        <p:strVal val="visible"/>
                                      </p:to>
                                    </p:set>
                                    <p:animEffect transition="in" filter="fade">
                                      <p:cBhvr>
                                        <p:cTn id="19" dur="500"/>
                                        <p:tgtEl>
                                          <p:spTgt spid="182275">
                                            <p:txEl>
                                              <p:pRg st="1" end="1"/>
                                            </p:txEl>
                                          </p:spTgt>
                                        </p:tgtEl>
                                      </p:cBhvr>
                                    </p:animEffect>
                                    <p:anim calcmode="lin" valueType="num">
                                      <p:cBhvr>
                                        <p:cTn id="20" dur="5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182275">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0" fill="hold">
                                          <p:stCondLst>
                                            <p:cond delay="0"/>
                                          </p:stCondLst>
                                        </p:cTn>
                                        <p:tgtEl>
                                          <p:spTgt spid="182275">
                                            <p:txEl>
                                              <p:pRg st="2" end="2"/>
                                            </p:txEl>
                                          </p:spTgt>
                                        </p:tgtEl>
                                        <p:attrNameLst>
                                          <p:attrName>style.visibility</p:attrName>
                                        </p:attrNameLst>
                                      </p:cBhvr>
                                      <p:to>
                                        <p:strVal val="visible"/>
                                      </p:to>
                                    </p:set>
                                    <p:animEffect transition="in" filter="fade">
                                      <p:cBhvr>
                                        <p:cTn id="24" dur="500"/>
                                        <p:tgtEl>
                                          <p:spTgt spid="182275">
                                            <p:txEl>
                                              <p:pRg st="2" end="2"/>
                                            </p:txEl>
                                          </p:spTgt>
                                        </p:tgtEl>
                                      </p:cBhvr>
                                    </p:animEffect>
                                    <p:anim calcmode="lin" valueType="num">
                                      <p:cBhvr>
                                        <p:cTn id="25" dur="500" fill="hold"/>
                                        <p:tgtEl>
                                          <p:spTgt spid="182275">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182275">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0" fill="hold">
                                          <p:stCondLst>
                                            <p:cond delay="0"/>
                                          </p:stCondLst>
                                        </p:cTn>
                                        <p:tgtEl>
                                          <p:spTgt spid="182275">
                                            <p:txEl>
                                              <p:pRg st="3" end="3"/>
                                            </p:txEl>
                                          </p:spTgt>
                                        </p:tgtEl>
                                        <p:attrNameLst>
                                          <p:attrName>style.visibility</p:attrName>
                                        </p:attrNameLst>
                                      </p:cBhvr>
                                      <p:to>
                                        <p:strVal val="visible"/>
                                      </p:to>
                                    </p:set>
                                    <p:animEffect transition="in" filter="fade">
                                      <p:cBhvr>
                                        <p:cTn id="29" dur="500"/>
                                        <p:tgtEl>
                                          <p:spTgt spid="182275">
                                            <p:txEl>
                                              <p:pRg st="3" end="3"/>
                                            </p:txEl>
                                          </p:spTgt>
                                        </p:tgtEl>
                                      </p:cBhvr>
                                    </p:animEffect>
                                    <p:anim calcmode="lin" valueType="num">
                                      <p:cBhvr>
                                        <p:cTn id="30" dur="500" fill="hold"/>
                                        <p:tgtEl>
                                          <p:spTgt spid="182275">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182275">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0" fill="hold">
                                          <p:stCondLst>
                                            <p:cond delay="0"/>
                                          </p:stCondLst>
                                        </p:cTn>
                                        <p:tgtEl>
                                          <p:spTgt spid="182275">
                                            <p:txEl>
                                              <p:pRg st="4" end="4"/>
                                            </p:txEl>
                                          </p:spTgt>
                                        </p:tgtEl>
                                        <p:attrNameLst>
                                          <p:attrName>style.visibility</p:attrName>
                                        </p:attrNameLst>
                                      </p:cBhvr>
                                      <p:to>
                                        <p:strVal val="visible"/>
                                      </p:to>
                                    </p:set>
                                    <p:animEffect transition="in" filter="fade">
                                      <p:cBhvr>
                                        <p:cTn id="34" dur="500"/>
                                        <p:tgtEl>
                                          <p:spTgt spid="182275">
                                            <p:txEl>
                                              <p:pRg st="4" end="4"/>
                                            </p:txEl>
                                          </p:spTgt>
                                        </p:tgtEl>
                                      </p:cBhvr>
                                    </p:animEffect>
                                    <p:anim calcmode="lin" valueType="num">
                                      <p:cBhvr>
                                        <p:cTn id="35" dur="5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182275">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p:bldP spid="182275" grpId="0" build="p">
        <p:tmplLst>
          <p:tmpl lvl="1">
            <p:tnLst>
              <p:par>
                <p:cTn presetID="44" presetClass="entr" presetSubtype="0" fill="hold" nodeType="click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0" fill="hold">
                          <p:stCondLst>
                            <p:cond delay="0"/>
                          </p:stCondLst>
                        </p:cTn>
                        <p:tgtEl>
                          <p:spTgt spid="182275"/>
                        </p:tgtEl>
                        <p:attrNameLst>
                          <p:attrName>style.visibility</p:attrName>
                        </p:attrNameLst>
                      </p:cBhvr>
                      <p:to>
                        <p:strVal val="visible"/>
                      </p:to>
                    </p:set>
                    <p:animEffect transition="in" filter="fade">
                      <p:cBhvr>
                        <p:cTn dur="500"/>
                        <p:tgtEl>
                          <p:spTgt spid="182275"/>
                        </p:tgtEl>
                      </p:cBhvr>
                    </p:animEffect>
                    <p:anim calcmode="lin" valueType="num">
                      <p:cBhvr>
                        <p:cTn dur="500" fill="hold"/>
                        <p:tgtEl>
                          <p:spTgt spid="182275"/>
                        </p:tgtEl>
                        <p:attrNameLst>
                          <p:attrName>ppt_x</p:attrName>
                        </p:attrNameLst>
                      </p:cBhvr>
                      <p:tavLst>
                        <p:tav tm="0">
                          <p:val>
                            <p:strVal val="#ppt_x"/>
                          </p:val>
                        </p:tav>
                        <p:tav tm="100000">
                          <p:val>
                            <p:strVal val="#ppt_x"/>
                          </p:val>
                        </p:tav>
                      </p:tavLst>
                    </p:anim>
                    <p:anim calcmode="lin" valueType="num">
                      <p:cBhvr>
                        <p:cTn dur="500" fill="hold"/>
                        <p:tgtEl>
                          <p:spTgt spid="182275"/>
                        </p:tgtEl>
                        <p:attrNameLst>
                          <p:attrName>ppt_y</p:attrName>
                        </p:attrNameLst>
                      </p:cBhvr>
                      <p:tavLst>
                        <p:tav tm="0">
                          <p:val>
                            <p:strVal val="#ppt_y+.05"/>
                          </p:val>
                        </p:tav>
                        <p:tav tm="100000">
                          <p:val>
                            <p:strVal val="#ppt_y"/>
                          </p:val>
                        </p:tav>
                      </p:tavLst>
                    </p:anim>
                  </p:childTnLst>
                </p:cTn>
              </p:par>
            </p:tnLst>
          </p:tmpl>
        </p:tmplLst>
      </p:bldP>
    </p:bldLst>
  </p:timing>
  <p:txStyles>
    <p:titleStyle>
      <a:lvl1pPr algn="l" rtl="0" eaLnBrk="0" fontAlgn="base" hangingPunct="0">
        <a:spcBef>
          <a:spcPct val="0"/>
        </a:spcBef>
        <a:spcAft>
          <a:spcPct val="0"/>
        </a:spcAft>
        <a:defRPr sz="2800" kern="1200">
          <a:solidFill>
            <a:schemeClr val="tx2"/>
          </a:solidFill>
          <a:latin typeface="+mj-lt"/>
          <a:ea typeface="+mj-ea"/>
          <a:cs typeface="+mj-cs"/>
        </a:defRPr>
      </a:lvl1pPr>
      <a:lvl2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800">
          <a:solidFill>
            <a:schemeClr val="tx2"/>
          </a:solidFill>
          <a:latin typeface="Verdana" panose="020B0604030504040204" pitchFamily="34" charset="0"/>
          <a:ea typeface="宋体" panose="02010600030101010101" pitchFamily="2" charset="-122"/>
        </a:defRPr>
      </a:lvl5pPr>
      <a:lvl6pPr marL="3429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6pPr>
      <a:lvl7pPr marL="6858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7pPr>
      <a:lvl8pPr marL="10287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8pPr>
      <a:lvl9pPr marL="1371600" algn="l" rtl="0" fontAlgn="base">
        <a:spcBef>
          <a:spcPct val="0"/>
        </a:spcBef>
        <a:spcAft>
          <a:spcPct val="0"/>
        </a:spcAft>
        <a:defRPr sz="2850">
          <a:solidFill>
            <a:schemeClr val="tx2"/>
          </a:solidFill>
          <a:latin typeface="Verdana" panose="020B0604030504040204" pitchFamily="34" charset="0"/>
          <a:ea typeface="宋体" panose="02010600030101010101" pitchFamily="2" charset="-122"/>
        </a:defRPr>
      </a:lvl9pPr>
    </p:titleStyle>
    <p:bodyStyle>
      <a:lvl1pPr marL="352425" indent="-352425" algn="l" rtl="0" eaLnBrk="0" fontAlgn="base" hangingPunct="0">
        <a:spcBef>
          <a:spcPct val="20000"/>
        </a:spcBef>
        <a:spcAft>
          <a:spcPct val="0"/>
        </a:spcAft>
        <a:buClr>
          <a:schemeClr val="accent2"/>
        </a:buClr>
        <a:buFont typeface="Wingdings" pitchFamily="2" charset="2"/>
        <a:buChar char="o"/>
        <a:defRPr sz="2200" kern="1200">
          <a:solidFill>
            <a:schemeClr val="tx1"/>
          </a:solidFill>
          <a:latin typeface="+mn-lt"/>
          <a:ea typeface="+mn-ea"/>
          <a:cs typeface="+mn-cs"/>
        </a:defRPr>
      </a:lvl1pPr>
      <a:lvl2pPr marL="681038" indent="-327025" algn="l" rtl="0" eaLnBrk="0" fontAlgn="base" hangingPunct="0">
        <a:spcBef>
          <a:spcPct val="20000"/>
        </a:spcBef>
        <a:spcAft>
          <a:spcPct val="0"/>
        </a:spcAft>
        <a:buClr>
          <a:schemeClr val="accent2"/>
        </a:buClr>
        <a:buFont typeface="Wingdings" pitchFamily="2" charset="2"/>
        <a:buChar char="n"/>
        <a:defRPr sz="1900" kern="1200">
          <a:solidFill>
            <a:schemeClr val="tx1"/>
          </a:solidFill>
          <a:latin typeface="+mn-lt"/>
          <a:ea typeface="+mn-ea"/>
          <a:cs typeface="+mn-cs"/>
        </a:defRPr>
      </a:lvl2pPr>
      <a:lvl3pPr marL="977900" indent="-295275" algn="l" rtl="0" eaLnBrk="0" fontAlgn="base" hangingPunct="0">
        <a:spcBef>
          <a:spcPct val="20000"/>
        </a:spcBef>
        <a:spcAft>
          <a:spcPct val="0"/>
        </a:spcAft>
        <a:buClr>
          <a:schemeClr val="accent2"/>
        </a:buClr>
        <a:buFont typeface="Wingdings" pitchFamily="2" charset="2"/>
        <a:buChar char="o"/>
        <a:defRPr sz="1700" kern="1200">
          <a:solidFill>
            <a:schemeClr val="tx1"/>
          </a:solidFill>
          <a:latin typeface="+mn-lt"/>
          <a:ea typeface="+mn-ea"/>
          <a:cs typeface="+mn-cs"/>
        </a:defRPr>
      </a:lvl3pPr>
      <a:lvl4pPr marL="1270000" indent="-290513" algn="l" rtl="0" eaLnBrk="0" fontAlgn="base" hangingPunct="0">
        <a:spcBef>
          <a:spcPct val="20000"/>
        </a:spcBef>
        <a:spcAft>
          <a:spcPct val="0"/>
        </a:spcAft>
        <a:buClr>
          <a:schemeClr val="accent2"/>
        </a:buClr>
        <a:buFont typeface="Wingdings" pitchFamily="2" charset="2"/>
        <a:buChar char="n"/>
        <a:defRPr sz="1500" kern="1200">
          <a:solidFill>
            <a:schemeClr val="tx1"/>
          </a:solidFill>
          <a:latin typeface="+mn-lt"/>
          <a:ea typeface="+mn-ea"/>
          <a:cs typeface="+mn-cs"/>
        </a:defRPr>
      </a:lvl4pPr>
      <a:lvl5pPr marL="1570038" indent="-298450" algn="l" rtl="0" eaLnBrk="0" fontAlgn="base" hangingPunct="0">
        <a:spcBef>
          <a:spcPct val="25000"/>
        </a:spcBef>
        <a:spcAft>
          <a:spcPct val="0"/>
        </a:spcAft>
        <a:buClr>
          <a:schemeClr val="accent2"/>
        </a:buClr>
        <a:buFont typeface="Wingdings" pitchFamily="2" charset="2"/>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7AC08EE-F612-A62C-C1CA-A8BF6E24972A}"/>
              </a:ext>
            </a:extLst>
          </p:cNvPr>
          <p:cNvSpPr>
            <a:spLocks noGrp="1" noChangeArrowheads="1"/>
          </p:cNvSpPr>
          <p:nvPr>
            <p:ph type="title"/>
          </p:nvPr>
        </p:nvSpPr>
        <p:spPr/>
        <p:txBody>
          <a:bodyPr/>
          <a:lstStyle/>
          <a:p>
            <a:pPr eaLnBrk="1" hangingPunct="1"/>
            <a:r>
              <a:rPr lang="zh-CN" altLang="en-US" sz="5400" b="1" dirty="0">
                <a:solidFill>
                  <a:srgbClr val="7030A0"/>
                </a:solidFill>
              </a:rPr>
              <a:t>行政法与行政诉讼法学</a:t>
            </a:r>
          </a:p>
        </p:txBody>
      </p:sp>
      <p:sp>
        <p:nvSpPr>
          <p:cNvPr id="3075" name="Rectangle 3">
            <a:extLst>
              <a:ext uri="{FF2B5EF4-FFF2-40B4-BE49-F238E27FC236}">
                <a16:creationId xmlns:a16="http://schemas.microsoft.com/office/drawing/2014/main" id="{723DD700-9420-F4FD-08CB-4AB52FE27C8C}"/>
              </a:ext>
            </a:extLst>
          </p:cNvPr>
          <p:cNvSpPr>
            <a:spLocks noGrp="1" noChangeArrowheads="1"/>
          </p:cNvSpPr>
          <p:nvPr>
            <p:ph idx="1"/>
          </p:nvPr>
        </p:nvSpPr>
        <p:spPr>
          <a:xfrm>
            <a:off x="766233" y="2799080"/>
            <a:ext cx="10668000" cy="4267200"/>
          </a:xfrm>
        </p:spPr>
        <p:txBody>
          <a:bodyPr/>
          <a:lstStyle/>
          <a:p>
            <a:pPr eaLnBrk="1" hangingPunct="1">
              <a:lnSpc>
                <a:spcPct val="80000"/>
              </a:lnSpc>
            </a:pPr>
            <a:r>
              <a:rPr lang="zh-CN" altLang="en-US" sz="3200" dirty="0">
                <a:solidFill>
                  <a:srgbClr val="FF3300"/>
                </a:solidFill>
              </a:rPr>
              <a:t>彭　涛</a:t>
            </a:r>
          </a:p>
          <a:p>
            <a:pPr eaLnBrk="1" hangingPunct="1">
              <a:lnSpc>
                <a:spcPct val="80000"/>
              </a:lnSpc>
            </a:pPr>
            <a:endParaRPr lang="zh-CN" altLang="en-US" sz="3200" dirty="0">
              <a:solidFill>
                <a:srgbClr val="FF3300"/>
              </a:solidFill>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西安交通大学法学院</a:t>
            </a:r>
            <a:endParaRPr lang="en-US" altLang="zh-CN" sz="2000" dirty="0">
              <a:solidFill>
                <a:srgbClr val="FF3300"/>
              </a:solidFill>
              <a:latin typeface="华文楷体" panose="02010600040101010101" pitchFamily="2" charset="-122"/>
              <a:ea typeface="华文楷体" panose="02010600040101010101" pitchFamily="2" charset="-122"/>
            </a:endParaRPr>
          </a:p>
          <a:p>
            <a:pPr eaLnBrk="1" hangingPunct="1">
              <a:lnSpc>
                <a:spcPct val="80000"/>
              </a:lnSpc>
            </a:pPr>
            <a:r>
              <a:rPr lang="zh-CN" altLang="en-US" sz="2000" dirty="0">
                <a:solidFill>
                  <a:srgbClr val="FF3300"/>
                </a:solidFill>
                <a:latin typeface="华文楷体" panose="02010600040101010101" pitchFamily="2" charset="-122"/>
                <a:ea typeface="华文楷体" panose="02010600040101010101" pitchFamily="2" charset="-122"/>
              </a:rPr>
              <a:t>教授</a:t>
            </a:r>
          </a:p>
          <a:p>
            <a:pPr eaLnBrk="1" hangingPunct="1">
              <a:lnSpc>
                <a:spcPct val="80000"/>
              </a:lnSpc>
            </a:pPr>
            <a:endParaRPr lang="zh-CN" altLang="en-US" dirty="0">
              <a:solidFill>
                <a:srgbClr val="FF3300"/>
              </a:solidFill>
            </a:endParaRPr>
          </a:p>
        </p:txBody>
      </p:sp>
      <p:pic>
        <p:nvPicPr>
          <p:cNvPr id="4" name="图片 3">
            <a:extLst>
              <a:ext uri="{FF2B5EF4-FFF2-40B4-BE49-F238E27FC236}">
                <a16:creationId xmlns:a16="http://schemas.microsoft.com/office/drawing/2014/main" id="{74ED10A3-01F0-FBCC-A3D4-CFE82BDAF4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9533" y="2242082"/>
            <a:ext cx="1644118" cy="1644118"/>
          </a:xfrm>
          <a:prstGeom prst="rect">
            <a:avLst/>
          </a:prstGeom>
        </p:spPr>
      </p:pic>
    </p:spTree>
  </p:cSld>
  <p:clrMapOvr>
    <a:masterClrMapping/>
  </p:clrMapOvr>
  <p:transition spd="slow">
    <p:random/>
    <p:sndAc>
      <p:stSnd>
        <p:snd r:embed="rId2" name="cashreg.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F568BB3E-0B25-062D-26B5-859E55DAA6F4}"/>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二、国外行政司法的历史发展</a:t>
            </a:r>
          </a:p>
        </p:txBody>
      </p:sp>
      <p:sp>
        <p:nvSpPr>
          <p:cNvPr id="278531" name="Rectangle 3">
            <a:extLst>
              <a:ext uri="{FF2B5EF4-FFF2-40B4-BE49-F238E27FC236}">
                <a16:creationId xmlns:a16="http://schemas.microsoft.com/office/drawing/2014/main" id="{B6EB0DFB-9D47-1AE5-0497-8E307F1CF0BD}"/>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endParaRPr lang="en-US" altLang="zh-CN" sz="2800">
              <a:latin typeface="楷体_GB2312" pitchFamily="49" charset="-122"/>
            </a:endParaRPr>
          </a:p>
          <a:p>
            <a:pPr algn="just" eaLnBrk="1" hangingPunct="1">
              <a:lnSpc>
                <a:spcPct val="120000"/>
              </a:lnSpc>
              <a:buFont typeface="Wingdings" panose="05000000000000000000" pitchFamily="2" charset="2"/>
              <a:buNone/>
            </a:pPr>
            <a:r>
              <a:rPr lang="en-US" altLang="zh-CN" sz="2800">
                <a:latin typeface="楷体_GB2312" pitchFamily="49" charset="-122"/>
              </a:rPr>
              <a:t>    真正现代行政司法制度的形成起始于英国的行政裁判所制度。英国行政裁判所虽然从属于行政系统，但其成员并不是政府官员。裁判所主席一般是由受过法律教育的人担任，裁判所的成员通常由对立利益双方的代表担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78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CAA33909-5CFF-7F48-C5BB-D61B0CFAF0A4}"/>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二、国外行政司法的历史发展</a:t>
            </a:r>
          </a:p>
        </p:txBody>
      </p:sp>
      <p:sp>
        <p:nvSpPr>
          <p:cNvPr id="278531" name="Rectangle 3">
            <a:extLst>
              <a:ext uri="{FF2B5EF4-FFF2-40B4-BE49-F238E27FC236}">
                <a16:creationId xmlns:a16="http://schemas.microsoft.com/office/drawing/2014/main" id="{F7ED011C-4F13-CCDE-FDA6-5AD92B01F6C1}"/>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endParaRPr lang="zh-CN" altLang="en-US" sz="2800">
              <a:latin typeface="楷体_GB2312" pitchFamily="49" charset="-122"/>
            </a:endParaRPr>
          </a:p>
          <a:p>
            <a:pPr algn="just" eaLnBrk="1" hangingPunct="1">
              <a:lnSpc>
                <a:spcPct val="120000"/>
              </a:lnSpc>
              <a:buFont typeface="Wingdings" panose="05000000000000000000" pitchFamily="2" charset="2"/>
              <a:buNone/>
            </a:pPr>
            <a:r>
              <a:rPr lang="en-US" altLang="zh-CN" sz="2800">
                <a:latin typeface="楷体_GB2312" pitchFamily="49" charset="-122"/>
              </a:rPr>
              <a:t>      美国行政机关行使行政司法权，审理争议案件，过去通常是由行政首长临时指定行政工作人员主持，后来审理人员相对固定，由行政首长加以委任，称“审查官”“主审官”“仲裁官”等。</a:t>
            </a:r>
          </a:p>
          <a:p>
            <a:pPr algn="just" eaLnBrk="1" hangingPunct="1">
              <a:lnSpc>
                <a:spcPct val="120000"/>
              </a:lnSpc>
              <a:buFont typeface="Wingdings" panose="05000000000000000000" pitchFamily="2" charset="2"/>
              <a:buNone/>
            </a:pPr>
            <a:r>
              <a:rPr lang="en-US" altLang="zh-CN" sz="2800">
                <a:latin typeface="楷体_GB2312" pitchFamily="49" charset="-122"/>
              </a:rPr>
              <a:t>        1978年，美国国会修改《联邦行政程序法》，正式在法律上确立了行政法官的地位</a:t>
            </a:r>
            <a:r>
              <a:rPr lang="zh-CN" altLang="en-US" sz="2800">
                <a:latin typeface="楷体_GB2312" pitchFamily="49" charset="-122"/>
              </a:rPr>
              <a:t>。</a:t>
            </a:r>
            <a:endParaRPr lang="en-US" altLang="zh-CN" sz="2800">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78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78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F2561BC0-21BA-041A-0103-080E261F69F4}"/>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三、发展和完善我国行政司法制度的意义</a:t>
            </a:r>
          </a:p>
        </p:txBody>
      </p:sp>
      <p:sp>
        <p:nvSpPr>
          <p:cNvPr id="278531" name="Rectangle 3">
            <a:extLst>
              <a:ext uri="{FF2B5EF4-FFF2-40B4-BE49-F238E27FC236}">
                <a16:creationId xmlns:a16="http://schemas.microsoft.com/office/drawing/2014/main" id="{906C85CC-503C-9477-9B5C-28814D9D0495}"/>
              </a:ext>
            </a:extLst>
          </p:cNvPr>
          <p:cNvSpPr>
            <a:spLocks noGrp="1"/>
          </p:cNvSpPr>
          <p:nvPr>
            <p:ph idx="1"/>
          </p:nvPr>
        </p:nvSpPr>
        <p:spPr/>
        <p:txBody>
          <a:bodyPr/>
          <a:lstStyle/>
          <a:p>
            <a:pPr algn="just" eaLnBrk="1" hangingPunct="1">
              <a:lnSpc>
                <a:spcPct val="120000"/>
              </a:lnSpc>
              <a:buFont typeface="Wingdings" panose="05000000000000000000" pitchFamily="2" charset="2"/>
              <a:buNone/>
              <a:defRPr/>
            </a:pPr>
            <a:endParaRPr lang="en-US" altLang="zh-CN" sz="2800" noProof="1">
              <a:latin typeface="楷体_GB2312" pitchFamily="49" charset="-122"/>
            </a:endParaRPr>
          </a:p>
          <a:p>
            <a:pPr marL="0" indent="0" algn="just" eaLnBrk="1" hangingPunct="1">
              <a:lnSpc>
                <a:spcPct val="120000"/>
              </a:lnSpc>
              <a:buNone/>
              <a:defRPr/>
            </a:pPr>
            <a:r>
              <a:rPr lang="en-US" altLang="zh-CN" sz="2800" noProof="1">
                <a:latin typeface="楷体_GB2312" pitchFamily="49" charset="-122"/>
              </a:rPr>
              <a:t>    行政司法制度是和行政领域的公正、效率相联系的。在我国，建立行政司法制度有着特别重要的意义</a:t>
            </a:r>
            <a:r>
              <a:rPr lang="zh-CN" altLang="en-US" sz="2800" noProof="1">
                <a:latin typeface="楷体_GB2312" pitchFamily="49" charset="-122"/>
              </a:rPr>
              <a:t>。</a:t>
            </a:r>
          </a:p>
          <a:p>
            <a:pPr marL="0" indent="0" algn="just" eaLnBrk="1" hangingPunct="1">
              <a:lnSpc>
                <a:spcPct val="120000"/>
              </a:lnSpc>
              <a:buFont typeface="Wingdings" charset="0"/>
              <a:buChar char="l"/>
              <a:defRPr/>
            </a:pPr>
            <a:r>
              <a:rPr lang="en-US" altLang="zh-CN" sz="2800" noProof="1">
                <a:latin typeface="楷体_GB2312" pitchFamily="49" charset="-122"/>
              </a:rPr>
              <a:t>1、行政司法为公民、法人和其他组织提供一系列保障其权利和利益的程序，防止其权益受到行政恣意、滥权的侵犯。</a:t>
            </a:r>
          </a:p>
          <a:p>
            <a:pPr marL="0" indent="0" algn="just" eaLnBrk="1" hangingPunct="1">
              <a:lnSpc>
                <a:spcPct val="120000"/>
              </a:lnSpc>
              <a:buFont typeface="Wingdings" charset="0"/>
              <a:buChar char="l"/>
              <a:defRPr/>
            </a:pPr>
            <a:endParaRPr lang="en-US" altLang="zh-CN" sz="2800" noProof="1">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785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785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54FBD26F-F3E4-B576-83A6-2A6B093EFEE4}"/>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三、发展和完善我国行政司法制度的意义</a:t>
            </a:r>
          </a:p>
        </p:txBody>
      </p:sp>
      <p:sp>
        <p:nvSpPr>
          <p:cNvPr id="2" name="内容占位符 1">
            <a:extLst>
              <a:ext uri="{FF2B5EF4-FFF2-40B4-BE49-F238E27FC236}">
                <a16:creationId xmlns:a16="http://schemas.microsoft.com/office/drawing/2014/main" id="{57F7D41C-6FBC-C141-318E-28E5DFA8BAC2}"/>
              </a:ext>
            </a:extLst>
          </p:cNvPr>
          <p:cNvSpPr>
            <a:spLocks noGrp="1"/>
          </p:cNvSpPr>
          <p:nvPr>
            <p:ph idx="1"/>
          </p:nvPr>
        </p:nvSpPr>
        <p:spPr/>
        <p:txBody>
          <a:bodyPr/>
          <a:lstStyle/>
          <a:p>
            <a:endParaRPr lang="zh-CN" altLang="en-US"/>
          </a:p>
        </p:txBody>
      </p:sp>
      <p:sp>
        <p:nvSpPr>
          <p:cNvPr id="25604" name="文本框 3">
            <a:extLst>
              <a:ext uri="{FF2B5EF4-FFF2-40B4-BE49-F238E27FC236}">
                <a16:creationId xmlns:a16="http://schemas.microsoft.com/office/drawing/2014/main" id="{BFA283F0-95B6-0E36-AD13-A5B00D0D8BF5}"/>
              </a:ext>
            </a:extLst>
          </p:cNvPr>
          <p:cNvSpPr txBox="1">
            <a:spLocks noChangeArrowheads="1"/>
          </p:cNvSpPr>
          <p:nvPr/>
        </p:nvSpPr>
        <p:spPr bwMode="auto">
          <a:xfrm>
            <a:off x="2149476" y="1897063"/>
            <a:ext cx="7669213" cy="328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9pPr>
          </a:lstStyle>
          <a:p>
            <a:pPr algn="just" eaLnBrk="1" hangingPunct="1">
              <a:lnSpc>
                <a:spcPct val="120000"/>
              </a:lnSpc>
              <a:spcBef>
                <a:spcPct val="20000"/>
              </a:spcBef>
              <a:buClr>
                <a:schemeClr val="folHlink"/>
              </a:buClr>
              <a:buSzPct val="60000"/>
              <a:buFont typeface="Wingdings" panose="05000000000000000000" pitchFamily="2" charset="2"/>
              <a:buChar char="l"/>
            </a:pPr>
            <a:r>
              <a:rPr lang="en-US" altLang="zh-CN" sz="2800" b="1">
                <a:latin typeface="楷体_GB2312" pitchFamily="49" charset="-122"/>
                <a:sym typeface="Arial" panose="020B0604020202020204" pitchFamily="34" charset="0"/>
              </a:rPr>
              <a:t>2、行政司法为行政机关及其工作人员行使职权提供了一种程序监督和制约机制，有利于避免行政违法、越权和滥用权力的行为发生。</a:t>
            </a:r>
          </a:p>
          <a:p>
            <a:pPr algn="just" eaLnBrk="1" hangingPunct="1">
              <a:lnSpc>
                <a:spcPct val="120000"/>
              </a:lnSpc>
              <a:spcBef>
                <a:spcPct val="20000"/>
              </a:spcBef>
              <a:buClr>
                <a:schemeClr val="folHlink"/>
              </a:buClr>
              <a:buSzPct val="60000"/>
              <a:buFont typeface="Wingdings" panose="05000000000000000000" pitchFamily="2" charset="2"/>
              <a:buChar char="l"/>
            </a:pPr>
            <a:r>
              <a:rPr lang="en-US" altLang="zh-CN" sz="2800" b="1">
                <a:latin typeface="楷体_GB2312" pitchFamily="49" charset="-122"/>
              </a:rPr>
              <a:t>3、行政司法有利于提高效率，节约相对人的时间和金钱。最后，行政司法有利于及时、快捷解决争议，保障和促进社会稳定。</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999994-0357-BD30-B7C6-7A5C3D012F76}"/>
              </a:ext>
            </a:extLst>
          </p:cNvPr>
          <p:cNvSpPr>
            <a:spLocks noGrp="1"/>
          </p:cNvSpPr>
          <p:nvPr>
            <p:ph type="title"/>
          </p:nvPr>
        </p:nvSpPr>
        <p:spPr/>
        <p:txBody>
          <a:bodyPr/>
          <a:lstStyle/>
          <a:p>
            <a:endParaRPr lang="zh-CN" altLang="en-US"/>
          </a:p>
        </p:txBody>
      </p:sp>
      <p:sp>
        <p:nvSpPr>
          <p:cNvPr id="26627" name="Rectangle 3">
            <a:extLst>
              <a:ext uri="{FF2B5EF4-FFF2-40B4-BE49-F238E27FC236}">
                <a16:creationId xmlns:a16="http://schemas.microsoft.com/office/drawing/2014/main" id="{498FAD58-83AD-E88C-EDD1-F5EB467EFC30}"/>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第二节  行政司法的主要形式</a:t>
            </a:r>
          </a:p>
        </p:txBody>
      </p:sp>
    </p:spTree>
  </p:cSld>
  <p:clrMapOvr>
    <a:masterClrMapping/>
  </p:clrMapOvr>
  <p:transition spd="slow">
    <p:random/>
    <p:sndAc>
      <p:stSnd>
        <p:snd r:embed="rId2" name="cashreg.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044F8A62-0F32-0EBD-E59E-41A8C426AF4F}"/>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一、行政裁决</a:t>
            </a:r>
          </a:p>
        </p:txBody>
      </p:sp>
      <p:sp>
        <p:nvSpPr>
          <p:cNvPr id="27652" name="Rectangle 3">
            <a:extLst>
              <a:ext uri="{FF2B5EF4-FFF2-40B4-BE49-F238E27FC236}">
                <a16:creationId xmlns:a16="http://schemas.microsoft.com/office/drawing/2014/main" id="{33492353-457E-122B-EE53-B5B0393702A6}"/>
              </a:ext>
            </a:extLst>
          </p:cNvPr>
          <p:cNvSpPr>
            <a:spLocks noGrp="1" noChangeArrowheads="1"/>
          </p:cNvSpPr>
          <p:nvPr>
            <p:ph idx="1"/>
          </p:nvPr>
        </p:nvSpPr>
        <p:spPr/>
        <p:txBody>
          <a:bodyPr/>
          <a:lstStyle/>
          <a:p>
            <a:pPr algn="just" eaLnBrk="1" hangingPunct="1">
              <a:lnSpc>
                <a:spcPct val="130000"/>
              </a:lnSpc>
              <a:buFont typeface="Wingdings" panose="05000000000000000000" pitchFamily="2" charset="2"/>
              <a:buNone/>
            </a:pPr>
            <a:endParaRPr lang="en-US" altLang="zh-CN" sz="2800" u="sng">
              <a:latin typeface="楷体_GB2312" pitchFamily="49" charset="-122"/>
            </a:endParaRPr>
          </a:p>
          <a:p>
            <a:pPr eaLnBrk="1" hangingPunct="1">
              <a:lnSpc>
                <a:spcPct val="130000"/>
              </a:lnSpc>
              <a:buFont typeface="Wingdings" panose="05000000000000000000" pitchFamily="2" charset="2"/>
              <a:buChar char="l"/>
            </a:pPr>
            <a:r>
              <a:rPr lang="en-US" altLang="zh-CN" sz="2800"/>
              <a:t> </a:t>
            </a:r>
            <a:r>
              <a:rPr lang="zh-CN" altLang="en-US" sz="2800"/>
              <a:t>行政裁决是指行政机关适用准司法程序裁决法律、法规授权行政机关处理的特定争议案件的制度，是行政司法的最基本形式。</a:t>
            </a:r>
          </a:p>
          <a:p>
            <a:pPr eaLnBrk="1" hangingPunct="1">
              <a:lnSpc>
                <a:spcPct val="130000"/>
              </a:lnSpc>
              <a:buFont typeface="Wingdings" panose="05000000000000000000" pitchFamily="2" charset="2"/>
              <a:buChar char="l"/>
            </a:pPr>
            <a:r>
              <a:rPr lang="zh-CN" altLang="en-US" sz="2800"/>
              <a:t>行政裁决的主要客体是民事争议，如有关自然资源所有权或使用权的争议、知识产权争议、侵权赔偿争议等。但行政裁决的客体也包括某些行政争议。</a:t>
            </a:r>
          </a:p>
        </p:txBody>
      </p:sp>
    </p:spTree>
  </p:cSld>
  <p:clrMapOvr>
    <a:masterClrMapping/>
  </p:clrMapOvr>
  <p:transition spd="slow">
    <p:random/>
    <p:sndAc>
      <p:stSnd>
        <p:snd r:embed="rId2" name="cashreg.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5D3B1571-9C5E-9EFC-46C9-8265A84C0564}"/>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二、行政仲裁</a:t>
            </a:r>
          </a:p>
        </p:txBody>
      </p:sp>
      <p:sp>
        <p:nvSpPr>
          <p:cNvPr id="22532" name="Rectangle 3">
            <a:extLst>
              <a:ext uri="{FF2B5EF4-FFF2-40B4-BE49-F238E27FC236}">
                <a16:creationId xmlns:a16="http://schemas.microsoft.com/office/drawing/2014/main" id="{05862BF8-695C-D0F8-A556-BC5638096841}"/>
              </a:ext>
            </a:extLst>
          </p:cNvPr>
          <p:cNvSpPr>
            <a:spLocks noGrp="1"/>
          </p:cNvSpPr>
          <p:nvPr>
            <p:ph idx="1"/>
          </p:nvPr>
        </p:nvSpPr>
        <p:spPr/>
        <p:txBody>
          <a:bodyPr/>
          <a:lstStyle/>
          <a:p>
            <a:pPr algn="just" eaLnBrk="1" hangingPunct="1">
              <a:lnSpc>
                <a:spcPct val="130000"/>
              </a:lnSpc>
              <a:buFont typeface="Wingdings" panose="05000000000000000000" pitchFamily="2" charset="2"/>
              <a:buNone/>
              <a:defRPr/>
            </a:pPr>
            <a:endParaRPr lang="en-US" altLang="zh-CN" sz="2800" u="sng" noProof="1">
              <a:latin typeface="楷体_GB2312" pitchFamily="49" charset="-122"/>
            </a:endParaRPr>
          </a:p>
          <a:p>
            <a:pPr marL="0" indent="0" eaLnBrk="1" hangingPunct="1">
              <a:lnSpc>
                <a:spcPct val="130000"/>
              </a:lnSpc>
              <a:buNone/>
              <a:defRPr/>
            </a:pPr>
            <a:r>
              <a:rPr lang="zh-CN" altLang="en-US" sz="2800" noProof="1"/>
              <a:t>（一）行政仲裁与民间仲裁</a:t>
            </a:r>
          </a:p>
          <a:p>
            <a:pPr eaLnBrk="1" hangingPunct="1">
              <a:lnSpc>
                <a:spcPct val="130000"/>
              </a:lnSpc>
              <a:buFont typeface="Wingdings" charset="0"/>
              <a:buChar char="l"/>
              <a:defRPr/>
            </a:pPr>
            <a:r>
              <a:rPr lang="zh-CN" altLang="en-US" sz="2800" noProof="1"/>
              <a:t>民间仲裁是非国家机关的民间团体主持的仲裁，行政仲裁则是国家行政机关主持或国家行政机关与社会团体共同主持的仲裁。行政仲裁不同于民间仲裁。</a:t>
            </a:r>
          </a:p>
        </p:txBody>
      </p:sp>
    </p:spTree>
  </p:cSld>
  <p:clrMapOvr>
    <a:masterClrMapping/>
  </p:clrMapOvr>
  <p:transition spd="slow">
    <p:random/>
    <p:sndAc>
      <p:stSnd>
        <p:snd r:embed="rId2" name="cashreg.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DD4890D3-F847-A74F-4824-9E62F44457F1}"/>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二、行政仲裁</a:t>
            </a:r>
          </a:p>
        </p:txBody>
      </p:sp>
      <p:sp>
        <p:nvSpPr>
          <p:cNvPr id="22532" name="Rectangle 3">
            <a:extLst>
              <a:ext uri="{FF2B5EF4-FFF2-40B4-BE49-F238E27FC236}">
                <a16:creationId xmlns:a16="http://schemas.microsoft.com/office/drawing/2014/main" id="{A9D8AFB6-B9BF-7269-F903-0AC09E5AD181}"/>
              </a:ext>
            </a:extLst>
          </p:cNvPr>
          <p:cNvSpPr>
            <a:spLocks noGrp="1"/>
          </p:cNvSpPr>
          <p:nvPr>
            <p:ph idx="1"/>
          </p:nvPr>
        </p:nvSpPr>
        <p:spPr/>
        <p:txBody>
          <a:bodyPr/>
          <a:lstStyle/>
          <a:p>
            <a:pPr algn="just" eaLnBrk="1" hangingPunct="1">
              <a:lnSpc>
                <a:spcPct val="130000"/>
              </a:lnSpc>
              <a:buFont typeface="Wingdings" panose="05000000000000000000" pitchFamily="2" charset="2"/>
              <a:buNone/>
              <a:defRPr/>
            </a:pPr>
            <a:endParaRPr lang="en-US" altLang="zh-CN" sz="2800" u="sng" noProof="1">
              <a:latin typeface="楷体_GB2312" pitchFamily="49" charset="-122"/>
            </a:endParaRPr>
          </a:p>
          <a:p>
            <a:pPr marL="0" indent="0" eaLnBrk="1" hangingPunct="1">
              <a:lnSpc>
                <a:spcPct val="130000"/>
              </a:lnSpc>
              <a:buNone/>
              <a:defRPr/>
            </a:pPr>
            <a:r>
              <a:rPr lang="zh-CN" altLang="en-US" sz="2800" noProof="1"/>
              <a:t>（二）行政仲裁与行政裁决</a:t>
            </a:r>
          </a:p>
          <a:p>
            <a:pPr eaLnBrk="1" hangingPunct="1">
              <a:lnSpc>
                <a:spcPct val="130000"/>
              </a:lnSpc>
              <a:buFont typeface="Wingdings" charset="0"/>
              <a:buChar char="l"/>
              <a:defRPr/>
            </a:pPr>
            <a:r>
              <a:rPr lang="zh-CN" altLang="en-US" sz="2800" noProof="1"/>
              <a:t>行政仲裁不同于行政裁决。相对于行政裁决，行政仲裁更具灵活性和快捷性。</a:t>
            </a:r>
          </a:p>
          <a:p>
            <a:pPr eaLnBrk="1" hangingPunct="1">
              <a:lnSpc>
                <a:spcPct val="130000"/>
              </a:lnSpc>
              <a:buFont typeface="Wingdings" charset="0"/>
              <a:buChar char="l"/>
              <a:defRPr/>
            </a:pPr>
            <a:r>
              <a:rPr lang="zh-CN" altLang="en-US" sz="2800" noProof="1"/>
              <a:t>行政仲裁一般实行一裁终局制；而行政裁决通常不是终局的（当事人可对之提起行政诉讼）。</a:t>
            </a:r>
          </a:p>
        </p:txBody>
      </p:sp>
    </p:spTree>
  </p:cSld>
  <p:clrMapOvr>
    <a:masterClrMapping/>
  </p:clrMapOvr>
  <p:transition spd="slow">
    <p:random/>
    <p:sndAc>
      <p:stSnd>
        <p:snd r:embed="rId2" name="cashreg.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CAF08B15-BBCE-0348-8B76-226BB3EADEB9}"/>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二、行政仲裁</a:t>
            </a:r>
          </a:p>
        </p:txBody>
      </p:sp>
      <p:sp>
        <p:nvSpPr>
          <p:cNvPr id="22532" name="Rectangle 3">
            <a:extLst>
              <a:ext uri="{FF2B5EF4-FFF2-40B4-BE49-F238E27FC236}">
                <a16:creationId xmlns:a16="http://schemas.microsoft.com/office/drawing/2014/main" id="{DCF84C8F-1572-B704-8409-2789C0B445D4}"/>
              </a:ext>
            </a:extLst>
          </p:cNvPr>
          <p:cNvSpPr>
            <a:spLocks noGrp="1"/>
          </p:cNvSpPr>
          <p:nvPr>
            <p:ph idx="1"/>
          </p:nvPr>
        </p:nvSpPr>
        <p:spPr/>
        <p:txBody>
          <a:bodyPr/>
          <a:lstStyle/>
          <a:p>
            <a:pPr algn="just" eaLnBrk="1" hangingPunct="1">
              <a:lnSpc>
                <a:spcPct val="130000"/>
              </a:lnSpc>
              <a:buFont typeface="Wingdings" panose="05000000000000000000" pitchFamily="2" charset="2"/>
              <a:buNone/>
              <a:defRPr/>
            </a:pPr>
            <a:endParaRPr lang="en-US" altLang="zh-CN" sz="2800" u="sng" noProof="1">
              <a:latin typeface="楷体_GB2312" pitchFamily="49" charset="-122"/>
            </a:endParaRPr>
          </a:p>
          <a:p>
            <a:pPr marL="0" indent="0" eaLnBrk="1" hangingPunct="1">
              <a:lnSpc>
                <a:spcPct val="130000"/>
              </a:lnSpc>
              <a:buNone/>
              <a:defRPr/>
            </a:pPr>
            <a:r>
              <a:rPr lang="zh-CN" altLang="en-US" sz="2800" noProof="1"/>
              <a:t>（三）行政仲裁的种类</a:t>
            </a:r>
          </a:p>
          <a:p>
            <a:pPr eaLnBrk="1" hangingPunct="1">
              <a:lnSpc>
                <a:spcPct val="130000"/>
              </a:lnSpc>
              <a:buFont typeface="Wingdings" charset="0"/>
              <a:buChar char="l"/>
              <a:defRPr/>
            </a:pPr>
            <a:r>
              <a:rPr lang="zh-CN" altLang="en-US" sz="2800" noProof="1"/>
              <a:t>我国现行法律规定的行政仲裁主要有以下四种：</a:t>
            </a:r>
          </a:p>
          <a:p>
            <a:pPr eaLnBrk="1" hangingPunct="1">
              <a:lnSpc>
                <a:spcPct val="130000"/>
              </a:lnSpc>
              <a:buFont typeface="Wingdings" charset="0"/>
              <a:buChar char="l"/>
              <a:defRPr/>
            </a:pPr>
            <a:r>
              <a:rPr lang="en-US" altLang="zh-CN" sz="2800" noProof="1"/>
              <a:t>1、</a:t>
            </a:r>
            <a:r>
              <a:rPr lang="zh-CN" altLang="en-US" sz="2800" noProof="1"/>
              <a:t>劳动争议仲裁。</a:t>
            </a:r>
          </a:p>
          <a:p>
            <a:pPr eaLnBrk="1" hangingPunct="1">
              <a:lnSpc>
                <a:spcPct val="130000"/>
              </a:lnSpc>
              <a:buFont typeface="Wingdings" charset="0"/>
              <a:buChar char="l"/>
              <a:defRPr/>
            </a:pPr>
            <a:r>
              <a:rPr lang="en-US" altLang="zh-CN" sz="2800" noProof="1"/>
              <a:t>2、</a:t>
            </a:r>
            <a:r>
              <a:rPr lang="zh-CN" altLang="en-US" sz="2800" noProof="1"/>
              <a:t>社会保险仲裁。</a:t>
            </a:r>
          </a:p>
          <a:p>
            <a:pPr eaLnBrk="1" hangingPunct="1">
              <a:lnSpc>
                <a:spcPct val="130000"/>
              </a:lnSpc>
              <a:buFont typeface="Wingdings" charset="0"/>
              <a:buChar char="l"/>
              <a:defRPr/>
            </a:pPr>
            <a:r>
              <a:rPr lang="en-US" altLang="zh-CN" sz="2800" noProof="1"/>
              <a:t>3、</a:t>
            </a:r>
            <a:r>
              <a:rPr lang="zh-CN" altLang="en-US" sz="2800" noProof="1"/>
              <a:t>农村土地承包经营纠纷仲裁。</a:t>
            </a:r>
          </a:p>
          <a:p>
            <a:pPr eaLnBrk="1" hangingPunct="1">
              <a:lnSpc>
                <a:spcPct val="130000"/>
              </a:lnSpc>
              <a:buFont typeface="Wingdings" charset="0"/>
              <a:buChar char="l"/>
              <a:defRPr/>
            </a:pPr>
            <a:r>
              <a:rPr lang="en-US" altLang="zh-CN" sz="2800" noProof="1"/>
              <a:t>4、</a:t>
            </a:r>
            <a:r>
              <a:rPr lang="zh-CN" altLang="en-US" sz="2800" noProof="1"/>
              <a:t>人事争议仲裁。</a:t>
            </a:r>
          </a:p>
        </p:txBody>
      </p:sp>
    </p:spTree>
  </p:cSld>
  <p:clrMapOvr>
    <a:masterClrMapping/>
  </p:clrMapOvr>
  <p:transition spd="slow">
    <p:random/>
    <p:sndAc>
      <p:stSnd>
        <p:snd r:embed="rId2" name="cashreg.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5D69C102-4D33-8FE4-5C34-C30AF8FBCF80}"/>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二、行政仲裁</a:t>
            </a:r>
          </a:p>
        </p:txBody>
      </p:sp>
      <p:sp>
        <p:nvSpPr>
          <p:cNvPr id="22532" name="Rectangle 3">
            <a:extLst>
              <a:ext uri="{FF2B5EF4-FFF2-40B4-BE49-F238E27FC236}">
                <a16:creationId xmlns:a16="http://schemas.microsoft.com/office/drawing/2014/main" id="{74A1B123-2841-CC7A-6E92-F284BBFBD902}"/>
              </a:ext>
            </a:extLst>
          </p:cNvPr>
          <p:cNvSpPr>
            <a:spLocks noGrp="1"/>
          </p:cNvSpPr>
          <p:nvPr>
            <p:ph idx="1"/>
          </p:nvPr>
        </p:nvSpPr>
        <p:spPr/>
        <p:txBody>
          <a:bodyPr/>
          <a:lstStyle/>
          <a:p>
            <a:pPr algn="just" eaLnBrk="1" hangingPunct="1">
              <a:lnSpc>
                <a:spcPct val="130000"/>
              </a:lnSpc>
              <a:buFont typeface="Wingdings" panose="05000000000000000000" pitchFamily="2" charset="2"/>
              <a:buNone/>
              <a:defRPr/>
            </a:pPr>
            <a:endParaRPr lang="en-US" altLang="zh-CN" sz="2800" u="sng" noProof="1">
              <a:latin typeface="楷体_GB2312" pitchFamily="49" charset="-122"/>
            </a:endParaRPr>
          </a:p>
          <a:p>
            <a:pPr marL="0" indent="0" eaLnBrk="1" hangingPunct="1">
              <a:lnSpc>
                <a:spcPct val="130000"/>
              </a:lnSpc>
              <a:buNone/>
              <a:defRPr/>
            </a:pPr>
            <a:r>
              <a:rPr lang="zh-CN" altLang="en-US" sz="2800" noProof="1"/>
              <a:t>（四）行政仲裁机构</a:t>
            </a:r>
          </a:p>
          <a:p>
            <a:pPr marL="0" indent="0" eaLnBrk="1" hangingPunct="1">
              <a:lnSpc>
                <a:spcPct val="130000"/>
              </a:lnSpc>
              <a:buNone/>
              <a:defRPr/>
            </a:pPr>
            <a:r>
              <a:rPr lang="zh-CN" altLang="en-US" sz="2800" noProof="1"/>
              <a:t>行政仲裁机构从属于行政机关，是行政机关设置的处理和裁决特定争议案件的专门机构。例如，劳动争议仲裁委员会从属于劳动行政管理机关，是劳动行政管理机关设置的处理和裁决劳动争议的专门机构。</a:t>
            </a:r>
          </a:p>
        </p:txBody>
      </p:sp>
    </p:spTree>
  </p:cSld>
  <p:clrMapOvr>
    <a:masterClrMapping/>
  </p:clrMapOvr>
  <p:transition spd="slow">
    <p:random/>
    <p:sndAc>
      <p:stSnd>
        <p:snd r:embed="rId2" name="cashreg.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5F988-361A-B0E6-3214-A5C0E717E4B4}"/>
              </a:ext>
            </a:extLst>
          </p:cNvPr>
          <p:cNvSpPr>
            <a:spLocks noGrp="1"/>
          </p:cNvSpPr>
          <p:nvPr>
            <p:ph type="title"/>
          </p:nvPr>
        </p:nvSpPr>
        <p:spPr/>
        <p:txBody>
          <a:bodyPr/>
          <a:lstStyle/>
          <a:p>
            <a:endParaRPr lang="zh-CN" altLang="en-US"/>
          </a:p>
        </p:txBody>
      </p:sp>
      <p:sp>
        <p:nvSpPr>
          <p:cNvPr id="14339" name="Rectangle 3">
            <a:extLst>
              <a:ext uri="{FF2B5EF4-FFF2-40B4-BE49-F238E27FC236}">
                <a16:creationId xmlns:a16="http://schemas.microsoft.com/office/drawing/2014/main" id="{70E96E83-A121-5131-C649-47EADA2793EA}"/>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5400">
                <a:solidFill>
                  <a:schemeClr val="tx2"/>
                </a:solidFill>
                <a:latin typeface="楷体_GB2312" pitchFamily="49" charset="-122"/>
              </a:rPr>
              <a:t>第十章</a:t>
            </a:r>
          </a:p>
          <a:p>
            <a:pPr algn="ctr" eaLnBrk="1" hangingPunct="1">
              <a:buFont typeface="Wingdings" panose="05000000000000000000" pitchFamily="2" charset="2"/>
              <a:buNone/>
            </a:pPr>
            <a:r>
              <a:rPr lang="zh-CN" altLang="en-US" sz="5400">
                <a:solidFill>
                  <a:schemeClr val="tx2"/>
                </a:solidFill>
                <a:latin typeface="楷体_GB2312" pitchFamily="49" charset="-122"/>
              </a:rPr>
              <a:t>行 政 司 法</a:t>
            </a:r>
          </a:p>
        </p:txBody>
      </p:sp>
    </p:spTree>
  </p:cSld>
  <p:clrMapOvr>
    <a:masterClrMapping/>
  </p:clrMapOvr>
  <p:transition spd="slow">
    <p:random/>
    <p:sndAc>
      <p:stSnd>
        <p:snd r:embed="rId2" name="cashreg.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F7F693B9-8DEB-9604-0C9A-ADB734EC42BF}"/>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二、行政仲裁</a:t>
            </a:r>
          </a:p>
        </p:txBody>
      </p:sp>
      <p:sp>
        <p:nvSpPr>
          <p:cNvPr id="22532" name="Rectangle 3">
            <a:extLst>
              <a:ext uri="{FF2B5EF4-FFF2-40B4-BE49-F238E27FC236}">
                <a16:creationId xmlns:a16="http://schemas.microsoft.com/office/drawing/2014/main" id="{B0B2143C-A7DA-9FBB-EF0B-49D4E786AD36}"/>
              </a:ext>
            </a:extLst>
          </p:cNvPr>
          <p:cNvSpPr>
            <a:spLocks noGrp="1"/>
          </p:cNvSpPr>
          <p:nvPr>
            <p:ph idx="1"/>
          </p:nvPr>
        </p:nvSpPr>
        <p:spPr/>
        <p:txBody>
          <a:bodyPr/>
          <a:lstStyle/>
          <a:p>
            <a:pPr algn="just" eaLnBrk="1" hangingPunct="1">
              <a:lnSpc>
                <a:spcPct val="130000"/>
              </a:lnSpc>
              <a:buFont typeface="Wingdings" panose="05000000000000000000" pitchFamily="2" charset="2"/>
              <a:buNone/>
              <a:defRPr/>
            </a:pPr>
            <a:endParaRPr lang="en-US" altLang="zh-CN" sz="2800" u="sng" noProof="1">
              <a:latin typeface="楷体_GB2312" pitchFamily="49" charset="-122"/>
            </a:endParaRPr>
          </a:p>
          <a:p>
            <a:pPr marL="0" indent="0" eaLnBrk="1" hangingPunct="1">
              <a:lnSpc>
                <a:spcPct val="130000"/>
              </a:lnSpc>
              <a:buNone/>
              <a:defRPr/>
            </a:pPr>
            <a:r>
              <a:rPr lang="zh-CN" altLang="en-US" sz="2800" noProof="1"/>
              <a:t>（五）行政仲裁程序</a:t>
            </a:r>
          </a:p>
          <a:p>
            <a:pPr eaLnBrk="1" hangingPunct="1">
              <a:lnSpc>
                <a:spcPct val="130000"/>
              </a:lnSpc>
              <a:buFont typeface="Wingdings" charset="0"/>
              <a:buChar char="l"/>
              <a:defRPr/>
            </a:pPr>
            <a:r>
              <a:rPr lang="zh-CN" altLang="en-US" sz="2800" noProof="1"/>
              <a:t>1. 当事人提起行政仲裁的申请。</a:t>
            </a:r>
          </a:p>
          <a:p>
            <a:pPr eaLnBrk="1" hangingPunct="1">
              <a:lnSpc>
                <a:spcPct val="130000"/>
              </a:lnSpc>
              <a:buFont typeface="Wingdings" charset="0"/>
              <a:buChar char="l"/>
              <a:defRPr/>
            </a:pPr>
            <a:r>
              <a:rPr lang="zh-CN" altLang="en-US" sz="2800" noProof="1"/>
              <a:t>2. 行政仲裁申请的初步审查和受理。</a:t>
            </a:r>
          </a:p>
          <a:p>
            <a:pPr eaLnBrk="1" hangingPunct="1">
              <a:lnSpc>
                <a:spcPct val="130000"/>
              </a:lnSpc>
              <a:buFont typeface="Wingdings" charset="0"/>
              <a:buChar char="l"/>
              <a:defRPr/>
            </a:pPr>
            <a:r>
              <a:rPr lang="zh-CN" altLang="en-US" sz="2800" noProof="1"/>
              <a:t>3. 仲裁前的准备。</a:t>
            </a:r>
          </a:p>
          <a:p>
            <a:pPr eaLnBrk="1" hangingPunct="1">
              <a:lnSpc>
                <a:spcPct val="130000"/>
              </a:lnSpc>
              <a:buFont typeface="Wingdings" charset="0"/>
              <a:buChar char="l"/>
              <a:defRPr/>
            </a:pPr>
            <a:r>
              <a:rPr lang="zh-CN" altLang="en-US" sz="2800" noProof="1"/>
              <a:t>4. 调解。</a:t>
            </a:r>
          </a:p>
          <a:p>
            <a:pPr eaLnBrk="1" hangingPunct="1">
              <a:lnSpc>
                <a:spcPct val="130000"/>
              </a:lnSpc>
              <a:buFont typeface="Wingdings" charset="0"/>
              <a:buChar char="l"/>
              <a:defRPr/>
            </a:pPr>
            <a:r>
              <a:rPr lang="zh-CN" altLang="en-US" sz="2800" noProof="1"/>
              <a:t>5. 作出仲裁裁决。</a:t>
            </a:r>
          </a:p>
          <a:p>
            <a:pPr eaLnBrk="1" hangingPunct="1">
              <a:lnSpc>
                <a:spcPct val="130000"/>
              </a:lnSpc>
              <a:buFont typeface="Wingdings" charset="0"/>
              <a:buChar char="l"/>
              <a:defRPr/>
            </a:pPr>
            <a:endParaRPr lang="zh-CN" altLang="en-US" sz="2800" noProof="1"/>
          </a:p>
        </p:txBody>
      </p:sp>
    </p:spTree>
  </p:cSld>
  <p:clrMapOvr>
    <a:masterClrMapping/>
  </p:clrMapOvr>
  <p:transition spd="slow">
    <p:random/>
    <p:sndAc>
      <p:stSnd>
        <p:snd r:embed="rId2" name="cashreg.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C8C81292-4F96-DFFA-57CD-10AC98952DDD}"/>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三、行政调解</a:t>
            </a:r>
          </a:p>
        </p:txBody>
      </p:sp>
      <p:sp>
        <p:nvSpPr>
          <p:cNvPr id="22532" name="Rectangle 3">
            <a:extLst>
              <a:ext uri="{FF2B5EF4-FFF2-40B4-BE49-F238E27FC236}">
                <a16:creationId xmlns:a16="http://schemas.microsoft.com/office/drawing/2014/main" id="{D7453EA0-96A6-31E6-80A4-3C0135173E2D}"/>
              </a:ext>
            </a:extLst>
          </p:cNvPr>
          <p:cNvSpPr>
            <a:spLocks noGrp="1"/>
          </p:cNvSpPr>
          <p:nvPr>
            <p:ph idx="1"/>
          </p:nvPr>
        </p:nvSpPr>
        <p:spPr/>
        <p:txBody>
          <a:bodyPr/>
          <a:lstStyle/>
          <a:p>
            <a:pPr algn="just" eaLnBrk="1" hangingPunct="1">
              <a:lnSpc>
                <a:spcPct val="130000"/>
              </a:lnSpc>
              <a:buFont typeface="Wingdings" panose="05000000000000000000" pitchFamily="2" charset="2"/>
              <a:buNone/>
              <a:defRPr/>
            </a:pPr>
            <a:endParaRPr lang="en-US" altLang="zh-CN" sz="2800" u="sng" noProof="1">
              <a:latin typeface="楷体_GB2312" pitchFamily="49" charset="-122"/>
            </a:endParaRPr>
          </a:p>
          <a:p>
            <a:pPr marL="457200" indent="-457200" eaLnBrk="1" hangingPunct="1">
              <a:lnSpc>
                <a:spcPct val="130000"/>
              </a:lnSpc>
              <a:buFont typeface="Wingdings" charset="0"/>
              <a:buChar char="l"/>
              <a:defRPr/>
            </a:pPr>
            <a:r>
              <a:rPr lang="zh-CN" altLang="en-US" sz="2800" noProof="1"/>
              <a:t>行政调解是行政机关为解决争议而主持的调解，是行政司法中运用最多、最普遍的方式。行政调解虽然和企事业组织、基层群众性自治组织中的民间调解有着密切联系，但并不包括或等于民间调解。</a:t>
            </a:r>
          </a:p>
          <a:p>
            <a:pPr marL="457200" indent="-457200" eaLnBrk="1" hangingPunct="1">
              <a:lnSpc>
                <a:spcPct val="130000"/>
              </a:lnSpc>
              <a:buFont typeface="Wingdings" charset="0"/>
              <a:buChar char="l"/>
              <a:defRPr/>
            </a:pPr>
            <a:r>
              <a:rPr lang="zh-CN" altLang="en-US" sz="2800" noProof="1"/>
              <a:t>行政调解在是非分明的基础上，促成争议双方互谅互让，达成解决问题的协议。</a:t>
            </a:r>
          </a:p>
        </p:txBody>
      </p:sp>
    </p:spTree>
  </p:cSld>
  <p:clrMapOvr>
    <a:masterClrMapping/>
  </p:clrMapOvr>
  <p:transition spd="slow">
    <p:random/>
    <p:sndAc>
      <p:stSnd>
        <p:snd r:embed="rId2" name="cashreg.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69592E03-54FD-A1B4-547E-612650966BCA}"/>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三、行政调解</a:t>
            </a:r>
          </a:p>
        </p:txBody>
      </p:sp>
      <p:sp>
        <p:nvSpPr>
          <p:cNvPr id="34820" name="Rectangle 3">
            <a:extLst>
              <a:ext uri="{FF2B5EF4-FFF2-40B4-BE49-F238E27FC236}">
                <a16:creationId xmlns:a16="http://schemas.microsoft.com/office/drawing/2014/main" id="{F26F5C22-80C8-6524-8101-CBA5F6B5CDF7}"/>
              </a:ext>
            </a:extLst>
          </p:cNvPr>
          <p:cNvSpPr>
            <a:spLocks noGrp="1" noChangeArrowheads="1"/>
          </p:cNvSpPr>
          <p:nvPr>
            <p:ph idx="1"/>
          </p:nvPr>
        </p:nvSpPr>
        <p:spPr/>
        <p:txBody>
          <a:bodyPr/>
          <a:lstStyle/>
          <a:p>
            <a:pPr algn="just" eaLnBrk="1" hangingPunct="1">
              <a:lnSpc>
                <a:spcPct val="130000"/>
              </a:lnSpc>
              <a:buFont typeface="Wingdings" panose="05000000000000000000" pitchFamily="2" charset="2"/>
              <a:buNone/>
            </a:pPr>
            <a:endParaRPr lang="en-US" altLang="zh-CN" sz="2800" u="sng">
              <a:latin typeface="楷体_GB2312" pitchFamily="49" charset="-122"/>
            </a:endParaRPr>
          </a:p>
          <a:p>
            <a:pPr eaLnBrk="1" hangingPunct="1">
              <a:lnSpc>
                <a:spcPct val="130000"/>
              </a:lnSpc>
              <a:buFont typeface="Wingdings" panose="05000000000000000000" pitchFamily="2" charset="2"/>
              <a:buChar char="l"/>
            </a:pPr>
            <a:r>
              <a:rPr lang="zh-CN" altLang="en-US" sz="2400"/>
              <a:t>行政调解达成协议后，应制作调解协议书，调解协议书应有当事人双方的签字，并盖上行政机关的印章。</a:t>
            </a:r>
          </a:p>
          <a:p>
            <a:pPr eaLnBrk="1" hangingPunct="1">
              <a:lnSpc>
                <a:spcPct val="130000"/>
              </a:lnSpc>
              <a:buFont typeface="Wingdings" panose="05000000000000000000" pitchFamily="2" charset="2"/>
              <a:buChar char="l"/>
            </a:pPr>
            <a:r>
              <a:rPr lang="zh-CN" altLang="en-US" sz="2400"/>
              <a:t>调解书送达当事人后，一般即发生法律效力，当事人应当执行（如行政赔偿调解书）；一方当事人不执行，对方当事人可申请法院强制执行。</a:t>
            </a:r>
          </a:p>
          <a:p>
            <a:pPr eaLnBrk="1" hangingPunct="1">
              <a:lnSpc>
                <a:spcPct val="130000"/>
              </a:lnSpc>
              <a:buFont typeface="Wingdings" panose="05000000000000000000" pitchFamily="2" charset="2"/>
              <a:buChar char="l"/>
            </a:pPr>
            <a:r>
              <a:rPr lang="zh-CN" altLang="en-US" sz="2400"/>
              <a:t>但有的行政调解书（如交通事故损害赔偿调解书）送达后并不发生终局法律效力，一方当事人不执行，对方当事人不能直接申请法院强制执行，而只能向法院提起诉讼，通过诉讼最后解决争议</a:t>
            </a:r>
          </a:p>
        </p:txBody>
      </p:sp>
    </p:spTree>
  </p:cSld>
  <p:clrMapOvr>
    <a:masterClrMapping/>
  </p:clrMapOvr>
  <p:transition spd="slow">
    <p:random/>
    <p:sndAc>
      <p:stSnd>
        <p:snd r:embed="rId2" name="cashreg.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0A1AD-D0D8-7DAE-1A64-7406131EB47E}"/>
              </a:ext>
            </a:extLst>
          </p:cNvPr>
          <p:cNvSpPr>
            <a:spLocks noGrp="1"/>
          </p:cNvSpPr>
          <p:nvPr>
            <p:ph type="title"/>
          </p:nvPr>
        </p:nvSpPr>
        <p:spPr/>
        <p:txBody>
          <a:bodyPr/>
          <a:lstStyle/>
          <a:p>
            <a:endParaRPr lang="zh-CN" altLang="en-US"/>
          </a:p>
        </p:txBody>
      </p:sp>
      <p:sp>
        <p:nvSpPr>
          <p:cNvPr id="35843" name="Rectangle 3">
            <a:extLst>
              <a:ext uri="{FF2B5EF4-FFF2-40B4-BE49-F238E27FC236}">
                <a16:creationId xmlns:a16="http://schemas.microsoft.com/office/drawing/2014/main" id="{C7BE0AE6-12F4-88EA-85BB-BEC58063C391}"/>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第三节  专门行政裁判制度</a:t>
            </a:r>
          </a:p>
        </p:txBody>
      </p:sp>
    </p:spTree>
  </p:cSld>
  <p:clrMapOvr>
    <a:masterClrMapping/>
  </p:clrMapOvr>
  <p:transition spd="slow">
    <p:random/>
    <p:sndAc>
      <p:stSnd>
        <p:snd r:embed="rId2" name="cashreg.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A61FF-88F2-6A25-5B28-68F2382EBD97}"/>
              </a:ext>
            </a:extLst>
          </p:cNvPr>
          <p:cNvSpPr>
            <a:spLocks noGrp="1"/>
          </p:cNvSpPr>
          <p:nvPr>
            <p:ph type="title"/>
          </p:nvPr>
        </p:nvSpPr>
        <p:spPr/>
        <p:txBody>
          <a:bodyPr/>
          <a:lstStyle/>
          <a:p>
            <a:endParaRPr lang="zh-CN" altLang="en-US"/>
          </a:p>
        </p:txBody>
      </p:sp>
      <p:sp>
        <p:nvSpPr>
          <p:cNvPr id="36867" name="Rectangle 3">
            <a:extLst>
              <a:ext uri="{FF2B5EF4-FFF2-40B4-BE49-F238E27FC236}">
                <a16:creationId xmlns:a16="http://schemas.microsoft.com/office/drawing/2014/main" id="{AF39C5E5-342B-0A09-0124-61AB9B94B3DD}"/>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Char char="l"/>
            </a:pPr>
            <a:r>
              <a:rPr lang="zh-CN" altLang="en-US">
                <a:latin typeface="楷体_GB2312" pitchFamily="49" charset="-122"/>
              </a:rPr>
              <a:t>专门行政裁判制度是指在行政机关内设置专门行政裁判机构，受理和裁决特定争议案件的制度。</a:t>
            </a:r>
          </a:p>
          <a:p>
            <a:pPr algn="just" eaLnBrk="1" hangingPunct="1">
              <a:lnSpc>
                <a:spcPct val="120000"/>
              </a:lnSpc>
              <a:buFont typeface="Wingdings" panose="05000000000000000000" pitchFamily="2" charset="2"/>
              <a:buChar char="l"/>
            </a:pPr>
            <a:r>
              <a:rPr lang="zh-CN" altLang="en-US">
                <a:latin typeface="楷体_GB2312" pitchFamily="49" charset="-122"/>
              </a:rPr>
              <a:t>我国目前最典型、最具代表性的专门行政裁判机构是商标评审委员会和专利复审委员会。它们既受理特定行政争议案件，也受理特定民事性质的争议案件。</a:t>
            </a:r>
          </a:p>
        </p:txBody>
      </p:sp>
    </p:spTree>
  </p:cSld>
  <p:clrMapOvr>
    <a:masterClrMapping/>
  </p:clrMapOvr>
  <p:transition spd="slow">
    <p:random/>
    <p:sndAc>
      <p:stSnd>
        <p:snd r:embed="rId2" name="cashreg.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37582-48EB-EB74-2605-067B9FBF1967}"/>
              </a:ext>
            </a:extLst>
          </p:cNvPr>
          <p:cNvSpPr>
            <a:spLocks noGrp="1"/>
          </p:cNvSpPr>
          <p:nvPr>
            <p:ph type="title"/>
          </p:nvPr>
        </p:nvSpPr>
        <p:spPr/>
        <p:txBody>
          <a:bodyPr/>
          <a:lstStyle/>
          <a:p>
            <a:endParaRPr lang="zh-CN" altLang="en-US"/>
          </a:p>
        </p:txBody>
      </p:sp>
      <p:sp>
        <p:nvSpPr>
          <p:cNvPr id="37891" name="Rectangle 3">
            <a:extLst>
              <a:ext uri="{FF2B5EF4-FFF2-40B4-BE49-F238E27FC236}">
                <a16:creationId xmlns:a16="http://schemas.microsoft.com/office/drawing/2014/main" id="{235F208F-DFB5-CD8F-0371-886BF3BA3313}"/>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Char char="l"/>
            </a:pPr>
            <a:r>
              <a:rPr lang="zh-CN" altLang="en-US">
                <a:latin typeface="楷体_GB2312" pitchFamily="49" charset="-122"/>
              </a:rPr>
              <a:t>专门行政裁判机构是指专门行使某种特定争议案件的裁决职能的机构。专门行政裁判机构的设立由相应法律、法规规定。</a:t>
            </a:r>
          </a:p>
          <a:p>
            <a:pPr algn="just" eaLnBrk="1" hangingPunct="1">
              <a:lnSpc>
                <a:spcPct val="110000"/>
              </a:lnSpc>
              <a:buFont typeface="Wingdings" panose="05000000000000000000" pitchFamily="2" charset="2"/>
              <a:buChar char="l"/>
            </a:pPr>
            <a:r>
              <a:rPr lang="zh-CN" altLang="en-US">
                <a:latin typeface="楷体_GB2312" pitchFamily="49" charset="-122"/>
              </a:rPr>
              <a:t>专门行政裁判机构对于相应行政机关应有一定的独立性，其委员会主任和委员可由行政机关首长任命，但无法定理由不得任意撤免，委员会处理案件、裁决争议依法律、法规进行，不受行政首长任意干预。</a:t>
            </a:r>
          </a:p>
        </p:txBody>
      </p:sp>
      <p:sp>
        <p:nvSpPr>
          <p:cNvPr id="37892" name="文本框 1">
            <a:extLst>
              <a:ext uri="{FF2B5EF4-FFF2-40B4-BE49-F238E27FC236}">
                <a16:creationId xmlns:a16="http://schemas.microsoft.com/office/drawing/2014/main" id="{CB00D432-AB04-6994-31F5-7C10A68B98A3}"/>
              </a:ext>
            </a:extLst>
          </p:cNvPr>
          <p:cNvSpPr txBox="1">
            <a:spLocks noChangeArrowheads="1"/>
          </p:cNvSpPr>
          <p:nvPr/>
        </p:nvSpPr>
        <p:spPr bwMode="auto">
          <a:xfrm>
            <a:off x="3235325" y="865189"/>
            <a:ext cx="5080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57188"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9pPr>
          </a:lstStyle>
          <a:p>
            <a:pPr eaLnBrk="1" hangingPunct="1"/>
            <a:r>
              <a:rPr lang="zh-CN" altLang="en-US" sz="3200" b="1">
                <a:solidFill>
                  <a:schemeClr val="tx2"/>
                </a:solidFill>
                <a:latin typeface="Arial" panose="020B0604020202020204" pitchFamily="34" charset="0"/>
              </a:rPr>
              <a:t>一、专门行政裁判机构</a:t>
            </a:r>
          </a:p>
        </p:txBody>
      </p:sp>
    </p:spTree>
  </p:cSld>
  <p:clrMapOvr>
    <a:masterClrMapping/>
  </p:clrMapOvr>
  <p:transition spd="slow">
    <p:random/>
    <p:sndAc>
      <p:stSnd>
        <p:snd r:embed="rId2" name="cashreg.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200297-B3F3-D2F0-C8E0-105FA761553C}"/>
              </a:ext>
            </a:extLst>
          </p:cNvPr>
          <p:cNvSpPr>
            <a:spLocks noGrp="1"/>
          </p:cNvSpPr>
          <p:nvPr>
            <p:ph type="title"/>
          </p:nvPr>
        </p:nvSpPr>
        <p:spPr/>
        <p:txBody>
          <a:bodyPr/>
          <a:lstStyle/>
          <a:p>
            <a:endParaRPr lang="zh-CN" altLang="en-US"/>
          </a:p>
        </p:txBody>
      </p:sp>
      <p:sp>
        <p:nvSpPr>
          <p:cNvPr id="38915" name="Rectangle 3">
            <a:extLst>
              <a:ext uri="{FF2B5EF4-FFF2-40B4-BE49-F238E27FC236}">
                <a16:creationId xmlns:a16="http://schemas.microsoft.com/office/drawing/2014/main" id="{56CEBA90-DC04-FB82-177E-7DF9C9B6236E}"/>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Char char="l"/>
            </a:pPr>
            <a:r>
              <a:rPr lang="zh-CN" altLang="en-US" sz="2800">
                <a:latin typeface="楷体_GB2312" pitchFamily="49" charset="-122"/>
              </a:rPr>
              <a:t>专门行政裁判机构只能管辖法律、法规规定的特定领域的争议案件，而无一般司法管辖权。</a:t>
            </a:r>
          </a:p>
          <a:p>
            <a:pPr algn="just" eaLnBrk="1" hangingPunct="1">
              <a:lnSpc>
                <a:spcPct val="110000"/>
              </a:lnSpc>
              <a:buFont typeface="Wingdings" panose="05000000000000000000" pitchFamily="2" charset="2"/>
              <a:buChar char="l"/>
            </a:pPr>
            <a:r>
              <a:rPr lang="zh-CN" altLang="en-US" sz="2800">
                <a:latin typeface="楷体_GB2312" pitchFamily="49" charset="-122"/>
              </a:rPr>
              <a:t>专利复审委员会管辖下述两类争议案件：</a:t>
            </a:r>
            <a:endParaRPr lang="en-US" altLang="zh-CN" sz="2800">
              <a:latin typeface="楷体_GB2312" pitchFamily="49" charset="-122"/>
            </a:endParaRPr>
          </a:p>
          <a:p>
            <a:pPr algn="just" eaLnBrk="1" hangingPunct="1">
              <a:lnSpc>
                <a:spcPct val="110000"/>
              </a:lnSpc>
              <a:buFont typeface="Wingdings" panose="05000000000000000000" pitchFamily="2" charset="2"/>
              <a:buChar char="l"/>
            </a:pPr>
            <a:r>
              <a:rPr lang="zh-CN" altLang="en-US" sz="2800">
                <a:latin typeface="楷体_GB2312" pitchFamily="49" charset="-122"/>
              </a:rPr>
              <a:t>1、专利申请人不服国务院专利行政部门作出的驳回其专利申请决定的案件；</a:t>
            </a:r>
            <a:endParaRPr lang="en-US" altLang="zh-CN" sz="2800">
              <a:latin typeface="楷体_GB2312" pitchFamily="49" charset="-122"/>
            </a:endParaRPr>
          </a:p>
          <a:p>
            <a:pPr algn="just" eaLnBrk="1" hangingPunct="1">
              <a:lnSpc>
                <a:spcPct val="110000"/>
              </a:lnSpc>
              <a:buFont typeface="Wingdings" panose="05000000000000000000" pitchFamily="2" charset="2"/>
              <a:buChar char="l"/>
            </a:pPr>
            <a:r>
              <a:rPr lang="zh-CN" altLang="en-US" sz="2800">
                <a:latin typeface="楷体_GB2312" pitchFamily="49" charset="-122"/>
              </a:rPr>
              <a:t>2、其他单位或者个人请求宣告已授予专利权的专利无效案件。</a:t>
            </a:r>
          </a:p>
        </p:txBody>
      </p:sp>
      <p:sp>
        <p:nvSpPr>
          <p:cNvPr id="38916" name="文本框 1">
            <a:extLst>
              <a:ext uri="{FF2B5EF4-FFF2-40B4-BE49-F238E27FC236}">
                <a16:creationId xmlns:a16="http://schemas.microsoft.com/office/drawing/2014/main" id="{A7070086-5167-E130-8C0B-98E97C1C4B9F}"/>
              </a:ext>
            </a:extLst>
          </p:cNvPr>
          <p:cNvSpPr txBox="1">
            <a:spLocks noChangeArrowheads="1"/>
          </p:cNvSpPr>
          <p:nvPr/>
        </p:nvSpPr>
        <p:spPr bwMode="auto">
          <a:xfrm>
            <a:off x="3082925" y="711200"/>
            <a:ext cx="6013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57188"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9pPr>
          </a:lstStyle>
          <a:p>
            <a:pPr eaLnBrk="1" hangingPunct="1"/>
            <a:r>
              <a:rPr lang="zh-CN" altLang="en-US" sz="3200" b="1">
                <a:solidFill>
                  <a:schemeClr val="tx2"/>
                </a:solidFill>
                <a:latin typeface="Arial" panose="020B0604020202020204" pitchFamily="34" charset="0"/>
              </a:rPr>
              <a:t>二、专门行政裁判的受案范围</a:t>
            </a:r>
          </a:p>
        </p:txBody>
      </p:sp>
    </p:spTree>
  </p:cSld>
  <p:clrMapOvr>
    <a:masterClrMapping/>
  </p:clrMapOvr>
  <p:transition spd="slow">
    <p:random/>
    <p:sndAc>
      <p:stSnd>
        <p:snd r:embed="rId2" name="cashreg.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87396CD4-6999-D221-7EFC-2002058BDA13}"/>
              </a:ext>
            </a:extLst>
          </p:cNvPr>
          <p:cNvSpPr>
            <a:spLocks noGrp="1"/>
          </p:cNvSpPr>
          <p:nvPr>
            <p:ph type="title"/>
          </p:nvPr>
        </p:nvSpPr>
        <p:spPr/>
        <p:txBody>
          <a:bodyPr/>
          <a:lstStyle/>
          <a:p>
            <a:pPr eaLnBrk="1" hangingPunct="1">
              <a:defRPr/>
            </a:pPr>
            <a:r>
              <a:rPr lang="zh-CN" altLang="en-US" sz="3200" dirty="0">
                <a:latin typeface="+mn-ea"/>
                <a:ea typeface="+mn-ea"/>
              </a:rPr>
              <a:t>二、专门行政裁判的受案范围</a:t>
            </a:r>
          </a:p>
        </p:txBody>
      </p:sp>
      <p:sp>
        <p:nvSpPr>
          <p:cNvPr id="39939" name="内容占位符 2">
            <a:extLst>
              <a:ext uri="{FF2B5EF4-FFF2-40B4-BE49-F238E27FC236}">
                <a16:creationId xmlns:a16="http://schemas.microsoft.com/office/drawing/2014/main" id="{B79C0444-73A6-7EF6-34F7-14A7C0A1DD65}"/>
              </a:ext>
            </a:extLst>
          </p:cNvPr>
          <p:cNvSpPr>
            <a:spLocks noGrp="1"/>
          </p:cNvSpPr>
          <p:nvPr>
            <p:ph idx="1"/>
          </p:nvPr>
        </p:nvSpPr>
        <p:spPr/>
        <p:txBody>
          <a:bodyPr/>
          <a:lstStyle/>
          <a:p>
            <a:pPr eaLnBrk="1" hangingPunct="1"/>
            <a:r>
              <a:rPr lang="zh-CN" altLang="en-US"/>
              <a:t> </a:t>
            </a:r>
            <a:r>
              <a:rPr lang="zh-CN" altLang="en-US" sz="2400"/>
              <a:t>商标评审委员会管辖下述六类案件：  </a:t>
            </a:r>
            <a:endParaRPr lang="en-US" altLang="zh-CN" sz="2400"/>
          </a:p>
          <a:p>
            <a:pPr eaLnBrk="1" hangingPunct="1"/>
            <a:r>
              <a:rPr lang="zh-CN" altLang="en-US" sz="2400"/>
              <a:t>１、商标注册申请人对商标局驳回商标注册申请， 不予公告不服的案件；</a:t>
            </a:r>
          </a:p>
          <a:p>
            <a:pPr eaLnBrk="1" hangingPunct="1"/>
            <a:r>
              <a:rPr lang="zh-CN" altLang="en-US" sz="2400"/>
              <a:t>２、异议人对商标局准予注册决定不服的案件；</a:t>
            </a:r>
            <a:endParaRPr lang="en-US" altLang="zh-CN" sz="2400"/>
          </a:p>
          <a:p>
            <a:pPr eaLnBrk="1" hangingPunct="1"/>
            <a:r>
              <a:rPr lang="zh-CN" altLang="en-US" sz="2400"/>
              <a:t>３、被异议人对商标局不予注册</a:t>
            </a:r>
          </a:p>
          <a:p>
            <a:pPr eaLnBrk="1" hangingPunct="1"/>
            <a:r>
              <a:rPr lang="zh-CN" altLang="en-US" sz="2400"/>
              <a:t>决定不服的案件； </a:t>
            </a:r>
            <a:endParaRPr lang="en-US" altLang="zh-CN" sz="2400"/>
          </a:p>
          <a:p>
            <a:pPr eaLnBrk="1" hangingPunct="1"/>
            <a:r>
              <a:rPr lang="zh-CN" altLang="en-US" sz="2400"/>
              <a:t>４、当事人对商标局宣告已注册商标无效不服的案件；</a:t>
            </a:r>
            <a:endParaRPr lang="en-US" altLang="zh-CN" sz="2400"/>
          </a:p>
          <a:p>
            <a:pPr eaLnBrk="1" hangingPunct="1"/>
            <a:r>
              <a:rPr lang="zh-CN" altLang="en-US" sz="2400"/>
              <a:t>５、其他单位或者个人请求宣告已注册商标无效的案件；</a:t>
            </a:r>
            <a:endParaRPr lang="en-US" altLang="zh-CN" sz="2400"/>
          </a:p>
          <a:p>
            <a:pPr eaLnBrk="1" hangingPunct="1"/>
            <a:r>
              <a:rPr lang="zh-CN" altLang="en-US" sz="2400"/>
              <a:t>６、在先权利人或利害关系人请求宣告已注册商标无效的案件。</a:t>
            </a:r>
          </a:p>
        </p:txBody>
      </p:sp>
    </p:spTree>
  </p:cSld>
  <p:clrMapOvr>
    <a:masterClrMapping/>
  </p:clrMapOvr>
  <p:transition spd="slow">
    <p:random/>
    <p:sndAc>
      <p:stSnd>
        <p:snd r:embed="rId2" name="cashreg.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E1A5A-3BA4-3246-C085-982033253581}"/>
              </a:ext>
            </a:extLst>
          </p:cNvPr>
          <p:cNvSpPr>
            <a:spLocks noGrp="1"/>
          </p:cNvSpPr>
          <p:nvPr>
            <p:ph type="title"/>
          </p:nvPr>
        </p:nvSpPr>
        <p:spPr/>
        <p:txBody>
          <a:bodyPr/>
          <a:lstStyle/>
          <a:p>
            <a:endParaRPr lang="zh-CN" altLang="en-US"/>
          </a:p>
        </p:txBody>
      </p:sp>
      <p:sp>
        <p:nvSpPr>
          <p:cNvPr id="40963" name="Rectangle 3">
            <a:extLst>
              <a:ext uri="{FF2B5EF4-FFF2-40B4-BE49-F238E27FC236}">
                <a16:creationId xmlns:a16="http://schemas.microsoft.com/office/drawing/2014/main" id="{D63B988B-23BE-754C-0524-E367FD77964E}"/>
              </a:ext>
            </a:extLst>
          </p:cNvPr>
          <p:cNvSpPr>
            <a:spLocks noGrp="1" noChangeArrowheads="1"/>
          </p:cNvSpPr>
          <p:nvPr>
            <p:ph idx="1"/>
          </p:nvPr>
        </p:nvSpPr>
        <p:spPr/>
        <p:txBody>
          <a:bodyPr/>
          <a:lstStyle/>
          <a:p>
            <a:pPr algn="just" eaLnBrk="1" hangingPunct="1">
              <a:lnSpc>
                <a:spcPct val="110000"/>
              </a:lnSpc>
              <a:buFont typeface="Wingdings" panose="05000000000000000000" pitchFamily="2" charset="2"/>
              <a:buChar char="l"/>
            </a:pPr>
            <a:r>
              <a:rPr lang="zh-CN" altLang="en-US" sz="2800">
                <a:latin typeface="楷体_GB2312" pitchFamily="49" charset="-122"/>
              </a:rPr>
              <a:t>专门行政裁判的具体程序通常由相应法律、法规规定，一般程序如下。</a:t>
            </a:r>
          </a:p>
          <a:p>
            <a:pPr algn="just" eaLnBrk="1" hangingPunct="1">
              <a:lnSpc>
                <a:spcPct val="110000"/>
              </a:lnSpc>
              <a:buFont typeface="Wingdings" panose="05000000000000000000" pitchFamily="2" charset="2"/>
              <a:buChar char="l"/>
            </a:pPr>
            <a:endParaRPr lang="zh-CN" altLang="en-US" sz="2800">
              <a:latin typeface="楷体_GB2312" pitchFamily="49" charset="-122"/>
            </a:endParaRPr>
          </a:p>
          <a:p>
            <a:pPr algn="just" eaLnBrk="1" hangingPunct="1">
              <a:lnSpc>
                <a:spcPct val="110000"/>
              </a:lnSpc>
              <a:buFont typeface="Wingdings" panose="05000000000000000000" pitchFamily="2" charset="2"/>
              <a:buChar char="l"/>
            </a:pPr>
            <a:r>
              <a:rPr lang="zh-CN" altLang="en-US" sz="2800">
                <a:latin typeface="楷体_GB2312" pitchFamily="49" charset="-122"/>
              </a:rPr>
              <a:t>（一）裁决争议申请的提出。</a:t>
            </a:r>
          </a:p>
          <a:p>
            <a:pPr algn="just" eaLnBrk="1" hangingPunct="1">
              <a:lnSpc>
                <a:spcPct val="110000"/>
              </a:lnSpc>
              <a:buFont typeface="Wingdings" panose="05000000000000000000" pitchFamily="2" charset="2"/>
              <a:buChar char="l"/>
            </a:pPr>
            <a:r>
              <a:rPr lang="zh-CN" altLang="en-US" sz="2800">
                <a:latin typeface="楷体_GB2312" pitchFamily="49" charset="-122"/>
              </a:rPr>
              <a:t>（二）初步审查。</a:t>
            </a:r>
          </a:p>
          <a:p>
            <a:pPr algn="just" eaLnBrk="1" hangingPunct="1">
              <a:lnSpc>
                <a:spcPct val="110000"/>
              </a:lnSpc>
              <a:buFont typeface="Wingdings" panose="05000000000000000000" pitchFamily="2" charset="2"/>
              <a:buChar char="l"/>
            </a:pPr>
            <a:r>
              <a:rPr lang="zh-CN" altLang="en-US" sz="2800">
                <a:latin typeface="楷体_GB2312" pitchFamily="49" charset="-122"/>
              </a:rPr>
              <a:t>（三）作出裁决。</a:t>
            </a:r>
          </a:p>
        </p:txBody>
      </p:sp>
      <p:sp>
        <p:nvSpPr>
          <p:cNvPr id="40964" name="文本框 1">
            <a:extLst>
              <a:ext uri="{FF2B5EF4-FFF2-40B4-BE49-F238E27FC236}">
                <a16:creationId xmlns:a16="http://schemas.microsoft.com/office/drawing/2014/main" id="{3CF251B3-5525-73AA-9483-C4386BD2705F}"/>
              </a:ext>
            </a:extLst>
          </p:cNvPr>
          <p:cNvSpPr txBox="1">
            <a:spLocks noChangeArrowheads="1"/>
          </p:cNvSpPr>
          <p:nvPr/>
        </p:nvSpPr>
        <p:spPr bwMode="auto">
          <a:xfrm>
            <a:off x="3082925" y="711200"/>
            <a:ext cx="6013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57188"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9pPr>
          </a:lstStyle>
          <a:p>
            <a:pPr eaLnBrk="1" hangingPunct="1"/>
            <a:r>
              <a:rPr lang="zh-CN" altLang="en-US" sz="3200" b="1">
                <a:solidFill>
                  <a:schemeClr val="tx2"/>
                </a:solidFill>
                <a:latin typeface="Arial" panose="020B0604020202020204" pitchFamily="34" charset="0"/>
              </a:rPr>
              <a:t>三、专门行政裁判的程序</a:t>
            </a:r>
          </a:p>
        </p:txBody>
      </p:sp>
    </p:spTree>
  </p:cSld>
  <p:clrMapOvr>
    <a:masterClrMapping/>
  </p:clrMapOvr>
  <p:transition spd="slow">
    <p:random/>
    <p:sndAc>
      <p:stSnd>
        <p:snd r:embed="rId2" name="cashreg.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59C4805A-84E4-D223-AB4C-CF07293DBBBB}"/>
              </a:ext>
            </a:extLst>
          </p:cNvPr>
          <p:cNvSpPr>
            <a:spLocks noGrp="1" noChangeArrowheads="1"/>
          </p:cNvSpPr>
          <p:nvPr>
            <p:ph type="title"/>
          </p:nvPr>
        </p:nvSpPr>
        <p:spPr/>
        <p:txBody>
          <a:bodyPr/>
          <a:lstStyle/>
          <a:p>
            <a:pPr eaLnBrk="1" hangingPunct="1"/>
            <a:r>
              <a:rPr lang="zh-CN" altLang="en-US" sz="3600">
                <a:solidFill>
                  <a:schemeClr val="hlink"/>
                </a:solidFill>
                <a:ea typeface="楷体_GB2312" pitchFamily="49" charset="-122"/>
              </a:rPr>
              <a:t>本章思考题</a:t>
            </a:r>
          </a:p>
        </p:txBody>
      </p:sp>
      <p:sp>
        <p:nvSpPr>
          <p:cNvPr id="41988" name="Rectangle 3">
            <a:extLst>
              <a:ext uri="{FF2B5EF4-FFF2-40B4-BE49-F238E27FC236}">
                <a16:creationId xmlns:a16="http://schemas.microsoft.com/office/drawing/2014/main" id="{95B9E28F-F6FD-D4FC-33D1-DCA6F06B69B1}"/>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zh-CN" sz="2400">
                <a:solidFill>
                  <a:srgbClr val="000000"/>
                </a:solidFill>
                <a:latin typeface="楷体_GB2312" pitchFamily="49" charset="-122"/>
              </a:rPr>
              <a:t>1. </a:t>
            </a:r>
            <a:r>
              <a:rPr lang="zh-CN" altLang="en-US" sz="2400">
                <a:solidFill>
                  <a:srgbClr val="000000"/>
                </a:solidFill>
                <a:latin typeface="楷体_GB2312" pitchFamily="49" charset="-122"/>
              </a:rPr>
              <a:t>什么是行政司法？行政司法有什么特征？</a:t>
            </a:r>
          </a:p>
          <a:p>
            <a:pPr algn="just" eaLnBrk="1" hangingPunct="1">
              <a:lnSpc>
                <a:spcPct val="120000"/>
              </a:lnSpc>
              <a:buFont typeface="Wingdings" panose="05000000000000000000" pitchFamily="2" charset="2"/>
              <a:buNone/>
            </a:pPr>
            <a:r>
              <a:rPr lang="en-US" altLang="zh-CN" sz="2400">
                <a:solidFill>
                  <a:srgbClr val="000000"/>
                </a:solidFill>
                <a:latin typeface="楷体_GB2312" pitchFamily="49" charset="-122"/>
              </a:rPr>
              <a:t>2. </a:t>
            </a:r>
            <a:r>
              <a:rPr lang="zh-CN" altLang="en-US" sz="2400">
                <a:solidFill>
                  <a:srgbClr val="000000"/>
                </a:solidFill>
                <a:latin typeface="楷体_GB2312" pitchFamily="49" charset="-122"/>
              </a:rPr>
              <a:t>行政司法有哪些种类？</a:t>
            </a:r>
          </a:p>
          <a:p>
            <a:pPr algn="just" eaLnBrk="1" hangingPunct="1">
              <a:lnSpc>
                <a:spcPct val="120000"/>
              </a:lnSpc>
              <a:buFont typeface="Wingdings" panose="05000000000000000000" pitchFamily="2" charset="2"/>
              <a:buNone/>
            </a:pPr>
            <a:r>
              <a:rPr lang="en-US" altLang="zh-CN" sz="2400">
                <a:solidFill>
                  <a:srgbClr val="000000"/>
                </a:solidFill>
                <a:latin typeface="楷体_GB2312" pitchFamily="49" charset="-122"/>
              </a:rPr>
              <a:t>3. </a:t>
            </a:r>
            <a:r>
              <a:rPr lang="zh-CN" altLang="en-US" sz="2400">
                <a:solidFill>
                  <a:srgbClr val="000000"/>
                </a:solidFill>
                <a:latin typeface="楷体_GB2312" pitchFamily="49" charset="-122"/>
              </a:rPr>
              <a:t>行政裁决与行政仲裁、行政调解有什么区别？</a:t>
            </a:r>
          </a:p>
          <a:p>
            <a:pPr algn="just" eaLnBrk="1" hangingPunct="1">
              <a:lnSpc>
                <a:spcPct val="120000"/>
              </a:lnSpc>
              <a:buFont typeface="Wingdings" panose="05000000000000000000" pitchFamily="2" charset="2"/>
              <a:buNone/>
            </a:pPr>
            <a:r>
              <a:rPr lang="en-US" altLang="zh-CN" sz="2400">
                <a:solidFill>
                  <a:srgbClr val="000000"/>
                </a:solidFill>
                <a:latin typeface="楷体_GB2312" pitchFamily="49" charset="-122"/>
              </a:rPr>
              <a:t>4. </a:t>
            </a:r>
            <a:r>
              <a:rPr lang="zh-CN" altLang="en-US" sz="2400">
                <a:solidFill>
                  <a:srgbClr val="000000"/>
                </a:solidFill>
                <a:latin typeface="楷体_GB2312" pitchFamily="49" charset="-122"/>
              </a:rPr>
              <a:t>商标评审委员会和专利复审委员会各管辖哪些案件</a:t>
            </a:r>
          </a:p>
        </p:txBody>
      </p:sp>
    </p:spTree>
  </p:cSld>
  <p:clrMapOvr>
    <a:masterClrMapping/>
  </p:clrMapOvr>
  <p:transition spd="slow">
    <p:random/>
    <p:sndAc>
      <p:stSnd>
        <p:snd r:embed="rId2" name="cashreg.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0F866-6C98-12D9-A317-D141693CEFBE}"/>
              </a:ext>
            </a:extLst>
          </p:cNvPr>
          <p:cNvSpPr>
            <a:spLocks noGrp="1"/>
          </p:cNvSpPr>
          <p:nvPr>
            <p:ph type="title"/>
          </p:nvPr>
        </p:nvSpPr>
        <p:spPr/>
        <p:txBody>
          <a:bodyPr/>
          <a:lstStyle/>
          <a:p>
            <a:endParaRPr lang="zh-CN" altLang="en-US"/>
          </a:p>
        </p:txBody>
      </p:sp>
      <p:sp>
        <p:nvSpPr>
          <p:cNvPr id="15363" name="Rectangle 3">
            <a:extLst>
              <a:ext uri="{FF2B5EF4-FFF2-40B4-BE49-F238E27FC236}">
                <a16:creationId xmlns:a16="http://schemas.microsoft.com/office/drawing/2014/main" id="{FA5F4A22-F296-0E7C-A87F-C1AC054120A5}"/>
              </a:ext>
            </a:extLst>
          </p:cNvPr>
          <p:cNvSpPr>
            <a:spLocks noGrp="1" noChangeArrowheads="1"/>
          </p:cNvSpPr>
          <p:nvPr>
            <p:ph idx="1"/>
          </p:nvPr>
        </p:nvSpPr>
        <p:spPr/>
        <p:txBody>
          <a:bodyPr/>
          <a:lstStyle/>
          <a:p>
            <a:pPr lvl="1" eaLnBrk="1" hangingPunct="1">
              <a:lnSpc>
                <a:spcPct val="110000"/>
              </a:lnSpc>
            </a:pPr>
            <a:r>
              <a:rPr lang="zh-CN" altLang="en-US" sz="3200">
                <a:latin typeface="楷体_GB2312" pitchFamily="49" charset="-122"/>
              </a:rPr>
              <a:t>第一节</a:t>
            </a:r>
            <a:r>
              <a:rPr lang="zh-CN" altLang="en-US" sz="3200">
                <a:latin typeface="Times New Roman" panose="02020603050405020304" pitchFamily="18" charset="0"/>
              </a:rPr>
              <a:t>    行政司法概述</a:t>
            </a:r>
          </a:p>
          <a:p>
            <a:pPr lvl="1" eaLnBrk="1" hangingPunct="1">
              <a:lnSpc>
                <a:spcPct val="110000"/>
              </a:lnSpc>
            </a:pPr>
            <a:endParaRPr lang="zh-CN" altLang="en-US" sz="3200">
              <a:latin typeface="Times New Roman" panose="02020603050405020304" pitchFamily="18" charset="0"/>
            </a:endParaRPr>
          </a:p>
          <a:p>
            <a:pPr lvl="1" eaLnBrk="1" hangingPunct="1">
              <a:lnSpc>
                <a:spcPct val="110000"/>
              </a:lnSpc>
            </a:pPr>
            <a:r>
              <a:rPr lang="zh-CN" altLang="en-US" sz="3200">
                <a:latin typeface="Times New Roman" panose="02020603050405020304" pitchFamily="18" charset="0"/>
              </a:rPr>
              <a:t>第二节    行政司法的主要形式</a:t>
            </a:r>
          </a:p>
          <a:p>
            <a:pPr lvl="1" eaLnBrk="1" hangingPunct="1">
              <a:lnSpc>
                <a:spcPct val="110000"/>
              </a:lnSpc>
            </a:pPr>
            <a:endParaRPr lang="zh-CN" altLang="en-US" sz="3200">
              <a:latin typeface="楷体_GB2312" pitchFamily="49" charset="-122"/>
            </a:endParaRPr>
          </a:p>
          <a:p>
            <a:pPr lvl="1" eaLnBrk="1" hangingPunct="1">
              <a:lnSpc>
                <a:spcPct val="110000"/>
              </a:lnSpc>
            </a:pPr>
            <a:r>
              <a:rPr lang="zh-CN" altLang="en-US" sz="3200">
                <a:latin typeface="楷体_GB2312" pitchFamily="49" charset="-122"/>
              </a:rPr>
              <a:t>第三节  专门行政裁判制度</a:t>
            </a:r>
            <a:endParaRPr lang="zh-CN" altLang="en-US" sz="3200">
              <a:latin typeface="Times New Roman" panose="02020603050405020304" pitchFamily="18" charset="0"/>
            </a:endParaRPr>
          </a:p>
        </p:txBody>
      </p:sp>
    </p:spTree>
  </p:cSld>
  <p:clrMapOvr>
    <a:masterClrMapping/>
  </p:clrMapOvr>
  <p:transition spd="slow">
    <p:random/>
    <p:sndAc>
      <p:stSnd>
        <p:snd r:embed="rId2" name="cashreg.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55651" y="2820987"/>
            <a:ext cx="10668000" cy="1216025"/>
          </a:xfrm>
        </p:spPr>
        <p:txBody>
          <a:bodyPr/>
          <a:lstStyle/>
          <a:p>
            <a:pPr eaLnBrk="1" hangingPunct="1"/>
            <a:r>
              <a:rPr lang="en-US" altLang="zh-CN" sz="5400" b="1" dirty="0">
                <a:solidFill>
                  <a:srgbClr val="7030A0"/>
                </a:solidFill>
              </a:rPr>
              <a:t>THE  END</a:t>
            </a:r>
            <a:endParaRPr lang="zh-CN" altLang="en-US" sz="5400" b="1" dirty="0">
              <a:solidFill>
                <a:srgbClr val="7030A0"/>
              </a:solidFill>
            </a:endParaRPr>
          </a:p>
        </p:txBody>
      </p:sp>
      <p:sp>
        <p:nvSpPr>
          <p:cNvPr id="2" name="内容占位符 1">
            <a:extLst>
              <a:ext uri="{FF2B5EF4-FFF2-40B4-BE49-F238E27FC236}">
                <a16:creationId xmlns:a16="http://schemas.microsoft.com/office/drawing/2014/main" id="{C86DA7C0-2E5F-7253-1206-4169DDE838D8}"/>
              </a:ext>
            </a:extLst>
          </p:cNvPr>
          <p:cNvSpPr>
            <a:spLocks noGrp="1"/>
          </p:cNvSpPr>
          <p:nvPr>
            <p:ph idx="1"/>
          </p:nvPr>
        </p:nvSpPr>
        <p:spPr/>
        <p:txBody>
          <a:bodyPr/>
          <a:lstStyle/>
          <a:p>
            <a:endParaRPr lang="zh-CN" altLang="en-US"/>
          </a:p>
        </p:txBody>
      </p:sp>
    </p:spTree>
  </p:cSld>
  <p:clrMapOvr>
    <a:masterClrMapping/>
  </p:clrMapOvr>
  <p:transition spd="slow">
    <p:random/>
    <p:sndAc>
      <p:stSnd>
        <p:snd r:embed="rId2" name="cashreg.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a:extLst>
              <a:ext uri="{FF2B5EF4-FFF2-40B4-BE49-F238E27FC236}">
                <a16:creationId xmlns:a16="http://schemas.microsoft.com/office/drawing/2014/main" id="{B9566B45-BCB5-2180-C0C5-89BC5F75CFEE}"/>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本章导语</a:t>
            </a:r>
          </a:p>
        </p:txBody>
      </p:sp>
      <p:sp>
        <p:nvSpPr>
          <p:cNvPr id="16387" name="Rectangle 2">
            <a:extLst>
              <a:ext uri="{FF2B5EF4-FFF2-40B4-BE49-F238E27FC236}">
                <a16:creationId xmlns:a16="http://schemas.microsoft.com/office/drawing/2014/main" id="{90CE7BB7-9D47-7EF0-D36E-943306C21FBA}"/>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800">
                <a:solidFill>
                  <a:srgbClr val="000000"/>
                </a:solidFill>
                <a:latin typeface="楷体_GB2312" pitchFamily="49" charset="-122"/>
              </a:rPr>
              <a:t> </a:t>
            </a:r>
          </a:p>
          <a:p>
            <a:pPr algn="just" eaLnBrk="1" hangingPunct="1">
              <a:lnSpc>
                <a:spcPct val="150000"/>
              </a:lnSpc>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本章教学目的：</a:t>
            </a:r>
            <a:endParaRPr lang="en-US" altLang="zh-CN" sz="2800">
              <a:solidFill>
                <a:srgbClr val="000000"/>
              </a:solidFill>
              <a:latin typeface="黑体" panose="02010609060101010101" pitchFamily="49" charset="-122"/>
              <a:ea typeface="黑体" panose="02010609060101010101" pitchFamily="49" charset="-122"/>
            </a:endParaRPr>
          </a:p>
          <a:p>
            <a:pPr algn="just" eaLnBrk="1" hangingPunct="1">
              <a:lnSpc>
                <a:spcPct val="150000"/>
              </a:lnSpc>
              <a:buFont typeface="Wingdings" panose="05000000000000000000" pitchFamily="2" charset="2"/>
              <a:buChar char="•"/>
            </a:pPr>
            <a:r>
              <a:rPr lang="zh-CN" altLang="en-US" sz="2800">
                <a:solidFill>
                  <a:srgbClr val="000000"/>
                </a:solidFill>
                <a:latin typeface="楷体_GB2312" pitchFamily="49" charset="-122"/>
              </a:rPr>
              <a:t>通过本章学习，了解和把握行政司法的概念、特征， 认识发展和完善行政司法制度的意义， 认识和掌握行政司法的主要形式和程序。</a:t>
            </a:r>
          </a:p>
        </p:txBody>
      </p:sp>
    </p:spTree>
  </p:cSld>
  <p:clrMapOvr>
    <a:masterClrMapping/>
  </p:clrMapOvr>
  <p:transition spd="slow">
    <p:random/>
    <p:sndAc>
      <p:stSnd>
        <p:snd r:embed="rId2" name="cashreg.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F5D78-1F52-6CA1-EC18-AD76E791D54A}"/>
              </a:ext>
            </a:extLst>
          </p:cNvPr>
          <p:cNvSpPr>
            <a:spLocks noGrp="1"/>
          </p:cNvSpPr>
          <p:nvPr>
            <p:ph type="title"/>
          </p:nvPr>
        </p:nvSpPr>
        <p:spPr/>
        <p:txBody>
          <a:bodyPr/>
          <a:lstStyle/>
          <a:p>
            <a:endParaRPr lang="zh-CN" altLang="en-US"/>
          </a:p>
        </p:txBody>
      </p:sp>
      <p:sp>
        <p:nvSpPr>
          <p:cNvPr id="17411" name="内容占位符 2">
            <a:extLst>
              <a:ext uri="{FF2B5EF4-FFF2-40B4-BE49-F238E27FC236}">
                <a16:creationId xmlns:a16="http://schemas.microsoft.com/office/drawing/2014/main" id="{861C6401-2393-4942-556A-6BD1253C3CD8}"/>
              </a:ext>
            </a:extLst>
          </p:cNvPr>
          <p:cNvSpPr>
            <a:spLocks noGrp="1"/>
          </p:cNvSpPr>
          <p:nvPr>
            <p:ph idx="1"/>
          </p:nvPr>
        </p:nvSpPr>
        <p:spPr/>
        <p:txBody>
          <a:bodyPr/>
          <a:lstStyle/>
          <a:p>
            <a:pPr eaLnBrk="1" hangingPunct="1"/>
            <a:r>
              <a:rPr lang="zh-CN" altLang="en-US">
                <a:solidFill>
                  <a:srgbClr val="000000"/>
                </a:solidFill>
                <a:latin typeface="黑体" panose="02010609060101010101" pitchFamily="49" charset="-122"/>
                <a:ea typeface="黑体" panose="02010609060101010101" pitchFamily="49" charset="-122"/>
              </a:rPr>
              <a:t>本章教学要求：</a:t>
            </a:r>
            <a:endParaRPr lang="en-US" altLang="zh-CN">
              <a:solidFill>
                <a:srgbClr val="000000"/>
              </a:solidFill>
              <a:latin typeface="黑体" panose="02010609060101010101" pitchFamily="49" charset="-122"/>
              <a:ea typeface="黑体" panose="02010609060101010101" pitchFamily="49" charset="-122"/>
            </a:endParaRPr>
          </a:p>
          <a:p>
            <a:pPr eaLnBrk="1" hangingPunct="1">
              <a:lnSpc>
                <a:spcPct val="150000"/>
              </a:lnSpc>
            </a:pPr>
            <a:r>
              <a:rPr lang="zh-CN" altLang="en-US" sz="2800">
                <a:solidFill>
                  <a:srgbClr val="000000"/>
                </a:solidFill>
                <a:latin typeface="楷体_GB2312" pitchFamily="49" charset="-122"/>
              </a:rPr>
              <a:t>简要地介绍行政司法制度的相关概念和特征、发展和完善行政司法制度的意义，重点阐释行政司法的主要形式、程序与专门行政裁判制度。</a:t>
            </a:r>
          </a:p>
          <a:p>
            <a:pPr eaLnBrk="1" hangingPunct="1"/>
            <a:endParaRPr lang="zh-CN" altLang="en-US"/>
          </a:p>
        </p:txBody>
      </p:sp>
    </p:spTree>
  </p:cSld>
  <p:clrMapOvr>
    <a:masterClrMapping/>
  </p:clrMapOvr>
  <p:transition spd="slow">
    <p:random/>
    <p:sndAc>
      <p:stSnd>
        <p:snd r:embed="rId2" name="cashreg.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a:extLst>
              <a:ext uri="{FF2B5EF4-FFF2-40B4-BE49-F238E27FC236}">
                <a16:creationId xmlns:a16="http://schemas.microsoft.com/office/drawing/2014/main" id="{E0F40020-0C46-B544-C28F-3457634CA866}"/>
              </a:ext>
            </a:extLst>
          </p:cNvPr>
          <p:cNvSpPr>
            <a:spLocks noGrp="1" noChangeArrowheads="1"/>
          </p:cNvSpPr>
          <p:nvPr>
            <p:ph type="title"/>
          </p:nvPr>
        </p:nvSpPr>
        <p:spPr/>
        <p:txBody>
          <a:bodyPr/>
          <a:lstStyle/>
          <a:p>
            <a:pPr eaLnBrk="1" hangingPunct="1"/>
            <a:r>
              <a:rPr lang="zh-CN" altLang="en-US" sz="3600">
                <a:solidFill>
                  <a:schemeClr val="hlink"/>
                </a:solidFill>
                <a:latin typeface="楷体_GB2312" pitchFamily="49" charset="-122"/>
                <a:ea typeface="楷体_GB2312" pitchFamily="49" charset="-122"/>
              </a:rPr>
              <a:t>本章导语</a:t>
            </a:r>
          </a:p>
        </p:txBody>
      </p:sp>
      <p:sp>
        <p:nvSpPr>
          <p:cNvPr id="18435" name="Rectangle 2">
            <a:extLst>
              <a:ext uri="{FF2B5EF4-FFF2-40B4-BE49-F238E27FC236}">
                <a16:creationId xmlns:a16="http://schemas.microsoft.com/office/drawing/2014/main" id="{9BE9E175-ACB0-AAB1-58AB-0D85719B9A12}"/>
              </a:ext>
            </a:extLst>
          </p:cNvPr>
          <p:cNvSpPr>
            <a:spLocks noGrp="1" noChangeArrowheads="1"/>
          </p:cNvSpPr>
          <p:nvPr>
            <p:ph idx="1"/>
          </p:nvPr>
        </p:nvSpPr>
        <p:spPr/>
        <p:txBody>
          <a:bodyPr/>
          <a:lstStyle/>
          <a:p>
            <a:pPr eaLnBrk="1" hangingPunct="1">
              <a:buFont typeface="Wingdings" panose="05000000000000000000" pitchFamily="2" charset="2"/>
              <a:buNone/>
            </a:pPr>
            <a:r>
              <a:rPr lang="en-US" altLang="zh-CN" sz="2800">
                <a:solidFill>
                  <a:srgbClr val="000000"/>
                </a:solidFill>
                <a:latin typeface="楷体_GB2312" pitchFamily="49" charset="-122"/>
              </a:rPr>
              <a:t> </a:t>
            </a:r>
          </a:p>
          <a:p>
            <a:pPr algn="just" eaLnBrk="1" hangingPunct="1">
              <a:lnSpc>
                <a:spcPct val="150000"/>
              </a:lnSpc>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本章教学重点：</a:t>
            </a:r>
            <a:endParaRPr lang="en-US" altLang="zh-CN" sz="2800">
              <a:solidFill>
                <a:srgbClr val="000000"/>
              </a:solidFill>
              <a:latin typeface="黑体" panose="02010609060101010101" pitchFamily="49" charset="-122"/>
              <a:ea typeface="黑体" panose="02010609060101010101" pitchFamily="49" charset="-122"/>
            </a:endParaRPr>
          </a:p>
          <a:p>
            <a:pPr algn="just" eaLnBrk="1" hangingPunct="1">
              <a:lnSpc>
                <a:spcPct val="150000"/>
              </a:lnSpc>
              <a:buFont typeface="Wingdings" panose="05000000000000000000" pitchFamily="2" charset="2"/>
              <a:buChar char="•"/>
            </a:pPr>
            <a:r>
              <a:rPr lang="zh-CN" altLang="en-US" sz="2800">
                <a:solidFill>
                  <a:srgbClr val="000000"/>
                </a:solidFill>
                <a:latin typeface="楷体_GB2312" pitchFamily="49" charset="-122"/>
              </a:rPr>
              <a:t>行政裁决、行政仲裁、行政调解的含义与特点。</a:t>
            </a:r>
          </a:p>
          <a:p>
            <a:pPr algn="just" eaLnBrk="1" hangingPunct="1">
              <a:lnSpc>
                <a:spcPct val="150000"/>
              </a:lnSpc>
              <a:buFont typeface="Wingdings" panose="05000000000000000000" pitchFamily="2" charset="2"/>
              <a:buChar char="•"/>
            </a:pPr>
            <a:r>
              <a:rPr lang="zh-CN" altLang="en-US" sz="2800">
                <a:solidFill>
                  <a:srgbClr val="000000"/>
                </a:solidFill>
                <a:latin typeface="黑体" panose="02010609060101010101" pitchFamily="49" charset="-122"/>
                <a:ea typeface="黑体" panose="02010609060101010101" pitchFamily="49" charset="-122"/>
              </a:rPr>
              <a:t>本章教学难点：</a:t>
            </a:r>
            <a:endParaRPr lang="en-US" altLang="zh-CN" sz="2800">
              <a:solidFill>
                <a:srgbClr val="000000"/>
              </a:solidFill>
              <a:latin typeface="黑体" panose="02010609060101010101" pitchFamily="49" charset="-122"/>
              <a:ea typeface="黑体" panose="02010609060101010101" pitchFamily="49" charset="-122"/>
            </a:endParaRPr>
          </a:p>
          <a:p>
            <a:pPr algn="just" eaLnBrk="1" hangingPunct="1">
              <a:lnSpc>
                <a:spcPct val="150000"/>
              </a:lnSpc>
              <a:buFont typeface="Wingdings" panose="05000000000000000000" pitchFamily="2" charset="2"/>
              <a:buChar char="•"/>
            </a:pPr>
            <a:r>
              <a:rPr lang="zh-CN" altLang="en-US" sz="2800">
                <a:solidFill>
                  <a:srgbClr val="000000"/>
                </a:solidFill>
                <a:latin typeface="楷体_GB2312" pitchFamily="49" charset="-122"/>
              </a:rPr>
              <a:t>专门行政裁判机构的相关知识点。 </a:t>
            </a:r>
          </a:p>
        </p:txBody>
      </p:sp>
    </p:spTree>
  </p:cSld>
  <p:clrMapOvr>
    <a:masterClrMapping/>
  </p:clrMapOvr>
  <p:transition spd="slow">
    <p:random/>
    <p:sndAc>
      <p:stSnd>
        <p:snd r:embed="rId2" name="cashreg.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82A9B7-91C0-9545-67BE-2A9719237EDF}"/>
              </a:ext>
            </a:extLst>
          </p:cNvPr>
          <p:cNvSpPr>
            <a:spLocks noGrp="1"/>
          </p:cNvSpPr>
          <p:nvPr>
            <p:ph type="title"/>
          </p:nvPr>
        </p:nvSpPr>
        <p:spPr/>
        <p:txBody>
          <a:bodyPr/>
          <a:lstStyle/>
          <a:p>
            <a:endParaRPr lang="zh-CN" altLang="en-US"/>
          </a:p>
        </p:txBody>
      </p:sp>
      <p:sp>
        <p:nvSpPr>
          <p:cNvPr id="19459" name="Rectangle 3">
            <a:extLst>
              <a:ext uri="{FF2B5EF4-FFF2-40B4-BE49-F238E27FC236}">
                <a16:creationId xmlns:a16="http://schemas.microsoft.com/office/drawing/2014/main" id="{72AB1587-DBEA-4D7A-251B-A56377E1011C}"/>
              </a:ext>
            </a:extLst>
          </p:cNvPr>
          <p:cNvSpPr>
            <a:spLocks noGrp="1" noChangeArrowheads="1"/>
          </p:cNvSpPr>
          <p:nvPr>
            <p:ph idx="1"/>
          </p:nvPr>
        </p:nvSpPr>
        <p:spPr/>
        <p:txBody>
          <a:bodyPr/>
          <a:lstStyle/>
          <a:p>
            <a:pPr algn="ctr" eaLnBrk="1" hangingPunct="1">
              <a:buFont typeface="Wingdings" panose="05000000000000000000" pitchFamily="2" charset="2"/>
              <a:buNone/>
            </a:pPr>
            <a:r>
              <a:rPr lang="zh-CN" altLang="en-US" sz="4400">
                <a:solidFill>
                  <a:schemeClr val="tx2"/>
                </a:solidFill>
                <a:latin typeface="楷体_GB2312" pitchFamily="49" charset="-122"/>
              </a:rPr>
              <a:t>第一节	 行政司法制度概述</a:t>
            </a:r>
          </a:p>
        </p:txBody>
      </p:sp>
    </p:spTree>
  </p:cSld>
  <p:clrMapOvr>
    <a:masterClrMapping/>
  </p:clrMapOvr>
  <p:transition spd="slow">
    <p:random/>
    <p:sndAc>
      <p:stSnd>
        <p:snd r:embed="rId2" name="cashreg.wav"/>
      </p:stSnd>
    </p:sndAc>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8530" name="Rectangle 2">
            <a:extLst>
              <a:ext uri="{FF2B5EF4-FFF2-40B4-BE49-F238E27FC236}">
                <a16:creationId xmlns:a16="http://schemas.microsoft.com/office/drawing/2014/main" id="{E4AC2440-3923-97C7-8A12-FB22C5200D59}"/>
              </a:ext>
            </a:extLst>
          </p:cNvPr>
          <p:cNvSpPr>
            <a:spLocks noGrp="1" noChangeArrowheads="1"/>
          </p:cNvSpPr>
          <p:nvPr>
            <p:ph type="title"/>
          </p:nvPr>
        </p:nvSpPr>
        <p:spPr/>
        <p:txBody>
          <a:bodyPr/>
          <a:lstStyle/>
          <a:p>
            <a:pPr eaLnBrk="1" hangingPunct="1"/>
            <a:r>
              <a:rPr lang="zh-CN" altLang="en-US" sz="3600">
                <a:latin typeface="楷体_GB2312" pitchFamily="49" charset="-122"/>
                <a:ea typeface="楷体_GB2312" pitchFamily="49" charset="-122"/>
              </a:rPr>
              <a:t>一、行政司法的含义与特征</a:t>
            </a:r>
          </a:p>
        </p:txBody>
      </p:sp>
      <p:sp>
        <p:nvSpPr>
          <p:cNvPr id="278531" name="Rectangle 3">
            <a:extLst>
              <a:ext uri="{FF2B5EF4-FFF2-40B4-BE49-F238E27FC236}">
                <a16:creationId xmlns:a16="http://schemas.microsoft.com/office/drawing/2014/main" id="{81EFA03D-7ACB-0C90-E816-FAFEC6462CE9}"/>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zh-CN" altLang="en-US">
                <a:latin typeface="楷体_GB2312" pitchFamily="49" charset="-122"/>
              </a:rPr>
              <a:t>行政司法的含义：</a:t>
            </a:r>
            <a:endParaRPr lang="en-US" altLang="zh-CN">
              <a:latin typeface="楷体_GB2312" pitchFamily="49" charset="-122"/>
            </a:endParaRPr>
          </a:p>
          <a:p>
            <a:pPr algn="just" eaLnBrk="1" hangingPunct="1">
              <a:lnSpc>
                <a:spcPct val="150000"/>
              </a:lnSpc>
              <a:buFont typeface="Wingdings" panose="05000000000000000000" pitchFamily="2" charset="2"/>
              <a:buNone/>
            </a:pPr>
            <a:r>
              <a:rPr lang="en-US" altLang="zh-CN" sz="2800">
                <a:latin typeface="楷体_GB2312" pitchFamily="49" charset="-122"/>
              </a:rPr>
              <a:t>    </a:t>
            </a:r>
            <a:r>
              <a:rPr lang="zh-CN" altLang="en-US">
                <a:latin typeface="楷体_GB2312" pitchFamily="49" charset="-122"/>
              </a:rPr>
              <a:t>行政司法是指法律、法规授权的特定的行政机关按照准司法程序审理特定具体案件,裁决或处理特定争议的活动。 </a:t>
            </a:r>
          </a:p>
          <a:p>
            <a:pPr algn="just" eaLnBrk="1" hangingPunct="1">
              <a:lnSpc>
                <a:spcPct val="120000"/>
              </a:lnSpc>
              <a:buFont typeface="Wingdings" panose="05000000000000000000" pitchFamily="2" charset="2"/>
              <a:buNone/>
            </a:pPr>
            <a:endParaRPr lang="zh-CN" altLang="en-US" sz="2800">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85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7853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785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0" grpId="0"/>
      <p:bldP spid="27853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6F533-53FB-279B-E87F-85915A8311EF}"/>
              </a:ext>
            </a:extLst>
          </p:cNvPr>
          <p:cNvSpPr>
            <a:spLocks noGrp="1"/>
          </p:cNvSpPr>
          <p:nvPr>
            <p:ph type="title"/>
          </p:nvPr>
        </p:nvSpPr>
        <p:spPr/>
        <p:txBody>
          <a:bodyPr/>
          <a:lstStyle/>
          <a:p>
            <a:endParaRPr lang="zh-CN" altLang="en-US"/>
          </a:p>
        </p:txBody>
      </p:sp>
      <p:sp>
        <p:nvSpPr>
          <p:cNvPr id="279554" name="Rectangle 2">
            <a:extLst>
              <a:ext uri="{FF2B5EF4-FFF2-40B4-BE49-F238E27FC236}">
                <a16:creationId xmlns:a16="http://schemas.microsoft.com/office/drawing/2014/main" id="{9C13A4FF-2FE6-67EC-4022-9499B78E5FE1}"/>
              </a:ext>
            </a:extLst>
          </p:cNvPr>
          <p:cNvSpPr>
            <a:spLocks noGrp="1"/>
          </p:cNvSpPr>
          <p:nvPr>
            <p:ph idx="1"/>
          </p:nvPr>
        </p:nvSpPr>
        <p:spPr/>
        <p:txBody>
          <a:bodyPr/>
          <a:lstStyle/>
          <a:p>
            <a:pPr marL="0" indent="0" algn="just" eaLnBrk="1" hangingPunct="1">
              <a:lnSpc>
                <a:spcPct val="110000"/>
              </a:lnSpc>
              <a:buNone/>
              <a:defRPr/>
            </a:pPr>
            <a:r>
              <a:rPr lang="zh-CN" altLang="en-US" noProof="1">
                <a:latin typeface="楷体_GB2312" pitchFamily="49" charset="-122"/>
                <a:sym typeface="+mn-ea"/>
              </a:rPr>
              <a:t>行政司法的特征：</a:t>
            </a:r>
          </a:p>
          <a:p>
            <a:pPr algn="just" eaLnBrk="1" hangingPunct="1">
              <a:lnSpc>
                <a:spcPct val="110000"/>
              </a:lnSpc>
              <a:buFont typeface="Wingdings" charset="0"/>
              <a:buChar char="l"/>
              <a:defRPr/>
            </a:pPr>
            <a:r>
              <a:rPr lang="en-US" altLang="zh-CN" noProof="1">
                <a:latin typeface="楷体_GB2312" pitchFamily="49" charset="-122"/>
                <a:sym typeface="+mn-ea"/>
              </a:rPr>
              <a:t>1</a:t>
            </a:r>
            <a:r>
              <a:rPr lang="zh-CN" altLang="en-US" noProof="1">
                <a:latin typeface="楷体_GB2312" pitchFamily="49" charset="-122"/>
                <a:sym typeface="+mn-ea"/>
              </a:rPr>
              <a:t>、行政司法的主体是法律、法规授权的特定行政机关。</a:t>
            </a:r>
          </a:p>
          <a:p>
            <a:pPr algn="just" eaLnBrk="1" hangingPunct="1">
              <a:lnSpc>
                <a:spcPct val="110000"/>
              </a:lnSpc>
              <a:buFont typeface="Wingdings" charset="0"/>
              <a:buChar char="l"/>
              <a:defRPr/>
            </a:pPr>
            <a:r>
              <a:rPr lang="en-US" altLang="zh-CN" noProof="1">
                <a:latin typeface="楷体_GB2312" pitchFamily="49" charset="-122"/>
                <a:sym typeface="+mn-ea"/>
              </a:rPr>
              <a:t>2、</a:t>
            </a:r>
            <a:r>
              <a:rPr lang="zh-CN" altLang="en-US" noProof="1">
                <a:latin typeface="楷体_GB2312" pitchFamily="49" charset="-122"/>
                <a:sym typeface="+mn-ea"/>
              </a:rPr>
              <a:t>行政司法的客体是某些特定的争议、纠纷，即在行政管理过程中发生的或与行政管理有关的争议、纠纷。一般争议、纠纷不能成为行政机关裁决的对象。</a:t>
            </a:r>
          </a:p>
          <a:p>
            <a:pPr algn="just" eaLnBrk="1" hangingPunct="1">
              <a:lnSpc>
                <a:spcPct val="110000"/>
              </a:lnSpc>
              <a:buFont typeface="Wingdings" charset="0"/>
              <a:buChar char="l"/>
              <a:defRPr/>
            </a:pPr>
            <a:r>
              <a:rPr lang="en-US" altLang="zh-CN" noProof="1">
                <a:latin typeface="楷体_GB2312" pitchFamily="49" charset="-122"/>
              </a:rPr>
              <a:t>3、行政司法的程序是准司法程序。 </a:t>
            </a:r>
            <a:endParaRPr lang="zh-CN" altLang="en-US" sz="4000" noProof="1">
              <a:solidFill>
                <a:schemeClr val="tx2"/>
              </a:solidFill>
              <a:latin typeface="楷体_GB2312" pitchFamily="49" charset="-122"/>
            </a:endParaRPr>
          </a:p>
        </p:txBody>
      </p:sp>
      <p:sp>
        <p:nvSpPr>
          <p:cNvPr id="278530" name="Rectangle 2">
            <a:extLst>
              <a:ext uri="{FF2B5EF4-FFF2-40B4-BE49-F238E27FC236}">
                <a16:creationId xmlns:a16="http://schemas.microsoft.com/office/drawing/2014/main" id="{2974240C-44A1-39D7-A933-2816487AE473}"/>
              </a:ext>
            </a:extLst>
          </p:cNvPr>
          <p:cNvSpPr>
            <a:spLocks noGrp="1" noChangeArrowheads="1"/>
          </p:cNvSpPr>
          <p:nvPr/>
        </p:nvSpPr>
        <p:spPr bwMode="auto">
          <a:xfrm>
            <a:off x="2984501" y="346075"/>
            <a:ext cx="74199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ea typeface="楷体_GB2312" pitchFamily="49" charset="-122"/>
              </a:defRPr>
            </a:lvl1pPr>
            <a:lvl2pPr marL="742950" indent="-285750" eaLnBrk="0" hangingPunct="0">
              <a:defRPr>
                <a:solidFill>
                  <a:schemeClr val="tx1"/>
                </a:solidFill>
                <a:latin typeface="Tahoma" panose="020B0604030504040204" pitchFamily="34" charset="0"/>
                <a:ea typeface="楷体_GB2312" pitchFamily="49" charset="-122"/>
              </a:defRPr>
            </a:lvl2pPr>
            <a:lvl3pPr marL="1143000" indent="-228600" eaLnBrk="0" hangingPunct="0">
              <a:defRPr>
                <a:solidFill>
                  <a:schemeClr val="tx1"/>
                </a:solidFill>
                <a:latin typeface="Tahoma" panose="020B0604030504040204" pitchFamily="34" charset="0"/>
                <a:ea typeface="楷体_GB2312" pitchFamily="49" charset="-122"/>
              </a:defRPr>
            </a:lvl3pPr>
            <a:lvl4pPr marL="1600200" indent="-228600" eaLnBrk="0" hangingPunct="0">
              <a:defRPr>
                <a:solidFill>
                  <a:schemeClr val="tx1"/>
                </a:solidFill>
                <a:latin typeface="Tahoma" panose="020B0604030504040204" pitchFamily="34" charset="0"/>
                <a:ea typeface="楷体_GB2312" pitchFamily="49" charset="-122"/>
              </a:defRPr>
            </a:lvl4pPr>
            <a:lvl5pPr marL="2057400" indent="-228600" eaLnBrk="0" hangingPunct="0">
              <a:defRPr>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楷体_GB2312" pitchFamily="49" charset="-122"/>
              </a:defRPr>
            </a:lvl9pPr>
          </a:lstStyle>
          <a:p>
            <a:pPr eaLnBrk="1" hangingPunct="1"/>
            <a:endParaRPr lang="zh-CN" altLang="en-US" sz="3600" b="1">
              <a:solidFill>
                <a:schemeClr val="tx2"/>
              </a:solidFill>
              <a:latin typeface="楷体_GB2312" pitchFamily="49" charset="-122"/>
            </a:endParaRP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95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95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955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9554">
                                            <p:txEl>
                                              <p:pRg st="3" end="3"/>
                                            </p:txEl>
                                          </p:spTgt>
                                        </p:tgtEl>
                                        <p:attrNameLst>
                                          <p:attrName>style.visibility</p:attrName>
                                        </p:attrNameLst>
                                      </p:cBhvr>
                                      <p:to>
                                        <p:strVal val="visible"/>
                                      </p:to>
                                    </p:set>
                                  </p:childTnLst>
                                </p:cTn>
                              </p:par>
                            </p:childTnLst>
                          </p:cTn>
                        </p:par>
                        <p:par>
                          <p:cTn id="19" fill="hold" nodeType="afterGroup">
                            <p:stCondLst>
                              <p:cond delay="500"/>
                            </p:stCondLst>
                            <p:childTnLst>
                              <p:par>
                                <p:cTn id="20" presetID="1" presetClass="entr" presetSubtype="0" fill="hold" grpId="0" nodeType="afterEffect" nodePh="1">
                                  <p:stCondLst>
                                    <p:cond delay="0"/>
                                  </p:stCondLst>
                                  <p:endCondLst>
                                    <p:cond evt="begin" delay="0">
                                      <p:tn val="20"/>
                                    </p:cond>
                                  </p:endCondLst>
                                  <p:childTnLst>
                                    <p:set>
                                      <p:cBhvr>
                                        <p:cTn id="21" dur="1" fill="hold">
                                          <p:stCondLst>
                                            <p:cond delay="499"/>
                                          </p:stCondLst>
                                        </p:cTn>
                                        <p:tgtEl>
                                          <p:spTgt spid="278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4" grpId="0" build="p"/>
      <p:bldP spid="278530" grpId="0"/>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1365</Words>
  <Application>Microsoft Office PowerPoint</Application>
  <PresentationFormat>宽屏</PresentationFormat>
  <Paragraphs>121</Paragraphs>
  <Slides>30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华文楷体</vt:lpstr>
      <vt:lpstr>楷体_GB2312</vt:lpstr>
      <vt:lpstr>等线</vt:lpstr>
      <vt:lpstr>黑体</vt:lpstr>
      <vt:lpstr>Arial</vt:lpstr>
      <vt:lpstr>Times New Roman</vt:lpstr>
      <vt:lpstr>Verdana</vt:lpstr>
      <vt:lpstr>Wingdings</vt:lpstr>
      <vt:lpstr>Profile</vt:lpstr>
      <vt:lpstr>行政法与行政诉讼法学</vt:lpstr>
      <vt:lpstr>PowerPoint 演示文稿</vt:lpstr>
      <vt:lpstr>PowerPoint 演示文稿</vt:lpstr>
      <vt:lpstr>本章导语</vt:lpstr>
      <vt:lpstr>PowerPoint 演示文稿</vt:lpstr>
      <vt:lpstr>本章导语</vt:lpstr>
      <vt:lpstr>PowerPoint 演示文稿</vt:lpstr>
      <vt:lpstr>一、行政司法的含义与特征</vt:lpstr>
      <vt:lpstr>PowerPoint 演示文稿</vt:lpstr>
      <vt:lpstr>二、国外行政司法的历史发展</vt:lpstr>
      <vt:lpstr>二、国外行政司法的历史发展</vt:lpstr>
      <vt:lpstr>三、发展和完善我国行政司法制度的意义</vt:lpstr>
      <vt:lpstr>三、发展和完善我国行政司法制度的意义</vt:lpstr>
      <vt:lpstr>PowerPoint 演示文稿</vt:lpstr>
      <vt:lpstr>一、行政裁决</vt:lpstr>
      <vt:lpstr>二、行政仲裁</vt:lpstr>
      <vt:lpstr>二、行政仲裁</vt:lpstr>
      <vt:lpstr>二、行政仲裁</vt:lpstr>
      <vt:lpstr>二、行政仲裁</vt:lpstr>
      <vt:lpstr>二、行政仲裁</vt:lpstr>
      <vt:lpstr>三、行政调解</vt:lpstr>
      <vt:lpstr>三、行政调解</vt:lpstr>
      <vt:lpstr>PowerPoint 演示文稿</vt:lpstr>
      <vt:lpstr>PowerPoint 演示文稿</vt:lpstr>
      <vt:lpstr>PowerPoint 演示文稿</vt:lpstr>
      <vt:lpstr>PowerPoint 演示文稿</vt:lpstr>
      <vt:lpstr>二、专门行政裁判的受案范围</vt:lpstr>
      <vt:lpstr>PowerPoint 演示文稿</vt:lpstr>
      <vt:lpstr>本章思考题</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企业经营中的法律风险</dc:title>
  <dc:creator>涛 彭</dc:creator>
  <cp:lastModifiedBy>涛 彭</cp:lastModifiedBy>
  <cp:revision>28</cp:revision>
  <dcterms:created xsi:type="dcterms:W3CDTF">2024-08-05T00:02:54Z</dcterms:created>
  <dcterms:modified xsi:type="dcterms:W3CDTF">2024-09-25T12:21:58Z</dcterms:modified>
</cp:coreProperties>
</file>