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2" r:id="rId2"/>
    <p:sldId id="256" r:id="rId3"/>
    <p:sldId id="257" r:id="rId4"/>
    <p:sldId id="258" r:id="rId5"/>
    <p:sldId id="260" r:id="rId6"/>
    <p:sldId id="261" r:id="rId7"/>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BF009113-EE59-4995-86E5-E37CAD1FCEE6}" type="datetimeFigureOut">
              <a:rPr lang="en-US"/>
              <a:t>8/3/2017</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7B152BE4-A7BC-4C29-BAEE-43A278947FB6}" type="slidenum">
              <a:rPr lang="en-US"/>
              <a:t>‹#›</a:t>
            </a:fld>
            <a:endParaRPr lang="en-US"/>
          </a:p>
        </p:txBody>
      </p:sp>
    </p:spTree>
    <p:extLst>
      <p:ext uri="{BB962C8B-B14F-4D97-AF65-F5344CB8AC3E}">
        <p14:creationId xmlns:p14="http://schemas.microsoft.com/office/powerpoint/2010/main" val="1548712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2</a:t>
            </a:fld>
            <a:endParaRPr lang="en-US"/>
          </a:p>
        </p:txBody>
      </p:sp>
    </p:spTree>
    <p:extLst>
      <p:ext uri="{BB962C8B-B14F-4D97-AF65-F5344CB8AC3E}">
        <p14:creationId xmlns:p14="http://schemas.microsoft.com/office/powerpoint/2010/main" val="166167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3</a:t>
            </a:fld>
            <a:endParaRPr lang="en-US"/>
          </a:p>
        </p:txBody>
      </p:sp>
    </p:spTree>
    <p:extLst>
      <p:ext uri="{BB962C8B-B14F-4D97-AF65-F5344CB8AC3E}">
        <p14:creationId xmlns:p14="http://schemas.microsoft.com/office/powerpoint/2010/main" val="161181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4</a:t>
            </a:fld>
            <a:endParaRPr lang="en-US"/>
          </a:p>
        </p:txBody>
      </p:sp>
    </p:spTree>
    <p:extLst>
      <p:ext uri="{BB962C8B-B14F-4D97-AF65-F5344CB8AC3E}">
        <p14:creationId xmlns:p14="http://schemas.microsoft.com/office/powerpoint/2010/main" val="141138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152BE4-A7BC-4C29-BAEE-43A278947FB6}" type="slidenum">
              <a:rPr lang="en-US"/>
              <a:t>5</a:t>
            </a:fld>
            <a:endParaRPr lang="en-US"/>
          </a:p>
        </p:txBody>
      </p:sp>
    </p:spTree>
    <p:extLst>
      <p:ext uri="{BB962C8B-B14F-4D97-AF65-F5344CB8AC3E}">
        <p14:creationId xmlns:p14="http://schemas.microsoft.com/office/powerpoint/2010/main" val="325806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8491C2-1CF2-4E74-AE7B-E0CC595DA757}"/>
              </a:ext>
            </a:extLst>
          </p:cNvPr>
          <p:cNvSpPr txBox="1"/>
          <p:nvPr/>
        </p:nvSpPr>
        <p:spPr>
          <a:xfrm>
            <a:off x="3018405" y="2796466"/>
            <a:ext cx="7670307" cy="707886"/>
          </a:xfrm>
          <a:prstGeom prst="rect">
            <a:avLst/>
          </a:prstGeom>
          <a:noFill/>
        </p:spPr>
        <p:txBody>
          <a:bodyPr wrap="square" rtlCol="0">
            <a:spAutoFit/>
          </a:bodyPr>
          <a:lstStyle/>
          <a:p>
            <a:r>
              <a:rPr lang="en-US" sz="4000" dirty="0"/>
              <a:t>Assessment Body Affiliation Form</a:t>
            </a:r>
          </a:p>
        </p:txBody>
      </p:sp>
    </p:spTree>
    <p:extLst>
      <p:ext uri="{BB962C8B-B14F-4D97-AF65-F5344CB8AC3E}">
        <p14:creationId xmlns:p14="http://schemas.microsoft.com/office/powerpoint/2010/main" val="342158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extLst>
              <p:ext uri="{D42A27DB-BD31-4B8C-83A1-F6EECF244321}">
                <p14:modId xmlns:p14="http://schemas.microsoft.com/office/powerpoint/2010/main" val="196400767"/>
              </p:ext>
            </p:extLst>
          </p:nvPr>
        </p:nvSpPr>
        <p:spPr>
          <a:xfrm>
            <a:off x="847725" y="1200150"/>
            <a:ext cx="10520363" cy="441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BASIC INFORMATION</a:t>
            </a:r>
          </a:p>
        </p:txBody>
      </p:sp>
      <p:sp>
        <p:nvSpPr>
          <p:cNvPr id="6" name="TextBox 5"/>
          <p:cNvSpPr txBox="1"/>
          <p:nvPr>
            <p:extLst>
              <p:ext uri="{D42A27DB-BD31-4B8C-83A1-F6EECF244321}">
                <p14:modId xmlns:p14="http://schemas.microsoft.com/office/powerpoint/2010/main" val="871034145"/>
              </p:ext>
            </p:extLst>
          </p:nvPr>
        </p:nvSpPr>
        <p:spPr>
          <a:xfrm>
            <a:off x="1590675" y="18954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&lt;Organization Name&gt;</a:t>
            </a:r>
          </a:p>
        </p:txBody>
      </p:sp>
      <p:sp>
        <p:nvSpPr>
          <p:cNvPr id="7" name="TextBox 6"/>
          <p:cNvSpPr txBox="1"/>
          <p:nvPr>
            <p:extLst>
              <p:ext uri="{D42A27DB-BD31-4B8C-83A1-F6EECF244321}">
                <p14:modId xmlns:p14="http://schemas.microsoft.com/office/powerpoint/2010/main" val="887308586"/>
              </p:ext>
            </p:extLst>
          </p:nvPr>
        </p:nvSpPr>
        <p:spPr>
          <a:xfrm>
            <a:off x="7353300" y="18954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&lt;SPOC Name&gt;</a:t>
            </a:r>
          </a:p>
        </p:txBody>
      </p:sp>
      <p:sp>
        <p:nvSpPr>
          <p:cNvPr id="11" name="TextBox 10"/>
          <p:cNvSpPr txBox="1"/>
          <p:nvPr>
            <p:extLst>
              <p:ext uri="{D42A27DB-BD31-4B8C-83A1-F6EECF244321}">
                <p14:modId xmlns:p14="http://schemas.microsoft.com/office/powerpoint/2010/main" val="3637444918"/>
              </p:ext>
            </p:extLst>
          </p:nvPr>
        </p:nvSpPr>
        <p:spPr>
          <a:xfrm>
            <a:off x="847725" y="400050"/>
            <a:ext cx="285908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&lt;User Id&gt;</a:t>
            </a:r>
          </a:p>
        </p:txBody>
      </p:sp>
      <p:grpSp>
        <p:nvGrpSpPr>
          <p:cNvPr id="9" name="Group 8">
            <a:extLst>
              <a:ext uri="{FF2B5EF4-FFF2-40B4-BE49-F238E27FC236}">
                <a16:creationId xmlns:a16="http://schemas.microsoft.com/office/drawing/2014/main" id="{44CE6A60-28FE-436B-846E-D43864E380C6}"/>
              </a:ext>
            </a:extLst>
          </p:cNvPr>
          <p:cNvGrpSpPr/>
          <p:nvPr/>
        </p:nvGrpSpPr>
        <p:grpSpPr>
          <a:xfrm>
            <a:off x="963613" y="2501296"/>
            <a:ext cx="3122811" cy="307777"/>
            <a:chOff x="866775" y="2505075"/>
            <a:chExt cx="3122811" cy="307777"/>
          </a:xfrm>
        </p:grpSpPr>
        <p:sp>
          <p:nvSpPr>
            <p:cNvPr id="12" name="TextBox 11"/>
            <p:cNvSpPr txBox="1"/>
            <p:nvPr>
              <p:extLst>
                <p:ext uri="{D42A27DB-BD31-4B8C-83A1-F6EECF244321}">
                  <p14:modId xmlns:p14="http://schemas.microsoft.com/office/powerpoint/2010/main" val="2304074283"/>
                </p:ext>
              </p:extLst>
            </p:nvPr>
          </p:nvSpPr>
          <p:spPr>
            <a:xfrm>
              <a:off x="866775" y="2505075"/>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ADDRESS</a:t>
              </a:r>
            </a:p>
          </p:txBody>
        </p:sp>
        <p:cxnSp>
          <p:nvCxnSpPr>
            <p:cNvPr id="13" name="Straight Arrow Connector 12"/>
            <p:cNvCxnSpPr/>
            <p:nvPr/>
          </p:nvCxnSpPr>
          <p:spPr>
            <a:xfrm>
              <a:off x="2076450" y="2733675"/>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sp>
        <p:nvSpPr>
          <p:cNvPr id="2" name="Rectangle: Rounded Corners 1"/>
          <p:cNvSpPr/>
          <p:nvPr>
            <p:extLst>
              <p:ext uri="{D42A27DB-BD31-4B8C-83A1-F6EECF244321}">
                <p14:modId xmlns:p14="http://schemas.microsoft.com/office/powerpoint/2010/main" val="2795288176"/>
              </p:ext>
            </p:extLst>
          </p:nvPr>
        </p:nvSpPr>
        <p:spPr>
          <a:xfrm>
            <a:off x="9240838" y="5138439"/>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grpSp>
        <p:nvGrpSpPr>
          <p:cNvPr id="8" name="Group 7">
            <a:extLst>
              <a:ext uri="{FF2B5EF4-FFF2-40B4-BE49-F238E27FC236}">
                <a16:creationId xmlns:a16="http://schemas.microsoft.com/office/drawing/2014/main" id="{A9BFDB1F-FAEB-485F-BB49-B58FF0DABC43}"/>
              </a:ext>
            </a:extLst>
          </p:cNvPr>
          <p:cNvGrpSpPr/>
          <p:nvPr/>
        </p:nvGrpSpPr>
        <p:grpSpPr>
          <a:xfrm>
            <a:off x="5817294" y="2906636"/>
            <a:ext cx="3920753" cy="307777"/>
            <a:chOff x="219075" y="3826016"/>
            <a:chExt cx="3920753" cy="307777"/>
          </a:xfrm>
        </p:grpSpPr>
        <p:sp>
          <p:nvSpPr>
            <p:cNvPr id="16" name="TextBox 15">
              <a:extLst>
                <a:ext uri="{FF2B5EF4-FFF2-40B4-BE49-F238E27FC236}">
                  <a16:creationId xmlns:a16="http://schemas.microsoft.com/office/drawing/2014/main" id="{3C156062-9F36-41E5-A3F8-37BC6D4A4A65}"/>
                </a:ext>
              </a:extLst>
            </p:cNvPr>
            <p:cNvSpPr txBox="1"/>
            <p:nvPr>
              <p:extLst>
                <p:ext uri="{D42A27DB-BD31-4B8C-83A1-F6EECF244321}">
                  <p14:modId xmlns:p14="http://schemas.microsoft.com/office/powerpoint/2010/main" val="1622682625"/>
                </p:ext>
              </p:extLst>
            </p:nvPr>
          </p:nvSpPr>
          <p:spPr>
            <a:xfrm>
              <a:off x="219075" y="3826016"/>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Landline No.</a:t>
              </a:r>
            </a:p>
          </p:txBody>
        </p:sp>
        <p:cxnSp>
          <p:nvCxnSpPr>
            <p:cNvPr id="22" name="Straight Arrow Connector 21">
              <a:extLst>
                <a:ext uri="{FF2B5EF4-FFF2-40B4-BE49-F238E27FC236}">
                  <a16:creationId xmlns:a16="http://schemas.microsoft.com/office/drawing/2014/main" id="{6127B065-F717-4D94-892F-39263DAEDB99}"/>
                </a:ext>
              </a:extLst>
            </p:cNvPr>
            <p:cNvCxnSpPr>
              <a:cxnSpLocks/>
            </p:cNvCxnSpPr>
            <p:nvPr/>
          </p:nvCxnSpPr>
          <p:spPr>
            <a:xfrm>
              <a:off x="2226692" y="4028741"/>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0EDCA028-E7E9-4A94-ACF2-E96A028AA93E}"/>
              </a:ext>
            </a:extLst>
          </p:cNvPr>
          <p:cNvGrpSpPr/>
          <p:nvPr/>
        </p:nvGrpSpPr>
        <p:grpSpPr>
          <a:xfrm>
            <a:off x="963613" y="3839311"/>
            <a:ext cx="2963291" cy="307777"/>
            <a:chOff x="6686550" y="3009900"/>
            <a:chExt cx="2963291" cy="307777"/>
          </a:xfrm>
        </p:grpSpPr>
        <p:sp>
          <p:nvSpPr>
            <p:cNvPr id="24" name="TextBox 23">
              <a:extLst>
                <a:ext uri="{FF2B5EF4-FFF2-40B4-BE49-F238E27FC236}">
                  <a16:creationId xmlns:a16="http://schemas.microsoft.com/office/drawing/2014/main" id="{E52B5697-5989-4F7C-9554-E591DD8E6FF3}"/>
                </a:ext>
              </a:extLst>
            </p:cNvPr>
            <p:cNvSpPr txBox="1"/>
            <p:nvPr>
              <p:extLst>
                <p:ext uri="{D42A27DB-BD31-4B8C-83A1-F6EECF244321}">
                  <p14:modId xmlns:p14="http://schemas.microsoft.com/office/powerpoint/2010/main" val="762833780"/>
                </p:ext>
              </p:extLst>
            </p:nvPr>
          </p:nvSpPr>
          <p:spPr>
            <a:xfrm>
              <a:off x="6686550" y="30099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PIN Code</a:t>
              </a:r>
            </a:p>
          </p:txBody>
        </p:sp>
        <p:cxnSp>
          <p:nvCxnSpPr>
            <p:cNvPr id="25" name="Straight Arrow Connector 24">
              <a:extLst>
                <a:ext uri="{FF2B5EF4-FFF2-40B4-BE49-F238E27FC236}">
                  <a16:creationId xmlns:a16="http://schemas.microsoft.com/office/drawing/2014/main" id="{B828704D-D1ED-47FF-87C2-BC8DD51B464E}"/>
                </a:ext>
              </a:extLst>
            </p:cNvPr>
            <p:cNvCxnSpPr>
              <a:cxnSpLocks/>
            </p:cNvCxnSpPr>
            <p:nvPr/>
          </p:nvCxnSpPr>
          <p:spPr>
            <a:xfrm>
              <a:off x="7753350" y="3228975"/>
              <a:ext cx="1896491"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E0A68C76-B5E7-4578-B7B5-C8CA7720F5C8}"/>
              </a:ext>
            </a:extLst>
          </p:cNvPr>
          <p:cNvGrpSpPr/>
          <p:nvPr/>
        </p:nvGrpSpPr>
        <p:grpSpPr>
          <a:xfrm>
            <a:off x="6650637" y="3386320"/>
            <a:ext cx="2963291" cy="307777"/>
            <a:chOff x="6686550" y="3009900"/>
            <a:chExt cx="2963291" cy="307777"/>
          </a:xfrm>
        </p:grpSpPr>
        <p:sp>
          <p:nvSpPr>
            <p:cNvPr id="27" name="TextBox 26">
              <a:extLst>
                <a:ext uri="{FF2B5EF4-FFF2-40B4-BE49-F238E27FC236}">
                  <a16:creationId xmlns:a16="http://schemas.microsoft.com/office/drawing/2014/main" id="{79935459-BAFC-4B51-934B-E95B3C067C04}"/>
                </a:ext>
              </a:extLst>
            </p:cNvPr>
            <p:cNvSpPr txBox="1"/>
            <p:nvPr>
              <p:extLst>
                <p:ext uri="{D42A27DB-BD31-4B8C-83A1-F6EECF244321}">
                  <p14:modId xmlns:p14="http://schemas.microsoft.com/office/powerpoint/2010/main" val="181160576"/>
                </p:ext>
              </p:extLst>
            </p:nvPr>
          </p:nvSpPr>
          <p:spPr>
            <a:xfrm>
              <a:off x="6686550" y="30099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Fax No.</a:t>
              </a:r>
            </a:p>
          </p:txBody>
        </p:sp>
        <p:cxnSp>
          <p:nvCxnSpPr>
            <p:cNvPr id="28" name="Straight Arrow Connector 27">
              <a:extLst>
                <a:ext uri="{FF2B5EF4-FFF2-40B4-BE49-F238E27FC236}">
                  <a16:creationId xmlns:a16="http://schemas.microsoft.com/office/drawing/2014/main" id="{B27142DC-99DE-45BC-B485-144FEF66C80F}"/>
                </a:ext>
              </a:extLst>
            </p:cNvPr>
            <p:cNvCxnSpPr>
              <a:cxnSpLocks/>
            </p:cNvCxnSpPr>
            <p:nvPr/>
          </p:nvCxnSpPr>
          <p:spPr>
            <a:xfrm>
              <a:off x="7753350" y="3228975"/>
              <a:ext cx="1896491"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7CF6C809-7144-45A3-92E5-89C22618DA92}"/>
              </a:ext>
            </a:extLst>
          </p:cNvPr>
          <p:cNvGrpSpPr/>
          <p:nvPr/>
        </p:nvGrpSpPr>
        <p:grpSpPr>
          <a:xfrm>
            <a:off x="5770054" y="2496467"/>
            <a:ext cx="3920753" cy="307777"/>
            <a:chOff x="219075" y="3826016"/>
            <a:chExt cx="3920753" cy="307777"/>
          </a:xfrm>
        </p:grpSpPr>
        <p:sp>
          <p:nvSpPr>
            <p:cNvPr id="30" name="TextBox 29">
              <a:extLst>
                <a:ext uri="{FF2B5EF4-FFF2-40B4-BE49-F238E27FC236}">
                  <a16:creationId xmlns:a16="http://schemas.microsoft.com/office/drawing/2014/main" id="{463905D2-ED03-4E82-9436-4D956421D6A4}"/>
                </a:ext>
              </a:extLst>
            </p:cNvPr>
            <p:cNvSpPr txBox="1"/>
            <p:nvPr>
              <p:extLst>
                <p:ext uri="{D42A27DB-BD31-4B8C-83A1-F6EECF244321}">
                  <p14:modId xmlns:p14="http://schemas.microsoft.com/office/powerpoint/2010/main" val="3929477968"/>
                </p:ext>
              </p:extLst>
            </p:nvPr>
          </p:nvSpPr>
          <p:spPr>
            <a:xfrm>
              <a:off x="219075" y="3826016"/>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Mobile No.</a:t>
              </a:r>
            </a:p>
          </p:txBody>
        </p:sp>
        <p:cxnSp>
          <p:nvCxnSpPr>
            <p:cNvPr id="31" name="Straight Arrow Connector 30">
              <a:extLst>
                <a:ext uri="{FF2B5EF4-FFF2-40B4-BE49-F238E27FC236}">
                  <a16:creationId xmlns:a16="http://schemas.microsoft.com/office/drawing/2014/main" id="{E285FA1F-BCDD-4F1F-9C74-13051669A26A}"/>
                </a:ext>
              </a:extLst>
            </p:cNvPr>
            <p:cNvCxnSpPr>
              <a:cxnSpLocks/>
            </p:cNvCxnSpPr>
            <p:nvPr/>
          </p:nvCxnSpPr>
          <p:spPr>
            <a:xfrm>
              <a:off x="2226692" y="4028741"/>
              <a:ext cx="1913136" cy="15536"/>
            </a:xfrm>
            <a:prstGeom prst="straightConnector1">
              <a:avLst/>
            </a:prstGeom>
          </p:spPr>
          <p:style>
            <a:lnRef idx="1">
              <a:schemeClr val="dk1"/>
            </a:lnRef>
            <a:fillRef idx="0">
              <a:schemeClr val="dk1"/>
            </a:fillRef>
            <a:effectRef idx="0">
              <a:schemeClr val="dk1"/>
            </a:effectRef>
            <a:fontRef idx="minor">
              <a:schemeClr val="tx1"/>
            </a:fontRef>
          </p:style>
        </p:cxnSp>
      </p:grpSp>
      <p:sp>
        <p:nvSpPr>
          <p:cNvPr id="32" name="TextBox 31">
            <a:extLst>
              <a:ext uri="{FF2B5EF4-FFF2-40B4-BE49-F238E27FC236}">
                <a16:creationId xmlns:a16="http://schemas.microsoft.com/office/drawing/2014/main" id="{8B0A07A8-D0B1-419C-BBDB-355FE6323384}"/>
              </a:ext>
            </a:extLst>
          </p:cNvPr>
          <p:cNvSpPr txBox="1"/>
          <p:nvPr>
            <p:extLst>
              <p:ext uri="{D42A27DB-BD31-4B8C-83A1-F6EECF244321}">
                <p14:modId xmlns:p14="http://schemas.microsoft.com/office/powerpoint/2010/main" val="772045406"/>
              </p:ext>
            </p:extLst>
          </p:nvPr>
        </p:nvSpPr>
        <p:spPr>
          <a:xfrm>
            <a:off x="9089916" y="4000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t>GUIDELINES</a:t>
            </a:r>
          </a:p>
        </p:txBody>
      </p:sp>
      <p:grpSp>
        <p:nvGrpSpPr>
          <p:cNvPr id="33" name="Group 32">
            <a:extLst>
              <a:ext uri="{FF2B5EF4-FFF2-40B4-BE49-F238E27FC236}">
                <a16:creationId xmlns:a16="http://schemas.microsoft.com/office/drawing/2014/main" id="{B14410EC-B503-4755-BBF1-028F03E40946}"/>
              </a:ext>
            </a:extLst>
          </p:cNvPr>
          <p:cNvGrpSpPr/>
          <p:nvPr/>
        </p:nvGrpSpPr>
        <p:grpSpPr>
          <a:xfrm>
            <a:off x="963613" y="3435321"/>
            <a:ext cx="2995602" cy="338804"/>
            <a:chOff x="900948" y="2989156"/>
            <a:chExt cx="2995602" cy="338804"/>
          </a:xfrm>
        </p:grpSpPr>
        <p:sp>
          <p:nvSpPr>
            <p:cNvPr id="34" name="TextBox 33">
              <a:extLst>
                <a:ext uri="{FF2B5EF4-FFF2-40B4-BE49-F238E27FC236}">
                  <a16:creationId xmlns:a16="http://schemas.microsoft.com/office/drawing/2014/main" id="{489BFC50-988B-4480-B80C-E358807DB011}"/>
                </a:ext>
              </a:extLst>
            </p:cNvPr>
            <p:cNvSpPr txBox="1"/>
            <p:nvPr>
              <p:extLst>
                <p:ext uri="{D42A27DB-BD31-4B8C-83A1-F6EECF244321}">
                  <p14:modId xmlns:p14="http://schemas.microsoft.com/office/powerpoint/2010/main" val="3055351900"/>
                </p:ext>
              </p:extLst>
            </p:nvPr>
          </p:nvSpPr>
          <p:spPr>
            <a:xfrm>
              <a:off x="900948" y="2989156"/>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State</a:t>
              </a:r>
            </a:p>
          </p:txBody>
        </p:sp>
        <p:sp>
          <p:nvSpPr>
            <p:cNvPr id="35" name="TextBox 34">
              <a:extLst>
                <a:ext uri="{FF2B5EF4-FFF2-40B4-BE49-F238E27FC236}">
                  <a16:creationId xmlns:a16="http://schemas.microsoft.com/office/drawing/2014/main" id="{C92E83A9-E468-407A-A591-890B54A3A0DB}"/>
                </a:ext>
              </a:extLst>
            </p:cNvPr>
            <p:cNvSpPr txBox="1"/>
            <p:nvPr>
              <p:extLst>
                <p:ext uri="{D42A27DB-BD31-4B8C-83A1-F6EECF244321}">
                  <p14:modId xmlns:p14="http://schemas.microsoft.com/office/powerpoint/2010/main" val="3356277786"/>
                </p:ext>
              </p:extLst>
            </p:nvPr>
          </p:nvSpPr>
          <p:spPr>
            <a:xfrm>
              <a:off x="2101534" y="3020183"/>
              <a:ext cx="1795016"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Select Dropdown List</a:t>
              </a:r>
              <a:endParaRPr lang="en-US" dirty="0"/>
            </a:p>
          </p:txBody>
        </p:sp>
      </p:grpSp>
      <p:grpSp>
        <p:nvGrpSpPr>
          <p:cNvPr id="39" name="Group 38">
            <a:extLst>
              <a:ext uri="{FF2B5EF4-FFF2-40B4-BE49-F238E27FC236}">
                <a16:creationId xmlns:a16="http://schemas.microsoft.com/office/drawing/2014/main" id="{CCA646BC-AC1C-4F07-8D0A-23BC0BBD3294}"/>
              </a:ext>
            </a:extLst>
          </p:cNvPr>
          <p:cNvGrpSpPr/>
          <p:nvPr/>
        </p:nvGrpSpPr>
        <p:grpSpPr>
          <a:xfrm>
            <a:off x="6650637" y="3954602"/>
            <a:ext cx="2963291" cy="307777"/>
            <a:chOff x="6686550" y="3009900"/>
            <a:chExt cx="2963291" cy="307777"/>
          </a:xfrm>
        </p:grpSpPr>
        <p:sp>
          <p:nvSpPr>
            <p:cNvPr id="40" name="TextBox 39">
              <a:extLst>
                <a:ext uri="{FF2B5EF4-FFF2-40B4-BE49-F238E27FC236}">
                  <a16:creationId xmlns:a16="http://schemas.microsoft.com/office/drawing/2014/main" id="{D9B17BAA-3803-43B7-A393-21D958EBDA2A}"/>
                </a:ext>
              </a:extLst>
            </p:cNvPr>
            <p:cNvSpPr txBox="1"/>
            <p:nvPr>
              <p:extLst>
                <p:ext uri="{D42A27DB-BD31-4B8C-83A1-F6EECF244321}">
                  <p14:modId xmlns:p14="http://schemas.microsoft.com/office/powerpoint/2010/main" val="3809201942"/>
                </p:ext>
              </p:extLst>
            </p:nvPr>
          </p:nvSpPr>
          <p:spPr>
            <a:xfrm>
              <a:off x="6686550" y="30099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Website</a:t>
              </a:r>
            </a:p>
          </p:txBody>
        </p:sp>
        <p:cxnSp>
          <p:nvCxnSpPr>
            <p:cNvPr id="41" name="Straight Arrow Connector 40">
              <a:extLst>
                <a:ext uri="{FF2B5EF4-FFF2-40B4-BE49-F238E27FC236}">
                  <a16:creationId xmlns:a16="http://schemas.microsoft.com/office/drawing/2014/main" id="{6073E09A-CC3B-458A-94E9-E40C2E19FA9D}"/>
                </a:ext>
              </a:extLst>
            </p:cNvPr>
            <p:cNvCxnSpPr>
              <a:cxnSpLocks/>
            </p:cNvCxnSpPr>
            <p:nvPr/>
          </p:nvCxnSpPr>
          <p:spPr>
            <a:xfrm>
              <a:off x="7753350" y="3228975"/>
              <a:ext cx="1896491" cy="15536"/>
            </a:xfrm>
            <a:prstGeom prst="straightConnector1">
              <a:avLst/>
            </a:prstGeom>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D510D4C6-4093-49B4-B8D7-CF9E7FC024D9}"/>
              </a:ext>
            </a:extLst>
          </p:cNvPr>
          <p:cNvGrpSpPr/>
          <p:nvPr/>
        </p:nvGrpSpPr>
        <p:grpSpPr>
          <a:xfrm>
            <a:off x="963613" y="2980055"/>
            <a:ext cx="2963291" cy="307777"/>
            <a:chOff x="6686550" y="3009900"/>
            <a:chExt cx="2963291" cy="307777"/>
          </a:xfrm>
        </p:grpSpPr>
        <p:sp>
          <p:nvSpPr>
            <p:cNvPr id="43" name="TextBox 42">
              <a:extLst>
                <a:ext uri="{FF2B5EF4-FFF2-40B4-BE49-F238E27FC236}">
                  <a16:creationId xmlns:a16="http://schemas.microsoft.com/office/drawing/2014/main" id="{FBD3DE2C-2D56-41E9-B540-D1EE94467EAE}"/>
                </a:ext>
              </a:extLst>
            </p:cNvPr>
            <p:cNvSpPr txBox="1"/>
            <p:nvPr>
              <p:extLst>
                <p:ext uri="{D42A27DB-BD31-4B8C-83A1-F6EECF244321}">
                  <p14:modId xmlns:p14="http://schemas.microsoft.com/office/powerpoint/2010/main" val="3820925249"/>
                </p:ext>
              </p:extLst>
            </p:nvPr>
          </p:nvSpPr>
          <p:spPr>
            <a:xfrm>
              <a:off x="6686550" y="30099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City</a:t>
              </a:r>
            </a:p>
          </p:txBody>
        </p:sp>
        <p:cxnSp>
          <p:nvCxnSpPr>
            <p:cNvPr id="44" name="Straight Arrow Connector 43">
              <a:extLst>
                <a:ext uri="{FF2B5EF4-FFF2-40B4-BE49-F238E27FC236}">
                  <a16:creationId xmlns:a16="http://schemas.microsoft.com/office/drawing/2014/main" id="{FFD9FC0E-61E8-4CC2-8DC9-7A7BA7331A57}"/>
                </a:ext>
              </a:extLst>
            </p:cNvPr>
            <p:cNvCxnSpPr>
              <a:cxnSpLocks/>
            </p:cNvCxnSpPr>
            <p:nvPr/>
          </p:nvCxnSpPr>
          <p:spPr>
            <a:xfrm>
              <a:off x="7753350" y="3228975"/>
              <a:ext cx="1896491" cy="15536"/>
            </a:xfrm>
            <a:prstGeom prst="straightConnector1">
              <a:avLst/>
            </a:prstGeom>
          </p:spPr>
          <p:style>
            <a:lnRef idx="1">
              <a:schemeClr val="dk1"/>
            </a:lnRef>
            <a:fillRef idx="0">
              <a:schemeClr val="dk1"/>
            </a:fillRef>
            <a:effectRef idx="0">
              <a:schemeClr val="dk1"/>
            </a:effectRef>
            <a:fontRef idx="minor">
              <a:schemeClr val="tx1"/>
            </a:fontRef>
          </p:style>
        </p:cxnSp>
      </p:grpSp>
      <p:sp>
        <p:nvSpPr>
          <p:cNvPr id="45" name="TextBox 44">
            <a:extLst>
              <a:ext uri="{FF2B5EF4-FFF2-40B4-BE49-F238E27FC236}">
                <a16:creationId xmlns:a16="http://schemas.microsoft.com/office/drawing/2014/main" id="{5656DECC-0B8C-4B32-9399-107DB4A14EA8}"/>
              </a:ext>
            </a:extLst>
          </p:cNvPr>
          <p:cNvSpPr txBox="1"/>
          <p:nvPr/>
        </p:nvSpPr>
        <p:spPr>
          <a:xfrm flipH="1">
            <a:off x="1687333" y="2483882"/>
            <a:ext cx="589936" cy="307777"/>
          </a:xfrm>
          <a:prstGeom prst="rect">
            <a:avLst/>
          </a:prstGeom>
          <a:noFill/>
        </p:spPr>
        <p:txBody>
          <a:bodyPr wrap="square" rtlCol="0">
            <a:spAutoFit/>
          </a:bodyPr>
          <a:lstStyle/>
          <a:p>
            <a:r>
              <a:rPr lang="en-US" sz="1400" dirty="0">
                <a:solidFill>
                  <a:srgbClr val="FF0000"/>
                </a:solidFill>
              </a:rPr>
              <a:t>*</a:t>
            </a:r>
          </a:p>
        </p:txBody>
      </p:sp>
      <p:sp>
        <p:nvSpPr>
          <p:cNvPr id="46" name="TextBox 45">
            <a:extLst>
              <a:ext uri="{FF2B5EF4-FFF2-40B4-BE49-F238E27FC236}">
                <a16:creationId xmlns:a16="http://schemas.microsoft.com/office/drawing/2014/main" id="{F6CEF06E-30FD-4994-A4D4-94FA3E09AF71}"/>
              </a:ext>
            </a:extLst>
          </p:cNvPr>
          <p:cNvSpPr txBox="1"/>
          <p:nvPr/>
        </p:nvSpPr>
        <p:spPr>
          <a:xfrm flipH="1">
            <a:off x="1280577" y="2980055"/>
            <a:ext cx="589936" cy="307777"/>
          </a:xfrm>
          <a:prstGeom prst="rect">
            <a:avLst/>
          </a:prstGeom>
          <a:noFill/>
        </p:spPr>
        <p:txBody>
          <a:bodyPr wrap="square" rtlCol="0">
            <a:spAutoFit/>
          </a:bodyPr>
          <a:lstStyle/>
          <a:p>
            <a:r>
              <a:rPr lang="en-US" sz="1400" dirty="0">
                <a:solidFill>
                  <a:srgbClr val="FF0000"/>
                </a:solidFill>
              </a:rPr>
              <a:t>*</a:t>
            </a:r>
          </a:p>
        </p:txBody>
      </p:sp>
      <p:sp>
        <p:nvSpPr>
          <p:cNvPr id="47" name="TextBox 46">
            <a:extLst>
              <a:ext uri="{FF2B5EF4-FFF2-40B4-BE49-F238E27FC236}">
                <a16:creationId xmlns:a16="http://schemas.microsoft.com/office/drawing/2014/main" id="{98F1F22B-89E0-44EE-8CDD-2FE0C5727DB2}"/>
              </a:ext>
            </a:extLst>
          </p:cNvPr>
          <p:cNvSpPr txBox="1"/>
          <p:nvPr/>
        </p:nvSpPr>
        <p:spPr>
          <a:xfrm flipH="1">
            <a:off x="1356649" y="3450834"/>
            <a:ext cx="589936" cy="307777"/>
          </a:xfrm>
          <a:prstGeom prst="rect">
            <a:avLst/>
          </a:prstGeom>
          <a:noFill/>
        </p:spPr>
        <p:txBody>
          <a:bodyPr wrap="square" rtlCol="0">
            <a:spAutoFit/>
          </a:bodyPr>
          <a:lstStyle/>
          <a:p>
            <a:r>
              <a:rPr lang="en-US" sz="1400" dirty="0">
                <a:solidFill>
                  <a:srgbClr val="FF0000"/>
                </a:solidFill>
              </a:rPr>
              <a:t>*</a:t>
            </a:r>
          </a:p>
        </p:txBody>
      </p:sp>
      <p:sp>
        <p:nvSpPr>
          <p:cNvPr id="48" name="TextBox 47">
            <a:extLst>
              <a:ext uri="{FF2B5EF4-FFF2-40B4-BE49-F238E27FC236}">
                <a16:creationId xmlns:a16="http://schemas.microsoft.com/office/drawing/2014/main" id="{8FF62A81-418B-4514-BF17-8F22F8A35953}"/>
              </a:ext>
            </a:extLst>
          </p:cNvPr>
          <p:cNvSpPr txBox="1"/>
          <p:nvPr/>
        </p:nvSpPr>
        <p:spPr>
          <a:xfrm flipH="1">
            <a:off x="1628561" y="3808509"/>
            <a:ext cx="589936" cy="307777"/>
          </a:xfrm>
          <a:prstGeom prst="rect">
            <a:avLst/>
          </a:prstGeom>
          <a:noFill/>
        </p:spPr>
        <p:txBody>
          <a:bodyPr wrap="square" rtlCol="0">
            <a:spAutoFit/>
          </a:bodyPr>
          <a:lstStyle/>
          <a:p>
            <a:r>
              <a:rPr lang="en-US" sz="1400" dirty="0">
                <a:solidFill>
                  <a:srgbClr val="FF0000"/>
                </a:solidFill>
              </a:rPr>
              <a:t>*</a:t>
            </a:r>
          </a:p>
        </p:txBody>
      </p:sp>
      <p:sp>
        <p:nvSpPr>
          <p:cNvPr id="49" name="TextBox 48">
            <a:extLst>
              <a:ext uri="{FF2B5EF4-FFF2-40B4-BE49-F238E27FC236}">
                <a16:creationId xmlns:a16="http://schemas.microsoft.com/office/drawing/2014/main" id="{A8CCFA6C-AB2A-467C-829D-391628EF3601}"/>
              </a:ext>
            </a:extLst>
          </p:cNvPr>
          <p:cNvSpPr txBox="1"/>
          <p:nvPr/>
        </p:nvSpPr>
        <p:spPr>
          <a:xfrm flipH="1">
            <a:off x="7422469" y="2456715"/>
            <a:ext cx="589936" cy="307777"/>
          </a:xfrm>
          <a:prstGeom prst="rect">
            <a:avLst/>
          </a:prstGeom>
          <a:noFill/>
        </p:spPr>
        <p:txBody>
          <a:bodyPr wrap="square" rtlCol="0">
            <a:spAutoFit/>
          </a:bodyPr>
          <a:lstStyle/>
          <a:p>
            <a:r>
              <a:rPr lang="en-US" sz="1400" dirty="0">
                <a:solidFill>
                  <a:srgbClr val="FF0000"/>
                </a:solidFill>
              </a:rPr>
              <a:t>*</a:t>
            </a:r>
          </a:p>
        </p:txBody>
      </p:sp>
      <p:sp>
        <p:nvSpPr>
          <p:cNvPr id="50" name="TextBox 49">
            <a:extLst>
              <a:ext uri="{FF2B5EF4-FFF2-40B4-BE49-F238E27FC236}">
                <a16:creationId xmlns:a16="http://schemas.microsoft.com/office/drawing/2014/main" id="{B42B4D1F-1FB7-4D43-8A88-B793C880EB5F}"/>
              </a:ext>
            </a:extLst>
          </p:cNvPr>
          <p:cNvSpPr txBox="1"/>
          <p:nvPr/>
        </p:nvSpPr>
        <p:spPr>
          <a:xfrm flipH="1">
            <a:off x="7529943" y="2893087"/>
            <a:ext cx="589936" cy="307777"/>
          </a:xfrm>
          <a:prstGeom prst="rect">
            <a:avLst/>
          </a:prstGeom>
          <a:noFill/>
        </p:spPr>
        <p:txBody>
          <a:bodyPr wrap="square" rtlCol="0">
            <a:spAutoFit/>
          </a:bodyPr>
          <a:lstStyle/>
          <a:p>
            <a:r>
              <a:rPr lang="en-US" sz="1400" dirty="0">
                <a:solidFill>
                  <a:srgbClr val="FF0000"/>
                </a:solidFill>
              </a:rPr>
              <a:t>*</a:t>
            </a:r>
          </a:p>
        </p:txBody>
      </p:sp>
      <p:sp>
        <p:nvSpPr>
          <p:cNvPr id="51" name="TextBox 50">
            <a:extLst>
              <a:ext uri="{FF2B5EF4-FFF2-40B4-BE49-F238E27FC236}">
                <a16:creationId xmlns:a16="http://schemas.microsoft.com/office/drawing/2014/main" id="{A64D3AC6-1955-462B-896D-AE34E3382DF5}"/>
              </a:ext>
            </a:extLst>
          </p:cNvPr>
          <p:cNvSpPr txBox="1"/>
          <p:nvPr/>
        </p:nvSpPr>
        <p:spPr>
          <a:xfrm flipH="1">
            <a:off x="7230844" y="3373588"/>
            <a:ext cx="589936" cy="307777"/>
          </a:xfrm>
          <a:prstGeom prst="rect">
            <a:avLst/>
          </a:prstGeom>
          <a:noFill/>
        </p:spPr>
        <p:txBody>
          <a:bodyPr wrap="square" rtlCol="0">
            <a:spAutoFit/>
          </a:bodyPr>
          <a:lstStyle/>
          <a:p>
            <a:r>
              <a:rPr lang="en-US" sz="1400" dirty="0">
                <a:solidFill>
                  <a:srgbClr val="FF0000"/>
                </a:solidFill>
              </a:rPr>
              <a:t>*</a:t>
            </a:r>
          </a:p>
        </p:txBody>
      </p:sp>
      <p:sp>
        <p:nvSpPr>
          <p:cNvPr id="52" name="TextBox 51">
            <a:extLst>
              <a:ext uri="{FF2B5EF4-FFF2-40B4-BE49-F238E27FC236}">
                <a16:creationId xmlns:a16="http://schemas.microsoft.com/office/drawing/2014/main" id="{D0C09B4F-FCB9-4F87-B478-45A9FF129555}"/>
              </a:ext>
            </a:extLst>
          </p:cNvPr>
          <p:cNvSpPr txBox="1"/>
          <p:nvPr/>
        </p:nvSpPr>
        <p:spPr>
          <a:xfrm flipH="1">
            <a:off x="7231906" y="3920033"/>
            <a:ext cx="589936" cy="307777"/>
          </a:xfrm>
          <a:prstGeom prst="rect">
            <a:avLst/>
          </a:prstGeom>
          <a:noFill/>
        </p:spPr>
        <p:txBody>
          <a:bodyPr wrap="square" rtlCol="0">
            <a:spAutoFit/>
          </a:bodyPr>
          <a:lstStyle/>
          <a:p>
            <a:r>
              <a:rPr lang="en-US" sz="1400" dirty="0">
                <a:solidFill>
                  <a:srgbClr val="FF0000"/>
                </a:solidFill>
              </a:rPr>
              <a:t>*</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extLst>
              <p:ext uri="{D42A27DB-BD31-4B8C-83A1-F6EECF244321}">
                <p14:modId xmlns:p14="http://schemas.microsoft.com/office/powerpoint/2010/main" val="3490206743"/>
              </p:ext>
            </p:extLst>
          </p:nvPr>
        </p:nvSpPr>
        <p:spPr>
          <a:xfrm>
            <a:off x="866775" y="590550"/>
            <a:ext cx="10953149"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AGENCY DETAILS</a:t>
            </a:r>
          </a:p>
        </p:txBody>
      </p:sp>
      <p:sp>
        <p:nvSpPr>
          <p:cNvPr id="5" name="Rectangle 4"/>
          <p:cNvSpPr/>
          <p:nvPr/>
        </p:nvSpPr>
        <p:spPr>
          <a:xfrm>
            <a:off x="866775" y="990600"/>
            <a:ext cx="10952163" cy="577453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26" name="Rectangle: Rounded Corners 25"/>
          <p:cNvSpPr/>
          <p:nvPr>
            <p:extLst>
              <p:ext uri="{D42A27DB-BD31-4B8C-83A1-F6EECF244321}">
                <p14:modId xmlns:p14="http://schemas.microsoft.com/office/powerpoint/2010/main" val="2173141952"/>
              </p:ext>
            </p:extLst>
          </p:nvPr>
        </p:nvSpPr>
        <p:spPr>
          <a:xfrm>
            <a:off x="857958" y="148239"/>
            <a:ext cx="10969795" cy="44132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BASIC INFORMATION</a:t>
            </a:r>
          </a:p>
        </p:txBody>
      </p:sp>
      <p:sp>
        <p:nvSpPr>
          <p:cNvPr id="65" name="TextBox 64"/>
          <p:cNvSpPr txBox="1"/>
          <p:nvPr>
            <p:extLst>
              <p:ext uri="{D42A27DB-BD31-4B8C-83A1-F6EECF244321}">
                <p14:modId xmlns:p14="http://schemas.microsoft.com/office/powerpoint/2010/main" val="884790030"/>
              </p:ext>
            </p:extLst>
          </p:nvPr>
        </p:nvSpPr>
        <p:spPr>
          <a:xfrm>
            <a:off x="1142013" y="1240178"/>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Year of Establishment</a:t>
            </a:r>
          </a:p>
        </p:txBody>
      </p:sp>
      <p:sp>
        <p:nvSpPr>
          <p:cNvPr id="69" name="TextBox 68"/>
          <p:cNvSpPr txBox="1"/>
          <p:nvPr>
            <p:extLst>
              <p:ext uri="{D42A27DB-BD31-4B8C-83A1-F6EECF244321}">
                <p14:modId xmlns:p14="http://schemas.microsoft.com/office/powerpoint/2010/main" val="2857748180"/>
              </p:ext>
            </p:extLst>
          </p:nvPr>
        </p:nvSpPr>
        <p:spPr>
          <a:xfrm>
            <a:off x="1142013" y="3314292"/>
            <a:ext cx="51740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TAN </a:t>
            </a:r>
            <a:r>
              <a:rPr lang="en-US" sz="1400" dirty="0"/>
              <a:t>(Tax Deduction and Collection Account Number)</a:t>
            </a:r>
          </a:p>
        </p:txBody>
      </p:sp>
      <p:sp>
        <p:nvSpPr>
          <p:cNvPr id="73" name="Rectangle 72"/>
          <p:cNvSpPr/>
          <p:nvPr>
            <p:extLst>
              <p:ext uri="{D42A27DB-BD31-4B8C-83A1-F6EECF244321}">
                <p14:modId xmlns:p14="http://schemas.microsoft.com/office/powerpoint/2010/main" val="3419758654"/>
              </p:ext>
            </p:extLst>
          </p:nvPr>
        </p:nvSpPr>
        <p:spPr>
          <a:xfrm>
            <a:off x="7733314" y="3341542"/>
            <a:ext cx="2929616" cy="347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Enter TAN</a:t>
            </a:r>
          </a:p>
        </p:txBody>
      </p:sp>
      <p:sp>
        <p:nvSpPr>
          <p:cNvPr id="77" name="TextBox 76"/>
          <p:cNvSpPr txBox="1"/>
          <p:nvPr>
            <p:extLst>
              <p:ext uri="{D42A27DB-BD31-4B8C-83A1-F6EECF244321}">
                <p14:modId xmlns:p14="http://schemas.microsoft.com/office/powerpoint/2010/main" val="1953192446"/>
              </p:ext>
            </p:extLst>
          </p:nvPr>
        </p:nvSpPr>
        <p:spPr>
          <a:xfrm>
            <a:off x="1122964" y="4065442"/>
            <a:ext cx="51740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Recognized with any Govt./Pvt. Agency</a:t>
            </a:r>
          </a:p>
        </p:txBody>
      </p:sp>
      <p:grpSp>
        <p:nvGrpSpPr>
          <p:cNvPr id="7" name="Group 6">
            <a:extLst>
              <a:ext uri="{FF2B5EF4-FFF2-40B4-BE49-F238E27FC236}">
                <a16:creationId xmlns:a16="http://schemas.microsoft.com/office/drawing/2014/main" id="{F3248724-1C2B-4874-A23E-01C8627492D2}"/>
              </a:ext>
            </a:extLst>
          </p:cNvPr>
          <p:cNvGrpSpPr/>
          <p:nvPr/>
        </p:nvGrpSpPr>
        <p:grpSpPr>
          <a:xfrm>
            <a:off x="985460" y="2667576"/>
            <a:ext cx="9676745" cy="400074"/>
            <a:chOff x="985460" y="2685539"/>
            <a:chExt cx="9676745" cy="400074"/>
          </a:xfrm>
        </p:grpSpPr>
        <p:sp>
          <p:nvSpPr>
            <p:cNvPr id="67" name="TextBox 66"/>
            <p:cNvSpPr txBox="1"/>
            <p:nvPr>
              <p:extLst>
                <p:ext uri="{D42A27DB-BD31-4B8C-83A1-F6EECF244321}">
                  <p14:modId xmlns:p14="http://schemas.microsoft.com/office/powerpoint/2010/main" val="1686518525"/>
                </p:ext>
              </p:extLst>
            </p:nvPr>
          </p:nvSpPr>
          <p:spPr>
            <a:xfrm>
              <a:off x="1142014" y="2690325"/>
              <a:ext cx="430788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PAN </a:t>
              </a:r>
              <a:r>
                <a:rPr lang="en-US" sz="1400" dirty="0"/>
                <a:t>(Permanent Account Number)</a:t>
              </a:r>
            </a:p>
          </p:txBody>
        </p:sp>
        <p:sp>
          <p:nvSpPr>
            <p:cNvPr id="71" name="Rectangle 70"/>
            <p:cNvSpPr/>
            <p:nvPr>
              <p:extLst>
                <p:ext uri="{D42A27DB-BD31-4B8C-83A1-F6EECF244321}">
                  <p14:modId xmlns:p14="http://schemas.microsoft.com/office/powerpoint/2010/main" val="3910828582"/>
                </p:ext>
              </p:extLst>
            </p:nvPr>
          </p:nvSpPr>
          <p:spPr>
            <a:xfrm>
              <a:off x="7733314" y="2737950"/>
              <a:ext cx="2928891" cy="347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Enter PAN</a:t>
              </a:r>
            </a:p>
          </p:txBody>
        </p:sp>
        <p:sp>
          <p:nvSpPr>
            <p:cNvPr id="95" name="Minus Sign 94"/>
            <p:cNvSpPr/>
            <p:nvPr/>
          </p:nvSpPr>
          <p:spPr>
            <a:xfrm>
              <a:off x="985460" y="2685539"/>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Minus Sign 96"/>
          <p:cNvSpPr/>
          <p:nvPr/>
        </p:nvSpPr>
        <p:spPr>
          <a:xfrm>
            <a:off x="985460" y="3309924"/>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Minus Sign 100"/>
          <p:cNvSpPr/>
          <p:nvPr/>
        </p:nvSpPr>
        <p:spPr>
          <a:xfrm>
            <a:off x="985460" y="4081449"/>
            <a:ext cx="198808" cy="38100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p:cNvSpPr/>
          <p:nvPr>
            <p:extLst>
              <p:ext uri="{D42A27DB-BD31-4B8C-83A1-F6EECF244321}">
                <p14:modId xmlns:p14="http://schemas.microsoft.com/office/powerpoint/2010/main" val="1275919040"/>
              </p:ext>
            </p:extLst>
          </p:nvPr>
        </p:nvSpPr>
        <p:spPr>
          <a:xfrm>
            <a:off x="10204944" y="6111897"/>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43" name="Rectangle 42">
            <a:extLst>
              <a:ext uri="{FF2B5EF4-FFF2-40B4-BE49-F238E27FC236}">
                <a16:creationId xmlns:a16="http://schemas.microsoft.com/office/drawing/2014/main" id="{296A5E88-563B-4E81-A84B-18AADEB4302D}"/>
              </a:ext>
            </a:extLst>
          </p:cNvPr>
          <p:cNvSpPr/>
          <p:nvPr>
            <p:extLst>
              <p:ext uri="{D42A27DB-BD31-4B8C-83A1-F6EECF244321}">
                <p14:modId xmlns:p14="http://schemas.microsoft.com/office/powerpoint/2010/main" val="2813377463"/>
              </p:ext>
            </p:extLst>
          </p:nvPr>
        </p:nvSpPr>
        <p:spPr>
          <a:xfrm>
            <a:off x="7658100" y="1283527"/>
            <a:ext cx="2880742" cy="282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YYYY (Dropdown)</a:t>
            </a:r>
          </a:p>
        </p:txBody>
      </p:sp>
      <p:grpSp>
        <p:nvGrpSpPr>
          <p:cNvPr id="6" name="Group 5">
            <a:extLst>
              <a:ext uri="{FF2B5EF4-FFF2-40B4-BE49-F238E27FC236}">
                <a16:creationId xmlns:a16="http://schemas.microsoft.com/office/drawing/2014/main" id="{786F52BF-3CD4-4689-9D14-85D32AB73FEA}"/>
              </a:ext>
            </a:extLst>
          </p:cNvPr>
          <p:cNvGrpSpPr/>
          <p:nvPr/>
        </p:nvGrpSpPr>
        <p:grpSpPr>
          <a:xfrm>
            <a:off x="989614" y="1691627"/>
            <a:ext cx="9982191" cy="646331"/>
            <a:chOff x="989614" y="2053911"/>
            <a:chExt cx="9982191" cy="646331"/>
          </a:xfrm>
        </p:grpSpPr>
        <p:grpSp>
          <p:nvGrpSpPr>
            <p:cNvPr id="4" name="Group 3">
              <a:extLst>
                <a:ext uri="{FF2B5EF4-FFF2-40B4-BE49-F238E27FC236}">
                  <a16:creationId xmlns:a16="http://schemas.microsoft.com/office/drawing/2014/main" id="{2D6C89BF-F711-46C2-82ED-F25F37389335}"/>
                </a:ext>
              </a:extLst>
            </p:cNvPr>
            <p:cNvGrpSpPr/>
            <p:nvPr/>
          </p:nvGrpSpPr>
          <p:grpSpPr>
            <a:xfrm>
              <a:off x="6857005" y="2110037"/>
              <a:ext cx="4114800" cy="307777"/>
              <a:chOff x="6734175" y="1562100"/>
              <a:chExt cx="4114800" cy="307777"/>
            </a:xfrm>
          </p:grpSpPr>
          <p:sp>
            <p:nvSpPr>
              <p:cNvPr id="53" name="Oval 52"/>
              <p:cNvSpPr/>
              <p:nvPr/>
            </p:nvSpPr>
            <p:spPr>
              <a:xfrm>
                <a:off x="77152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0678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extLst>
                  <p:ext uri="{D42A27DB-BD31-4B8C-83A1-F6EECF244321}">
                    <p14:modId xmlns:p14="http://schemas.microsoft.com/office/powerpoint/2010/main" val="4108287179"/>
                  </p:ext>
                </p:extLst>
              </p:nvPr>
            </p:nvSpPr>
            <p:spPr>
              <a:xfrm>
                <a:off x="6734175" y="15621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YES</a:t>
                </a:r>
              </a:p>
            </p:txBody>
          </p:sp>
          <p:sp>
            <p:nvSpPr>
              <p:cNvPr id="59" name="TextBox 58"/>
              <p:cNvSpPr txBox="1"/>
              <p:nvPr>
                <p:extLst>
                  <p:ext uri="{D42A27DB-BD31-4B8C-83A1-F6EECF244321}">
                    <p14:modId xmlns:p14="http://schemas.microsoft.com/office/powerpoint/2010/main" val="20701974"/>
                  </p:ext>
                </p:extLst>
              </p:nvPr>
            </p:nvSpPr>
            <p:spPr>
              <a:xfrm>
                <a:off x="8105775" y="15621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NO</a:t>
                </a:r>
              </a:p>
            </p:txBody>
          </p:sp>
        </p:grpSp>
        <p:sp>
          <p:nvSpPr>
            <p:cNvPr id="8" name="TextBox 7">
              <a:extLst>
                <a:ext uri="{FF2B5EF4-FFF2-40B4-BE49-F238E27FC236}">
                  <a16:creationId xmlns:a16="http://schemas.microsoft.com/office/drawing/2014/main" id="{59B76849-81B0-4A80-829D-7B699C3304DB}"/>
                </a:ext>
              </a:extLst>
            </p:cNvPr>
            <p:cNvSpPr txBox="1"/>
            <p:nvPr/>
          </p:nvSpPr>
          <p:spPr>
            <a:xfrm>
              <a:off x="1146679" y="2053911"/>
              <a:ext cx="4779392" cy="646331"/>
            </a:xfrm>
            <a:prstGeom prst="rect">
              <a:avLst/>
            </a:prstGeom>
            <a:noFill/>
          </p:spPr>
          <p:txBody>
            <a:bodyPr wrap="square" rtlCol="0">
              <a:spAutoFit/>
            </a:bodyPr>
            <a:lstStyle/>
            <a:p>
              <a:r>
                <a:rPr lang="en-US" dirty="0"/>
                <a:t>Assessment experience in any Technical domain or Renewable Energy(RE) </a:t>
              </a:r>
            </a:p>
          </p:txBody>
        </p:sp>
        <p:sp>
          <p:nvSpPr>
            <p:cNvPr id="44" name="Minus Sign 43">
              <a:extLst>
                <a:ext uri="{FF2B5EF4-FFF2-40B4-BE49-F238E27FC236}">
                  <a16:creationId xmlns:a16="http://schemas.microsoft.com/office/drawing/2014/main" id="{40AE9B0A-6271-43A7-8B6D-BE51A1E2115B}"/>
                </a:ext>
              </a:extLst>
            </p:cNvPr>
            <p:cNvSpPr/>
            <p:nvPr/>
          </p:nvSpPr>
          <p:spPr>
            <a:xfrm>
              <a:off x="989614" y="2064889"/>
              <a:ext cx="198808" cy="38100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45" name="Group 44">
            <a:extLst>
              <a:ext uri="{FF2B5EF4-FFF2-40B4-BE49-F238E27FC236}">
                <a16:creationId xmlns:a16="http://schemas.microsoft.com/office/drawing/2014/main" id="{F43C2439-7B01-437B-BB4C-C917D39ACAB2}"/>
              </a:ext>
            </a:extLst>
          </p:cNvPr>
          <p:cNvGrpSpPr/>
          <p:nvPr/>
        </p:nvGrpSpPr>
        <p:grpSpPr>
          <a:xfrm>
            <a:off x="6857005" y="4081449"/>
            <a:ext cx="4114800" cy="307777"/>
            <a:chOff x="6734175" y="1562100"/>
            <a:chExt cx="4114800" cy="307777"/>
          </a:xfrm>
        </p:grpSpPr>
        <p:sp>
          <p:nvSpPr>
            <p:cNvPr id="46" name="Oval 45">
              <a:extLst>
                <a:ext uri="{FF2B5EF4-FFF2-40B4-BE49-F238E27FC236}">
                  <a16:creationId xmlns:a16="http://schemas.microsoft.com/office/drawing/2014/main" id="{8DFBB72E-8317-417D-8A5D-362C0F481C2A}"/>
                </a:ext>
              </a:extLst>
            </p:cNvPr>
            <p:cNvSpPr/>
            <p:nvPr/>
          </p:nvSpPr>
          <p:spPr>
            <a:xfrm>
              <a:off x="77152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0324128-1A27-4925-80F5-1D62A16EF1F5}"/>
                </a:ext>
              </a:extLst>
            </p:cNvPr>
            <p:cNvSpPr/>
            <p:nvPr/>
          </p:nvSpPr>
          <p:spPr>
            <a:xfrm>
              <a:off x="90678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B309496-2AA7-4E89-9D8F-698AA6F85F65}"/>
                </a:ext>
              </a:extLst>
            </p:cNvPr>
            <p:cNvSpPr txBox="1"/>
            <p:nvPr>
              <p:extLst>
                <p:ext uri="{D42A27DB-BD31-4B8C-83A1-F6EECF244321}">
                  <p14:modId xmlns:p14="http://schemas.microsoft.com/office/powerpoint/2010/main" val="1954686740"/>
                </p:ext>
              </p:extLst>
            </p:nvPr>
          </p:nvSpPr>
          <p:spPr>
            <a:xfrm>
              <a:off x="6734175" y="15621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YES</a:t>
              </a:r>
            </a:p>
          </p:txBody>
        </p:sp>
        <p:sp>
          <p:nvSpPr>
            <p:cNvPr id="49" name="TextBox 48">
              <a:extLst>
                <a:ext uri="{FF2B5EF4-FFF2-40B4-BE49-F238E27FC236}">
                  <a16:creationId xmlns:a16="http://schemas.microsoft.com/office/drawing/2014/main" id="{F7962F17-DE81-4379-8D50-1F7AF034B20B}"/>
                </a:ext>
              </a:extLst>
            </p:cNvPr>
            <p:cNvSpPr txBox="1"/>
            <p:nvPr>
              <p:extLst>
                <p:ext uri="{D42A27DB-BD31-4B8C-83A1-F6EECF244321}">
                  <p14:modId xmlns:p14="http://schemas.microsoft.com/office/powerpoint/2010/main" val="3978576858"/>
                </p:ext>
              </p:extLst>
            </p:nvPr>
          </p:nvSpPr>
          <p:spPr>
            <a:xfrm>
              <a:off x="8105775" y="15621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NO</a:t>
              </a:r>
            </a:p>
          </p:txBody>
        </p:sp>
      </p:grpSp>
      <p:grpSp>
        <p:nvGrpSpPr>
          <p:cNvPr id="50" name="Group 49">
            <a:extLst>
              <a:ext uri="{FF2B5EF4-FFF2-40B4-BE49-F238E27FC236}">
                <a16:creationId xmlns:a16="http://schemas.microsoft.com/office/drawing/2014/main" id="{822475E3-ED5D-4AEF-822E-B71D649F3FC0}"/>
              </a:ext>
            </a:extLst>
          </p:cNvPr>
          <p:cNvGrpSpPr/>
          <p:nvPr/>
        </p:nvGrpSpPr>
        <p:grpSpPr>
          <a:xfrm>
            <a:off x="6829469" y="5463454"/>
            <a:ext cx="4114800" cy="307777"/>
            <a:chOff x="6734175" y="1562100"/>
            <a:chExt cx="4114800" cy="307777"/>
          </a:xfrm>
        </p:grpSpPr>
        <p:sp>
          <p:nvSpPr>
            <p:cNvPr id="52" name="Oval 51">
              <a:extLst>
                <a:ext uri="{FF2B5EF4-FFF2-40B4-BE49-F238E27FC236}">
                  <a16:creationId xmlns:a16="http://schemas.microsoft.com/office/drawing/2014/main" id="{CEFCD193-AE88-44DD-8B75-390663C0351D}"/>
                </a:ext>
              </a:extLst>
            </p:cNvPr>
            <p:cNvSpPr/>
            <p:nvPr/>
          </p:nvSpPr>
          <p:spPr>
            <a:xfrm>
              <a:off x="771525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2AD4BC0-C474-4031-BA89-AADB27D53A6B}"/>
                </a:ext>
              </a:extLst>
            </p:cNvPr>
            <p:cNvSpPr/>
            <p:nvPr/>
          </p:nvSpPr>
          <p:spPr>
            <a:xfrm>
              <a:off x="9067800" y="1647825"/>
              <a:ext cx="84138" cy="1319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F66E03C-CA80-49D2-B720-938E84E9A818}"/>
                </a:ext>
              </a:extLst>
            </p:cNvPr>
            <p:cNvSpPr txBox="1"/>
            <p:nvPr>
              <p:extLst>
                <p:ext uri="{D42A27DB-BD31-4B8C-83A1-F6EECF244321}">
                  <p14:modId xmlns:p14="http://schemas.microsoft.com/office/powerpoint/2010/main" val="1818678475"/>
                </p:ext>
              </p:extLst>
            </p:nvPr>
          </p:nvSpPr>
          <p:spPr>
            <a:xfrm>
              <a:off x="6734175" y="15621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YES</a:t>
              </a:r>
            </a:p>
          </p:txBody>
        </p:sp>
        <p:sp>
          <p:nvSpPr>
            <p:cNvPr id="58" name="TextBox 57">
              <a:extLst>
                <a:ext uri="{FF2B5EF4-FFF2-40B4-BE49-F238E27FC236}">
                  <a16:creationId xmlns:a16="http://schemas.microsoft.com/office/drawing/2014/main" id="{0165988D-715B-4BF3-AA68-DD4F1A3F6CC5}"/>
                </a:ext>
              </a:extLst>
            </p:cNvPr>
            <p:cNvSpPr txBox="1"/>
            <p:nvPr>
              <p:extLst>
                <p:ext uri="{D42A27DB-BD31-4B8C-83A1-F6EECF244321}">
                  <p14:modId xmlns:p14="http://schemas.microsoft.com/office/powerpoint/2010/main" val="1680339077"/>
                </p:ext>
              </p:extLst>
            </p:nvPr>
          </p:nvSpPr>
          <p:spPr>
            <a:xfrm>
              <a:off x="8105775" y="156210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NO</a:t>
              </a:r>
            </a:p>
          </p:txBody>
        </p:sp>
      </p:grpSp>
      <p:sp>
        <p:nvSpPr>
          <p:cNvPr id="80" name="TextBox 79">
            <a:extLst>
              <a:ext uri="{FF2B5EF4-FFF2-40B4-BE49-F238E27FC236}">
                <a16:creationId xmlns:a16="http://schemas.microsoft.com/office/drawing/2014/main" id="{5623747D-D37B-448A-B420-35FC7D2BA1F3}"/>
              </a:ext>
            </a:extLst>
          </p:cNvPr>
          <p:cNvSpPr txBox="1"/>
          <p:nvPr>
            <p:extLst>
              <p:ext uri="{D42A27DB-BD31-4B8C-83A1-F6EECF244321}">
                <p14:modId xmlns:p14="http://schemas.microsoft.com/office/powerpoint/2010/main" val="2337833925"/>
              </p:ext>
            </p:extLst>
          </p:nvPr>
        </p:nvSpPr>
        <p:spPr>
          <a:xfrm>
            <a:off x="1122964" y="5426332"/>
            <a:ext cx="51740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Whether affiliated with any Sector Skill Council</a:t>
            </a:r>
          </a:p>
        </p:txBody>
      </p:sp>
      <p:sp>
        <p:nvSpPr>
          <p:cNvPr id="82" name="Minus Sign 81">
            <a:extLst>
              <a:ext uri="{FF2B5EF4-FFF2-40B4-BE49-F238E27FC236}">
                <a16:creationId xmlns:a16="http://schemas.microsoft.com/office/drawing/2014/main" id="{CEE4D5B1-EE72-4C26-9FE2-F1B96761A3B7}"/>
              </a:ext>
            </a:extLst>
          </p:cNvPr>
          <p:cNvSpPr/>
          <p:nvPr/>
        </p:nvSpPr>
        <p:spPr>
          <a:xfrm>
            <a:off x="985545" y="5390231"/>
            <a:ext cx="198808" cy="381000"/>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066B529-C4C9-4473-B0F7-1DC64A483538}"/>
              </a:ext>
            </a:extLst>
          </p:cNvPr>
          <p:cNvSpPr txBox="1"/>
          <p:nvPr>
            <p:extLst>
              <p:ext uri="{D42A27DB-BD31-4B8C-83A1-F6EECF244321}">
                <p14:modId xmlns:p14="http://schemas.microsoft.com/office/powerpoint/2010/main" val="40478304"/>
              </p:ext>
            </p:extLst>
          </p:nvPr>
        </p:nvSpPr>
        <p:spPr>
          <a:xfrm>
            <a:off x="1261608" y="4509619"/>
            <a:ext cx="71743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rPr>
              <a:t>If Yes:</a:t>
            </a:r>
          </a:p>
          <a:p>
            <a:pPr lvl="1"/>
            <a:endParaRPr lang="en-US" sz="1400" dirty="0"/>
          </a:p>
        </p:txBody>
      </p:sp>
      <p:grpSp>
        <p:nvGrpSpPr>
          <p:cNvPr id="61" name="Group 60">
            <a:extLst>
              <a:ext uri="{FF2B5EF4-FFF2-40B4-BE49-F238E27FC236}">
                <a16:creationId xmlns:a16="http://schemas.microsoft.com/office/drawing/2014/main" id="{E35BD766-D2A6-4830-9E5F-4B65611D8109}"/>
              </a:ext>
            </a:extLst>
          </p:cNvPr>
          <p:cNvGrpSpPr/>
          <p:nvPr/>
        </p:nvGrpSpPr>
        <p:grpSpPr>
          <a:xfrm>
            <a:off x="1341790" y="4885138"/>
            <a:ext cx="9422773" cy="280284"/>
            <a:chOff x="1449301" y="1679629"/>
            <a:chExt cx="4368810" cy="283176"/>
          </a:xfrm>
        </p:grpSpPr>
        <p:sp>
          <p:nvSpPr>
            <p:cNvPr id="64" name="TextBox 63">
              <a:extLst>
                <a:ext uri="{FF2B5EF4-FFF2-40B4-BE49-F238E27FC236}">
                  <a16:creationId xmlns:a16="http://schemas.microsoft.com/office/drawing/2014/main" id="{E369558B-E3D7-4AE7-90D2-1753485EE368}"/>
                </a:ext>
              </a:extLst>
            </p:cNvPr>
            <p:cNvSpPr txBox="1"/>
            <p:nvPr>
              <p:extLst>
                <p:ext uri="{D42A27DB-BD31-4B8C-83A1-F6EECF244321}">
                  <p14:modId xmlns:p14="http://schemas.microsoft.com/office/powerpoint/2010/main" val="948672599"/>
                </p:ext>
              </p:extLst>
            </p:nvPr>
          </p:nvSpPr>
          <p:spPr>
            <a:xfrm>
              <a:off x="1449301" y="1682948"/>
              <a:ext cx="1429927"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Name of the body with which recognized </a:t>
              </a:r>
            </a:p>
          </p:txBody>
        </p:sp>
        <p:sp>
          <p:nvSpPr>
            <p:cNvPr id="68" name="TextBox 67">
              <a:extLst>
                <a:ext uri="{FF2B5EF4-FFF2-40B4-BE49-F238E27FC236}">
                  <a16:creationId xmlns:a16="http://schemas.microsoft.com/office/drawing/2014/main" id="{B2C7A1FC-69A3-4266-8475-F870340BAEE9}"/>
                </a:ext>
              </a:extLst>
            </p:cNvPr>
            <p:cNvSpPr txBox="1"/>
            <p:nvPr>
              <p:extLst>
                <p:ext uri="{D42A27DB-BD31-4B8C-83A1-F6EECF244321}">
                  <p14:modId xmlns:p14="http://schemas.microsoft.com/office/powerpoint/2010/main" val="3851028638"/>
                </p:ext>
              </p:extLst>
            </p:nvPr>
          </p:nvSpPr>
          <p:spPr>
            <a:xfrm>
              <a:off x="2921394" y="1682947"/>
              <a:ext cx="1014974"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Recognition No.</a:t>
              </a:r>
            </a:p>
          </p:txBody>
        </p:sp>
        <p:sp>
          <p:nvSpPr>
            <p:cNvPr id="70" name="TextBox 69">
              <a:extLst>
                <a:ext uri="{FF2B5EF4-FFF2-40B4-BE49-F238E27FC236}">
                  <a16:creationId xmlns:a16="http://schemas.microsoft.com/office/drawing/2014/main" id="{AF431DC9-3FA1-4BF0-A946-ADCBFB7AD6CF}"/>
                </a:ext>
              </a:extLst>
            </p:cNvPr>
            <p:cNvSpPr txBox="1"/>
            <p:nvPr>
              <p:extLst>
                <p:ext uri="{D42A27DB-BD31-4B8C-83A1-F6EECF244321}">
                  <p14:modId xmlns:p14="http://schemas.microsoft.com/office/powerpoint/2010/main" val="3196211869"/>
                </p:ext>
              </p:extLst>
            </p:nvPr>
          </p:nvSpPr>
          <p:spPr>
            <a:xfrm>
              <a:off x="5041620" y="1679629"/>
              <a:ext cx="776491"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B0F0"/>
                  </a:solidFill>
                </a:rPr>
                <a:t>Validity of Recognition</a:t>
              </a:r>
            </a:p>
          </p:txBody>
        </p:sp>
        <p:sp>
          <p:nvSpPr>
            <p:cNvPr id="72" name="TextBox 71">
              <a:extLst>
                <a:ext uri="{FF2B5EF4-FFF2-40B4-BE49-F238E27FC236}">
                  <a16:creationId xmlns:a16="http://schemas.microsoft.com/office/drawing/2014/main" id="{C8AECDFC-C0AD-4EF6-89BA-882E49DC9DDF}"/>
                </a:ext>
              </a:extLst>
            </p:cNvPr>
            <p:cNvSpPr txBox="1"/>
            <p:nvPr>
              <p:extLst>
                <p:ext uri="{D42A27DB-BD31-4B8C-83A1-F6EECF244321}">
                  <p14:modId xmlns:p14="http://schemas.microsoft.com/office/powerpoint/2010/main" val="3645851969"/>
                </p:ext>
              </p:extLst>
            </p:nvPr>
          </p:nvSpPr>
          <p:spPr>
            <a:xfrm>
              <a:off x="3978535" y="1682948"/>
              <a:ext cx="988734"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Year of Recognition</a:t>
              </a:r>
            </a:p>
          </p:txBody>
        </p:sp>
      </p:grpSp>
      <p:grpSp>
        <p:nvGrpSpPr>
          <p:cNvPr id="74" name="Group 73">
            <a:extLst>
              <a:ext uri="{FF2B5EF4-FFF2-40B4-BE49-F238E27FC236}">
                <a16:creationId xmlns:a16="http://schemas.microsoft.com/office/drawing/2014/main" id="{51FDE19D-FF44-4B7C-BBCE-57B5526C2029}"/>
              </a:ext>
            </a:extLst>
          </p:cNvPr>
          <p:cNvGrpSpPr/>
          <p:nvPr/>
        </p:nvGrpSpPr>
        <p:grpSpPr>
          <a:xfrm>
            <a:off x="11017388" y="4816847"/>
            <a:ext cx="373063" cy="431985"/>
            <a:chOff x="11210925" y="2114550"/>
            <a:chExt cx="373063" cy="431985"/>
          </a:xfrm>
        </p:grpSpPr>
        <p:sp>
          <p:nvSpPr>
            <p:cNvPr id="76" name="Oval 75">
              <a:extLst>
                <a:ext uri="{FF2B5EF4-FFF2-40B4-BE49-F238E27FC236}">
                  <a16:creationId xmlns:a16="http://schemas.microsoft.com/office/drawing/2014/main" id="{0CA80D24-FFC9-4C78-AC36-DB317D97647F}"/>
                </a:ext>
              </a:extLst>
            </p:cNvPr>
            <p:cNvSpPr/>
            <p:nvPr/>
          </p:nvSpPr>
          <p:spPr>
            <a:xfrm>
              <a:off x="11210925" y="2114550"/>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Plus Sign 77">
              <a:extLst>
                <a:ext uri="{FF2B5EF4-FFF2-40B4-BE49-F238E27FC236}">
                  <a16:creationId xmlns:a16="http://schemas.microsoft.com/office/drawing/2014/main" id="{B40451FA-A440-4C4D-B77F-5F5E31994676}"/>
                </a:ext>
              </a:extLst>
            </p:cNvPr>
            <p:cNvSpPr/>
            <p:nvPr/>
          </p:nvSpPr>
          <p:spPr>
            <a:xfrm>
              <a:off x="11210925" y="2152650"/>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BDDCCA4A-965E-4A5F-85A6-72E43E6009E9}"/>
              </a:ext>
            </a:extLst>
          </p:cNvPr>
          <p:cNvSpPr txBox="1"/>
          <p:nvPr/>
        </p:nvSpPr>
        <p:spPr>
          <a:xfrm flipH="1">
            <a:off x="4119031" y="4873032"/>
            <a:ext cx="589936" cy="307777"/>
          </a:xfrm>
          <a:prstGeom prst="rect">
            <a:avLst/>
          </a:prstGeom>
          <a:noFill/>
        </p:spPr>
        <p:txBody>
          <a:bodyPr wrap="square" rtlCol="0">
            <a:spAutoFit/>
          </a:bodyPr>
          <a:lstStyle/>
          <a:p>
            <a:r>
              <a:rPr lang="en-US" sz="1400" dirty="0">
                <a:solidFill>
                  <a:srgbClr val="FF0000"/>
                </a:solidFill>
              </a:rPr>
              <a:t>*</a:t>
            </a:r>
          </a:p>
        </p:txBody>
      </p:sp>
      <p:sp>
        <p:nvSpPr>
          <p:cNvPr id="81" name="TextBox 80">
            <a:extLst>
              <a:ext uri="{FF2B5EF4-FFF2-40B4-BE49-F238E27FC236}">
                <a16:creationId xmlns:a16="http://schemas.microsoft.com/office/drawing/2014/main" id="{6C7BF6BD-3373-4535-BCE3-F688D8FA345D}"/>
              </a:ext>
            </a:extLst>
          </p:cNvPr>
          <p:cNvSpPr txBox="1"/>
          <p:nvPr/>
        </p:nvSpPr>
        <p:spPr>
          <a:xfrm flipH="1">
            <a:off x="8419688" y="4869748"/>
            <a:ext cx="589936" cy="307777"/>
          </a:xfrm>
          <a:prstGeom prst="rect">
            <a:avLst/>
          </a:prstGeom>
          <a:noFill/>
        </p:spPr>
        <p:txBody>
          <a:bodyPr wrap="square" rtlCol="0">
            <a:spAutoFit/>
          </a:bodyPr>
          <a:lstStyle/>
          <a:p>
            <a:r>
              <a:rPr lang="en-US" sz="1400" dirty="0">
                <a:solidFill>
                  <a:srgbClr val="FF0000"/>
                </a:solidFill>
              </a:rPr>
              <a:t>*</a:t>
            </a:r>
          </a:p>
        </p:txBody>
      </p:sp>
      <p:sp>
        <p:nvSpPr>
          <p:cNvPr id="83" name="TextBox 82">
            <a:extLst>
              <a:ext uri="{FF2B5EF4-FFF2-40B4-BE49-F238E27FC236}">
                <a16:creationId xmlns:a16="http://schemas.microsoft.com/office/drawing/2014/main" id="{AA45CE4D-B1BC-4F6F-90C3-AC937309C67F}"/>
              </a:ext>
            </a:extLst>
          </p:cNvPr>
          <p:cNvSpPr txBox="1"/>
          <p:nvPr/>
        </p:nvSpPr>
        <p:spPr>
          <a:xfrm flipH="1">
            <a:off x="10501578" y="4853338"/>
            <a:ext cx="589936" cy="307777"/>
          </a:xfrm>
          <a:prstGeom prst="rect">
            <a:avLst/>
          </a:prstGeom>
          <a:noFill/>
        </p:spPr>
        <p:txBody>
          <a:bodyPr wrap="square" rtlCol="0">
            <a:spAutoFit/>
          </a:bodyPr>
          <a:lstStyle/>
          <a:p>
            <a:r>
              <a:rPr lang="en-US" sz="1400" dirty="0">
                <a:solidFill>
                  <a:srgbClr val="FF0000"/>
                </a:solidFill>
              </a:rPr>
              <a:t>*</a:t>
            </a:r>
          </a:p>
        </p:txBody>
      </p:sp>
      <p:sp>
        <p:nvSpPr>
          <p:cNvPr id="84" name="TextBox 83">
            <a:extLst>
              <a:ext uri="{FF2B5EF4-FFF2-40B4-BE49-F238E27FC236}">
                <a16:creationId xmlns:a16="http://schemas.microsoft.com/office/drawing/2014/main" id="{028DFBF3-88E8-44D1-B60A-F0C47823994C}"/>
              </a:ext>
            </a:extLst>
          </p:cNvPr>
          <p:cNvSpPr txBox="1"/>
          <p:nvPr/>
        </p:nvSpPr>
        <p:spPr>
          <a:xfrm>
            <a:off x="9181567" y="5121515"/>
            <a:ext cx="2037659" cy="276999"/>
          </a:xfrm>
          <a:prstGeom prst="rect">
            <a:avLst/>
          </a:prstGeom>
          <a:noFill/>
        </p:spPr>
        <p:txBody>
          <a:bodyPr wrap="square" rtlCol="0">
            <a:spAutoFit/>
          </a:bodyPr>
          <a:lstStyle/>
          <a:p>
            <a:r>
              <a:rPr lang="en-US" sz="1200" dirty="0">
                <a:solidFill>
                  <a:srgbClr val="FFC000"/>
                </a:solidFill>
              </a:rPr>
              <a:t>(can be forever)</a:t>
            </a:r>
          </a:p>
        </p:txBody>
      </p:sp>
      <p:grpSp>
        <p:nvGrpSpPr>
          <p:cNvPr id="100" name="Group 99">
            <a:extLst>
              <a:ext uri="{FF2B5EF4-FFF2-40B4-BE49-F238E27FC236}">
                <a16:creationId xmlns:a16="http://schemas.microsoft.com/office/drawing/2014/main" id="{9F79C877-7F2C-46FA-A3A9-6AF2DAC9AFC6}"/>
              </a:ext>
            </a:extLst>
          </p:cNvPr>
          <p:cNvGrpSpPr/>
          <p:nvPr/>
        </p:nvGrpSpPr>
        <p:grpSpPr>
          <a:xfrm>
            <a:off x="6870895" y="2260296"/>
            <a:ext cx="4540271" cy="280284"/>
            <a:chOff x="3978535" y="1679629"/>
            <a:chExt cx="2105069" cy="283176"/>
          </a:xfrm>
        </p:grpSpPr>
        <p:sp>
          <p:nvSpPr>
            <p:cNvPr id="102" name="TextBox 101">
              <a:extLst>
                <a:ext uri="{FF2B5EF4-FFF2-40B4-BE49-F238E27FC236}">
                  <a16:creationId xmlns:a16="http://schemas.microsoft.com/office/drawing/2014/main" id="{C79E539C-0CF7-4083-A62A-D82DDC2B0944}"/>
                </a:ext>
              </a:extLst>
            </p:cNvPr>
            <p:cNvSpPr txBox="1"/>
            <p:nvPr>
              <p:extLst>
                <p:ext uri="{D42A27DB-BD31-4B8C-83A1-F6EECF244321}">
                  <p14:modId xmlns:p14="http://schemas.microsoft.com/office/powerpoint/2010/main" val="2800424878"/>
                </p:ext>
              </p:extLst>
            </p:nvPr>
          </p:nvSpPr>
          <p:spPr>
            <a:xfrm>
              <a:off x="5016924" y="1679629"/>
              <a:ext cx="1066680"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B0F0"/>
                  </a:solidFill>
                </a:rPr>
                <a:t>No. of assessment carried out</a:t>
              </a:r>
            </a:p>
          </p:txBody>
        </p:sp>
        <p:sp>
          <p:nvSpPr>
            <p:cNvPr id="104" name="TextBox 103">
              <a:extLst>
                <a:ext uri="{FF2B5EF4-FFF2-40B4-BE49-F238E27FC236}">
                  <a16:creationId xmlns:a16="http://schemas.microsoft.com/office/drawing/2014/main" id="{2CB42B34-9D43-47C3-9705-CF4009E20899}"/>
                </a:ext>
              </a:extLst>
            </p:cNvPr>
            <p:cNvSpPr txBox="1"/>
            <p:nvPr>
              <p:extLst>
                <p:ext uri="{D42A27DB-BD31-4B8C-83A1-F6EECF244321}">
                  <p14:modId xmlns:p14="http://schemas.microsoft.com/office/powerpoint/2010/main" val="4132200127"/>
                </p:ext>
              </p:extLst>
            </p:nvPr>
          </p:nvSpPr>
          <p:spPr>
            <a:xfrm>
              <a:off x="3978535" y="1682948"/>
              <a:ext cx="988734" cy="27985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Domain/Sector</a:t>
              </a:r>
            </a:p>
          </p:txBody>
        </p:sp>
      </p:grpSp>
      <p:grpSp>
        <p:nvGrpSpPr>
          <p:cNvPr id="105" name="Group 104">
            <a:extLst>
              <a:ext uri="{FF2B5EF4-FFF2-40B4-BE49-F238E27FC236}">
                <a16:creationId xmlns:a16="http://schemas.microsoft.com/office/drawing/2014/main" id="{F9CAD351-898D-4CFA-A288-715EF899B6C4}"/>
              </a:ext>
            </a:extLst>
          </p:cNvPr>
          <p:cNvGrpSpPr/>
          <p:nvPr/>
        </p:nvGrpSpPr>
        <p:grpSpPr>
          <a:xfrm>
            <a:off x="11322188" y="2192005"/>
            <a:ext cx="373063" cy="431985"/>
            <a:chOff x="11210925" y="2114550"/>
            <a:chExt cx="373063" cy="431985"/>
          </a:xfrm>
        </p:grpSpPr>
        <p:sp>
          <p:nvSpPr>
            <p:cNvPr id="106" name="Oval 105">
              <a:extLst>
                <a:ext uri="{FF2B5EF4-FFF2-40B4-BE49-F238E27FC236}">
                  <a16:creationId xmlns:a16="http://schemas.microsoft.com/office/drawing/2014/main" id="{6FB236EC-F630-4473-B07A-1CE50A86ED66}"/>
                </a:ext>
              </a:extLst>
            </p:cNvPr>
            <p:cNvSpPr/>
            <p:nvPr/>
          </p:nvSpPr>
          <p:spPr>
            <a:xfrm>
              <a:off x="11210925" y="2114550"/>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Plus Sign 106">
              <a:extLst>
                <a:ext uri="{FF2B5EF4-FFF2-40B4-BE49-F238E27FC236}">
                  <a16:creationId xmlns:a16="http://schemas.microsoft.com/office/drawing/2014/main" id="{2187DF54-E903-4A70-A595-B2FC57233A6E}"/>
                </a:ext>
              </a:extLst>
            </p:cNvPr>
            <p:cNvSpPr/>
            <p:nvPr/>
          </p:nvSpPr>
          <p:spPr>
            <a:xfrm>
              <a:off x="11210925" y="2152650"/>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63C5A378-B85C-456C-8DCE-FA4472A93F09}"/>
              </a:ext>
            </a:extLst>
          </p:cNvPr>
          <p:cNvSpPr txBox="1"/>
          <p:nvPr/>
        </p:nvSpPr>
        <p:spPr>
          <a:xfrm flipH="1">
            <a:off x="8724488" y="2244906"/>
            <a:ext cx="589936" cy="307777"/>
          </a:xfrm>
          <a:prstGeom prst="rect">
            <a:avLst/>
          </a:prstGeom>
          <a:noFill/>
        </p:spPr>
        <p:txBody>
          <a:bodyPr wrap="square" rtlCol="0">
            <a:spAutoFit/>
          </a:bodyPr>
          <a:lstStyle/>
          <a:p>
            <a:r>
              <a:rPr lang="en-US" sz="1400" dirty="0">
                <a:solidFill>
                  <a:srgbClr val="FF0000"/>
                </a:solidFill>
              </a:rPr>
              <a:t>*</a:t>
            </a:r>
          </a:p>
        </p:txBody>
      </p:sp>
      <p:sp>
        <p:nvSpPr>
          <p:cNvPr id="109" name="TextBox 108">
            <a:extLst>
              <a:ext uri="{FF2B5EF4-FFF2-40B4-BE49-F238E27FC236}">
                <a16:creationId xmlns:a16="http://schemas.microsoft.com/office/drawing/2014/main" id="{B50578EC-E5AA-4119-A413-89D71B5D6B8D}"/>
              </a:ext>
            </a:extLst>
          </p:cNvPr>
          <p:cNvSpPr txBox="1"/>
          <p:nvPr/>
        </p:nvSpPr>
        <p:spPr>
          <a:xfrm flipH="1">
            <a:off x="11046076" y="2237374"/>
            <a:ext cx="589936" cy="307777"/>
          </a:xfrm>
          <a:prstGeom prst="rect">
            <a:avLst/>
          </a:prstGeom>
          <a:noFill/>
        </p:spPr>
        <p:txBody>
          <a:bodyPr wrap="square" rtlCol="0">
            <a:spAutoFit/>
          </a:bodyPr>
          <a:lstStyle/>
          <a:p>
            <a:r>
              <a:rPr lang="en-US" sz="1400" dirty="0">
                <a:solidFill>
                  <a:srgbClr val="FF0000"/>
                </a:solidFill>
              </a:rPr>
              <a:t>*</a:t>
            </a:r>
          </a:p>
        </p:txBody>
      </p:sp>
      <p:sp>
        <p:nvSpPr>
          <p:cNvPr id="110" name="TextBox 109">
            <a:extLst>
              <a:ext uri="{FF2B5EF4-FFF2-40B4-BE49-F238E27FC236}">
                <a16:creationId xmlns:a16="http://schemas.microsoft.com/office/drawing/2014/main" id="{04409D3E-F4B9-4043-985B-F7120C5A3362}"/>
              </a:ext>
            </a:extLst>
          </p:cNvPr>
          <p:cNvSpPr txBox="1"/>
          <p:nvPr>
            <p:extLst>
              <p:ext uri="{D42A27DB-BD31-4B8C-83A1-F6EECF244321}">
                <p14:modId xmlns:p14="http://schemas.microsoft.com/office/powerpoint/2010/main" val="3282700100"/>
              </p:ext>
            </p:extLst>
          </p:nvPr>
        </p:nvSpPr>
        <p:spPr>
          <a:xfrm>
            <a:off x="6805704" y="1971456"/>
            <a:ext cx="71743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rPr>
              <a:t>If Yes:</a:t>
            </a:r>
          </a:p>
          <a:p>
            <a:pPr lvl="1"/>
            <a:endParaRPr lang="en-US" sz="1400" dirty="0"/>
          </a:p>
        </p:txBody>
      </p:sp>
      <p:sp>
        <p:nvSpPr>
          <p:cNvPr id="112" name="TextBox 111">
            <a:extLst>
              <a:ext uri="{FF2B5EF4-FFF2-40B4-BE49-F238E27FC236}">
                <a16:creationId xmlns:a16="http://schemas.microsoft.com/office/drawing/2014/main" id="{F42ACD17-BACA-44FF-9143-7B234E7992B2}"/>
              </a:ext>
            </a:extLst>
          </p:cNvPr>
          <p:cNvSpPr txBox="1"/>
          <p:nvPr/>
        </p:nvSpPr>
        <p:spPr>
          <a:xfrm flipH="1">
            <a:off x="3778849" y="2672236"/>
            <a:ext cx="589936" cy="307777"/>
          </a:xfrm>
          <a:prstGeom prst="rect">
            <a:avLst/>
          </a:prstGeom>
          <a:noFill/>
        </p:spPr>
        <p:txBody>
          <a:bodyPr wrap="square" rtlCol="0">
            <a:spAutoFit/>
          </a:bodyPr>
          <a:lstStyle/>
          <a:p>
            <a:r>
              <a:rPr lang="en-US" sz="1400" dirty="0">
                <a:solidFill>
                  <a:srgbClr val="FF0000"/>
                </a:solidFill>
              </a:rPr>
              <a:t>*</a:t>
            </a:r>
          </a:p>
        </p:txBody>
      </p:sp>
      <p:sp>
        <p:nvSpPr>
          <p:cNvPr id="113" name="TextBox 112">
            <a:extLst>
              <a:ext uri="{FF2B5EF4-FFF2-40B4-BE49-F238E27FC236}">
                <a16:creationId xmlns:a16="http://schemas.microsoft.com/office/drawing/2014/main" id="{E709FFA8-9ED5-43F3-80FC-9A0BD396CF56}"/>
              </a:ext>
            </a:extLst>
          </p:cNvPr>
          <p:cNvSpPr txBox="1"/>
          <p:nvPr/>
        </p:nvSpPr>
        <p:spPr>
          <a:xfrm flipH="1">
            <a:off x="5154934" y="3347073"/>
            <a:ext cx="589936" cy="307777"/>
          </a:xfrm>
          <a:prstGeom prst="rect">
            <a:avLst/>
          </a:prstGeom>
          <a:noFill/>
        </p:spPr>
        <p:txBody>
          <a:bodyPr wrap="square" rtlCol="0">
            <a:spAutoFit/>
          </a:bodyPr>
          <a:lstStyle/>
          <a:p>
            <a:r>
              <a:rPr lang="en-US" sz="1400" dirty="0">
                <a:solidFill>
                  <a:srgbClr val="FF0000"/>
                </a:solidFill>
              </a:rPr>
              <a:t>*</a:t>
            </a:r>
          </a:p>
        </p:txBody>
      </p:sp>
      <p:sp>
        <p:nvSpPr>
          <p:cNvPr id="114" name="TextBox 113">
            <a:extLst>
              <a:ext uri="{FF2B5EF4-FFF2-40B4-BE49-F238E27FC236}">
                <a16:creationId xmlns:a16="http://schemas.microsoft.com/office/drawing/2014/main" id="{8DA46FC6-DE4F-4CC2-8EBB-29CF38F3DA8B}"/>
              </a:ext>
            </a:extLst>
          </p:cNvPr>
          <p:cNvSpPr txBox="1"/>
          <p:nvPr/>
        </p:nvSpPr>
        <p:spPr>
          <a:xfrm flipH="1">
            <a:off x="3501453" y="1966185"/>
            <a:ext cx="589936" cy="307777"/>
          </a:xfrm>
          <a:prstGeom prst="rect">
            <a:avLst/>
          </a:prstGeom>
          <a:noFill/>
        </p:spPr>
        <p:txBody>
          <a:bodyPr wrap="square" rtlCol="0">
            <a:spAutoFit/>
          </a:bodyPr>
          <a:lstStyle/>
          <a:p>
            <a:r>
              <a:rPr lang="en-US" sz="1400" dirty="0">
                <a:solidFill>
                  <a:srgbClr val="FF0000"/>
                </a:solidFill>
              </a:rPr>
              <a:t>*</a:t>
            </a:r>
          </a:p>
        </p:txBody>
      </p:sp>
      <p:sp>
        <p:nvSpPr>
          <p:cNvPr id="115" name="TextBox 114">
            <a:extLst>
              <a:ext uri="{FF2B5EF4-FFF2-40B4-BE49-F238E27FC236}">
                <a16:creationId xmlns:a16="http://schemas.microsoft.com/office/drawing/2014/main" id="{7C70EC31-DD85-4B8E-8E38-DFD8A11B349E}"/>
              </a:ext>
            </a:extLst>
          </p:cNvPr>
          <p:cNvSpPr txBox="1"/>
          <p:nvPr/>
        </p:nvSpPr>
        <p:spPr>
          <a:xfrm flipH="1">
            <a:off x="3241407" y="1223250"/>
            <a:ext cx="589936" cy="307777"/>
          </a:xfrm>
          <a:prstGeom prst="rect">
            <a:avLst/>
          </a:prstGeom>
          <a:noFill/>
        </p:spPr>
        <p:txBody>
          <a:bodyPr wrap="square" rtlCol="0">
            <a:spAutoFit/>
          </a:bodyPr>
          <a:lstStyle/>
          <a:p>
            <a:r>
              <a:rPr lang="en-US" sz="1400" dirty="0">
                <a:solidFill>
                  <a:srgbClr val="FF0000"/>
                </a:solidFill>
              </a:rPr>
              <a:t>*</a:t>
            </a:r>
          </a:p>
        </p:txBody>
      </p:sp>
      <p:sp>
        <p:nvSpPr>
          <p:cNvPr id="117" name="TextBox 116">
            <a:extLst>
              <a:ext uri="{FF2B5EF4-FFF2-40B4-BE49-F238E27FC236}">
                <a16:creationId xmlns:a16="http://schemas.microsoft.com/office/drawing/2014/main" id="{B4806348-CAFC-4142-A1E3-6E946B43F24F}"/>
              </a:ext>
            </a:extLst>
          </p:cNvPr>
          <p:cNvSpPr txBox="1"/>
          <p:nvPr>
            <p:extLst>
              <p:ext uri="{D42A27DB-BD31-4B8C-83A1-F6EECF244321}">
                <p14:modId xmlns:p14="http://schemas.microsoft.com/office/powerpoint/2010/main" val="556164218"/>
              </p:ext>
            </p:extLst>
          </p:nvPr>
        </p:nvSpPr>
        <p:spPr>
          <a:xfrm>
            <a:off x="7345331" y="6136156"/>
            <a:ext cx="1213241"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B0F0"/>
                </a:solidFill>
              </a:rPr>
              <a:t>Name of SSC</a:t>
            </a:r>
          </a:p>
        </p:txBody>
      </p:sp>
      <p:grpSp>
        <p:nvGrpSpPr>
          <p:cNvPr id="119" name="Group 118">
            <a:extLst>
              <a:ext uri="{FF2B5EF4-FFF2-40B4-BE49-F238E27FC236}">
                <a16:creationId xmlns:a16="http://schemas.microsoft.com/office/drawing/2014/main" id="{881383A0-C5A3-4295-A10C-176ECFE97A05}"/>
              </a:ext>
            </a:extLst>
          </p:cNvPr>
          <p:cNvGrpSpPr/>
          <p:nvPr/>
        </p:nvGrpSpPr>
        <p:grpSpPr>
          <a:xfrm>
            <a:off x="8606404" y="6010035"/>
            <a:ext cx="373063" cy="431985"/>
            <a:chOff x="11210925" y="2114550"/>
            <a:chExt cx="373063" cy="431985"/>
          </a:xfrm>
        </p:grpSpPr>
        <p:sp>
          <p:nvSpPr>
            <p:cNvPr id="120" name="Oval 119">
              <a:extLst>
                <a:ext uri="{FF2B5EF4-FFF2-40B4-BE49-F238E27FC236}">
                  <a16:creationId xmlns:a16="http://schemas.microsoft.com/office/drawing/2014/main" id="{F32AF02C-82E4-4653-9396-7B68BA38A687}"/>
                </a:ext>
              </a:extLst>
            </p:cNvPr>
            <p:cNvSpPr/>
            <p:nvPr/>
          </p:nvSpPr>
          <p:spPr>
            <a:xfrm>
              <a:off x="11210925" y="2114550"/>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Plus Sign 120">
              <a:extLst>
                <a:ext uri="{FF2B5EF4-FFF2-40B4-BE49-F238E27FC236}">
                  <a16:creationId xmlns:a16="http://schemas.microsoft.com/office/drawing/2014/main" id="{BCAAC2AB-F056-4130-BE9D-8435B6CF7DB1}"/>
                </a:ext>
              </a:extLst>
            </p:cNvPr>
            <p:cNvSpPr/>
            <p:nvPr/>
          </p:nvSpPr>
          <p:spPr>
            <a:xfrm>
              <a:off x="11210925" y="2152650"/>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123" name="TextBox 122">
            <a:extLst>
              <a:ext uri="{FF2B5EF4-FFF2-40B4-BE49-F238E27FC236}">
                <a16:creationId xmlns:a16="http://schemas.microsoft.com/office/drawing/2014/main" id="{F47E034F-A204-4CA0-9613-DDD6EC5731A9}"/>
              </a:ext>
            </a:extLst>
          </p:cNvPr>
          <p:cNvSpPr txBox="1"/>
          <p:nvPr/>
        </p:nvSpPr>
        <p:spPr>
          <a:xfrm flipH="1">
            <a:off x="8155166" y="6080433"/>
            <a:ext cx="589936" cy="307777"/>
          </a:xfrm>
          <a:prstGeom prst="rect">
            <a:avLst/>
          </a:prstGeom>
          <a:noFill/>
        </p:spPr>
        <p:txBody>
          <a:bodyPr wrap="square" rtlCol="0">
            <a:spAutoFit/>
          </a:bodyPr>
          <a:lstStyle/>
          <a:p>
            <a:r>
              <a:rPr lang="en-US" sz="1400" dirty="0">
                <a:solidFill>
                  <a:srgbClr val="FF0000"/>
                </a:solidFill>
              </a:rPr>
              <a:t>*</a:t>
            </a:r>
          </a:p>
        </p:txBody>
      </p:sp>
      <p:sp>
        <p:nvSpPr>
          <p:cNvPr id="124" name="TextBox 123">
            <a:extLst>
              <a:ext uri="{FF2B5EF4-FFF2-40B4-BE49-F238E27FC236}">
                <a16:creationId xmlns:a16="http://schemas.microsoft.com/office/drawing/2014/main" id="{D47F4F9E-B39C-48A1-97A8-8D90678CEFF5}"/>
              </a:ext>
            </a:extLst>
          </p:cNvPr>
          <p:cNvSpPr txBox="1"/>
          <p:nvPr>
            <p:extLst>
              <p:ext uri="{D42A27DB-BD31-4B8C-83A1-F6EECF244321}">
                <p14:modId xmlns:p14="http://schemas.microsoft.com/office/powerpoint/2010/main" val="2756229606"/>
              </p:ext>
            </p:extLst>
          </p:nvPr>
        </p:nvSpPr>
        <p:spPr>
          <a:xfrm>
            <a:off x="7180045" y="5843604"/>
            <a:ext cx="71743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rPr>
              <a:t>If Yes:</a:t>
            </a:r>
          </a:p>
          <a:p>
            <a:pPr lvl="1"/>
            <a:endParaRPr lang="en-US" sz="1400" dirty="0"/>
          </a:p>
        </p:txBody>
      </p:sp>
      <p:sp>
        <p:nvSpPr>
          <p:cNvPr id="125" name="TextBox 124">
            <a:extLst>
              <a:ext uri="{FF2B5EF4-FFF2-40B4-BE49-F238E27FC236}">
                <a16:creationId xmlns:a16="http://schemas.microsoft.com/office/drawing/2014/main" id="{6E09B802-4C5E-4D7B-BB1E-C6FB608B11AD}"/>
              </a:ext>
            </a:extLst>
          </p:cNvPr>
          <p:cNvSpPr txBox="1"/>
          <p:nvPr/>
        </p:nvSpPr>
        <p:spPr>
          <a:xfrm flipH="1">
            <a:off x="4872323" y="4067650"/>
            <a:ext cx="589936" cy="307777"/>
          </a:xfrm>
          <a:prstGeom prst="rect">
            <a:avLst/>
          </a:prstGeom>
          <a:noFill/>
        </p:spPr>
        <p:txBody>
          <a:bodyPr wrap="square" rtlCol="0">
            <a:spAutoFit/>
          </a:bodyPr>
          <a:lstStyle/>
          <a:p>
            <a:r>
              <a:rPr lang="en-US" sz="1400" dirty="0">
                <a:solidFill>
                  <a:srgbClr val="FF0000"/>
                </a:solidFill>
              </a:rPr>
              <a:t>*</a:t>
            </a:r>
          </a:p>
        </p:txBody>
      </p:sp>
      <p:sp>
        <p:nvSpPr>
          <p:cNvPr id="126" name="TextBox 125">
            <a:extLst>
              <a:ext uri="{FF2B5EF4-FFF2-40B4-BE49-F238E27FC236}">
                <a16:creationId xmlns:a16="http://schemas.microsoft.com/office/drawing/2014/main" id="{AA653841-A57B-4DA5-BE59-83C5B0BD92AE}"/>
              </a:ext>
            </a:extLst>
          </p:cNvPr>
          <p:cNvSpPr txBox="1"/>
          <p:nvPr/>
        </p:nvSpPr>
        <p:spPr>
          <a:xfrm flipH="1">
            <a:off x="5530608" y="5410944"/>
            <a:ext cx="589936" cy="307777"/>
          </a:xfrm>
          <a:prstGeom prst="rect">
            <a:avLst/>
          </a:prstGeom>
          <a:noFill/>
        </p:spPr>
        <p:txBody>
          <a:bodyPr wrap="square" rtlCol="0">
            <a:spAutoFit/>
          </a:bodyPr>
          <a:lstStyle/>
          <a:p>
            <a:r>
              <a:rPr lang="en-US" sz="1400" dirty="0">
                <a:solidFill>
                  <a:srgbClr val="FF0000"/>
                </a:solidFill>
              </a:rPr>
              <a:t>*</a:t>
            </a:r>
          </a:p>
        </p:txBody>
      </p:sp>
    </p:spTree>
    <p:extLst>
      <p:ext uri="{BB962C8B-B14F-4D97-AF65-F5344CB8AC3E}">
        <p14:creationId xmlns:p14="http://schemas.microsoft.com/office/powerpoint/2010/main" val="20140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extLst>
              <p:ext uri="{D42A27DB-BD31-4B8C-83A1-F6EECF244321}">
                <p14:modId xmlns:p14="http://schemas.microsoft.com/office/powerpoint/2010/main" val="3108401896"/>
              </p:ext>
            </p:extLst>
          </p:nvPr>
        </p:nvSpPr>
        <p:spPr>
          <a:xfrm>
            <a:off x="653708" y="785863"/>
            <a:ext cx="10953149"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MANAGERIAL DETAILS</a:t>
            </a:r>
          </a:p>
        </p:txBody>
      </p:sp>
      <p:sp>
        <p:nvSpPr>
          <p:cNvPr id="5" name="Rectangle 4"/>
          <p:cNvSpPr/>
          <p:nvPr/>
        </p:nvSpPr>
        <p:spPr>
          <a:xfrm>
            <a:off x="656296" y="1203670"/>
            <a:ext cx="10950561" cy="390987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Rounded Corners 6"/>
          <p:cNvSpPr/>
          <p:nvPr>
            <p:extLst>
              <p:ext uri="{D42A27DB-BD31-4B8C-83A1-F6EECF244321}">
                <p14:modId xmlns:p14="http://schemas.microsoft.com/office/powerpoint/2010/main" val="2955948895"/>
              </p:ext>
            </p:extLst>
          </p:nvPr>
        </p:nvSpPr>
        <p:spPr>
          <a:xfrm>
            <a:off x="645384" y="335660"/>
            <a:ext cx="10969795" cy="44132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ORGANIZATION DETAILS</a:t>
            </a:r>
          </a:p>
        </p:txBody>
      </p:sp>
      <p:sp>
        <p:nvSpPr>
          <p:cNvPr id="56" name="TextBox 55"/>
          <p:cNvSpPr txBox="1"/>
          <p:nvPr>
            <p:extLst>
              <p:ext uri="{D42A27DB-BD31-4B8C-83A1-F6EECF244321}">
                <p14:modId xmlns:p14="http://schemas.microsoft.com/office/powerpoint/2010/main" val="166717441"/>
              </p:ext>
            </p:extLst>
          </p:nvPr>
        </p:nvSpPr>
        <p:spPr>
          <a:xfrm>
            <a:off x="863258" y="1338313"/>
            <a:ext cx="56229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Details Of Directors and Management Team Members</a:t>
            </a:r>
          </a:p>
        </p:txBody>
      </p:sp>
      <p:sp>
        <p:nvSpPr>
          <p:cNvPr id="57" name="TextBox 56"/>
          <p:cNvSpPr txBox="1"/>
          <p:nvPr>
            <p:extLst>
              <p:ext uri="{D42A27DB-BD31-4B8C-83A1-F6EECF244321}">
                <p14:modId xmlns:p14="http://schemas.microsoft.com/office/powerpoint/2010/main" val="1219553871"/>
              </p:ext>
            </p:extLst>
          </p:nvPr>
        </p:nvSpPr>
        <p:spPr>
          <a:xfrm>
            <a:off x="1291697" y="1881238"/>
            <a:ext cx="670262"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Name </a:t>
            </a:r>
          </a:p>
        </p:txBody>
      </p:sp>
      <p:sp>
        <p:nvSpPr>
          <p:cNvPr id="58" name="TextBox 57"/>
          <p:cNvSpPr txBox="1"/>
          <p:nvPr>
            <p:extLst>
              <p:ext uri="{D42A27DB-BD31-4B8C-83A1-F6EECF244321}">
                <p14:modId xmlns:p14="http://schemas.microsoft.com/office/powerpoint/2010/main" val="1594080614"/>
              </p:ext>
            </p:extLst>
          </p:nvPr>
        </p:nvSpPr>
        <p:spPr>
          <a:xfrm>
            <a:off x="1986604" y="1889965"/>
            <a:ext cx="1120573"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Designation</a:t>
            </a:r>
            <a:endParaRPr lang="en-US" dirty="0">
              <a:solidFill>
                <a:srgbClr val="00B0F0"/>
              </a:solidFill>
            </a:endParaRPr>
          </a:p>
        </p:txBody>
      </p:sp>
      <p:sp>
        <p:nvSpPr>
          <p:cNvPr id="59" name="TextBox 58"/>
          <p:cNvSpPr txBox="1"/>
          <p:nvPr>
            <p:extLst>
              <p:ext uri="{D42A27DB-BD31-4B8C-83A1-F6EECF244321}">
                <p14:modId xmlns:p14="http://schemas.microsoft.com/office/powerpoint/2010/main" val="832056360"/>
              </p:ext>
            </p:extLst>
          </p:nvPr>
        </p:nvSpPr>
        <p:spPr>
          <a:xfrm>
            <a:off x="3155911" y="1889965"/>
            <a:ext cx="1419487"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Contact Number</a:t>
            </a:r>
          </a:p>
        </p:txBody>
      </p:sp>
      <p:sp>
        <p:nvSpPr>
          <p:cNvPr id="60" name="TextBox 59"/>
          <p:cNvSpPr txBox="1"/>
          <p:nvPr>
            <p:extLst>
              <p:ext uri="{D42A27DB-BD31-4B8C-83A1-F6EECF244321}">
                <p14:modId xmlns:p14="http://schemas.microsoft.com/office/powerpoint/2010/main" val="3497304928"/>
              </p:ext>
            </p:extLst>
          </p:nvPr>
        </p:nvSpPr>
        <p:spPr>
          <a:xfrm>
            <a:off x="5459323" y="1889966"/>
            <a:ext cx="2011157" cy="307974"/>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Educational Qualification</a:t>
            </a:r>
          </a:p>
        </p:txBody>
      </p:sp>
      <p:sp>
        <p:nvSpPr>
          <p:cNvPr id="61" name="TextBox 60"/>
          <p:cNvSpPr txBox="1"/>
          <p:nvPr>
            <p:extLst>
              <p:ext uri="{D42A27DB-BD31-4B8C-83A1-F6EECF244321}">
                <p14:modId xmlns:p14="http://schemas.microsoft.com/office/powerpoint/2010/main" val="2429311102"/>
              </p:ext>
            </p:extLst>
          </p:nvPr>
        </p:nvSpPr>
        <p:spPr>
          <a:xfrm>
            <a:off x="7520539" y="1889965"/>
            <a:ext cx="1082434" cy="30777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Experience</a:t>
            </a:r>
          </a:p>
        </p:txBody>
      </p:sp>
      <p:sp>
        <p:nvSpPr>
          <p:cNvPr id="63" name="Oval 62"/>
          <p:cNvSpPr/>
          <p:nvPr/>
        </p:nvSpPr>
        <p:spPr>
          <a:xfrm>
            <a:off x="10509980" y="2481775"/>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Plus Sign 63"/>
          <p:cNvSpPr/>
          <p:nvPr/>
        </p:nvSpPr>
        <p:spPr>
          <a:xfrm>
            <a:off x="10508902" y="2509077"/>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 name="Rectangle: Rounded Corners 1"/>
          <p:cNvSpPr/>
          <p:nvPr>
            <p:extLst>
              <p:ext uri="{D42A27DB-BD31-4B8C-83A1-F6EECF244321}">
                <p14:modId xmlns:p14="http://schemas.microsoft.com/office/powerpoint/2010/main" val="897855232"/>
              </p:ext>
            </p:extLst>
          </p:nvPr>
        </p:nvSpPr>
        <p:spPr>
          <a:xfrm>
            <a:off x="10087543" y="4535745"/>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6" name="TextBox 5"/>
          <p:cNvSpPr txBox="1"/>
          <p:nvPr>
            <p:extLst>
              <p:ext uri="{D42A27DB-BD31-4B8C-83A1-F6EECF244321}">
                <p14:modId xmlns:p14="http://schemas.microsoft.com/office/powerpoint/2010/main" val="2974028866"/>
              </p:ext>
            </p:extLst>
          </p:nvPr>
        </p:nvSpPr>
        <p:spPr>
          <a:xfrm>
            <a:off x="4293394" y="363435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TEXT BOXES</a:t>
            </a:r>
          </a:p>
        </p:txBody>
      </p:sp>
      <p:sp>
        <p:nvSpPr>
          <p:cNvPr id="48" name="TextBox 47">
            <a:extLst>
              <a:ext uri="{FF2B5EF4-FFF2-40B4-BE49-F238E27FC236}">
                <a16:creationId xmlns:a16="http://schemas.microsoft.com/office/drawing/2014/main" id="{D925715B-9EAC-4F6F-AAE7-1DF85F8F21C2}"/>
              </a:ext>
            </a:extLst>
          </p:cNvPr>
          <p:cNvSpPr txBox="1"/>
          <p:nvPr>
            <p:extLst>
              <p:ext uri="{D42A27DB-BD31-4B8C-83A1-F6EECF244321}">
                <p14:modId xmlns:p14="http://schemas.microsoft.com/office/powerpoint/2010/main" val="2820534037"/>
              </p:ext>
            </p:extLst>
          </p:nvPr>
        </p:nvSpPr>
        <p:spPr>
          <a:xfrm>
            <a:off x="4627894" y="1889965"/>
            <a:ext cx="799105" cy="307975"/>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rPr>
              <a:t>Email Id</a:t>
            </a:r>
          </a:p>
        </p:txBody>
      </p:sp>
      <p:sp>
        <p:nvSpPr>
          <p:cNvPr id="25" name="TextBox 24">
            <a:extLst>
              <a:ext uri="{FF2B5EF4-FFF2-40B4-BE49-F238E27FC236}">
                <a16:creationId xmlns:a16="http://schemas.microsoft.com/office/drawing/2014/main" id="{DB998986-9FAB-48A7-B289-6FBAD4CC2D28}"/>
              </a:ext>
            </a:extLst>
          </p:cNvPr>
          <p:cNvSpPr txBox="1"/>
          <p:nvPr>
            <p:extLst>
              <p:ext uri="{D42A27DB-BD31-4B8C-83A1-F6EECF244321}">
                <p14:modId xmlns:p14="http://schemas.microsoft.com/office/powerpoint/2010/main" val="4275153126"/>
              </p:ext>
            </p:extLst>
          </p:nvPr>
        </p:nvSpPr>
        <p:spPr>
          <a:xfrm>
            <a:off x="8685982" y="1889965"/>
            <a:ext cx="1756076" cy="230832"/>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dirty="0">
                <a:solidFill>
                  <a:srgbClr val="00B0F0"/>
                </a:solidFill>
              </a:rPr>
              <a:t>Upload CV’’s</a:t>
            </a:r>
            <a:endParaRPr lang="en-US" sz="900" dirty="0">
              <a:solidFill>
                <a:srgbClr val="FF0000"/>
              </a:solidFill>
            </a:endParaRPr>
          </a:p>
        </p:txBody>
      </p:sp>
      <p:cxnSp>
        <p:nvCxnSpPr>
          <p:cNvPr id="12" name="Straight Connector 11">
            <a:extLst>
              <a:ext uri="{FF2B5EF4-FFF2-40B4-BE49-F238E27FC236}">
                <a16:creationId xmlns:a16="http://schemas.microsoft.com/office/drawing/2014/main" id="{3CA0344C-5DA7-4653-B40F-75C7FEB66796}"/>
              </a:ext>
            </a:extLst>
          </p:cNvPr>
          <p:cNvCxnSpPr/>
          <p:nvPr/>
        </p:nvCxnSpPr>
        <p:spPr>
          <a:xfrm>
            <a:off x="1626828" y="2197742"/>
            <a:ext cx="0" cy="114082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889011ED-B035-4DFD-87B5-7A333B09A590}"/>
              </a:ext>
            </a:extLst>
          </p:cNvPr>
          <p:cNvCxnSpPr>
            <a:cxnSpLocks/>
          </p:cNvCxnSpPr>
          <p:nvPr/>
        </p:nvCxnSpPr>
        <p:spPr>
          <a:xfrm>
            <a:off x="1626828" y="3338563"/>
            <a:ext cx="6434927" cy="464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EED4115D-D6BD-4FB4-8DDA-6BE4F16170AF}"/>
              </a:ext>
            </a:extLst>
          </p:cNvPr>
          <p:cNvCxnSpPr>
            <a:cxnSpLocks/>
          </p:cNvCxnSpPr>
          <p:nvPr/>
        </p:nvCxnSpPr>
        <p:spPr>
          <a:xfrm flipH="1">
            <a:off x="8061755" y="2202581"/>
            <a:ext cx="1" cy="1140623"/>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0982E43-1794-46E0-BFE6-6E445E68C76C}"/>
              </a:ext>
            </a:extLst>
          </p:cNvPr>
          <p:cNvCxnSpPr/>
          <p:nvPr/>
        </p:nvCxnSpPr>
        <p:spPr>
          <a:xfrm>
            <a:off x="5672824" y="3333923"/>
            <a:ext cx="0" cy="3148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Minus Sign 21">
            <a:extLst>
              <a:ext uri="{FF2B5EF4-FFF2-40B4-BE49-F238E27FC236}">
                <a16:creationId xmlns:a16="http://schemas.microsoft.com/office/drawing/2014/main" id="{1089CFCF-AF60-4B64-A20C-445E22ADC336}"/>
              </a:ext>
            </a:extLst>
          </p:cNvPr>
          <p:cNvSpPr/>
          <p:nvPr/>
        </p:nvSpPr>
        <p:spPr>
          <a:xfrm>
            <a:off x="1092889" y="4256379"/>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93D848C-FAC4-4DCA-BAC9-370F25C247F5}"/>
              </a:ext>
            </a:extLst>
          </p:cNvPr>
          <p:cNvSpPr txBox="1"/>
          <p:nvPr/>
        </p:nvSpPr>
        <p:spPr>
          <a:xfrm>
            <a:off x="1354061" y="4274135"/>
            <a:ext cx="1841893" cy="523220"/>
          </a:xfrm>
          <a:prstGeom prst="rect">
            <a:avLst/>
          </a:prstGeom>
          <a:noFill/>
        </p:spPr>
        <p:txBody>
          <a:bodyPr wrap="square" rtlCol="0">
            <a:spAutoFit/>
          </a:bodyPr>
          <a:lstStyle/>
          <a:p>
            <a:r>
              <a:rPr lang="en-US" sz="1400" dirty="0"/>
              <a:t>Upload CV’s(optional)</a:t>
            </a:r>
          </a:p>
          <a:p>
            <a:endParaRPr lang="en-US" sz="1400" dirty="0"/>
          </a:p>
        </p:txBody>
      </p:sp>
    </p:spTree>
    <p:extLst>
      <p:ext uri="{BB962C8B-B14F-4D97-AF65-F5344CB8AC3E}">
        <p14:creationId xmlns:p14="http://schemas.microsoft.com/office/powerpoint/2010/main" val="121956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extLst>
              <p:ext uri="{D42A27DB-BD31-4B8C-83A1-F6EECF244321}">
                <p14:modId xmlns:p14="http://schemas.microsoft.com/office/powerpoint/2010/main" val="3853676403"/>
              </p:ext>
            </p:extLst>
          </p:nvPr>
        </p:nvSpPr>
        <p:spPr>
          <a:xfrm>
            <a:off x="866775" y="572342"/>
            <a:ext cx="10953149"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ASSESSMENT STAFF DETAILS</a:t>
            </a:r>
          </a:p>
        </p:txBody>
      </p:sp>
      <p:sp>
        <p:nvSpPr>
          <p:cNvPr id="5" name="Rectangle 4"/>
          <p:cNvSpPr/>
          <p:nvPr/>
        </p:nvSpPr>
        <p:spPr>
          <a:xfrm>
            <a:off x="872748" y="1040303"/>
            <a:ext cx="10916240" cy="46600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7" name="Rectangle: Rounded Corners 6"/>
          <p:cNvSpPr/>
          <p:nvPr>
            <p:extLst>
              <p:ext uri="{D42A27DB-BD31-4B8C-83A1-F6EECF244321}">
                <p14:modId xmlns:p14="http://schemas.microsoft.com/office/powerpoint/2010/main" val="810087719"/>
              </p:ext>
            </p:extLst>
          </p:nvPr>
        </p:nvSpPr>
        <p:spPr>
          <a:xfrm>
            <a:off x="866775" y="114300"/>
            <a:ext cx="10969795" cy="44132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MANAGERIAL DETAILS</a:t>
            </a:r>
            <a:endParaRPr lang="en-US" dirty="0"/>
          </a:p>
        </p:txBody>
      </p:sp>
      <p:sp>
        <p:nvSpPr>
          <p:cNvPr id="2" name="Rectangle: Rounded Corners 1"/>
          <p:cNvSpPr/>
          <p:nvPr>
            <p:extLst>
              <p:ext uri="{D42A27DB-BD31-4B8C-83A1-F6EECF244321}">
                <p14:modId xmlns:p14="http://schemas.microsoft.com/office/powerpoint/2010/main" val="1040984038"/>
              </p:ext>
            </p:extLst>
          </p:nvPr>
        </p:nvSpPr>
        <p:spPr>
          <a:xfrm>
            <a:off x="10165311" y="5159407"/>
            <a:ext cx="1076325" cy="4305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35" name="Minus Sign 34"/>
          <p:cNvSpPr/>
          <p:nvPr/>
        </p:nvSpPr>
        <p:spPr>
          <a:xfrm>
            <a:off x="1836195" y="3360970"/>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extLst>
              <p:ext uri="{D42A27DB-BD31-4B8C-83A1-F6EECF244321}">
                <p14:modId xmlns:p14="http://schemas.microsoft.com/office/powerpoint/2010/main" val="3431395819"/>
              </p:ext>
            </p:extLst>
          </p:nvPr>
        </p:nvSpPr>
        <p:spPr>
          <a:xfrm>
            <a:off x="1709035" y="3406214"/>
            <a:ext cx="398185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CVs and Educational Qualification Certificates</a:t>
            </a:r>
          </a:p>
        </p:txBody>
      </p:sp>
      <p:cxnSp>
        <p:nvCxnSpPr>
          <p:cNvPr id="38" name="Straight Arrow Connector 37"/>
          <p:cNvCxnSpPr>
            <a:cxnSpLocks/>
          </p:cNvCxnSpPr>
          <p:nvPr/>
        </p:nvCxnSpPr>
        <p:spPr>
          <a:xfrm flipH="1" flipV="1">
            <a:off x="5592930" y="2809936"/>
            <a:ext cx="1928894" cy="7641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8"/>
          <p:cNvSpPr txBox="1"/>
          <p:nvPr>
            <p:extLst>
              <p:ext uri="{D42A27DB-BD31-4B8C-83A1-F6EECF244321}">
                <p14:modId xmlns:p14="http://schemas.microsoft.com/office/powerpoint/2010/main" val="1498221333"/>
              </p:ext>
            </p:extLst>
          </p:nvPr>
        </p:nvSpPr>
        <p:spPr>
          <a:xfrm>
            <a:off x="6166546" y="35741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TEXT BOXES</a:t>
            </a:r>
          </a:p>
        </p:txBody>
      </p:sp>
      <p:cxnSp>
        <p:nvCxnSpPr>
          <p:cNvPr id="10" name="Straight Arrow Connector 9">
            <a:extLst>
              <a:ext uri="{FF2B5EF4-FFF2-40B4-BE49-F238E27FC236}">
                <a16:creationId xmlns:a16="http://schemas.microsoft.com/office/drawing/2014/main" id="{AA533865-4810-4DAD-90B0-C2F461820783}"/>
              </a:ext>
            </a:extLst>
          </p:cNvPr>
          <p:cNvCxnSpPr>
            <a:cxnSpLocks/>
            <a:stCxn id="39" idx="2"/>
          </p:cNvCxnSpPr>
          <p:nvPr/>
        </p:nvCxnSpPr>
        <p:spPr>
          <a:xfrm flipH="1">
            <a:off x="6797609" y="3943438"/>
            <a:ext cx="740537" cy="4117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0" name="Group 19">
            <a:extLst>
              <a:ext uri="{FF2B5EF4-FFF2-40B4-BE49-F238E27FC236}">
                <a16:creationId xmlns:a16="http://schemas.microsoft.com/office/drawing/2014/main" id="{6E6539B7-9EA1-4158-A117-61E311D9EA95}"/>
              </a:ext>
            </a:extLst>
          </p:cNvPr>
          <p:cNvGrpSpPr/>
          <p:nvPr/>
        </p:nvGrpSpPr>
        <p:grpSpPr>
          <a:xfrm>
            <a:off x="1045824" y="3836154"/>
            <a:ext cx="8557450" cy="903693"/>
            <a:chOff x="1043128" y="3531002"/>
            <a:chExt cx="8557450" cy="903693"/>
          </a:xfrm>
        </p:grpSpPr>
        <p:grpSp>
          <p:nvGrpSpPr>
            <p:cNvPr id="29" name="Group 28">
              <a:extLst>
                <a:ext uri="{FF2B5EF4-FFF2-40B4-BE49-F238E27FC236}">
                  <a16:creationId xmlns:a16="http://schemas.microsoft.com/office/drawing/2014/main" id="{046825AE-DAF2-4273-B491-95F85CD30090}"/>
                </a:ext>
              </a:extLst>
            </p:cNvPr>
            <p:cNvGrpSpPr/>
            <p:nvPr/>
          </p:nvGrpSpPr>
          <p:grpSpPr>
            <a:xfrm>
              <a:off x="1043128" y="3531002"/>
              <a:ext cx="8557450" cy="903693"/>
              <a:chOff x="1085850" y="2114550"/>
              <a:chExt cx="8557450" cy="903693"/>
            </a:xfrm>
          </p:grpSpPr>
          <p:sp>
            <p:nvSpPr>
              <p:cNvPr id="30" name="TextBox 29">
                <a:extLst>
                  <a:ext uri="{FF2B5EF4-FFF2-40B4-BE49-F238E27FC236}">
                    <a16:creationId xmlns:a16="http://schemas.microsoft.com/office/drawing/2014/main" id="{900E80EE-9146-4F34-8371-E60CD461E872}"/>
                  </a:ext>
                </a:extLst>
              </p:cNvPr>
              <p:cNvSpPr txBox="1"/>
              <p:nvPr>
                <p:extLst>
                  <p:ext uri="{D42A27DB-BD31-4B8C-83A1-F6EECF244321}">
                    <p14:modId xmlns:p14="http://schemas.microsoft.com/office/powerpoint/2010/main" val="2304017631"/>
                  </p:ext>
                </p:extLst>
              </p:nvPr>
            </p:nvSpPr>
            <p:spPr>
              <a:xfrm>
                <a:off x="1085850" y="2114550"/>
                <a:ext cx="56229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Regional Office Details</a:t>
                </a:r>
              </a:p>
            </p:txBody>
          </p:sp>
          <p:sp>
            <p:nvSpPr>
              <p:cNvPr id="32" name="TextBox 31">
                <a:extLst>
                  <a:ext uri="{FF2B5EF4-FFF2-40B4-BE49-F238E27FC236}">
                    <a16:creationId xmlns:a16="http://schemas.microsoft.com/office/drawing/2014/main" id="{B408A701-31C9-41D1-BA90-1BBB8EF38F4F}"/>
                  </a:ext>
                </a:extLst>
              </p:cNvPr>
              <p:cNvSpPr txBox="1"/>
              <p:nvPr>
                <p:extLst>
                  <p:ext uri="{D42A27DB-BD31-4B8C-83A1-F6EECF244321}">
                    <p14:modId xmlns:p14="http://schemas.microsoft.com/office/powerpoint/2010/main" val="2155009368"/>
                  </p:ext>
                </p:extLst>
              </p:nvPr>
            </p:nvSpPr>
            <p:spPr>
              <a:xfrm>
                <a:off x="2231692" y="2648363"/>
                <a:ext cx="1062986" cy="292388"/>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dirty="0">
                    <a:solidFill>
                      <a:srgbClr val="00B0F0"/>
                    </a:solidFill>
                  </a:rPr>
                  <a:t>Office Name</a:t>
                </a:r>
                <a:endParaRPr lang="en-US" sz="1400" dirty="0">
                  <a:solidFill>
                    <a:srgbClr val="00B0F0"/>
                  </a:solidFill>
                </a:endParaRPr>
              </a:p>
            </p:txBody>
          </p:sp>
          <p:sp>
            <p:nvSpPr>
              <p:cNvPr id="36" name="TextBox 35">
                <a:extLst>
                  <a:ext uri="{FF2B5EF4-FFF2-40B4-BE49-F238E27FC236}">
                    <a16:creationId xmlns:a16="http://schemas.microsoft.com/office/drawing/2014/main" id="{1CE35696-A8C7-4769-8BDA-4B3BDE83933E}"/>
                  </a:ext>
                </a:extLst>
              </p:cNvPr>
              <p:cNvSpPr txBox="1"/>
              <p:nvPr>
                <p:extLst>
                  <p:ext uri="{D42A27DB-BD31-4B8C-83A1-F6EECF244321}">
                    <p14:modId xmlns:p14="http://schemas.microsoft.com/office/powerpoint/2010/main" val="1874855555"/>
                  </p:ext>
                </p:extLst>
              </p:nvPr>
            </p:nvSpPr>
            <p:spPr>
              <a:xfrm>
                <a:off x="6457640" y="2648363"/>
                <a:ext cx="1261736" cy="292388"/>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dirty="0">
                    <a:solidFill>
                      <a:srgbClr val="00B0F0"/>
                    </a:solidFill>
                  </a:rPr>
                  <a:t>Pin Code.</a:t>
                </a:r>
                <a:endParaRPr lang="en-US" sz="1300" dirty="0"/>
              </a:p>
            </p:txBody>
          </p:sp>
          <p:sp>
            <p:nvSpPr>
              <p:cNvPr id="42" name="Oval 41">
                <a:extLst>
                  <a:ext uri="{FF2B5EF4-FFF2-40B4-BE49-F238E27FC236}">
                    <a16:creationId xmlns:a16="http://schemas.microsoft.com/office/drawing/2014/main" id="{B856CBA6-1FA1-4F9C-B143-96CC78D7D1CA}"/>
                  </a:ext>
                </a:extLst>
              </p:cNvPr>
              <p:cNvSpPr/>
              <p:nvPr/>
            </p:nvSpPr>
            <p:spPr>
              <a:xfrm>
                <a:off x="9270237" y="2586258"/>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Plus Sign 42">
                <a:extLst>
                  <a:ext uri="{FF2B5EF4-FFF2-40B4-BE49-F238E27FC236}">
                    <a16:creationId xmlns:a16="http://schemas.microsoft.com/office/drawing/2014/main" id="{0AA17B43-20C6-4C02-8055-78FC12A654B9}"/>
                  </a:ext>
                </a:extLst>
              </p:cNvPr>
              <p:cNvSpPr/>
              <p:nvPr/>
            </p:nvSpPr>
            <p:spPr>
              <a:xfrm>
                <a:off x="9278175" y="2633568"/>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964CD4B-6369-4FE7-8B2B-DC7D40543F18}"/>
                  </a:ext>
                </a:extLst>
              </p:cNvPr>
              <p:cNvSpPr txBox="1"/>
              <p:nvPr>
                <p:extLst>
                  <p:ext uri="{D42A27DB-BD31-4B8C-83A1-F6EECF244321}">
                    <p14:modId xmlns:p14="http://schemas.microsoft.com/office/powerpoint/2010/main" val="3622649859"/>
                  </p:ext>
                </p:extLst>
              </p:nvPr>
            </p:nvSpPr>
            <p:spPr>
              <a:xfrm>
                <a:off x="3344002" y="2656057"/>
                <a:ext cx="1537409" cy="292388"/>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dirty="0">
                    <a:solidFill>
                      <a:srgbClr val="00B0F0"/>
                    </a:solidFill>
                  </a:rPr>
                  <a:t>Address</a:t>
                </a:r>
              </a:p>
            </p:txBody>
          </p:sp>
        </p:grpSp>
        <p:sp>
          <p:nvSpPr>
            <p:cNvPr id="46" name="TextBox 45">
              <a:extLst>
                <a:ext uri="{FF2B5EF4-FFF2-40B4-BE49-F238E27FC236}">
                  <a16:creationId xmlns:a16="http://schemas.microsoft.com/office/drawing/2014/main" id="{ACA86FCC-F050-454E-B4E3-F122A6423447}"/>
                </a:ext>
              </a:extLst>
            </p:cNvPr>
            <p:cNvSpPr txBox="1"/>
            <p:nvPr>
              <p:extLst>
                <p:ext uri="{D42A27DB-BD31-4B8C-83A1-F6EECF244321}">
                  <p14:modId xmlns:p14="http://schemas.microsoft.com/office/powerpoint/2010/main" val="2238115264"/>
                </p:ext>
              </p:extLst>
            </p:nvPr>
          </p:nvSpPr>
          <p:spPr>
            <a:xfrm>
              <a:off x="7736635" y="4066968"/>
              <a:ext cx="1261736" cy="292388"/>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dirty="0">
                  <a:solidFill>
                    <a:srgbClr val="00B0F0"/>
                  </a:solidFill>
                </a:rPr>
                <a:t>Phone No.</a:t>
              </a:r>
              <a:endParaRPr lang="en-US" sz="1300" dirty="0"/>
            </a:p>
          </p:txBody>
        </p:sp>
      </p:grpSp>
      <p:sp>
        <p:nvSpPr>
          <p:cNvPr id="47" name="TextBox 46">
            <a:extLst>
              <a:ext uri="{FF2B5EF4-FFF2-40B4-BE49-F238E27FC236}">
                <a16:creationId xmlns:a16="http://schemas.microsoft.com/office/drawing/2014/main" id="{35CAF7E5-82F0-4624-AB9B-5B3578EB4EEB}"/>
              </a:ext>
            </a:extLst>
          </p:cNvPr>
          <p:cNvSpPr txBox="1"/>
          <p:nvPr>
            <p:extLst>
              <p:ext uri="{D42A27DB-BD31-4B8C-83A1-F6EECF244321}">
                <p14:modId xmlns:p14="http://schemas.microsoft.com/office/powerpoint/2010/main" val="319806187"/>
              </p:ext>
            </p:extLst>
          </p:nvPr>
        </p:nvSpPr>
        <p:spPr>
          <a:xfrm>
            <a:off x="5138371" y="2507857"/>
            <a:ext cx="702281"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Email Id</a:t>
            </a:r>
          </a:p>
        </p:txBody>
      </p:sp>
      <p:sp>
        <p:nvSpPr>
          <p:cNvPr id="48" name="TextBox 47">
            <a:extLst>
              <a:ext uri="{FF2B5EF4-FFF2-40B4-BE49-F238E27FC236}">
                <a16:creationId xmlns:a16="http://schemas.microsoft.com/office/drawing/2014/main" id="{F4DDD4E9-DE26-4B62-A7EE-79008FA66A30}"/>
              </a:ext>
            </a:extLst>
          </p:cNvPr>
          <p:cNvSpPr txBox="1"/>
          <p:nvPr>
            <p:extLst>
              <p:ext uri="{D42A27DB-BD31-4B8C-83A1-F6EECF244321}">
                <p14:modId xmlns:p14="http://schemas.microsoft.com/office/powerpoint/2010/main" val="2612610589"/>
              </p:ext>
            </p:extLst>
          </p:nvPr>
        </p:nvSpPr>
        <p:spPr>
          <a:xfrm>
            <a:off x="4161167" y="2509413"/>
            <a:ext cx="913717"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Contact No.</a:t>
            </a:r>
          </a:p>
        </p:txBody>
      </p:sp>
      <p:grpSp>
        <p:nvGrpSpPr>
          <p:cNvPr id="49" name="Group 48">
            <a:extLst>
              <a:ext uri="{FF2B5EF4-FFF2-40B4-BE49-F238E27FC236}">
                <a16:creationId xmlns:a16="http://schemas.microsoft.com/office/drawing/2014/main" id="{3D359B2B-9A94-4FC5-B13F-4A6931AE5BC8}"/>
              </a:ext>
            </a:extLst>
          </p:cNvPr>
          <p:cNvGrpSpPr/>
          <p:nvPr/>
        </p:nvGrpSpPr>
        <p:grpSpPr>
          <a:xfrm>
            <a:off x="1094669" y="6226410"/>
            <a:ext cx="10167734" cy="498865"/>
            <a:chOff x="1143000" y="5800214"/>
            <a:chExt cx="10167734" cy="956548"/>
          </a:xfrm>
        </p:grpSpPr>
        <p:sp>
          <p:nvSpPr>
            <p:cNvPr id="51" name="TextBox 50">
              <a:extLst>
                <a:ext uri="{FF2B5EF4-FFF2-40B4-BE49-F238E27FC236}">
                  <a16:creationId xmlns:a16="http://schemas.microsoft.com/office/drawing/2014/main" id="{4FD4B2E5-C703-4123-B7ED-787A2DF5AAFB}"/>
                </a:ext>
              </a:extLst>
            </p:cNvPr>
            <p:cNvSpPr txBox="1"/>
            <p:nvPr>
              <p:extLst>
                <p:ext uri="{D42A27DB-BD31-4B8C-83A1-F6EECF244321}">
                  <p14:modId xmlns:p14="http://schemas.microsoft.com/office/powerpoint/2010/main" val="401522176"/>
                </p:ext>
              </p:extLst>
            </p:nvPr>
          </p:nvSpPr>
          <p:spPr>
            <a:xfrm>
              <a:off x="1143000" y="5800214"/>
              <a:ext cx="544043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 AGREE, the </a:t>
              </a:r>
              <a:r>
                <a:rPr lang="en-US" sz="1200" u="sng" dirty="0"/>
                <a:t>Terms &amp; Conditions</a:t>
              </a:r>
            </a:p>
          </p:txBody>
        </p:sp>
        <p:sp>
          <p:nvSpPr>
            <p:cNvPr id="52" name="Rectangle: Rounded Corners 51">
              <a:extLst>
                <a:ext uri="{FF2B5EF4-FFF2-40B4-BE49-F238E27FC236}">
                  <a16:creationId xmlns:a16="http://schemas.microsoft.com/office/drawing/2014/main" id="{72412FDC-9C8C-4A44-82E2-88B09ADA7806}"/>
                </a:ext>
              </a:extLst>
            </p:cNvPr>
            <p:cNvSpPr/>
            <p:nvPr>
              <p:extLst>
                <p:ext uri="{D42A27DB-BD31-4B8C-83A1-F6EECF244321}">
                  <p14:modId xmlns:p14="http://schemas.microsoft.com/office/powerpoint/2010/main" val="1117760153"/>
                </p:ext>
              </p:extLst>
            </p:nvPr>
          </p:nvSpPr>
          <p:spPr>
            <a:xfrm>
              <a:off x="7584313" y="6077214"/>
              <a:ext cx="1910972" cy="67954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AS DRAFT</a:t>
              </a:r>
            </a:p>
          </p:txBody>
        </p:sp>
        <p:sp>
          <p:nvSpPr>
            <p:cNvPr id="53" name="Rectangle: Rounded Corners 52">
              <a:extLst>
                <a:ext uri="{FF2B5EF4-FFF2-40B4-BE49-F238E27FC236}">
                  <a16:creationId xmlns:a16="http://schemas.microsoft.com/office/drawing/2014/main" id="{6572243C-4604-4429-9177-14AEF2E558D0}"/>
                </a:ext>
              </a:extLst>
            </p:cNvPr>
            <p:cNvSpPr/>
            <p:nvPr>
              <p:extLst>
                <p:ext uri="{D42A27DB-BD31-4B8C-83A1-F6EECF244321}">
                  <p14:modId xmlns:p14="http://schemas.microsoft.com/office/powerpoint/2010/main" val="3073958796"/>
                </p:ext>
              </p:extLst>
            </p:nvPr>
          </p:nvSpPr>
          <p:spPr>
            <a:xfrm>
              <a:off x="9628892" y="6077214"/>
              <a:ext cx="1681842" cy="67897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grpSp>
      <p:grpSp>
        <p:nvGrpSpPr>
          <p:cNvPr id="8" name="Group 7">
            <a:extLst>
              <a:ext uri="{FF2B5EF4-FFF2-40B4-BE49-F238E27FC236}">
                <a16:creationId xmlns:a16="http://schemas.microsoft.com/office/drawing/2014/main" id="{B8C0765C-BCA4-4535-AE2C-4B561270E7E5}"/>
              </a:ext>
            </a:extLst>
          </p:cNvPr>
          <p:cNvGrpSpPr/>
          <p:nvPr/>
        </p:nvGrpSpPr>
        <p:grpSpPr>
          <a:xfrm>
            <a:off x="971884" y="2002342"/>
            <a:ext cx="10285629" cy="835026"/>
            <a:chOff x="980765" y="1292115"/>
            <a:chExt cx="10285629" cy="835026"/>
          </a:xfrm>
        </p:grpSpPr>
        <p:grpSp>
          <p:nvGrpSpPr>
            <p:cNvPr id="6" name="Group 5">
              <a:extLst>
                <a:ext uri="{FF2B5EF4-FFF2-40B4-BE49-F238E27FC236}">
                  <a16:creationId xmlns:a16="http://schemas.microsoft.com/office/drawing/2014/main" id="{5CC104F7-4504-4788-81E7-D105B0DEECA9}"/>
                </a:ext>
              </a:extLst>
            </p:cNvPr>
            <p:cNvGrpSpPr/>
            <p:nvPr/>
          </p:nvGrpSpPr>
          <p:grpSpPr>
            <a:xfrm>
              <a:off x="980765" y="1292115"/>
              <a:ext cx="10285629" cy="835026"/>
              <a:chOff x="1085850" y="2114550"/>
              <a:chExt cx="10285629" cy="835026"/>
            </a:xfrm>
          </p:grpSpPr>
          <p:sp>
            <p:nvSpPr>
              <p:cNvPr id="17" name="TextBox 16"/>
              <p:cNvSpPr txBox="1"/>
              <p:nvPr>
                <p:extLst>
                  <p:ext uri="{D42A27DB-BD31-4B8C-83A1-F6EECF244321}">
                    <p14:modId xmlns:p14="http://schemas.microsoft.com/office/powerpoint/2010/main" val="1585867048"/>
                  </p:ext>
                </p:extLst>
              </p:nvPr>
            </p:nvSpPr>
            <p:spPr>
              <a:xfrm>
                <a:off x="1085850" y="2114550"/>
                <a:ext cx="56229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SCGJ Certified Assessors</a:t>
                </a:r>
              </a:p>
            </p:txBody>
          </p:sp>
          <p:sp>
            <p:nvSpPr>
              <p:cNvPr id="19" name="TextBox 18"/>
              <p:cNvSpPr txBox="1"/>
              <p:nvPr>
                <p:extLst>
                  <p:ext uri="{D42A27DB-BD31-4B8C-83A1-F6EECF244321}">
                    <p14:modId xmlns:p14="http://schemas.microsoft.com/office/powerpoint/2010/main" val="3179983446"/>
                  </p:ext>
                </p:extLst>
              </p:nvPr>
            </p:nvSpPr>
            <p:spPr>
              <a:xfrm>
                <a:off x="1135326" y="2621782"/>
                <a:ext cx="617908"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Name</a:t>
                </a:r>
              </a:p>
            </p:txBody>
          </p:sp>
          <p:sp>
            <p:nvSpPr>
              <p:cNvPr id="21" name="TextBox 20"/>
              <p:cNvSpPr txBox="1"/>
              <p:nvPr>
                <p:extLst>
                  <p:ext uri="{D42A27DB-BD31-4B8C-83A1-F6EECF244321}">
                    <p14:modId xmlns:p14="http://schemas.microsoft.com/office/powerpoint/2010/main" val="2874819054"/>
                  </p:ext>
                </p:extLst>
              </p:nvPr>
            </p:nvSpPr>
            <p:spPr>
              <a:xfrm>
                <a:off x="3273597" y="2624406"/>
                <a:ext cx="930441"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Designation</a:t>
                </a:r>
              </a:p>
            </p:txBody>
          </p:sp>
          <p:sp>
            <p:nvSpPr>
              <p:cNvPr id="23" name="TextBox 22"/>
              <p:cNvSpPr txBox="1"/>
              <p:nvPr>
                <p:extLst>
                  <p:ext uri="{D42A27DB-BD31-4B8C-83A1-F6EECF244321}">
                    <p14:modId xmlns:p14="http://schemas.microsoft.com/office/powerpoint/2010/main" val="2269639950"/>
                  </p:ext>
                </p:extLst>
              </p:nvPr>
            </p:nvSpPr>
            <p:spPr>
              <a:xfrm>
                <a:off x="7276338" y="2621621"/>
                <a:ext cx="1761506"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Educational Qualification</a:t>
                </a:r>
                <a:endParaRPr lang="en-US" sz="1200" dirty="0"/>
              </a:p>
            </p:txBody>
          </p:sp>
          <p:sp>
            <p:nvSpPr>
              <p:cNvPr id="25" name="TextBox 24"/>
              <p:cNvSpPr txBox="1"/>
              <p:nvPr>
                <p:extLst>
                  <p:ext uri="{D42A27DB-BD31-4B8C-83A1-F6EECF244321}">
                    <p14:modId xmlns:p14="http://schemas.microsoft.com/office/powerpoint/2010/main" val="1165457102"/>
                  </p:ext>
                </p:extLst>
              </p:nvPr>
            </p:nvSpPr>
            <p:spPr>
              <a:xfrm>
                <a:off x="9077024" y="2623564"/>
                <a:ext cx="1546276" cy="284972"/>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Industrial Experience</a:t>
                </a:r>
              </a:p>
            </p:txBody>
          </p:sp>
          <p:sp>
            <p:nvSpPr>
              <p:cNvPr id="31" name="Oval 30"/>
              <p:cNvSpPr/>
              <p:nvPr/>
            </p:nvSpPr>
            <p:spPr>
              <a:xfrm>
                <a:off x="10998416" y="2517591"/>
                <a:ext cx="373063" cy="4319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Plus Sign 32"/>
              <p:cNvSpPr/>
              <p:nvPr/>
            </p:nvSpPr>
            <p:spPr>
              <a:xfrm>
                <a:off x="10998416" y="2544763"/>
                <a:ext cx="365125" cy="377380"/>
              </a:xfrm>
              <a:prstGeom prst="mathPlus">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B56BE75-2678-4F7F-8F29-7224EDC518CF}"/>
                  </a:ext>
                </a:extLst>
              </p:cNvPr>
              <p:cNvSpPr txBox="1"/>
              <p:nvPr>
                <p:extLst>
                  <p:ext uri="{D42A27DB-BD31-4B8C-83A1-F6EECF244321}">
                    <p14:modId xmlns:p14="http://schemas.microsoft.com/office/powerpoint/2010/main" val="2930894489"/>
                  </p:ext>
                </p:extLst>
              </p:nvPr>
            </p:nvSpPr>
            <p:spPr>
              <a:xfrm>
                <a:off x="1835406" y="2623296"/>
                <a:ext cx="1367097"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Job Role (QP Code)</a:t>
                </a:r>
              </a:p>
            </p:txBody>
          </p:sp>
          <p:sp>
            <p:nvSpPr>
              <p:cNvPr id="26" name="TextBox 25">
                <a:extLst>
                  <a:ext uri="{FF2B5EF4-FFF2-40B4-BE49-F238E27FC236}">
                    <a16:creationId xmlns:a16="http://schemas.microsoft.com/office/drawing/2014/main" id="{EDD1B23C-D0DA-4275-A2C4-66AEF11CF38A}"/>
                  </a:ext>
                </a:extLst>
              </p:cNvPr>
              <p:cNvSpPr txBox="1"/>
              <p:nvPr>
                <p:extLst>
                  <p:ext uri="{D42A27DB-BD31-4B8C-83A1-F6EECF244321}">
                    <p14:modId xmlns:p14="http://schemas.microsoft.com/office/powerpoint/2010/main" val="2930894489"/>
                  </p:ext>
                </p:extLst>
              </p:nvPr>
            </p:nvSpPr>
            <p:spPr>
              <a:xfrm>
                <a:off x="6013536" y="2621621"/>
                <a:ext cx="673220"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District</a:t>
                </a:r>
              </a:p>
            </p:txBody>
          </p:sp>
        </p:grpSp>
        <p:sp>
          <p:nvSpPr>
            <p:cNvPr id="40" name="TextBox 39">
              <a:extLst>
                <a:ext uri="{FF2B5EF4-FFF2-40B4-BE49-F238E27FC236}">
                  <a16:creationId xmlns:a16="http://schemas.microsoft.com/office/drawing/2014/main" id="{E7F49AC1-2B77-43C5-94A5-0D570EDA8846}"/>
                </a:ext>
              </a:extLst>
            </p:cNvPr>
            <p:cNvSpPr txBox="1"/>
            <p:nvPr>
              <p:extLst>
                <p:ext uri="{D42A27DB-BD31-4B8C-83A1-F6EECF244321}">
                  <p14:modId xmlns:p14="http://schemas.microsoft.com/office/powerpoint/2010/main" val="3835133744"/>
                </p:ext>
              </p:extLst>
            </p:nvPr>
          </p:nvSpPr>
          <p:spPr>
            <a:xfrm>
              <a:off x="6620851" y="1802777"/>
              <a:ext cx="523411" cy="282137"/>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State</a:t>
              </a:r>
            </a:p>
          </p:txBody>
        </p:sp>
      </p:grpSp>
      <p:sp>
        <p:nvSpPr>
          <p:cNvPr id="54" name="TextBox 53">
            <a:extLst>
              <a:ext uri="{FF2B5EF4-FFF2-40B4-BE49-F238E27FC236}">
                <a16:creationId xmlns:a16="http://schemas.microsoft.com/office/drawing/2014/main" id="{17E20AE2-B291-459D-8E2F-85816EB3A8BA}"/>
              </a:ext>
            </a:extLst>
          </p:cNvPr>
          <p:cNvSpPr txBox="1"/>
          <p:nvPr>
            <p:extLst>
              <p:ext uri="{D42A27DB-BD31-4B8C-83A1-F6EECF244321}">
                <p14:modId xmlns:p14="http://schemas.microsoft.com/office/powerpoint/2010/main" val="1877018024"/>
              </p:ext>
            </p:extLst>
          </p:nvPr>
        </p:nvSpPr>
        <p:spPr>
          <a:xfrm>
            <a:off x="1685645" y="2829813"/>
            <a:ext cx="1756076" cy="230832"/>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dirty="0">
                <a:solidFill>
                  <a:srgbClr val="00B0F0"/>
                </a:solidFill>
              </a:rPr>
              <a:t>Upload CV’s</a:t>
            </a:r>
            <a:endParaRPr lang="en-US" sz="900" dirty="0">
              <a:solidFill>
                <a:srgbClr val="FF0000"/>
              </a:solidFill>
            </a:endParaRPr>
          </a:p>
        </p:txBody>
      </p:sp>
      <p:sp>
        <p:nvSpPr>
          <p:cNvPr id="56" name="TextBox 55">
            <a:extLst>
              <a:ext uri="{FF2B5EF4-FFF2-40B4-BE49-F238E27FC236}">
                <a16:creationId xmlns:a16="http://schemas.microsoft.com/office/drawing/2014/main" id="{4EE71876-CABA-46E7-8A16-84CF159F053B}"/>
              </a:ext>
            </a:extLst>
          </p:cNvPr>
          <p:cNvSpPr txBox="1"/>
          <p:nvPr>
            <p:extLst>
              <p:ext uri="{D42A27DB-BD31-4B8C-83A1-F6EECF244321}">
                <p14:modId xmlns:p14="http://schemas.microsoft.com/office/powerpoint/2010/main" val="1935266970"/>
              </p:ext>
            </p:extLst>
          </p:nvPr>
        </p:nvSpPr>
        <p:spPr>
          <a:xfrm>
            <a:off x="1106011" y="6005292"/>
            <a:ext cx="10611035"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 hereby, declare that the details mentioned above are true and best of my knowledge. In case of any of the above information is found false or untrue SCGJ can take strict action.  </a:t>
            </a:r>
            <a:endParaRPr lang="en-US" sz="1100" u="sng" dirty="0"/>
          </a:p>
        </p:txBody>
      </p:sp>
      <p:sp>
        <p:nvSpPr>
          <p:cNvPr id="57" name="Rectangle 56">
            <a:extLst>
              <a:ext uri="{FF2B5EF4-FFF2-40B4-BE49-F238E27FC236}">
                <a16:creationId xmlns:a16="http://schemas.microsoft.com/office/drawing/2014/main" id="{93E8CFA4-7DF7-4238-98D0-1C30C8DB8034}"/>
              </a:ext>
            </a:extLst>
          </p:cNvPr>
          <p:cNvSpPr/>
          <p:nvPr/>
        </p:nvSpPr>
        <p:spPr>
          <a:xfrm>
            <a:off x="866775" y="6068563"/>
            <a:ext cx="152400" cy="115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DCFFA537-BACE-44A5-8EE6-B4FA4B0730B0}"/>
              </a:ext>
            </a:extLst>
          </p:cNvPr>
          <p:cNvSpPr txBox="1"/>
          <p:nvPr/>
        </p:nvSpPr>
        <p:spPr>
          <a:xfrm>
            <a:off x="1105714" y="5744333"/>
            <a:ext cx="4161008" cy="261610"/>
          </a:xfrm>
          <a:prstGeom prst="rect">
            <a:avLst/>
          </a:prstGeom>
          <a:noFill/>
        </p:spPr>
        <p:txBody>
          <a:bodyPr wrap="square" rtlCol="0">
            <a:spAutoFit/>
          </a:bodyPr>
          <a:lstStyle/>
          <a:p>
            <a:r>
              <a:rPr lang="en-US" sz="1100" dirty="0"/>
              <a:t>Upload the Undertaking having Signature with Official Seal</a:t>
            </a:r>
          </a:p>
        </p:txBody>
      </p:sp>
      <p:sp>
        <p:nvSpPr>
          <p:cNvPr id="59" name="Minus Sign 58">
            <a:extLst>
              <a:ext uri="{FF2B5EF4-FFF2-40B4-BE49-F238E27FC236}">
                <a16:creationId xmlns:a16="http://schemas.microsoft.com/office/drawing/2014/main" id="{A3A435CE-C1F5-41A5-8EE1-66781DD4151B}"/>
              </a:ext>
            </a:extLst>
          </p:cNvPr>
          <p:cNvSpPr/>
          <p:nvPr/>
        </p:nvSpPr>
        <p:spPr>
          <a:xfrm>
            <a:off x="811000" y="5685446"/>
            <a:ext cx="198808" cy="381000"/>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Minus Sign 59">
            <a:extLst>
              <a:ext uri="{FF2B5EF4-FFF2-40B4-BE49-F238E27FC236}">
                <a16:creationId xmlns:a16="http://schemas.microsoft.com/office/drawing/2014/main" id="{3BACC533-1891-4405-BBF1-679942D1D8AA}"/>
              </a:ext>
            </a:extLst>
          </p:cNvPr>
          <p:cNvSpPr/>
          <p:nvPr/>
        </p:nvSpPr>
        <p:spPr>
          <a:xfrm>
            <a:off x="677363" y="5683069"/>
            <a:ext cx="198808" cy="381000"/>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EF2BE072-03F7-4539-8D4E-405409CA3165}"/>
              </a:ext>
            </a:extLst>
          </p:cNvPr>
          <p:cNvSpPr txBox="1"/>
          <p:nvPr>
            <p:extLst>
              <p:ext uri="{D42A27DB-BD31-4B8C-83A1-F6EECF244321}">
                <p14:modId xmlns:p14="http://schemas.microsoft.com/office/powerpoint/2010/main" val="3067901210"/>
              </p:ext>
            </p:extLst>
          </p:nvPr>
        </p:nvSpPr>
        <p:spPr>
          <a:xfrm>
            <a:off x="4876096" y="4377662"/>
            <a:ext cx="1515823" cy="276999"/>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B0F0"/>
                </a:solidFill>
              </a:rPr>
              <a:t>State</a:t>
            </a:r>
          </a:p>
        </p:txBody>
      </p:sp>
      <p:grpSp>
        <p:nvGrpSpPr>
          <p:cNvPr id="70" name="Group 69">
            <a:extLst>
              <a:ext uri="{FF2B5EF4-FFF2-40B4-BE49-F238E27FC236}">
                <a16:creationId xmlns:a16="http://schemas.microsoft.com/office/drawing/2014/main" id="{35D6F21D-C95E-4793-984B-C79AA30CABD6}"/>
              </a:ext>
            </a:extLst>
          </p:cNvPr>
          <p:cNvGrpSpPr/>
          <p:nvPr/>
        </p:nvGrpSpPr>
        <p:grpSpPr>
          <a:xfrm>
            <a:off x="2671905" y="1590608"/>
            <a:ext cx="3967650" cy="280284"/>
            <a:chOff x="3978535" y="1679629"/>
            <a:chExt cx="1839576" cy="283176"/>
          </a:xfrm>
        </p:grpSpPr>
        <p:sp>
          <p:nvSpPr>
            <p:cNvPr id="77" name="TextBox 87">
              <a:extLst>
                <a:ext uri="{FF2B5EF4-FFF2-40B4-BE49-F238E27FC236}">
                  <a16:creationId xmlns:a16="http://schemas.microsoft.com/office/drawing/2014/main" id="{A5FC784F-017A-45F7-A415-F3892D2B2118}"/>
                </a:ext>
              </a:extLst>
            </p:cNvPr>
            <p:cNvSpPr txBox="1"/>
            <p:nvPr/>
          </p:nvSpPr>
          <p:spPr>
            <a:xfrm>
              <a:off x="5041620" y="1679629"/>
              <a:ext cx="776491" cy="279857"/>
            </a:xfrm>
            <a:prstGeom prst="rect">
              <a:avLst/>
            </a:prstGeom>
            <a:ln>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00B0F0"/>
                  </a:solidFill>
                </a:rPr>
                <a:t>Non-Technical Sector</a:t>
              </a:r>
            </a:p>
          </p:txBody>
        </p:sp>
        <p:sp>
          <p:nvSpPr>
            <p:cNvPr id="78" name="TextBox 88">
              <a:extLst>
                <a:ext uri="{FF2B5EF4-FFF2-40B4-BE49-F238E27FC236}">
                  <a16:creationId xmlns:a16="http://schemas.microsoft.com/office/drawing/2014/main" id="{BDCD2EA8-C9EB-444D-B46A-DE30FB9E7957}"/>
                </a:ext>
              </a:extLst>
            </p:cNvPr>
            <p:cNvSpPr txBox="1"/>
            <p:nvPr/>
          </p:nvSpPr>
          <p:spPr>
            <a:xfrm>
              <a:off x="3978535" y="1682948"/>
              <a:ext cx="988734" cy="279857"/>
            </a:xfrm>
            <a:prstGeom prst="rect">
              <a:avLst/>
            </a:prstGeom>
            <a:ln>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B0F0"/>
                  </a:solidFill>
                </a:rPr>
                <a:t>Technical Sector</a:t>
              </a:r>
            </a:p>
          </p:txBody>
        </p:sp>
      </p:grpSp>
      <p:sp>
        <p:nvSpPr>
          <p:cNvPr id="72" name="TextBox 93">
            <a:extLst>
              <a:ext uri="{FF2B5EF4-FFF2-40B4-BE49-F238E27FC236}">
                <a16:creationId xmlns:a16="http://schemas.microsoft.com/office/drawing/2014/main" id="{FE6409C0-47E1-415B-A361-0D356C70D2C0}"/>
              </a:ext>
            </a:extLst>
          </p:cNvPr>
          <p:cNvSpPr txBox="1"/>
          <p:nvPr/>
        </p:nvSpPr>
        <p:spPr>
          <a:xfrm flipH="1">
            <a:off x="4161167" y="1549567"/>
            <a:ext cx="58993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rPr>
              <a:t>*</a:t>
            </a:r>
          </a:p>
        </p:txBody>
      </p:sp>
      <p:sp>
        <p:nvSpPr>
          <p:cNvPr id="73" name="TextBox 95">
            <a:extLst>
              <a:ext uri="{FF2B5EF4-FFF2-40B4-BE49-F238E27FC236}">
                <a16:creationId xmlns:a16="http://schemas.microsoft.com/office/drawing/2014/main" id="{56053B50-8855-438F-ABDA-3E5A8A022F86}"/>
              </a:ext>
            </a:extLst>
          </p:cNvPr>
          <p:cNvSpPr txBox="1"/>
          <p:nvPr/>
        </p:nvSpPr>
        <p:spPr>
          <a:xfrm flipH="1">
            <a:off x="6293697" y="1557739"/>
            <a:ext cx="58993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rPr>
              <a:t>*</a:t>
            </a:r>
          </a:p>
        </p:txBody>
      </p:sp>
      <p:sp>
        <p:nvSpPr>
          <p:cNvPr id="74" name="TextBox 110">
            <a:extLst>
              <a:ext uri="{FF2B5EF4-FFF2-40B4-BE49-F238E27FC236}">
                <a16:creationId xmlns:a16="http://schemas.microsoft.com/office/drawing/2014/main" id="{2B882355-9EF7-4808-84F0-92C16E422822}"/>
              </a:ext>
            </a:extLst>
          </p:cNvPr>
          <p:cNvSpPr txBox="1"/>
          <p:nvPr/>
        </p:nvSpPr>
        <p:spPr>
          <a:xfrm>
            <a:off x="1359502" y="1597838"/>
            <a:ext cx="1256829" cy="276999"/>
          </a:xfrm>
          <a:prstGeom prst="rect">
            <a:avLst/>
          </a:prstGeom>
          <a:ln>
            <a:solidFill>
              <a:schemeClr val="tx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00B0F0"/>
                </a:solidFill>
              </a:rPr>
              <a:t>No. of assessor</a:t>
            </a:r>
          </a:p>
        </p:txBody>
      </p:sp>
      <p:sp>
        <p:nvSpPr>
          <p:cNvPr id="79" name="TextBox 78">
            <a:extLst>
              <a:ext uri="{FF2B5EF4-FFF2-40B4-BE49-F238E27FC236}">
                <a16:creationId xmlns:a16="http://schemas.microsoft.com/office/drawing/2014/main" id="{BA0F49C5-E28B-426A-A70F-E6608B247634}"/>
              </a:ext>
            </a:extLst>
          </p:cNvPr>
          <p:cNvSpPr txBox="1"/>
          <p:nvPr>
            <p:extLst>
              <p:ext uri="{D42A27DB-BD31-4B8C-83A1-F6EECF244321}">
                <p14:modId xmlns:p14="http://schemas.microsoft.com/office/powerpoint/2010/main" val="3546630166"/>
              </p:ext>
            </p:extLst>
          </p:nvPr>
        </p:nvSpPr>
        <p:spPr>
          <a:xfrm>
            <a:off x="1045823" y="1081326"/>
            <a:ext cx="56229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Total Assessors</a:t>
            </a:r>
          </a:p>
        </p:txBody>
      </p:sp>
      <p:sp>
        <p:nvSpPr>
          <p:cNvPr id="80" name="TextBox 79">
            <a:extLst>
              <a:ext uri="{FF2B5EF4-FFF2-40B4-BE49-F238E27FC236}">
                <a16:creationId xmlns:a16="http://schemas.microsoft.com/office/drawing/2014/main" id="{A1B256E1-340C-4A46-B48F-BC74B365326B}"/>
              </a:ext>
            </a:extLst>
          </p:cNvPr>
          <p:cNvSpPr txBox="1"/>
          <p:nvPr>
            <p:extLst>
              <p:ext uri="{D42A27DB-BD31-4B8C-83A1-F6EECF244321}">
                <p14:modId xmlns:p14="http://schemas.microsoft.com/office/powerpoint/2010/main" val="3262995765"/>
              </p:ext>
            </p:extLst>
          </p:nvPr>
        </p:nvSpPr>
        <p:spPr>
          <a:xfrm>
            <a:off x="3489293" y="2831287"/>
            <a:ext cx="1756076" cy="230832"/>
          </a:xfrm>
          <a:prstGeom prst="rect">
            <a:avLst/>
          </a:prstGeom>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dirty="0">
                <a:solidFill>
                  <a:srgbClr val="00B0F0"/>
                </a:solidFill>
              </a:rPr>
              <a:t>Upload Certificate(issued by </a:t>
            </a:r>
            <a:r>
              <a:rPr lang="en-US" sz="900" dirty="0" err="1">
                <a:solidFill>
                  <a:srgbClr val="00B0F0"/>
                </a:solidFill>
              </a:rPr>
              <a:t>scgj</a:t>
            </a:r>
            <a:r>
              <a:rPr lang="en-US" sz="900" dirty="0">
                <a:solidFill>
                  <a:srgbClr val="00B0F0"/>
                </a:solidFill>
              </a:rPr>
              <a:t>)</a:t>
            </a:r>
            <a:endParaRPr lang="en-US" sz="900" dirty="0">
              <a:solidFill>
                <a:srgbClr val="FF0000"/>
              </a:solidFill>
            </a:endParaRPr>
          </a:p>
        </p:txBody>
      </p:sp>
      <p:sp>
        <p:nvSpPr>
          <p:cNvPr id="81" name="Rectangle 80">
            <a:extLst>
              <a:ext uri="{FF2B5EF4-FFF2-40B4-BE49-F238E27FC236}">
                <a16:creationId xmlns:a16="http://schemas.microsoft.com/office/drawing/2014/main" id="{E4A8C29E-CAC4-4D38-AE71-D5CED12EE7AB}"/>
              </a:ext>
            </a:extLst>
          </p:cNvPr>
          <p:cNvSpPr/>
          <p:nvPr/>
        </p:nvSpPr>
        <p:spPr>
          <a:xfrm>
            <a:off x="868249" y="6300865"/>
            <a:ext cx="152400" cy="115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95">
            <a:extLst>
              <a:ext uri="{FF2B5EF4-FFF2-40B4-BE49-F238E27FC236}">
                <a16:creationId xmlns:a16="http://schemas.microsoft.com/office/drawing/2014/main" id="{77C52E32-3F36-447D-9AC3-800AD3414EAF}"/>
              </a:ext>
            </a:extLst>
          </p:cNvPr>
          <p:cNvSpPr txBox="1"/>
          <p:nvPr/>
        </p:nvSpPr>
        <p:spPr>
          <a:xfrm flipH="1">
            <a:off x="2343377" y="1559808"/>
            <a:ext cx="58993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rPr>
              <a:t>*</a:t>
            </a:r>
          </a:p>
        </p:txBody>
      </p:sp>
      <p:sp>
        <p:nvSpPr>
          <p:cNvPr id="83" name="TextBox 95">
            <a:extLst>
              <a:ext uri="{FF2B5EF4-FFF2-40B4-BE49-F238E27FC236}">
                <a16:creationId xmlns:a16="http://schemas.microsoft.com/office/drawing/2014/main" id="{951D6660-7396-4DA2-BA32-1ACE56BCE6F7}"/>
              </a:ext>
            </a:extLst>
          </p:cNvPr>
          <p:cNvSpPr txBox="1"/>
          <p:nvPr/>
        </p:nvSpPr>
        <p:spPr>
          <a:xfrm flipH="1">
            <a:off x="3253970" y="2022651"/>
            <a:ext cx="58993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0000"/>
                </a:solidFill>
              </a:rPr>
              <a:t>*</a:t>
            </a:r>
          </a:p>
        </p:txBody>
      </p:sp>
    </p:spTree>
    <p:extLst>
      <p:ext uri="{BB962C8B-B14F-4D97-AF65-F5344CB8AC3E}">
        <p14:creationId xmlns:p14="http://schemas.microsoft.com/office/powerpoint/2010/main" val="179605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inus Sign 20">
            <a:extLst>
              <a:ext uri="{FF2B5EF4-FFF2-40B4-BE49-F238E27FC236}">
                <a16:creationId xmlns:a16="http://schemas.microsoft.com/office/drawing/2014/main" id="{5151E09D-D5E7-421A-8E6A-009BA2F9E5EB}"/>
              </a:ext>
            </a:extLst>
          </p:cNvPr>
          <p:cNvSpPr/>
          <p:nvPr/>
        </p:nvSpPr>
        <p:spPr>
          <a:xfrm>
            <a:off x="245021" y="933199"/>
            <a:ext cx="2238219" cy="1510695"/>
          </a:xfrm>
          <a:prstGeom prst="mathMin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22" name="Minus Sign 21">
            <a:extLst>
              <a:ext uri="{FF2B5EF4-FFF2-40B4-BE49-F238E27FC236}">
                <a16:creationId xmlns:a16="http://schemas.microsoft.com/office/drawing/2014/main" id="{44203BF9-565C-495C-A507-73C3E0CD7878}"/>
              </a:ext>
            </a:extLst>
          </p:cNvPr>
          <p:cNvSpPr/>
          <p:nvPr/>
        </p:nvSpPr>
        <p:spPr>
          <a:xfrm>
            <a:off x="245020" y="2166743"/>
            <a:ext cx="2238219" cy="1510695"/>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23" name="Minus Sign 22">
            <a:extLst>
              <a:ext uri="{FF2B5EF4-FFF2-40B4-BE49-F238E27FC236}">
                <a16:creationId xmlns:a16="http://schemas.microsoft.com/office/drawing/2014/main" id="{0F8FE468-DE02-4FCB-8D2E-98B67FDB5C4D}"/>
              </a:ext>
            </a:extLst>
          </p:cNvPr>
          <p:cNvSpPr/>
          <p:nvPr/>
        </p:nvSpPr>
        <p:spPr>
          <a:xfrm>
            <a:off x="245021" y="3400286"/>
            <a:ext cx="2238219" cy="1510695"/>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24" name="TextBox 23">
            <a:extLst>
              <a:ext uri="{FF2B5EF4-FFF2-40B4-BE49-F238E27FC236}">
                <a16:creationId xmlns:a16="http://schemas.microsoft.com/office/drawing/2014/main" id="{2DBF4075-F118-4D8F-B177-E86BA8299B17}"/>
              </a:ext>
            </a:extLst>
          </p:cNvPr>
          <p:cNvSpPr txBox="1"/>
          <p:nvPr/>
        </p:nvSpPr>
        <p:spPr>
          <a:xfrm>
            <a:off x="2920126" y="1476200"/>
            <a:ext cx="3551695" cy="369332"/>
          </a:xfrm>
          <a:prstGeom prst="rect">
            <a:avLst/>
          </a:prstGeom>
          <a:noFill/>
        </p:spPr>
        <p:txBody>
          <a:bodyPr wrap="square" rtlCol="0">
            <a:spAutoFit/>
          </a:bodyPr>
          <a:lstStyle/>
          <a:p>
            <a:r>
              <a:rPr lang="en-US" dirty="0"/>
              <a:t>Upload the documents/certificates</a:t>
            </a:r>
          </a:p>
        </p:txBody>
      </p:sp>
      <p:sp>
        <p:nvSpPr>
          <p:cNvPr id="25" name="TextBox 24">
            <a:extLst>
              <a:ext uri="{FF2B5EF4-FFF2-40B4-BE49-F238E27FC236}">
                <a16:creationId xmlns:a16="http://schemas.microsoft.com/office/drawing/2014/main" id="{96F8CE84-6EFC-4D3B-A043-33EB6C4038F7}"/>
              </a:ext>
            </a:extLst>
          </p:cNvPr>
          <p:cNvSpPr txBox="1"/>
          <p:nvPr/>
        </p:nvSpPr>
        <p:spPr>
          <a:xfrm>
            <a:off x="2920126" y="2764057"/>
            <a:ext cx="3161078" cy="369332"/>
          </a:xfrm>
          <a:prstGeom prst="rect">
            <a:avLst/>
          </a:prstGeom>
          <a:noFill/>
        </p:spPr>
        <p:txBody>
          <a:bodyPr wrap="square" rtlCol="0">
            <a:spAutoFit/>
          </a:bodyPr>
          <a:lstStyle/>
          <a:p>
            <a:r>
              <a:rPr lang="en-US" dirty="0"/>
              <a:t>Annexures need to be attached</a:t>
            </a:r>
          </a:p>
        </p:txBody>
      </p:sp>
      <p:sp>
        <p:nvSpPr>
          <p:cNvPr id="26" name="TextBox 25">
            <a:extLst>
              <a:ext uri="{FF2B5EF4-FFF2-40B4-BE49-F238E27FC236}">
                <a16:creationId xmlns:a16="http://schemas.microsoft.com/office/drawing/2014/main" id="{6B4CA70F-DD6E-4228-AED7-812F06C01394}"/>
              </a:ext>
            </a:extLst>
          </p:cNvPr>
          <p:cNvSpPr txBox="1"/>
          <p:nvPr/>
        </p:nvSpPr>
        <p:spPr>
          <a:xfrm>
            <a:off x="2835858" y="3997600"/>
            <a:ext cx="4727917" cy="369332"/>
          </a:xfrm>
          <a:prstGeom prst="rect">
            <a:avLst/>
          </a:prstGeom>
          <a:noFill/>
        </p:spPr>
        <p:txBody>
          <a:bodyPr wrap="square" rtlCol="0">
            <a:spAutoFit/>
          </a:bodyPr>
          <a:lstStyle/>
          <a:p>
            <a:r>
              <a:rPr lang="en-US" dirty="0"/>
              <a:t>If click on yes button then  hidden field will open</a:t>
            </a:r>
          </a:p>
        </p:txBody>
      </p:sp>
      <p:cxnSp>
        <p:nvCxnSpPr>
          <p:cNvPr id="27" name="Straight Connector 26">
            <a:extLst>
              <a:ext uri="{FF2B5EF4-FFF2-40B4-BE49-F238E27FC236}">
                <a16:creationId xmlns:a16="http://schemas.microsoft.com/office/drawing/2014/main" id="{E262C5D9-AA5B-4AE6-B063-162B633BC6F3}"/>
              </a:ext>
            </a:extLst>
          </p:cNvPr>
          <p:cNvCxnSpPr>
            <a:cxnSpLocks/>
          </p:cNvCxnSpPr>
          <p:nvPr/>
        </p:nvCxnSpPr>
        <p:spPr>
          <a:xfrm>
            <a:off x="7643674" y="427323"/>
            <a:ext cx="0" cy="4774992"/>
          </a:xfrm>
          <a:prstGeom prst="line">
            <a:avLst/>
          </a:prstGeom>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5F24FAEC-AE0B-43A2-9038-5D78DA7D5DAD}"/>
              </a:ext>
            </a:extLst>
          </p:cNvPr>
          <p:cNvSpPr txBox="1"/>
          <p:nvPr/>
        </p:nvSpPr>
        <p:spPr>
          <a:xfrm>
            <a:off x="7872984" y="1362455"/>
            <a:ext cx="3913633" cy="646331"/>
          </a:xfrm>
          <a:prstGeom prst="rect">
            <a:avLst/>
          </a:prstGeom>
          <a:noFill/>
        </p:spPr>
        <p:txBody>
          <a:bodyPr wrap="square" rtlCol="0">
            <a:spAutoFit/>
          </a:bodyPr>
          <a:lstStyle/>
          <a:p>
            <a:r>
              <a:rPr lang="en-US" dirty="0"/>
              <a:t>Provide an upload function to enable user to upload a file in a pdf Form</a:t>
            </a:r>
          </a:p>
        </p:txBody>
      </p:sp>
      <p:sp>
        <p:nvSpPr>
          <p:cNvPr id="29" name="TextBox 28">
            <a:extLst>
              <a:ext uri="{FF2B5EF4-FFF2-40B4-BE49-F238E27FC236}">
                <a16:creationId xmlns:a16="http://schemas.microsoft.com/office/drawing/2014/main" id="{8A0CEBD1-1ECA-4374-A407-52850EEADFBE}"/>
              </a:ext>
            </a:extLst>
          </p:cNvPr>
          <p:cNvSpPr txBox="1"/>
          <p:nvPr/>
        </p:nvSpPr>
        <p:spPr>
          <a:xfrm>
            <a:off x="7872984" y="2625557"/>
            <a:ext cx="3822192" cy="646331"/>
          </a:xfrm>
          <a:prstGeom prst="rect">
            <a:avLst/>
          </a:prstGeom>
          <a:noFill/>
        </p:spPr>
        <p:txBody>
          <a:bodyPr wrap="square" rtlCol="0">
            <a:spAutoFit/>
          </a:bodyPr>
          <a:lstStyle/>
          <a:p>
            <a:r>
              <a:rPr lang="en-US" dirty="0"/>
              <a:t>Link of annexure corresponding to the given Field, having specified format</a:t>
            </a:r>
          </a:p>
        </p:txBody>
      </p:sp>
      <p:sp>
        <p:nvSpPr>
          <p:cNvPr id="30" name="TextBox 29">
            <a:extLst>
              <a:ext uri="{FF2B5EF4-FFF2-40B4-BE49-F238E27FC236}">
                <a16:creationId xmlns:a16="http://schemas.microsoft.com/office/drawing/2014/main" id="{A078F8F7-6999-4145-A8E7-9AC4D92E2F5B}"/>
              </a:ext>
            </a:extLst>
          </p:cNvPr>
          <p:cNvSpPr txBox="1"/>
          <p:nvPr/>
        </p:nvSpPr>
        <p:spPr>
          <a:xfrm>
            <a:off x="8034291" y="3859100"/>
            <a:ext cx="3752326" cy="646331"/>
          </a:xfrm>
          <a:prstGeom prst="rect">
            <a:avLst/>
          </a:prstGeom>
          <a:noFill/>
        </p:spPr>
        <p:txBody>
          <a:bodyPr wrap="square" rtlCol="0">
            <a:spAutoFit/>
          </a:bodyPr>
          <a:lstStyle/>
          <a:p>
            <a:r>
              <a:rPr lang="en-US" dirty="0"/>
              <a:t>On click of yes, hidden field will open having more information to be filled</a:t>
            </a:r>
          </a:p>
        </p:txBody>
      </p:sp>
      <p:sp>
        <p:nvSpPr>
          <p:cNvPr id="31" name="TextBox 30">
            <a:extLst>
              <a:ext uri="{FF2B5EF4-FFF2-40B4-BE49-F238E27FC236}">
                <a16:creationId xmlns:a16="http://schemas.microsoft.com/office/drawing/2014/main" id="{C19B6C59-0528-471E-A755-771A01DD4138}"/>
              </a:ext>
            </a:extLst>
          </p:cNvPr>
          <p:cNvSpPr txBox="1"/>
          <p:nvPr/>
        </p:nvSpPr>
        <p:spPr>
          <a:xfrm>
            <a:off x="3779291" y="427323"/>
            <a:ext cx="1716253" cy="369332"/>
          </a:xfrm>
          <a:prstGeom prst="rect">
            <a:avLst/>
          </a:prstGeom>
          <a:noFill/>
        </p:spPr>
        <p:txBody>
          <a:bodyPr wrap="square" rtlCol="0">
            <a:spAutoFit/>
          </a:bodyPr>
          <a:lstStyle/>
          <a:p>
            <a:r>
              <a:rPr lang="en-US" dirty="0">
                <a:solidFill>
                  <a:schemeClr val="accent1">
                    <a:lumMod val="50000"/>
                  </a:schemeClr>
                </a:solidFill>
              </a:rPr>
              <a:t>Business Rule</a:t>
            </a:r>
          </a:p>
        </p:txBody>
      </p:sp>
      <p:sp>
        <p:nvSpPr>
          <p:cNvPr id="32" name="TextBox 31">
            <a:extLst>
              <a:ext uri="{FF2B5EF4-FFF2-40B4-BE49-F238E27FC236}">
                <a16:creationId xmlns:a16="http://schemas.microsoft.com/office/drawing/2014/main" id="{51D68BE2-0660-4E93-BF5E-55D6CBFB4E0E}"/>
              </a:ext>
            </a:extLst>
          </p:cNvPr>
          <p:cNvSpPr txBox="1"/>
          <p:nvPr/>
        </p:nvSpPr>
        <p:spPr>
          <a:xfrm>
            <a:off x="8649995" y="427323"/>
            <a:ext cx="1716253" cy="369332"/>
          </a:xfrm>
          <a:prstGeom prst="rect">
            <a:avLst/>
          </a:prstGeom>
          <a:noFill/>
        </p:spPr>
        <p:txBody>
          <a:bodyPr wrap="square" rtlCol="0">
            <a:spAutoFit/>
          </a:bodyPr>
          <a:lstStyle/>
          <a:p>
            <a:r>
              <a:rPr lang="en-US" dirty="0">
                <a:solidFill>
                  <a:schemeClr val="accent1">
                    <a:lumMod val="50000"/>
                  </a:schemeClr>
                </a:solidFill>
              </a:rPr>
              <a:t>Technical Rule</a:t>
            </a:r>
          </a:p>
        </p:txBody>
      </p:sp>
      <p:sp>
        <p:nvSpPr>
          <p:cNvPr id="33" name="TextBox 32">
            <a:extLst>
              <a:ext uri="{FF2B5EF4-FFF2-40B4-BE49-F238E27FC236}">
                <a16:creationId xmlns:a16="http://schemas.microsoft.com/office/drawing/2014/main" id="{6488BCEC-6EB2-42F2-8C26-04DD7CF4C507}"/>
              </a:ext>
            </a:extLst>
          </p:cNvPr>
          <p:cNvSpPr txBox="1"/>
          <p:nvPr/>
        </p:nvSpPr>
        <p:spPr>
          <a:xfrm>
            <a:off x="676656" y="5405860"/>
            <a:ext cx="5548186" cy="923330"/>
          </a:xfrm>
          <a:prstGeom prst="rect">
            <a:avLst/>
          </a:prstGeom>
          <a:noFill/>
        </p:spPr>
        <p:txBody>
          <a:bodyPr wrap="none" rtlCol="0">
            <a:spAutoFit/>
          </a:bodyPr>
          <a:lstStyle/>
          <a:p>
            <a:pPr marL="285750" indent="-285750">
              <a:buFont typeface="Arial" panose="020B0604020202020204" pitchFamily="34" charset="0"/>
              <a:buChar char="•"/>
            </a:pPr>
            <a:r>
              <a:rPr lang="en-US" dirty="0"/>
              <a:t>All the Documents need to be uploaded in PDF format</a:t>
            </a:r>
          </a:p>
          <a:p>
            <a:pPr marL="285750" indent="-285750">
              <a:buFont typeface="Arial" panose="020B0604020202020204" pitchFamily="34" charset="0"/>
              <a:buChar char="•"/>
            </a:pPr>
            <a:r>
              <a:rPr lang="en-US" dirty="0"/>
              <a:t>Terms &amp; Conditions link at the field of agreement</a:t>
            </a:r>
          </a:p>
          <a:p>
            <a:pPr marL="285750" indent="-285750">
              <a:buFont typeface="Arial" panose="020B0604020202020204" pitchFamily="34" charset="0"/>
              <a:buChar char="•"/>
            </a:pPr>
            <a:r>
              <a:rPr lang="en-US" dirty="0"/>
              <a:t>Guidelines link at the top</a:t>
            </a:r>
          </a:p>
        </p:txBody>
      </p:sp>
      <p:sp>
        <p:nvSpPr>
          <p:cNvPr id="15" name="TextBox 14">
            <a:extLst>
              <a:ext uri="{FF2B5EF4-FFF2-40B4-BE49-F238E27FC236}">
                <a16:creationId xmlns:a16="http://schemas.microsoft.com/office/drawing/2014/main" id="{EF965600-57F1-473E-B099-DE0F57D47FC3}"/>
              </a:ext>
            </a:extLst>
          </p:cNvPr>
          <p:cNvSpPr txBox="1"/>
          <p:nvPr/>
        </p:nvSpPr>
        <p:spPr>
          <a:xfrm flipH="1">
            <a:off x="1069161" y="4699324"/>
            <a:ext cx="589936" cy="307777"/>
          </a:xfrm>
          <a:prstGeom prst="rect">
            <a:avLst/>
          </a:prstGeom>
          <a:noFill/>
        </p:spPr>
        <p:txBody>
          <a:bodyPr wrap="square" rtlCol="0">
            <a:spAutoFit/>
          </a:bodyPr>
          <a:lstStyle/>
          <a:p>
            <a:r>
              <a:rPr lang="en-US" sz="1400" dirty="0">
                <a:solidFill>
                  <a:srgbClr val="FF0000"/>
                </a:solidFill>
              </a:rPr>
              <a:t>*</a:t>
            </a:r>
          </a:p>
        </p:txBody>
      </p:sp>
      <p:sp>
        <p:nvSpPr>
          <p:cNvPr id="16" name="TextBox 15">
            <a:extLst>
              <a:ext uri="{FF2B5EF4-FFF2-40B4-BE49-F238E27FC236}">
                <a16:creationId xmlns:a16="http://schemas.microsoft.com/office/drawing/2014/main" id="{165780AA-4788-46A3-8BB7-518BF4887191}"/>
              </a:ext>
            </a:extLst>
          </p:cNvPr>
          <p:cNvSpPr txBox="1"/>
          <p:nvPr/>
        </p:nvSpPr>
        <p:spPr>
          <a:xfrm>
            <a:off x="2851098" y="4625488"/>
            <a:ext cx="4727917" cy="369332"/>
          </a:xfrm>
          <a:prstGeom prst="rect">
            <a:avLst/>
          </a:prstGeom>
          <a:noFill/>
        </p:spPr>
        <p:txBody>
          <a:bodyPr wrap="square" rtlCol="0">
            <a:spAutoFit/>
          </a:bodyPr>
          <a:lstStyle/>
          <a:p>
            <a:r>
              <a:rPr lang="en-US" dirty="0"/>
              <a:t>Mandatory Fields</a:t>
            </a:r>
          </a:p>
        </p:txBody>
      </p:sp>
    </p:spTree>
    <p:extLst>
      <p:ext uri="{BB962C8B-B14F-4D97-AF65-F5344CB8AC3E}">
        <p14:creationId xmlns:p14="http://schemas.microsoft.com/office/powerpoint/2010/main" val="3372230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4870</TotalTime>
  <Words>406</Words>
  <Application>Microsoft Office PowerPoint</Application>
  <PresentationFormat>Widescreen</PresentationFormat>
  <Paragraphs>131</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Jain</dc:creator>
  <cp:lastModifiedBy>Shubham Jain</cp:lastModifiedBy>
  <cp:revision>108</cp:revision>
  <cp:lastPrinted>2017-07-16T18:08:19Z</cp:lastPrinted>
  <dcterms:created xsi:type="dcterms:W3CDTF">2013-07-15T20:26:40Z</dcterms:created>
  <dcterms:modified xsi:type="dcterms:W3CDTF">2017-08-03T17:57:08Z</dcterms:modified>
</cp:coreProperties>
</file>