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Clr>
                <a:schemeClr val="lt1"/>
              </a:buClr>
              <a:buSzPts val="1100"/>
              <a:buFont typeface="Arial"/>
              <a:buNone/>
            </a:pPr>
            <a:r>
              <a:rPr lang="en" sz="1200" b="1" u="sng">
                <a:solidFill>
                  <a:schemeClr val="dk1"/>
                </a:solidFill>
                <a:latin typeface="Lato"/>
                <a:ea typeface="Lato"/>
                <a:cs typeface="Lato"/>
                <a:sym typeface="Lato"/>
              </a:rPr>
              <a:t>What do I look for in the project presentation?</a:t>
            </a:r>
            <a:endParaRPr sz="1200" b="1" u="sng">
              <a:solidFill>
                <a:schemeClr val="dk1"/>
              </a:solidFill>
              <a:latin typeface="Lato"/>
              <a:ea typeface="Lato"/>
              <a:cs typeface="Lato"/>
              <a:sym typeface="Lato"/>
            </a:endParaRPr>
          </a:p>
          <a:p>
            <a:pPr marL="0" lvl="0" indent="0" algn="l" rtl="0">
              <a:lnSpc>
                <a:spcPct val="106999"/>
              </a:lnSpc>
              <a:spcBef>
                <a:spcPts val="80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How did you define the problem?</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How did you explain the business problem?</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Which algorithms did you choose, and why?</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How did you achieve variable preprocessing and feature selection?</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How did you pick the parameters of algorithms?</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What happened when you altered algorithm parameters?</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Did the performance indicator of the learning algorithm improve after feature selection? If yes, why? If no, why?</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What performance indicators did you use?</a:t>
            </a:r>
            <a:endParaRPr sz="1200">
              <a:solidFill>
                <a:schemeClr val="dk1"/>
              </a:solidFill>
              <a:latin typeface="Lato"/>
              <a:ea typeface="Lato"/>
              <a:cs typeface="Lato"/>
              <a:sym typeface="Lato"/>
            </a:endParaRPr>
          </a:p>
          <a:p>
            <a:pPr marL="685800" lvl="0" indent="0" algn="l" rtl="0">
              <a:lnSpc>
                <a:spcPct val="106999"/>
              </a:lnSpc>
              <a:spcBef>
                <a:spcPts val="0"/>
              </a:spcBef>
              <a:spcAft>
                <a:spcPts val="0"/>
              </a:spcAft>
              <a:buClr>
                <a:schemeClr val="lt1"/>
              </a:buClr>
              <a:buSzPts val="1100"/>
              <a:buFont typeface="Arial"/>
              <a:buNone/>
            </a:pPr>
            <a:r>
              <a:rPr lang="en" sz="1200" i="1">
                <a:solidFill>
                  <a:schemeClr val="dk1"/>
                </a:solidFill>
                <a:latin typeface="Lato"/>
                <a:ea typeface="Lato"/>
                <a:cs typeface="Lato"/>
                <a:sym typeface="Lato"/>
              </a:rPr>
              <a:t> </a:t>
            </a:r>
            <a:endParaRPr sz="1200" i="1">
              <a:solidFill>
                <a:schemeClr val="dk1"/>
              </a:solidFill>
              <a:latin typeface="Lato"/>
              <a:ea typeface="Lato"/>
              <a:cs typeface="Lato"/>
              <a:sym typeface="Lato"/>
            </a:endParaRPr>
          </a:p>
          <a:p>
            <a:pPr marL="0" lvl="0" indent="0" algn="l" rtl="0">
              <a:lnSpc>
                <a:spcPct val="106999"/>
              </a:lnSpc>
              <a:spcBef>
                <a:spcPts val="800"/>
              </a:spcBef>
              <a:spcAft>
                <a:spcPts val="0"/>
              </a:spcAft>
              <a:buClr>
                <a:schemeClr val="lt1"/>
              </a:buClr>
              <a:buSzPts val="1100"/>
              <a:buFont typeface="Arial"/>
              <a:buNone/>
            </a:pPr>
            <a:r>
              <a:rPr lang="en" sz="1200" b="1" u="sng">
                <a:solidFill>
                  <a:schemeClr val="dk1"/>
                </a:solidFill>
                <a:latin typeface="Lato"/>
                <a:ea typeface="Lato"/>
                <a:cs typeface="Lato"/>
                <a:sym typeface="Lato"/>
              </a:rPr>
              <a:t>What to submit?</a:t>
            </a:r>
            <a:endParaRPr sz="1200" b="1" u="sng">
              <a:solidFill>
                <a:schemeClr val="dk1"/>
              </a:solidFill>
              <a:latin typeface="Lato"/>
              <a:ea typeface="Lato"/>
              <a:cs typeface="Lato"/>
              <a:sym typeface="Lato"/>
            </a:endParaRPr>
          </a:p>
          <a:p>
            <a:pPr marL="0" lvl="0" indent="0" algn="l" rtl="0">
              <a:lnSpc>
                <a:spcPct val="106999"/>
              </a:lnSpc>
              <a:spcBef>
                <a:spcPts val="80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Submit an MS PowerPoint presentation file describing your project</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a:solidFill>
                  <a:schemeClr val="dk1"/>
                </a:solidFill>
                <a:latin typeface="Lato"/>
                <a:ea typeface="Lato"/>
                <a:cs typeface="Lato"/>
                <a:sym typeface="Lato"/>
              </a:rPr>
              <a:t>Submit your code as a Jupyter notebook file and the dataset you used</a:t>
            </a:r>
            <a:endParaRPr sz="1200">
              <a:solidFill>
                <a:schemeClr val="dk1"/>
              </a:solidFill>
              <a:latin typeface="Lato"/>
              <a:ea typeface="Lato"/>
              <a:cs typeface="Lato"/>
              <a:sym typeface="Lato"/>
            </a:endParaRPr>
          </a:p>
          <a:p>
            <a:pPr marL="0" lvl="0" indent="0" algn="l" rtl="0">
              <a:lnSpc>
                <a:spcPct val="106999"/>
              </a:lnSpc>
              <a:spcBef>
                <a:spcPts val="0"/>
              </a:spcBef>
              <a:spcAft>
                <a:spcPts val="0"/>
              </a:spcAft>
              <a:buClr>
                <a:schemeClr val="lt1"/>
              </a:buClr>
              <a:buSzPts val="1100"/>
              <a:buFont typeface="Arial"/>
              <a:buNone/>
            </a:pPr>
            <a:r>
              <a:rPr lang="en" sz="1200">
                <a:solidFill>
                  <a:schemeClr val="dk1"/>
                </a:solidFill>
                <a:latin typeface="Courier New"/>
                <a:ea typeface="Courier New"/>
                <a:cs typeface="Courier New"/>
                <a:sym typeface="Courier New"/>
              </a:rPr>
              <a:t>o</a:t>
            </a:r>
            <a:r>
              <a:rPr lang="en" sz="1200">
                <a:solidFill>
                  <a:schemeClr val="dk1"/>
                </a:solidFill>
                <a:latin typeface="Times New Roman"/>
                <a:ea typeface="Times New Roman"/>
                <a:cs typeface="Times New Roman"/>
                <a:sym typeface="Times New Roman"/>
              </a:rPr>
              <a:t>  </a:t>
            </a:r>
            <a:r>
              <a:rPr lang="en" sz="1200" b="1">
                <a:solidFill>
                  <a:schemeClr val="dk1"/>
                </a:solidFill>
                <a:latin typeface="Lato"/>
                <a:ea typeface="Lato"/>
                <a:cs typeface="Lato"/>
                <a:sym typeface="Lato"/>
              </a:rPr>
              <a:t>NO NEED</a:t>
            </a:r>
            <a:r>
              <a:rPr lang="en" sz="1200">
                <a:solidFill>
                  <a:schemeClr val="dk1"/>
                </a:solidFill>
                <a:latin typeface="Lato"/>
                <a:ea typeface="Lato"/>
                <a:cs typeface="Lato"/>
                <a:sym typeface="Lato"/>
              </a:rPr>
              <a:t> to submit a project report in MS Word</a:t>
            </a:r>
            <a:endParaRPr sz="1200">
              <a:solidFill>
                <a:schemeClr val="dk1"/>
              </a:solidFill>
              <a:latin typeface="Lato"/>
              <a:ea typeface="Lato"/>
              <a:cs typeface="Lato"/>
              <a:sym typeface="Lato"/>
            </a:endParaRPr>
          </a:p>
          <a:p>
            <a:pPr marL="0" lvl="0" indent="0" algn="l" rtl="0">
              <a:lnSpc>
                <a:spcPct val="86999"/>
              </a:lnSpc>
              <a:spcBef>
                <a:spcPts val="800"/>
              </a:spcBef>
              <a:spcAft>
                <a:spcPts val="0"/>
              </a:spcAft>
              <a:buClr>
                <a:schemeClr val="dk1"/>
              </a:buClr>
              <a:buSzPts val="688"/>
              <a:buFont typeface="Arial"/>
              <a:buNone/>
            </a:pPr>
            <a:endParaRPr sz="950" b="1">
              <a:solidFill>
                <a:srgbClr val="538135"/>
              </a:solidFill>
              <a:latin typeface="Lato"/>
              <a:ea typeface="Lato"/>
              <a:cs typeface="Lato"/>
              <a:sym typeface="Lato"/>
            </a:endParaRPr>
          </a:p>
          <a:p>
            <a:pPr marL="0" lvl="0" indent="0" algn="l" rtl="0">
              <a:lnSpc>
                <a:spcPct val="86999"/>
              </a:lnSpc>
              <a:spcBef>
                <a:spcPts val="800"/>
              </a:spcBef>
              <a:spcAft>
                <a:spcPts val="0"/>
              </a:spcAft>
              <a:buClr>
                <a:schemeClr val="dk1"/>
              </a:buClr>
              <a:buSzPts val="688"/>
              <a:buFont typeface="Arial"/>
              <a:buNone/>
            </a:pPr>
            <a:endParaRPr sz="950" b="1">
              <a:solidFill>
                <a:schemeClr val="lt1"/>
              </a:solidFill>
              <a:latin typeface="Lato"/>
              <a:ea typeface="Lato"/>
              <a:cs typeface="Lato"/>
              <a:sym typeface="Lato"/>
            </a:endParaRPr>
          </a:p>
          <a:p>
            <a:pPr marL="0" lvl="0" indent="0" algn="l" rtl="0">
              <a:lnSpc>
                <a:spcPct val="106999"/>
              </a:lnSpc>
              <a:spcBef>
                <a:spcPts val="800"/>
              </a:spcBef>
              <a:spcAft>
                <a:spcPts val="0"/>
              </a:spcAft>
              <a:buClr>
                <a:schemeClr val="lt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66bebdbd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66bebdbd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e6d8d9a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e6d8d9a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76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df9fd1d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df9fd1df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86999"/>
              </a:lnSpc>
              <a:spcBef>
                <a:spcPts val="0"/>
              </a:spcBef>
              <a:spcAft>
                <a:spcPts val="0"/>
              </a:spcAft>
              <a:buClr>
                <a:srgbClr val="1E2D31"/>
              </a:buClr>
              <a:buSzPts val="1400"/>
              <a:buFont typeface="Lato"/>
              <a:buChar char="●"/>
            </a:pPr>
            <a:r>
              <a:rPr lang="en" sz="1400" b="1">
                <a:solidFill>
                  <a:srgbClr val="1E2D31"/>
                </a:solidFill>
                <a:latin typeface="Lato"/>
                <a:ea typeface="Lato"/>
                <a:cs typeface="Lato"/>
                <a:sym typeface="Lato"/>
              </a:rPr>
              <a:t>Where</a:t>
            </a:r>
            <a:r>
              <a:rPr lang="en" sz="1400">
                <a:solidFill>
                  <a:srgbClr val="1E2D31"/>
                </a:solidFill>
                <a:latin typeface="Lato"/>
                <a:ea typeface="Lato"/>
                <a:cs typeface="Lato"/>
                <a:sym typeface="Lato"/>
              </a:rPr>
              <a:t> has the data been gathered?</a:t>
            </a:r>
            <a:endParaRPr sz="1400">
              <a:solidFill>
                <a:srgbClr val="1E2D31"/>
              </a:solidFill>
              <a:latin typeface="Lato"/>
              <a:ea typeface="Lato"/>
              <a:cs typeface="Lato"/>
              <a:sym typeface="Lato"/>
            </a:endParaRPr>
          </a:p>
          <a:p>
            <a:pPr marL="457200" lvl="0" indent="-317500" algn="l" rtl="0">
              <a:lnSpc>
                <a:spcPct val="86999"/>
              </a:lnSpc>
              <a:spcBef>
                <a:spcPts val="0"/>
              </a:spcBef>
              <a:spcAft>
                <a:spcPts val="0"/>
              </a:spcAft>
              <a:buClr>
                <a:srgbClr val="1E2D31"/>
              </a:buClr>
              <a:buSzPts val="1400"/>
              <a:buFont typeface="Lato"/>
              <a:buChar char="●"/>
            </a:pPr>
            <a:r>
              <a:rPr lang="en" sz="1400">
                <a:solidFill>
                  <a:srgbClr val="1E2D31"/>
                </a:solidFill>
                <a:latin typeface="Lato"/>
                <a:ea typeface="Lato"/>
                <a:cs typeface="Lato"/>
                <a:sym typeface="Lato"/>
              </a:rPr>
              <a:t>What are the </a:t>
            </a:r>
            <a:r>
              <a:rPr lang="en" sz="1400" b="1">
                <a:solidFill>
                  <a:srgbClr val="1E2D31"/>
                </a:solidFill>
                <a:latin typeface="Lato"/>
                <a:ea typeface="Lato"/>
                <a:cs typeface="Lato"/>
                <a:sym typeface="Lato"/>
              </a:rPr>
              <a:t>input</a:t>
            </a:r>
            <a:r>
              <a:rPr lang="en" sz="1400">
                <a:solidFill>
                  <a:srgbClr val="1E2D31"/>
                </a:solidFill>
                <a:latin typeface="Lato"/>
                <a:ea typeface="Lato"/>
                <a:cs typeface="Lato"/>
                <a:sym typeface="Lato"/>
              </a:rPr>
              <a:t> and </a:t>
            </a:r>
            <a:r>
              <a:rPr lang="en" sz="1400" b="1">
                <a:solidFill>
                  <a:srgbClr val="1E2D31"/>
                </a:solidFill>
                <a:latin typeface="Lato"/>
                <a:ea typeface="Lato"/>
                <a:cs typeface="Lato"/>
                <a:sym typeface="Lato"/>
              </a:rPr>
              <a:t>output</a:t>
            </a:r>
            <a:r>
              <a:rPr lang="en" sz="1400">
                <a:solidFill>
                  <a:srgbClr val="1E2D31"/>
                </a:solidFill>
                <a:latin typeface="Lato"/>
                <a:ea typeface="Lato"/>
                <a:cs typeface="Lato"/>
                <a:sym typeface="Lato"/>
              </a:rPr>
              <a:t> variables?</a:t>
            </a:r>
            <a:endParaRPr sz="1400">
              <a:solidFill>
                <a:srgbClr val="1E2D31"/>
              </a:solidFill>
              <a:latin typeface="Lato"/>
              <a:ea typeface="Lato"/>
              <a:cs typeface="Lato"/>
              <a:sym typeface="Lato"/>
            </a:endParaRPr>
          </a:p>
          <a:p>
            <a:pPr marL="0" lvl="0" indent="0" algn="l" rtl="0">
              <a:lnSpc>
                <a:spcPct val="76999"/>
              </a:lnSpc>
              <a:spcBef>
                <a:spcPts val="0"/>
              </a:spcBef>
              <a:spcAft>
                <a:spcPts val="0"/>
              </a:spcAft>
              <a:buNone/>
            </a:pPr>
            <a:endParaRPr sz="1400">
              <a:solidFill>
                <a:srgbClr val="1E2D31"/>
              </a:solidFill>
              <a:latin typeface="Lato"/>
              <a:ea typeface="Lato"/>
              <a:cs typeface="Lato"/>
              <a:sym typeface="Lato"/>
            </a:endParaRPr>
          </a:p>
          <a:p>
            <a:pPr marL="0" lvl="0" indent="0" algn="l" rtl="0">
              <a:lnSpc>
                <a:spcPct val="76999"/>
              </a:lnSpc>
              <a:spcBef>
                <a:spcPts val="0"/>
              </a:spcBef>
              <a:spcAft>
                <a:spcPts val="0"/>
              </a:spcAft>
              <a:buNone/>
            </a:pPr>
            <a:endParaRPr sz="1400">
              <a:solidFill>
                <a:srgbClr val="1E2D31"/>
              </a:solidFill>
              <a:latin typeface="Lato"/>
              <a:ea typeface="Lato"/>
              <a:cs typeface="Lato"/>
              <a:sym typeface="Lato"/>
            </a:endParaRPr>
          </a:p>
          <a:p>
            <a:pPr marL="457200" lvl="0" indent="-317500" algn="l" rtl="0">
              <a:lnSpc>
                <a:spcPct val="76999"/>
              </a:lnSpc>
              <a:spcBef>
                <a:spcPts val="0"/>
              </a:spcBef>
              <a:spcAft>
                <a:spcPts val="0"/>
              </a:spcAft>
              <a:buClr>
                <a:srgbClr val="1E2D31"/>
              </a:buClr>
              <a:buSzPts val="1400"/>
              <a:buFont typeface="Lato"/>
              <a:buChar char="●"/>
            </a:pPr>
            <a:r>
              <a:rPr lang="en" sz="1400">
                <a:solidFill>
                  <a:srgbClr val="1E2D31"/>
                </a:solidFill>
                <a:latin typeface="Lato"/>
                <a:ea typeface="Lato"/>
                <a:cs typeface="Lato"/>
                <a:sym typeface="Lato"/>
              </a:rPr>
              <a:t>The </a:t>
            </a:r>
            <a:r>
              <a:rPr lang="en" sz="1400" b="1">
                <a:solidFill>
                  <a:srgbClr val="1E2D31"/>
                </a:solidFill>
                <a:latin typeface="Lato"/>
                <a:ea typeface="Lato"/>
                <a:cs typeface="Lato"/>
                <a:sym typeface="Lato"/>
              </a:rPr>
              <a:t>input variables</a:t>
            </a:r>
            <a:r>
              <a:rPr lang="en" sz="1400">
                <a:solidFill>
                  <a:srgbClr val="1E2D31"/>
                </a:solidFill>
                <a:latin typeface="Lato"/>
                <a:ea typeface="Lato"/>
                <a:cs typeface="Lato"/>
                <a:sym typeface="Lato"/>
              </a:rPr>
              <a:t> for our analysis include distance traveled, company, time stamp, destination for arrival &amp; depart respectively, price, and surge multiplier</a:t>
            </a:r>
            <a:endParaRPr sz="1400">
              <a:solidFill>
                <a:srgbClr val="1E2D31"/>
              </a:solidFill>
              <a:latin typeface="Lato"/>
              <a:ea typeface="Lato"/>
              <a:cs typeface="Lato"/>
              <a:sym typeface="Lato"/>
            </a:endParaRPr>
          </a:p>
          <a:p>
            <a:pPr marL="457200" lvl="0" indent="-317500" algn="l" rtl="0">
              <a:lnSpc>
                <a:spcPct val="76999"/>
              </a:lnSpc>
              <a:spcBef>
                <a:spcPts val="0"/>
              </a:spcBef>
              <a:spcAft>
                <a:spcPts val="0"/>
              </a:spcAft>
              <a:buClr>
                <a:srgbClr val="1E2D31"/>
              </a:buClr>
              <a:buSzPts val="1400"/>
              <a:buFont typeface="Lato"/>
              <a:buChar char="●"/>
            </a:pPr>
            <a:r>
              <a:rPr lang="en" sz="1400">
                <a:solidFill>
                  <a:srgbClr val="1E2D31"/>
                </a:solidFill>
                <a:latin typeface="Lato"/>
                <a:ea typeface="Lato"/>
                <a:cs typeface="Lato"/>
                <a:sym typeface="Lato"/>
              </a:rPr>
              <a:t>The </a:t>
            </a:r>
            <a:r>
              <a:rPr lang="en" sz="1400" b="1">
                <a:solidFill>
                  <a:srgbClr val="1E2D31"/>
                </a:solidFill>
                <a:latin typeface="Lato"/>
                <a:ea typeface="Lato"/>
                <a:cs typeface="Lato"/>
                <a:sym typeface="Lato"/>
              </a:rPr>
              <a:t>output variable </a:t>
            </a:r>
            <a:r>
              <a:rPr lang="en" sz="1400">
                <a:solidFill>
                  <a:srgbClr val="1E2D31"/>
                </a:solidFill>
                <a:latin typeface="Lato"/>
                <a:ea typeface="Lato"/>
                <a:cs typeface="Lato"/>
                <a:sym typeface="Lato"/>
              </a:rPr>
              <a:t>for the analysis was the </a:t>
            </a:r>
            <a:r>
              <a:rPr lang="en" sz="1400">
                <a:solidFill>
                  <a:srgbClr val="1E2D31"/>
                </a:solidFill>
                <a:latin typeface="Courier New"/>
                <a:ea typeface="Courier New"/>
                <a:cs typeface="Courier New"/>
                <a:sym typeface="Courier New"/>
              </a:rPr>
              <a:t>cab_status</a:t>
            </a:r>
            <a:r>
              <a:rPr lang="en" sz="1400">
                <a:solidFill>
                  <a:srgbClr val="1E2D31"/>
                </a:solidFill>
                <a:latin typeface="Lato"/>
                <a:ea typeface="Lato"/>
                <a:cs typeface="Lato"/>
                <a:sym typeface="Lato"/>
              </a:rPr>
              <a:t>, a discrete variable with a value of 1 corresponding to “Lyft” services and 0 for “Uber” and “Taxi”</a:t>
            </a:r>
            <a:endParaRPr sz="1400">
              <a:solidFill>
                <a:srgbClr val="1E2D31"/>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df9fd1dfd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df9fd1df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Number of columns and rows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Percent of missing values by columns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Means, medians, modes, correlations, variance, outliers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Data visualizations such as scatter plots or correlation plots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66bebd97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66bebd97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Number of columns and rows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Percent of missing values by columns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Means, medians, modes, correlations, variance, outliers</a:t>
            </a:r>
            <a:endParaRPr sz="1200">
              <a:solidFill>
                <a:srgbClr val="1E2D31"/>
              </a:solidFill>
              <a:latin typeface="Lato"/>
              <a:ea typeface="Lato"/>
              <a:cs typeface="Lato"/>
              <a:sym typeface="Lato"/>
            </a:endParaRPr>
          </a:p>
          <a:p>
            <a:pPr marL="457200" lvl="0" indent="-304800" algn="l" rtl="0">
              <a:lnSpc>
                <a:spcPct val="86999"/>
              </a:lnSpc>
              <a:spcBef>
                <a:spcPts val="0"/>
              </a:spcBef>
              <a:spcAft>
                <a:spcPts val="0"/>
              </a:spcAft>
              <a:buClr>
                <a:srgbClr val="1E2D31"/>
              </a:buClr>
              <a:buSzPts val="1200"/>
              <a:buFont typeface="Lato"/>
              <a:buChar char="●"/>
            </a:pPr>
            <a:r>
              <a:rPr lang="en" sz="1200">
                <a:solidFill>
                  <a:srgbClr val="1E2D31"/>
                </a:solidFill>
                <a:latin typeface="Lato"/>
                <a:ea typeface="Lato"/>
                <a:cs typeface="Lato"/>
                <a:sym typeface="Lato"/>
              </a:rPr>
              <a:t>Data visualizations such as scatter plots or correlation plots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df9fd1df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df9fd1df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86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df9fd1dfd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df9fd1dfd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61e85f97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61e85f97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62ca2c9a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62ca2c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28050" y="82175"/>
            <a:ext cx="6503700" cy="20298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i="1" u="sng">
                <a:latin typeface="Arial"/>
                <a:ea typeface="Arial"/>
                <a:cs typeface="Arial"/>
                <a:sym typeface="Arial"/>
              </a:rPr>
              <a:t>Uber &amp; Lyft Rideshare Service Analysis</a:t>
            </a:r>
            <a:endParaRPr sz="3500" i="1" u="sng">
              <a:latin typeface="Arial"/>
              <a:ea typeface="Arial"/>
              <a:cs typeface="Arial"/>
              <a:sym typeface="Arial"/>
            </a:endParaRPr>
          </a:p>
          <a:p>
            <a:pPr marL="0" lvl="0" indent="0" algn="l" rtl="0">
              <a:spcBef>
                <a:spcPts val="1200"/>
              </a:spcBef>
              <a:spcAft>
                <a:spcPts val="0"/>
              </a:spcAft>
              <a:buNone/>
            </a:pPr>
            <a:endParaRPr sz="2500" u="sng">
              <a:latin typeface="Arial"/>
              <a:ea typeface="Arial"/>
              <a:cs typeface="Arial"/>
              <a:sym typeface="Arial"/>
            </a:endParaRPr>
          </a:p>
        </p:txBody>
      </p:sp>
      <p:sp>
        <p:nvSpPr>
          <p:cNvPr id="69" name="Google Shape;69;p13"/>
          <p:cNvSpPr txBox="1">
            <a:spLocks noGrp="1"/>
          </p:cNvSpPr>
          <p:nvPr>
            <p:ph type="subTitle" idx="1"/>
          </p:nvPr>
        </p:nvSpPr>
        <p:spPr>
          <a:xfrm>
            <a:off x="328050" y="2304950"/>
            <a:ext cx="8507100" cy="21408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b="1" u="sng">
                <a:solidFill>
                  <a:schemeClr val="dk1"/>
                </a:solidFill>
              </a:rPr>
              <a:t>Group 10</a:t>
            </a:r>
            <a:r>
              <a:rPr lang="en">
                <a:solidFill>
                  <a:schemeClr val="dk1"/>
                </a:solidFill>
              </a:rPr>
              <a:t> - </a:t>
            </a:r>
            <a:r>
              <a:rPr lang="en" i="1">
                <a:solidFill>
                  <a:schemeClr val="dk1"/>
                </a:solidFill>
              </a:rPr>
              <a:t>Swati Mambilavil, Colin Quinn, Vedant Chhibber, Otabek Juraev, and Yashveer Shrimal</a:t>
            </a:r>
            <a:endParaRPr i="1">
              <a:solidFill>
                <a:schemeClr val="dk1"/>
              </a:solidFill>
            </a:endParaRPr>
          </a:p>
        </p:txBody>
      </p:sp>
      <p:pic>
        <p:nvPicPr>
          <p:cNvPr id="70" name="Google Shape;70;p13"/>
          <p:cNvPicPr preferRelativeResize="0"/>
          <p:nvPr/>
        </p:nvPicPr>
        <p:blipFill>
          <a:blip r:embed="rId3">
            <a:alphaModFix/>
          </a:blip>
          <a:stretch>
            <a:fillRect/>
          </a:stretch>
        </p:blipFill>
        <p:spPr>
          <a:xfrm>
            <a:off x="4254350" y="980475"/>
            <a:ext cx="4318700" cy="2418475"/>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2822000" y="1193225"/>
            <a:ext cx="3443400" cy="16896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u="sng">
                <a:latin typeface="Lato"/>
                <a:ea typeface="Lato"/>
                <a:cs typeface="Lato"/>
                <a:sym typeface="Lato"/>
              </a:rPr>
              <a:t>Thank You, Drive Safe!</a:t>
            </a:r>
            <a:endParaRPr u="sng">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Introduction</a:t>
            </a:r>
            <a:endParaRPr sz="3500" u="sng">
              <a:latin typeface="Arial"/>
              <a:ea typeface="Arial"/>
              <a:cs typeface="Arial"/>
              <a:sym typeface="Arial"/>
            </a:endParaRPr>
          </a:p>
          <a:p>
            <a:pPr marL="0" lvl="0" indent="0" algn="l" rtl="0">
              <a:spcBef>
                <a:spcPts val="1200"/>
              </a:spcBef>
              <a:spcAft>
                <a:spcPts val="0"/>
              </a:spcAft>
              <a:buNone/>
            </a:pPr>
            <a:endParaRPr/>
          </a:p>
        </p:txBody>
      </p:sp>
      <p:sp>
        <p:nvSpPr>
          <p:cNvPr id="76" name="Google Shape;76;p14"/>
          <p:cNvSpPr txBox="1">
            <a:spLocks noGrp="1"/>
          </p:cNvSpPr>
          <p:nvPr>
            <p:ph type="subTitle" idx="1"/>
          </p:nvPr>
        </p:nvSpPr>
        <p:spPr>
          <a:xfrm>
            <a:off x="630600" y="1040675"/>
            <a:ext cx="7893000" cy="3699000"/>
          </a:xfrm>
          <a:prstGeom prst="rect">
            <a:avLst/>
          </a:prstGeom>
        </p:spPr>
        <p:txBody>
          <a:bodyPr spcFirstLastPara="1" wrap="square" lIns="91425" tIns="91425" rIns="91425" bIns="91425" anchor="b" anchorCtr="0">
            <a:noAutofit/>
          </a:bodyPr>
          <a:lstStyle/>
          <a:p>
            <a:pPr marL="457200" lvl="0" indent="-306705" algn="l" rtl="0">
              <a:lnSpc>
                <a:spcPct val="76999"/>
              </a:lnSpc>
              <a:spcBef>
                <a:spcPts val="0"/>
              </a:spcBef>
              <a:spcAft>
                <a:spcPts val="0"/>
              </a:spcAft>
              <a:buClr>
                <a:schemeClr val="dk1"/>
              </a:buClr>
              <a:buSzPts val="1230"/>
              <a:buChar char="●"/>
            </a:pPr>
            <a:r>
              <a:rPr lang="en" sz="1230">
                <a:solidFill>
                  <a:schemeClr val="dk1"/>
                </a:solidFill>
              </a:rPr>
              <a:t>In the modern world, consumers are provided with a plethora of options to choose from when seeking on-demand, efficient transportation such as Uber, Lyft, and traditional taxis</a:t>
            </a:r>
            <a:endParaRPr sz="1230">
              <a:solidFill>
                <a:schemeClr val="dk1"/>
              </a:solidFill>
            </a:endParaRPr>
          </a:p>
          <a:p>
            <a:pPr marL="914400" lvl="1" indent="-304800" algn="l" rtl="0">
              <a:lnSpc>
                <a:spcPct val="76999"/>
              </a:lnSpc>
              <a:spcBef>
                <a:spcPts val="0"/>
              </a:spcBef>
              <a:spcAft>
                <a:spcPts val="0"/>
              </a:spcAft>
              <a:buClr>
                <a:schemeClr val="dk1"/>
              </a:buClr>
              <a:buSzPts val="1200"/>
              <a:buChar char="○"/>
            </a:pPr>
            <a:r>
              <a:rPr lang="en" sz="1200">
                <a:solidFill>
                  <a:schemeClr val="dk1"/>
                </a:solidFill>
              </a:rPr>
              <a:t>The emergence of ride-hailing technology companies such as Uber &amp; Lyft have revolutionized the transportation services industry – the presence of these companies has made it more efficient than ever for consumers to find an efficient means of travel to-and-from any location, and for heading to work</a:t>
            </a:r>
            <a:endParaRPr sz="1200">
              <a:solidFill>
                <a:schemeClr val="dk1"/>
              </a:solidFill>
            </a:endParaRPr>
          </a:p>
          <a:p>
            <a:pPr marL="457200" lvl="0" indent="-304800" algn="l" rtl="0">
              <a:lnSpc>
                <a:spcPct val="76999"/>
              </a:lnSpc>
              <a:spcBef>
                <a:spcPts val="0"/>
              </a:spcBef>
              <a:spcAft>
                <a:spcPts val="0"/>
              </a:spcAft>
              <a:buClr>
                <a:schemeClr val="dk1"/>
              </a:buClr>
              <a:buSzPts val="1200"/>
              <a:buChar char="●"/>
            </a:pPr>
            <a:r>
              <a:rPr lang="en" sz="1200">
                <a:solidFill>
                  <a:schemeClr val="dk1"/>
                </a:solidFill>
              </a:rPr>
              <a:t>Despite their efficiency, these services tend to be quite expensive, which in turn can make these services a less feasible option for travel</a:t>
            </a:r>
            <a:endParaRPr sz="1200">
              <a:solidFill>
                <a:schemeClr val="dk1"/>
              </a:solidFill>
            </a:endParaRPr>
          </a:p>
          <a:p>
            <a:pPr marL="914400" lvl="1" indent="-306705" algn="l" rtl="0">
              <a:lnSpc>
                <a:spcPct val="76999"/>
              </a:lnSpc>
              <a:spcBef>
                <a:spcPts val="0"/>
              </a:spcBef>
              <a:spcAft>
                <a:spcPts val="0"/>
              </a:spcAft>
              <a:buClr>
                <a:schemeClr val="dk1"/>
              </a:buClr>
              <a:buSzPts val="1230"/>
              <a:buChar char="○"/>
            </a:pPr>
            <a:r>
              <a:rPr lang="en" sz="1230">
                <a:solidFill>
                  <a:schemeClr val="dk1"/>
                </a:solidFill>
              </a:rPr>
              <a:t>For many employees,  being forced to incur hefty travel costs when commuting to and from work can have detrimental impacts on their personal finances and livelihood</a:t>
            </a:r>
            <a:endParaRPr sz="1230">
              <a:solidFill>
                <a:schemeClr val="dk1"/>
              </a:solidFill>
            </a:endParaRPr>
          </a:p>
          <a:p>
            <a:pPr marL="0" lvl="0" indent="0" algn="l" rtl="0">
              <a:lnSpc>
                <a:spcPct val="76999"/>
              </a:lnSpc>
              <a:spcBef>
                <a:spcPts val="0"/>
              </a:spcBef>
              <a:spcAft>
                <a:spcPts val="0"/>
              </a:spcAft>
              <a:buNone/>
            </a:pPr>
            <a:endParaRPr sz="1230">
              <a:solidFill>
                <a:schemeClr val="dk1"/>
              </a:solidFill>
            </a:endParaRPr>
          </a:p>
          <a:p>
            <a:pPr marL="457200" lvl="0" indent="-304800" algn="l" rtl="0">
              <a:lnSpc>
                <a:spcPct val="76999"/>
              </a:lnSpc>
              <a:spcBef>
                <a:spcPts val="0"/>
              </a:spcBef>
              <a:spcAft>
                <a:spcPts val="0"/>
              </a:spcAft>
              <a:buClr>
                <a:schemeClr val="dk1"/>
              </a:buClr>
              <a:buSzPts val="1200"/>
              <a:buChar char="●"/>
            </a:pPr>
            <a:r>
              <a:rPr lang="en" sz="1200">
                <a:solidFill>
                  <a:schemeClr val="dk1"/>
                </a:solidFill>
              </a:rPr>
              <a:t>This analysis aims to provide various models for accurately classifying which trips are provided by “Lyft,” a popular rideshare company who offers the industry’s lowest hourly rate for time of travel</a:t>
            </a:r>
            <a:endParaRPr sz="1200">
              <a:solidFill>
                <a:schemeClr val="dk1"/>
              </a:solidFill>
            </a:endParaRPr>
          </a:p>
          <a:p>
            <a:pPr marL="914400" lvl="1" indent="-304800" algn="l" rtl="0">
              <a:lnSpc>
                <a:spcPct val="76999"/>
              </a:lnSpc>
              <a:spcBef>
                <a:spcPts val="0"/>
              </a:spcBef>
              <a:spcAft>
                <a:spcPts val="0"/>
              </a:spcAft>
              <a:buClr>
                <a:schemeClr val="dk1"/>
              </a:buClr>
              <a:buSzPts val="1200"/>
              <a:buChar char="○"/>
            </a:pPr>
            <a:r>
              <a:rPr lang="en" sz="1200">
                <a:solidFill>
                  <a:schemeClr val="dk1"/>
                </a:solidFill>
              </a:rPr>
              <a:t>The insights generated by our analysis will serve as a valuable asset for employees to use when </a:t>
            </a:r>
            <a:r>
              <a:rPr lang="en" sz="1200" b="1" i="1">
                <a:solidFill>
                  <a:schemeClr val="dk1"/>
                </a:solidFill>
              </a:rPr>
              <a:t>determining cost efficient travel options,</a:t>
            </a:r>
            <a:r>
              <a:rPr lang="en" sz="1200" b="1">
                <a:solidFill>
                  <a:schemeClr val="dk1"/>
                </a:solidFill>
              </a:rPr>
              <a:t> </a:t>
            </a:r>
            <a:r>
              <a:rPr lang="en" sz="1200">
                <a:solidFill>
                  <a:schemeClr val="dk1"/>
                </a:solidFill>
              </a:rPr>
              <a:t>which in turn will help facilitate operations within the business by the</a:t>
            </a:r>
            <a:r>
              <a:rPr lang="en" sz="1200" b="1">
                <a:solidFill>
                  <a:schemeClr val="dk1"/>
                </a:solidFill>
              </a:rPr>
              <a:t> </a:t>
            </a:r>
            <a:r>
              <a:rPr lang="en" sz="1200" b="1" i="1">
                <a:solidFill>
                  <a:schemeClr val="dk1"/>
                </a:solidFill>
              </a:rPr>
              <a:t>reducing cost and boosting efficiency of travel for employees</a:t>
            </a:r>
            <a:endParaRPr sz="1200" b="1"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Describing Dataset</a:t>
            </a:r>
            <a:endParaRPr sz="3500" u="sng">
              <a:latin typeface="Arial"/>
              <a:ea typeface="Arial"/>
              <a:cs typeface="Arial"/>
              <a:sym typeface="Arial"/>
            </a:endParaRPr>
          </a:p>
          <a:p>
            <a:pPr marL="0" lvl="0" indent="0" algn="l" rtl="0">
              <a:spcBef>
                <a:spcPts val="1200"/>
              </a:spcBef>
              <a:spcAft>
                <a:spcPts val="0"/>
              </a:spcAft>
              <a:buNone/>
            </a:pPr>
            <a:endParaRPr/>
          </a:p>
        </p:txBody>
      </p:sp>
      <p:sp>
        <p:nvSpPr>
          <p:cNvPr id="82" name="Google Shape;82;p15"/>
          <p:cNvSpPr txBox="1">
            <a:spLocks noGrp="1"/>
          </p:cNvSpPr>
          <p:nvPr>
            <p:ph type="subTitle" idx="1"/>
          </p:nvPr>
        </p:nvSpPr>
        <p:spPr>
          <a:xfrm>
            <a:off x="625500" y="821750"/>
            <a:ext cx="7893000" cy="1594500"/>
          </a:xfrm>
          <a:prstGeom prst="rect">
            <a:avLst/>
          </a:prstGeom>
        </p:spPr>
        <p:txBody>
          <a:bodyPr spcFirstLastPara="1" wrap="square" lIns="91425" tIns="91425" rIns="91425" bIns="91425" anchor="b" anchorCtr="0">
            <a:noAutofit/>
          </a:bodyPr>
          <a:lstStyle/>
          <a:p>
            <a:pPr marL="457200" lvl="0" indent="-317500" algn="l" rtl="0">
              <a:lnSpc>
                <a:spcPct val="76999"/>
              </a:lnSpc>
              <a:spcBef>
                <a:spcPts val="0"/>
              </a:spcBef>
              <a:spcAft>
                <a:spcPts val="0"/>
              </a:spcAft>
              <a:buClr>
                <a:schemeClr val="dk1"/>
              </a:buClr>
              <a:buSzPts val="1400"/>
              <a:buChar char="●"/>
            </a:pPr>
            <a:r>
              <a:rPr lang="en" sz="1400">
                <a:solidFill>
                  <a:schemeClr val="dk1"/>
                </a:solidFill>
              </a:rPr>
              <a:t>The data for this analysis has been derived from </a:t>
            </a:r>
            <a:r>
              <a:rPr lang="en" sz="1400" b="1">
                <a:solidFill>
                  <a:schemeClr val="dk1"/>
                </a:solidFill>
              </a:rPr>
              <a:t>Kaggle</a:t>
            </a:r>
            <a:r>
              <a:rPr lang="en" sz="1400">
                <a:solidFill>
                  <a:schemeClr val="dk1"/>
                </a:solidFill>
              </a:rPr>
              <a:t> and it contains two datasets, “cab_rides.csv” and “weather.csv”  which together  outline critical information regarding rideshare services &amp; weather for Uber, Lyft, and Taxi rideshare transactions</a:t>
            </a:r>
            <a:endParaRPr sz="1400">
              <a:solidFill>
                <a:schemeClr val="dk1"/>
              </a:solidFill>
            </a:endParaRPr>
          </a:p>
          <a:p>
            <a:pPr marL="457200" lvl="0" indent="0" algn="l" rtl="0">
              <a:lnSpc>
                <a:spcPct val="76999"/>
              </a:lnSpc>
              <a:spcBef>
                <a:spcPts val="0"/>
              </a:spcBef>
              <a:spcAft>
                <a:spcPts val="0"/>
              </a:spcAft>
              <a:buNone/>
            </a:pPr>
            <a:endParaRPr sz="1400">
              <a:solidFill>
                <a:schemeClr val="dk1"/>
              </a:solidFill>
            </a:endParaRPr>
          </a:p>
          <a:p>
            <a:pPr marL="0" lvl="0" indent="0" algn="l" rtl="0">
              <a:lnSpc>
                <a:spcPct val="90000"/>
              </a:lnSpc>
              <a:spcBef>
                <a:spcPts val="1000"/>
              </a:spcBef>
              <a:spcAft>
                <a:spcPts val="0"/>
              </a:spcAft>
              <a:buNone/>
            </a:pPr>
            <a:endParaRPr sz="1400">
              <a:solidFill>
                <a:schemeClr val="dk1"/>
              </a:solidFill>
            </a:endParaRPr>
          </a:p>
        </p:txBody>
      </p:sp>
      <p:sp>
        <p:nvSpPr>
          <p:cNvPr id="83" name="Google Shape;83;p15"/>
          <p:cNvSpPr txBox="1"/>
          <p:nvPr/>
        </p:nvSpPr>
        <p:spPr>
          <a:xfrm>
            <a:off x="625500" y="1868750"/>
            <a:ext cx="6420000" cy="3646800"/>
          </a:xfrm>
          <a:prstGeom prst="rect">
            <a:avLst/>
          </a:prstGeom>
          <a:noFill/>
          <a:ln>
            <a:noFill/>
          </a:ln>
        </p:spPr>
        <p:txBody>
          <a:bodyPr spcFirstLastPara="1" wrap="square" lIns="91425" tIns="91425" rIns="91425" bIns="91425" anchor="t" anchorCtr="0">
            <a:spAutoFit/>
          </a:bodyPr>
          <a:lstStyle/>
          <a:p>
            <a:pPr marL="457200" lvl="0" indent="-292100" algn="l" rtl="0">
              <a:lnSpc>
                <a:spcPct val="76999"/>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The </a:t>
            </a:r>
            <a:r>
              <a:rPr lang="en" sz="1000" b="1">
                <a:solidFill>
                  <a:schemeClr val="dk1"/>
                </a:solidFill>
                <a:latin typeface="Lato"/>
                <a:ea typeface="Lato"/>
                <a:cs typeface="Lato"/>
                <a:sym typeface="Lato"/>
              </a:rPr>
              <a:t>variables</a:t>
            </a:r>
            <a:r>
              <a:rPr lang="en" sz="1000">
                <a:solidFill>
                  <a:schemeClr val="dk1"/>
                </a:solidFill>
                <a:latin typeface="Lato"/>
                <a:ea typeface="Lato"/>
                <a:cs typeface="Lato"/>
                <a:sym typeface="Lato"/>
              </a:rPr>
              <a:t> contained in the “cab_rides.csv” and “weather.csv”  dataset include:</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distance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the distance traveled (in miles)</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cab_type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the  rideshare company responsible for a service</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time_stamp</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time that service is started</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destination</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endpoint location for a service</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source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starting point location  for a service</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price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price of the transaction</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surge_multiplier</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multiplier responsible for calculating pricing amounts for riders and drivers</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product_id</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the type of rideshare service </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name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distinguishes the type of vehicle being used to complete the service</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temp</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temperature (in Fahrenheit) at start of service</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location</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location (start point) of service where weather is recorded</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clouds</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cloudiness index during a service reflecting level of cloudiness</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pressure</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pressure index during a service reflecting level of atmosphere pressure</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rain</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rain index for a service reflecting level of rain</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humidity</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humidity index  for a service reflecting level of humidity</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wind</a:t>
            </a:r>
            <a:r>
              <a:rPr lang="en" sz="1000">
                <a:solidFill>
                  <a:schemeClr val="dk1"/>
                </a:solidFill>
                <a:latin typeface="Courier New"/>
                <a:ea typeface="Courier New"/>
                <a:cs typeface="Courier New"/>
                <a:sym typeface="Courier New"/>
              </a:rPr>
              <a:t> - </a:t>
            </a:r>
            <a:r>
              <a:rPr lang="en" sz="1000">
                <a:solidFill>
                  <a:schemeClr val="dk1"/>
                </a:solidFill>
                <a:latin typeface="Lato"/>
                <a:ea typeface="Lato"/>
                <a:cs typeface="Lato"/>
                <a:sym typeface="Lato"/>
              </a:rPr>
              <a:t>wind index for a service reflecting level of wind</a:t>
            </a:r>
            <a:endParaRPr sz="1000">
              <a:solidFill>
                <a:schemeClr val="dk1"/>
              </a:solidFill>
              <a:latin typeface="Lato"/>
              <a:ea typeface="Lato"/>
              <a:cs typeface="Lato"/>
              <a:sym typeface="Lato"/>
            </a:endParaRPr>
          </a:p>
          <a:p>
            <a:pPr marL="0" lvl="0" indent="0" algn="l" rtl="0">
              <a:lnSpc>
                <a:spcPct val="76999"/>
              </a:lnSpc>
              <a:spcBef>
                <a:spcPts val="0"/>
              </a:spcBef>
              <a:spcAft>
                <a:spcPts val="0"/>
              </a:spcAft>
              <a:buNone/>
            </a:pPr>
            <a:endParaRPr sz="1200">
              <a:solidFill>
                <a:schemeClr val="dk1"/>
              </a:solidFill>
              <a:latin typeface="Lato"/>
              <a:ea typeface="Lato"/>
              <a:cs typeface="Lato"/>
              <a:sym typeface="Lato"/>
            </a:endParaRPr>
          </a:p>
          <a:p>
            <a:pPr marL="0" lvl="0" indent="0" algn="l" rtl="0">
              <a:lnSpc>
                <a:spcPct val="76999"/>
              </a:lnSpc>
              <a:spcBef>
                <a:spcPts val="0"/>
              </a:spcBef>
              <a:spcAft>
                <a:spcPts val="0"/>
              </a:spcAft>
              <a:buNone/>
            </a:pPr>
            <a:endParaRPr sz="1200">
              <a:solidFill>
                <a:schemeClr val="dk1"/>
              </a:solidFill>
              <a:latin typeface="Lato"/>
              <a:ea typeface="Lato"/>
              <a:cs typeface="Lato"/>
              <a:sym typeface="Lato"/>
            </a:endParaRPr>
          </a:p>
          <a:p>
            <a:pPr marL="0" lvl="0" indent="0" algn="l" rtl="0">
              <a:lnSpc>
                <a:spcPct val="90000"/>
              </a:lnSpc>
              <a:spcBef>
                <a:spcPts val="1000"/>
              </a:spcBef>
              <a:spcAft>
                <a:spcPts val="0"/>
              </a:spcAft>
              <a:buNone/>
            </a:pPr>
            <a:endParaRPr>
              <a:solidFill>
                <a:schemeClr val="dk1"/>
              </a:solidFill>
              <a:latin typeface="Lato"/>
              <a:ea typeface="Lato"/>
              <a:cs typeface="Lato"/>
              <a:sym typeface="Lato"/>
            </a:endParaRPr>
          </a:p>
        </p:txBody>
      </p:sp>
      <p:sp>
        <p:nvSpPr>
          <p:cNvPr id="84" name="Google Shape;84;p15"/>
          <p:cNvSpPr txBox="1"/>
          <p:nvPr/>
        </p:nvSpPr>
        <p:spPr>
          <a:xfrm>
            <a:off x="6236550" y="1868750"/>
            <a:ext cx="2666100" cy="3801000"/>
          </a:xfrm>
          <a:prstGeom prst="rect">
            <a:avLst/>
          </a:prstGeom>
          <a:noFill/>
          <a:ln>
            <a:noFill/>
          </a:ln>
        </p:spPr>
        <p:txBody>
          <a:bodyPr spcFirstLastPara="1" wrap="square" lIns="91425" tIns="91425" rIns="91425" bIns="91425" anchor="t" anchorCtr="0">
            <a:spAutoFit/>
          </a:bodyPr>
          <a:lstStyle/>
          <a:p>
            <a:pPr marL="457200" lvl="0" indent="-292100" algn="l" rtl="0">
              <a:lnSpc>
                <a:spcPct val="76999"/>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Our </a:t>
            </a:r>
            <a:r>
              <a:rPr lang="en" sz="1000" b="1">
                <a:solidFill>
                  <a:schemeClr val="dk1"/>
                </a:solidFill>
                <a:latin typeface="Lato"/>
                <a:ea typeface="Lato"/>
                <a:cs typeface="Lato"/>
                <a:sym typeface="Lato"/>
              </a:rPr>
              <a:t>input variables</a:t>
            </a:r>
            <a:r>
              <a:rPr lang="en" sz="1000">
                <a:solidFill>
                  <a:schemeClr val="dk1"/>
                </a:solidFill>
                <a:latin typeface="Lato"/>
                <a:ea typeface="Lato"/>
                <a:cs typeface="Lato"/>
                <a:sym typeface="Lato"/>
              </a:rPr>
              <a:t> for the analysis are:</a:t>
            </a:r>
            <a:endParaRPr sz="1000">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distance</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destination</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source</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surge_multiplier</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product_id</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name</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temp</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location</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clouds</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pressure</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rain</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humidity</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Wind</a:t>
            </a:r>
            <a:endParaRPr sz="1000" b="1">
              <a:solidFill>
                <a:schemeClr val="dk1"/>
              </a:solidFill>
              <a:latin typeface="Courier New"/>
              <a:ea typeface="Courier New"/>
              <a:cs typeface="Courier New"/>
              <a:sym typeface="Courier New"/>
            </a:endParaRPr>
          </a:p>
          <a:p>
            <a:pPr marL="457200" lvl="0" indent="-292100" algn="l" rtl="0">
              <a:lnSpc>
                <a:spcPct val="76999"/>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Our output variables for analysis are:</a:t>
            </a:r>
            <a:endParaRPr sz="1000">
              <a:solidFill>
                <a:schemeClr val="dk1"/>
              </a:solidFill>
              <a:latin typeface="Lato"/>
              <a:ea typeface="Lato"/>
              <a:cs typeface="Lato"/>
              <a:sym typeface="Lato"/>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cab_type</a:t>
            </a:r>
            <a:endParaRPr sz="1000" b="1">
              <a:solidFill>
                <a:schemeClr val="dk1"/>
              </a:solidFill>
              <a:latin typeface="Courier New"/>
              <a:ea typeface="Courier New"/>
              <a:cs typeface="Courier New"/>
              <a:sym typeface="Courier New"/>
            </a:endParaRPr>
          </a:p>
          <a:p>
            <a:pPr marL="914400" lvl="1" indent="-292100" algn="l" rtl="0">
              <a:lnSpc>
                <a:spcPct val="76999"/>
              </a:lnSpc>
              <a:spcBef>
                <a:spcPts val="0"/>
              </a:spcBef>
              <a:spcAft>
                <a:spcPts val="0"/>
              </a:spcAft>
              <a:buClr>
                <a:schemeClr val="dk1"/>
              </a:buClr>
              <a:buSzPts val="1000"/>
              <a:buFont typeface="Courier New"/>
              <a:buChar char="○"/>
            </a:pPr>
            <a:r>
              <a:rPr lang="en" sz="1000" b="1">
                <a:solidFill>
                  <a:schemeClr val="dk1"/>
                </a:solidFill>
                <a:latin typeface="Courier New"/>
                <a:ea typeface="Courier New"/>
                <a:cs typeface="Courier New"/>
                <a:sym typeface="Courier New"/>
              </a:rPr>
              <a:t>price</a:t>
            </a:r>
            <a:endParaRPr sz="1000" b="1">
              <a:solidFill>
                <a:schemeClr val="dk1"/>
              </a:solidFill>
              <a:latin typeface="Courier New"/>
              <a:ea typeface="Courier New"/>
              <a:cs typeface="Courier New"/>
              <a:sym typeface="Courier New"/>
            </a:endParaRPr>
          </a:p>
          <a:p>
            <a:pPr marL="0" lvl="0" indent="0" algn="l" rtl="0">
              <a:lnSpc>
                <a:spcPct val="76999"/>
              </a:lnSpc>
              <a:spcBef>
                <a:spcPts val="0"/>
              </a:spcBef>
              <a:spcAft>
                <a:spcPts val="0"/>
              </a:spcAft>
              <a:buNone/>
            </a:pPr>
            <a:endParaRPr sz="1200">
              <a:solidFill>
                <a:schemeClr val="dk1"/>
              </a:solidFill>
              <a:latin typeface="Lato"/>
              <a:ea typeface="Lato"/>
              <a:cs typeface="Lato"/>
              <a:sym typeface="Lato"/>
            </a:endParaRPr>
          </a:p>
          <a:p>
            <a:pPr marL="0" lvl="0" indent="0" algn="l" rtl="0">
              <a:lnSpc>
                <a:spcPct val="76999"/>
              </a:lnSpc>
              <a:spcBef>
                <a:spcPts val="0"/>
              </a:spcBef>
              <a:spcAft>
                <a:spcPts val="0"/>
              </a:spcAft>
              <a:buNone/>
            </a:pPr>
            <a:endParaRPr sz="1200">
              <a:solidFill>
                <a:schemeClr val="dk1"/>
              </a:solidFill>
              <a:latin typeface="Lato"/>
              <a:ea typeface="Lato"/>
              <a:cs typeface="Lato"/>
              <a:sym typeface="Lato"/>
            </a:endParaRPr>
          </a:p>
          <a:p>
            <a:pPr marL="0" lvl="0" indent="0" algn="l" rtl="0">
              <a:lnSpc>
                <a:spcPct val="90000"/>
              </a:lnSpc>
              <a:spcBef>
                <a:spcPts val="1000"/>
              </a:spcBef>
              <a:spcAft>
                <a:spcPts val="0"/>
              </a:spcAft>
              <a:buNone/>
            </a:pPr>
            <a:endParaRPr>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Descriptive Analysis</a:t>
            </a:r>
            <a:endParaRPr sz="3500" u="sng">
              <a:latin typeface="Arial"/>
              <a:ea typeface="Arial"/>
              <a:cs typeface="Arial"/>
              <a:sym typeface="Arial"/>
            </a:endParaRPr>
          </a:p>
          <a:p>
            <a:pPr marL="0" lvl="0" indent="0" algn="l" rtl="0">
              <a:spcBef>
                <a:spcPts val="1200"/>
              </a:spcBef>
              <a:spcAft>
                <a:spcPts val="0"/>
              </a:spcAft>
              <a:buNone/>
            </a:pPr>
            <a:endParaRPr/>
          </a:p>
        </p:txBody>
      </p:sp>
      <p:sp>
        <p:nvSpPr>
          <p:cNvPr id="90" name="Google Shape;90;p16"/>
          <p:cNvSpPr txBox="1">
            <a:spLocks noGrp="1"/>
          </p:cNvSpPr>
          <p:nvPr>
            <p:ph type="subTitle" idx="1"/>
          </p:nvPr>
        </p:nvSpPr>
        <p:spPr>
          <a:xfrm>
            <a:off x="630600" y="1047825"/>
            <a:ext cx="4906800" cy="1364400"/>
          </a:xfrm>
          <a:prstGeom prst="rect">
            <a:avLst/>
          </a:prstGeom>
        </p:spPr>
        <p:txBody>
          <a:bodyPr spcFirstLastPara="1" wrap="square" lIns="91425" tIns="91425" rIns="91425" bIns="91425" anchor="b" anchorCtr="0">
            <a:normAutofit lnSpcReduction="10000"/>
          </a:bodyPr>
          <a:lstStyle/>
          <a:p>
            <a:pPr marL="0" lvl="0" indent="0" algn="l" rtl="0">
              <a:lnSpc>
                <a:spcPct val="86999"/>
              </a:lnSpc>
              <a:spcBef>
                <a:spcPts val="0"/>
              </a:spcBef>
              <a:spcAft>
                <a:spcPts val="0"/>
              </a:spcAft>
              <a:buNone/>
            </a:pPr>
            <a:endParaRPr sz="1050">
              <a:solidFill>
                <a:srgbClr val="000000"/>
              </a:solidFill>
              <a:highlight>
                <a:srgbClr val="FFFFFF"/>
              </a:highlight>
              <a:latin typeface="Arial"/>
              <a:ea typeface="Arial"/>
              <a:cs typeface="Arial"/>
              <a:sym typeface="Aria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The “cab_rides.csv” contains 693, 071 rows and 10 columns</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The “weather.csv” contains  6,276 rows and 8 columns</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The numerical variables in our analysis did not follow a normal distribution (see Fig. 5 and Fig. 6 on </a:t>
            </a:r>
            <a:r>
              <a:rPr lang="en" sz="1200" u="sng">
                <a:solidFill>
                  <a:schemeClr val="dk1"/>
                </a:solidFill>
              </a:rPr>
              <a:t>next slide</a:t>
            </a:r>
            <a:r>
              <a:rPr lang="en" sz="1200">
                <a:solidFill>
                  <a:schemeClr val="dk1"/>
                </a:solidFill>
              </a:rPr>
              <a:t>)</a:t>
            </a:r>
            <a:endParaRPr sz="1200">
              <a:solidFill>
                <a:schemeClr val="dk1"/>
              </a:solidFill>
            </a:endParaRPr>
          </a:p>
          <a:p>
            <a:pPr marL="457200" lvl="0" indent="0" algn="l" rtl="0">
              <a:lnSpc>
                <a:spcPct val="86999"/>
              </a:lnSpc>
              <a:spcBef>
                <a:spcPts val="0"/>
              </a:spcBef>
              <a:spcAft>
                <a:spcPts val="0"/>
              </a:spcAft>
              <a:buNone/>
            </a:pPr>
            <a:endParaRPr/>
          </a:p>
        </p:txBody>
      </p:sp>
      <p:pic>
        <p:nvPicPr>
          <p:cNvPr id="91" name="Google Shape;91;p16"/>
          <p:cNvPicPr preferRelativeResize="0"/>
          <p:nvPr/>
        </p:nvPicPr>
        <p:blipFill>
          <a:blip r:embed="rId3">
            <a:alphaModFix/>
          </a:blip>
          <a:stretch>
            <a:fillRect/>
          </a:stretch>
        </p:blipFill>
        <p:spPr>
          <a:xfrm>
            <a:off x="6887975" y="136800"/>
            <a:ext cx="1947099" cy="1527101"/>
          </a:xfrm>
          <a:prstGeom prst="rect">
            <a:avLst/>
          </a:prstGeom>
          <a:noFill/>
          <a:ln w="19050" cap="flat" cmpd="sng">
            <a:solidFill>
              <a:schemeClr val="dk1"/>
            </a:solidFill>
            <a:prstDash val="solid"/>
            <a:round/>
            <a:headEnd type="none" w="sm" len="sm"/>
            <a:tailEnd type="none" w="sm" len="sm"/>
          </a:ln>
        </p:spPr>
      </p:pic>
      <p:pic>
        <p:nvPicPr>
          <p:cNvPr id="92" name="Google Shape;92;p16"/>
          <p:cNvPicPr preferRelativeResize="0"/>
          <p:nvPr/>
        </p:nvPicPr>
        <p:blipFill>
          <a:blip r:embed="rId4">
            <a:alphaModFix/>
          </a:blip>
          <a:stretch>
            <a:fillRect/>
          </a:stretch>
        </p:blipFill>
        <p:spPr>
          <a:xfrm>
            <a:off x="6887975" y="1753937"/>
            <a:ext cx="1947099" cy="1527074"/>
          </a:xfrm>
          <a:prstGeom prst="rect">
            <a:avLst/>
          </a:prstGeom>
          <a:noFill/>
          <a:ln w="28575" cap="flat" cmpd="sng">
            <a:solidFill>
              <a:schemeClr val="dk1"/>
            </a:solidFill>
            <a:prstDash val="solid"/>
            <a:round/>
            <a:headEnd type="none" w="sm" len="sm"/>
            <a:tailEnd type="none" w="sm" len="sm"/>
          </a:ln>
        </p:spPr>
      </p:pic>
      <p:pic>
        <p:nvPicPr>
          <p:cNvPr id="93" name="Google Shape;93;p16"/>
          <p:cNvPicPr preferRelativeResize="0"/>
          <p:nvPr/>
        </p:nvPicPr>
        <p:blipFill>
          <a:blip r:embed="rId5">
            <a:alphaModFix/>
          </a:blip>
          <a:stretch>
            <a:fillRect/>
          </a:stretch>
        </p:blipFill>
        <p:spPr>
          <a:xfrm>
            <a:off x="6887975" y="3371050"/>
            <a:ext cx="1947099" cy="1527049"/>
          </a:xfrm>
          <a:prstGeom prst="rect">
            <a:avLst/>
          </a:prstGeom>
          <a:noFill/>
          <a:ln w="28575" cap="flat" cmpd="sng">
            <a:solidFill>
              <a:schemeClr val="dk1"/>
            </a:solidFill>
            <a:prstDash val="solid"/>
            <a:round/>
            <a:headEnd type="none" w="sm" len="sm"/>
            <a:tailEnd type="none" w="sm" len="sm"/>
          </a:ln>
        </p:spPr>
      </p:pic>
      <p:pic>
        <p:nvPicPr>
          <p:cNvPr id="94" name="Google Shape;94;p16"/>
          <p:cNvPicPr preferRelativeResize="0"/>
          <p:nvPr/>
        </p:nvPicPr>
        <p:blipFill>
          <a:blip r:embed="rId6">
            <a:alphaModFix/>
          </a:blip>
          <a:stretch>
            <a:fillRect/>
          </a:stretch>
        </p:blipFill>
        <p:spPr>
          <a:xfrm>
            <a:off x="799155" y="2571750"/>
            <a:ext cx="5402168" cy="2330049"/>
          </a:xfrm>
          <a:prstGeom prst="rect">
            <a:avLst/>
          </a:prstGeom>
          <a:noFill/>
          <a:ln w="28575" cap="flat" cmpd="sng">
            <a:solidFill>
              <a:schemeClr val="dk1"/>
            </a:solidFill>
            <a:prstDash val="solid"/>
            <a:round/>
            <a:headEnd type="none" w="sm" len="sm"/>
            <a:tailEnd type="none" w="sm" len="sm"/>
          </a:ln>
        </p:spPr>
      </p:pic>
      <p:sp>
        <p:nvSpPr>
          <p:cNvPr id="95" name="Google Shape;95;p16"/>
          <p:cNvSpPr txBox="1"/>
          <p:nvPr/>
        </p:nvSpPr>
        <p:spPr>
          <a:xfrm>
            <a:off x="6314000" y="13680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1</a:t>
            </a:r>
            <a:endParaRPr sz="900" b="1" i="1">
              <a:solidFill>
                <a:schemeClr val="dk1"/>
              </a:solidFill>
              <a:latin typeface="Lato"/>
              <a:ea typeface="Lato"/>
              <a:cs typeface="Lato"/>
              <a:sym typeface="Lato"/>
            </a:endParaRPr>
          </a:p>
        </p:txBody>
      </p:sp>
      <p:sp>
        <p:nvSpPr>
          <p:cNvPr id="96" name="Google Shape;96;p16"/>
          <p:cNvSpPr txBox="1"/>
          <p:nvPr/>
        </p:nvSpPr>
        <p:spPr>
          <a:xfrm>
            <a:off x="6314000" y="1753925"/>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2</a:t>
            </a:r>
            <a:endParaRPr sz="900" b="1" i="1">
              <a:solidFill>
                <a:schemeClr val="dk1"/>
              </a:solidFill>
              <a:latin typeface="Lato"/>
              <a:ea typeface="Lato"/>
              <a:cs typeface="Lato"/>
              <a:sym typeface="Lato"/>
            </a:endParaRPr>
          </a:p>
        </p:txBody>
      </p:sp>
      <p:sp>
        <p:nvSpPr>
          <p:cNvPr id="97" name="Google Shape;97;p16"/>
          <p:cNvSpPr txBox="1"/>
          <p:nvPr/>
        </p:nvSpPr>
        <p:spPr>
          <a:xfrm>
            <a:off x="6314000" y="337105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3</a:t>
            </a:r>
            <a:endParaRPr sz="900" b="1" i="1">
              <a:solidFill>
                <a:schemeClr val="dk1"/>
              </a:solidFill>
              <a:latin typeface="Lato"/>
              <a:ea typeface="Lato"/>
              <a:cs typeface="Lato"/>
              <a:sym typeface="Lato"/>
            </a:endParaRPr>
          </a:p>
        </p:txBody>
      </p:sp>
      <p:sp>
        <p:nvSpPr>
          <p:cNvPr id="98" name="Google Shape;98;p16"/>
          <p:cNvSpPr txBox="1"/>
          <p:nvPr/>
        </p:nvSpPr>
        <p:spPr>
          <a:xfrm>
            <a:off x="799150" y="224865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4</a:t>
            </a:r>
            <a:endParaRPr sz="900" b="1" i="1">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Descriptive Analysis</a:t>
            </a:r>
            <a:endParaRPr sz="3500" u="sng">
              <a:latin typeface="Arial"/>
              <a:ea typeface="Arial"/>
              <a:cs typeface="Arial"/>
              <a:sym typeface="Arial"/>
            </a:endParaRPr>
          </a:p>
          <a:p>
            <a:pPr marL="0" lvl="0" indent="0" algn="l" rtl="0">
              <a:spcBef>
                <a:spcPts val="1200"/>
              </a:spcBef>
              <a:spcAft>
                <a:spcPts val="0"/>
              </a:spcAft>
              <a:buNone/>
            </a:pPr>
            <a:endParaRPr/>
          </a:p>
        </p:txBody>
      </p:sp>
      <p:pic>
        <p:nvPicPr>
          <p:cNvPr id="104" name="Google Shape;104;p17"/>
          <p:cNvPicPr preferRelativeResize="0"/>
          <p:nvPr/>
        </p:nvPicPr>
        <p:blipFill>
          <a:blip r:embed="rId3">
            <a:alphaModFix/>
          </a:blip>
          <a:stretch>
            <a:fillRect/>
          </a:stretch>
        </p:blipFill>
        <p:spPr>
          <a:xfrm>
            <a:off x="662841" y="1181775"/>
            <a:ext cx="3785360" cy="3769199"/>
          </a:xfrm>
          <a:prstGeom prst="rect">
            <a:avLst/>
          </a:prstGeom>
          <a:noFill/>
          <a:ln>
            <a:noFill/>
          </a:ln>
        </p:spPr>
      </p:pic>
      <p:pic>
        <p:nvPicPr>
          <p:cNvPr id="105" name="Google Shape;105;p17"/>
          <p:cNvPicPr preferRelativeResize="0"/>
          <p:nvPr/>
        </p:nvPicPr>
        <p:blipFill>
          <a:blip r:embed="rId4">
            <a:alphaModFix/>
          </a:blip>
          <a:stretch>
            <a:fillRect/>
          </a:stretch>
        </p:blipFill>
        <p:spPr>
          <a:xfrm>
            <a:off x="4873175" y="1181775"/>
            <a:ext cx="3875526" cy="3769201"/>
          </a:xfrm>
          <a:prstGeom prst="rect">
            <a:avLst/>
          </a:prstGeom>
          <a:noFill/>
          <a:ln>
            <a:noFill/>
          </a:ln>
        </p:spPr>
      </p:pic>
      <p:sp>
        <p:nvSpPr>
          <p:cNvPr id="106" name="Google Shape;106;p17"/>
          <p:cNvSpPr txBox="1"/>
          <p:nvPr/>
        </p:nvSpPr>
        <p:spPr>
          <a:xfrm>
            <a:off x="662850" y="90210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5</a:t>
            </a:r>
            <a:endParaRPr sz="900" b="1" i="1">
              <a:solidFill>
                <a:schemeClr val="dk1"/>
              </a:solidFill>
              <a:latin typeface="Lato"/>
              <a:ea typeface="Lato"/>
              <a:cs typeface="Lato"/>
              <a:sym typeface="Lato"/>
            </a:endParaRPr>
          </a:p>
        </p:txBody>
      </p:sp>
      <p:sp>
        <p:nvSpPr>
          <p:cNvPr id="107" name="Google Shape;107;p17"/>
          <p:cNvSpPr txBox="1"/>
          <p:nvPr/>
        </p:nvSpPr>
        <p:spPr>
          <a:xfrm>
            <a:off x="4924550" y="90210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6</a:t>
            </a:r>
            <a:endParaRPr sz="900" b="1" i="1">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11"/>
        <p:cNvGrpSpPr/>
        <p:nvPr/>
      </p:nvGrpSpPr>
      <p:grpSpPr>
        <a:xfrm>
          <a:off x="0" y="0"/>
          <a:ext cx="0" cy="0"/>
          <a:chOff x="0" y="0"/>
          <a:chExt cx="0" cy="0"/>
        </a:xfrm>
      </p:grpSpPr>
      <p:sp>
        <p:nvSpPr>
          <p:cNvPr id="112" name="Google Shape;112;p18"/>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Data Pre-Processing</a:t>
            </a:r>
            <a:endParaRPr sz="3500" u="sng">
              <a:latin typeface="Arial"/>
              <a:ea typeface="Arial"/>
              <a:cs typeface="Arial"/>
              <a:sym typeface="Arial"/>
            </a:endParaRPr>
          </a:p>
          <a:p>
            <a:pPr marL="0" lvl="0" indent="0" algn="l" rtl="0">
              <a:spcBef>
                <a:spcPts val="1200"/>
              </a:spcBef>
              <a:spcAft>
                <a:spcPts val="0"/>
              </a:spcAft>
              <a:buNone/>
            </a:pPr>
            <a:endParaRPr/>
          </a:p>
        </p:txBody>
      </p:sp>
      <p:sp>
        <p:nvSpPr>
          <p:cNvPr id="113" name="Google Shape;113;p18"/>
          <p:cNvSpPr txBox="1">
            <a:spLocks noGrp="1"/>
          </p:cNvSpPr>
          <p:nvPr>
            <p:ph type="subTitle" idx="1"/>
          </p:nvPr>
        </p:nvSpPr>
        <p:spPr>
          <a:xfrm>
            <a:off x="625500" y="1545025"/>
            <a:ext cx="7893000" cy="3463500"/>
          </a:xfrm>
          <a:prstGeom prst="rect">
            <a:avLst/>
          </a:prstGeom>
        </p:spPr>
        <p:txBody>
          <a:bodyPr spcFirstLastPara="1" wrap="square" lIns="91425" tIns="91425" rIns="91425" bIns="91425" anchor="b" anchorCtr="0">
            <a:noAutofit/>
          </a:bodyPr>
          <a:lstStyle/>
          <a:p>
            <a:pPr marL="457200" lvl="0" indent="-304800" algn="l" rtl="0">
              <a:lnSpc>
                <a:spcPct val="86999"/>
              </a:lnSpc>
              <a:spcBef>
                <a:spcPts val="0"/>
              </a:spcBef>
              <a:spcAft>
                <a:spcPts val="0"/>
              </a:spcAft>
              <a:buClr>
                <a:schemeClr val="dk1"/>
              </a:buClr>
              <a:buSzPts val="1200"/>
              <a:buChar char="●"/>
            </a:pPr>
            <a:r>
              <a:rPr lang="en" sz="1200">
                <a:solidFill>
                  <a:schemeClr val="dk1"/>
                </a:solidFill>
              </a:rPr>
              <a:t>Due to the numerical variables in our dataset not following a normal distribution, we felt it was appropriate to </a:t>
            </a:r>
            <a:r>
              <a:rPr lang="en" sz="1200" b="1">
                <a:solidFill>
                  <a:schemeClr val="dk1"/>
                </a:solidFill>
              </a:rPr>
              <a:t>standardize</a:t>
            </a:r>
            <a:r>
              <a:rPr lang="en" sz="1200">
                <a:solidFill>
                  <a:schemeClr val="dk1"/>
                </a:solidFill>
              </a:rPr>
              <a:t> the data.</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also proceeded with encoding our categorical variable so that they were in the proper format to be incorporated into our models.</a:t>
            </a:r>
            <a:endParaRPr sz="1200">
              <a:solidFill>
                <a:schemeClr val="dk1"/>
              </a:solidFill>
            </a:endParaRPr>
          </a:p>
          <a:p>
            <a:pPr marL="0" lvl="0" indent="0" algn="l" rtl="0">
              <a:lnSpc>
                <a:spcPct val="86999"/>
              </a:lnSpc>
              <a:spcBef>
                <a:spcPts val="0"/>
              </a:spcBef>
              <a:spcAft>
                <a:spcPts val="0"/>
              </a:spcAft>
              <a:buNone/>
            </a:pPr>
            <a:endParaRPr sz="1200">
              <a:solidFill>
                <a:schemeClr val="dk1"/>
              </a:solidFill>
            </a:endParaRPr>
          </a:p>
          <a:p>
            <a:pPr marL="0" lvl="0" indent="0" algn="l" rtl="0">
              <a:lnSpc>
                <a:spcPct val="86999"/>
              </a:lnSpc>
              <a:spcBef>
                <a:spcPts val="0"/>
              </a:spcBef>
              <a:spcAft>
                <a:spcPts val="0"/>
              </a:spcAft>
              <a:buNone/>
            </a:pP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ultimately determined that the </a:t>
            </a:r>
            <a:r>
              <a:rPr lang="en" sz="1200">
                <a:solidFill>
                  <a:schemeClr val="dk1"/>
                </a:solidFill>
                <a:latin typeface="Courier New"/>
                <a:ea typeface="Courier New"/>
                <a:cs typeface="Courier New"/>
                <a:sym typeface="Courier New"/>
              </a:rPr>
              <a:t>time_stamp</a:t>
            </a:r>
            <a:r>
              <a:rPr lang="en" sz="1200">
                <a:solidFill>
                  <a:schemeClr val="dk1"/>
                </a:solidFill>
              </a:rPr>
              <a:t> was irrelevant for our analysis, thus we removed the variable entirely</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created a new variable, </a:t>
            </a:r>
            <a:r>
              <a:rPr lang="en" sz="1200">
                <a:solidFill>
                  <a:schemeClr val="dk1"/>
                </a:solidFill>
                <a:latin typeface="Courier New"/>
                <a:ea typeface="Courier New"/>
                <a:cs typeface="Courier New"/>
                <a:sym typeface="Courier New"/>
              </a:rPr>
              <a:t>merge_date</a:t>
            </a:r>
            <a:r>
              <a:rPr lang="en" sz="1200">
                <a:solidFill>
                  <a:schemeClr val="dk1"/>
                </a:solidFill>
              </a:rPr>
              <a:t>, which contained the year, month, day of month, and hour of day for each service recorded in “weather.csv”</a:t>
            </a:r>
            <a:endParaRPr sz="1200">
              <a:solidFill>
                <a:schemeClr val="dk1"/>
              </a:solidFill>
            </a:endParaRPr>
          </a:p>
          <a:p>
            <a:pPr marL="914400" lvl="1" indent="-304800" algn="l" rtl="0">
              <a:lnSpc>
                <a:spcPct val="86999"/>
              </a:lnSpc>
              <a:spcBef>
                <a:spcPts val="0"/>
              </a:spcBef>
              <a:spcAft>
                <a:spcPts val="0"/>
              </a:spcAft>
              <a:buClr>
                <a:schemeClr val="dk1"/>
              </a:buClr>
              <a:buSzPts val="1200"/>
              <a:buChar char="○"/>
            </a:pPr>
            <a:r>
              <a:rPr lang="en" sz="1200">
                <a:solidFill>
                  <a:schemeClr val="dk1"/>
                </a:solidFill>
              </a:rPr>
              <a:t>This allowed us to incorporate such factors into our analysis when classifying strictly “Lyft” services</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created a new variable, </a:t>
            </a:r>
            <a:r>
              <a:rPr lang="en" sz="1200">
                <a:solidFill>
                  <a:schemeClr val="dk1"/>
                </a:solidFill>
                <a:latin typeface="Courier New"/>
                <a:ea typeface="Courier New"/>
                <a:cs typeface="Courier New"/>
                <a:sym typeface="Courier New"/>
              </a:rPr>
              <a:t>cab_status</a:t>
            </a:r>
            <a:r>
              <a:rPr lang="en" sz="1200">
                <a:solidFill>
                  <a:schemeClr val="dk1"/>
                </a:solidFill>
              </a:rPr>
              <a:t>,  which specifies whether a service was completed by “Lyft” with a value of 1 or 0 if it was completed by “Uber”</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In our </a:t>
            </a:r>
            <a:r>
              <a:rPr lang="en" sz="1200">
                <a:solidFill>
                  <a:schemeClr val="dk1"/>
                </a:solidFill>
                <a:latin typeface="Courier New"/>
                <a:ea typeface="Courier New"/>
                <a:cs typeface="Courier New"/>
                <a:sym typeface="Courier New"/>
              </a:rPr>
              <a:t>product_id</a:t>
            </a:r>
            <a:r>
              <a:rPr lang="en" sz="1200">
                <a:solidFill>
                  <a:schemeClr val="dk1"/>
                </a:solidFill>
              </a:rPr>
              <a:t> variable we identified several levels, “Black,” “BlackSUV,” and “WAV” which did not correspond to any rideshare services offered by “Uber” or “Lyft”, thus we removed rows which contained these levels as they would be irrelevant for our analysis going forward.</a:t>
            </a: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Due to the imbalance observed in our </a:t>
            </a:r>
            <a:r>
              <a:rPr lang="en" sz="1200">
                <a:solidFill>
                  <a:schemeClr val="dk1"/>
                </a:solidFill>
                <a:latin typeface="Courier New"/>
                <a:ea typeface="Courier New"/>
                <a:cs typeface="Courier New"/>
                <a:sym typeface="Courier New"/>
              </a:rPr>
              <a:t>cab_status </a:t>
            </a:r>
            <a:r>
              <a:rPr lang="en" sz="1200">
                <a:solidFill>
                  <a:schemeClr val="dk1"/>
                </a:solidFill>
              </a:rPr>
              <a:t>outcome variable, we proceeded with balancing our data using SMOTE.</a:t>
            </a:r>
            <a:endParaRPr sz="1200">
              <a:solidFill>
                <a:schemeClr val="dk1"/>
              </a:solidFill>
            </a:endParaRPr>
          </a:p>
          <a:p>
            <a:pPr marL="0" lvl="0" indent="0" algn="l" rtl="0">
              <a:spcBef>
                <a:spcPts val="1000"/>
              </a:spcBef>
              <a:spcAft>
                <a:spcPts val="0"/>
              </a:spcAft>
              <a:buNone/>
            </a:pP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Fitting Models</a:t>
            </a:r>
            <a:endParaRPr sz="3500" u="sng">
              <a:latin typeface="Arial"/>
              <a:ea typeface="Arial"/>
              <a:cs typeface="Arial"/>
              <a:sym typeface="Arial"/>
            </a:endParaRPr>
          </a:p>
          <a:p>
            <a:pPr marL="0" lvl="0" indent="0" algn="l" rtl="0">
              <a:spcBef>
                <a:spcPts val="1200"/>
              </a:spcBef>
              <a:spcAft>
                <a:spcPts val="0"/>
              </a:spcAft>
              <a:buNone/>
            </a:pPr>
            <a:endParaRPr/>
          </a:p>
        </p:txBody>
      </p:sp>
      <p:sp>
        <p:nvSpPr>
          <p:cNvPr id="119" name="Google Shape;119;p19"/>
          <p:cNvSpPr txBox="1">
            <a:spLocks noGrp="1"/>
          </p:cNvSpPr>
          <p:nvPr>
            <p:ph type="subTitle" idx="1"/>
          </p:nvPr>
        </p:nvSpPr>
        <p:spPr>
          <a:xfrm>
            <a:off x="630600" y="1102175"/>
            <a:ext cx="7893000" cy="2859600"/>
          </a:xfrm>
          <a:prstGeom prst="rect">
            <a:avLst/>
          </a:prstGeom>
        </p:spPr>
        <p:txBody>
          <a:bodyPr spcFirstLastPara="1" wrap="square" lIns="91425" tIns="91425" rIns="91425" bIns="91425" anchor="b" anchorCtr="0">
            <a:noAutofit/>
          </a:bodyPr>
          <a:lstStyle/>
          <a:p>
            <a:pPr marL="0" lvl="0" indent="0" algn="l" rtl="0">
              <a:lnSpc>
                <a:spcPct val="86999"/>
              </a:lnSpc>
              <a:spcBef>
                <a:spcPts val="0"/>
              </a:spcBef>
              <a:spcAft>
                <a:spcPts val="0"/>
              </a:spcAft>
              <a:buNone/>
            </a:pPr>
            <a:endParaRPr sz="1200" b="1">
              <a:solidFill>
                <a:schemeClr val="dk2"/>
              </a:solidFill>
            </a:endParaRPr>
          </a:p>
          <a:p>
            <a:pPr marL="0" lvl="0" indent="0" algn="l" rtl="0">
              <a:lnSpc>
                <a:spcPct val="86999"/>
              </a:lnSpc>
              <a:spcBef>
                <a:spcPts val="800"/>
              </a:spcBef>
              <a:spcAft>
                <a:spcPts val="0"/>
              </a:spcAft>
              <a:buNone/>
            </a:pPr>
            <a:endParaRPr sz="1200">
              <a:solidFill>
                <a:schemeClr val="dk2"/>
              </a:solidFill>
            </a:endParaRPr>
          </a:p>
          <a:p>
            <a:pPr marL="1371600" lvl="0" indent="0" algn="l" rtl="0">
              <a:lnSpc>
                <a:spcPct val="86999"/>
              </a:lnSpc>
              <a:spcBef>
                <a:spcPts val="0"/>
              </a:spcBef>
              <a:spcAft>
                <a:spcPts val="0"/>
              </a:spcAft>
              <a:buNone/>
            </a:pPr>
            <a:endParaRPr sz="1200">
              <a:solidFill>
                <a:schemeClr val="dk2"/>
              </a:solidFill>
            </a:endParaRPr>
          </a:p>
          <a:p>
            <a:pPr marL="0" lvl="0" indent="0" algn="l" rtl="0">
              <a:lnSpc>
                <a:spcPct val="86999"/>
              </a:lnSpc>
              <a:spcBef>
                <a:spcPts val="0"/>
              </a:spcBef>
              <a:spcAft>
                <a:spcPts val="0"/>
              </a:spcAft>
              <a:buNone/>
            </a:pPr>
            <a:endParaRPr sz="1200">
              <a:solidFill>
                <a:schemeClr val="dk2"/>
              </a:solidFill>
              <a:latin typeface="Courier New"/>
              <a:ea typeface="Courier New"/>
              <a:cs typeface="Courier New"/>
              <a:sym typeface="Courier New"/>
            </a:endParaRPr>
          </a:p>
          <a:p>
            <a:pPr marL="0" lvl="0" indent="0" algn="l" rtl="0">
              <a:spcBef>
                <a:spcPts val="1000"/>
              </a:spcBef>
              <a:spcAft>
                <a:spcPts val="0"/>
              </a:spcAft>
              <a:buNone/>
            </a:pPr>
            <a:endParaRPr sz="1200">
              <a:solidFill>
                <a:schemeClr val="dk2"/>
              </a:solidFill>
            </a:endParaRPr>
          </a:p>
        </p:txBody>
      </p:sp>
      <p:sp>
        <p:nvSpPr>
          <p:cNvPr id="120" name="Google Shape;120;p19"/>
          <p:cNvSpPr txBox="1">
            <a:spLocks noGrp="1"/>
          </p:cNvSpPr>
          <p:nvPr>
            <p:ph type="subTitle" idx="1"/>
          </p:nvPr>
        </p:nvSpPr>
        <p:spPr>
          <a:xfrm>
            <a:off x="304225" y="1196725"/>
            <a:ext cx="5537100" cy="3557400"/>
          </a:xfrm>
          <a:prstGeom prst="rect">
            <a:avLst/>
          </a:prstGeom>
        </p:spPr>
        <p:txBody>
          <a:bodyPr spcFirstLastPara="1" wrap="square" lIns="91425" tIns="91425" rIns="91425" bIns="91425" anchor="b" anchorCtr="0">
            <a:noAutofit/>
          </a:bodyPr>
          <a:lstStyle/>
          <a:p>
            <a:pPr marL="457200" lvl="0" indent="-306070" algn="l" rtl="0">
              <a:lnSpc>
                <a:spcPct val="86999"/>
              </a:lnSpc>
              <a:spcBef>
                <a:spcPts val="0"/>
              </a:spcBef>
              <a:spcAft>
                <a:spcPts val="0"/>
              </a:spcAft>
              <a:buClr>
                <a:schemeClr val="dk1"/>
              </a:buClr>
              <a:buSzPts val="1220"/>
              <a:buChar char="●"/>
            </a:pPr>
            <a:r>
              <a:rPr lang="en" sz="1220">
                <a:solidFill>
                  <a:schemeClr val="dk1"/>
                </a:solidFill>
              </a:rPr>
              <a:t>We fit four models over the course of the analysis; </a:t>
            </a:r>
            <a:r>
              <a:rPr lang="en" sz="1220" b="1">
                <a:solidFill>
                  <a:schemeClr val="dk1"/>
                </a:solidFill>
              </a:rPr>
              <a:t>Logistic Regression, Decision Tree, Random Forest, </a:t>
            </a:r>
            <a:r>
              <a:rPr lang="en" sz="1220">
                <a:solidFill>
                  <a:schemeClr val="dk1"/>
                </a:solidFill>
              </a:rPr>
              <a:t>and</a:t>
            </a:r>
            <a:r>
              <a:rPr lang="en" sz="1220" b="1">
                <a:solidFill>
                  <a:schemeClr val="dk1"/>
                </a:solidFill>
              </a:rPr>
              <a:t> K-NN</a:t>
            </a:r>
            <a:endParaRPr sz="1220" b="1">
              <a:solidFill>
                <a:schemeClr val="dk1"/>
              </a:solidFill>
            </a:endParaRPr>
          </a:p>
          <a:p>
            <a:pPr marL="914400" lvl="1" indent="-306069" algn="l" rtl="0">
              <a:lnSpc>
                <a:spcPct val="86999"/>
              </a:lnSpc>
              <a:spcBef>
                <a:spcPts val="0"/>
              </a:spcBef>
              <a:spcAft>
                <a:spcPts val="0"/>
              </a:spcAft>
              <a:buClr>
                <a:schemeClr val="dk1"/>
              </a:buClr>
              <a:buSzPts val="1220"/>
              <a:buChar char="○"/>
            </a:pPr>
            <a:r>
              <a:rPr lang="en" sz="1220">
                <a:solidFill>
                  <a:schemeClr val="dk1"/>
                </a:solidFill>
              </a:rPr>
              <a:t>We utilized the default parameters for each of our models given that we were already provided with a desirable AUC curve We assessed each of our models based on </a:t>
            </a:r>
            <a:r>
              <a:rPr lang="en" sz="1220" b="1">
                <a:solidFill>
                  <a:schemeClr val="dk1"/>
                </a:solidFill>
              </a:rPr>
              <a:t>Accuracy, Sensitivity, Specificity</a:t>
            </a:r>
            <a:r>
              <a:rPr lang="en" sz="1220">
                <a:solidFill>
                  <a:schemeClr val="dk1"/>
                </a:solidFill>
              </a:rPr>
              <a:t> metrics  and </a:t>
            </a:r>
            <a:r>
              <a:rPr lang="en" sz="1220" b="1">
                <a:solidFill>
                  <a:schemeClr val="dk1"/>
                </a:solidFill>
              </a:rPr>
              <a:t>ROC/AUC Curve</a:t>
            </a:r>
            <a:endParaRPr sz="1220" b="1">
              <a:solidFill>
                <a:schemeClr val="dk1"/>
              </a:solidFill>
            </a:endParaRPr>
          </a:p>
          <a:p>
            <a:pPr marL="0" lvl="0" indent="0" algn="l" rtl="0">
              <a:lnSpc>
                <a:spcPct val="86999"/>
              </a:lnSpc>
              <a:spcBef>
                <a:spcPts val="0"/>
              </a:spcBef>
              <a:spcAft>
                <a:spcPts val="0"/>
              </a:spcAft>
              <a:buNone/>
            </a:pPr>
            <a:endParaRPr sz="1220" b="1">
              <a:solidFill>
                <a:schemeClr val="dk1"/>
              </a:solidFill>
            </a:endParaRPr>
          </a:p>
          <a:p>
            <a:pPr marL="457200" lvl="0" indent="-306070" algn="l" rtl="0">
              <a:lnSpc>
                <a:spcPct val="86999"/>
              </a:lnSpc>
              <a:spcBef>
                <a:spcPts val="0"/>
              </a:spcBef>
              <a:spcAft>
                <a:spcPts val="0"/>
              </a:spcAft>
              <a:buClr>
                <a:schemeClr val="dk1"/>
              </a:buClr>
              <a:buSzPts val="1220"/>
              <a:buChar char="●"/>
            </a:pPr>
            <a:r>
              <a:rPr lang="en" sz="1220">
                <a:solidFill>
                  <a:schemeClr val="dk1"/>
                </a:solidFill>
              </a:rPr>
              <a:t>Based on the results of our assessment criteria, we identified the </a:t>
            </a:r>
            <a:r>
              <a:rPr lang="en" sz="1220" b="1">
                <a:solidFill>
                  <a:schemeClr val="dk1"/>
                </a:solidFill>
              </a:rPr>
              <a:t>Decision Tree Model</a:t>
            </a:r>
            <a:r>
              <a:rPr lang="en" sz="1220">
                <a:solidFill>
                  <a:schemeClr val="dk1"/>
                </a:solidFill>
              </a:rPr>
              <a:t> to be most appropriate when classifying “Lyft” rideshare services</a:t>
            </a:r>
            <a:endParaRPr sz="1220">
              <a:solidFill>
                <a:schemeClr val="dk1"/>
              </a:solidFill>
            </a:endParaRPr>
          </a:p>
          <a:p>
            <a:pPr marL="914400" lvl="1" indent="-306069" algn="l" rtl="0">
              <a:lnSpc>
                <a:spcPct val="86999"/>
              </a:lnSpc>
              <a:spcBef>
                <a:spcPts val="0"/>
              </a:spcBef>
              <a:spcAft>
                <a:spcPts val="0"/>
              </a:spcAft>
              <a:buClr>
                <a:schemeClr val="dk1"/>
              </a:buClr>
              <a:buSzPts val="1220"/>
              <a:buChar char="○"/>
            </a:pPr>
            <a:r>
              <a:rPr lang="en" sz="1220">
                <a:solidFill>
                  <a:schemeClr val="dk1"/>
                </a:solidFill>
              </a:rPr>
              <a:t>Both our Random Forests Model and Decision Tree Model provided us with an AUC of 0.97</a:t>
            </a:r>
            <a:endParaRPr sz="1220">
              <a:solidFill>
                <a:schemeClr val="dk1"/>
              </a:solidFill>
            </a:endParaRPr>
          </a:p>
          <a:p>
            <a:pPr marL="1371600" lvl="2" indent="-306069" algn="l" rtl="0">
              <a:lnSpc>
                <a:spcPct val="86999"/>
              </a:lnSpc>
              <a:spcBef>
                <a:spcPts val="0"/>
              </a:spcBef>
              <a:spcAft>
                <a:spcPts val="0"/>
              </a:spcAft>
              <a:buClr>
                <a:schemeClr val="dk1"/>
              </a:buClr>
              <a:buSzPts val="1220"/>
              <a:buChar char="■"/>
            </a:pPr>
            <a:r>
              <a:rPr lang="en" sz="1220">
                <a:solidFill>
                  <a:schemeClr val="dk1"/>
                </a:solidFill>
              </a:rPr>
              <a:t>Given the Decision Tree Model provides us with better metrics for Accuracy, Sensitivity, and Specificity values, we went with the Decision Tree Model as our best model (see Fig. 8)</a:t>
            </a:r>
            <a:endParaRPr sz="1220">
              <a:solidFill>
                <a:schemeClr val="dk1"/>
              </a:solidFill>
            </a:endParaRPr>
          </a:p>
          <a:p>
            <a:pPr marL="914400" lvl="1" indent="-306069" algn="l" rtl="0">
              <a:lnSpc>
                <a:spcPct val="86999"/>
              </a:lnSpc>
              <a:spcBef>
                <a:spcPts val="0"/>
              </a:spcBef>
              <a:spcAft>
                <a:spcPts val="0"/>
              </a:spcAft>
              <a:buClr>
                <a:schemeClr val="dk1"/>
              </a:buClr>
              <a:buSzPts val="1220"/>
              <a:buChar char="○"/>
            </a:pPr>
            <a:r>
              <a:rPr lang="en" sz="1220">
                <a:solidFill>
                  <a:schemeClr val="dk1"/>
                </a:solidFill>
              </a:rPr>
              <a:t>The </a:t>
            </a:r>
            <a:r>
              <a:rPr lang="en" sz="1220" b="1">
                <a:solidFill>
                  <a:schemeClr val="dk1"/>
                </a:solidFill>
              </a:rPr>
              <a:t>top-3 most important features </a:t>
            </a:r>
            <a:r>
              <a:rPr lang="en" sz="1220">
                <a:solidFill>
                  <a:schemeClr val="dk1"/>
                </a:solidFill>
              </a:rPr>
              <a:t>identified for the model are </a:t>
            </a:r>
            <a:r>
              <a:rPr lang="en" sz="1220" b="1">
                <a:solidFill>
                  <a:schemeClr val="dk1"/>
                </a:solidFill>
              </a:rPr>
              <a:t>“age,” “hour,” </a:t>
            </a:r>
            <a:r>
              <a:rPr lang="en" sz="1220">
                <a:solidFill>
                  <a:schemeClr val="dk1"/>
                </a:solidFill>
              </a:rPr>
              <a:t>and</a:t>
            </a:r>
            <a:r>
              <a:rPr lang="en" sz="1220" b="1">
                <a:solidFill>
                  <a:schemeClr val="dk1"/>
                </a:solidFill>
              </a:rPr>
              <a:t> “source_North Station” </a:t>
            </a:r>
            <a:r>
              <a:rPr lang="en" sz="1220">
                <a:solidFill>
                  <a:schemeClr val="dk1"/>
                </a:solidFill>
              </a:rPr>
              <a:t>(see Fig. 7)</a:t>
            </a:r>
            <a:endParaRPr sz="1220">
              <a:solidFill>
                <a:schemeClr val="dk1"/>
              </a:solidFill>
            </a:endParaRPr>
          </a:p>
          <a:p>
            <a:pPr marL="0" lvl="0" indent="0" algn="l" rtl="0">
              <a:spcBef>
                <a:spcPts val="1000"/>
              </a:spcBef>
              <a:spcAft>
                <a:spcPts val="0"/>
              </a:spcAft>
              <a:buSzPts val="935"/>
              <a:buNone/>
            </a:pPr>
            <a:endParaRPr sz="1220" b="1">
              <a:solidFill>
                <a:schemeClr val="dk1"/>
              </a:solidFill>
            </a:endParaRPr>
          </a:p>
        </p:txBody>
      </p:sp>
      <p:pic>
        <p:nvPicPr>
          <p:cNvPr id="121" name="Google Shape;121;p19"/>
          <p:cNvPicPr preferRelativeResize="0"/>
          <p:nvPr/>
        </p:nvPicPr>
        <p:blipFill>
          <a:blip r:embed="rId3">
            <a:alphaModFix/>
          </a:blip>
          <a:stretch>
            <a:fillRect/>
          </a:stretch>
        </p:blipFill>
        <p:spPr>
          <a:xfrm>
            <a:off x="6584123" y="389650"/>
            <a:ext cx="2205876" cy="2727949"/>
          </a:xfrm>
          <a:prstGeom prst="rect">
            <a:avLst/>
          </a:prstGeom>
          <a:noFill/>
          <a:ln>
            <a:noFill/>
          </a:ln>
        </p:spPr>
      </p:pic>
      <p:sp>
        <p:nvSpPr>
          <p:cNvPr id="122" name="Google Shape;122;p19"/>
          <p:cNvSpPr txBox="1"/>
          <p:nvPr/>
        </p:nvSpPr>
        <p:spPr>
          <a:xfrm>
            <a:off x="6043825" y="38965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7</a:t>
            </a:r>
            <a:endParaRPr sz="900" b="1" i="1">
              <a:solidFill>
                <a:schemeClr val="dk1"/>
              </a:solidFill>
              <a:latin typeface="Lato"/>
              <a:ea typeface="Lato"/>
              <a:cs typeface="Lato"/>
              <a:sym typeface="Lato"/>
            </a:endParaRPr>
          </a:p>
        </p:txBody>
      </p:sp>
      <p:pic>
        <p:nvPicPr>
          <p:cNvPr id="123" name="Google Shape;123;p19"/>
          <p:cNvPicPr preferRelativeResize="0"/>
          <p:nvPr/>
        </p:nvPicPr>
        <p:blipFill>
          <a:blip r:embed="rId4">
            <a:alphaModFix/>
          </a:blip>
          <a:stretch>
            <a:fillRect/>
          </a:stretch>
        </p:blipFill>
        <p:spPr>
          <a:xfrm>
            <a:off x="6493338" y="3675350"/>
            <a:ext cx="2387450" cy="1002600"/>
          </a:xfrm>
          <a:prstGeom prst="rect">
            <a:avLst/>
          </a:prstGeom>
          <a:noFill/>
          <a:ln w="28575" cap="flat" cmpd="sng">
            <a:solidFill>
              <a:schemeClr val="dk1"/>
            </a:solidFill>
            <a:prstDash val="solid"/>
            <a:round/>
            <a:headEnd type="none" w="sm" len="sm"/>
            <a:tailEnd type="none" w="sm" len="sm"/>
          </a:ln>
        </p:spPr>
      </p:pic>
      <p:sp>
        <p:nvSpPr>
          <p:cNvPr id="124" name="Google Shape;124;p19"/>
          <p:cNvSpPr txBox="1"/>
          <p:nvPr/>
        </p:nvSpPr>
        <p:spPr>
          <a:xfrm>
            <a:off x="6218750" y="3352250"/>
            <a:ext cx="54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solidFill>
                  <a:schemeClr val="dk1"/>
                </a:solidFill>
                <a:latin typeface="Lato"/>
                <a:ea typeface="Lato"/>
                <a:cs typeface="Lato"/>
                <a:sym typeface="Lato"/>
              </a:rPr>
              <a:t>Fig. 8</a:t>
            </a:r>
            <a:endParaRPr sz="900" b="1" i="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Lato"/>
                <a:ea typeface="Lato"/>
                <a:cs typeface="Lato"/>
                <a:sym typeface="Lato"/>
              </a:rPr>
              <a:t>Managerial Implications/Insights</a:t>
            </a:r>
            <a:endParaRPr sz="3500" u="sng">
              <a:latin typeface="Lato"/>
              <a:ea typeface="Lato"/>
              <a:cs typeface="Lato"/>
              <a:sym typeface="Lato"/>
            </a:endParaRPr>
          </a:p>
          <a:p>
            <a:pPr marL="0" lvl="0" indent="0" algn="l" rtl="0">
              <a:spcBef>
                <a:spcPts val="1200"/>
              </a:spcBef>
              <a:spcAft>
                <a:spcPts val="0"/>
              </a:spcAft>
              <a:buNone/>
            </a:pPr>
            <a:endParaRPr u="sng">
              <a:latin typeface="Lato"/>
              <a:ea typeface="Lato"/>
              <a:cs typeface="Lato"/>
              <a:sym typeface="Lato"/>
            </a:endParaRPr>
          </a:p>
        </p:txBody>
      </p:sp>
      <p:sp>
        <p:nvSpPr>
          <p:cNvPr id="130" name="Google Shape;130;p20"/>
          <p:cNvSpPr txBox="1">
            <a:spLocks noGrp="1"/>
          </p:cNvSpPr>
          <p:nvPr>
            <p:ph type="subTitle" idx="1"/>
          </p:nvPr>
        </p:nvSpPr>
        <p:spPr>
          <a:xfrm>
            <a:off x="630600" y="840250"/>
            <a:ext cx="7893000" cy="3355500"/>
          </a:xfrm>
          <a:prstGeom prst="rect">
            <a:avLst/>
          </a:prstGeom>
        </p:spPr>
        <p:txBody>
          <a:bodyPr spcFirstLastPara="1" wrap="square" lIns="91425" tIns="91425" rIns="91425" bIns="91425" anchor="b" anchorCtr="0">
            <a:spAutoFit/>
          </a:bodyPr>
          <a:lstStyle/>
          <a:p>
            <a:pPr marL="457200" lvl="0" indent="-311150" algn="l" rtl="0">
              <a:lnSpc>
                <a:spcPct val="86999"/>
              </a:lnSpc>
              <a:spcBef>
                <a:spcPts val="0"/>
              </a:spcBef>
              <a:spcAft>
                <a:spcPts val="0"/>
              </a:spcAft>
              <a:buClr>
                <a:schemeClr val="dk1"/>
              </a:buClr>
              <a:buSzPts val="1300"/>
              <a:buChar char="●"/>
            </a:pPr>
            <a:r>
              <a:rPr lang="en" sz="1200">
                <a:solidFill>
                  <a:schemeClr val="dk1"/>
                </a:solidFill>
              </a:rPr>
              <a:t>Based on the analysis we can say that the price of a ride is influenced by the distance of the ride and the surge multiplier applied, which are likely to be the main factors affecting the price</a:t>
            </a: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457200" lvl="0" indent="-311150" algn="l" rtl="0">
              <a:lnSpc>
                <a:spcPct val="86999"/>
              </a:lnSpc>
              <a:spcBef>
                <a:spcPts val="0"/>
              </a:spcBef>
              <a:spcAft>
                <a:spcPts val="0"/>
              </a:spcAft>
              <a:buClr>
                <a:schemeClr val="dk1"/>
              </a:buClr>
              <a:buSzPts val="1300"/>
              <a:buChar char="●"/>
            </a:pPr>
            <a:r>
              <a:rPr lang="en" sz="1200">
                <a:solidFill>
                  <a:schemeClr val="dk1"/>
                </a:solidFill>
              </a:rPr>
              <a:t>The time of the day does not seem to have a significant effect on the price or surge multiplier – this insight can be useful for ride-sharing companies to better understand the factors that drive ride pricing and to develop pricing strategies that optimize profits while remaining competitive.</a:t>
            </a:r>
            <a:endParaRPr sz="1200">
              <a:solidFill>
                <a:schemeClr val="dk1"/>
              </a:solidFill>
            </a:endParaRPr>
          </a:p>
          <a:p>
            <a:pPr marL="0" lvl="0" indent="0" algn="l" rtl="0">
              <a:lnSpc>
                <a:spcPct val="86999"/>
              </a:lnSpc>
              <a:spcBef>
                <a:spcPts val="0"/>
              </a:spcBef>
              <a:spcAft>
                <a:spcPts val="0"/>
              </a:spcAft>
              <a:buNone/>
            </a:pP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can see that from the data that the prices are not increasing when it rains – this could be due to consumers not wanting to travel when it rains heavily and being subjected to paying substantial costs</a:t>
            </a: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Based on the data we can see in terms of location, source and destination that the majority of locations which offered “Lyft” services  are Back Bay, Boston University, Financial district,North , Theatre District – thus it would be appropriate to add additional locations </a:t>
            </a: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457200" lvl="0" indent="-304800" algn="l" rtl="0">
              <a:lnSpc>
                <a:spcPct val="86999"/>
              </a:lnSpc>
              <a:spcBef>
                <a:spcPts val="0"/>
              </a:spcBef>
              <a:spcAft>
                <a:spcPts val="0"/>
              </a:spcAft>
              <a:buClr>
                <a:schemeClr val="dk1"/>
              </a:buClr>
              <a:buSzPts val="1200"/>
              <a:buChar char="●"/>
            </a:pPr>
            <a:r>
              <a:rPr lang="en" sz="1200">
                <a:solidFill>
                  <a:schemeClr val="dk1"/>
                </a:solidFill>
              </a:rPr>
              <a:t>We also found the most important features for our Decision Tree Model –  price, hour and the source North station  played a key role in determining our insights, and should prioritized for consideration by employees when seeking “Lyft” as their rideshare service</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lnSpc>
                <a:spcPct val="122222"/>
              </a:lnSpc>
              <a:spcBef>
                <a:spcPts val="1000"/>
              </a:spcBef>
              <a:spcAft>
                <a:spcPts val="0"/>
              </a:spcAft>
              <a:buClr>
                <a:schemeClr val="dk1"/>
              </a:buClr>
              <a:buSzPts val="1100"/>
              <a:buFont typeface="Arial"/>
              <a:buNone/>
            </a:pPr>
            <a:r>
              <a:rPr lang="en" sz="3500" u="sng">
                <a:latin typeface="Arial"/>
                <a:ea typeface="Arial"/>
                <a:cs typeface="Arial"/>
                <a:sym typeface="Arial"/>
              </a:rPr>
              <a:t>Model Limitations</a:t>
            </a:r>
            <a:endParaRPr sz="3500" u="sng">
              <a:latin typeface="Arial"/>
              <a:ea typeface="Arial"/>
              <a:cs typeface="Arial"/>
              <a:sym typeface="Arial"/>
            </a:endParaRPr>
          </a:p>
          <a:p>
            <a:pPr marL="0" lvl="0" indent="0" algn="l" rtl="0">
              <a:spcBef>
                <a:spcPts val="1200"/>
              </a:spcBef>
              <a:spcAft>
                <a:spcPts val="0"/>
              </a:spcAft>
              <a:buNone/>
            </a:pPr>
            <a:endParaRPr>
              <a:latin typeface="Lato"/>
              <a:ea typeface="Lato"/>
              <a:cs typeface="Lato"/>
              <a:sym typeface="Lato"/>
            </a:endParaRPr>
          </a:p>
        </p:txBody>
      </p:sp>
      <p:sp>
        <p:nvSpPr>
          <p:cNvPr id="136" name="Google Shape;136;p21"/>
          <p:cNvSpPr txBox="1">
            <a:spLocks noGrp="1"/>
          </p:cNvSpPr>
          <p:nvPr>
            <p:ph type="subTitle" idx="1"/>
          </p:nvPr>
        </p:nvSpPr>
        <p:spPr>
          <a:xfrm>
            <a:off x="630600" y="840250"/>
            <a:ext cx="7893000" cy="4571400"/>
          </a:xfrm>
          <a:prstGeom prst="rect">
            <a:avLst/>
          </a:prstGeom>
        </p:spPr>
        <p:txBody>
          <a:bodyPr spcFirstLastPara="1" wrap="square" lIns="91425" tIns="91425" rIns="91425" bIns="91425" anchor="b" anchorCtr="0">
            <a:spAutoFit/>
          </a:bodyPr>
          <a:lstStyle/>
          <a:p>
            <a:pPr marL="457200" lvl="0" indent="-304800" algn="l" rtl="0">
              <a:lnSpc>
                <a:spcPct val="100000"/>
              </a:lnSpc>
              <a:spcBef>
                <a:spcPts val="0"/>
              </a:spcBef>
              <a:spcAft>
                <a:spcPts val="0"/>
              </a:spcAft>
              <a:buClr>
                <a:schemeClr val="dk1"/>
              </a:buClr>
              <a:buSzPts val="1200"/>
              <a:buChar char="●"/>
            </a:pPr>
            <a:r>
              <a:rPr lang="en" sz="1200" b="1" i="1">
                <a:solidFill>
                  <a:schemeClr val="dk1"/>
                </a:solidFill>
              </a:rPr>
              <a:t>Limited Data:</a:t>
            </a:r>
            <a:r>
              <a:rPr lang="en" sz="1200" b="1">
                <a:solidFill>
                  <a:schemeClr val="dk1"/>
                </a:solidFill>
              </a:rPr>
              <a:t> </a:t>
            </a:r>
            <a:r>
              <a:rPr lang="en" sz="1200">
                <a:solidFill>
                  <a:schemeClr val="dk1"/>
                </a:solidFill>
              </a:rPr>
              <a:t>The data set has limited information on the Lyft Line service and the weather conditions, which could lead to inaccurate predictions</a:t>
            </a:r>
            <a:endParaRPr sz="1200">
              <a:solidFill>
                <a:schemeClr val="dk1"/>
              </a:solidFill>
            </a:endParaRPr>
          </a:p>
          <a:p>
            <a:pPr marL="4572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1200"/>
              </a:spcBef>
              <a:spcAft>
                <a:spcPts val="0"/>
              </a:spcAft>
              <a:buClr>
                <a:schemeClr val="dk1"/>
              </a:buClr>
              <a:buSzPts val="1200"/>
              <a:buChar char="●"/>
            </a:pPr>
            <a:r>
              <a:rPr lang="en" sz="1200" b="1" i="1">
                <a:solidFill>
                  <a:schemeClr val="dk1"/>
                </a:solidFill>
              </a:rPr>
              <a:t>Data Quality: </a:t>
            </a:r>
            <a:r>
              <a:rPr lang="en" sz="1200">
                <a:solidFill>
                  <a:schemeClr val="dk1"/>
                </a:solidFill>
              </a:rPr>
              <a:t>The data set had some missing values, and some data may have been inaccurate information, which altogether can, and did, affect the accuracy of the model</a:t>
            </a:r>
            <a:endParaRPr sz="1200">
              <a:solidFill>
                <a:schemeClr val="dk1"/>
              </a:solidFill>
            </a:endParaRPr>
          </a:p>
          <a:p>
            <a:pPr marL="457200" lvl="0" indent="0" algn="l" rtl="0">
              <a:lnSpc>
                <a:spcPct val="100000"/>
              </a:lnSpc>
              <a:spcBef>
                <a:spcPts val="1200"/>
              </a:spcBef>
              <a:spcAft>
                <a:spcPts val="0"/>
              </a:spcAft>
              <a:buNone/>
            </a:pPr>
            <a:endParaRPr sz="1200">
              <a:solidFill>
                <a:schemeClr val="dk1"/>
              </a:solidFill>
            </a:endParaRPr>
          </a:p>
          <a:p>
            <a:pPr marL="457200" lvl="0" indent="-304800" algn="just" rtl="0">
              <a:lnSpc>
                <a:spcPct val="100000"/>
              </a:lnSpc>
              <a:spcBef>
                <a:spcPts val="1200"/>
              </a:spcBef>
              <a:spcAft>
                <a:spcPts val="0"/>
              </a:spcAft>
              <a:buClr>
                <a:schemeClr val="dk1"/>
              </a:buClr>
              <a:buSzPts val="1200"/>
              <a:buChar char="●"/>
            </a:pPr>
            <a:r>
              <a:rPr lang="en" sz="1200" b="1" i="1">
                <a:solidFill>
                  <a:schemeClr val="dk1"/>
                </a:solidFill>
              </a:rPr>
              <a:t>External Factors:</a:t>
            </a:r>
            <a:r>
              <a:rPr lang="en" sz="1200" i="1">
                <a:solidFill>
                  <a:schemeClr val="dk1"/>
                </a:solidFill>
              </a:rPr>
              <a:t> </a:t>
            </a:r>
            <a:r>
              <a:rPr lang="en" sz="1200">
                <a:solidFill>
                  <a:schemeClr val="dk1"/>
                </a:solidFill>
              </a:rPr>
              <a:t>External factors such as road closures, traffic congestion, and accidents can affect the accessibility of “Lyft” services,  and these factors are not captured in the data set</a:t>
            </a:r>
            <a:endParaRPr sz="1200">
              <a:solidFill>
                <a:schemeClr val="dk1"/>
              </a:solidFill>
            </a:endParaRPr>
          </a:p>
          <a:p>
            <a:pPr marL="457200" lvl="0" indent="0" algn="just" rtl="0">
              <a:lnSpc>
                <a:spcPct val="86999"/>
              </a:lnSpc>
              <a:spcBef>
                <a:spcPts val="0"/>
              </a:spcBef>
              <a:spcAft>
                <a:spcPts val="0"/>
              </a:spcAft>
              <a:buNone/>
            </a:pPr>
            <a:endParaRPr sz="1200">
              <a:solidFill>
                <a:schemeClr val="dk1"/>
              </a:solidFill>
            </a:endParaRPr>
          </a:p>
          <a:p>
            <a:pPr marL="457200" lvl="0" indent="-304800" algn="just" rtl="0">
              <a:lnSpc>
                <a:spcPct val="86999"/>
              </a:lnSpc>
              <a:spcBef>
                <a:spcPts val="0"/>
              </a:spcBef>
              <a:spcAft>
                <a:spcPts val="0"/>
              </a:spcAft>
              <a:buClr>
                <a:schemeClr val="dk1"/>
              </a:buClr>
              <a:buSzPts val="1200"/>
              <a:buChar char="●"/>
            </a:pPr>
            <a:r>
              <a:rPr lang="en" sz="1200" b="1" i="1">
                <a:solidFill>
                  <a:schemeClr val="dk1"/>
                </a:solidFill>
              </a:rPr>
              <a:t>Changing Market:</a:t>
            </a:r>
            <a:r>
              <a:rPr lang="en" sz="1200">
                <a:solidFill>
                  <a:schemeClr val="dk1"/>
                </a:solidFill>
              </a:rPr>
              <a:t> The demand for Lyft Line may change over time due to changes in customer preferences, competition, or macroeconomic conditions</a:t>
            </a:r>
            <a:endParaRPr sz="1200">
              <a:solidFill>
                <a:schemeClr val="dk1"/>
              </a:solidFill>
            </a:endParaRPr>
          </a:p>
          <a:p>
            <a:pPr marL="457200" lvl="0" indent="0" algn="just" rtl="0">
              <a:lnSpc>
                <a:spcPct val="86999"/>
              </a:lnSpc>
              <a:spcBef>
                <a:spcPts val="0"/>
              </a:spcBef>
              <a:spcAft>
                <a:spcPts val="0"/>
              </a:spcAft>
              <a:buNone/>
            </a:pPr>
            <a:endParaRPr sz="1200">
              <a:solidFill>
                <a:schemeClr val="dk1"/>
              </a:solidFill>
            </a:endParaRPr>
          </a:p>
          <a:p>
            <a:pPr marL="457200" lvl="0" indent="-304800" algn="just" rtl="0">
              <a:lnSpc>
                <a:spcPct val="86999"/>
              </a:lnSpc>
              <a:spcBef>
                <a:spcPts val="0"/>
              </a:spcBef>
              <a:spcAft>
                <a:spcPts val="0"/>
              </a:spcAft>
              <a:buClr>
                <a:schemeClr val="dk1"/>
              </a:buClr>
              <a:buSzPts val="1200"/>
              <a:buChar char="●"/>
            </a:pPr>
            <a:r>
              <a:rPr lang="en" sz="1200" b="1" i="1">
                <a:solidFill>
                  <a:schemeClr val="dk1"/>
                </a:solidFill>
              </a:rPr>
              <a:t>Missing Variables:</a:t>
            </a:r>
            <a:r>
              <a:rPr lang="en" sz="1200">
                <a:solidFill>
                  <a:schemeClr val="dk1"/>
                </a:solidFill>
              </a:rPr>
              <a:t> The data set may not include all the relevant variables that affect the demand for Lyft Line, such as customer demographics, promotions, or events in the area.</a:t>
            </a:r>
            <a:endParaRPr sz="1200">
              <a:solidFill>
                <a:schemeClr val="dk1"/>
              </a:solidFill>
            </a:endParaRPr>
          </a:p>
          <a:p>
            <a:pPr marL="0" lvl="0" indent="0" algn="just" rtl="0">
              <a:lnSpc>
                <a:spcPct val="86999"/>
              </a:lnSpc>
              <a:spcBef>
                <a:spcPts val="0"/>
              </a:spcBef>
              <a:spcAft>
                <a:spcPts val="0"/>
              </a:spcAft>
              <a:buNone/>
            </a:pPr>
            <a:endParaRPr sz="1200">
              <a:solidFill>
                <a:schemeClr val="dk2"/>
              </a:solidFill>
            </a:endParaRPr>
          </a:p>
          <a:p>
            <a:pPr marL="0" lvl="0" indent="0" algn="l" rtl="0">
              <a:lnSpc>
                <a:spcPct val="86999"/>
              </a:lnSpc>
              <a:spcBef>
                <a:spcPts val="0"/>
              </a:spcBef>
              <a:spcAft>
                <a:spcPts val="0"/>
              </a:spcAft>
              <a:buNone/>
            </a:pPr>
            <a:endParaRPr sz="1200" b="1">
              <a:solidFill>
                <a:schemeClr val="dk2"/>
              </a:solidFill>
            </a:endParaRPr>
          </a:p>
          <a:p>
            <a:pPr marL="0" lvl="0" indent="0" algn="l" rtl="0">
              <a:lnSpc>
                <a:spcPct val="86999"/>
              </a:lnSpc>
              <a:spcBef>
                <a:spcPts val="800"/>
              </a:spcBef>
              <a:spcAft>
                <a:spcPts val="0"/>
              </a:spcAft>
              <a:buNone/>
            </a:pPr>
            <a:endParaRPr sz="1200">
              <a:solidFill>
                <a:schemeClr val="dk2"/>
              </a:solidFill>
            </a:endParaRPr>
          </a:p>
          <a:p>
            <a:pPr marL="1371600" lvl="0" indent="0" algn="l" rtl="0">
              <a:lnSpc>
                <a:spcPct val="86999"/>
              </a:lnSpc>
              <a:spcBef>
                <a:spcPts val="0"/>
              </a:spcBef>
              <a:spcAft>
                <a:spcPts val="0"/>
              </a:spcAft>
              <a:buNone/>
            </a:pPr>
            <a:endParaRPr sz="1200">
              <a:solidFill>
                <a:schemeClr val="dk2"/>
              </a:solidFill>
            </a:endParaRPr>
          </a:p>
          <a:p>
            <a:pPr marL="0" lvl="0" indent="0" algn="l" rtl="0">
              <a:lnSpc>
                <a:spcPct val="86999"/>
              </a:lnSpc>
              <a:spcBef>
                <a:spcPts val="0"/>
              </a:spcBef>
              <a:spcAft>
                <a:spcPts val="0"/>
              </a:spcAft>
              <a:buNone/>
            </a:pPr>
            <a:endParaRPr sz="1200">
              <a:solidFill>
                <a:schemeClr val="dk2"/>
              </a:solidFill>
            </a:endParaRPr>
          </a:p>
          <a:p>
            <a:pPr marL="0" lvl="0" indent="0" algn="l" rtl="0">
              <a:spcBef>
                <a:spcPts val="1000"/>
              </a:spcBef>
              <a:spcAft>
                <a:spcPts val="0"/>
              </a:spcAft>
              <a:buNone/>
            </a:pPr>
            <a:endParaRPr sz="1200">
              <a:solidFill>
                <a:schemeClr val="dk2"/>
              </a:solidFill>
            </a:endParaRPr>
          </a:p>
        </p:txBody>
      </p:sp>
      <p:sp>
        <p:nvSpPr>
          <p:cNvPr id="137" name="Google Shape;137;p21"/>
          <p:cNvSpPr txBox="1">
            <a:spLocks noGrp="1"/>
          </p:cNvSpPr>
          <p:nvPr>
            <p:ph type="subTitle" idx="1"/>
          </p:nvPr>
        </p:nvSpPr>
        <p:spPr>
          <a:xfrm rot="10800000" flipH="1">
            <a:off x="791000" y="4742800"/>
            <a:ext cx="7893000" cy="364200"/>
          </a:xfrm>
          <a:prstGeom prst="rect">
            <a:avLst/>
          </a:prstGeom>
        </p:spPr>
        <p:txBody>
          <a:bodyPr spcFirstLastPara="1" wrap="square" lIns="91425" tIns="91425" rIns="91425" bIns="91425" anchor="b" anchorCtr="0">
            <a:normAutofit fontScale="25000" lnSpcReduction="20000"/>
          </a:bodyPr>
          <a:lstStyle/>
          <a:p>
            <a:pPr marL="457200" lvl="0" indent="0" algn="l" rtl="0">
              <a:lnSpc>
                <a:spcPct val="86999"/>
              </a:lnSpc>
              <a:spcBef>
                <a:spcPts val="0"/>
              </a:spcBef>
              <a:spcAft>
                <a:spcPts val="0"/>
              </a:spcAft>
              <a:buNone/>
            </a:pP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457200" lvl="0" indent="0" algn="l" rtl="0">
              <a:lnSpc>
                <a:spcPct val="86999"/>
              </a:lnSpc>
              <a:spcBef>
                <a:spcPts val="0"/>
              </a:spcBef>
              <a:spcAft>
                <a:spcPts val="0"/>
              </a:spcAft>
              <a:buNone/>
            </a:pPr>
            <a:endParaRPr sz="1200">
              <a:solidFill>
                <a:schemeClr val="dk1"/>
              </a:solidFill>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1657</Words>
  <Application>Microsoft Macintosh PowerPoint</Application>
  <PresentationFormat>On-screen Show (16:9)</PresentationFormat>
  <Paragraphs>142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Courier New</vt:lpstr>
      <vt:lpstr>Arial</vt:lpstr>
      <vt:lpstr>Times New Roman</vt:lpstr>
      <vt:lpstr>Playfair Display</vt:lpstr>
      <vt:lpstr>Lato</vt:lpstr>
      <vt:lpstr>Blue &amp; Gold</vt:lpstr>
      <vt:lpstr>Uber &amp; Lyft Rideshare Service Analysis </vt:lpstr>
      <vt:lpstr>Introduction </vt:lpstr>
      <vt:lpstr>Describing Dataset </vt:lpstr>
      <vt:lpstr>Descriptive Analysis </vt:lpstr>
      <vt:lpstr>Descriptive Analysis </vt:lpstr>
      <vt:lpstr>Data Pre-Processing </vt:lpstr>
      <vt:lpstr>Fitting Models </vt:lpstr>
      <vt:lpstr>Managerial Implications/Insights </vt:lpstr>
      <vt:lpstr>Model Limitations </vt:lpstr>
      <vt:lpstr>Thank You, Drive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&amp; Lyft Rideshare Service Analysis </dc:title>
  <cp:lastModifiedBy>Quinn,Colin/Student</cp:lastModifiedBy>
  <cp:revision>1</cp:revision>
  <dcterms:modified xsi:type="dcterms:W3CDTF">2023-03-26T03:51:44Z</dcterms:modified>
</cp:coreProperties>
</file>