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108"/>
  </p:notesMasterIdLst>
  <p:handoutMasterIdLst>
    <p:handoutMasterId r:id="rId109"/>
  </p:handoutMasterIdLst>
  <p:sldIdLst>
    <p:sldId id="895" r:id="rId5"/>
    <p:sldId id="671" r:id="rId6"/>
    <p:sldId id="888" r:id="rId7"/>
    <p:sldId id="899" r:id="rId8"/>
    <p:sldId id="891" r:id="rId9"/>
    <p:sldId id="892" r:id="rId10"/>
    <p:sldId id="893" r:id="rId11"/>
    <p:sldId id="896" r:id="rId12"/>
    <p:sldId id="921" r:id="rId13"/>
    <p:sldId id="897" r:id="rId14"/>
    <p:sldId id="894" r:id="rId15"/>
    <p:sldId id="898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719" r:id="rId25"/>
    <p:sldId id="720" r:id="rId26"/>
    <p:sldId id="721" r:id="rId27"/>
    <p:sldId id="722" r:id="rId28"/>
    <p:sldId id="727" r:id="rId29"/>
    <p:sldId id="753" r:id="rId30"/>
    <p:sldId id="723" r:id="rId31"/>
    <p:sldId id="762" r:id="rId32"/>
    <p:sldId id="763" r:id="rId33"/>
    <p:sldId id="773" r:id="rId34"/>
    <p:sldId id="774" r:id="rId35"/>
    <p:sldId id="609" r:id="rId36"/>
    <p:sldId id="733" r:id="rId37"/>
    <p:sldId id="734" r:id="rId38"/>
    <p:sldId id="735" r:id="rId39"/>
    <p:sldId id="736" r:id="rId40"/>
    <p:sldId id="737" r:id="rId41"/>
    <p:sldId id="849" r:id="rId42"/>
    <p:sldId id="738" r:id="rId43"/>
    <p:sldId id="739" r:id="rId44"/>
    <p:sldId id="740" r:id="rId45"/>
    <p:sldId id="741" r:id="rId46"/>
    <p:sldId id="742" r:id="rId47"/>
    <p:sldId id="743" r:id="rId48"/>
    <p:sldId id="744" r:id="rId49"/>
    <p:sldId id="745" r:id="rId50"/>
    <p:sldId id="746" r:id="rId51"/>
    <p:sldId id="607" r:id="rId52"/>
    <p:sldId id="602" r:id="rId53"/>
    <p:sldId id="716" r:id="rId54"/>
    <p:sldId id="717" r:id="rId55"/>
    <p:sldId id="718" r:id="rId56"/>
    <p:sldId id="608" r:id="rId57"/>
    <p:sldId id="901" r:id="rId58"/>
    <p:sldId id="902" r:id="rId59"/>
    <p:sldId id="903" r:id="rId60"/>
    <p:sldId id="726" r:id="rId61"/>
    <p:sldId id="729" r:id="rId62"/>
    <p:sldId id="730" r:id="rId63"/>
    <p:sldId id="728" r:id="rId64"/>
    <p:sldId id="731" r:id="rId65"/>
    <p:sldId id="732" r:id="rId66"/>
    <p:sldId id="748" r:id="rId67"/>
    <p:sldId id="747" r:id="rId68"/>
    <p:sldId id="749" r:id="rId69"/>
    <p:sldId id="750" r:id="rId70"/>
    <p:sldId id="751" r:id="rId71"/>
    <p:sldId id="752" r:id="rId72"/>
    <p:sldId id="912" r:id="rId73"/>
    <p:sldId id="913" r:id="rId74"/>
    <p:sldId id="914" r:id="rId75"/>
    <p:sldId id="915" r:id="rId76"/>
    <p:sldId id="916" r:id="rId77"/>
    <p:sldId id="917" r:id="rId78"/>
    <p:sldId id="918" r:id="rId79"/>
    <p:sldId id="919" r:id="rId80"/>
    <p:sldId id="920" r:id="rId81"/>
    <p:sldId id="839" r:id="rId82"/>
    <p:sldId id="840" r:id="rId83"/>
    <p:sldId id="841" r:id="rId84"/>
    <p:sldId id="842" r:id="rId85"/>
    <p:sldId id="843" r:id="rId86"/>
    <p:sldId id="844" r:id="rId87"/>
    <p:sldId id="838" r:id="rId88"/>
    <p:sldId id="799" r:id="rId89"/>
    <p:sldId id="800" r:id="rId90"/>
    <p:sldId id="801" r:id="rId91"/>
    <p:sldId id="802" r:id="rId92"/>
    <p:sldId id="803" r:id="rId93"/>
    <p:sldId id="804" r:id="rId94"/>
    <p:sldId id="807" r:id="rId95"/>
    <p:sldId id="854" r:id="rId96"/>
    <p:sldId id="808" r:id="rId97"/>
    <p:sldId id="813" r:id="rId98"/>
    <p:sldId id="817" r:id="rId99"/>
    <p:sldId id="883" r:id="rId100"/>
    <p:sldId id="820" r:id="rId101"/>
    <p:sldId id="821" r:id="rId102"/>
    <p:sldId id="826" r:id="rId103"/>
    <p:sldId id="828" r:id="rId104"/>
    <p:sldId id="830" r:id="rId105"/>
    <p:sldId id="922" r:id="rId106"/>
    <p:sldId id="923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0ABCC-FB40-48DC-A2A8-AE36DEBD7E33}">
          <p14:sldIdLst/>
        </p14:section>
        <p14:section name="Outline" id="{8B6DF63D-B307-4BEA-9135-0710D89F7935}">
          <p14:sldIdLst>
            <p14:sldId id="895"/>
            <p14:sldId id="671"/>
            <p14:sldId id="888"/>
            <p14:sldId id="899"/>
            <p14:sldId id="891"/>
            <p14:sldId id="892"/>
            <p14:sldId id="893"/>
            <p14:sldId id="896"/>
            <p14:sldId id="921"/>
            <p14:sldId id="897"/>
            <p14:sldId id="894"/>
            <p14:sldId id="898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</p14:sldIdLst>
        </p14:section>
        <p14:section name="Object Literal" id="{4D3FFA22-05A1-4E98-810C-DF77703A4C6C}">
          <p14:sldIdLst>
            <p14:sldId id="719"/>
            <p14:sldId id="720"/>
            <p14:sldId id="721"/>
            <p14:sldId id="722"/>
            <p14:sldId id="727"/>
            <p14:sldId id="753"/>
            <p14:sldId id="723"/>
            <p14:sldId id="762"/>
            <p14:sldId id="763"/>
            <p14:sldId id="773"/>
            <p14:sldId id="774"/>
          </p14:sldIdLst>
        </p14:section>
        <p14:section name="defineProperty" id="{5516BC7B-4555-4DAE-B64D-A5057F309FF1}">
          <p14:sldIdLst>
            <p14:sldId id="609"/>
            <p14:sldId id="733"/>
            <p14:sldId id="734"/>
            <p14:sldId id="735"/>
            <p14:sldId id="736"/>
            <p14:sldId id="737"/>
            <p14:sldId id="849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</p14:sldIdLst>
        </p14:section>
        <p14:section name="new Object()" id="{2638D95E-B7FE-47BE-B98D-12A1DB4A0AA5}">
          <p14:sldIdLst>
            <p14:sldId id="607"/>
            <p14:sldId id="602"/>
            <p14:sldId id="716"/>
            <p14:sldId id="717"/>
            <p14:sldId id="718"/>
          </p14:sldIdLst>
        </p14:section>
        <p14:section name="Prototype" id="{432F4683-6F3F-45FB-9D81-B5052839C5C0}">
          <p14:sldIdLst>
            <p14:sldId id="608"/>
            <p14:sldId id="901"/>
            <p14:sldId id="902"/>
            <p14:sldId id="903"/>
            <p14:sldId id="726"/>
            <p14:sldId id="729"/>
            <p14:sldId id="730"/>
            <p14:sldId id="728"/>
            <p14:sldId id="731"/>
            <p14:sldId id="732"/>
            <p14:sldId id="748"/>
            <p14:sldId id="747"/>
            <p14:sldId id="749"/>
            <p14:sldId id="750"/>
            <p14:sldId id="751"/>
            <p14:sldId id="752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</p14:sldIdLst>
        </p14:section>
        <p14:section name="Object Extensions" id="{41246751-C408-4FA7-B742-1C3662FC6DCA}">
          <p14:sldIdLst>
            <p14:sldId id="839"/>
            <p14:sldId id="840"/>
            <p14:sldId id="841"/>
            <p14:sldId id="842"/>
            <p14:sldId id="843"/>
            <p14:sldId id="844"/>
            <p14:sldId id="838"/>
          </p14:sldIdLst>
        </p14:section>
        <p14:section name="Class Fundamentals" id="{6696CB04-914B-400C-9D84-89DCF0FB17B0}">
          <p14:sldIdLst>
            <p14:sldId id="799"/>
            <p14:sldId id="800"/>
            <p14:sldId id="801"/>
            <p14:sldId id="802"/>
            <p14:sldId id="803"/>
            <p14:sldId id="804"/>
            <p14:sldId id="807"/>
            <p14:sldId id="854"/>
            <p14:sldId id="808"/>
            <p14:sldId id="813"/>
            <p14:sldId id="817"/>
            <p14:sldId id="883"/>
            <p14:sldId id="820"/>
            <p14:sldId id="821"/>
            <p14:sldId id="826"/>
            <p14:sldId id="828"/>
            <p14:sldId id="830"/>
            <p14:sldId id="922"/>
            <p14:sldId id="9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FF6600"/>
    <a:srgbClr val="A3C644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1958" autoAdjust="0"/>
  </p:normalViewPr>
  <p:slideViewPr>
    <p:cSldViewPr snapToGrid="0">
      <p:cViewPr varScale="1">
        <p:scale>
          <a:sx n="106" d="100"/>
          <a:sy n="106" d="100"/>
        </p:scale>
        <p:origin x="1542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commentAuthors" Target="commentAuthor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26080" y="1280160"/>
            <a:ext cx="597322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18148" y="1816099"/>
            <a:ext cx="364551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25048" y="1816099"/>
            <a:ext cx="364551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9144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5" y="1327759"/>
            <a:ext cx="8417209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673102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05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26.04.2017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1809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6" y="182880"/>
            <a:ext cx="601292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663878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82880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3288499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rgbClr val="2FC2D9"/>
                </a:solidFill>
              </a:rPr>
              <a:t>ANSWER</a:t>
            </a:r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3786326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88043"/>
            <a:ext cx="9627732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5393"/>
            <a:ext cx="6898105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5393"/>
            <a:ext cx="2338293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414825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4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3707703"/>
            <a:ext cx="8908898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5674289"/>
            <a:ext cx="8921424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47" r:id="rId4"/>
    <p:sldLayoutId id="2147483748" r:id="rId5"/>
    <p:sldLayoutId id="2147483750" r:id="rId6"/>
    <p:sldLayoutId id="2147483705" r:id="rId7"/>
    <p:sldLayoutId id="2147483702" r:id="rId8"/>
    <p:sldLayoutId id="2147483711" r:id="rId9"/>
    <p:sldLayoutId id="2147483746" r:id="rId10"/>
    <p:sldLayoutId id="2147483728" r:id="rId11"/>
    <p:sldLayoutId id="2147483712" r:id="rId12"/>
    <p:sldLayoutId id="2147483734" r:id="rId13"/>
    <p:sldLayoutId id="2147483736" r:id="rId14"/>
    <p:sldLayoutId id="2147483735" r:id="rId15"/>
    <p:sldLayoutId id="2147483737" r:id="rId16"/>
    <p:sldLayoutId id="2147483713" r:id="rId17"/>
    <p:sldLayoutId id="2147483742" r:id="rId18"/>
    <p:sldLayoutId id="2147483745" r:id="rId19"/>
    <p:sldLayoutId id="2147483743" r:id="rId20"/>
    <p:sldLayoutId id="2147483727" r:id="rId21"/>
    <p:sldLayoutId id="2147483741" r:id="rId22"/>
    <p:sldLayoutId id="2147483698" r:id="rId23"/>
    <p:sldLayoutId id="2147483733" r:id="rId24"/>
    <p:sldLayoutId id="2147483706" r:id="rId25"/>
    <p:sldLayoutId id="2147483738" r:id="rId26"/>
    <p:sldLayoutId id="2147483739" r:id="rId27"/>
    <p:sldLayoutId id="2147483754" r:id="rId28"/>
    <p:sldLayoutId id="2147483755" r:id="rId29"/>
    <p:sldLayoutId id="2147483756" r:id="rId30"/>
    <p:sldLayoutId id="2147483757" r:id="rId3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85725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413933"/>
            <a:ext cx="6910388" cy="586314"/>
          </a:xfrm>
        </p:spPr>
        <p:txBody>
          <a:bodyPr/>
          <a:lstStyle/>
          <a:p>
            <a:r>
              <a:rPr lang="en-US" dirty="0" smtClean="0"/>
              <a:t>JavaScript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Rallabhandi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April 27, 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1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binding: Can also be done using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bind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1899099"/>
            <a:ext cx="8906720" cy="3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getDefaultName()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“Task: unknown”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console.log(Task.getDefaultName());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Task: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2FC2D9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name = </a:t>
            </a:r>
            <a:r>
              <a:rPr lang="en-US" dirty="0" smtClean="0">
                <a:solidFill>
                  <a:srgbClr val="FF66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Task: unknown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console.log(Task.name);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Syntax Error: (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98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425162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372720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constructor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with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new</a:t>
            </a:r>
            <a:r>
              <a:rPr lang="en-US" dirty="0" smtClean="0"/>
              <a:t> keyword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950550"/>
            <a:ext cx="8524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The new keyword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4 important things that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new</a:t>
            </a:r>
            <a:r>
              <a:rPr lang="en-US" dirty="0" smtClean="0"/>
              <a:t> keyword does: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Creates a brand new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Adds  a [[Prototype]] link </a:t>
            </a:r>
            <a:r>
              <a:rPr lang="en-US" dirty="0" smtClean="0"/>
              <a:t>in </a:t>
            </a:r>
            <a:r>
              <a:rPr lang="en-US" dirty="0" smtClean="0"/>
              <a:t>the newly created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newly created object is set as the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 smtClean="0"/>
              <a:t> binding for that function call.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return this newly created object (</a:t>
            </a:r>
            <a:r>
              <a:rPr lang="en-US" i="1" dirty="0" smtClean="0"/>
              <a:t>unless the function returns and object of its own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this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};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6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</a:p>
          <a:p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</a:rPr>
              <a:t>“action”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9050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90409" y="1936377"/>
            <a:ext cx="7780439" cy="408253"/>
            <a:chOff x="357780" y="2067708"/>
            <a:chExt cx="7780439" cy="408253"/>
          </a:xfrm>
        </p:grpSpPr>
        <p:sp>
          <p:nvSpPr>
            <p:cNvPr id="34" name="TextBox 33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 new keyword</a:t>
              </a:r>
              <a:endParaRPr lang="en-US" sz="1600" dirty="0"/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090409" y="1299875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The this </a:t>
              </a: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keyword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090409" y="2572879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Object literal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41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6" y="128298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090409" y="3209381"/>
            <a:ext cx="7780439" cy="408253"/>
            <a:chOff x="357780" y="2067708"/>
            <a:chExt cx="7780439" cy="408253"/>
          </a:xfrm>
        </p:grpSpPr>
        <p:sp>
          <p:nvSpPr>
            <p:cNvPr id="20" name="TextBox 1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Object.defineProperty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090409" y="3845883"/>
            <a:ext cx="7780439" cy="408253"/>
            <a:chOff x="357780" y="2067708"/>
            <a:chExt cx="7780439" cy="408253"/>
          </a:xfrm>
        </p:grpSpPr>
        <p:sp>
          <p:nvSpPr>
            <p:cNvPr id="27" name="TextBox 26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new Object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()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090409" y="4482385"/>
            <a:ext cx="7780439" cy="408253"/>
            <a:chOff x="357780" y="2067708"/>
            <a:chExt cx="7780439" cy="408253"/>
          </a:xfrm>
        </p:grpSpPr>
        <p:sp>
          <p:nvSpPr>
            <p:cNvPr id="32" name="TextBox 3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cs typeface="Trebuchet MS"/>
                </a:rPr>
                <a:t>Prototype</a:t>
              </a:r>
              <a:endParaRPr lang="en-US" sz="1600" dirty="0">
                <a:latin typeface="Trebuchet MS"/>
                <a:cs typeface="Trebuchet MS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3090409" y="5118886"/>
            <a:ext cx="7780439" cy="408253"/>
            <a:chOff x="357780" y="2067708"/>
            <a:chExt cx="7780439" cy="408253"/>
          </a:xfrm>
        </p:grpSpPr>
        <p:sp>
          <p:nvSpPr>
            <p:cNvPr id="46" name="TextBox 45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cs typeface="Trebuchet MS"/>
                </a:rPr>
                <a:t>Object </a:t>
              </a:r>
              <a:r>
                <a:rPr lang="en-US" sz="1600" dirty="0">
                  <a:cs typeface="Trebuchet MS"/>
                </a:rPr>
                <a:t>extensions</a:t>
              </a:r>
              <a:endParaRPr lang="en-US" sz="1600" dirty="0">
                <a:latin typeface="Trebuchet MS"/>
                <a:cs typeface="Trebuchet MS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090409" y="5755387"/>
            <a:ext cx="7780439" cy="408253"/>
            <a:chOff x="357780" y="2067708"/>
            <a:chExt cx="7780439" cy="408253"/>
          </a:xfrm>
        </p:grpSpPr>
        <p:sp>
          <p:nvSpPr>
            <p:cNvPr id="56" name="TextBox 55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cs typeface="Trebuchet MS"/>
                </a:rPr>
                <a:t>Class </a:t>
              </a:r>
              <a:r>
                <a:rPr lang="en-US" sz="1600" dirty="0">
                  <a:cs typeface="Trebuchet MS"/>
                </a:rPr>
                <a:t>fundamentals</a:t>
              </a:r>
              <a:endParaRPr lang="en-US" sz="1600" dirty="0">
                <a:latin typeface="Trebuchet MS"/>
                <a:cs typeface="Trebuchet MS"/>
              </a:endParaRPr>
            </a:p>
          </p:txBody>
        </p: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7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task2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 === task2);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0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getTask: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console.log(task[f]);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task.isDone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</a:rPr>
              <a:t>“</a:t>
            </a:r>
            <a:r>
              <a:rPr lang="en-US" dirty="0" err="1" smtClean="0">
                <a:solidFill>
                  <a:srgbClr val="FF6600"/>
                </a:solidFill>
              </a:rPr>
              <a:t>estHours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getTask: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responsible: [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6600"/>
                </a:solidFill>
              </a:rPr>
              <a:t>“Boris”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console.log(task.responsible[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]);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getTask: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responsible: [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6600"/>
                </a:solidFill>
              </a:rPr>
              <a:t>“Boris”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console.log(task.getAction());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task.getAction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31040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task.toString);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tasks: [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{ 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, 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 },</a:t>
            </a:r>
          </a:p>
          <a:p>
            <a:r>
              <a:rPr lang="en-US" dirty="0">
                <a:solidFill>
                  <a:schemeClr val="bg1"/>
                </a:solidFill>
              </a:rPr>
              <a:t>		{ action: 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console.log(project.tasks[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].action);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 = task;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console.log(anotherTask.isDone);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 = task;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anotherTask.estHours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anotherTask</a:t>
            </a:r>
            <a:r>
              <a:rPr lang="en-US" dirty="0" err="1" smtClean="0">
                <a:solidFill>
                  <a:schemeClr val="bg1"/>
                </a:solidFill>
              </a:rPr>
              <a:t>.estHours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rgbClr val="FF6600"/>
                </a:solidFill>
              </a:rPr>
              <a:t>12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task</a:t>
            </a:r>
            <a:r>
              <a:rPr lang="en-US" dirty="0" err="1" smtClean="0">
                <a:solidFill>
                  <a:schemeClr val="bg1"/>
                </a:solidFill>
              </a:rPr>
              <a:t>.estHours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</a:p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getObject: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console.log(task.getObject());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 {isDone: true, estHours: 16}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estHours: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updateEstHours: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(value)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.estHours = value;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fn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fn();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task.updateEstHours(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8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Window </a:t>
            </a:r>
            <a:r>
              <a:rPr lang="en-US" dirty="0" smtClean="0"/>
              <a:t>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Object.defineProperty()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</a:rPr>
              <a:t>${task.action}</a:t>
            </a:r>
            <a:r>
              <a:rPr lang="en-US" dirty="0" smtClean="0">
                <a:solidFill>
                  <a:srgbClr val="FF6600"/>
                </a:solidFill>
              </a:rPr>
              <a:t> now!`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“use strict”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</a:rPr>
              <a:t>${task.action}</a:t>
            </a:r>
            <a:r>
              <a:rPr lang="en-US" dirty="0" smtClean="0">
                <a:solidFill>
                  <a:srgbClr val="FF6600"/>
                </a:solidFill>
              </a:rPr>
              <a:t> now!`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Cannot assign to read only property 'action' of object</a:t>
            </a:r>
          </a:p>
        </p:txBody>
      </p:sp>
    </p:spTree>
    <p:extLst>
      <p:ext uri="{BB962C8B-B14F-4D97-AF65-F5344CB8AC3E}">
        <p14:creationId xmlns:p14="http://schemas.microsoft.com/office/powerpoint/2010/main" val="15868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writable: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</a:rPr>
              <a:t>${task.action}</a:t>
            </a:r>
            <a:r>
              <a:rPr lang="en-US" dirty="0" smtClean="0">
                <a:solidFill>
                  <a:srgbClr val="FF6600"/>
                </a:solidFill>
              </a:rPr>
              <a:t> now!`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field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console.log(</a:t>
            </a:r>
            <a:r>
              <a:rPr lang="en-US" dirty="0" smtClean="0">
                <a:solidFill>
                  <a:schemeClr val="bg1"/>
                </a:solidFill>
              </a:rPr>
              <a:t>field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&lt;Nothing&gt;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>
                <a:solidFill>
                  <a:srgbClr val="FF6600"/>
                </a:solidFill>
              </a:rPr>
              <a:t>“doIt”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field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console.log(</a:t>
            </a:r>
            <a:r>
              <a:rPr lang="en-US" dirty="0" smtClean="0">
                <a:solidFill>
                  <a:schemeClr val="bg1"/>
                </a:solidFill>
              </a:rPr>
              <a:t>field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enumerable: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for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field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console.log(</a:t>
            </a:r>
            <a:r>
              <a:rPr lang="en-US" dirty="0" smtClean="0">
                <a:solidFill>
                  <a:schemeClr val="bg1"/>
                </a:solidFill>
              </a:rPr>
              <a:t>field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DETERMINED ON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Explicit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Implicit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Hard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Used with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7" y="1298171"/>
            <a:ext cx="5103513" cy="387798"/>
          </a:xfrm>
        </p:spPr>
        <p:txBody>
          <a:bodyPr/>
          <a:lstStyle/>
          <a:p>
            <a:r>
              <a:rPr lang="en-US" sz="1800" dirty="0"/>
              <a:t>Rules to determine the context of THIS</a:t>
            </a:r>
          </a:p>
        </p:txBody>
      </p:sp>
    </p:spTree>
    <p:extLst>
      <p:ext uri="{BB962C8B-B14F-4D97-AF65-F5344CB8AC3E}">
        <p14:creationId xmlns:p14="http://schemas.microsoft.com/office/powerpoint/2010/main" val="12542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>
                <a:solidFill>
                  <a:schemeClr val="bg1"/>
                </a:solidFill>
              </a:rPr>
              <a:t>Object.defineProperty(task, </a:t>
            </a:r>
            <a:r>
              <a:rPr lang="en-US" dirty="0">
                <a:solidFill>
                  <a:srgbClr val="FF6600"/>
                </a:solidFill>
              </a:rPr>
              <a:t>“action”</a:t>
            </a:r>
            <a:r>
              <a:rPr lang="en-US" dirty="0">
                <a:solidFill>
                  <a:schemeClr val="bg1"/>
                </a:solidFill>
              </a:rPr>
              <a:t>, {</a:t>
            </a:r>
          </a:p>
          <a:p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“done”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Cannot redefine property: action</a:t>
            </a:r>
          </a:p>
        </p:txBody>
      </p:sp>
    </p:spTree>
    <p:extLst>
      <p:ext uri="{BB962C8B-B14F-4D97-AF65-F5344CB8AC3E}">
        <p14:creationId xmlns:p14="http://schemas.microsoft.com/office/powerpoint/2010/main" val="26471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“doIt”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configurable: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>
                <a:solidFill>
                  <a:schemeClr val="bg1"/>
                </a:solidFill>
              </a:rPr>
              <a:t>Object.defineProperty(task, </a:t>
            </a:r>
            <a:r>
              <a:rPr lang="en-US" dirty="0">
                <a:solidFill>
                  <a:srgbClr val="FF6600"/>
                </a:solidFill>
              </a:rPr>
              <a:t>“action”</a:t>
            </a:r>
            <a:r>
              <a:rPr lang="en-US" dirty="0">
                <a:solidFill>
                  <a:schemeClr val="bg1"/>
                </a:solidFill>
              </a:rPr>
              <a:t>, {</a:t>
            </a:r>
          </a:p>
          <a:p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 smtClean="0">
                <a:solidFill>
                  <a:srgbClr val="FF6600"/>
                </a:solidFill>
              </a:rPr>
              <a:t>“done”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task.action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_totalHrs: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“totalHrs”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._totalHrs + </a:t>
            </a:r>
            <a:r>
              <a:rPr lang="en-US" dirty="0" smtClean="0">
                <a:solidFill>
                  <a:srgbClr val="FF6600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task.totalHrs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_totalHrs: </a:t>
            </a:r>
            <a:r>
              <a:rPr lang="en-US" sz="2400" dirty="0" smtClean="0">
                <a:solidFill>
                  <a:srgbClr val="FF6600"/>
                </a:solidFill>
              </a:rPr>
              <a:t>16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Object.defineProperty(task, </a:t>
            </a:r>
            <a:r>
              <a:rPr lang="en-US" sz="24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“totalHrs”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get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._totalHrs + </a:t>
            </a:r>
            <a:r>
              <a:rPr lang="en-US" sz="2400" dirty="0" smtClean="0">
                <a:solidFill>
                  <a:srgbClr val="FF6600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set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(newVal)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._totalHrs = newVal;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task.totalHrs = </a:t>
            </a:r>
            <a:r>
              <a:rPr lang="en-US" sz="2400" dirty="0" smtClean="0">
                <a:solidFill>
                  <a:srgbClr val="FF6600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console.log(task.totalHrs);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Object.defineProperties(task,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FF6600"/>
                </a:solidFill>
              </a:rPr>
              <a:t>“action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: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>
                <a:solidFill>
                  <a:srgbClr val="FF6600"/>
                </a:solidFill>
              </a:rPr>
              <a:t>“doIt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6600"/>
                </a:solidFill>
              </a:rPr>
              <a:t>“priority”</a:t>
            </a:r>
            <a:r>
              <a:rPr lang="en-US" dirty="0" smtClean="0">
                <a:solidFill>
                  <a:schemeClr val="bg1"/>
                </a:solidFill>
              </a:rPr>
              <a:t>: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value: </a:t>
            </a:r>
            <a:r>
              <a:rPr lang="en-US" dirty="0" smtClean="0">
                <a:solidFill>
                  <a:srgbClr val="FF6600"/>
                </a:solidFill>
              </a:rPr>
              <a:t>“High”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`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${</a:t>
            </a:r>
            <a:r>
              <a:rPr lang="en-US" dirty="0" smtClean="0">
                <a:solidFill>
                  <a:schemeClr val="bg1"/>
                </a:solidFill>
              </a:rPr>
              <a:t>task.action} </a:t>
            </a:r>
            <a:r>
              <a:rPr lang="en-US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		${task.priority}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doIt -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Object.defineProperties(task,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FF6600"/>
                </a:solidFill>
              </a:rPr>
              <a:t>“action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: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value: </a:t>
            </a:r>
            <a:r>
              <a:rPr lang="en-US" dirty="0">
                <a:solidFill>
                  <a:srgbClr val="FF6600"/>
                </a:solidFill>
              </a:rPr>
              <a:t>“doIt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});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descriptor = Object.getOwnPropertyDescriptor(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			task,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console.log(descriptor);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Object {value: "doIt", writable: false, enumerable: false, configurable: false}</a:t>
            </a:r>
          </a:p>
        </p:txBody>
      </p:sp>
    </p:spTree>
    <p:extLst>
      <p:ext uri="{BB962C8B-B14F-4D97-AF65-F5344CB8AC3E}">
        <p14:creationId xmlns:p14="http://schemas.microsoft.com/office/powerpoint/2010/main" val="5599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task.hasOwnProperty(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“action”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task.hasOwnProperty(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“toString”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Object()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“This”</a:t>
            </a:r>
            <a:r>
              <a:rPr lang="en-US" b="1" dirty="0"/>
              <a:t> in the global 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2301262"/>
            <a:ext cx="8837710" cy="3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console.log(task.getTask());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“estHours”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]);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task.action =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task.isDone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task.estHours = </a:t>
            </a:r>
            <a:r>
              <a:rPr lang="en-US" dirty="0" smtClean="0">
                <a:solidFill>
                  <a:srgbClr val="FF66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task.getTask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field = </a:t>
            </a:r>
            <a:r>
              <a:rPr lang="en-US" dirty="0" smtClean="0">
                <a:solidFill>
                  <a:srgbClr val="FF6600"/>
                </a:solidFill>
              </a:rPr>
              <a:t>“isDone”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console.log(task[field]);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9597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11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vs __proto__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(or __proto__)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516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2214578" cy="17473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8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24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000891" y="1930512"/>
            <a:ext cx="928693" cy="1729285"/>
            <a:chOff x="6215074" y="1914029"/>
            <a:chExt cx="1643074" cy="17292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71285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20638" y="3628541"/>
              <a:ext cx="1137510" cy="14773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000891" y="1532325"/>
            <a:ext cx="1071570" cy="2500330"/>
            <a:chOff x="7143768" y="1500174"/>
            <a:chExt cx="1071570" cy="250033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7429521" y="4000504"/>
              <a:ext cx="785817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143768" y="1500174"/>
              <a:ext cx="1071570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860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JavaScript locate somefunction?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2FC2D9"/>
                </a:solidFill>
              </a:rPr>
              <a:t>let</a:t>
            </a:r>
            <a:r>
              <a:rPr lang="en-US" sz="3600" dirty="0" smtClean="0"/>
              <a:t> task = {…};</a:t>
            </a:r>
          </a:p>
          <a:p>
            <a:r>
              <a:rPr lang="en-US" sz="3600" dirty="0" smtClean="0"/>
              <a:t>task.someFunction();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task.someFunction()</a:t>
            </a:r>
          </a:p>
          <a:p>
            <a:r>
              <a:rPr lang="en-US" dirty="0" smtClean="0"/>
              <a:t>task</a:t>
            </a:r>
            <a:r>
              <a:rPr lang="en-US" dirty="0" smtClean="0"/>
              <a:t>.__proto__.</a:t>
            </a:r>
            <a:r>
              <a:rPr lang="en-US" dirty="0" err="1" smtClean="0"/>
              <a:t>someFunction</a:t>
            </a:r>
            <a:r>
              <a:rPr lang="en-US" dirty="0" smtClean="0"/>
              <a:t>()</a:t>
            </a:r>
          </a:p>
          <a:p>
            <a:r>
              <a:rPr lang="en-US" dirty="0"/>
              <a:t>task.__proto</a:t>
            </a:r>
            <a:r>
              <a:rPr lang="en-US" dirty="0" smtClean="0"/>
              <a:t>__</a:t>
            </a:r>
            <a:r>
              <a:rPr lang="en-US" dirty="0"/>
              <a:t>.__proto__.</a:t>
            </a:r>
            <a:r>
              <a:rPr lang="en-US" dirty="0" smtClean="0"/>
              <a:t>someFunction()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Object.prototype 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Object.prototype.toString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“This”</a:t>
            </a:r>
            <a:r>
              <a:rPr lang="en-US" b="1" dirty="0"/>
              <a:t> in the function 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Binding: Value </a:t>
            </a:r>
            <a:r>
              <a:rPr lang="en-US" dirty="0"/>
              <a:t>of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/>
              <a:t> in function is determined by the form on invocation but not context of definition.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9" y="2005336"/>
            <a:ext cx="7814630" cy="4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console.log(task.toString());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[object Object]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action: 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console.log(task.prototype);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anotherTask.isDone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task.isPrototypeOf(anotherTask)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6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Object.prototype.isPrototypeOf(task)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Object.prototype.</a:t>
            </a:r>
            <a:r>
              <a:rPr lang="en-US" dirty="0" smtClean="0">
                <a:solidFill>
                  <a:schemeClr val="bg1"/>
                </a:solidFill>
              </a:rPr>
              <a:t>isPrototypeOf(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			anotherTask)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“isDone”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“toString”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anotherTask);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 = 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isDone: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anotherTask = Object.create(task);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“isDone”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Object.prototype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true;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Task.prototype.isPrototypeOf(task));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“This”</a:t>
            </a:r>
            <a:r>
              <a:rPr lang="en-US" b="1" dirty="0"/>
              <a:t> in the function 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2" y="1950454"/>
            <a:ext cx="7944915" cy="40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task2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console.log(task1.complete 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=== task2.complete);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true;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Task.prototype);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.complete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true;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console.log(Task.prototype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=== Object.prototype);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Task.prototype.complete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</a:t>
            </a:r>
            <a:r>
              <a:rPr lang="en-US" dirty="0">
                <a:solidFill>
                  <a:schemeClr val="bg1"/>
                </a:solidFill>
              </a:rPr>
              <a:t>= true;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task1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Task(</a:t>
            </a:r>
            <a:r>
              <a:rPr lang="en-US" dirty="0">
                <a:solidFill>
                  <a:srgbClr val="FF6600"/>
                </a:solidFill>
              </a:rPr>
              <a:t>“create”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task2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Task(</a:t>
            </a:r>
            <a:r>
              <a:rPr lang="en-US" dirty="0">
                <a:solidFill>
                  <a:srgbClr val="FF6600"/>
                </a:solidFill>
              </a:rPr>
              <a:t>“delete”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console.log(task1.complete 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		=== task2.complete);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Task.prototype.constructor);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	Task.prototype.constructor.name);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Task.prototype.constructor ===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.done = false;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Task.prototype.constructor.prototype.constructor ===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5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task1 =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id: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task2 </a:t>
            </a:r>
            <a:r>
              <a:rPr lang="en-US" dirty="0">
                <a:solidFill>
                  <a:schemeClr val="bg1"/>
                </a:solidFill>
              </a:rPr>
              <a:t>= {</a:t>
            </a:r>
          </a:p>
          <a:p>
            <a:r>
              <a:rPr lang="en-US" dirty="0">
                <a:solidFill>
                  <a:schemeClr val="bg1"/>
                </a:solidFill>
              </a:rPr>
              <a:t>	priority: </a:t>
            </a:r>
            <a:r>
              <a:rPr lang="en-US" dirty="0" smtClean="0">
                <a:solidFill>
                  <a:srgbClr val="FF6600"/>
                </a:solidFill>
              </a:rPr>
              <a:t>100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Object.setPrototypeOf(task1, task2);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console.log(task1.priority);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binding: </a:t>
            </a:r>
            <a:r>
              <a:rPr lang="en-US" dirty="0"/>
              <a:t>A function’s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apply</a:t>
            </a:r>
            <a:r>
              <a:rPr lang="en-US" dirty="0"/>
              <a:t> or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call</a:t>
            </a:r>
            <a:r>
              <a:rPr lang="en-US" dirty="0"/>
              <a:t> method allows for calling the function, explicitly specifying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1" y="1995857"/>
            <a:ext cx="8906006" cy="43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task1 = {</a:t>
            </a:r>
          </a:p>
          <a:p>
            <a:r>
              <a:rPr lang="en-US" dirty="0">
                <a:solidFill>
                  <a:schemeClr val="bg1"/>
                </a:solidFill>
              </a:rPr>
              <a:t>	id: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task2 = {</a:t>
            </a:r>
          </a:p>
          <a:p>
            <a:r>
              <a:rPr lang="en-US" dirty="0">
                <a:solidFill>
                  <a:schemeClr val="bg1"/>
                </a:solidFill>
              </a:rPr>
              <a:t>	priority: </a:t>
            </a:r>
            <a:r>
              <a:rPr lang="en-US" dirty="0">
                <a:solidFill>
                  <a:srgbClr val="FF6600"/>
                </a:solidFill>
              </a:rPr>
              <a:t>100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target = {};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Object.assign(target, task1</a:t>
            </a:r>
            <a:r>
              <a:rPr lang="en-US" dirty="0">
                <a:solidFill>
                  <a:schemeClr val="bg1"/>
                </a:solidFill>
              </a:rPr>
              <a:t>, task2);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console.log(target);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1,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task1 = {</a:t>
            </a:r>
          </a:p>
          <a:p>
            <a:r>
              <a:rPr lang="en-US" dirty="0">
                <a:solidFill>
                  <a:schemeClr val="bg1"/>
                </a:solidFill>
              </a:rPr>
              <a:t>	id: </a:t>
            </a:r>
            <a:r>
              <a:rPr lang="en-US" dirty="0">
                <a:solidFill>
                  <a:srgbClr val="FF6600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task2 =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id: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priority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6600"/>
                </a:solidFill>
              </a:rPr>
              <a:t>100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target = {};</a:t>
            </a:r>
          </a:p>
          <a:p>
            <a:r>
              <a:rPr lang="en-US" dirty="0">
                <a:solidFill>
                  <a:schemeClr val="bg1"/>
                </a:solidFill>
              </a:rPr>
              <a:t>Object.assign(target, task1, task2);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console.log(target);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2,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task1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1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task2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priority: </a:t>
            </a:r>
            <a:r>
              <a:rPr lang="en-US" sz="2400" dirty="0">
                <a:solidFill>
                  <a:srgbClr val="FF6600"/>
                </a:solidFill>
              </a:rPr>
              <a:t>100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Object.defineProperty(task2, </a:t>
            </a:r>
            <a:r>
              <a:rPr lang="en-US" sz="2400" dirty="0" smtClean="0">
                <a:solidFill>
                  <a:srgbClr val="FF6600"/>
                </a:solidFill>
              </a:rPr>
              <a:t>“hours”</a:t>
            </a:r>
            <a:r>
              <a:rPr lang="en-US" sz="2400" dirty="0" smtClean="0">
                <a:solidFill>
                  <a:schemeClr val="bg1"/>
                </a:solidFill>
              </a:rPr>
              <a:t>,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value: </a:t>
            </a:r>
            <a:r>
              <a:rPr lang="en-US" sz="2400" dirty="0" smtClean="0">
                <a:solidFill>
                  <a:srgbClr val="FF6600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enumerable: </a:t>
            </a:r>
            <a:r>
              <a:rPr lang="en-US" sz="2400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target = {};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Object.assign(target, task1, task2);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console.log(target);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2,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task1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1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task2 =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id: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	priority: </a:t>
            </a:r>
            <a:r>
              <a:rPr lang="en-US" sz="2400" dirty="0">
                <a:solidFill>
                  <a:srgbClr val="FF6600"/>
                </a:solidFill>
              </a:rPr>
              <a:t>100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let</a:t>
            </a:r>
            <a:r>
              <a:rPr lang="en-US" sz="2400" dirty="0" smtClean="0">
                <a:solidFill>
                  <a:schemeClr val="bg1"/>
                </a:solidFill>
              </a:rPr>
              <a:t> task3 =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name: </a:t>
            </a:r>
            <a:r>
              <a:rPr lang="en-US" sz="2400" dirty="0" smtClean="0">
                <a:solidFill>
                  <a:srgbClr val="FF6600"/>
                </a:solidFill>
              </a:rPr>
              <a:t>“Implement…”</a:t>
            </a:r>
            <a:endParaRPr lang="en-US" sz="2400" dirty="0">
              <a:solidFill>
                <a:srgbClr val="FF66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Object.setPrototypeOf(task2, task3);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target = {};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Object.assign(target, task1, task2);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console.log(target);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{id: 2, priority: 100}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835" y="5738244"/>
            <a:ext cx="8894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https://developer.mozilla.org/ru/docs/Web/JavaScript/Reference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Global_Objects/Object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68" y="184485"/>
            <a:ext cx="4624665" cy="53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54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</a:t>
            </a:r>
            <a:r>
              <a:rPr lang="en-US" dirty="0" smtClean="0">
                <a:solidFill>
                  <a:srgbClr val="2FC2D9"/>
                </a:solidFill>
              </a:rPr>
              <a:t>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Task();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>
                <a:solidFill>
                  <a:srgbClr val="2FC2D9"/>
                </a:solidFill>
              </a:rPr>
              <a:t>typeof </a:t>
            </a:r>
            <a:r>
              <a:rPr lang="en-US" dirty="0" smtClean="0">
                <a:solidFill>
                  <a:schemeClr val="bg1"/>
                </a:solidFill>
              </a:rPr>
              <a:t>task);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 </a:t>
            </a:r>
            <a:r>
              <a:rPr lang="en-US" dirty="0" smtClean="0">
                <a:solidFill>
                  <a:srgbClr val="2FC2D9"/>
                </a:solidFill>
              </a:rPr>
              <a:t>instanceof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showId()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task.showId();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7" y="1298171"/>
            <a:ext cx="2597121" cy="387798"/>
          </a:xfrm>
        </p:spPr>
        <p:txBody>
          <a:bodyPr/>
          <a:lstStyle/>
          <a:p>
            <a:r>
              <a:rPr lang="en-US" sz="1800" dirty="0" smtClean="0"/>
              <a:t>Function borrowing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924752"/>
            <a:ext cx="8329612" cy="1808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4195873"/>
            <a:ext cx="8329612" cy="17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console.log(task.showId ===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		Task.prototype.showId);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>
                <a:solidFill>
                  <a:schemeClr val="bg1"/>
                </a:solidFill>
              </a:rPr>
              <a:t>taskId =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smtClean="0">
                <a:solidFill>
                  <a:srgbClr val="A3C644"/>
                </a:solidFill>
              </a:rPr>
              <a:t>// is it valid?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“Constructing Task”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constructor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console.log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6600"/>
                </a:solidFill>
              </a:rPr>
              <a:t>“Constructing Task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rgbClr val="2FC2D9"/>
                </a:solidFill>
              </a:rPr>
              <a:t> this</a:t>
            </a:r>
            <a:r>
              <a:rPr lang="en-US" dirty="0">
                <a:solidFill>
                  <a:schemeClr val="bg1"/>
                </a:solidFill>
              </a:rPr>
              <a:t>.taskId = </a:t>
            </a:r>
            <a:r>
              <a:rPr lang="en-US" dirty="0">
                <a:solidFill>
                  <a:srgbClr val="FF6600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showId()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.taskId);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task.showId();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Constructing Task</a:t>
            </a:r>
          </a:p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Task();</a:t>
            </a:r>
          </a:p>
          <a:p>
            <a:endParaRPr lang="en-US" dirty="0" smtClean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console.log(</a:t>
            </a:r>
            <a:r>
              <a:rPr lang="en-US" dirty="0">
                <a:solidFill>
                  <a:srgbClr val="FF6600"/>
                </a:solidFill>
              </a:rPr>
              <a:t>“Constructing Task”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Error: Use before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 Task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console.log(window.Task === Task);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console.log(</a:t>
            </a:r>
            <a:r>
              <a:rPr lang="en-US" sz="2400" dirty="0" smtClean="0">
                <a:solidFill>
                  <a:srgbClr val="FF6600"/>
                </a:solidFill>
              </a:rPr>
              <a:t>“Constructing Task”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 UrgentTask </a:t>
            </a:r>
            <a:r>
              <a:rPr lang="en-US" sz="2400" dirty="0">
                <a:solidFill>
                  <a:srgbClr val="2FC2D9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Task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super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console.log(</a:t>
            </a:r>
            <a:r>
              <a:rPr lang="en-US" sz="2400" dirty="0" smtClean="0">
                <a:solidFill>
                  <a:srgbClr val="FF6600"/>
                </a:solidFill>
              </a:rPr>
              <a:t>“Urgent  Task”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task = </a:t>
            </a:r>
            <a:r>
              <a:rPr lang="en-US" sz="2400" dirty="0" smtClean="0">
                <a:solidFill>
                  <a:srgbClr val="2FC2D9"/>
                </a:solidFill>
              </a:rPr>
              <a:t>new </a:t>
            </a:r>
            <a:r>
              <a:rPr lang="en-US" sz="2400" dirty="0" smtClean="0">
                <a:solidFill>
                  <a:schemeClr val="bg1"/>
                </a:solidFill>
              </a:rPr>
              <a:t>UrgentTask();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Constructing Task UrgentTask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.id1 = </a:t>
            </a:r>
            <a:r>
              <a:rPr lang="en-US" sz="24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 UrgentTask </a:t>
            </a:r>
            <a:r>
              <a:rPr lang="en-US" sz="2400" dirty="0">
                <a:solidFill>
                  <a:srgbClr val="2FC2D9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Task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constructor()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rgbClr val="2FC2D9"/>
                </a:solidFill>
              </a:rPr>
              <a:t>super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		this</a:t>
            </a:r>
            <a:r>
              <a:rPr lang="en-US" sz="2400" dirty="0" smtClean="0">
                <a:solidFill>
                  <a:schemeClr val="bg1"/>
                </a:solidFill>
              </a:rPr>
              <a:t>.id2 = 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task = </a:t>
            </a:r>
            <a:r>
              <a:rPr lang="en-US" sz="2400" dirty="0" smtClean="0">
                <a:solidFill>
                  <a:srgbClr val="2FC2D9"/>
                </a:solidFill>
              </a:rPr>
              <a:t>new </a:t>
            </a:r>
            <a:r>
              <a:rPr lang="en-US" sz="2400" dirty="0" smtClean="0">
                <a:solidFill>
                  <a:schemeClr val="bg1"/>
                </a:solidFill>
              </a:rPr>
              <a:t>UrgentTask();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console.log(task);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UrgentTask {id1: 1, id2: 2}</a:t>
            </a:r>
          </a:p>
        </p:txBody>
      </p:sp>
    </p:spTree>
    <p:extLst>
      <p:ext uri="{BB962C8B-B14F-4D97-AF65-F5344CB8AC3E}">
        <p14:creationId xmlns:p14="http://schemas.microsoft.com/office/powerpoint/2010/main" val="38441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getTaskPriority()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UrgentTask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>
                <a:solidFill>
                  <a:schemeClr val="bg1"/>
                </a:solidFill>
              </a:rPr>
              <a:t> Task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getTaskPriority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UrgentTask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console.log(task.getTaskPriority());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Task {</a:t>
            </a:r>
          </a:p>
          <a:p>
            <a:r>
              <a:rPr lang="en-US" dirty="0">
                <a:solidFill>
                  <a:schemeClr val="bg1"/>
                </a:solidFill>
              </a:rPr>
              <a:t>	getTaskPriority() 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UrgentTask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>
                <a:solidFill>
                  <a:schemeClr val="bg1"/>
                </a:solidFill>
              </a:rPr>
              <a:t> Task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getTaskPriority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super</a:t>
            </a:r>
            <a:r>
              <a:rPr lang="en-US" dirty="0" smtClean="0">
                <a:solidFill>
                  <a:schemeClr val="bg1"/>
                </a:solidFill>
              </a:rPr>
              <a:t>.getTaskPriority() 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smtClean="0">
                <a:solidFill>
                  <a:srgbClr val="E4471C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UrgentTask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console.log(task.getTaskPriority());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FC2D9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.taskName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>
                <a:solidFill>
                  <a:srgbClr val="FF6600"/>
                </a:solidFill>
              </a:rPr>
              <a:t>“</a:t>
            </a:r>
            <a:r>
              <a:rPr lang="en-US" sz="2400" dirty="0" smtClean="0">
                <a:solidFill>
                  <a:srgbClr val="FF6600"/>
                </a:solidFill>
              </a:rPr>
              <a:t>Edit”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 UrgentTask </a:t>
            </a:r>
            <a:r>
              <a:rPr lang="en-US" sz="2400" dirty="0">
                <a:solidFill>
                  <a:srgbClr val="2FC2D9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Task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constructor()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rgbClr val="2FC2D9"/>
                </a:solidFill>
              </a:rPr>
              <a:t>super</a:t>
            </a:r>
            <a:r>
              <a:rPr lang="en-US" sz="2400" dirty="0" smtClean="0">
                <a:solidFill>
                  <a:srgbClr val="2FC2D9"/>
                </a:solidFill>
              </a:rPr>
              <a:t>()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.taskName =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		</a:t>
            </a:r>
            <a:r>
              <a:rPr lang="en-US" sz="2400" dirty="0" smtClean="0">
                <a:solidFill>
                  <a:srgbClr val="FF6600"/>
                </a:solidFill>
              </a:rPr>
              <a:t>`</a:t>
            </a:r>
            <a:r>
              <a:rPr lang="en-US" sz="2400" dirty="0" smtClean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rgbClr val="2FC2D9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.taskName</a:t>
            </a:r>
            <a:r>
              <a:rPr lang="en-US" sz="2400" dirty="0" smtClean="0">
                <a:solidFill>
                  <a:schemeClr val="bg1"/>
                </a:solidFill>
              </a:rPr>
              <a:t>} </a:t>
            </a:r>
            <a:r>
              <a:rPr lang="en-US" sz="2400" dirty="0" smtClean="0">
                <a:solidFill>
                  <a:srgbClr val="FF6600"/>
                </a:solidFill>
              </a:rPr>
              <a:t>Comment`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rgbClr val="2FC2D9"/>
                </a:solidFill>
              </a:rPr>
              <a:t>let</a:t>
            </a:r>
            <a:r>
              <a:rPr lang="en-US" sz="2400" dirty="0">
                <a:solidFill>
                  <a:schemeClr val="bg1"/>
                </a:solidFill>
              </a:rPr>
              <a:t> task = </a:t>
            </a:r>
            <a:r>
              <a:rPr lang="en-US" sz="2400" dirty="0" smtClean="0">
                <a:solidFill>
                  <a:srgbClr val="2FC2D9"/>
                </a:solidFill>
              </a:rPr>
              <a:t>new </a:t>
            </a:r>
            <a:r>
              <a:rPr lang="en-US" sz="2400" dirty="0" smtClean="0">
                <a:solidFill>
                  <a:schemeClr val="bg1"/>
                </a:solidFill>
              </a:rPr>
              <a:t>UrgentTask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console.log(task.taskName);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Edit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26302</TotalTime>
  <Words>1543</Words>
  <Application>Microsoft Office PowerPoint</Application>
  <PresentationFormat>On-screen Show (4:3)</PresentationFormat>
  <Paragraphs>835</Paragraphs>
  <Slides>103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ＭＳ Ｐゴシック</vt:lpstr>
      <vt:lpstr>SimHei</vt:lpstr>
      <vt:lpstr>Arial</vt:lpstr>
      <vt:lpstr>Arial Black</vt:lpstr>
      <vt:lpstr>Calibri</vt:lpstr>
      <vt:lpstr>Calibri Light</vt:lpstr>
      <vt:lpstr>Lucida Grande</vt:lpstr>
      <vt:lpstr>Trebuchet MS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</vt:lpstr>
      <vt:lpstr>Prototype vs __proto__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Siva Rallabhandi</cp:lastModifiedBy>
  <cp:revision>1870</cp:revision>
  <cp:lastPrinted>2014-07-09T13:30:36Z</cp:lastPrinted>
  <dcterms:created xsi:type="dcterms:W3CDTF">2014-07-08T13:27:24Z</dcterms:created>
  <dcterms:modified xsi:type="dcterms:W3CDTF">2017-04-27T04:30:01Z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