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8"/>
  </p:notesMasterIdLst>
  <p:sldIdLst>
    <p:sldId id="294" r:id="rId2"/>
    <p:sldId id="295" r:id="rId3"/>
    <p:sldId id="306" r:id="rId4"/>
    <p:sldId id="299" r:id="rId5"/>
    <p:sldId id="296" r:id="rId6"/>
    <p:sldId id="300" r:id="rId7"/>
    <p:sldId id="292" r:id="rId8"/>
    <p:sldId id="301" r:id="rId9"/>
    <p:sldId id="308" r:id="rId10"/>
    <p:sldId id="256" r:id="rId11"/>
    <p:sldId id="276" r:id="rId12"/>
    <p:sldId id="277" r:id="rId13"/>
    <p:sldId id="278" r:id="rId14"/>
    <p:sldId id="279" r:id="rId15"/>
    <p:sldId id="280" r:id="rId16"/>
    <p:sldId id="281" r:id="rId17"/>
    <p:sldId id="309" r:id="rId18"/>
    <p:sldId id="282" r:id="rId19"/>
    <p:sldId id="284" r:id="rId20"/>
    <p:sldId id="302" r:id="rId21"/>
    <p:sldId id="303" r:id="rId22"/>
    <p:sldId id="290" r:id="rId23"/>
    <p:sldId id="304" r:id="rId24"/>
    <p:sldId id="307" r:id="rId25"/>
    <p:sldId id="288" r:id="rId26"/>
    <p:sldId id="310" r:id="rId2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9" autoAdjust="0"/>
    <p:restoredTop sz="82075" autoAdjust="0"/>
  </p:normalViewPr>
  <p:slideViewPr>
    <p:cSldViewPr snapToGrid="0">
      <p:cViewPr varScale="1">
        <p:scale>
          <a:sx n="56" d="100"/>
          <a:sy n="56" d="100"/>
        </p:scale>
        <p:origin x="1284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2EE2B-8A15-4E0B-978F-340F070E54BF}" type="datetimeFigureOut">
              <a:rPr lang="el-GR" smtClean="0"/>
              <a:t>28/11/2020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30D90-FC7E-4F22-AE88-6767C9F3068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7640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30D90-FC7E-4F22-AE88-6767C9F3068F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43659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30D90-FC7E-4F22-AE88-6767C9F3068F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999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overarching goals in biology is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30D90-FC7E-4F22-AE88-6767C9F3068F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7081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30D90-FC7E-4F22-AE88-6767C9F3068F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93606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drop out events are</a:t>
            </a:r>
          </a:p>
          <a:p>
            <a:r>
              <a:rPr lang="en-US" dirty="0"/>
              <a:t>Check the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30D90-FC7E-4F22-AE88-6767C9F3068F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08747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reads -&gt; unambiguous mapping to one allele of one gene</a:t>
            </a:r>
          </a:p>
          <a:p>
            <a:r>
              <a:rPr lang="en-US" dirty="0"/>
              <a:t>Allelic multiread -&gt; map to both alleles of the same gene</a:t>
            </a:r>
          </a:p>
          <a:p>
            <a:r>
              <a:rPr lang="en-US" dirty="0"/>
              <a:t>Genomic multiread -&gt; map to different genes but only one allele  of each gene</a:t>
            </a:r>
          </a:p>
          <a:p>
            <a:r>
              <a:rPr lang="en-US" dirty="0"/>
              <a:t>Complex multiread -&gt; map to multiple genes and to both alleles of any of those genes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30D90-FC7E-4F22-AE88-6767C9F3068F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868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30D90-FC7E-4F22-AE88-6767C9F3068F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83238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30D90-FC7E-4F22-AE88-6767C9F3068F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2958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30D90-FC7E-4F22-AE88-6767C9F3068F}" type="slidenum">
              <a:rPr lang="el-GR" smtClean="0"/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94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2DF-073B-4CF0-891C-5F99133E2A50}" type="datetime1">
              <a:rPr lang="en-IN" smtClean="0"/>
              <a:t>28-11-2020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79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950B-F407-426E-9B21-9C789F209A27}" type="datetime1">
              <a:rPr lang="en-IN" smtClean="0"/>
              <a:t>28-11-2020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255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1EFC-0A7A-4716-90C4-184082955D57}" type="datetime1">
              <a:rPr lang="en-IN" smtClean="0"/>
              <a:t>28-11-2020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840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3FED-8D97-48D9-9F32-1454E0D366FB}" type="datetime1">
              <a:rPr lang="en-IN" smtClean="0"/>
              <a:t>28-11-2020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754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E5AC-B1A8-4A92-A096-ED6DB3A8CFEF}" type="datetime1">
              <a:rPr lang="en-IN" smtClean="0"/>
              <a:t>28-11-2020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7335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A3E8-5673-4D2E-BB8B-7315F6D5C00D}" type="datetime1">
              <a:rPr lang="en-IN" smtClean="0"/>
              <a:t>28-11-2020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86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06CC-02DF-475D-A9BD-FDA2A4A68E3D}" type="datetime1">
              <a:rPr lang="en-IN" smtClean="0"/>
              <a:t>28-11-2020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498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8F1A-149E-4D98-9A72-B74E56CAF02F}" type="datetime1">
              <a:rPr lang="en-IN" smtClean="0"/>
              <a:t>28-11-2020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0490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DC2A-16EF-425C-9284-496C09E6A31C}" type="datetime1">
              <a:rPr lang="en-IN" smtClean="0"/>
              <a:t>28-11-2020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9419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E17E-3DD6-4192-9ED3-3174ECDB2DA8}" type="datetime1">
              <a:rPr lang="en-IN" smtClean="0"/>
              <a:t>28-11-2020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022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8E59-5521-45EE-AE25-18921D428312}" type="datetime1">
              <a:rPr lang="en-IN" smtClean="0"/>
              <a:t>28-11-2020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339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45269-6E55-40C3-AC0C-FE17DC5C079A}" type="datetime1">
              <a:rPr lang="en-IN" smtClean="0"/>
              <a:t>28-11-2020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60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tmp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86/s13059-017-1200-8" TargetMode="External"/><Relationship Id="rId2" Type="http://schemas.openxmlformats.org/officeDocument/2006/relationships/hyperlink" Target="https://doi.org/10.1371/journal.pgen.10043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38/ncomms9687" TargetMode="External"/><Relationship Id="rId5" Type="http://schemas.openxmlformats.org/officeDocument/2006/relationships/hyperlink" Target="https://doi.org/10.1038/ng.3678" TargetMode="External"/><Relationship Id="rId4" Type="http://schemas.openxmlformats.org/officeDocument/2006/relationships/hyperlink" Target="https://science.sciencemag.org/content/343/6167/19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2EB0-3124-9D4B-8534-5F11DF980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7425"/>
            <a:ext cx="9144000" cy="1252538"/>
          </a:xfrm>
        </p:spPr>
        <p:txBody>
          <a:bodyPr>
            <a:normAutofit/>
          </a:bodyPr>
          <a:lstStyle/>
          <a:p>
            <a:r>
              <a:rPr lang="en-US" sz="4000" b="1" dirty="0"/>
              <a:t>A Bayesian mixture model for the analysis of allelic expression in single cells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AD533-3DCA-9047-8404-F26DF751A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259229" cy="2133599"/>
          </a:xfrm>
        </p:spPr>
        <p:txBody>
          <a:bodyPr/>
          <a:lstStyle/>
          <a:p>
            <a:r>
              <a:rPr lang="en-IN" sz="1600" dirty="0" err="1"/>
              <a:t>Kwangbom</a:t>
            </a:r>
            <a:r>
              <a:rPr lang="en-IN" sz="1600" dirty="0"/>
              <a:t> Choi, Narayanan </a:t>
            </a:r>
            <a:r>
              <a:rPr lang="en-IN" sz="1600" dirty="0" err="1"/>
              <a:t>Raghupathy</a:t>
            </a:r>
            <a:r>
              <a:rPr lang="en-IN" sz="1600" dirty="0"/>
              <a:t> &amp; Gary A. Churchill</a:t>
            </a:r>
          </a:p>
          <a:p>
            <a:endParaRPr lang="en-US" dirty="0"/>
          </a:p>
          <a:p>
            <a:r>
              <a:rPr lang="en-US" sz="2000" dirty="0"/>
              <a:t>Presenters: Marina </a:t>
            </a:r>
            <a:r>
              <a:rPr lang="en-US" sz="2000" dirty="0" err="1"/>
              <a:t>Panteli</a:t>
            </a:r>
            <a:r>
              <a:rPr lang="en-US" sz="2000" dirty="0"/>
              <a:t>, </a:t>
            </a:r>
            <a:r>
              <a:rPr lang="en-US" sz="2000" dirty="0" err="1"/>
              <a:t>Smaragda</a:t>
            </a:r>
            <a:r>
              <a:rPr lang="en-US" sz="2000" dirty="0"/>
              <a:t> </a:t>
            </a:r>
            <a:r>
              <a:rPr lang="en-US" sz="2000" dirty="0" err="1"/>
              <a:t>Dimitrikapoulou</a:t>
            </a:r>
            <a:r>
              <a:rPr lang="en-US" sz="2000" dirty="0"/>
              <a:t>, Sneha Sundar</a:t>
            </a:r>
          </a:p>
          <a:p>
            <a:r>
              <a:rPr lang="en-US" sz="2000" dirty="0"/>
              <a:t>STA426 Journal Club</a:t>
            </a:r>
          </a:p>
          <a:p>
            <a:r>
              <a:rPr lang="en-US" sz="2000" dirty="0"/>
              <a:t>30.11.2020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C14B7-0F95-4EDB-B483-8E856A7F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23833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Ορθογώνιο 17"/>
          <p:cNvSpPr/>
          <p:nvPr/>
        </p:nvSpPr>
        <p:spPr>
          <a:xfrm>
            <a:off x="8305748" y="2866476"/>
            <a:ext cx="2585166" cy="343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Ορθογώνιο 16"/>
          <p:cNvSpPr/>
          <p:nvPr/>
        </p:nvSpPr>
        <p:spPr>
          <a:xfrm>
            <a:off x="4460274" y="2866476"/>
            <a:ext cx="2571841" cy="343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/>
          <p:cNvSpPr/>
          <p:nvPr/>
        </p:nvSpPr>
        <p:spPr>
          <a:xfrm>
            <a:off x="641445" y="2869221"/>
            <a:ext cx="2613477" cy="343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TextBox 4"/>
          <p:cNvSpPr txBox="1"/>
          <p:nvPr/>
        </p:nvSpPr>
        <p:spPr>
          <a:xfrm>
            <a:off x="326067" y="1380806"/>
            <a:ext cx="10837801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Main Goal</a:t>
            </a:r>
            <a:r>
              <a:rPr lang="en-US" dirty="0"/>
              <a:t>: </a:t>
            </a:r>
            <a:r>
              <a:rPr lang="en-US" sz="2000" dirty="0"/>
              <a:t>Compute the expected proportion of maternal counts </a:t>
            </a:r>
            <a:r>
              <a:rPr lang="en-US" sz="2400" b="1" dirty="0" err="1"/>
              <a:t>p</a:t>
            </a:r>
            <a:r>
              <a:rPr lang="en-US" sz="2400" b="1" baseline="-25000" dirty="0" err="1"/>
              <a:t>gk</a:t>
            </a:r>
            <a:r>
              <a:rPr lang="en-US" sz="2000" dirty="0"/>
              <a:t> for each gene g in each cell k.</a:t>
            </a:r>
            <a:endParaRPr lang="el-GR" sz="2000" dirty="0"/>
          </a:p>
        </p:txBody>
      </p:sp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err="1"/>
              <a:t>scBASE</a:t>
            </a:r>
            <a:r>
              <a:rPr lang="en-US" sz="4400" dirty="0"/>
              <a:t> Overview</a:t>
            </a:r>
            <a:endParaRPr lang="el-GR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28784" y="2966617"/>
            <a:ext cx="243482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/>
              <a:t>2. Classification</a:t>
            </a:r>
          </a:p>
          <a:p>
            <a:pPr algn="just"/>
            <a:endParaRPr lang="en-US" sz="2400" i="1" dirty="0">
              <a:solidFill>
                <a:schemeClr val="accent1"/>
              </a:solidFill>
            </a:endParaRPr>
          </a:p>
          <a:p>
            <a:pPr marL="177800" indent="-82550" algn="just" defTabSz="531813">
              <a:buFont typeface="Arial" panose="020B0604020202020204" pitchFamily="34" charset="0"/>
              <a:buChar char="•"/>
            </a:pPr>
            <a:r>
              <a:rPr lang="en-US" dirty="0"/>
              <a:t>Estimate the allelic expression state</a:t>
            </a:r>
            <a:r>
              <a:rPr lang="en-US" b="1" dirty="0"/>
              <a:t> </a:t>
            </a:r>
            <a:r>
              <a:rPr lang="en-US" sz="2000" b="1" dirty="0" err="1"/>
              <a:t>z</a:t>
            </a:r>
            <a:r>
              <a:rPr lang="en-US" sz="2000" b="1" baseline="-25000" dirty="0" err="1"/>
              <a:t>gk</a:t>
            </a:r>
            <a:r>
              <a:rPr lang="en-US" sz="1600" dirty="0"/>
              <a:t> </a:t>
            </a:r>
          </a:p>
          <a:p>
            <a:pPr marL="95250" algn="just" defTabSz="531813"/>
            <a:endParaRPr lang="en-US" b="1" i="1" dirty="0"/>
          </a:p>
          <a:p>
            <a:pPr marL="177800" algn="just" defTabSz="531813">
              <a:buFont typeface="Arial" panose="020B0604020202020204" pitchFamily="34" charset="0"/>
              <a:buChar char="•"/>
            </a:pPr>
            <a:r>
              <a:rPr lang="en-US" b="1" i="1" dirty="0"/>
              <a:t>Mixture model</a:t>
            </a:r>
            <a:r>
              <a:rPr lang="en-US" dirty="0"/>
              <a:t> of Binomial Distributions</a:t>
            </a:r>
          </a:p>
          <a:p>
            <a:pPr marL="177800" algn="just" defTabSz="531813"/>
            <a:endParaRPr lang="en-US" dirty="0"/>
          </a:p>
          <a:p>
            <a:pPr marL="177800" algn="just" defTabSz="531813">
              <a:buFont typeface="Arial" panose="020B0604020202020204" pitchFamily="34" charset="0"/>
              <a:buChar char="•"/>
            </a:pPr>
            <a:r>
              <a:rPr lang="en-US" dirty="0"/>
              <a:t>Estimate parameters with </a:t>
            </a:r>
            <a:r>
              <a:rPr lang="en-US" b="1" i="1" dirty="0"/>
              <a:t>MCMC</a:t>
            </a:r>
          </a:p>
          <a:p>
            <a:pPr algn="just"/>
            <a:endParaRPr lang="el-GR" i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722" y="2966617"/>
            <a:ext cx="273858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/>
              <a:t>1.Read Counting</a:t>
            </a:r>
          </a:p>
          <a:p>
            <a:pPr marL="177800" algn="just" defTabSz="531813">
              <a:buFont typeface="Arial" panose="020B0604020202020204" pitchFamily="34" charset="0"/>
              <a:buChar char="•"/>
            </a:pPr>
            <a:endParaRPr lang="en-US" dirty="0"/>
          </a:p>
          <a:p>
            <a:pPr marL="177800" algn="just" defTabSz="531813">
              <a:buFont typeface="Arial" panose="020B0604020202020204" pitchFamily="34" charset="0"/>
              <a:buChar char="•"/>
            </a:pPr>
            <a:r>
              <a:rPr lang="en-US" dirty="0"/>
              <a:t>Estimate the expected maternal read counts </a:t>
            </a:r>
            <a:r>
              <a:rPr lang="en-US" sz="2000" b="1" dirty="0" err="1"/>
              <a:t>x</a:t>
            </a:r>
            <a:r>
              <a:rPr lang="en-US" sz="2000" b="1" baseline="-25000" dirty="0" err="1"/>
              <a:t>gk</a:t>
            </a:r>
            <a:r>
              <a:rPr lang="en-US" sz="2000" b="1" dirty="0"/>
              <a:t> </a:t>
            </a:r>
          </a:p>
          <a:p>
            <a:pPr marL="177800" algn="just" defTabSz="531813"/>
            <a:endParaRPr lang="en-US" sz="2000" b="1" dirty="0"/>
          </a:p>
          <a:p>
            <a:pPr marL="177800" algn="just" defTabSz="531813"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lang="en-US" b="1" i="1" dirty="0"/>
              <a:t>EM</a:t>
            </a:r>
            <a:r>
              <a:rPr lang="en-US" dirty="0"/>
              <a:t> algorithm</a:t>
            </a:r>
            <a:endParaRPr lang="el-GR" i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14549" y="2974013"/>
            <a:ext cx="26493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3. Partial Pooling</a:t>
            </a:r>
          </a:p>
          <a:p>
            <a:endParaRPr lang="en-US" sz="2400" i="1" dirty="0"/>
          </a:p>
          <a:p>
            <a:pPr marL="285750" indent="-107950">
              <a:buFont typeface="Arial" panose="020B0604020202020204" pitchFamily="34" charset="0"/>
              <a:buChar char="•"/>
            </a:pPr>
            <a:r>
              <a:rPr lang="en-US" b="1" i="1" dirty="0"/>
              <a:t>Hierarchical Model</a:t>
            </a:r>
          </a:p>
          <a:p>
            <a:pPr marL="177800"/>
            <a:endParaRPr lang="en-US" dirty="0"/>
          </a:p>
          <a:p>
            <a:pPr marL="177800"/>
            <a:endParaRPr lang="en-US" dirty="0"/>
          </a:p>
          <a:p>
            <a:pPr marL="285750" indent="-107950">
              <a:buFont typeface="Arial" panose="020B0604020202020204" pitchFamily="34" charset="0"/>
              <a:buChar char="•"/>
            </a:pPr>
            <a:r>
              <a:rPr lang="en-US" dirty="0"/>
              <a:t>Partial pooling estimator </a:t>
            </a:r>
            <a:r>
              <a:rPr lang="en-US" b="1" dirty="0" err="1"/>
              <a:t>p</a:t>
            </a:r>
            <a:r>
              <a:rPr lang="en-US" b="1" baseline="-25000" dirty="0" err="1"/>
              <a:t>gk</a:t>
            </a:r>
            <a:endParaRPr lang="en-US" dirty="0"/>
          </a:p>
          <a:p>
            <a:endParaRPr lang="el-GR" sz="2400" i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088" y="2175705"/>
            <a:ext cx="1699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1"/>
                </a:solidFill>
              </a:rPr>
              <a:t>Three steps:</a:t>
            </a:r>
          </a:p>
          <a:p>
            <a:endParaRPr lang="el-GR" dirty="0"/>
          </a:p>
        </p:txBody>
      </p:sp>
      <p:sp>
        <p:nvSpPr>
          <p:cNvPr id="15" name="Δεξί βέλος 14"/>
          <p:cNvSpPr/>
          <p:nvPr/>
        </p:nvSpPr>
        <p:spPr>
          <a:xfrm>
            <a:off x="3534819" y="4216145"/>
            <a:ext cx="723332" cy="464024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Δεξί βέλος 21"/>
          <p:cNvSpPr/>
          <p:nvPr/>
        </p:nvSpPr>
        <p:spPr>
          <a:xfrm>
            <a:off x="7307265" y="4216145"/>
            <a:ext cx="723332" cy="464024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Δεξί βέλος 36"/>
          <p:cNvSpPr/>
          <p:nvPr/>
        </p:nvSpPr>
        <p:spPr>
          <a:xfrm flipH="1">
            <a:off x="7304186" y="4988025"/>
            <a:ext cx="721664" cy="470381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TextBox 37"/>
          <p:cNvSpPr txBox="1"/>
          <p:nvPr/>
        </p:nvSpPr>
        <p:spPr>
          <a:xfrm>
            <a:off x="7182192" y="3908368"/>
            <a:ext cx="96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Iteratively</a:t>
            </a:r>
            <a:endParaRPr lang="el-G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C4091-75D2-4429-818D-AE40E23F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645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Read Counting</a:t>
            </a:r>
            <a:endParaRPr lang="el-GR" sz="4400" dirty="0"/>
          </a:p>
        </p:txBody>
      </p:sp>
      <p:grpSp>
        <p:nvGrpSpPr>
          <p:cNvPr id="2" name="Ομάδα 1"/>
          <p:cNvGrpSpPr/>
          <p:nvPr/>
        </p:nvGrpSpPr>
        <p:grpSpPr>
          <a:xfrm>
            <a:off x="492350" y="1453178"/>
            <a:ext cx="5330694" cy="4370723"/>
            <a:chOff x="778953" y="1439530"/>
            <a:chExt cx="5330694" cy="4370723"/>
          </a:xfrm>
        </p:grpSpPr>
        <p:pic>
          <p:nvPicPr>
            <p:cNvPr id="16" name="Εικόνα 15"/>
            <p:cNvPicPr>
              <a:picLocks noChangeAspect="1"/>
            </p:cNvPicPr>
            <p:nvPr/>
          </p:nvPicPr>
          <p:blipFill rotWithShape="1">
            <a:blip r:embed="rId2"/>
            <a:srcRect r="68289"/>
            <a:stretch/>
          </p:blipFill>
          <p:spPr>
            <a:xfrm>
              <a:off x="778953" y="1456744"/>
              <a:ext cx="2482446" cy="4353509"/>
            </a:xfrm>
            <a:prstGeom prst="rect">
              <a:avLst/>
            </a:prstGeom>
          </p:spPr>
        </p:pic>
        <p:pic>
          <p:nvPicPr>
            <p:cNvPr id="19" name="Εικόνα 18"/>
            <p:cNvPicPr>
              <a:picLocks noChangeAspect="1"/>
            </p:cNvPicPr>
            <p:nvPr/>
          </p:nvPicPr>
          <p:blipFill rotWithShape="1">
            <a:blip r:embed="rId2"/>
            <a:srcRect l="63616"/>
            <a:stretch/>
          </p:blipFill>
          <p:spPr>
            <a:xfrm>
              <a:off x="3261399" y="1439530"/>
              <a:ext cx="2848248" cy="4353509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6960359" y="1453178"/>
            <a:ext cx="408068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mtClean="0">
                <a:solidFill>
                  <a:schemeClr val="accent1"/>
                </a:solidFill>
              </a:rPr>
              <a:t>Expectation- </a:t>
            </a:r>
            <a:r>
              <a:rPr lang="en-US" sz="2400" b="1" i="1" dirty="0">
                <a:solidFill>
                  <a:schemeClr val="accent1"/>
                </a:solidFill>
              </a:rPr>
              <a:t>Maximization Algorithm</a:t>
            </a:r>
          </a:p>
          <a:p>
            <a:endParaRPr lang="en-US" sz="24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Using the current estimate of allele specific gene expression, compute the probability of each possible alignment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Sum the probabilities across reads to re-estimate the allele specific gene expression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r>
              <a:rPr lang="en-US" sz="2000" i="1" dirty="0">
                <a:solidFill>
                  <a:schemeClr val="accent1"/>
                </a:solidFill>
              </a:rPr>
              <a:t>Repeat until convergence</a:t>
            </a:r>
            <a:endParaRPr lang="el-GR" sz="2000" i="1" dirty="0">
              <a:solidFill>
                <a:schemeClr val="accent1"/>
              </a:solidFill>
            </a:endParaRPr>
          </a:p>
          <a:p>
            <a:endParaRPr lang="en-US" sz="2000" i="1" dirty="0">
              <a:solidFill>
                <a:schemeClr val="accent1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l-GR" sz="2000" dirty="0"/>
          </a:p>
          <a:p>
            <a:endParaRPr lang="el-GR" sz="24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63719-BB27-4492-ACA0-3209A6C0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910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Ορθογώνιο 27"/>
          <p:cNvSpPr/>
          <p:nvPr/>
        </p:nvSpPr>
        <p:spPr>
          <a:xfrm>
            <a:off x="6489005" y="4216717"/>
            <a:ext cx="5502325" cy="2284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Ορθογώνιο 3"/>
          <p:cNvSpPr/>
          <p:nvPr/>
        </p:nvSpPr>
        <p:spPr>
          <a:xfrm>
            <a:off x="554681" y="4216717"/>
            <a:ext cx="4913454" cy="2284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Classification</a:t>
            </a:r>
            <a:endParaRPr lang="el-GR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86855" y="1526239"/>
            <a:ext cx="4653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ASSUMPTION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/>
              <a:t>Each cell k is in one of three states with respect to the expression of gene g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Paternal </a:t>
            </a:r>
            <a:r>
              <a:rPr lang="en-US" dirty="0" err="1"/>
              <a:t>Monoallelic</a:t>
            </a:r>
            <a:r>
              <a:rPr lang="en-US" dirty="0"/>
              <a:t> (P)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Maternal </a:t>
            </a:r>
            <a:r>
              <a:rPr lang="en-US" dirty="0" err="1"/>
              <a:t>Monoallelic</a:t>
            </a:r>
            <a:r>
              <a:rPr lang="en-US" dirty="0"/>
              <a:t> (M)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Bi-allelic (B)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018" y="3838026"/>
            <a:ext cx="567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cell we introduce an indicator vector:</a:t>
            </a:r>
          </a:p>
        </p:txBody>
      </p:sp>
      <p:grpSp>
        <p:nvGrpSpPr>
          <p:cNvPr id="9" name="Ομάδα 8"/>
          <p:cNvGrpSpPr/>
          <p:nvPr/>
        </p:nvGrpSpPr>
        <p:grpSpPr>
          <a:xfrm>
            <a:off x="695776" y="4850117"/>
            <a:ext cx="3789645" cy="710194"/>
            <a:chOff x="1628516" y="5635714"/>
            <a:chExt cx="3789645" cy="7101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Ορθογώνιο 10"/>
                <p:cNvSpPr/>
                <p:nvPr/>
              </p:nvSpPr>
              <p:spPr>
                <a:xfrm>
                  <a:off x="1628516" y="5635714"/>
                  <a:ext cx="1157816" cy="7101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11" name="Ορθογώνιο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516" y="5635714"/>
                  <a:ext cx="1157816" cy="7101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86332" y="5635714"/>
                  <a:ext cx="26318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𝑔𝑒𝑛𝑒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𝑒𝑥𝑝𝑟𝑒𝑠𝑠𝑖𝑜𝑛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332" y="5635714"/>
                  <a:ext cx="263182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94" r="-34028" b="-13333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855452" y="6005046"/>
                  <a:ext cx="10886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452" y="6005046"/>
                  <a:ext cx="108869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028" r="-5028" b="-6522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Ορθογώνιο 19"/>
              <p:cNvSpPr/>
              <p:nvPr/>
            </p:nvSpPr>
            <p:spPr>
              <a:xfrm>
                <a:off x="1815227" y="4278947"/>
                <a:ext cx="2197140" cy="689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</m:oMath>
                </a14:m>
                <a:r>
                  <a:rPr lang="en-US" dirty="0"/>
                  <a:t>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dirty="0"/>
                  <a:t>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20" name="Ορθογώνιο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227" y="4278947"/>
                <a:ext cx="2197140" cy="689035"/>
              </a:xfrm>
              <a:prstGeom prst="rect">
                <a:avLst/>
              </a:prstGeom>
              <a:blipFill>
                <a:blip r:embed="rId5"/>
                <a:stretch>
                  <a:fillRect t="-2655" r="-27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18165" y="5611456"/>
                <a:ext cx="1151341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165" y="5611456"/>
                <a:ext cx="1151341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96342" y="5744046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06150" y="1526239"/>
                <a:ext cx="5585850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accent1"/>
                    </a:solidFill>
                  </a:rPr>
                  <a:t>ASSUMPTION</a:t>
                </a:r>
                <a:r>
                  <a:rPr lang="en-US" b="1" dirty="0">
                    <a:solidFill>
                      <a:schemeClr val="accent1"/>
                    </a:solidFill>
                  </a:rPr>
                  <a:t>: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Given the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expected maternal counts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x</a:t>
                </a:r>
                <a:r>
                  <a:rPr lang="en-US" b="1" baseline="-25000" dirty="0" err="1">
                    <a:solidFill>
                      <a:schemeClr val="tx1"/>
                    </a:solidFill>
                  </a:rPr>
                  <a:t>gk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follows a binomial distribution with parameters (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n</a:t>
                </a:r>
                <a:r>
                  <a:rPr lang="en-US" b="1" baseline="-25000" dirty="0" err="1">
                    <a:solidFill>
                      <a:schemeClr val="tx1"/>
                    </a:solidFill>
                  </a:rPr>
                  <a:t>gk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b="1" i="1" baseline="-2500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l-G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150" y="1526239"/>
                <a:ext cx="5585850" cy="967957"/>
              </a:xfrm>
              <a:prstGeom prst="rect">
                <a:avLst/>
              </a:prstGeom>
              <a:blipFill>
                <a:blip r:embed="rId7"/>
                <a:stretch>
                  <a:fillRect l="-983" t="-3145" b="-81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Δεξί βέλος 22"/>
          <p:cNvSpPr/>
          <p:nvPr/>
        </p:nvSpPr>
        <p:spPr>
          <a:xfrm rot="5400000">
            <a:off x="8646489" y="2853853"/>
            <a:ext cx="723332" cy="464024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7911469" y="3615969"/>
            <a:ext cx="2975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</a:rPr>
              <a:t>Mixture Model</a:t>
            </a:r>
            <a:endParaRPr lang="el-GR" b="1" i="1" dirty="0">
              <a:solidFill>
                <a:schemeClr val="accent1"/>
              </a:solidFill>
            </a:endParaRPr>
          </a:p>
        </p:txBody>
      </p:sp>
      <p:grpSp>
        <p:nvGrpSpPr>
          <p:cNvPr id="25" name="Ομάδα 24"/>
          <p:cNvGrpSpPr/>
          <p:nvPr/>
        </p:nvGrpSpPr>
        <p:grpSpPr>
          <a:xfrm>
            <a:off x="6524808" y="4503448"/>
            <a:ext cx="5234510" cy="1403532"/>
            <a:chOff x="6394256" y="3435025"/>
            <a:chExt cx="5234510" cy="1403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Ορθογώνιο 25"/>
                <p:cNvSpPr/>
                <p:nvPr/>
              </p:nvSpPr>
              <p:spPr>
                <a:xfrm>
                  <a:off x="6394256" y="3435025"/>
                  <a:ext cx="5234510" cy="8027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𝑔𝑘</m:t>
                          </m:r>
                        </m:sub>
                      </m:sSub>
                    </m:oMath>
                  </a14:m>
                  <a:r>
                    <a:rPr lang="en-US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  <m:groupChr>
                            <m:groupChrPr>
                              <m:chr m:val="⇒"/>
                              <m:vertJc m:val="bot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/>
                          </m:groupChr>
                        </m:e>
                      </m:nary>
                    </m:oMath>
                  </a14:m>
                  <a:endParaRPr lang="en-US" dirty="0"/>
                </a:p>
                <a:p>
                  <a:endParaRPr lang="el-GR" dirty="0"/>
                </a:p>
              </p:txBody>
            </p:sp>
          </mc:Choice>
          <mc:Fallback xmlns="">
            <p:sp>
              <p:nvSpPr>
                <p:cNvPr id="26" name="Ορθογώνιο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4256" y="3435025"/>
                  <a:ext cx="5234510" cy="8027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797218" y="4166385"/>
                  <a:ext cx="4428585" cy="672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 smtClean="0"/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𝐵𝑖𝑛𝑜𝑚𝑖𝑎𝑙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 smtClean="0"/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218" y="4166385"/>
                  <a:ext cx="4428585" cy="67217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Δεξί βέλος 29"/>
          <p:cNvSpPr/>
          <p:nvPr/>
        </p:nvSpPr>
        <p:spPr>
          <a:xfrm rot="18477136">
            <a:off x="5042305" y="2731250"/>
            <a:ext cx="1110799" cy="553278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098475" y="5988678"/>
                <a:ext cx="2087174" cy="339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sSubSup>
                      <m:sSub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  <a:endParaRPr lang="el-GR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475" y="5988678"/>
                <a:ext cx="2087174" cy="339388"/>
              </a:xfrm>
              <a:prstGeom prst="rect">
                <a:avLst/>
              </a:prstGeom>
              <a:blipFill>
                <a:blip r:embed="rId10"/>
                <a:stretch>
                  <a:fillRect l="-5248" t="-17857" r="-6122" b="-2857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12E62-6FB2-4DA1-9FD6-3BE548AC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7261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Ορθογώνιο 33"/>
          <p:cNvSpPr/>
          <p:nvPr/>
        </p:nvSpPr>
        <p:spPr>
          <a:xfrm>
            <a:off x="8039594" y="5595442"/>
            <a:ext cx="2729552" cy="46402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 13"/>
          <p:cNvSpPr/>
          <p:nvPr/>
        </p:nvSpPr>
        <p:spPr>
          <a:xfrm>
            <a:off x="8039594" y="4203510"/>
            <a:ext cx="2729552" cy="46402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Mixture Models</a:t>
            </a:r>
            <a:endParaRPr lang="el-GR" sz="4400" dirty="0"/>
          </a:p>
        </p:txBody>
      </p:sp>
      <p:pic>
        <p:nvPicPr>
          <p:cNvPr id="21" name="Θέση περιεχομένου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7" y="1581506"/>
            <a:ext cx="6234191" cy="2854016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35438" y="1777757"/>
                <a:ext cx="4337864" cy="4328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the data points have </a:t>
                </a:r>
                <a:r>
                  <a:rPr lang="en-US" b="1" i="1" dirty="0"/>
                  <a:t>labels</a:t>
                </a:r>
                <a:r>
                  <a:rPr lang="en-US" dirty="0"/>
                  <a:t> that you don’t know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Given the label, the data points follow a </a:t>
                </a:r>
                <a:r>
                  <a:rPr lang="en-US" b="1" i="1" dirty="0"/>
                  <a:t>specific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Try to estimate for each data point the probability that has a specific label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𝒈𝒌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i="1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Try to estimate the parameters of the distributions</a:t>
                </a:r>
              </a:p>
              <a:p>
                <a:endParaRPr lang="en-US" dirty="0"/>
              </a:p>
              <a:p>
                <a:r>
                  <a:rPr lang="en-US" i="1" dirty="0"/>
                  <a:t>                         in our case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𝒈𝒌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l-GR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438" y="1777757"/>
                <a:ext cx="4337864" cy="4328236"/>
              </a:xfrm>
              <a:prstGeom prst="rect">
                <a:avLst/>
              </a:prstGeom>
              <a:blipFill>
                <a:blip r:embed="rId3"/>
                <a:stretch>
                  <a:fillRect l="-983" t="-845" b="-84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Ομάδα 30"/>
          <p:cNvGrpSpPr/>
          <p:nvPr/>
        </p:nvGrpSpPr>
        <p:grpSpPr>
          <a:xfrm>
            <a:off x="1120295" y="4790051"/>
            <a:ext cx="5234510" cy="1403532"/>
            <a:chOff x="6394256" y="3435025"/>
            <a:chExt cx="5234510" cy="1403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Ορθογώνιο 31"/>
                <p:cNvSpPr/>
                <p:nvPr/>
              </p:nvSpPr>
              <p:spPr>
                <a:xfrm>
                  <a:off x="6394256" y="3435025"/>
                  <a:ext cx="5234510" cy="8027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𝑔𝑘</m:t>
                          </m:r>
                        </m:sub>
                      </m:sSub>
                    </m:oMath>
                  </a14:m>
                  <a:r>
                    <a:rPr lang="en-US" dirty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  <m:groupChr>
                            <m:groupChrPr>
                              <m:chr m:val="⇒"/>
                              <m:vertJc m:val="bot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/>
                          </m:groupChr>
                        </m:e>
                      </m:nary>
                    </m:oMath>
                  </a14:m>
                  <a:endParaRPr lang="en-US" dirty="0"/>
                </a:p>
                <a:p>
                  <a:endParaRPr lang="el-GR" dirty="0"/>
                </a:p>
              </p:txBody>
            </p:sp>
          </mc:Choice>
          <mc:Fallback xmlns="">
            <p:sp>
              <p:nvSpPr>
                <p:cNvPr id="32" name="Ορθογώνιο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4256" y="3435025"/>
                  <a:ext cx="5234510" cy="8027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797218" y="4166385"/>
                  <a:ext cx="4428585" cy="672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 smtClean="0"/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𝐵𝑖𝑛𝑜𝑚𝑖𝑎𝑙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 smtClean="0"/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218" y="4166385"/>
                  <a:ext cx="4428585" cy="6721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0125CA-ED1C-4366-B432-56C5F580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8342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Ορθογώνιο 25"/>
          <p:cNvSpPr/>
          <p:nvPr/>
        </p:nvSpPr>
        <p:spPr>
          <a:xfrm>
            <a:off x="341193" y="4150526"/>
            <a:ext cx="5435417" cy="20585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Ορθογώνιο 16"/>
          <p:cNvSpPr/>
          <p:nvPr/>
        </p:nvSpPr>
        <p:spPr>
          <a:xfrm>
            <a:off x="360551" y="1756685"/>
            <a:ext cx="5416060" cy="20585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Partial Pooling</a:t>
            </a:r>
            <a:endParaRPr lang="el-GR" sz="4400" dirty="0"/>
          </a:p>
        </p:txBody>
      </p:sp>
      <p:grpSp>
        <p:nvGrpSpPr>
          <p:cNvPr id="11" name="Ομάδα 10"/>
          <p:cNvGrpSpPr/>
          <p:nvPr/>
        </p:nvGrpSpPr>
        <p:grpSpPr>
          <a:xfrm>
            <a:off x="580798" y="2345937"/>
            <a:ext cx="5270137" cy="1108678"/>
            <a:chOff x="532263" y="1583140"/>
            <a:chExt cx="5270137" cy="1108678"/>
          </a:xfrm>
        </p:grpSpPr>
        <p:sp>
          <p:nvSpPr>
            <p:cNvPr id="4" name="TextBox 3"/>
            <p:cNvSpPr txBox="1"/>
            <p:nvPr/>
          </p:nvSpPr>
          <p:spPr>
            <a:xfrm>
              <a:off x="532263" y="1583140"/>
              <a:ext cx="33164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Many parameters per gene </a:t>
              </a:r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Thousands of genes</a:t>
              </a:r>
              <a:endParaRPr lang="el-GR" dirty="0"/>
            </a:p>
          </p:txBody>
        </p:sp>
        <p:sp>
          <p:nvSpPr>
            <p:cNvPr id="15" name="Δεξί άγκιστρο 14"/>
            <p:cNvSpPr/>
            <p:nvPr/>
          </p:nvSpPr>
          <p:spPr>
            <a:xfrm>
              <a:off x="3598810" y="1674968"/>
              <a:ext cx="249859" cy="83150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51287" y="1768488"/>
              <a:ext cx="1751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Large number of parameters</a:t>
              </a:r>
              <a:endParaRPr lang="el-GR" b="1" i="1" dirty="0"/>
            </a:p>
            <a:p>
              <a:pPr algn="ctr"/>
              <a:endParaRPr lang="el-GR" b="1" i="1" dirty="0"/>
            </a:p>
          </p:txBody>
        </p:sp>
      </p:grpSp>
      <p:grpSp>
        <p:nvGrpSpPr>
          <p:cNvPr id="13" name="Ομάδα 12"/>
          <p:cNvGrpSpPr/>
          <p:nvPr/>
        </p:nvGrpSpPr>
        <p:grpSpPr>
          <a:xfrm>
            <a:off x="623255" y="4671087"/>
            <a:ext cx="4960436" cy="1200329"/>
            <a:chOff x="4781965" y="3745388"/>
            <a:chExt cx="4960436" cy="1200329"/>
          </a:xfrm>
        </p:grpSpPr>
        <p:sp>
          <p:nvSpPr>
            <p:cNvPr id="16" name="Δεξί άγκιστρο 15"/>
            <p:cNvSpPr/>
            <p:nvPr/>
          </p:nvSpPr>
          <p:spPr>
            <a:xfrm>
              <a:off x="7199719" y="3837973"/>
              <a:ext cx="249859" cy="83150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12" name="Ομάδα 11"/>
            <p:cNvGrpSpPr/>
            <p:nvPr/>
          </p:nvGrpSpPr>
          <p:grpSpPr>
            <a:xfrm>
              <a:off x="4781965" y="3745388"/>
              <a:ext cx="4960436" cy="1200329"/>
              <a:chOff x="791570" y="3780430"/>
              <a:chExt cx="4960436" cy="120032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91570" y="3780430"/>
                <a:ext cx="30570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Low read counts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Sampling Variation</a:t>
                </a:r>
              </a:p>
              <a:p>
                <a:endParaRPr lang="el-GR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82529" y="3965600"/>
                <a:ext cx="19694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/>
                  <a:t>Limited data for reliable estimation</a:t>
                </a:r>
                <a:endParaRPr lang="el-GR" b="1" i="1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532263" y="1251548"/>
            <a:ext cx="470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1"/>
                </a:solidFill>
              </a:rPr>
              <a:t>Problems:</a:t>
            </a:r>
            <a:endParaRPr lang="el-GR" b="1" i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56702" y="1076377"/>
            <a:ext cx="3889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/>
                </a:solidFill>
              </a:rPr>
              <a:t>Hierarchical Modeling</a:t>
            </a:r>
            <a:endParaRPr lang="el-GR" b="1" i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3642" y="5995743"/>
            <a:ext cx="70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g1</a:t>
            </a:r>
            <a:endParaRPr lang="el-GR" sz="1600" dirty="0"/>
          </a:p>
        </p:txBody>
      </p:sp>
      <p:grpSp>
        <p:nvGrpSpPr>
          <p:cNvPr id="124" name="Ομάδα 123"/>
          <p:cNvGrpSpPr/>
          <p:nvPr/>
        </p:nvGrpSpPr>
        <p:grpSpPr>
          <a:xfrm>
            <a:off x="7287434" y="1729301"/>
            <a:ext cx="4932284" cy="4616739"/>
            <a:chOff x="7641226" y="1099115"/>
            <a:chExt cx="4932284" cy="4616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Ορθογώνιο 19"/>
                <p:cNvSpPr/>
                <p:nvPr/>
              </p:nvSpPr>
              <p:spPr>
                <a:xfrm>
                  <a:off x="8844790" y="1101221"/>
                  <a:ext cx="923843" cy="4250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𝑚𝑜𝑛𝑜</m:t>
                            </m:r>
                          </m:sup>
                        </m:sSubSup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0" name="Ορθογώνιο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4790" y="1101221"/>
                  <a:ext cx="923843" cy="425053"/>
                </a:xfrm>
                <a:prstGeom prst="rect">
                  <a:avLst/>
                </a:prstGeom>
                <a:blipFill>
                  <a:blip r:embed="rId2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0774454" y="1099115"/>
                  <a:ext cx="955103" cy="7084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a14:m>
                  <a:r>
                    <a:rPr lang="en-US" sz="2000" b="0" dirty="0"/>
                    <a:t>,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a14:m>
                  <a:endParaRPr lang="el-GR" dirty="0"/>
                </a:p>
                <a:p>
                  <a:endParaRPr lang="el-G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454" y="1099115"/>
                  <a:ext cx="955103" cy="708464"/>
                </a:xfrm>
                <a:prstGeom prst="rect">
                  <a:avLst/>
                </a:prstGeom>
                <a:blipFill>
                  <a:blip r:embed="rId3"/>
                  <a:stretch>
                    <a:fillRect t="-3448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035660" y="3287829"/>
                  <a:ext cx="530462" cy="3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bSup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660" y="3287829"/>
                  <a:ext cx="530462" cy="397545"/>
                </a:xfrm>
                <a:prstGeom prst="rect">
                  <a:avLst/>
                </a:prstGeom>
                <a:blipFill>
                  <a:blip r:embed="rId4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476198" y="3291452"/>
                  <a:ext cx="436729" cy="3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6198" y="3291452"/>
                  <a:ext cx="436729" cy="397545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0909092" y="3315272"/>
                  <a:ext cx="518615" cy="4120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092" y="3315272"/>
                  <a:ext cx="518615" cy="412036"/>
                </a:xfrm>
                <a:prstGeom prst="rect">
                  <a:avLst/>
                </a:prstGeom>
                <a:blipFill>
                  <a:blip r:embed="rId6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/>
            <p:cNvSpPr txBox="1"/>
            <p:nvPr/>
          </p:nvSpPr>
          <p:spPr>
            <a:xfrm>
              <a:off x="8699754" y="5377300"/>
              <a:ext cx="707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x</a:t>
              </a:r>
              <a:r>
                <a:rPr lang="en-US" sz="1600" baseline="-25000" dirty="0">
                  <a:solidFill>
                    <a:schemeClr val="accent1"/>
                  </a:solidFill>
                </a:rPr>
                <a:t>g2</a:t>
              </a:r>
              <a:endParaRPr lang="el-GR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865926" y="5365557"/>
              <a:ext cx="707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  <a:r>
                <a:rPr lang="en-US" sz="1600" baseline="-25000" dirty="0" err="1">
                  <a:solidFill>
                    <a:schemeClr val="accent2">
                      <a:lumMod val="75000"/>
                    </a:schemeClr>
                  </a:solidFill>
                </a:rPr>
                <a:t>gK</a:t>
              </a:r>
              <a:endParaRPr lang="el-GR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201508" y="5342044"/>
              <a:ext cx="70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…..</a:t>
              </a:r>
              <a:endParaRPr lang="el-GR" dirty="0"/>
            </a:p>
          </p:txBody>
        </p:sp>
        <p:cxnSp>
          <p:nvCxnSpPr>
            <p:cNvPr id="49" name="Ευθύγραμμο βέλος σύνδεσης 48"/>
            <p:cNvCxnSpPr>
              <a:stCxn id="20" idx="2"/>
              <a:endCxn id="30" idx="0"/>
            </p:cNvCxnSpPr>
            <p:nvPr/>
          </p:nvCxnSpPr>
          <p:spPr>
            <a:xfrm flipH="1">
              <a:off x="8300891" y="1526274"/>
              <a:ext cx="1005821" cy="17615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Ευθύγραμμο βέλος σύνδεσης 50"/>
            <p:cNvCxnSpPr>
              <a:stCxn id="20" idx="2"/>
              <a:endCxn id="42" idx="0"/>
            </p:cNvCxnSpPr>
            <p:nvPr/>
          </p:nvCxnSpPr>
          <p:spPr>
            <a:xfrm>
              <a:off x="9306712" y="1526274"/>
              <a:ext cx="387851" cy="17651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Ευθύγραμμο βέλος σύνδεσης 54"/>
            <p:cNvCxnSpPr/>
            <p:nvPr/>
          </p:nvCxnSpPr>
          <p:spPr>
            <a:xfrm>
              <a:off x="11150115" y="1526274"/>
              <a:ext cx="1" cy="1733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Ευθύγραμμο βέλος σύνδεσης 57"/>
            <p:cNvCxnSpPr>
              <a:stCxn id="30" idx="2"/>
              <a:endCxn id="44" idx="0"/>
            </p:cNvCxnSpPr>
            <p:nvPr/>
          </p:nvCxnSpPr>
          <p:spPr>
            <a:xfrm flipH="1">
              <a:off x="7641226" y="3685374"/>
              <a:ext cx="659665" cy="1680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Ευθύγραμμο βέλος σύνδεσης 59"/>
            <p:cNvCxnSpPr>
              <a:stCxn id="42" idx="2"/>
              <a:endCxn id="44" idx="0"/>
            </p:cNvCxnSpPr>
            <p:nvPr/>
          </p:nvCxnSpPr>
          <p:spPr>
            <a:xfrm flipH="1">
              <a:off x="7641226" y="3688997"/>
              <a:ext cx="2053337" cy="1676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Ευθύγραμμο βέλος σύνδεσης 61"/>
            <p:cNvCxnSpPr>
              <a:stCxn id="43" idx="2"/>
              <a:endCxn id="44" idx="0"/>
            </p:cNvCxnSpPr>
            <p:nvPr/>
          </p:nvCxnSpPr>
          <p:spPr>
            <a:xfrm flipH="1">
              <a:off x="7641226" y="3727308"/>
              <a:ext cx="3527174" cy="16382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Ευθύγραμμο βέλος σύνδεσης 63"/>
            <p:cNvCxnSpPr>
              <a:stCxn id="30" idx="2"/>
              <a:endCxn id="46" idx="1"/>
            </p:cNvCxnSpPr>
            <p:nvPr/>
          </p:nvCxnSpPr>
          <p:spPr>
            <a:xfrm>
              <a:off x="8300891" y="3685374"/>
              <a:ext cx="3565035" cy="184946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Ευθύγραμμο βέλος σύνδεσης 65"/>
            <p:cNvCxnSpPr>
              <a:stCxn id="42" idx="2"/>
              <a:endCxn id="46" idx="1"/>
            </p:cNvCxnSpPr>
            <p:nvPr/>
          </p:nvCxnSpPr>
          <p:spPr>
            <a:xfrm>
              <a:off x="9694563" y="3688997"/>
              <a:ext cx="2171363" cy="184583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Ευθύγραμμο βέλος σύνδεσης 67"/>
            <p:cNvCxnSpPr>
              <a:stCxn id="43" idx="2"/>
              <a:endCxn id="46" idx="1"/>
            </p:cNvCxnSpPr>
            <p:nvPr/>
          </p:nvCxnSpPr>
          <p:spPr>
            <a:xfrm>
              <a:off x="11168400" y="3727308"/>
              <a:ext cx="697526" cy="180752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Ευθύγραμμο βέλος σύνδεσης 69"/>
            <p:cNvCxnSpPr>
              <a:stCxn id="30" idx="2"/>
              <a:endCxn id="45" idx="0"/>
            </p:cNvCxnSpPr>
            <p:nvPr/>
          </p:nvCxnSpPr>
          <p:spPr>
            <a:xfrm>
              <a:off x="8300891" y="3685374"/>
              <a:ext cx="752655" cy="1691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Ευθύγραμμο βέλος σύνδεσης 71"/>
            <p:cNvCxnSpPr>
              <a:stCxn id="42" idx="2"/>
              <a:endCxn id="45" idx="0"/>
            </p:cNvCxnSpPr>
            <p:nvPr/>
          </p:nvCxnSpPr>
          <p:spPr>
            <a:xfrm flipH="1">
              <a:off x="9053546" y="3688997"/>
              <a:ext cx="641017" cy="1688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Ευθύγραμμο βέλος σύνδεσης 73"/>
            <p:cNvCxnSpPr>
              <a:stCxn id="43" idx="2"/>
              <a:endCxn id="45" idx="0"/>
            </p:cNvCxnSpPr>
            <p:nvPr/>
          </p:nvCxnSpPr>
          <p:spPr>
            <a:xfrm flipH="1">
              <a:off x="9053546" y="3727308"/>
              <a:ext cx="2114854" cy="1649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 rot="18011545">
              <a:off x="8270357" y="2162798"/>
              <a:ext cx="773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~Beta</a:t>
              </a:r>
              <a:endParaRPr lang="el-GR" dirty="0"/>
            </a:p>
          </p:txBody>
        </p:sp>
        <p:sp>
          <p:nvSpPr>
            <p:cNvPr id="117" name="TextBox 116"/>
            <p:cNvSpPr txBox="1"/>
            <p:nvPr/>
          </p:nvSpPr>
          <p:spPr>
            <a:xfrm rot="4588320">
              <a:off x="9260296" y="2208332"/>
              <a:ext cx="773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~Beta</a:t>
              </a:r>
              <a:endParaRPr lang="el-GR" dirty="0"/>
            </a:p>
          </p:txBody>
        </p:sp>
        <p:sp>
          <p:nvSpPr>
            <p:cNvPr id="118" name="TextBox 117"/>
            <p:cNvSpPr txBox="1"/>
            <p:nvPr/>
          </p:nvSpPr>
          <p:spPr>
            <a:xfrm rot="5400000">
              <a:off x="10947900" y="2372134"/>
              <a:ext cx="773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~Beta</a:t>
              </a:r>
              <a:endParaRPr lang="el-GR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DF63CE-C218-4896-A9A6-DC5E6836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8281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Estimation of parameters</a:t>
            </a:r>
            <a:endParaRPr lang="el-GR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986050" y="1505726"/>
            <a:ext cx="4647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Analytical solution to the maximum likelihood estimators does not exist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MCMC to randomly sample parameter values from their conditional posterior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l-GR" dirty="0"/>
          </a:p>
        </p:txBody>
      </p:sp>
      <p:grpSp>
        <p:nvGrpSpPr>
          <p:cNvPr id="24" name="Ομάδα 23"/>
          <p:cNvGrpSpPr/>
          <p:nvPr/>
        </p:nvGrpSpPr>
        <p:grpSpPr>
          <a:xfrm>
            <a:off x="1108880" y="3863944"/>
            <a:ext cx="4401403" cy="2043907"/>
            <a:chOff x="1108880" y="3536398"/>
            <a:chExt cx="4401403" cy="2043907"/>
          </a:xfrm>
        </p:grpSpPr>
        <p:sp>
          <p:nvSpPr>
            <p:cNvPr id="23" name="Ορθογώνιο 22"/>
            <p:cNvSpPr/>
            <p:nvPr/>
          </p:nvSpPr>
          <p:spPr>
            <a:xfrm>
              <a:off x="1108880" y="3536398"/>
              <a:ext cx="4401403" cy="20439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44304" y="3742744"/>
              <a:ext cx="393055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/>
                <a:t>Provides the full posterior distribution</a:t>
              </a:r>
            </a:p>
            <a:p>
              <a:pPr algn="ctr"/>
              <a:endParaRPr lang="en-US" sz="2000" b="1" i="1" dirty="0"/>
            </a:p>
            <a:p>
              <a:pPr algn="ctr"/>
              <a:r>
                <a:rPr lang="en-US" sz="2000" b="1" i="1" dirty="0"/>
                <a:t>Information about the uncertainty of the parameters</a:t>
              </a:r>
              <a:endParaRPr lang="el-GR" sz="2000" b="1" i="1" dirty="0"/>
            </a:p>
          </p:txBody>
        </p:sp>
      </p:grpSp>
      <p:grpSp>
        <p:nvGrpSpPr>
          <p:cNvPr id="21" name="Ομάδα 20"/>
          <p:cNvGrpSpPr/>
          <p:nvPr/>
        </p:nvGrpSpPr>
        <p:grpSpPr>
          <a:xfrm>
            <a:off x="6414448" y="1302012"/>
            <a:ext cx="4931329" cy="3392818"/>
            <a:chOff x="6738867" y="1221797"/>
            <a:chExt cx="4610100" cy="3075576"/>
          </a:xfrm>
        </p:grpSpPr>
        <p:pic>
          <p:nvPicPr>
            <p:cNvPr id="5" name="Εικόνα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8867" y="1335098"/>
              <a:ext cx="4610100" cy="29622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755846" y="1221797"/>
              <a:ext cx="3507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Random walk in a 2D space</a:t>
              </a:r>
              <a:endParaRPr lang="el-GR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5EBF9-5671-4878-B81E-228BEAC3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116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/>
          <p:nvPr/>
        </p:nvSpPr>
        <p:spPr>
          <a:xfrm>
            <a:off x="887103" y="5001671"/>
            <a:ext cx="4230806" cy="1064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Partial pooling estimator</a:t>
            </a:r>
            <a:endParaRPr lang="el-G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5092" y="1583140"/>
                <a:ext cx="4694829" cy="265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each sampled parameters </a:t>
                </a:r>
                <a:r>
                  <a:rPr lang="el-GR" dirty="0"/>
                  <a:t> </a:t>
                </a:r>
                <a:r>
                  <a:rPr lang="en-US" dirty="0"/>
                  <a:t>from the MCMC: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estimate the classification probabilities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   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dirty="0"/>
                  <a:t>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estimate the expected proportion of maternal counts </a:t>
                </a:r>
                <a:r>
                  <a:rPr lang="en-US" sz="2000" b="1" dirty="0" err="1"/>
                  <a:t>p</a:t>
                </a:r>
                <a:r>
                  <a:rPr lang="en-US" sz="2000" b="1" baseline="-25000" dirty="0" err="1"/>
                  <a:t>gk</a:t>
                </a:r>
                <a:r>
                  <a:rPr lang="en-US" dirty="0"/>
                  <a:t>  as a weighted average:</a:t>
                </a:r>
                <a:endParaRPr lang="el-G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92" y="1583140"/>
                <a:ext cx="4694829" cy="2658805"/>
              </a:xfrm>
              <a:prstGeom prst="rect">
                <a:avLst/>
              </a:prstGeom>
              <a:blipFill>
                <a:blip r:embed="rId2"/>
                <a:stretch>
                  <a:fillRect l="-1038" t="-1376" b="-3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Ορθογώνιο 5"/>
              <p:cNvSpPr/>
              <p:nvPr/>
            </p:nvSpPr>
            <p:spPr>
              <a:xfrm>
                <a:off x="1557495" y="5327915"/>
                <a:ext cx="2890022" cy="412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6" name="Ορθογώνιο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495" y="5327915"/>
                <a:ext cx="2890022" cy="412036"/>
              </a:xfrm>
              <a:prstGeom prst="rect">
                <a:avLst/>
              </a:prstGeom>
              <a:blipFill>
                <a:blip r:embed="rId3"/>
                <a:stretch>
                  <a:fillRect t="-2941" b="-161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Εικόνα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552" y="1620296"/>
            <a:ext cx="5781675" cy="3381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43517" y="4887603"/>
            <a:ext cx="491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average value across many iterations is the </a:t>
            </a:r>
            <a:r>
              <a:rPr lang="en-US" b="1" i="1" dirty="0"/>
              <a:t>partial pooling estimator</a:t>
            </a:r>
            <a:endParaRPr lang="el-GR" b="1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1F5BDB-E42F-4853-B41C-1ED42EAF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75891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D3A9-1164-314E-8DF4-95C7149B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687B-FFB8-1946-8E8B-A2848723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Background and Motivation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algorithm: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scBASE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and validation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Critique</a:t>
            </a:r>
            <a:r>
              <a:rPr lang="en-US" dirty="0"/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33656-2E58-4C7D-8276-914F7F16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0946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ECF06A25-3BC3-4FD8-A16E-2DB351BFC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5" t="6183"/>
          <a:stretch/>
        </p:blipFill>
        <p:spPr>
          <a:xfrm>
            <a:off x="6091003" y="2374083"/>
            <a:ext cx="4164942" cy="4082305"/>
          </a:xfrm>
        </p:spPr>
      </p:pic>
      <p:pic>
        <p:nvPicPr>
          <p:cNvPr id="6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C179D979-CC7C-4EC3-9615-D0E2DFCE4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3" r="49523"/>
          <a:stretch/>
        </p:blipFill>
        <p:spPr>
          <a:xfrm>
            <a:off x="541113" y="2374084"/>
            <a:ext cx="4400470" cy="4082304"/>
          </a:xfrm>
          <a:prstGeom prst="rect">
            <a:avLst/>
          </a:prstGeom>
        </p:spPr>
      </p:pic>
      <p:sp>
        <p:nvSpPr>
          <p:cNvPr id="8" name="Τίτλος 1">
            <a:extLst>
              <a:ext uri="{FF2B5EF4-FFF2-40B4-BE49-F238E27FC236}">
                <a16:creationId xmlns:a16="http://schemas.microsoft.com/office/drawing/2014/main" id="{7AE3A0AC-021D-4010-93DC-CBE2BAE45DD0}"/>
              </a:ext>
            </a:extLst>
          </p:cNvPr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Results: Unique Reads vs Weighted Allocation</a:t>
            </a:r>
            <a:endParaRPr lang="el-GR" sz="4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F0D8FB-9C3B-458A-A9E6-FD3F4F16875A}"/>
              </a:ext>
            </a:extLst>
          </p:cNvPr>
          <p:cNvGrpSpPr/>
          <p:nvPr/>
        </p:nvGrpSpPr>
        <p:grpSpPr>
          <a:xfrm>
            <a:off x="3593712" y="2396431"/>
            <a:ext cx="1283642" cy="473307"/>
            <a:chOff x="3922033" y="1287732"/>
            <a:chExt cx="1283642" cy="473307"/>
          </a:xfrm>
        </p:grpSpPr>
        <p:pic>
          <p:nvPicPr>
            <p:cNvPr id="9" name="Content Placeholder 4" descr="Map&#10;&#10;Description automatically generated">
              <a:extLst>
                <a:ext uri="{FF2B5EF4-FFF2-40B4-BE49-F238E27FC236}">
                  <a16:creationId xmlns:a16="http://schemas.microsoft.com/office/drawing/2014/main" id="{6F11F95E-FA7C-4935-95A0-D0C8E8590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34" t="286" r="27927" b="94891"/>
            <a:stretch/>
          </p:blipFill>
          <p:spPr>
            <a:xfrm>
              <a:off x="3922033" y="1307498"/>
              <a:ext cx="909431" cy="209851"/>
            </a:xfrm>
            <a:prstGeom prst="rect">
              <a:avLst/>
            </a:prstGeom>
          </p:spPr>
        </p:pic>
        <p:pic>
          <p:nvPicPr>
            <p:cNvPr id="11" name="Content Placeholder 4" descr="Map&#10;&#10;Description automatically generated">
              <a:extLst>
                <a:ext uri="{FF2B5EF4-FFF2-40B4-BE49-F238E27FC236}">
                  <a16:creationId xmlns:a16="http://schemas.microsoft.com/office/drawing/2014/main" id="{0AF6184C-DAE8-4786-84BA-B8E100CC76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21" t="741" r="4996" b="93983"/>
            <a:stretch/>
          </p:blipFill>
          <p:spPr>
            <a:xfrm>
              <a:off x="3922033" y="1531423"/>
              <a:ext cx="1242292" cy="22961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972B17-AF96-44DF-AC50-04BD7CFCD6B0}"/>
                </a:ext>
              </a:extLst>
            </p:cNvPr>
            <p:cNvSpPr/>
            <p:nvPr/>
          </p:nvSpPr>
          <p:spPr>
            <a:xfrm>
              <a:off x="3926439" y="1287732"/>
              <a:ext cx="1279236" cy="45923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45D682-7862-49F1-AD63-69723BD44B95}"/>
              </a:ext>
            </a:extLst>
          </p:cNvPr>
          <p:cNvGrpSpPr/>
          <p:nvPr/>
        </p:nvGrpSpPr>
        <p:grpSpPr>
          <a:xfrm>
            <a:off x="6724336" y="2399420"/>
            <a:ext cx="926424" cy="335392"/>
            <a:chOff x="3922033" y="1287732"/>
            <a:chExt cx="1283642" cy="473307"/>
          </a:xfrm>
        </p:grpSpPr>
        <p:pic>
          <p:nvPicPr>
            <p:cNvPr id="20" name="Content Placeholder 4" descr="Map&#10;&#10;Description automatically generated">
              <a:extLst>
                <a:ext uri="{FF2B5EF4-FFF2-40B4-BE49-F238E27FC236}">
                  <a16:creationId xmlns:a16="http://schemas.microsoft.com/office/drawing/2014/main" id="{7E1D692E-AFA2-4605-86E5-9C6D84705E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34" t="286" r="27927" b="94891"/>
            <a:stretch/>
          </p:blipFill>
          <p:spPr>
            <a:xfrm>
              <a:off x="3922033" y="1307498"/>
              <a:ext cx="909431" cy="209851"/>
            </a:xfrm>
            <a:prstGeom prst="rect">
              <a:avLst/>
            </a:prstGeom>
          </p:spPr>
        </p:pic>
        <p:pic>
          <p:nvPicPr>
            <p:cNvPr id="21" name="Content Placeholder 4" descr="Map&#10;&#10;Description automatically generated">
              <a:extLst>
                <a:ext uri="{FF2B5EF4-FFF2-40B4-BE49-F238E27FC236}">
                  <a16:creationId xmlns:a16="http://schemas.microsoft.com/office/drawing/2014/main" id="{B80ED903-16F2-4CE2-9EDC-F0559AA2B6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21" t="741" r="4996" b="93983"/>
            <a:stretch/>
          </p:blipFill>
          <p:spPr>
            <a:xfrm>
              <a:off x="3922033" y="1531423"/>
              <a:ext cx="1242292" cy="22961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CEBC54-8D59-4E99-BDFA-2A2C84C56A95}"/>
                </a:ext>
              </a:extLst>
            </p:cNvPr>
            <p:cNvSpPr/>
            <p:nvPr/>
          </p:nvSpPr>
          <p:spPr>
            <a:xfrm>
              <a:off x="3926439" y="1287732"/>
              <a:ext cx="1279236" cy="45923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E56E3A0-317B-4A60-8377-FA71B3D2733C}"/>
              </a:ext>
            </a:extLst>
          </p:cNvPr>
          <p:cNvSpPr txBox="1"/>
          <p:nvPr/>
        </p:nvSpPr>
        <p:spPr>
          <a:xfrm>
            <a:off x="1040235" y="1191237"/>
            <a:ext cx="932855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i="0" u="none" strike="noStrike" baseline="0" dirty="0">
                <a:latin typeface="AdvOTea1a7398"/>
              </a:rPr>
              <a:t>Unique reads</a:t>
            </a:r>
            <a:r>
              <a:rPr lang="en-GB" sz="1800" b="0" i="0" u="none" strike="noStrike" baseline="0" dirty="0">
                <a:latin typeface="AdvOTea1a7398"/>
              </a:rPr>
              <a:t> </a:t>
            </a:r>
            <a:r>
              <a:rPr lang="en-GB" dirty="0">
                <a:latin typeface="AdvOTea1a7398"/>
                <a:sym typeface="Wingdings" panose="05000000000000000000" pitchFamily="2" charset="2"/>
              </a:rPr>
              <a:t>finds more </a:t>
            </a:r>
            <a:r>
              <a:rPr lang="en-GB" u="sng" dirty="0">
                <a:latin typeface="AdvOTea1a7398"/>
                <a:sym typeface="Wingdings" panose="05000000000000000000" pitchFamily="2" charset="2"/>
              </a:rPr>
              <a:t>monoallelic</a:t>
            </a:r>
            <a:r>
              <a:rPr lang="en-GB" dirty="0">
                <a:latin typeface="AdvOTea1a7398"/>
                <a:sym typeface="Wingdings" panose="05000000000000000000" pitchFamily="2" charset="2"/>
              </a:rPr>
              <a:t> expression than Weighted allocation.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AdvOTea1a7398"/>
                <a:sym typeface="Wingdings" panose="05000000000000000000" pitchFamily="2" charset="2"/>
              </a:rPr>
              <a:t>Weighted allocation</a:t>
            </a:r>
            <a:r>
              <a:rPr lang="en-GB" dirty="0">
                <a:latin typeface="AdvOTea1a7398"/>
                <a:sym typeface="Wingdings" panose="05000000000000000000" pitchFamily="2" charset="2"/>
              </a:rPr>
              <a:t> detects </a:t>
            </a:r>
            <a:r>
              <a:rPr lang="en-GB" u="sng" dirty="0">
                <a:latin typeface="AdvOTea1a7398"/>
                <a:sym typeface="Wingdings" panose="05000000000000000000" pitchFamily="2" charset="2"/>
              </a:rPr>
              <a:t>bi-allelic</a:t>
            </a:r>
            <a:r>
              <a:rPr lang="en-GB" dirty="0">
                <a:latin typeface="AdvOTea1a7398"/>
                <a:sym typeface="Wingdings" panose="05000000000000000000" pitchFamily="2" charset="2"/>
              </a:rPr>
              <a:t> expression in more cells than Unique reads</a:t>
            </a:r>
            <a:r>
              <a:rPr lang="en-GB" sz="1800" b="0" i="0" u="none" strike="noStrike" baseline="0" dirty="0">
                <a:latin typeface="AdvOTea1a7398"/>
                <a:sym typeface="Wingdings" panose="05000000000000000000" pitchFamily="2" charset="2"/>
              </a:rPr>
              <a:t>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653B2-42A8-4F6C-B0F4-F7D79EF3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7885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60CB0A3-1F0D-481C-9790-4C207B063AB4}"/>
              </a:ext>
            </a:extLst>
          </p:cNvPr>
          <p:cNvGrpSpPr/>
          <p:nvPr/>
        </p:nvGrpSpPr>
        <p:grpSpPr>
          <a:xfrm>
            <a:off x="720200" y="4029763"/>
            <a:ext cx="2817851" cy="2523233"/>
            <a:chOff x="6636333" y="3595947"/>
            <a:chExt cx="2817851" cy="2523233"/>
          </a:xfrm>
        </p:grpSpPr>
        <p:pic>
          <p:nvPicPr>
            <p:cNvPr id="36" name="Picture 35" descr="Chart, scatter chart&#10;&#10;Description automatically generated">
              <a:extLst>
                <a:ext uri="{FF2B5EF4-FFF2-40B4-BE49-F238E27FC236}">
                  <a16:creationId xmlns:a16="http://schemas.microsoft.com/office/drawing/2014/main" id="{4D17D7A8-4E9C-455F-BEF4-9F61A1359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6812" y="3595947"/>
              <a:ext cx="2667372" cy="228631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898EC0-54B8-4FDC-B508-33FF71190387}"/>
                </a:ext>
              </a:extLst>
            </p:cNvPr>
            <p:cNvSpPr txBox="1"/>
            <p:nvPr/>
          </p:nvSpPr>
          <p:spPr>
            <a:xfrm>
              <a:off x="6636333" y="3811609"/>
              <a:ext cx="338554" cy="183604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GB" sz="1000" b="0" i="0" u="none" strike="noStrike" baseline="0" dirty="0">
                  <a:latin typeface="Helvetica" panose="020B0604020202020204" pitchFamily="34" charset="0"/>
                </a:rPr>
                <a:t>log10(paternal allele count+1)</a:t>
              </a:r>
              <a:endParaRPr lang="en-GB" sz="1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F73E345-7658-4339-BC2D-B29239543EBF}"/>
                </a:ext>
              </a:extLst>
            </p:cNvPr>
            <p:cNvSpPr txBox="1"/>
            <p:nvPr/>
          </p:nvSpPr>
          <p:spPr>
            <a:xfrm rot="5400000">
              <a:off x="8041460" y="5031880"/>
              <a:ext cx="338554" cy="183604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GB" sz="1000" b="0" i="0" u="none" strike="noStrike" baseline="0" dirty="0">
                  <a:latin typeface="Helvetica" panose="020B0604020202020204" pitchFamily="34" charset="0"/>
                </a:rPr>
                <a:t>log10(</a:t>
              </a:r>
              <a:r>
                <a:rPr lang="en-GB" sz="1000" dirty="0">
                  <a:latin typeface="Helvetica" panose="020B0604020202020204" pitchFamily="34" charset="0"/>
                </a:rPr>
                <a:t>mat</a:t>
              </a:r>
              <a:r>
                <a:rPr lang="en-GB" sz="1000" b="0" i="0" u="none" strike="noStrike" baseline="0" dirty="0">
                  <a:latin typeface="Helvetica" panose="020B0604020202020204" pitchFamily="34" charset="0"/>
                </a:rPr>
                <a:t>ernal allele count+1)</a:t>
              </a:r>
              <a:endParaRPr lang="en-GB" sz="1000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BF7A18B-A02C-43C0-BD41-145B7F692ABA}"/>
              </a:ext>
            </a:extLst>
          </p:cNvPr>
          <p:cNvSpPr/>
          <p:nvPr/>
        </p:nvSpPr>
        <p:spPr>
          <a:xfrm>
            <a:off x="1048624" y="1894955"/>
            <a:ext cx="897622" cy="1226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3D47B-79A7-4248-B315-ED0279741603}"/>
              </a:ext>
            </a:extLst>
          </p:cNvPr>
          <p:cNvSpPr/>
          <p:nvPr/>
        </p:nvSpPr>
        <p:spPr>
          <a:xfrm>
            <a:off x="3247936" y="1797191"/>
            <a:ext cx="1896789" cy="801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F251E6-33E5-4D04-A749-709ABFE83078}"/>
              </a:ext>
            </a:extLst>
          </p:cNvPr>
          <p:cNvSpPr/>
          <p:nvPr/>
        </p:nvSpPr>
        <p:spPr>
          <a:xfrm>
            <a:off x="4289569" y="2735483"/>
            <a:ext cx="1020663" cy="2003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B8247E-F897-4FE9-A037-C1E13A78ECB7}"/>
                  </a:ext>
                </a:extLst>
              </p:cNvPr>
              <p:cNvSpPr txBox="1"/>
              <p:nvPr/>
            </p:nvSpPr>
            <p:spPr>
              <a:xfrm>
                <a:off x="4709756" y="5709168"/>
                <a:ext cx="6198133" cy="86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sz="2400" dirty="0"/>
                  <a:t>A point in the triangle represents the average proportions of cells in each allelic state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GB" sz="2400" dirty="0"/>
                  <a:t>).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8B8247E-F897-4FE9-A037-C1E13A78E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756" y="5709168"/>
                <a:ext cx="6198133" cy="861070"/>
              </a:xfrm>
              <a:prstGeom prst="rect">
                <a:avLst/>
              </a:prstGeom>
              <a:blipFill>
                <a:blip r:embed="rId3"/>
                <a:stretch>
                  <a:fillRect l="-1575" t="-5674" r="-1575"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A609B49A-7BC1-4B8D-A348-6BA61CF900BC}"/>
              </a:ext>
            </a:extLst>
          </p:cNvPr>
          <p:cNvGrpSpPr/>
          <p:nvPr/>
        </p:nvGrpSpPr>
        <p:grpSpPr>
          <a:xfrm>
            <a:off x="2960892" y="778841"/>
            <a:ext cx="5408255" cy="4623827"/>
            <a:chOff x="25340" y="1258772"/>
            <a:chExt cx="5192263" cy="4340456"/>
          </a:xfrm>
        </p:grpSpPr>
        <p:pic>
          <p:nvPicPr>
            <p:cNvPr id="17" name="Picture 16" descr="Shape&#10;&#10;Description automatically generated">
              <a:extLst>
                <a:ext uri="{FF2B5EF4-FFF2-40B4-BE49-F238E27FC236}">
                  <a16:creationId xmlns:a16="http://schemas.microsoft.com/office/drawing/2014/main" id="{18571A07-E1E8-442E-B15D-551B3CD5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0" y="1258772"/>
              <a:ext cx="5192263" cy="4340456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99A9BDA-E6BC-445E-8A42-0CE60BD46F1D}"/>
                </a:ext>
              </a:extLst>
            </p:cNvPr>
            <p:cNvSpPr/>
            <p:nvPr/>
          </p:nvSpPr>
          <p:spPr>
            <a:xfrm>
              <a:off x="4289569" y="4228032"/>
              <a:ext cx="780176" cy="201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E9F721-E14B-47ED-971E-6E40B0FACC67}"/>
              </a:ext>
            </a:extLst>
          </p:cNvPr>
          <p:cNvGrpSpPr/>
          <p:nvPr/>
        </p:nvGrpSpPr>
        <p:grpSpPr>
          <a:xfrm>
            <a:off x="7595066" y="1148832"/>
            <a:ext cx="2784539" cy="2618496"/>
            <a:chOff x="7812805" y="1007123"/>
            <a:chExt cx="2784539" cy="2618496"/>
          </a:xfrm>
        </p:grpSpPr>
        <p:pic>
          <p:nvPicPr>
            <p:cNvPr id="34" name="Picture 33" descr="Chart, scatter chart&#10;&#10;Description automatically generated">
              <a:extLst>
                <a:ext uri="{FF2B5EF4-FFF2-40B4-BE49-F238E27FC236}">
                  <a16:creationId xmlns:a16="http://schemas.microsoft.com/office/drawing/2014/main" id="{7D253D54-8B08-4B1C-9094-81B23FCF5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0498" y="1007123"/>
              <a:ext cx="2476846" cy="2381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FD19F5F-FAF7-464D-B84E-271924288EC2}"/>
                </a:ext>
              </a:extLst>
            </p:cNvPr>
            <p:cNvSpPr txBox="1"/>
            <p:nvPr/>
          </p:nvSpPr>
          <p:spPr>
            <a:xfrm>
              <a:off x="7812805" y="1278453"/>
              <a:ext cx="338554" cy="183604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GB" sz="1000" b="0" i="0" u="none" strike="noStrike" baseline="0" dirty="0">
                  <a:latin typeface="Helvetica" panose="020B0604020202020204" pitchFamily="34" charset="0"/>
                </a:rPr>
                <a:t>log10(paternal allele count+1)</a:t>
              </a:r>
              <a:endParaRPr lang="en-GB" sz="10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995BD78-7883-44A9-975B-F3165FA3BBBE}"/>
                </a:ext>
              </a:extLst>
            </p:cNvPr>
            <p:cNvSpPr txBox="1"/>
            <p:nvPr/>
          </p:nvSpPr>
          <p:spPr>
            <a:xfrm rot="5400000">
              <a:off x="9208483" y="2538319"/>
              <a:ext cx="338554" cy="183604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GB" sz="1000" b="0" i="0" u="none" strike="noStrike" baseline="0" dirty="0">
                  <a:latin typeface="Helvetica" panose="020B0604020202020204" pitchFamily="34" charset="0"/>
                </a:rPr>
                <a:t>log10(</a:t>
              </a:r>
              <a:r>
                <a:rPr lang="en-GB" sz="1000" dirty="0">
                  <a:latin typeface="Helvetica" panose="020B0604020202020204" pitchFamily="34" charset="0"/>
                </a:rPr>
                <a:t>mat</a:t>
              </a:r>
              <a:r>
                <a:rPr lang="en-GB" sz="1000" b="0" i="0" u="none" strike="noStrike" baseline="0" dirty="0">
                  <a:latin typeface="Helvetica" panose="020B0604020202020204" pitchFamily="34" charset="0"/>
                </a:rPr>
                <a:t>ernal allele count+1)</a:t>
              </a:r>
              <a:endParaRPr lang="en-GB" sz="1000" dirty="0"/>
            </a:p>
          </p:txBody>
        </p:sp>
      </p:grpSp>
      <p:pic>
        <p:nvPicPr>
          <p:cNvPr id="91" name="Content Placeholder 61" descr="Chart, scatter chart&#10;&#10;Description automatically generated">
            <a:extLst>
              <a:ext uri="{FF2B5EF4-FFF2-40B4-BE49-F238E27FC236}">
                <a16:creationId xmlns:a16="http://schemas.microsoft.com/office/drawing/2014/main" id="{49BB67EA-03B8-414D-A65A-32FA8FCE8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50" y="1423313"/>
            <a:ext cx="2810500" cy="265199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9FD83F3-32C7-4FDE-84F9-469295C6745A}"/>
              </a:ext>
            </a:extLst>
          </p:cNvPr>
          <p:cNvCxnSpPr>
            <a:cxnSpLocks/>
          </p:cNvCxnSpPr>
          <p:nvPr/>
        </p:nvCxnSpPr>
        <p:spPr>
          <a:xfrm flipH="1">
            <a:off x="2854701" y="4902369"/>
            <a:ext cx="695959" cy="322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0BCF161-C24E-4611-B907-75D6E49413CE}"/>
              </a:ext>
            </a:extLst>
          </p:cNvPr>
          <p:cNvCxnSpPr>
            <a:cxnSpLocks/>
          </p:cNvCxnSpPr>
          <p:nvPr/>
        </p:nvCxnSpPr>
        <p:spPr>
          <a:xfrm flipV="1">
            <a:off x="6742912" y="3269854"/>
            <a:ext cx="1129807" cy="5678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C18D590-6DED-49EC-837A-9EA1B4E7FDCE}"/>
              </a:ext>
            </a:extLst>
          </p:cNvPr>
          <p:cNvCxnSpPr>
            <a:cxnSpLocks/>
          </p:cNvCxnSpPr>
          <p:nvPr/>
        </p:nvCxnSpPr>
        <p:spPr>
          <a:xfrm flipH="1" flipV="1">
            <a:off x="3197457" y="3094361"/>
            <a:ext cx="1719555" cy="807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Τίτλος 1">
            <a:extLst>
              <a:ext uri="{FF2B5EF4-FFF2-40B4-BE49-F238E27FC236}">
                <a16:creationId xmlns:a16="http://schemas.microsoft.com/office/drawing/2014/main" id="{7BC3317D-A93B-443A-842F-3142ED988217}"/>
              </a:ext>
            </a:extLst>
          </p:cNvPr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Representation of allelic expression</a:t>
            </a:r>
            <a:endParaRPr lang="el-GR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5788A-2C64-4AD5-A05E-F2490BDA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3842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D3A9-1164-314E-8DF4-95C7149B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687B-FFB8-1946-8E8B-A2848723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and Motivation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algorithm: </a:t>
            </a:r>
            <a:r>
              <a:rPr lang="en-US" dirty="0" err="1"/>
              <a:t>scBASE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Critique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33656-2E58-4C7D-8276-914F7F16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39317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1">
            <a:extLst>
              <a:ext uri="{FF2B5EF4-FFF2-40B4-BE49-F238E27FC236}">
                <a16:creationId xmlns:a16="http://schemas.microsoft.com/office/drawing/2014/main" id="{7AE3A0AC-021D-4010-93DC-CBE2BAE45DD0}"/>
              </a:ext>
            </a:extLst>
          </p:cNvPr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Truth standard and Data</a:t>
            </a:r>
            <a:endParaRPr lang="el-GR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AAA1-5FD3-4CE3-BCF5-5CDF6EDF6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696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Truth standard: 122 mature blastocyst cells (~14.8M reads/cell)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1800" dirty="0"/>
              <a:t>         </a:t>
            </a:r>
            <a:r>
              <a:rPr lang="en-US" sz="1800" i="1" dirty="0" err="1"/>
              <a:t>Downsampling</a:t>
            </a:r>
            <a:endParaRPr lang="en-US" sz="1400" i="1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2400" dirty="0"/>
              <a:t> 				</a:t>
            </a:r>
          </a:p>
          <a:p>
            <a:pPr marL="0" indent="0">
              <a:buNone/>
            </a:pPr>
            <a:r>
              <a:rPr lang="en-US" sz="2400" dirty="0"/>
              <a:t>				148k reads/cell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u="sng" dirty="0"/>
              <a:t>Mature blastocyst cells</a:t>
            </a:r>
            <a:r>
              <a:rPr lang="en-US" sz="2400" dirty="0"/>
              <a:t> are chosen so that their allelic expression does not vary as much as blastocyst cells in their earliest stages.</a:t>
            </a:r>
          </a:p>
          <a:p>
            <a:pPr marL="0" indent="0">
              <a:buNone/>
            </a:pPr>
            <a:endParaRPr lang="en-GB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3F49E1-19C8-4E25-9F92-FDCCC4880237}"/>
              </a:ext>
            </a:extLst>
          </p:cNvPr>
          <p:cNvCxnSpPr>
            <a:cxnSpLocks/>
          </p:cNvCxnSpPr>
          <p:nvPr/>
        </p:nvCxnSpPr>
        <p:spPr>
          <a:xfrm>
            <a:off x="5692502" y="2115267"/>
            <a:ext cx="0" cy="1727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54CF0-82BE-42AF-A2D6-92A38E43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9634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1">
            <a:extLst>
              <a:ext uri="{FF2B5EF4-FFF2-40B4-BE49-F238E27FC236}">
                <a16:creationId xmlns:a16="http://schemas.microsoft.com/office/drawing/2014/main" id="{7AE3A0AC-021D-4010-93DC-CBE2BAE45DD0}"/>
              </a:ext>
            </a:extLst>
          </p:cNvPr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Results: Effect of Partial Pooling</a:t>
            </a:r>
            <a:endParaRPr lang="el-GR" sz="4400" dirty="0"/>
          </a:p>
        </p:txBody>
      </p:sp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806422C-287C-4B62-8EC7-8B1BF589C7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9"/>
          <a:stretch/>
        </p:blipFill>
        <p:spPr>
          <a:xfrm>
            <a:off x="856342" y="2765264"/>
            <a:ext cx="10355895" cy="4090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56E3A0-317B-4A60-8377-FA71B3D2733C}"/>
                  </a:ext>
                </a:extLst>
              </p:cNvPr>
              <p:cNvSpPr txBox="1"/>
              <p:nvPr/>
            </p:nvSpPr>
            <p:spPr>
              <a:xfrm>
                <a:off x="1040235" y="1104155"/>
                <a:ext cx="932855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dvOTea1a7398"/>
                  </a:rPr>
                  <a:t>U</a:t>
                </a:r>
                <a:r>
                  <a:rPr lang="en-GB" sz="2000" dirty="0">
                    <a:latin typeface="AdvOTea1a7398"/>
                  </a:rPr>
                  <a:t>sing truth standard, MSE for proportions is computed for when pooling is used and for when pooling is not used.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000" dirty="0">
                  <a:latin typeface="AdvOTea1a7398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AdvOTea1a7398"/>
                  </a:rPr>
                  <a:t>Effect of </a:t>
                </a:r>
                <a:r>
                  <a:rPr lang="en-GB" sz="2000" b="1" dirty="0">
                    <a:latin typeface="AdvOTea1a7398"/>
                  </a:rPr>
                  <a:t>pooling</a:t>
                </a:r>
                <a:r>
                  <a:rPr lang="en-GB" sz="2000" dirty="0">
                    <a:latin typeface="AdvOTea1a7398"/>
                  </a:rPr>
                  <a:t> is larger for l</a:t>
                </a:r>
                <a:r>
                  <a:rPr lang="en-GB" sz="2000" b="1" dirty="0">
                    <a:latin typeface="AdvOTea1a7398"/>
                  </a:rPr>
                  <a:t>ow read coverage</a:t>
                </a:r>
                <a:r>
                  <a:rPr lang="en-GB" sz="2000" dirty="0">
                    <a:latin typeface="AdvOTea1a7398"/>
                  </a:rPr>
                  <a:t> for large number of cells </a:t>
                </a:r>
                <a:endParaRPr lang="en-GB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56E3A0-317B-4A60-8377-FA71B3D27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35" y="1104155"/>
                <a:ext cx="9328558" cy="1631216"/>
              </a:xfrm>
              <a:prstGeom prst="rect">
                <a:avLst/>
              </a:prstGeom>
              <a:blipFill>
                <a:blip r:embed="rId3"/>
                <a:stretch>
                  <a:fillRect l="-588" t="-1866" r="-654" b="-55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2EF287-E151-4E1D-9FE8-8F368F5AF339}"/>
                  </a:ext>
                </a:extLst>
              </p:cNvPr>
              <p:cNvSpPr txBox="1"/>
              <p:nvPr/>
            </p:nvSpPr>
            <p:spPr>
              <a:xfrm>
                <a:off x="3570514" y="5856895"/>
                <a:ext cx="1640115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2EF287-E151-4E1D-9FE8-8F368F5AF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4" y="5856895"/>
                <a:ext cx="1640115" cy="3699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CF3506-D412-465C-8EF8-DC6A1C3933B3}"/>
                  </a:ext>
                </a:extLst>
              </p:cNvPr>
              <p:cNvSpPr txBox="1"/>
              <p:nvPr/>
            </p:nvSpPr>
            <p:spPr>
              <a:xfrm>
                <a:off x="8757706" y="5856895"/>
                <a:ext cx="1640115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CF3506-D412-465C-8EF8-DC6A1C393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706" y="5856895"/>
                <a:ext cx="1640115" cy="369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38FC996-4C81-4B17-BC97-162C84DF67E0}"/>
              </a:ext>
            </a:extLst>
          </p:cNvPr>
          <p:cNvSpPr txBox="1"/>
          <p:nvPr/>
        </p:nvSpPr>
        <p:spPr>
          <a:xfrm>
            <a:off x="3570513" y="2994847"/>
            <a:ext cx="164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Unique Reads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429DF-20D3-4E41-B1BB-CB6B4AC69310}"/>
              </a:ext>
            </a:extLst>
          </p:cNvPr>
          <p:cNvSpPr txBox="1"/>
          <p:nvPr/>
        </p:nvSpPr>
        <p:spPr>
          <a:xfrm>
            <a:off x="8233526" y="2961678"/>
            <a:ext cx="216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Weighted Allocation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39523FE-10DF-401E-AE47-E21F4AB9E57A}"/>
                  </a:ext>
                </a:extLst>
              </p:cNvPr>
              <p:cNvSpPr/>
              <p:nvPr/>
            </p:nvSpPr>
            <p:spPr>
              <a:xfrm>
                <a:off x="4712687" y="1489844"/>
                <a:ext cx="2854834" cy="8073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39523FE-10DF-401E-AE47-E21F4AB9E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687" y="1489844"/>
                <a:ext cx="2854834" cy="8073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6A23A-2D46-4E0C-8495-5B570017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90822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1">
            <a:extLst>
              <a:ext uri="{FF2B5EF4-FFF2-40B4-BE49-F238E27FC236}">
                <a16:creationId xmlns:a16="http://schemas.microsoft.com/office/drawing/2014/main" id="{7AE3A0AC-021D-4010-93DC-CBE2BAE45DD0}"/>
              </a:ext>
            </a:extLst>
          </p:cNvPr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Special case: X chromosome </a:t>
            </a:r>
            <a:endParaRPr lang="el-GR" sz="4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56E3A0-317B-4A60-8377-FA71B3D2733C}"/>
              </a:ext>
            </a:extLst>
          </p:cNvPr>
          <p:cNvSpPr txBox="1"/>
          <p:nvPr/>
        </p:nvSpPr>
        <p:spPr>
          <a:xfrm>
            <a:off x="1040235" y="1379921"/>
            <a:ext cx="932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4CD2-C14E-4FB9-855E-48ECB50A6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02772"/>
            <a:ext cx="5181600" cy="479704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All X chromosomes have XIC                site   </a:t>
            </a:r>
            <a:r>
              <a:rPr lang="en-US" dirty="0" err="1"/>
              <a:t>Xist</a:t>
            </a:r>
            <a:r>
              <a:rPr lang="en-US" dirty="0"/>
              <a:t> transcript</a:t>
            </a:r>
            <a:r>
              <a:rPr lang="en-US" dirty="0">
                <a:solidFill>
                  <a:schemeClr val="bg1"/>
                </a:solidFill>
              </a:rPr>
              <a:t> mmm</a:t>
            </a:r>
            <a:r>
              <a:rPr lang="en-US" dirty="0"/>
              <a:t>            Inactivation of the X chromosome that produced the </a:t>
            </a:r>
            <a:r>
              <a:rPr lang="en-US" dirty="0" err="1"/>
              <a:t>Xist</a:t>
            </a:r>
            <a:r>
              <a:rPr lang="en-US" dirty="0"/>
              <a:t> transcript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At blastocyst stage of a female the inactivation for each cell happens to one of two X chromosomes.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Partial Pooling reinforces the expected pattern of expression, as verified from different datasets.</a:t>
            </a:r>
          </a:p>
        </p:txBody>
      </p:sp>
      <p:pic>
        <p:nvPicPr>
          <p:cNvPr id="17" name="Content Placeholder 16" descr="Diagram, schematic&#10;&#10;Description automatically generated">
            <a:extLst>
              <a:ext uri="{FF2B5EF4-FFF2-40B4-BE49-F238E27FC236}">
                <a16:creationId xmlns:a16="http://schemas.microsoft.com/office/drawing/2014/main" id="{F2038E10-AB18-4ABD-86DC-140A98F317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" b="22349"/>
          <a:stretch/>
        </p:blipFill>
        <p:spPr>
          <a:xfrm>
            <a:off x="6150427" y="3045465"/>
            <a:ext cx="5922807" cy="1911655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9931CD-F3C9-4033-8B87-0A22E024FF52}"/>
              </a:ext>
            </a:extLst>
          </p:cNvPr>
          <p:cNvCxnSpPr>
            <a:cxnSpLocks/>
          </p:cNvCxnSpPr>
          <p:nvPr/>
        </p:nvCxnSpPr>
        <p:spPr>
          <a:xfrm flipV="1">
            <a:off x="1817912" y="2123314"/>
            <a:ext cx="6821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D3BE02-894C-4396-B0F0-D82F429B4DD1}"/>
              </a:ext>
            </a:extLst>
          </p:cNvPr>
          <p:cNvCxnSpPr/>
          <p:nvPr/>
        </p:nvCxnSpPr>
        <p:spPr>
          <a:xfrm>
            <a:off x="4938878" y="2123314"/>
            <a:ext cx="783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46A27C-4AFE-4194-AE1D-5194A2490058}"/>
              </a:ext>
            </a:extLst>
          </p:cNvPr>
          <p:cNvCxnSpPr>
            <a:cxnSpLocks/>
          </p:cNvCxnSpPr>
          <p:nvPr/>
        </p:nvCxnSpPr>
        <p:spPr>
          <a:xfrm>
            <a:off x="6019800" y="1379921"/>
            <a:ext cx="21774" cy="4797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8FE8A-D7A0-41D0-B57A-0238EB7E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9391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1">
            <a:extLst>
              <a:ext uri="{FF2B5EF4-FFF2-40B4-BE49-F238E27FC236}">
                <a16:creationId xmlns:a16="http://schemas.microsoft.com/office/drawing/2014/main" id="{7AE3A0AC-021D-4010-93DC-CBE2BAE45DD0}"/>
              </a:ext>
            </a:extLst>
          </p:cNvPr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Visualization of Results</a:t>
            </a:r>
            <a:endParaRPr lang="el-GR" sz="4400" dirty="0"/>
          </a:p>
        </p:txBody>
      </p:sp>
      <p:pic>
        <p:nvPicPr>
          <p:cNvPr id="18" name="Content Placeholder 17" descr="A picture containing chart&#10;&#10;Description automatically generated">
            <a:extLst>
              <a:ext uri="{FF2B5EF4-FFF2-40B4-BE49-F238E27FC236}">
                <a16:creationId xmlns:a16="http://schemas.microsoft.com/office/drawing/2014/main" id="{9E4BE1C6-0D07-4B1E-8857-F84664DCBC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" t="4097" r="12477"/>
          <a:stretch/>
        </p:blipFill>
        <p:spPr>
          <a:xfrm>
            <a:off x="624114" y="1654629"/>
            <a:ext cx="3947886" cy="3773203"/>
          </a:xfr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EBB67A-60AF-4627-876A-B087FB1FEF12}"/>
              </a:ext>
            </a:extLst>
          </p:cNvPr>
          <p:cNvCxnSpPr/>
          <p:nvPr/>
        </p:nvCxnSpPr>
        <p:spPr>
          <a:xfrm>
            <a:off x="4325657" y="3265714"/>
            <a:ext cx="30189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9A46B1-E51F-492D-9E54-4F847AD1F770}"/>
              </a:ext>
            </a:extLst>
          </p:cNvPr>
          <p:cNvSpPr txBox="1"/>
          <p:nvPr/>
        </p:nvSpPr>
        <p:spPr>
          <a:xfrm>
            <a:off x="5638800" y="297542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A6A2DC-746B-4510-AF87-7D54144FCB9A}"/>
              </a:ext>
            </a:extLst>
          </p:cNvPr>
          <p:cNvSpPr txBox="1"/>
          <p:nvPr/>
        </p:nvSpPr>
        <p:spPr>
          <a:xfrm>
            <a:off x="4676321" y="2790762"/>
            <a:ext cx="2462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Partial Pooling</a:t>
            </a:r>
            <a:endParaRPr lang="en-GB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E73608-B2E4-485A-BD65-6A6193F3CD51}"/>
              </a:ext>
            </a:extLst>
          </p:cNvPr>
          <p:cNvSpPr txBox="1"/>
          <p:nvPr/>
        </p:nvSpPr>
        <p:spPr>
          <a:xfrm>
            <a:off x="740229" y="5558971"/>
            <a:ext cx="10827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CASTxB6 cells: </a:t>
            </a:r>
            <a:r>
              <a:rPr lang="en-US" sz="2000" dirty="0" err="1"/>
              <a:t>Xist</a:t>
            </a:r>
            <a:r>
              <a:rPr lang="en-US" sz="2000" dirty="0"/>
              <a:t> expressed from the </a:t>
            </a:r>
            <a:r>
              <a:rPr lang="en-US" sz="2000" b="1" dirty="0"/>
              <a:t>paternal</a:t>
            </a:r>
            <a:r>
              <a:rPr lang="en-US" sz="2000" dirty="0"/>
              <a:t> allele 	     Genes expressed from </a:t>
            </a:r>
            <a:r>
              <a:rPr lang="en-US" sz="2000" b="1" dirty="0"/>
              <a:t>M</a:t>
            </a:r>
            <a:r>
              <a:rPr lang="en-US" sz="2000" dirty="0"/>
              <a:t> allele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B6xCAST cells: </a:t>
            </a:r>
            <a:r>
              <a:rPr lang="en-US" sz="2000" dirty="0" err="1"/>
              <a:t>Xist</a:t>
            </a:r>
            <a:r>
              <a:rPr lang="en-US" sz="2000" dirty="0"/>
              <a:t> expressed from </a:t>
            </a:r>
            <a:r>
              <a:rPr lang="en-US" sz="2000" b="1" dirty="0"/>
              <a:t>either</a:t>
            </a:r>
            <a:r>
              <a:rPr lang="en-US" sz="2000" dirty="0"/>
              <a:t> allele 	          Genes expressed from in the </a:t>
            </a:r>
            <a:r>
              <a:rPr lang="en-US" sz="2000" b="1" dirty="0"/>
              <a:t>MP</a:t>
            </a:r>
            <a:r>
              <a:rPr lang="en-US" sz="2000" dirty="0"/>
              <a:t> class</a:t>
            </a:r>
          </a:p>
          <a:p>
            <a:endParaRPr lang="en-US" sz="2000" dirty="0"/>
          </a:p>
          <a:p>
            <a:endParaRPr lang="en-GB" sz="2000" dirty="0"/>
          </a:p>
          <a:p>
            <a:endParaRPr lang="en-GB" sz="2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F01CF4-2930-4C4D-9BDE-73D834E30012}"/>
              </a:ext>
            </a:extLst>
          </p:cNvPr>
          <p:cNvCxnSpPr/>
          <p:nvPr/>
        </p:nvCxnSpPr>
        <p:spPr>
          <a:xfrm>
            <a:off x="6705997" y="5760596"/>
            <a:ext cx="725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4ABD0C-04A2-46F0-AD78-BB5E0D00A456}"/>
              </a:ext>
            </a:extLst>
          </p:cNvPr>
          <p:cNvCxnSpPr/>
          <p:nvPr/>
        </p:nvCxnSpPr>
        <p:spPr>
          <a:xfrm>
            <a:off x="6096000" y="6377452"/>
            <a:ext cx="725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18F846-E435-41E6-A96B-DD2B64BCE54C}"/>
              </a:ext>
            </a:extLst>
          </p:cNvPr>
          <p:cNvGrpSpPr/>
          <p:nvPr/>
        </p:nvGrpSpPr>
        <p:grpSpPr>
          <a:xfrm>
            <a:off x="7431712" y="1509486"/>
            <a:ext cx="4136174" cy="3889314"/>
            <a:chOff x="7431712" y="1509486"/>
            <a:chExt cx="4136174" cy="3889314"/>
          </a:xfrm>
        </p:grpSpPr>
        <p:pic>
          <p:nvPicPr>
            <p:cNvPr id="15" name="Content Placeholder 9" descr="Chart&#10;&#10;Description automatically generated">
              <a:extLst>
                <a:ext uri="{FF2B5EF4-FFF2-40B4-BE49-F238E27FC236}">
                  <a16:creationId xmlns:a16="http://schemas.microsoft.com/office/drawing/2014/main" id="{4F169351-4565-404E-A552-084A96882C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64" t="50154" r="2952" b="4550"/>
            <a:stretch/>
          </p:blipFill>
          <p:spPr>
            <a:xfrm>
              <a:off x="7516128" y="1625598"/>
              <a:ext cx="4051758" cy="3773202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9B800E1-74D1-4400-AC78-E4C664485871}"/>
                </a:ext>
              </a:extLst>
            </p:cNvPr>
            <p:cNvSpPr/>
            <p:nvPr/>
          </p:nvSpPr>
          <p:spPr>
            <a:xfrm>
              <a:off x="7431712" y="1509486"/>
              <a:ext cx="1380518" cy="740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4" name="Picture 33" descr="Text&#10;&#10;Description automatically generated">
            <a:extLst>
              <a:ext uri="{FF2B5EF4-FFF2-40B4-BE49-F238E27FC236}">
                <a16:creationId xmlns:a16="http://schemas.microsoft.com/office/drawing/2014/main" id="{03B0D48C-1C36-4227-A470-243DC6DC4C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5" b="53009"/>
          <a:stretch/>
        </p:blipFill>
        <p:spPr>
          <a:xfrm>
            <a:off x="10791630" y="6281331"/>
            <a:ext cx="1400370" cy="192241"/>
          </a:xfrm>
          <a:prstGeom prst="rect">
            <a:avLst/>
          </a:prstGeom>
        </p:spPr>
      </p:pic>
      <p:pic>
        <p:nvPicPr>
          <p:cNvPr id="36" name="Picture 35" descr="Text&#10;&#10;Description automatically generated">
            <a:extLst>
              <a:ext uri="{FF2B5EF4-FFF2-40B4-BE49-F238E27FC236}">
                <a16:creationId xmlns:a16="http://schemas.microsoft.com/office/drawing/2014/main" id="{F2F47AC8-232D-496B-A82C-752D7F980D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0751586" y="5634372"/>
            <a:ext cx="1400370" cy="2524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67BB9C-6F3D-42BB-9AC4-E0245CB9D33F}"/>
              </a:ext>
            </a:extLst>
          </p:cNvPr>
          <p:cNvSpPr/>
          <p:nvPr/>
        </p:nvSpPr>
        <p:spPr>
          <a:xfrm>
            <a:off x="611473" y="1780031"/>
            <a:ext cx="1380518" cy="525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097C26-7465-4010-B79D-5D7BF6FB7DBC}"/>
              </a:ext>
            </a:extLst>
          </p:cNvPr>
          <p:cNvGrpSpPr/>
          <p:nvPr/>
        </p:nvGrpSpPr>
        <p:grpSpPr>
          <a:xfrm>
            <a:off x="663272" y="1988632"/>
            <a:ext cx="1413135" cy="472260"/>
            <a:chOff x="3535789" y="1940202"/>
            <a:chExt cx="1413135" cy="472260"/>
          </a:xfrm>
        </p:grpSpPr>
        <p:pic>
          <p:nvPicPr>
            <p:cNvPr id="2" name="Picture 1" descr="Text&#10;&#10;Description automatically generated">
              <a:extLst>
                <a:ext uri="{FF2B5EF4-FFF2-40B4-BE49-F238E27FC236}">
                  <a16:creationId xmlns:a16="http://schemas.microsoft.com/office/drawing/2014/main" id="{58536D0A-CBE0-412F-8400-30BA85EC0D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15" b="53009"/>
            <a:stretch/>
          </p:blipFill>
          <p:spPr>
            <a:xfrm>
              <a:off x="3548554" y="2220221"/>
              <a:ext cx="1400370" cy="192241"/>
            </a:xfrm>
            <a:prstGeom prst="rect">
              <a:avLst/>
            </a:prstGeom>
          </p:spPr>
        </p:pic>
        <p:pic>
          <p:nvPicPr>
            <p:cNvPr id="3" name="Picture 2" descr="Text&#10;&#10;Description automatically generated">
              <a:extLst>
                <a:ext uri="{FF2B5EF4-FFF2-40B4-BE49-F238E27FC236}">
                  <a16:creationId xmlns:a16="http://schemas.microsoft.com/office/drawing/2014/main" id="{373A1ADF-8367-4F6B-B898-E8818BCC19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>
            <a:xfrm>
              <a:off x="3535789" y="1940202"/>
              <a:ext cx="1400370" cy="252447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9104A-C590-40C7-AC12-440D986D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0613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D3A9-1164-314E-8DF4-95C7149B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687B-FFB8-1946-8E8B-A2848723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Background and Motivation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algorithm: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scBASE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Results and validation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Critique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33656-2E58-4C7D-8276-914F7F16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6529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891E-E4D6-49D4-B949-B0619181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850"/>
          </a:xfrm>
        </p:spPr>
        <p:txBody>
          <a:bodyPr/>
          <a:lstStyle/>
          <a:p>
            <a:r>
              <a:rPr lang="en-GB" dirty="0"/>
              <a:t>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EC0B-B94D-4374-90FF-45AACF38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538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Study done on data from cells in early development state -&gt; gene expression dynamic by nature . </a:t>
            </a:r>
          </a:p>
          <a:p>
            <a:endParaRPr lang="en-GB" dirty="0"/>
          </a:p>
          <a:p>
            <a:r>
              <a:rPr lang="en-GB" dirty="0"/>
              <a:t>A more thorough validation needed with other types of datasets and other types of cells. </a:t>
            </a:r>
          </a:p>
          <a:p>
            <a:endParaRPr lang="en-GB" dirty="0"/>
          </a:p>
          <a:p>
            <a:r>
              <a:rPr lang="en-GB" dirty="0"/>
              <a:t>No comparison done with other algorithms in the field such as SCALE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 Low order of magnitude of genes detected as bi-allelic with weighted allocation and not with the unique reads method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AF39-0FD7-4525-8A1B-AF0B1D64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928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6C16-6F71-E84F-9A64-B0DA94B3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9060B-FADE-1F45-896E-BD7108D3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err="1"/>
              <a:t>Kukurba</a:t>
            </a:r>
            <a:r>
              <a:rPr lang="en-IN" sz="1800" dirty="0"/>
              <a:t> KR, Zhang R, Li X, Smith KS, Knowles DA, et al. (2014) Allelic Expression of Deleterious Protein-Coding Variants across Human Tissues. PLOS Genetics 10(5): e1004304. </a:t>
            </a:r>
            <a:r>
              <a:rPr lang="en-IN" sz="1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https://doi.org/10.1371/journal.pgen.1004304</a:t>
            </a:r>
            <a:r>
              <a:rPr lang="en-IN" sz="1800" dirty="0">
                <a:solidFill>
                  <a:srgbClr val="0070C0"/>
                </a:solidFill>
              </a:rPr>
              <a:t> </a:t>
            </a:r>
          </a:p>
          <a:p>
            <a:r>
              <a:rPr lang="en-IN" sz="1800" dirty="0"/>
              <a:t>Jiang, Y., Zhang, N.R. &amp; Li, M. SCALE: </a:t>
            </a:r>
            <a:r>
              <a:rPr lang="en-IN" sz="1800" dirty="0" err="1"/>
              <a:t>modeling</a:t>
            </a:r>
            <a:r>
              <a:rPr lang="en-IN" sz="1800" dirty="0"/>
              <a:t> allele-specific gene expression by single-cell RNA sequencing. </a:t>
            </a:r>
            <a:r>
              <a:rPr lang="en-IN" sz="1800" i="1" dirty="0"/>
              <a:t>Genome </a:t>
            </a:r>
            <a:r>
              <a:rPr lang="en-IN" sz="1800" i="1" dirty="0" err="1"/>
              <a:t>Biol</a:t>
            </a:r>
            <a:r>
              <a:rPr lang="en-IN" sz="1800" dirty="0"/>
              <a:t> </a:t>
            </a:r>
            <a:r>
              <a:rPr lang="en-IN" sz="1800" b="1" dirty="0"/>
              <a:t>18, </a:t>
            </a:r>
            <a:r>
              <a:rPr lang="en-IN" sz="1800" dirty="0"/>
              <a:t>74 (2017). </a:t>
            </a:r>
            <a:r>
              <a:rPr lang="en-IN" sz="1800" dirty="0">
                <a:hlinkClick r:id="rId3"/>
              </a:rPr>
              <a:t>https://doi.org/10.1186/s13059-017-1200-8</a:t>
            </a:r>
            <a:endParaRPr lang="en-IN" sz="1800" dirty="0"/>
          </a:p>
          <a:p>
            <a:r>
              <a:rPr lang="en-IN" sz="1800" dirty="0"/>
              <a:t>Single-Cell RNA-</a:t>
            </a:r>
            <a:r>
              <a:rPr lang="en-IN" sz="1800" dirty="0" err="1"/>
              <a:t>Seq</a:t>
            </a:r>
            <a:r>
              <a:rPr lang="en-IN" sz="1800" dirty="0"/>
              <a:t> Reveals Dynamic, Random Monoallelic Gene Expression in Mammalian Cells - </a:t>
            </a:r>
            <a:r>
              <a:rPr lang="en-IN" sz="1800" dirty="0">
                <a:hlinkClick r:id="rId4"/>
              </a:rPr>
              <a:t>https://science.sciencemag.org/content/343/6167/193</a:t>
            </a:r>
            <a:endParaRPr lang="en-IN" sz="1800" dirty="0"/>
          </a:p>
          <a:p>
            <a:r>
              <a:rPr lang="en-IN" sz="1800" dirty="0" err="1"/>
              <a:t>Reinius</a:t>
            </a:r>
            <a:r>
              <a:rPr lang="en-IN" sz="1800" dirty="0"/>
              <a:t>, B., </a:t>
            </a:r>
            <a:r>
              <a:rPr lang="en-IN" sz="1800" dirty="0" err="1"/>
              <a:t>Mold</a:t>
            </a:r>
            <a:r>
              <a:rPr lang="en-IN" sz="1800" dirty="0"/>
              <a:t>, J., </a:t>
            </a:r>
            <a:r>
              <a:rPr lang="en-IN" sz="1800" dirty="0" err="1"/>
              <a:t>Ramsköld</a:t>
            </a:r>
            <a:r>
              <a:rPr lang="en-IN" sz="1800" dirty="0"/>
              <a:t>, D. </a:t>
            </a:r>
            <a:r>
              <a:rPr lang="en-IN" sz="1800" i="1" dirty="0"/>
              <a:t>et al.</a:t>
            </a:r>
            <a:r>
              <a:rPr lang="en-IN" sz="1800" dirty="0"/>
              <a:t> Analysis of allelic expression patterns in clonal somatic cells by single-cell RNA–seq. </a:t>
            </a:r>
            <a:r>
              <a:rPr lang="en-IN" sz="1800" i="1" dirty="0"/>
              <a:t>Nat Genet</a:t>
            </a:r>
            <a:r>
              <a:rPr lang="en-IN" sz="1800" dirty="0"/>
              <a:t> </a:t>
            </a:r>
            <a:r>
              <a:rPr lang="en-IN" sz="1800" b="1" dirty="0"/>
              <a:t>48, </a:t>
            </a:r>
            <a:r>
              <a:rPr lang="en-IN" sz="1800" dirty="0"/>
              <a:t>1430–1435 (2016). </a:t>
            </a:r>
            <a:r>
              <a:rPr lang="en-IN" sz="1800" dirty="0">
                <a:hlinkClick r:id="rId5"/>
              </a:rPr>
              <a:t>https://</a:t>
            </a:r>
            <a:r>
              <a:rPr lang="en-IN" sz="1800" dirty="0" err="1">
                <a:hlinkClick r:id="rId5"/>
              </a:rPr>
              <a:t>doi.org</a:t>
            </a:r>
            <a:r>
              <a:rPr lang="en-IN" sz="1800" dirty="0">
                <a:hlinkClick r:id="rId5"/>
              </a:rPr>
              <a:t>/10.1038/ng.3678</a:t>
            </a:r>
            <a:endParaRPr lang="en-IN" sz="1800" dirty="0"/>
          </a:p>
          <a:p>
            <a:r>
              <a:rPr lang="en-IN" sz="1800" dirty="0"/>
              <a:t>Kim, J., </a:t>
            </a:r>
            <a:r>
              <a:rPr lang="en-IN" sz="1800" dirty="0" err="1"/>
              <a:t>Kolodziejczyk</a:t>
            </a:r>
            <a:r>
              <a:rPr lang="en-IN" sz="1800" dirty="0"/>
              <a:t>, A., </a:t>
            </a:r>
            <a:r>
              <a:rPr lang="en-IN" sz="1800" dirty="0" err="1"/>
              <a:t>Ilicic</a:t>
            </a:r>
            <a:r>
              <a:rPr lang="en-IN" sz="1800" dirty="0"/>
              <a:t>, T. </a:t>
            </a:r>
            <a:r>
              <a:rPr lang="en-IN" sz="1800" i="1" dirty="0"/>
              <a:t>et al.</a:t>
            </a:r>
            <a:r>
              <a:rPr lang="en-IN" sz="1800" dirty="0"/>
              <a:t> Characterizing noise structure in single-cell RNA-</a:t>
            </a:r>
            <a:r>
              <a:rPr lang="en-IN" sz="1800" dirty="0" err="1"/>
              <a:t>seq</a:t>
            </a:r>
            <a:r>
              <a:rPr lang="en-IN" sz="1800" dirty="0"/>
              <a:t> distinguishes genuine from technical stochastic allelic expression. </a:t>
            </a:r>
            <a:r>
              <a:rPr lang="en-IN" sz="1800" i="1" dirty="0"/>
              <a:t>Nat </a:t>
            </a:r>
            <a:r>
              <a:rPr lang="en-IN" sz="1800" i="1" dirty="0" err="1"/>
              <a:t>Commun</a:t>
            </a:r>
            <a:r>
              <a:rPr lang="en-IN" sz="1800" dirty="0"/>
              <a:t> </a:t>
            </a:r>
            <a:r>
              <a:rPr lang="en-IN" sz="1800" b="1" dirty="0"/>
              <a:t>6, </a:t>
            </a:r>
            <a:r>
              <a:rPr lang="en-IN" sz="1800" dirty="0"/>
              <a:t>8687 (2015). </a:t>
            </a:r>
            <a:r>
              <a:rPr lang="en-IN" sz="1800" dirty="0">
                <a:solidFill>
                  <a:srgbClr val="0070C0"/>
                </a:solidFill>
                <a:hlinkClick r:id="rId6"/>
              </a:rPr>
              <a:t>https://</a:t>
            </a:r>
            <a:r>
              <a:rPr lang="en-IN" sz="1800" dirty="0" err="1">
                <a:solidFill>
                  <a:srgbClr val="0070C0"/>
                </a:solidFill>
                <a:hlinkClick r:id="rId6"/>
              </a:rPr>
              <a:t>doi.org</a:t>
            </a:r>
            <a:r>
              <a:rPr lang="en-IN" sz="1800" dirty="0">
                <a:solidFill>
                  <a:srgbClr val="0070C0"/>
                </a:solidFill>
                <a:hlinkClick r:id="rId6"/>
              </a:rPr>
              <a:t>/10.1038/ncomms9687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031F2-649B-D34E-9A92-885B3C3F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26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4420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D3A9-1164-314E-8DF4-95C7149B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687B-FFB8-1946-8E8B-A2848723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and Motivation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algorithm: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scBASE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Results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Critique</a:t>
            </a:r>
            <a:r>
              <a:rPr lang="en-US" dirty="0"/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33656-2E58-4C7D-8276-914F7F16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499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52BC-DC57-BA44-9F2F-0D3A5677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CB5C4-9375-D44C-8E43-F773F58A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Characterize the stochasticity of gene expression and its regulation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does this stochasticity affect phenotypic variation?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54004-1EC4-462F-9EFB-580D93A8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0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9004-F9D4-0E42-BC0F-F02533B1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Allele-Specific-Expression (ASE)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1356A-E001-5048-AB39-C1A9419C9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87" y="4714875"/>
            <a:ext cx="10792413" cy="146208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13B4FF5-7AB0-684D-93F3-F091A3157E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3" y="2357438"/>
            <a:ext cx="10792413" cy="290734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515BB-8D28-48C7-AA99-8BFEB088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560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6C8E-587C-C14B-A90D-62D79DBD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279400"/>
            <a:ext cx="10515600" cy="1349375"/>
          </a:xfrm>
        </p:spPr>
        <p:txBody>
          <a:bodyPr/>
          <a:lstStyle/>
          <a:p>
            <a:r>
              <a:rPr lang="en-US" dirty="0"/>
              <a:t>Moving beyond the mean – </a:t>
            </a:r>
            <a:r>
              <a:rPr lang="en-US" dirty="0" err="1"/>
              <a:t>scRNA</a:t>
            </a:r>
            <a:r>
              <a:rPr lang="en-US" dirty="0"/>
              <a:t> Seq to characterize ASE in single cells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3529-CD7C-E045-A60F-B3F8267C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Requirement</a:t>
            </a:r>
            <a:r>
              <a:rPr lang="en-US" b="1" dirty="0"/>
              <a:t>:  </a:t>
            </a:r>
            <a:r>
              <a:rPr lang="en-US" dirty="0"/>
              <a:t>Allele-specific alignments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Challenges: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Low depth of sequencing coverage per cell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Drop-out events</a:t>
            </a:r>
          </a:p>
          <a:p>
            <a:endParaRPr lang="en-US" dirty="0"/>
          </a:p>
          <a:p>
            <a:r>
              <a:rPr lang="en-US" dirty="0"/>
              <a:t>Separating technical variability from actual biological variability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108F7-EF69-4216-A695-B49531B7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835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66DC-0C9A-AC48-BE61-7429B1F1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48713" cy="777875"/>
          </a:xfrm>
        </p:spPr>
        <p:txBody>
          <a:bodyPr/>
          <a:lstStyle/>
          <a:p>
            <a:r>
              <a:rPr lang="en-US" dirty="0"/>
              <a:t>Types of reads in ASE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CF68-4032-1D47-8872-956F15C10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12" y="1439863"/>
            <a:ext cx="10515600" cy="4889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Unique reads</a:t>
            </a:r>
          </a:p>
          <a:p>
            <a:r>
              <a:rPr lang="en-US" dirty="0"/>
              <a:t>Allelic multiread </a:t>
            </a:r>
          </a:p>
          <a:p>
            <a:r>
              <a:rPr lang="en-US" dirty="0"/>
              <a:t>Genomic multiread </a:t>
            </a:r>
          </a:p>
          <a:p>
            <a:r>
              <a:rPr lang="en-US" dirty="0"/>
              <a:t>Complex multiread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Typically only </a:t>
            </a:r>
            <a:r>
              <a:rPr lang="en-US" b="1" dirty="0">
                <a:solidFill>
                  <a:srgbClr val="0070C0"/>
                </a:solidFill>
              </a:rPr>
              <a:t>unique reads </a:t>
            </a:r>
            <a:r>
              <a:rPr lang="en-US" dirty="0"/>
              <a:t>are used for allele specific alignment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What authors claim : </a:t>
            </a:r>
            <a:r>
              <a:rPr lang="en-US" dirty="0"/>
              <a:t>By discarding the multi-mapping reads, we are losing valuable information leading to higher variability in estimated allelic proportions -&gt; </a:t>
            </a:r>
            <a:r>
              <a:rPr lang="en-US" dirty="0">
                <a:solidFill>
                  <a:srgbClr val="0070C0"/>
                </a:solidFill>
              </a:rPr>
              <a:t>allelic expression seems more dynamic than it actually 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FD852-AC41-424F-9D8D-B700D137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7</a:t>
            </a:fld>
            <a:endParaRPr lang="el-G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0B056-344E-864A-B5CC-FBF00BFDD087}"/>
              </a:ext>
            </a:extLst>
          </p:cNvPr>
          <p:cNvSpPr txBox="1"/>
          <p:nvPr/>
        </p:nvSpPr>
        <p:spPr>
          <a:xfrm flipH="1">
            <a:off x="4751069" y="2301338"/>
            <a:ext cx="28689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Multi-mapping reads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970FF44-01F3-1C49-9CE9-3027324C2BDF}"/>
              </a:ext>
            </a:extLst>
          </p:cNvPr>
          <p:cNvSpPr>
            <a:spLocks/>
          </p:cNvSpPr>
          <p:nvPr/>
        </p:nvSpPr>
        <p:spPr>
          <a:xfrm>
            <a:off x="4000500" y="1943100"/>
            <a:ext cx="328613" cy="1178143"/>
          </a:xfrm>
          <a:prstGeom prst="rightBrace">
            <a:avLst/>
          </a:prstGeom>
          <a:noFill/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0384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DBD3-51F9-4343-85A2-1CBBC322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: </a:t>
            </a:r>
            <a:r>
              <a:rPr lang="en-US" dirty="0" err="1"/>
              <a:t>scBASE</a:t>
            </a:r>
            <a:r>
              <a:rPr lang="en-US" dirty="0"/>
              <a:t> algorithm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40ACE-EF88-F447-8ECF-9880F9CD37F0}"/>
              </a:ext>
            </a:extLst>
          </p:cNvPr>
          <p:cNvSpPr txBox="1"/>
          <p:nvPr/>
        </p:nvSpPr>
        <p:spPr>
          <a:xfrm>
            <a:off x="838200" y="1857375"/>
            <a:ext cx="9134475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Reduce statistical variability by retaining and disambiguating multi-mapping reads -&gt; </a:t>
            </a:r>
            <a:r>
              <a:rPr lang="en-US" sz="2800" dirty="0">
                <a:solidFill>
                  <a:srgbClr val="0070C0"/>
                </a:solidFill>
              </a:rPr>
              <a:t>weighted allocation of read counts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Share information across cells in the same ASE states to improve estimates of allelic proportions -&gt; </a:t>
            </a:r>
            <a:r>
              <a:rPr lang="en-US" sz="2800" dirty="0">
                <a:solidFill>
                  <a:srgbClr val="0070C0"/>
                </a:solidFill>
              </a:rPr>
              <a:t>partial pooling estimator</a:t>
            </a:r>
          </a:p>
          <a:p>
            <a:endParaRPr lang="en-US" dirty="0"/>
          </a:p>
          <a:p>
            <a:r>
              <a:rPr lang="en-US" sz="3200" b="1" dirty="0"/>
              <a:t>GOAL: </a:t>
            </a:r>
            <a:r>
              <a:rPr lang="en-US" sz="3200" dirty="0"/>
              <a:t>Accurately classify genes as biallelic , maternal monoallelic or paternal monoallelic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99F8A-31B1-4AE6-B8F4-D518D53A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845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D3A9-1164-314E-8DF4-95C7149B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687B-FFB8-1946-8E8B-A2848723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Background and Motivation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algorithm: </a:t>
            </a:r>
            <a:r>
              <a:rPr lang="en-US" dirty="0" err="1"/>
              <a:t>scBASE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Results and validation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Critique</a:t>
            </a:r>
            <a:r>
              <a:rPr lang="en-US" dirty="0"/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33656-2E58-4C7D-8276-914F7F16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537359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</TotalTime>
  <Words>967</Words>
  <Application>Microsoft Office PowerPoint</Application>
  <PresentationFormat>Ευρεία οθόνη</PresentationFormat>
  <Paragraphs>295</Paragraphs>
  <Slides>26</Slides>
  <Notes>9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26</vt:i4>
      </vt:variant>
    </vt:vector>
  </HeadingPairs>
  <TitlesOfParts>
    <vt:vector size="34" baseType="lpstr">
      <vt:lpstr>AdvOTea1a7398</vt:lpstr>
      <vt:lpstr>Arial</vt:lpstr>
      <vt:lpstr>Calibri</vt:lpstr>
      <vt:lpstr>Calibri Light</vt:lpstr>
      <vt:lpstr>Cambria Math</vt:lpstr>
      <vt:lpstr>Helvetica</vt:lpstr>
      <vt:lpstr>Wingdings</vt:lpstr>
      <vt:lpstr>Θέμα του Office</vt:lpstr>
      <vt:lpstr>A Bayesian mixture model for the analysis of allelic expression in single cells </vt:lpstr>
      <vt:lpstr>Outline </vt:lpstr>
      <vt:lpstr>Outline </vt:lpstr>
      <vt:lpstr>Motivation</vt:lpstr>
      <vt:lpstr>Allele-Specific-Expression (ASE)</vt:lpstr>
      <vt:lpstr>Moving beyond the mean – scRNA Seq to characterize ASE in single cells </vt:lpstr>
      <vt:lpstr>Types of reads in ASE analysis </vt:lpstr>
      <vt:lpstr>The solution : scBASE algorithm </vt:lpstr>
      <vt:lpstr>Outline 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Outline 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Outline </vt:lpstr>
      <vt:lpstr>Critique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smaragda dimitrakopoulou</dc:creator>
  <cp:lastModifiedBy>smaragda dimitrakopoulou</cp:lastModifiedBy>
  <cp:revision>173</cp:revision>
  <dcterms:created xsi:type="dcterms:W3CDTF">2020-11-05T17:32:38Z</dcterms:created>
  <dcterms:modified xsi:type="dcterms:W3CDTF">2020-11-28T12:47:17Z</dcterms:modified>
</cp:coreProperties>
</file>