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9"/>
  </p:notesMasterIdLst>
  <p:sldIdLst>
    <p:sldId id="294" r:id="rId2"/>
    <p:sldId id="295" r:id="rId3"/>
    <p:sldId id="306" r:id="rId4"/>
    <p:sldId id="299" r:id="rId5"/>
    <p:sldId id="296" r:id="rId6"/>
    <p:sldId id="300" r:id="rId7"/>
    <p:sldId id="292" r:id="rId8"/>
    <p:sldId id="301" r:id="rId9"/>
    <p:sldId id="308" r:id="rId10"/>
    <p:sldId id="256" r:id="rId11"/>
    <p:sldId id="276" r:id="rId12"/>
    <p:sldId id="277" r:id="rId13"/>
    <p:sldId id="278" r:id="rId14"/>
    <p:sldId id="279" r:id="rId15"/>
    <p:sldId id="280" r:id="rId16"/>
    <p:sldId id="281" r:id="rId17"/>
    <p:sldId id="309" r:id="rId18"/>
    <p:sldId id="284" r:id="rId19"/>
    <p:sldId id="282" r:id="rId20"/>
    <p:sldId id="302" r:id="rId21"/>
    <p:sldId id="303" r:id="rId22"/>
    <p:sldId id="290" r:id="rId23"/>
    <p:sldId id="304" r:id="rId24"/>
    <p:sldId id="307" r:id="rId25"/>
    <p:sldId id="288" r:id="rId26"/>
    <p:sldId id="310" r:id="rId27"/>
    <p:sldId id="311" r:id="rId2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0" autoAdjust="0"/>
    <p:restoredTop sz="95827" autoAdjust="0"/>
  </p:normalViewPr>
  <p:slideViewPr>
    <p:cSldViewPr snapToGrid="0">
      <p:cViewPr varScale="1">
        <p:scale>
          <a:sx n="107" d="100"/>
          <a:sy n="107" d="100"/>
        </p:scale>
        <p:origin x="864"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2EE2B-8A15-4E0B-978F-340F070E54BF}" type="datetimeFigureOut">
              <a:rPr lang="el-GR" smtClean="0"/>
              <a:t>28/11/20</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30D90-FC7E-4F22-AE88-6767C9F3068F}" type="slidenum">
              <a:rPr lang="el-GR" smtClean="0"/>
              <a:t>‹#›</a:t>
            </a:fld>
            <a:endParaRPr lang="el-GR"/>
          </a:p>
        </p:txBody>
      </p:sp>
    </p:spTree>
    <p:extLst>
      <p:ext uri="{BB962C8B-B14F-4D97-AF65-F5344CB8AC3E}">
        <p14:creationId xmlns:p14="http://schemas.microsoft.com/office/powerpoint/2010/main" val="3557640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ature.com/articles/s41467-020-14482-y#ref-CR11"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530D90-FC7E-4F22-AE88-6767C9F3068F}" type="slidenum">
              <a:rPr lang="el-GR" smtClean="0"/>
              <a:t>1</a:t>
            </a:fld>
            <a:endParaRPr lang="el-GR"/>
          </a:p>
        </p:txBody>
      </p:sp>
    </p:spTree>
    <p:extLst>
      <p:ext uri="{BB962C8B-B14F-4D97-AF65-F5344CB8AC3E}">
        <p14:creationId xmlns:p14="http://schemas.microsoft.com/office/powerpoint/2010/main" val="25656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530D90-FC7E-4F22-AE88-6767C9F3068F}" type="slidenum">
              <a:rPr lang="el-GR" smtClean="0"/>
              <a:t>24</a:t>
            </a:fld>
            <a:endParaRPr lang="el-GR"/>
          </a:p>
        </p:txBody>
      </p:sp>
    </p:spTree>
    <p:extLst>
      <p:ext uri="{BB962C8B-B14F-4D97-AF65-F5344CB8AC3E}">
        <p14:creationId xmlns:p14="http://schemas.microsoft.com/office/powerpoint/2010/main" val="238942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approach to providing experimental design guidelines is shared among all: given a deeply sequenced dataset with a predefined number of cells, how much subsampling can a given method tolerate? An example of this conventional approach is also evident in the mathematical model used in a recent work</a:t>
            </a:r>
            <a:r>
              <a:rPr lang="en-IN" baseline="30000" dirty="0">
                <a:hlinkClick r:id="rId3" tooltip="Heimberg, G., Bhatnagar, R., El-Samad, H. &amp; Thomson, M. Low dimensionality in gene expression data enables the accurate extraction of transcriptional programs from shallow sequencing. Cell Systems 2, 239–250 (2016)."/>
              </a:rPr>
              <a:t>11</a:t>
            </a:r>
            <a:r>
              <a:rPr lang="en-IN" dirty="0"/>
              <a:t> to study the effect of sequencing depth on PCA. Although practically relevant, this line of work does not provide a comprehensive solution to the underlying experimental design question because of three reasons: (1) the number of cells is fixed and implicitly assumed to be enough for the biological question at hand; (2) the deeply sequenced dataset is considered to be the ground truth; (3) the corresponding estimation method is chosen a priori and is tied to the experiment. https://</a:t>
            </a:r>
            <a:r>
              <a:rPr lang="en-IN" dirty="0" err="1"/>
              <a:t>www.nature.com</a:t>
            </a:r>
            <a:r>
              <a:rPr lang="en-IN" dirty="0"/>
              <a:t>/articles/s41467-020-14482-y</a:t>
            </a:r>
            <a:endParaRPr lang="en-US" dirty="0"/>
          </a:p>
        </p:txBody>
      </p:sp>
      <p:sp>
        <p:nvSpPr>
          <p:cNvPr id="4" name="Slide Number Placeholder 3"/>
          <p:cNvSpPr>
            <a:spLocks noGrp="1"/>
          </p:cNvSpPr>
          <p:nvPr>
            <p:ph type="sldNum" sz="quarter" idx="5"/>
          </p:nvPr>
        </p:nvSpPr>
        <p:spPr/>
        <p:txBody>
          <a:bodyPr/>
          <a:lstStyle/>
          <a:p>
            <a:fld id="{72530D90-FC7E-4F22-AE88-6767C9F3068F}" type="slidenum">
              <a:rPr lang="el-GR" smtClean="0"/>
              <a:t>25</a:t>
            </a:fld>
            <a:endParaRPr lang="el-GR"/>
          </a:p>
        </p:txBody>
      </p:sp>
    </p:spTree>
    <p:extLst>
      <p:ext uri="{BB962C8B-B14F-4D97-AF65-F5344CB8AC3E}">
        <p14:creationId xmlns:p14="http://schemas.microsoft.com/office/powerpoint/2010/main" val="368455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530D90-FC7E-4F22-AE88-6767C9F3068F}" type="slidenum">
              <a:rPr lang="el-GR" smtClean="0"/>
              <a:t>2</a:t>
            </a:fld>
            <a:endParaRPr lang="el-GR"/>
          </a:p>
        </p:txBody>
      </p:sp>
    </p:spTree>
    <p:extLst>
      <p:ext uri="{BB962C8B-B14F-4D97-AF65-F5344CB8AC3E}">
        <p14:creationId xmlns:p14="http://schemas.microsoft.com/office/powerpoint/2010/main" val="134365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530D90-FC7E-4F22-AE88-6767C9F3068F}" type="slidenum">
              <a:rPr lang="el-GR" smtClean="0"/>
              <a:t>3</a:t>
            </a:fld>
            <a:endParaRPr lang="el-GR"/>
          </a:p>
        </p:txBody>
      </p:sp>
    </p:spTree>
    <p:extLst>
      <p:ext uri="{BB962C8B-B14F-4D97-AF65-F5344CB8AC3E}">
        <p14:creationId xmlns:p14="http://schemas.microsoft.com/office/powerpoint/2010/main" val="286999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is a stochastic process. If you take two genetically identical cells that are present in the same environment and measure their gene expression levels , you will find that the gene expression levels are not identical.</a:t>
            </a:r>
          </a:p>
        </p:txBody>
      </p:sp>
      <p:sp>
        <p:nvSpPr>
          <p:cNvPr id="4" name="Slide Number Placeholder 3"/>
          <p:cNvSpPr>
            <a:spLocks noGrp="1"/>
          </p:cNvSpPr>
          <p:nvPr>
            <p:ph type="sldNum" sz="quarter" idx="5"/>
          </p:nvPr>
        </p:nvSpPr>
        <p:spPr/>
        <p:txBody>
          <a:bodyPr/>
          <a:lstStyle/>
          <a:p>
            <a:fld id="{72530D90-FC7E-4F22-AE88-6767C9F3068F}" type="slidenum">
              <a:rPr lang="el-GR" smtClean="0"/>
              <a:t>4</a:t>
            </a:fld>
            <a:endParaRPr lang="el-GR"/>
          </a:p>
        </p:txBody>
      </p:sp>
    </p:spTree>
    <p:extLst>
      <p:ext uri="{BB962C8B-B14F-4D97-AF65-F5344CB8AC3E}">
        <p14:creationId xmlns:p14="http://schemas.microsoft.com/office/powerpoint/2010/main" val="404708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paper focuses on one source of this stochasticity in gene expression which is at the level of alleles? Alleles are different forms of the same gene. In diploid organisms (such as humans , mice ) we inherit two copies of gene – one from the mother , one from the father. If there are genetic differences between these two copies, we say that we have two different alleles for this gene.  When a gene is transcribed, what proportion of the transcripts come from the maternal allele and what proportion comes from the father? – explain the picture</a:t>
            </a:r>
          </a:p>
          <a:p>
            <a:endParaRPr lang="en-US" dirty="0"/>
          </a:p>
          <a:p>
            <a:endParaRPr lang="en-US" dirty="0"/>
          </a:p>
        </p:txBody>
      </p:sp>
      <p:sp>
        <p:nvSpPr>
          <p:cNvPr id="4" name="Slide Number Placeholder 3"/>
          <p:cNvSpPr>
            <a:spLocks noGrp="1"/>
          </p:cNvSpPr>
          <p:nvPr>
            <p:ph type="sldNum" sz="quarter" idx="5"/>
          </p:nvPr>
        </p:nvSpPr>
        <p:spPr/>
        <p:txBody>
          <a:bodyPr/>
          <a:lstStyle/>
          <a:p>
            <a:fld id="{72530D90-FC7E-4F22-AE88-6767C9F3068F}" type="slidenum">
              <a:rPr lang="el-GR" smtClean="0"/>
              <a:t>5</a:t>
            </a:fld>
            <a:endParaRPr lang="el-GR"/>
          </a:p>
        </p:txBody>
      </p:sp>
    </p:spTree>
    <p:extLst>
      <p:ext uri="{BB962C8B-B14F-4D97-AF65-F5344CB8AC3E}">
        <p14:creationId xmlns:p14="http://schemas.microsoft.com/office/powerpoint/2010/main" val="319360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allele specific alignments created? - A diploid transcriptome was created from CAST and B6- specific sequences  of each annotated transcript and aligned reads from each cell to obtain allele specific alignments</a:t>
            </a:r>
          </a:p>
          <a:p>
            <a:endParaRPr lang="en-US" dirty="0"/>
          </a:p>
          <a:p>
            <a:r>
              <a:rPr lang="en-US" dirty="0"/>
              <a:t>Dropout events: data we capture is only small fraction of transcriptome of cell due to technical failure to capture the RNA transcripts or stochastic bursting nature of transcription</a:t>
            </a:r>
          </a:p>
          <a:p>
            <a:endParaRPr lang="en-US" dirty="0"/>
          </a:p>
          <a:p>
            <a:endParaRPr lang="en-US" dirty="0"/>
          </a:p>
        </p:txBody>
      </p:sp>
      <p:sp>
        <p:nvSpPr>
          <p:cNvPr id="4" name="Slide Number Placeholder 3"/>
          <p:cNvSpPr>
            <a:spLocks noGrp="1"/>
          </p:cNvSpPr>
          <p:nvPr>
            <p:ph type="sldNum" sz="quarter" idx="5"/>
          </p:nvPr>
        </p:nvSpPr>
        <p:spPr/>
        <p:txBody>
          <a:bodyPr/>
          <a:lstStyle/>
          <a:p>
            <a:fld id="{72530D90-FC7E-4F22-AE88-6767C9F3068F}" type="slidenum">
              <a:rPr lang="el-GR" smtClean="0"/>
              <a:t>6</a:t>
            </a:fld>
            <a:endParaRPr lang="el-GR"/>
          </a:p>
        </p:txBody>
      </p:sp>
    </p:spTree>
    <p:extLst>
      <p:ext uri="{BB962C8B-B14F-4D97-AF65-F5344CB8AC3E}">
        <p14:creationId xmlns:p14="http://schemas.microsoft.com/office/powerpoint/2010/main" val="2208747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Unique reads -&gt; unambiguous mapping to one allele of one gene</a:t>
            </a:r>
          </a:p>
          <a:p>
            <a:r>
              <a:rPr lang="en-US" dirty="0"/>
              <a:t>Allelic multiread -&gt; map to both alleles of the same gene</a:t>
            </a:r>
          </a:p>
          <a:p>
            <a:r>
              <a:rPr lang="en-US" dirty="0"/>
              <a:t>Genomic multiread -&gt; map to different genes but only one allele  of each gene</a:t>
            </a:r>
          </a:p>
          <a:p>
            <a:r>
              <a:rPr lang="en-US" dirty="0"/>
              <a:t>Complex multiread -&gt; map to multiple genes and to both alleles of any of those genes</a:t>
            </a:r>
          </a:p>
          <a:p>
            <a:endParaRPr lang="en-US" dirty="0"/>
          </a:p>
          <a:p>
            <a:r>
              <a:rPr lang="en-US" dirty="0"/>
              <a:t>Use multimapping reads to estimated expected distribution of alignments of all the reads using weighted allocation</a:t>
            </a:r>
          </a:p>
          <a:p>
            <a:endParaRPr lang="en-US" dirty="0"/>
          </a:p>
        </p:txBody>
      </p:sp>
      <p:sp>
        <p:nvSpPr>
          <p:cNvPr id="4" name="Slide Number Placeholder 3"/>
          <p:cNvSpPr>
            <a:spLocks noGrp="1"/>
          </p:cNvSpPr>
          <p:nvPr>
            <p:ph type="sldNum" sz="quarter" idx="5"/>
          </p:nvPr>
        </p:nvSpPr>
        <p:spPr/>
        <p:txBody>
          <a:bodyPr/>
          <a:lstStyle/>
          <a:p>
            <a:fld id="{72530D90-FC7E-4F22-AE88-6767C9F3068F}" type="slidenum">
              <a:rPr lang="el-GR" smtClean="0"/>
              <a:t>7</a:t>
            </a:fld>
            <a:endParaRPr lang="el-GR"/>
          </a:p>
        </p:txBody>
      </p:sp>
    </p:spTree>
    <p:extLst>
      <p:ext uri="{BB962C8B-B14F-4D97-AF65-F5344CB8AC3E}">
        <p14:creationId xmlns:p14="http://schemas.microsoft.com/office/powerpoint/2010/main" val="82868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530D90-FC7E-4F22-AE88-6767C9F3068F}" type="slidenum">
              <a:rPr lang="el-GR" smtClean="0"/>
              <a:t>9</a:t>
            </a:fld>
            <a:endParaRPr lang="el-GR"/>
          </a:p>
        </p:txBody>
      </p:sp>
    </p:spTree>
    <p:extLst>
      <p:ext uri="{BB962C8B-B14F-4D97-AF65-F5344CB8AC3E}">
        <p14:creationId xmlns:p14="http://schemas.microsoft.com/office/powerpoint/2010/main" val="398323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530D90-FC7E-4F22-AE88-6767C9F3068F}" type="slidenum">
              <a:rPr lang="el-GR" smtClean="0"/>
              <a:t>17</a:t>
            </a:fld>
            <a:endParaRPr lang="el-GR"/>
          </a:p>
        </p:txBody>
      </p:sp>
    </p:spTree>
    <p:extLst>
      <p:ext uri="{BB962C8B-B14F-4D97-AF65-F5344CB8AC3E}">
        <p14:creationId xmlns:p14="http://schemas.microsoft.com/office/powerpoint/2010/main" val="75295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a:t>Στυλ κύριου τίτλου</a:t>
            </a: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p:cNvSpPr>
            <a:spLocks noGrp="1"/>
          </p:cNvSpPr>
          <p:nvPr>
            <p:ph type="dt" sz="half" idx="10"/>
          </p:nvPr>
        </p:nvSpPr>
        <p:spPr/>
        <p:txBody>
          <a:bodyPr/>
          <a:lstStyle/>
          <a:p>
            <a:fld id="{F0E182DF-073B-4CF0-891C-5F99133E2A50}" type="datetime1">
              <a:rPr lang="en-IN" smtClean="0"/>
              <a:t>28/11/20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7DC737F5-9EFA-41E0-A069-A1C0F1745FFE}" type="slidenum">
              <a:rPr lang="el-GR" smtClean="0"/>
              <a:t>‹#›</a:t>
            </a:fld>
            <a:endParaRPr lang="el-GR"/>
          </a:p>
        </p:txBody>
      </p:sp>
    </p:spTree>
    <p:extLst>
      <p:ext uri="{BB962C8B-B14F-4D97-AF65-F5344CB8AC3E}">
        <p14:creationId xmlns:p14="http://schemas.microsoft.com/office/powerpoint/2010/main" val="41479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κατακόρυφου κειμένου 2"/>
          <p:cNvSpPr>
            <a:spLocks noGrp="1"/>
          </p:cNvSpPr>
          <p:nvPr>
            <p:ph type="body" orient="vert" idx="1"/>
          </p:nvPr>
        </p:nvSpPr>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A373950B-F407-426E-9B21-9C789F209A27}" type="datetime1">
              <a:rPr lang="en-IN" smtClean="0"/>
              <a:t>28/11/20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7DC737F5-9EFA-41E0-A069-A1C0F1745FFE}" type="slidenum">
              <a:rPr lang="el-GR" smtClean="0"/>
              <a:t>‹#›</a:t>
            </a:fld>
            <a:endParaRPr lang="el-GR"/>
          </a:p>
        </p:txBody>
      </p:sp>
    </p:spTree>
    <p:extLst>
      <p:ext uri="{BB962C8B-B14F-4D97-AF65-F5344CB8AC3E}">
        <p14:creationId xmlns:p14="http://schemas.microsoft.com/office/powerpoint/2010/main" val="275255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a:t>Στυλ κύριου τίτλου</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1AA31EFC-0A7A-4716-90C4-184082955D57}" type="datetime1">
              <a:rPr lang="en-IN" smtClean="0"/>
              <a:t>28/11/20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7DC737F5-9EFA-41E0-A069-A1C0F1745FFE}" type="slidenum">
              <a:rPr lang="el-GR" smtClean="0"/>
              <a:t>‹#›</a:t>
            </a:fld>
            <a:endParaRPr lang="el-GR"/>
          </a:p>
        </p:txBody>
      </p:sp>
    </p:spTree>
    <p:extLst>
      <p:ext uri="{BB962C8B-B14F-4D97-AF65-F5344CB8AC3E}">
        <p14:creationId xmlns:p14="http://schemas.microsoft.com/office/powerpoint/2010/main" val="395840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28AD3FED-8D97-48D9-9F32-1454E0D366FB}" type="datetime1">
              <a:rPr lang="en-IN" smtClean="0"/>
              <a:t>28/11/20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7DC737F5-9EFA-41E0-A069-A1C0F1745FFE}" type="slidenum">
              <a:rPr lang="el-GR" smtClean="0"/>
              <a:t>‹#›</a:t>
            </a:fld>
            <a:endParaRPr lang="el-GR"/>
          </a:p>
        </p:txBody>
      </p:sp>
    </p:spTree>
    <p:extLst>
      <p:ext uri="{BB962C8B-B14F-4D97-AF65-F5344CB8AC3E}">
        <p14:creationId xmlns:p14="http://schemas.microsoft.com/office/powerpoint/2010/main" val="315754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a:t>Στυλ κύριου τίτλου</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Επεξεργασία στυλ υποδείγματος κειμένου</a:t>
            </a:r>
          </a:p>
        </p:txBody>
      </p:sp>
      <p:sp>
        <p:nvSpPr>
          <p:cNvPr id="4" name="Θέση ημερομηνίας 3"/>
          <p:cNvSpPr>
            <a:spLocks noGrp="1"/>
          </p:cNvSpPr>
          <p:nvPr>
            <p:ph type="dt" sz="half" idx="10"/>
          </p:nvPr>
        </p:nvSpPr>
        <p:spPr/>
        <p:txBody>
          <a:bodyPr/>
          <a:lstStyle/>
          <a:p>
            <a:fld id="{3D7FE5AC-B1A8-4A92-A096-ED6DB3A8CFEF}" type="datetime1">
              <a:rPr lang="en-IN" smtClean="0"/>
              <a:t>28/11/20</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7DC737F5-9EFA-41E0-A069-A1C0F1745FFE}" type="slidenum">
              <a:rPr lang="el-GR" smtClean="0"/>
              <a:t>‹#›</a:t>
            </a:fld>
            <a:endParaRPr lang="el-GR"/>
          </a:p>
        </p:txBody>
      </p:sp>
    </p:spTree>
    <p:extLst>
      <p:ext uri="{BB962C8B-B14F-4D97-AF65-F5344CB8AC3E}">
        <p14:creationId xmlns:p14="http://schemas.microsoft.com/office/powerpoint/2010/main" val="317335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sz="half" idx="1"/>
          </p:nvPr>
        </p:nvSpPr>
        <p:spPr>
          <a:xfrm>
            <a:off x="838200" y="1825625"/>
            <a:ext cx="5181600" cy="435133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6172200" y="1825625"/>
            <a:ext cx="5181600" cy="435133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p:txBody>
          <a:bodyPr/>
          <a:lstStyle/>
          <a:p>
            <a:fld id="{8D9FA3E8-5673-4D2E-BB8B-7315F6D5C00D}" type="datetime1">
              <a:rPr lang="en-IN" smtClean="0"/>
              <a:t>28/11/20</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7DC737F5-9EFA-41E0-A069-A1C0F1745FFE}" type="slidenum">
              <a:rPr lang="el-GR" smtClean="0"/>
              <a:t>‹#›</a:t>
            </a:fld>
            <a:endParaRPr lang="el-GR"/>
          </a:p>
        </p:txBody>
      </p:sp>
    </p:spTree>
    <p:extLst>
      <p:ext uri="{BB962C8B-B14F-4D97-AF65-F5344CB8AC3E}">
        <p14:creationId xmlns:p14="http://schemas.microsoft.com/office/powerpoint/2010/main" val="60865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a:t>Στυλ κύριου τίτλου</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p:cNvSpPr>
            <a:spLocks noGrp="1"/>
          </p:cNvSpPr>
          <p:nvPr>
            <p:ph type="dt" sz="half" idx="10"/>
          </p:nvPr>
        </p:nvSpPr>
        <p:spPr/>
        <p:txBody>
          <a:bodyPr/>
          <a:lstStyle/>
          <a:p>
            <a:fld id="{8C9C06CC-02DF-475D-A9BD-FDA2A4A68E3D}" type="datetime1">
              <a:rPr lang="en-IN" smtClean="0"/>
              <a:t>28/11/20</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7DC737F5-9EFA-41E0-A069-A1C0F1745FFE}" type="slidenum">
              <a:rPr lang="el-GR" smtClean="0"/>
              <a:t>‹#›</a:t>
            </a:fld>
            <a:endParaRPr lang="el-GR"/>
          </a:p>
        </p:txBody>
      </p:sp>
    </p:spTree>
    <p:extLst>
      <p:ext uri="{BB962C8B-B14F-4D97-AF65-F5344CB8AC3E}">
        <p14:creationId xmlns:p14="http://schemas.microsoft.com/office/powerpoint/2010/main" val="2354982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ημερομηνίας 2"/>
          <p:cNvSpPr>
            <a:spLocks noGrp="1"/>
          </p:cNvSpPr>
          <p:nvPr>
            <p:ph type="dt" sz="half" idx="10"/>
          </p:nvPr>
        </p:nvSpPr>
        <p:spPr/>
        <p:txBody>
          <a:bodyPr/>
          <a:lstStyle/>
          <a:p>
            <a:fld id="{779C8F1A-149E-4D98-9A72-B74E56CAF02F}" type="datetime1">
              <a:rPr lang="en-IN" smtClean="0"/>
              <a:t>28/11/20</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7DC737F5-9EFA-41E0-A069-A1C0F1745FFE}" type="slidenum">
              <a:rPr lang="el-GR" smtClean="0"/>
              <a:t>‹#›</a:t>
            </a:fld>
            <a:endParaRPr lang="el-GR"/>
          </a:p>
        </p:txBody>
      </p:sp>
    </p:spTree>
    <p:extLst>
      <p:ext uri="{BB962C8B-B14F-4D97-AF65-F5344CB8AC3E}">
        <p14:creationId xmlns:p14="http://schemas.microsoft.com/office/powerpoint/2010/main" val="330490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711FDC2A-16EF-425C-9284-496C09E6A31C}" type="datetime1">
              <a:rPr lang="en-IN" smtClean="0"/>
              <a:t>28/11/20</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7DC737F5-9EFA-41E0-A069-A1C0F1745FFE}" type="slidenum">
              <a:rPr lang="el-GR" smtClean="0"/>
              <a:t>‹#›</a:t>
            </a:fld>
            <a:endParaRPr lang="el-GR"/>
          </a:p>
        </p:txBody>
      </p:sp>
    </p:spTree>
    <p:extLst>
      <p:ext uri="{BB962C8B-B14F-4D97-AF65-F5344CB8AC3E}">
        <p14:creationId xmlns:p14="http://schemas.microsoft.com/office/powerpoint/2010/main" val="359419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Επεξεργασία στυλ υποδείγματος κειμένου</a:t>
            </a:r>
          </a:p>
        </p:txBody>
      </p:sp>
      <p:sp>
        <p:nvSpPr>
          <p:cNvPr id="5" name="Θέση ημερομηνίας 4"/>
          <p:cNvSpPr>
            <a:spLocks noGrp="1"/>
          </p:cNvSpPr>
          <p:nvPr>
            <p:ph type="dt" sz="half" idx="10"/>
          </p:nvPr>
        </p:nvSpPr>
        <p:spPr/>
        <p:txBody>
          <a:bodyPr/>
          <a:lstStyle/>
          <a:p>
            <a:fld id="{E4B6E17E-3DD6-4192-9ED3-3174ECDB2DA8}" type="datetime1">
              <a:rPr lang="en-IN" smtClean="0"/>
              <a:t>28/11/20</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7DC737F5-9EFA-41E0-A069-A1C0F1745FFE}" type="slidenum">
              <a:rPr lang="el-GR" smtClean="0"/>
              <a:t>‹#›</a:t>
            </a:fld>
            <a:endParaRPr lang="el-GR"/>
          </a:p>
        </p:txBody>
      </p:sp>
    </p:spTree>
    <p:extLst>
      <p:ext uri="{BB962C8B-B14F-4D97-AF65-F5344CB8AC3E}">
        <p14:creationId xmlns:p14="http://schemas.microsoft.com/office/powerpoint/2010/main" val="278022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Επεξεργασία στυλ υποδείγματος κειμένου</a:t>
            </a:r>
          </a:p>
        </p:txBody>
      </p:sp>
      <p:sp>
        <p:nvSpPr>
          <p:cNvPr id="5" name="Θέση ημερομηνίας 4"/>
          <p:cNvSpPr>
            <a:spLocks noGrp="1"/>
          </p:cNvSpPr>
          <p:nvPr>
            <p:ph type="dt" sz="half" idx="10"/>
          </p:nvPr>
        </p:nvSpPr>
        <p:spPr/>
        <p:txBody>
          <a:bodyPr/>
          <a:lstStyle/>
          <a:p>
            <a:fld id="{2B838E59-5521-45EE-AE25-18921D428312}" type="datetime1">
              <a:rPr lang="en-IN" smtClean="0"/>
              <a:t>28/11/20</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7DC737F5-9EFA-41E0-A069-A1C0F1745FFE}" type="slidenum">
              <a:rPr lang="el-GR" smtClean="0"/>
              <a:t>‹#›</a:t>
            </a:fld>
            <a:endParaRPr lang="el-GR"/>
          </a:p>
        </p:txBody>
      </p:sp>
    </p:spTree>
    <p:extLst>
      <p:ext uri="{BB962C8B-B14F-4D97-AF65-F5344CB8AC3E}">
        <p14:creationId xmlns:p14="http://schemas.microsoft.com/office/powerpoint/2010/main" val="152339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45269-6E55-40C3-AC0C-FE17DC5C079A}" type="datetime1">
              <a:rPr lang="en-IN" smtClean="0"/>
              <a:t>28/11/20</a:t>
            </a:fld>
            <a:endParaRPr lang="el-GR"/>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737F5-9EFA-41E0-A069-A1C0F1745FFE}" type="slidenum">
              <a:rPr lang="el-GR" smtClean="0"/>
              <a:t>‹#›</a:t>
            </a:fld>
            <a:endParaRPr lang="el-GR"/>
          </a:p>
        </p:txBody>
      </p:sp>
    </p:spTree>
    <p:extLst>
      <p:ext uri="{BB962C8B-B14F-4D97-AF65-F5344CB8AC3E}">
        <p14:creationId xmlns:p14="http://schemas.microsoft.com/office/powerpoint/2010/main" val="1856060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0.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tmp"/><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tmp"/><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tmp"/><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4.xml"/><Relationship Id="rId4" Type="http://schemas.openxmlformats.org/officeDocument/2006/relationships/image" Target="../media/image31.tm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186/s13059-017-1200-8" TargetMode="External"/><Relationship Id="rId2" Type="http://schemas.openxmlformats.org/officeDocument/2006/relationships/hyperlink" Target="https://doi.org/10.1371/journal.pgen.1004304" TargetMode="External"/><Relationship Id="rId1" Type="http://schemas.openxmlformats.org/officeDocument/2006/relationships/slideLayout" Target="../slideLayouts/slideLayout2.xml"/><Relationship Id="rId6" Type="http://schemas.openxmlformats.org/officeDocument/2006/relationships/hyperlink" Target="https://doi.org/10.1038/ncomms9687" TargetMode="External"/><Relationship Id="rId5" Type="http://schemas.openxmlformats.org/officeDocument/2006/relationships/hyperlink" Target="https://doi.org/10.1038/ng.3678" TargetMode="External"/><Relationship Id="rId4" Type="http://schemas.openxmlformats.org/officeDocument/2006/relationships/hyperlink" Target="https://science.sciencemag.org/content/343/6167/19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2EB0-3124-9D4B-8534-5F11DF98021A}"/>
              </a:ext>
            </a:extLst>
          </p:cNvPr>
          <p:cNvSpPr>
            <a:spLocks noGrp="1"/>
          </p:cNvSpPr>
          <p:nvPr>
            <p:ph type="ctrTitle"/>
          </p:nvPr>
        </p:nvSpPr>
        <p:spPr>
          <a:xfrm>
            <a:off x="1524000" y="2257425"/>
            <a:ext cx="9144000" cy="1252538"/>
          </a:xfrm>
        </p:spPr>
        <p:txBody>
          <a:bodyPr>
            <a:normAutofit/>
          </a:bodyPr>
          <a:lstStyle/>
          <a:p>
            <a:r>
              <a:rPr lang="en-US" sz="4000" b="1" dirty="0"/>
              <a:t>A Bayesian mixture model for the analysis of allelic expression in single cells </a:t>
            </a:r>
          </a:p>
        </p:txBody>
      </p:sp>
      <p:sp>
        <p:nvSpPr>
          <p:cNvPr id="3" name="Subtitle 2">
            <a:extLst>
              <a:ext uri="{FF2B5EF4-FFF2-40B4-BE49-F238E27FC236}">
                <a16:creationId xmlns:a16="http://schemas.microsoft.com/office/drawing/2014/main" id="{E29AD533-3DCA-9047-8404-F26DF751AD33}"/>
              </a:ext>
            </a:extLst>
          </p:cNvPr>
          <p:cNvSpPr>
            <a:spLocks noGrp="1"/>
          </p:cNvSpPr>
          <p:nvPr>
            <p:ph type="subTitle" idx="1"/>
          </p:nvPr>
        </p:nvSpPr>
        <p:spPr>
          <a:xfrm>
            <a:off x="1523999" y="3602037"/>
            <a:ext cx="9259229" cy="2133599"/>
          </a:xfrm>
        </p:spPr>
        <p:txBody>
          <a:bodyPr/>
          <a:lstStyle/>
          <a:p>
            <a:r>
              <a:rPr lang="en-IN" sz="1600" dirty="0" err="1"/>
              <a:t>Kwangbom</a:t>
            </a:r>
            <a:r>
              <a:rPr lang="en-IN" sz="1600" dirty="0"/>
              <a:t> Choi, Narayanan </a:t>
            </a:r>
            <a:r>
              <a:rPr lang="en-IN" sz="1600" dirty="0" err="1"/>
              <a:t>Raghupathy</a:t>
            </a:r>
            <a:r>
              <a:rPr lang="en-IN" sz="1600" dirty="0"/>
              <a:t> &amp; Gary A. Churchill</a:t>
            </a:r>
          </a:p>
          <a:p>
            <a:endParaRPr lang="en-US" dirty="0"/>
          </a:p>
          <a:p>
            <a:r>
              <a:rPr lang="en-US" sz="2000" dirty="0"/>
              <a:t>Presenters: Marina </a:t>
            </a:r>
            <a:r>
              <a:rPr lang="en-US" sz="2000" dirty="0" err="1"/>
              <a:t>Panteli</a:t>
            </a:r>
            <a:r>
              <a:rPr lang="en-US" sz="2000" dirty="0"/>
              <a:t>, </a:t>
            </a:r>
            <a:r>
              <a:rPr lang="en-US" sz="2000" dirty="0" err="1"/>
              <a:t>Smaragda</a:t>
            </a:r>
            <a:r>
              <a:rPr lang="en-US" sz="2000" dirty="0"/>
              <a:t> </a:t>
            </a:r>
            <a:r>
              <a:rPr lang="en-US" sz="2000" dirty="0" err="1"/>
              <a:t>Dimitrikapoulou</a:t>
            </a:r>
            <a:r>
              <a:rPr lang="en-US" sz="2000" dirty="0"/>
              <a:t>, Sneha Sundar</a:t>
            </a:r>
          </a:p>
          <a:p>
            <a:r>
              <a:rPr lang="en-US" sz="2000" dirty="0"/>
              <a:t>STA426 Journal Club</a:t>
            </a:r>
          </a:p>
          <a:p>
            <a:r>
              <a:rPr lang="en-US" sz="2000" dirty="0"/>
              <a:t>30.11.2020</a:t>
            </a:r>
          </a:p>
          <a:p>
            <a:endParaRPr lang="en-US" dirty="0"/>
          </a:p>
        </p:txBody>
      </p:sp>
      <p:sp>
        <p:nvSpPr>
          <p:cNvPr id="4" name="Slide Number Placeholder 3">
            <a:extLst>
              <a:ext uri="{FF2B5EF4-FFF2-40B4-BE49-F238E27FC236}">
                <a16:creationId xmlns:a16="http://schemas.microsoft.com/office/drawing/2014/main" id="{DA5C14B7-0F95-4EDB-B483-8E856A7FEA4C}"/>
              </a:ext>
            </a:extLst>
          </p:cNvPr>
          <p:cNvSpPr>
            <a:spLocks noGrp="1"/>
          </p:cNvSpPr>
          <p:nvPr>
            <p:ph type="sldNum" sz="quarter" idx="12"/>
          </p:nvPr>
        </p:nvSpPr>
        <p:spPr/>
        <p:txBody>
          <a:bodyPr/>
          <a:lstStyle/>
          <a:p>
            <a:fld id="{7DC737F5-9EFA-41E0-A069-A1C0F1745FFE}" type="slidenum">
              <a:rPr lang="el-GR" smtClean="0"/>
              <a:t>1</a:t>
            </a:fld>
            <a:endParaRPr lang="el-GR"/>
          </a:p>
        </p:txBody>
      </p:sp>
    </p:spTree>
    <p:extLst>
      <p:ext uri="{BB962C8B-B14F-4D97-AF65-F5344CB8AC3E}">
        <p14:creationId xmlns:p14="http://schemas.microsoft.com/office/powerpoint/2010/main" val="2123833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Ορθογώνιο 17"/>
          <p:cNvSpPr/>
          <p:nvPr/>
        </p:nvSpPr>
        <p:spPr>
          <a:xfrm>
            <a:off x="8305748" y="2866476"/>
            <a:ext cx="2585166" cy="3431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Ορθογώνιο 16"/>
          <p:cNvSpPr/>
          <p:nvPr/>
        </p:nvSpPr>
        <p:spPr>
          <a:xfrm>
            <a:off x="4460274" y="2866476"/>
            <a:ext cx="2571841" cy="3431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p:cNvSpPr/>
          <p:nvPr/>
        </p:nvSpPr>
        <p:spPr>
          <a:xfrm>
            <a:off x="641445" y="2869221"/>
            <a:ext cx="2613477" cy="3431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TextBox 4"/>
          <p:cNvSpPr txBox="1"/>
          <p:nvPr/>
        </p:nvSpPr>
        <p:spPr>
          <a:xfrm>
            <a:off x="326067" y="1380806"/>
            <a:ext cx="10837801" cy="461665"/>
          </a:xfrm>
          <a:prstGeom prst="rect">
            <a:avLst/>
          </a:prstGeom>
          <a:noFill/>
          <a:ln w="28575">
            <a:solidFill>
              <a:schemeClr val="accent1"/>
            </a:solidFill>
          </a:ln>
        </p:spPr>
        <p:txBody>
          <a:bodyPr wrap="square" rtlCol="0">
            <a:spAutoFit/>
          </a:bodyPr>
          <a:lstStyle/>
          <a:p>
            <a:r>
              <a:rPr lang="en-US" sz="2400" b="1" i="1" dirty="0"/>
              <a:t>Main Goal</a:t>
            </a:r>
            <a:r>
              <a:rPr lang="en-US" dirty="0"/>
              <a:t>: </a:t>
            </a:r>
            <a:r>
              <a:rPr lang="en-US" sz="2000" dirty="0"/>
              <a:t>Compute the expected proportion of maternal counts </a:t>
            </a:r>
            <a:r>
              <a:rPr lang="en-US" sz="2400" b="1" dirty="0" err="1"/>
              <a:t>p</a:t>
            </a:r>
            <a:r>
              <a:rPr lang="en-US" sz="2400" b="1" baseline="-25000" dirty="0" err="1"/>
              <a:t>gk</a:t>
            </a:r>
            <a:r>
              <a:rPr lang="en-US" sz="2000" dirty="0"/>
              <a:t> for each gene g in each cell k.</a:t>
            </a:r>
            <a:endParaRPr lang="el-GR" sz="2000" dirty="0"/>
          </a:p>
        </p:txBody>
      </p:sp>
      <p:sp>
        <p:nvSpPr>
          <p:cNvPr id="10" name="Τίτλος 1"/>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err="1"/>
              <a:t>scBASE</a:t>
            </a:r>
            <a:r>
              <a:rPr lang="en-US" sz="4400" dirty="0"/>
              <a:t> Overview</a:t>
            </a:r>
            <a:endParaRPr lang="el-GR" sz="4400" dirty="0"/>
          </a:p>
        </p:txBody>
      </p:sp>
      <p:sp>
        <p:nvSpPr>
          <p:cNvPr id="11" name="TextBox 10"/>
          <p:cNvSpPr txBox="1"/>
          <p:nvPr/>
        </p:nvSpPr>
        <p:spPr>
          <a:xfrm>
            <a:off x="4528784" y="2966617"/>
            <a:ext cx="2434821" cy="3323987"/>
          </a:xfrm>
          <a:prstGeom prst="rect">
            <a:avLst/>
          </a:prstGeom>
          <a:noFill/>
        </p:spPr>
        <p:txBody>
          <a:bodyPr wrap="square" rtlCol="0">
            <a:spAutoFit/>
          </a:bodyPr>
          <a:lstStyle/>
          <a:p>
            <a:pPr algn="just"/>
            <a:r>
              <a:rPr lang="en-US" sz="2400" i="1" dirty="0"/>
              <a:t>2. Classification</a:t>
            </a:r>
          </a:p>
          <a:p>
            <a:pPr algn="just"/>
            <a:endParaRPr lang="en-US" sz="2400" i="1" dirty="0">
              <a:solidFill>
                <a:schemeClr val="accent1"/>
              </a:solidFill>
            </a:endParaRPr>
          </a:p>
          <a:p>
            <a:pPr marL="177800" indent="-82550" algn="just" defTabSz="531813">
              <a:buFont typeface="Arial" panose="020B0604020202020204" pitchFamily="34" charset="0"/>
              <a:buChar char="•"/>
            </a:pPr>
            <a:r>
              <a:rPr lang="en-US" dirty="0"/>
              <a:t>Estimate the allelic expression state</a:t>
            </a:r>
            <a:r>
              <a:rPr lang="en-US" b="1" dirty="0"/>
              <a:t> </a:t>
            </a:r>
            <a:r>
              <a:rPr lang="en-US" sz="2000" b="1" dirty="0" err="1"/>
              <a:t>z</a:t>
            </a:r>
            <a:r>
              <a:rPr lang="en-US" sz="2000" b="1" baseline="-25000" dirty="0" err="1"/>
              <a:t>gk</a:t>
            </a:r>
            <a:r>
              <a:rPr lang="en-US" sz="1600" dirty="0"/>
              <a:t> </a:t>
            </a:r>
          </a:p>
          <a:p>
            <a:pPr marL="95250" algn="just" defTabSz="531813"/>
            <a:endParaRPr lang="en-US" b="1" i="1" dirty="0"/>
          </a:p>
          <a:p>
            <a:pPr marL="177800" algn="just" defTabSz="531813">
              <a:buFont typeface="Arial" panose="020B0604020202020204" pitchFamily="34" charset="0"/>
              <a:buChar char="•"/>
            </a:pPr>
            <a:r>
              <a:rPr lang="en-US" b="1" i="1" dirty="0"/>
              <a:t>Mixture model</a:t>
            </a:r>
            <a:r>
              <a:rPr lang="en-US" dirty="0"/>
              <a:t> of Binomial Distributions</a:t>
            </a:r>
          </a:p>
          <a:p>
            <a:pPr marL="177800" algn="just" defTabSz="531813"/>
            <a:endParaRPr lang="en-US" dirty="0"/>
          </a:p>
          <a:p>
            <a:pPr marL="177800" algn="just" defTabSz="531813">
              <a:buFont typeface="Arial" panose="020B0604020202020204" pitchFamily="34" charset="0"/>
              <a:buChar char="•"/>
            </a:pPr>
            <a:r>
              <a:rPr lang="en-US" dirty="0"/>
              <a:t>Estimate parameters with </a:t>
            </a:r>
            <a:r>
              <a:rPr lang="en-US" b="1" i="1" dirty="0"/>
              <a:t>MCMC</a:t>
            </a:r>
          </a:p>
          <a:p>
            <a:pPr algn="just"/>
            <a:endParaRPr lang="el-GR" i="1" dirty="0">
              <a:solidFill>
                <a:schemeClr val="accent1"/>
              </a:solidFill>
            </a:endParaRPr>
          </a:p>
        </p:txBody>
      </p:sp>
      <p:sp>
        <p:nvSpPr>
          <p:cNvPr id="12" name="TextBox 11"/>
          <p:cNvSpPr txBox="1"/>
          <p:nvPr/>
        </p:nvSpPr>
        <p:spPr>
          <a:xfrm>
            <a:off x="569722" y="2966617"/>
            <a:ext cx="2738588" cy="1908215"/>
          </a:xfrm>
          <a:prstGeom prst="rect">
            <a:avLst/>
          </a:prstGeom>
          <a:noFill/>
        </p:spPr>
        <p:txBody>
          <a:bodyPr wrap="square" rtlCol="0">
            <a:spAutoFit/>
          </a:bodyPr>
          <a:lstStyle/>
          <a:p>
            <a:pPr algn="just"/>
            <a:r>
              <a:rPr lang="en-US" sz="2400" i="1" dirty="0"/>
              <a:t>1.Read Counting</a:t>
            </a:r>
          </a:p>
          <a:p>
            <a:pPr marL="177800" algn="just" defTabSz="531813">
              <a:buFont typeface="Arial" panose="020B0604020202020204" pitchFamily="34" charset="0"/>
              <a:buChar char="•"/>
            </a:pPr>
            <a:endParaRPr lang="en-US" dirty="0"/>
          </a:p>
          <a:p>
            <a:pPr marL="177800" algn="just" defTabSz="531813">
              <a:buFont typeface="Arial" panose="020B0604020202020204" pitchFamily="34" charset="0"/>
              <a:buChar char="•"/>
            </a:pPr>
            <a:r>
              <a:rPr lang="en-US" dirty="0"/>
              <a:t>Estimate the expected maternal read counts </a:t>
            </a:r>
            <a:r>
              <a:rPr lang="en-US" sz="2000" b="1" dirty="0" err="1"/>
              <a:t>x</a:t>
            </a:r>
            <a:r>
              <a:rPr lang="en-US" sz="2000" b="1" baseline="-25000" dirty="0" err="1"/>
              <a:t>gk</a:t>
            </a:r>
            <a:r>
              <a:rPr lang="en-US" sz="2000" b="1" dirty="0"/>
              <a:t> </a:t>
            </a:r>
          </a:p>
          <a:p>
            <a:pPr marL="177800" algn="just" defTabSz="531813"/>
            <a:endParaRPr lang="en-US" sz="2000" b="1" dirty="0"/>
          </a:p>
          <a:p>
            <a:pPr marL="177800" algn="just" defTabSz="531813">
              <a:buFont typeface="Arial" panose="020B0604020202020204" pitchFamily="34" charset="0"/>
              <a:buChar char="•"/>
              <a:tabLst>
                <a:tab pos="177800" algn="l"/>
              </a:tabLst>
            </a:pPr>
            <a:r>
              <a:rPr lang="en-US" b="1" i="1" dirty="0"/>
              <a:t>EM</a:t>
            </a:r>
            <a:r>
              <a:rPr lang="en-US" dirty="0"/>
              <a:t> algorithm</a:t>
            </a:r>
            <a:endParaRPr lang="el-GR" i="1" dirty="0">
              <a:solidFill>
                <a:schemeClr val="accent1"/>
              </a:solidFill>
            </a:endParaRPr>
          </a:p>
        </p:txBody>
      </p:sp>
      <p:sp>
        <p:nvSpPr>
          <p:cNvPr id="13" name="TextBox 12"/>
          <p:cNvSpPr txBox="1"/>
          <p:nvPr/>
        </p:nvSpPr>
        <p:spPr>
          <a:xfrm>
            <a:off x="8514549" y="2974013"/>
            <a:ext cx="2649319" cy="2585323"/>
          </a:xfrm>
          <a:prstGeom prst="rect">
            <a:avLst/>
          </a:prstGeom>
          <a:noFill/>
        </p:spPr>
        <p:txBody>
          <a:bodyPr wrap="square" rtlCol="0">
            <a:spAutoFit/>
          </a:bodyPr>
          <a:lstStyle/>
          <a:p>
            <a:r>
              <a:rPr lang="en-US" sz="2400" i="1" dirty="0"/>
              <a:t>3. Partial Pooling</a:t>
            </a:r>
          </a:p>
          <a:p>
            <a:endParaRPr lang="en-US" sz="2400" i="1" dirty="0"/>
          </a:p>
          <a:p>
            <a:pPr marL="285750" indent="-107950">
              <a:buFont typeface="Arial" panose="020B0604020202020204" pitchFamily="34" charset="0"/>
              <a:buChar char="•"/>
            </a:pPr>
            <a:r>
              <a:rPr lang="en-US" b="1" i="1" dirty="0"/>
              <a:t>Hierarchical Model</a:t>
            </a:r>
          </a:p>
          <a:p>
            <a:pPr marL="177800"/>
            <a:endParaRPr lang="en-US" dirty="0"/>
          </a:p>
          <a:p>
            <a:pPr marL="177800"/>
            <a:endParaRPr lang="en-US" dirty="0"/>
          </a:p>
          <a:p>
            <a:pPr marL="285750" indent="-107950">
              <a:buFont typeface="Arial" panose="020B0604020202020204" pitchFamily="34" charset="0"/>
              <a:buChar char="•"/>
            </a:pPr>
            <a:r>
              <a:rPr lang="en-US" dirty="0"/>
              <a:t>Partial pooling estimator </a:t>
            </a:r>
            <a:r>
              <a:rPr lang="en-US" b="1" dirty="0" err="1"/>
              <a:t>p</a:t>
            </a:r>
            <a:r>
              <a:rPr lang="en-US" b="1" baseline="-25000" dirty="0" err="1"/>
              <a:t>gk</a:t>
            </a:r>
            <a:endParaRPr lang="en-US" dirty="0"/>
          </a:p>
          <a:p>
            <a:endParaRPr lang="el-GR" sz="2400" i="1" dirty="0">
              <a:solidFill>
                <a:schemeClr val="accent1"/>
              </a:solidFill>
            </a:endParaRPr>
          </a:p>
        </p:txBody>
      </p:sp>
      <p:sp>
        <p:nvSpPr>
          <p:cNvPr id="8" name="TextBox 7"/>
          <p:cNvSpPr txBox="1"/>
          <p:nvPr/>
        </p:nvSpPr>
        <p:spPr>
          <a:xfrm>
            <a:off x="457088" y="2175705"/>
            <a:ext cx="1699257" cy="738664"/>
          </a:xfrm>
          <a:prstGeom prst="rect">
            <a:avLst/>
          </a:prstGeom>
          <a:noFill/>
        </p:spPr>
        <p:txBody>
          <a:bodyPr wrap="square" rtlCol="0">
            <a:spAutoFit/>
          </a:bodyPr>
          <a:lstStyle/>
          <a:p>
            <a:r>
              <a:rPr lang="en-US" sz="2400" i="1" dirty="0">
                <a:solidFill>
                  <a:schemeClr val="accent1"/>
                </a:solidFill>
              </a:rPr>
              <a:t>Three steps:</a:t>
            </a:r>
          </a:p>
          <a:p>
            <a:endParaRPr lang="el-GR" dirty="0"/>
          </a:p>
        </p:txBody>
      </p:sp>
      <p:sp>
        <p:nvSpPr>
          <p:cNvPr id="15" name="Δεξί βέλος 14"/>
          <p:cNvSpPr/>
          <p:nvPr/>
        </p:nvSpPr>
        <p:spPr>
          <a:xfrm>
            <a:off x="3534819" y="4216145"/>
            <a:ext cx="723332" cy="464024"/>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Δεξί βέλος 21"/>
          <p:cNvSpPr/>
          <p:nvPr/>
        </p:nvSpPr>
        <p:spPr>
          <a:xfrm>
            <a:off x="7307265" y="4216145"/>
            <a:ext cx="723332" cy="464024"/>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7" name="Δεξί βέλος 36"/>
          <p:cNvSpPr/>
          <p:nvPr/>
        </p:nvSpPr>
        <p:spPr>
          <a:xfrm flipH="1">
            <a:off x="7304186" y="4988025"/>
            <a:ext cx="721664" cy="470381"/>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8" name="TextBox 37"/>
          <p:cNvSpPr txBox="1"/>
          <p:nvPr/>
        </p:nvSpPr>
        <p:spPr>
          <a:xfrm>
            <a:off x="7182192" y="3908368"/>
            <a:ext cx="965652" cy="307777"/>
          </a:xfrm>
          <a:prstGeom prst="rect">
            <a:avLst/>
          </a:prstGeom>
          <a:noFill/>
        </p:spPr>
        <p:txBody>
          <a:bodyPr wrap="square" rtlCol="0">
            <a:spAutoFit/>
          </a:bodyPr>
          <a:lstStyle/>
          <a:p>
            <a:r>
              <a:rPr lang="en-US" sz="1400" dirty="0"/>
              <a:t>Iteratively</a:t>
            </a:r>
            <a:endParaRPr lang="el-GR" dirty="0"/>
          </a:p>
        </p:txBody>
      </p:sp>
      <p:sp>
        <p:nvSpPr>
          <p:cNvPr id="2" name="Slide Number Placeholder 1">
            <a:extLst>
              <a:ext uri="{FF2B5EF4-FFF2-40B4-BE49-F238E27FC236}">
                <a16:creationId xmlns:a16="http://schemas.microsoft.com/office/drawing/2014/main" id="{837C4091-75D2-4429-818D-AE40E23F6267}"/>
              </a:ext>
            </a:extLst>
          </p:cNvPr>
          <p:cNvSpPr>
            <a:spLocks noGrp="1"/>
          </p:cNvSpPr>
          <p:nvPr>
            <p:ph type="sldNum" sz="quarter" idx="12"/>
          </p:nvPr>
        </p:nvSpPr>
        <p:spPr/>
        <p:txBody>
          <a:bodyPr/>
          <a:lstStyle/>
          <a:p>
            <a:fld id="{7DC737F5-9EFA-41E0-A069-A1C0F1745FFE}" type="slidenum">
              <a:rPr lang="el-GR" smtClean="0"/>
              <a:t>10</a:t>
            </a:fld>
            <a:endParaRPr lang="el-GR"/>
          </a:p>
        </p:txBody>
      </p:sp>
    </p:spTree>
    <p:extLst>
      <p:ext uri="{BB962C8B-B14F-4D97-AF65-F5344CB8AC3E}">
        <p14:creationId xmlns:p14="http://schemas.microsoft.com/office/powerpoint/2010/main" val="36364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Τίτλος 1"/>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Read Counting</a:t>
            </a:r>
            <a:endParaRPr lang="el-GR" sz="4400" dirty="0"/>
          </a:p>
        </p:txBody>
      </p:sp>
      <p:grpSp>
        <p:nvGrpSpPr>
          <p:cNvPr id="2" name="Ομάδα 1"/>
          <p:cNvGrpSpPr/>
          <p:nvPr/>
        </p:nvGrpSpPr>
        <p:grpSpPr>
          <a:xfrm>
            <a:off x="492350" y="1453178"/>
            <a:ext cx="5330694" cy="4370723"/>
            <a:chOff x="778953" y="1439530"/>
            <a:chExt cx="5330694" cy="4370723"/>
          </a:xfrm>
        </p:grpSpPr>
        <p:pic>
          <p:nvPicPr>
            <p:cNvPr id="16" name="Εικόνα 15"/>
            <p:cNvPicPr>
              <a:picLocks noChangeAspect="1"/>
            </p:cNvPicPr>
            <p:nvPr/>
          </p:nvPicPr>
          <p:blipFill rotWithShape="1">
            <a:blip r:embed="rId2"/>
            <a:srcRect r="68289"/>
            <a:stretch/>
          </p:blipFill>
          <p:spPr>
            <a:xfrm>
              <a:off x="778953" y="1456744"/>
              <a:ext cx="2482446" cy="4353509"/>
            </a:xfrm>
            <a:prstGeom prst="rect">
              <a:avLst/>
            </a:prstGeom>
          </p:spPr>
        </p:pic>
        <p:pic>
          <p:nvPicPr>
            <p:cNvPr id="19" name="Εικόνα 18"/>
            <p:cNvPicPr>
              <a:picLocks noChangeAspect="1"/>
            </p:cNvPicPr>
            <p:nvPr/>
          </p:nvPicPr>
          <p:blipFill rotWithShape="1">
            <a:blip r:embed="rId2"/>
            <a:srcRect l="63616"/>
            <a:stretch/>
          </p:blipFill>
          <p:spPr>
            <a:xfrm>
              <a:off x="3261399" y="1439530"/>
              <a:ext cx="2848248" cy="4353509"/>
            </a:xfrm>
            <a:prstGeom prst="rect">
              <a:avLst/>
            </a:prstGeom>
          </p:spPr>
        </p:pic>
      </p:grpSp>
      <p:sp>
        <p:nvSpPr>
          <p:cNvPr id="3" name="TextBox 2"/>
          <p:cNvSpPr txBox="1"/>
          <p:nvPr/>
        </p:nvSpPr>
        <p:spPr>
          <a:xfrm>
            <a:off x="6960359" y="1453178"/>
            <a:ext cx="4080680" cy="5878532"/>
          </a:xfrm>
          <a:prstGeom prst="rect">
            <a:avLst/>
          </a:prstGeom>
          <a:noFill/>
        </p:spPr>
        <p:txBody>
          <a:bodyPr wrap="square" rtlCol="0">
            <a:spAutoFit/>
          </a:bodyPr>
          <a:lstStyle/>
          <a:p>
            <a:r>
              <a:rPr lang="en-US" sz="2400" b="1" i="1" dirty="0">
                <a:solidFill>
                  <a:schemeClr val="accent1"/>
                </a:solidFill>
              </a:rPr>
              <a:t>Estimation- Maximization Algorithm</a:t>
            </a:r>
          </a:p>
          <a:p>
            <a:endParaRPr lang="en-US" sz="2400" b="1" i="1" dirty="0">
              <a:solidFill>
                <a:schemeClr val="accent1">
                  <a:lumMod val="60000"/>
                  <a:lumOff val="40000"/>
                </a:schemeClr>
              </a:solidFill>
            </a:endParaRPr>
          </a:p>
          <a:p>
            <a:pPr marL="285750" indent="-285750">
              <a:buFont typeface="Arial" panose="020B0604020202020204" pitchFamily="34" charset="0"/>
              <a:buChar char="•"/>
            </a:pPr>
            <a:endParaRPr lang="en-US" dirty="0"/>
          </a:p>
          <a:p>
            <a:pPr marL="342900" indent="-342900" algn="just">
              <a:buFont typeface="+mj-lt"/>
              <a:buAutoNum type="arabicPeriod"/>
            </a:pPr>
            <a:r>
              <a:rPr lang="en-US" dirty="0"/>
              <a:t>Using the current estimate of allele specific gene expression, compute the probability of each possible alignment</a:t>
            </a:r>
          </a:p>
          <a:p>
            <a:pPr marL="342900" indent="-342900" algn="just">
              <a:buFont typeface="+mj-lt"/>
              <a:buAutoNum type="arabicPeriod"/>
            </a:pPr>
            <a:endParaRPr lang="en-US" dirty="0"/>
          </a:p>
          <a:p>
            <a:pPr marL="342900" indent="-342900" algn="just">
              <a:buFont typeface="+mj-lt"/>
              <a:buAutoNum type="arabicPeriod"/>
            </a:pPr>
            <a:r>
              <a:rPr lang="en-US" dirty="0"/>
              <a:t>Sum the probabilities across reads to re-estimate the allele specific gene expression</a:t>
            </a:r>
          </a:p>
          <a:p>
            <a:pPr algn="just"/>
            <a:endParaRPr lang="en-US" dirty="0"/>
          </a:p>
          <a:p>
            <a:pPr algn="just"/>
            <a:endParaRPr lang="en-US" dirty="0"/>
          </a:p>
          <a:p>
            <a:r>
              <a:rPr lang="en-US" sz="2000" i="1" dirty="0">
                <a:solidFill>
                  <a:schemeClr val="accent1"/>
                </a:solidFill>
              </a:rPr>
              <a:t>Repeat until convergence</a:t>
            </a:r>
            <a:endParaRPr lang="el-GR" sz="2000" i="1" dirty="0">
              <a:solidFill>
                <a:schemeClr val="accent1"/>
              </a:solidFill>
            </a:endParaRPr>
          </a:p>
          <a:p>
            <a:endParaRPr lang="en-US" sz="2000" i="1" dirty="0">
              <a:solidFill>
                <a:schemeClr val="accent1"/>
              </a:solidFill>
            </a:endParaRPr>
          </a:p>
          <a:p>
            <a:endParaRPr lang="en-US" sz="2000" dirty="0"/>
          </a:p>
          <a:p>
            <a:endParaRPr lang="en-US" sz="2000" dirty="0"/>
          </a:p>
          <a:p>
            <a:endParaRPr lang="el-GR" sz="2000" dirty="0"/>
          </a:p>
          <a:p>
            <a:endParaRPr lang="el-GR" sz="2400" b="1" i="1"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D5C63719-BB27-4492-ACA0-3209A6C0E4DB}"/>
              </a:ext>
            </a:extLst>
          </p:cNvPr>
          <p:cNvSpPr>
            <a:spLocks noGrp="1"/>
          </p:cNvSpPr>
          <p:nvPr>
            <p:ph type="sldNum" sz="quarter" idx="12"/>
          </p:nvPr>
        </p:nvSpPr>
        <p:spPr/>
        <p:txBody>
          <a:bodyPr/>
          <a:lstStyle/>
          <a:p>
            <a:fld id="{7DC737F5-9EFA-41E0-A069-A1C0F1745FFE}" type="slidenum">
              <a:rPr lang="el-GR" smtClean="0"/>
              <a:t>11</a:t>
            </a:fld>
            <a:endParaRPr lang="el-GR"/>
          </a:p>
        </p:txBody>
      </p:sp>
    </p:spTree>
    <p:extLst>
      <p:ext uri="{BB962C8B-B14F-4D97-AF65-F5344CB8AC3E}">
        <p14:creationId xmlns:p14="http://schemas.microsoft.com/office/powerpoint/2010/main" val="181910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Ορθογώνιο 27"/>
          <p:cNvSpPr/>
          <p:nvPr/>
        </p:nvSpPr>
        <p:spPr>
          <a:xfrm>
            <a:off x="6489005" y="4216717"/>
            <a:ext cx="5502325" cy="2284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 name="Ορθογώνιο 3"/>
          <p:cNvSpPr/>
          <p:nvPr/>
        </p:nvSpPr>
        <p:spPr>
          <a:xfrm>
            <a:off x="554681" y="4216717"/>
            <a:ext cx="4913454" cy="2284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Τίτλος 1"/>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Classification</a:t>
            </a:r>
            <a:endParaRPr lang="el-GR" sz="4400" dirty="0"/>
          </a:p>
        </p:txBody>
      </p:sp>
      <p:sp>
        <p:nvSpPr>
          <p:cNvPr id="7" name="TextBox 6"/>
          <p:cNvSpPr txBox="1"/>
          <p:nvPr/>
        </p:nvSpPr>
        <p:spPr>
          <a:xfrm>
            <a:off x="586855" y="1526239"/>
            <a:ext cx="4653885" cy="2031325"/>
          </a:xfrm>
          <a:prstGeom prst="rect">
            <a:avLst/>
          </a:prstGeom>
          <a:noFill/>
        </p:spPr>
        <p:txBody>
          <a:bodyPr wrap="square" rtlCol="0">
            <a:spAutoFit/>
          </a:bodyPr>
          <a:lstStyle/>
          <a:p>
            <a:r>
              <a:rPr lang="en-US" b="1" i="1" dirty="0">
                <a:solidFill>
                  <a:schemeClr val="accent1"/>
                </a:solidFill>
              </a:rPr>
              <a:t>ASSUMPTION</a:t>
            </a:r>
            <a:r>
              <a:rPr lang="en-US" b="1" dirty="0">
                <a:solidFill>
                  <a:schemeClr val="accent1"/>
                </a:solidFill>
              </a:rPr>
              <a:t>:</a:t>
            </a:r>
          </a:p>
          <a:p>
            <a:r>
              <a:rPr lang="en-US" dirty="0"/>
              <a:t>Each cell k is in one of three states with respect to the expression of gene g</a:t>
            </a:r>
          </a:p>
          <a:p>
            <a:endParaRPr lang="en-US" dirty="0">
              <a:solidFill>
                <a:schemeClr val="accent1"/>
              </a:solidFill>
            </a:endParaRPr>
          </a:p>
          <a:p>
            <a:pPr marL="285750" indent="-285750">
              <a:buFont typeface="Arial" panose="020B0604020202020204" pitchFamily="34" charset="0"/>
              <a:buChar char="•"/>
            </a:pPr>
            <a:r>
              <a:rPr lang="en-US" dirty="0"/>
              <a:t>Paternal </a:t>
            </a:r>
            <a:r>
              <a:rPr lang="en-US" dirty="0" err="1"/>
              <a:t>Monoallelic</a:t>
            </a:r>
            <a:r>
              <a:rPr lang="en-US" dirty="0"/>
              <a:t> (P)</a:t>
            </a:r>
          </a:p>
          <a:p>
            <a:pPr marL="285750" indent="-285750">
              <a:buFont typeface="Arial" panose="020B0604020202020204" pitchFamily="34" charset="0"/>
              <a:buChar char="•"/>
            </a:pPr>
            <a:r>
              <a:rPr lang="en-US" dirty="0"/>
              <a:t>Maternal </a:t>
            </a:r>
            <a:r>
              <a:rPr lang="en-US" dirty="0" err="1"/>
              <a:t>Monoallelic</a:t>
            </a:r>
            <a:r>
              <a:rPr lang="en-US" dirty="0"/>
              <a:t> (M)</a:t>
            </a:r>
          </a:p>
          <a:p>
            <a:pPr marL="285750" indent="-285750">
              <a:buFont typeface="Arial" panose="020B0604020202020204" pitchFamily="34" charset="0"/>
              <a:buChar char="•"/>
            </a:pPr>
            <a:r>
              <a:rPr lang="en-US" dirty="0"/>
              <a:t>Bi-allelic (B)</a:t>
            </a:r>
          </a:p>
        </p:txBody>
      </p:sp>
      <p:sp>
        <p:nvSpPr>
          <p:cNvPr id="8" name="TextBox 7"/>
          <p:cNvSpPr txBox="1"/>
          <p:nvPr/>
        </p:nvSpPr>
        <p:spPr>
          <a:xfrm>
            <a:off x="483018" y="3838026"/>
            <a:ext cx="5674396" cy="369332"/>
          </a:xfrm>
          <a:prstGeom prst="rect">
            <a:avLst/>
          </a:prstGeom>
          <a:noFill/>
        </p:spPr>
        <p:txBody>
          <a:bodyPr wrap="square" rtlCol="0">
            <a:spAutoFit/>
          </a:bodyPr>
          <a:lstStyle/>
          <a:p>
            <a:r>
              <a:rPr lang="en-US" dirty="0"/>
              <a:t>For each cell we introduce an indicator vector:</a:t>
            </a:r>
          </a:p>
        </p:txBody>
      </p:sp>
      <p:grpSp>
        <p:nvGrpSpPr>
          <p:cNvPr id="9" name="Ομάδα 8"/>
          <p:cNvGrpSpPr/>
          <p:nvPr/>
        </p:nvGrpSpPr>
        <p:grpSpPr>
          <a:xfrm>
            <a:off x="695776" y="4850117"/>
            <a:ext cx="3789645" cy="710194"/>
            <a:chOff x="1628516" y="5635714"/>
            <a:chExt cx="3789645" cy="710194"/>
          </a:xfrm>
        </p:grpSpPr>
        <mc:AlternateContent xmlns:mc="http://schemas.openxmlformats.org/markup-compatibility/2006" xmlns:a14="http://schemas.microsoft.com/office/drawing/2010/main">
          <mc:Choice Requires="a14">
            <p:sp>
              <p:nvSpPr>
                <p:cNvPr id="11" name="Ορθογώνιο 10"/>
                <p:cNvSpPr/>
                <p:nvPr/>
              </p:nvSpPr>
              <p:spPr>
                <a:xfrm>
                  <a:off x="1628516" y="5635714"/>
                  <a:ext cx="1157816"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𝑔𝑘</m:t>
                            </m:r>
                          </m:sub>
                          <m:sup>
                            <m:r>
                              <a:rPr lang="en-US" b="0" i="1" smtClean="0">
                                <a:latin typeface="Cambria Math" panose="02040503050406030204" pitchFamily="18" charset="0"/>
                              </a:rPr>
                              <m:t>𝑠</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e>
                              <m:e>
                                <m:r>
                                  <a:rPr lang="en-US" b="0" i="1" smtClean="0">
                                    <a:latin typeface="Cambria Math" panose="02040503050406030204" pitchFamily="18" charset="0"/>
                                  </a:rPr>
                                  <m:t>0</m:t>
                                </m:r>
                              </m:e>
                            </m:eqArr>
                          </m:e>
                        </m:d>
                      </m:oMath>
                    </m:oMathPara>
                  </a14:m>
                  <a:endParaRPr lang="el-GR" dirty="0"/>
                </a:p>
              </p:txBody>
            </p:sp>
          </mc:Choice>
          <mc:Fallback xmlns="">
            <p:sp>
              <p:nvSpPr>
                <p:cNvPr id="11" name="Ορθογώνιο 10"/>
                <p:cNvSpPr>
                  <a:spLocks noRot="1" noChangeAspect="1" noMove="1" noResize="1" noEditPoints="1" noAdjustHandles="1" noChangeArrowheads="1" noChangeShapeType="1" noTextEdit="1"/>
                </p:cNvSpPr>
                <p:nvPr/>
              </p:nvSpPr>
              <p:spPr>
                <a:xfrm>
                  <a:off x="1628516" y="5635714"/>
                  <a:ext cx="1157816" cy="710194"/>
                </a:xfrm>
                <a:prstGeom prst="rect">
                  <a:avLst/>
                </a:prstGeom>
                <a:blipFill>
                  <a:blip r:embed="rId2"/>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786332" y="5635714"/>
                  <a:ext cx="26318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𝑔𝑒𝑛𝑒</m:t>
                        </m:r>
                        <m:r>
                          <a:rPr lang="en-US" b="0" i="1" smtClean="0">
                            <a:latin typeface="Cambria Math" panose="02040503050406030204" pitchFamily="18" charset="0"/>
                          </a:rPr>
                          <m:t> </m:t>
                        </m:r>
                        <m:r>
                          <a:rPr lang="en-US" b="0" i="1" smtClean="0">
                            <a:latin typeface="Cambria Math" panose="02040503050406030204" pitchFamily="18" charset="0"/>
                          </a:rPr>
                          <m:t>𝐺</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𝑒𝑥𝑝𝑟𝑒𝑠𝑠𝑖𝑜𝑛</m:t>
                        </m:r>
                        <m:r>
                          <a:rPr lang="en-US" b="0" i="1" smtClean="0">
                            <a:latin typeface="Cambria Math" panose="02040503050406030204" pitchFamily="18" charset="0"/>
                          </a:rPr>
                          <m:t> </m:t>
                        </m:r>
                        <m:r>
                          <a:rPr lang="en-US" b="0" i="1" smtClean="0">
                            <a:latin typeface="Cambria Math" panose="02040503050406030204" pitchFamily="18" charset="0"/>
                          </a:rPr>
                          <m:t>𝑠𝑡𝑎𝑡𝑒</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b="0" dirty="0"/>
                </a:p>
              </p:txBody>
            </p:sp>
          </mc:Choice>
          <mc:Fallback xmlns="">
            <p:sp>
              <p:nvSpPr>
                <p:cNvPr id="12" name="TextBox 11"/>
                <p:cNvSpPr txBox="1">
                  <a:spLocks noRot="1" noChangeAspect="1" noMove="1" noResize="1" noEditPoints="1" noAdjustHandles="1" noChangeArrowheads="1" noChangeShapeType="1" noTextEdit="1"/>
                </p:cNvSpPr>
                <p:nvPr/>
              </p:nvSpPr>
              <p:spPr>
                <a:xfrm>
                  <a:off x="2786332" y="5635714"/>
                  <a:ext cx="2631829" cy="369332"/>
                </a:xfrm>
                <a:prstGeom prst="rect">
                  <a:avLst/>
                </a:prstGeom>
                <a:blipFill>
                  <a:blip r:embed="rId3"/>
                  <a:stretch>
                    <a:fillRect l="-694" r="-34028" b="-13333"/>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855452" y="6005046"/>
                  <a:ext cx="1088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𝑜𝑡h𝑒𝑟𝑤𝑖𝑠𝑒</m:t>
                        </m:r>
                      </m:oMath>
                    </m:oMathPara>
                  </a14:m>
                  <a:endParaRPr lang="el-GR" dirty="0"/>
                </a:p>
              </p:txBody>
            </p:sp>
          </mc:Choice>
          <mc:Fallback xmlns="">
            <p:sp>
              <p:nvSpPr>
                <p:cNvPr id="13" name="TextBox 12"/>
                <p:cNvSpPr txBox="1">
                  <a:spLocks noRot="1" noChangeAspect="1" noMove="1" noResize="1" noEditPoints="1" noAdjustHandles="1" noChangeArrowheads="1" noChangeShapeType="1" noTextEdit="1"/>
                </p:cNvSpPr>
                <p:nvPr/>
              </p:nvSpPr>
              <p:spPr>
                <a:xfrm>
                  <a:off x="2855452" y="6005046"/>
                  <a:ext cx="1088696" cy="276999"/>
                </a:xfrm>
                <a:prstGeom prst="rect">
                  <a:avLst/>
                </a:prstGeom>
                <a:blipFill>
                  <a:blip r:embed="rId4"/>
                  <a:stretch>
                    <a:fillRect l="-5028" r="-5028" b="-6522"/>
                  </a:stretch>
                </a:blipFill>
              </p:spPr>
              <p:txBody>
                <a:bodyPr/>
                <a:lstStyle/>
                <a:p>
                  <a:r>
                    <a:rPr lang="el-GR">
                      <a:noFill/>
                    </a:rPr>
                    <a:t> </a:t>
                  </a:r>
                </a:p>
              </p:txBody>
            </p:sp>
          </mc:Fallback>
        </mc:AlternateContent>
      </p:grpSp>
      <mc:AlternateContent xmlns:mc="http://schemas.openxmlformats.org/markup-compatibility/2006" xmlns:a14="http://schemas.microsoft.com/office/drawing/2010/main">
        <mc:Choice Requires="a14">
          <p:sp>
            <p:nvSpPr>
              <p:cNvPr id="20" name="Ορθογώνιο 19"/>
              <p:cNvSpPr/>
              <p:nvPr/>
            </p:nvSpPr>
            <p:spPr>
              <a:xfrm>
                <a:off x="1815227" y="4278947"/>
                <a:ext cx="2197140" cy="689035"/>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𝑔𝑘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𝑔𝑘</m:t>
                        </m:r>
                      </m:sub>
                      <m:sup>
                        <m:r>
                          <a:rPr lang="en-US" b="0" i="1" smtClean="0">
                            <a:latin typeface="Cambria Math" panose="02040503050406030204" pitchFamily="18" charset="0"/>
                          </a:rPr>
                          <m:t>𝑃</m:t>
                        </m:r>
                      </m:sup>
                    </m:sSubSup>
                  </m:oMath>
                </a14:m>
                <a:r>
                  <a:rPr lang="en-US" dirty="0"/>
                  <a:t>,</a:t>
                </a:r>
                <a:r>
                  <a:rPr lang="en-US" b="0"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𝑔𝑘</m:t>
                        </m:r>
                      </m:sub>
                      <m:sup>
                        <m:r>
                          <a:rPr lang="en-US" b="0" i="1" smtClean="0">
                            <a:latin typeface="Cambria Math" panose="02040503050406030204" pitchFamily="18" charset="0"/>
                          </a:rPr>
                          <m:t>𝐵</m:t>
                        </m:r>
                      </m:sup>
                    </m:sSubSup>
                  </m:oMath>
                </a14:m>
                <a:r>
                  <a:rPr lang="en-US" dirty="0"/>
                  <a:t>,</a:t>
                </a:r>
                <a:r>
                  <a:rPr lang="en-US" b="0"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𝑔𝑘</m:t>
                        </m:r>
                      </m:sub>
                      <m:sup>
                        <m:r>
                          <a:rPr lang="en-US" b="0" i="1" smtClean="0">
                            <a:latin typeface="Cambria Math" panose="02040503050406030204" pitchFamily="18" charset="0"/>
                          </a:rPr>
                          <m:t>𝑀</m:t>
                        </m:r>
                      </m:sup>
                    </m:sSubSup>
                    <m:r>
                      <a:rPr lang="en-US" b="0" i="1" smtClean="0">
                        <a:latin typeface="Cambria Math" panose="02040503050406030204" pitchFamily="18" charset="0"/>
                      </a:rPr>
                      <m:t>)</m:t>
                    </m:r>
                  </m:oMath>
                </a14:m>
                <a:endParaRPr lang="en-US" b="0" dirty="0"/>
              </a:p>
              <a:p>
                <a:endParaRPr lang="el-GR" dirty="0"/>
              </a:p>
            </p:txBody>
          </p:sp>
        </mc:Choice>
        <mc:Fallback xmlns="">
          <p:sp>
            <p:nvSpPr>
              <p:cNvPr id="20" name="Ορθογώνιο 19"/>
              <p:cNvSpPr>
                <a:spLocks noRot="1" noChangeAspect="1" noMove="1" noResize="1" noEditPoints="1" noAdjustHandles="1" noChangeArrowheads="1" noChangeShapeType="1" noTextEdit="1"/>
              </p:cNvSpPr>
              <p:nvPr/>
            </p:nvSpPr>
            <p:spPr>
              <a:xfrm>
                <a:off x="1815227" y="4278947"/>
                <a:ext cx="2197140" cy="689035"/>
              </a:xfrm>
              <a:prstGeom prst="rect">
                <a:avLst/>
              </a:prstGeom>
              <a:blipFill>
                <a:blip r:embed="rId5"/>
                <a:stretch>
                  <a:fillRect t="-2655" r="-278"/>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018165" y="5611456"/>
                <a:ext cx="1151341"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l-GR" i="1" smtClean="0">
                              <a:latin typeface="Cambria Math" panose="02040503050406030204" pitchFamily="18" charset="0"/>
                            </a:rPr>
                          </m:ctrlPr>
                        </m:naryPr>
                        <m:sub>
                          <m:r>
                            <m:rPr>
                              <m:brk m:alnAt="7"/>
                            </m:rPr>
                            <a:rPr lang="en-US" b="0" i="1" smtClean="0">
                              <a:latin typeface="Cambria Math" panose="02040503050406030204" pitchFamily="18" charset="0"/>
                            </a:rPr>
                            <m:t>𝑠</m:t>
                          </m:r>
                        </m:sub>
                        <m:sup/>
                        <m:e>
                          <m:sSubSup>
                            <m:sSubSupPr>
                              <m:ctrlPr>
                                <a:rPr lang="el-GR"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𝑔𝑘</m:t>
                              </m:r>
                            </m:sub>
                            <m:sup>
                              <m:r>
                                <a:rPr lang="en-US" b="0" i="1" smtClean="0">
                                  <a:latin typeface="Cambria Math" panose="02040503050406030204" pitchFamily="18" charset="0"/>
                                </a:rPr>
                                <m:t>𝑠</m:t>
                              </m:r>
                            </m:sup>
                          </m:sSubSup>
                        </m:e>
                      </m:nary>
                      <m:r>
                        <a:rPr lang="en-US" b="0" i="1" smtClean="0">
                          <a:latin typeface="Cambria Math" panose="02040503050406030204" pitchFamily="18" charset="0"/>
                        </a:rPr>
                        <m:t>=1</m:t>
                      </m:r>
                    </m:oMath>
                  </m:oMathPara>
                </a14:m>
                <a:endParaRPr lang="el-GR" dirty="0"/>
              </a:p>
            </p:txBody>
          </p:sp>
        </mc:Choice>
        <mc:Fallback xmlns="">
          <p:sp>
            <p:nvSpPr>
              <p:cNvPr id="5" name="TextBox 4"/>
              <p:cNvSpPr txBox="1">
                <a:spLocks noRot="1" noChangeAspect="1" noMove="1" noResize="1" noEditPoints="1" noAdjustHandles="1" noChangeArrowheads="1" noChangeShapeType="1" noTextEdit="1"/>
              </p:cNvSpPr>
              <p:nvPr/>
            </p:nvSpPr>
            <p:spPr>
              <a:xfrm>
                <a:off x="2018165" y="5611456"/>
                <a:ext cx="1151341" cy="672172"/>
              </a:xfrm>
              <a:prstGeom prst="rect">
                <a:avLst/>
              </a:prstGeom>
              <a:blipFill>
                <a:blip r:embed="rId6"/>
                <a:stretch>
                  <a:fillRect/>
                </a:stretch>
              </a:blipFill>
            </p:spPr>
            <p:txBody>
              <a:bodyPr/>
              <a:lstStyle/>
              <a:p>
                <a:r>
                  <a:rPr lang="el-GR">
                    <a:noFill/>
                  </a:rPr>
                  <a:t> </a:t>
                </a:r>
              </a:p>
            </p:txBody>
          </p:sp>
        </mc:Fallback>
      </mc:AlternateContent>
      <p:sp>
        <p:nvSpPr>
          <p:cNvPr id="6" name="TextBox 5"/>
          <p:cNvSpPr txBox="1"/>
          <p:nvPr/>
        </p:nvSpPr>
        <p:spPr>
          <a:xfrm>
            <a:off x="996342" y="5744046"/>
            <a:ext cx="857250" cy="369332"/>
          </a:xfrm>
          <a:prstGeom prst="rect">
            <a:avLst/>
          </a:prstGeom>
          <a:noFill/>
        </p:spPr>
        <p:txBody>
          <a:bodyPr wrap="square" rtlCol="0">
            <a:spAutoFit/>
          </a:bodyPr>
          <a:lstStyle/>
          <a:p>
            <a:r>
              <a:rPr lang="en-US" dirty="0"/>
              <a:t>with</a:t>
            </a:r>
            <a:endParaRPr lang="el-GR" dirty="0"/>
          </a:p>
        </p:txBody>
      </p:sp>
      <mc:AlternateContent xmlns:mc="http://schemas.openxmlformats.org/markup-compatibility/2006" xmlns:a14="http://schemas.microsoft.com/office/drawing/2010/main">
        <mc:Choice Requires="a14">
          <p:sp>
            <p:nvSpPr>
              <p:cNvPr id="22" name="TextBox 21"/>
              <p:cNvSpPr txBox="1"/>
              <p:nvPr/>
            </p:nvSpPr>
            <p:spPr>
              <a:xfrm>
                <a:off x="6606150" y="1526239"/>
                <a:ext cx="5585850" cy="967957"/>
              </a:xfrm>
              <a:prstGeom prst="rect">
                <a:avLst/>
              </a:prstGeom>
              <a:noFill/>
            </p:spPr>
            <p:txBody>
              <a:bodyPr wrap="square" rtlCol="0">
                <a:spAutoFit/>
              </a:bodyPr>
              <a:lstStyle/>
              <a:p>
                <a:r>
                  <a:rPr lang="en-US" b="1" i="1" dirty="0">
                    <a:solidFill>
                      <a:schemeClr val="accent1"/>
                    </a:solidFill>
                  </a:rPr>
                  <a:t>ASSUMPTION</a:t>
                </a:r>
                <a:r>
                  <a:rPr lang="en-US" b="1" dirty="0">
                    <a:solidFill>
                      <a:schemeClr val="accent1"/>
                    </a:solidFill>
                  </a:rPr>
                  <a:t>:</a:t>
                </a:r>
                <a:endParaRPr lang="en-US" b="1" dirty="0"/>
              </a:p>
              <a:p>
                <a:r>
                  <a:rPr lang="en-US" dirty="0">
                    <a:solidFill>
                      <a:schemeClr val="tx1"/>
                    </a:solidFill>
                  </a:rPr>
                  <a:t>Given the state </a:t>
                </a:r>
                <a14:m>
                  <m:oMath xmlns:m="http://schemas.openxmlformats.org/officeDocument/2006/math">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𝑔𝑘</m:t>
                        </m:r>
                      </m:sub>
                      <m:sup>
                        <m:r>
                          <a:rPr lang="en-US" b="0" i="1" smtClean="0">
                            <a:solidFill>
                              <a:schemeClr val="tx1"/>
                            </a:solidFill>
                            <a:latin typeface="Cambria Math" panose="02040503050406030204" pitchFamily="18" charset="0"/>
                          </a:rPr>
                          <m:t>𝑠</m:t>
                        </m:r>
                      </m:sup>
                    </m:sSubSup>
                  </m:oMath>
                </a14:m>
                <a:r>
                  <a:rPr lang="en-US" dirty="0">
                    <a:solidFill>
                      <a:schemeClr val="tx1"/>
                    </a:solidFill>
                  </a:rPr>
                  <a:t>, the expected maternal counts </a:t>
                </a:r>
                <a:r>
                  <a:rPr lang="en-US" b="1" dirty="0" err="1">
                    <a:solidFill>
                      <a:schemeClr val="tx1"/>
                    </a:solidFill>
                  </a:rPr>
                  <a:t>x</a:t>
                </a:r>
                <a:r>
                  <a:rPr lang="en-US" b="1" baseline="-25000" dirty="0" err="1">
                    <a:solidFill>
                      <a:schemeClr val="tx1"/>
                    </a:solidFill>
                  </a:rPr>
                  <a:t>gk</a:t>
                </a:r>
                <a:r>
                  <a:rPr lang="en-US" b="1" dirty="0">
                    <a:solidFill>
                      <a:schemeClr val="tx1"/>
                    </a:solidFill>
                  </a:rPr>
                  <a:t> </a:t>
                </a:r>
              </a:p>
              <a:p>
                <a:r>
                  <a:rPr lang="en-US" dirty="0">
                    <a:solidFill>
                      <a:schemeClr val="tx1"/>
                    </a:solidFill>
                  </a:rPr>
                  <a:t>follows a binomial distribution with parameters (</a:t>
                </a:r>
                <a:r>
                  <a:rPr lang="en-US" b="1" dirty="0" err="1">
                    <a:solidFill>
                      <a:schemeClr val="tx1"/>
                    </a:solidFill>
                  </a:rPr>
                  <a:t>n</a:t>
                </a:r>
                <a:r>
                  <a:rPr lang="en-US" b="1" baseline="-25000" dirty="0" err="1">
                    <a:solidFill>
                      <a:schemeClr val="tx1"/>
                    </a:solidFill>
                  </a:rPr>
                  <a:t>gk</a:t>
                </a:r>
                <a:r>
                  <a:rPr lang="en-US" b="1" dirty="0">
                    <a:solidFill>
                      <a:schemeClr val="tx1"/>
                    </a:solidFill>
                  </a:rPr>
                  <a:t> </a:t>
                </a:r>
                <a14:m>
                  <m:oMath xmlns:m="http://schemas.openxmlformats.org/officeDocument/2006/math">
                    <m:sSubSup>
                      <m:sSubSupPr>
                        <m:ctrlPr>
                          <a:rPr lang="en-US" b="1" i="1" dirty="0" smtClean="0">
                            <a:solidFill>
                              <a:schemeClr val="tx1"/>
                            </a:solidFill>
                            <a:latin typeface="Cambria Math" panose="02040503050406030204" pitchFamily="18" charset="0"/>
                          </a:rPr>
                        </m:ctrlPr>
                      </m:sSubSupPr>
                      <m:e>
                        <m:r>
                          <a:rPr lang="en-US" b="1" i="1" dirty="0" smtClean="0">
                            <a:solidFill>
                              <a:schemeClr val="tx1"/>
                            </a:solidFill>
                            <a:latin typeface="Cambria Math" panose="02040503050406030204" pitchFamily="18" charset="0"/>
                          </a:rPr>
                          <m:t>𝒑</m:t>
                        </m:r>
                      </m:e>
                      <m:sub>
                        <m:r>
                          <a:rPr lang="en-US" b="1" i="1" baseline="-25000" dirty="0" smtClean="0">
                            <a:solidFill>
                              <a:schemeClr val="tx1"/>
                            </a:solidFill>
                            <a:latin typeface="Cambria Math" panose="02040503050406030204" pitchFamily="18" charset="0"/>
                          </a:rPr>
                          <m:t>𝒈</m:t>
                        </m:r>
                        <m:r>
                          <a:rPr lang="en-US" b="1" i="1" baseline="-25000" dirty="0" err="1" smtClean="0">
                            <a:solidFill>
                              <a:schemeClr val="tx1"/>
                            </a:solidFill>
                            <a:latin typeface="Cambria Math" panose="02040503050406030204" pitchFamily="18" charset="0"/>
                          </a:rPr>
                          <m:t>𝒌</m:t>
                        </m:r>
                        <m:r>
                          <m:rPr>
                            <m:nor/>
                          </m:rPr>
                          <a:rPr lang="el-GR" dirty="0">
                            <a:solidFill>
                              <a:schemeClr val="tx1"/>
                            </a:solidFill>
                          </a:rPr>
                          <m:t> </m:t>
                        </m:r>
                      </m:sub>
                      <m:sup>
                        <m:r>
                          <a:rPr lang="en-US" b="1" i="1" dirty="0" smtClean="0">
                            <a:solidFill>
                              <a:schemeClr val="tx1"/>
                            </a:solidFill>
                            <a:latin typeface="Cambria Math" panose="02040503050406030204" pitchFamily="18" charset="0"/>
                          </a:rPr>
                          <m:t>𝒔</m:t>
                        </m:r>
                      </m:sup>
                    </m:sSubSup>
                  </m:oMath>
                </a14:m>
                <a:r>
                  <a:rPr lang="en-US" dirty="0">
                    <a:solidFill>
                      <a:schemeClr val="tx1"/>
                    </a:solidFill>
                  </a:rPr>
                  <a:t>)</a:t>
                </a:r>
                <a:endParaRPr lang="el-GR" dirty="0">
                  <a:solidFill>
                    <a:schemeClr val="tx1"/>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606150" y="1526239"/>
                <a:ext cx="5585850" cy="967957"/>
              </a:xfrm>
              <a:prstGeom prst="rect">
                <a:avLst/>
              </a:prstGeom>
              <a:blipFill>
                <a:blip r:embed="rId7"/>
                <a:stretch>
                  <a:fillRect l="-983" t="-3145" b="-8176"/>
                </a:stretch>
              </a:blipFill>
            </p:spPr>
            <p:txBody>
              <a:bodyPr/>
              <a:lstStyle/>
              <a:p>
                <a:r>
                  <a:rPr lang="el-GR">
                    <a:noFill/>
                  </a:rPr>
                  <a:t> </a:t>
                </a:r>
              </a:p>
            </p:txBody>
          </p:sp>
        </mc:Fallback>
      </mc:AlternateContent>
      <p:sp>
        <p:nvSpPr>
          <p:cNvPr id="23" name="Δεξί βέλος 22"/>
          <p:cNvSpPr/>
          <p:nvPr/>
        </p:nvSpPr>
        <p:spPr>
          <a:xfrm rot="5400000">
            <a:off x="8646489" y="2853853"/>
            <a:ext cx="723332" cy="464024"/>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TextBox 23"/>
          <p:cNvSpPr txBox="1"/>
          <p:nvPr/>
        </p:nvSpPr>
        <p:spPr>
          <a:xfrm>
            <a:off x="7911469" y="3615969"/>
            <a:ext cx="2975211" cy="461665"/>
          </a:xfrm>
          <a:prstGeom prst="rect">
            <a:avLst/>
          </a:prstGeom>
          <a:noFill/>
        </p:spPr>
        <p:txBody>
          <a:bodyPr wrap="square" rtlCol="0">
            <a:spAutoFit/>
          </a:bodyPr>
          <a:lstStyle/>
          <a:p>
            <a:r>
              <a:rPr lang="en-US" sz="2400" b="1" i="1" dirty="0">
                <a:solidFill>
                  <a:schemeClr val="accent1"/>
                </a:solidFill>
              </a:rPr>
              <a:t>Mixture Model</a:t>
            </a:r>
            <a:endParaRPr lang="el-GR" b="1" i="1" dirty="0">
              <a:solidFill>
                <a:schemeClr val="accent1"/>
              </a:solidFill>
            </a:endParaRPr>
          </a:p>
        </p:txBody>
      </p:sp>
      <p:grpSp>
        <p:nvGrpSpPr>
          <p:cNvPr id="25" name="Ομάδα 24"/>
          <p:cNvGrpSpPr/>
          <p:nvPr/>
        </p:nvGrpSpPr>
        <p:grpSpPr>
          <a:xfrm>
            <a:off x="6524808" y="4503448"/>
            <a:ext cx="5234510" cy="1403532"/>
            <a:chOff x="6394256" y="3435025"/>
            <a:chExt cx="5234510" cy="1403532"/>
          </a:xfrm>
        </p:grpSpPr>
        <mc:AlternateContent xmlns:mc="http://schemas.openxmlformats.org/markup-compatibility/2006" xmlns:a14="http://schemas.microsoft.com/office/drawing/2010/main">
          <mc:Choice Requires="a14">
            <p:sp>
              <p:nvSpPr>
                <p:cNvPr id="26" name="Ορθογώνιο 25"/>
                <p:cNvSpPr/>
                <p:nvPr/>
              </p:nvSpPr>
              <p:spPr>
                <a:xfrm>
                  <a:off x="6394256" y="3435025"/>
                  <a:ext cx="5234510" cy="802784"/>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𝑔𝑘</m:t>
                          </m:r>
                        </m:sub>
                      </m:sSub>
                    </m:oMath>
                  </a14:m>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𝑔𝑘</m:t>
                          </m:r>
                        </m:sub>
                      </m:sSub>
                      <m:r>
                        <a:rPr lang="en-US" b="0" i="1" smtClean="0">
                          <a:latin typeface="Cambria Math" panose="02040503050406030204" pitchFamily="18" charset="0"/>
                        </a:rPr>
                        <m:t>)</m:t>
                      </m:r>
                      <m:r>
                        <a:rPr lang="en-US" b="0" i="0"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𝑔𝑘</m:t>
                                  </m:r>
                                </m:sub>
                                <m:sup>
                                  <m:r>
                                    <a:rPr lang="en-US" b="0" i="1" smtClean="0">
                                      <a:latin typeface="Cambria Math" panose="02040503050406030204" pitchFamily="18" charset="0"/>
                                    </a:rPr>
                                    <m:t>𝑠</m:t>
                                  </m:r>
                                </m:sup>
                              </m:sSubSup>
                              <m:r>
                                <a:rPr lang="en-US" b="0" i="1" smtClean="0">
                                  <a:latin typeface="Cambria Math" panose="02040503050406030204" pitchFamily="18" charset="0"/>
                                </a:rPr>
                                <m:t>=1</m:t>
                              </m:r>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𝑔𝑘</m:t>
                              </m:r>
                            </m:sub>
                          </m:sSub>
                          <m:r>
                            <m:rPr>
                              <m:nor/>
                            </m:rPr>
                            <a:rPr lang="en-US" dirty="0" smtClean="0"/>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𝑔𝑘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𝑔𝑘</m:t>
                              </m:r>
                            </m:sub>
                            <m:sup>
                              <m:r>
                                <a:rPr lang="en-US" b="0" i="1" smtClean="0">
                                  <a:latin typeface="Cambria Math" panose="02040503050406030204" pitchFamily="18" charset="0"/>
                                </a:rPr>
                                <m:t>𝑠</m:t>
                              </m:r>
                            </m:sup>
                          </m:sSubSup>
                          <m:r>
                            <a:rPr lang="en-US" b="0" i="1" smtClean="0">
                              <a:latin typeface="Cambria Math" panose="02040503050406030204" pitchFamily="18" charset="0"/>
                            </a:rPr>
                            <m:t>=1)</m:t>
                          </m:r>
                          <m:groupChr>
                            <m:groupChrPr>
                              <m:chr m:val="⇒"/>
                              <m:vertJc m:val="bot"/>
                              <m:ctrlPr>
                                <a:rPr lang="en-US" b="0" i="1" smtClean="0">
                                  <a:latin typeface="Cambria Math" panose="02040503050406030204" pitchFamily="18" charset="0"/>
                                </a:rPr>
                              </m:ctrlPr>
                            </m:groupChrPr>
                            <m:e/>
                          </m:groupChr>
                        </m:e>
                      </m:nary>
                    </m:oMath>
                  </a14:m>
                  <a:endParaRPr lang="en-US" dirty="0"/>
                </a:p>
                <a:p>
                  <a:endParaRPr lang="el-GR" dirty="0"/>
                </a:p>
              </p:txBody>
            </p:sp>
          </mc:Choice>
          <mc:Fallback xmlns="">
            <p:sp>
              <p:nvSpPr>
                <p:cNvPr id="26" name="Ορθογώνιο 25"/>
                <p:cNvSpPr>
                  <a:spLocks noRot="1" noChangeAspect="1" noMove="1" noResize="1" noEditPoints="1" noAdjustHandles="1" noChangeArrowheads="1" noChangeShapeType="1" noTextEdit="1"/>
                </p:cNvSpPr>
                <p:nvPr/>
              </p:nvSpPr>
              <p:spPr>
                <a:xfrm>
                  <a:off x="6394256" y="3435025"/>
                  <a:ext cx="5234510" cy="802784"/>
                </a:xfrm>
                <a:prstGeom prst="rect">
                  <a:avLst/>
                </a:prstGeom>
                <a:blipFill>
                  <a:blip r:embed="rId8"/>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797218" y="4166385"/>
                  <a:ext cx="4428585"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𝑔𝑘</m:t>
                            </m:r>
                          </m:sub>
                        </m:sSub>
                        <m:r>
                          <m:rPr>
                            <m:nor/>
                          </m:rPr>
                          <a:rPr lang="en-US" dirty="0" smtClean="0"/>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𝑔𝑘</m:t>
                            </m:r>
                          </m:sub>
                        </m:sSub>
                        <m:r>
                          <a:rPr lang="en-US" b="0" i="1" smtClean="0">
                            <a:latin typeface="Cambria Math" panose="02040503050406030204" pitchFamily="18" charset="0"/>
                          </a:rPr>
                          <m:t>)</m:t>
                        </m:r>
                        <m:r>
                          <a:rPr lang="en-US" b="0" i="0"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sub>
                          <m:sup/>
                          <m:e>
                            <m:sSubSup>
                              <m:sSubSupPr>
                                <m:ctrlPr>
                                  <a:rPr lang="en-US" b="0" i="1" smtClean="0">
                                    <a:latin typeface="Cambria Math" panose="02040503050406030204" pitchFamily="18" charset="0"/>
                                  </a:rPr>
                                </m:ctrlPr>
                              </m:sSubSupPr>
                              <m:e>
                                <m:r>
                                  <a:rPr lang="el-GR" b="0" i="1" smtClean="0">
                                    <a:latin typeface="Cambria Math" panose="02040503050406030204" pitchFamily="18" charset="0"/>
                                  </a:rPr>
                                  <m:t>𝜋</m:t>
                                </m:r>
                              </m:e>
                              <m:sub>
                                <m:r>
                                  <a:rPr lang="en-US" b="0" i="1" smtClean="0">
                                    <a:latin typeface="Cambria Math" panose="02040503050406030204" pitchFamily="18" charset="0"/>
                                  </a:rPr>
                                  <m:t>𝑔</m:t>
                                </m:r>
                              </m:sub>
                              <m:sup>
                                <m:r>
                                  <a:rPr lang="en-US" b="0" i="1" smtClean="0">
                                    <a:latin typeface="Cambria Math" panose="02040503050406030204" pitchFamily="18" charset="0"/>
                                  </a:rPr>
                                  <m:t>𝑠</m:t>
                                </m:r>
                              </m:sup>
                            </m:sSubSup>
                            <m:r>
                              <a:rPr lang="en-US" b="0" i="1" smtClean="0">
                                <a:latin typeface="Cambria Math" panose="02040503050406030204" pitchFamily="18" charset="0"/>
                              </a:rPr>
                              <m:t>𝐵𝑖𝑛𝑜𝑚𝑖𝑎𝑙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𝑔𝑘</m:t>
                                </m:r>
                              </m:sub>
                            </m:sSub>
                            <m:r>
                              <m:rPr>
                                <m:nor/>
                              </m:rPr>
                              <a:rPr lang="en-US" dirty="0" smtClean="0"/>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𝑔𝑘</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𝑔𝑘</m:t>
                                </m:r>
                              </m:sub>
                              <m:sup>
                                <m:r>
                                  <a:rPr lang="en-US" b="0" i="1" smtClean="0">
                                    <a:latin typeface="Cambria Math" panose="02040503050406030204" pitchFamily="18" charset="0"/>
                                  </a:rPr>
                                  <m:t>𝑠</m:t>
                                </m:r>
                              </m:sup>
                            </m:sSubSup>
                            <m:r>
                              <a:rPr lang="en-US" b="0" i="1" smtClean="0">
                                <a:latin typeface="Cambria Math" panose="02040503050406030204" pitchFamily="18" charset="0"/>
                              </a:rPr>
                              <m:t>) </m:t>
                            </m:r>
                          </m:e>
                        </m:nary>
                      </m:oMath>
                    </m:oMathPara>
                  </a14:m>
                  <a:endParaRPr lang="el-GR" dirty="0"/>
                </a:p>
              </p:txBody>
            </p:sp>
          </mc:Choice>
          <mc:Fallback xmlns="">
            <p:sp>
              <p:nvSpPr>
                <p:cNvPr id="27" name="TextBox 26"/>
                <p:cNvSpPr txBox="1">
                  <a:spLocks noRot="1" noChangeAspect="1" noMove="1" noResize="1" noEditPoints="1" noAdjustHandles="1" noChangeArrowheads="1" noChangeShapeType="1" noTextEdit="1"/>
                </p:cNvSpPr>
                <p:nvPr/>
              </p:nvSpPr>
              <p:spPr>
                <a:xfrm>
                  <a:off x="6797218" y="4166385"/>
                  <a:ext cx="4428585" cy="672172"/>
                </a:xfrm>
                <a:prstGeom prst="rect">
                  <a:avLst/>
                </a:prstGeom>
                <a:blipFill>
                  <a:blip r:embed="rId9"/>
                  <a:stretch>
                    <a:fillRect/>
                  </a:stretch>
                </a:blipFill>
              </p:spPr>
              <p:txBody>
                <a:bodyPr/>
                <a:lstStyle/>
                <a:p>
                  <a:r>
                    <a:rPr lang="el-GR">
                      <a:noFill/>
                    </a:rPr>
                    <a:t> </a:t>
                  </a:r>
                </a:p>
              </p:txBody>
            </p:sp>
          </mc:Fallback>
        </mc:AlternateContent>
      </p:grpSp>
      <p:sp>
        <p:nvSpPr>
          <p:cNvPr id="30" name="Δεξί βέλος 29"/>
          <p:cNvSpPr/>
          <p:nvPr/>
        </p:nvSpPr>
        <p:spPr>
          <a:xfrm rot="18477136">
            <a:off x="5042305" y="2731250"/>
            <a:ext cx="1110799" cy="553278"/>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mc:AlternateContent xmlns:mc="http://schemas.openxmlformats.org/markup-compatibility/2006" xmlns:a14="http://schemas.microsoft.com/office/drawing/2010/main">
        <mc:Choice Requires="a14">
          <p:sp>
            <p:nvSpPr>
              <p:cNvPr id="31" name="TextBox 30"/>
              <p:cNvSpPr txBox="1"/>
              <p:nvPr/>
            </p:nvSpPr>
            <p:spPr>
              <a:xfrm>
                <a:off x="8098475" y="5988678"/>
                <a:ext cx="2087174" cy="339388"/>
              </a:xfrm>
              <a:prstGeom prst="rect">
                <a:avLst/>
              </a:prstGeom>
              <a:noFill/>
            </p:spPr>
            <p:txBody>
              <a:bodyPr wrap="none" lIns="0" tIns="0" rIns="0" bIns="0" rtlCol="0">
                <a:spAutoFit/>
              </a:bodyPr>
              <a:lstStyle/>
              <a:p>
                <a14:m>
                  <m:oMath xmlns:m="http://schemas.openxmlformats.org/officeDocument/2006/math">
                    <m:sSubSup>
                      <m:sSubSupPr>
                        <m:ctrlPr>
                          <a:rPr lang="el-GR" i="1" smtClean="0">
                            <a:latin typeface="Cambria Math" panose="02040503050406030204" pitchFamily="18" charset="0"/>
                          </a:rPr>
                        </m:ctrlPr>
                      </m:sSubSupPr>
                      <m:e>
                        <m:r>
                          <a:rPr lang="en-US" b="0" i="1" smtClean="0">
                            <a:latin typeface="Cambria Math" panose="02040503050406030204" pitchFamily="18" charset="0"/>
                          </a:rPr>
                          <m:t>(</m:t>
                        </m:r>
                        <m:r>
                          <a:rPr lang="en-US" b="0" i="1" smtClean="0">
                            <a:latin typeface="Cambria Math" panose="02040503050406030204" pitchFamily="18" charset="0"/>
                          </a:rPr>
                          <m:t>𝑝</m:t>
                        </m:r>
                      </m:e>
                      <m:sub>
                        <m:r>
                          <a:rPr lang="en-US" b="0" i="1" smtClean="0">
                            <a:latin typeface="Cambria Math" panose="02040503050406030204" pitchFamily="18" charset="0"/>
                          </a:rPr>
                          <m:t>𝑔𝑘</m:t>
                        </m:r>
                      </m:sub>
                      <m:sup>
                        <m:r>
                          <a:rPr lang="en-US" b="0" i="1" smtClean="0">
                            <a:latin typeface="Cambria Math" panose="02040503050406030204" pitchFamily="18" charset="0"/>
                          </a:rPr>
                          <m:t>𝑝</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𝑔</m:t>
                        </m:r>
                      </m:sub>
                      <m:sup>
                        <m:r>
                          <a:rPr lang="en-US" b="0" i="1" smtClean="0">
                            <a:latin typeface="Cambria Math" panose="02040503050406030204" pitchFamily="18" charset="0"/>
                          </a:rPr>
                          <m:t>𝑃</m:t>
                        </m:r>
                      </m:sup>
                    </m:sSubSup>
                    <m:sSubSup>
                      <m:sSubSupPr>
                        <m:ctrlPr>
                          <a:rPr lang="el-GR"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𝑝</m:t>
                        </m:r>
                      </m:e>
                      <m:sub>
                        <m:r>
                          <a:rPr lang="en-US" b="0" i="1" smtClean="0">
                            <a:latin typeface="Cambria Math" panose="02040503050406030204" pitchFamily="18" charset="0"/>
                          </a:rPr>
                          <m:t>𝑔𝑘</m:t>
                        </m:r>
                      </m:sub>
                      <m:sup>
                        <m:r>
                          <a:rPr lang="en-US" b="0" i="1" smtClean="0">
                            <a:latin typeface="Cambria Math" panose="02040503050406030204" pitchFamily="18" charset="0"/>
                          </a:rPr>
                          <m:t>𝑀</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𝑔</m:t>
                        </m:r>
                      </m:sub>
                      <m:sup>
                        <m:r>
                          <a:rPr lang="en-US" b="0" i="1" smtClean="0">
                            <a:latin typeface="Cambria Math" panose="02040503050406030204" pitchFamily="18" charset="0"/>
                          </a:rPr>
                          <m:t>𝑀</m:t>
                        </m:r>
                      </m:sup>
                    </m:sSubSup>
                  </m:oMath>
                </a14:m>
                <a:r>
                  <a:rPr lang="en-US" dirty="0"/>
                  <a:t>)</a:t>
                </a:r>
                <a:endParaRPr lang="el-GR" dirty="0"/>
              </a:p>
            </p:txBody>
          </p:sp>
        </mc:Choice>
        <mc:Fallback xmlns="">
          <p:sp>
            <p:nvSpPr>
              <p:cNvPr id="31" name="TextBox 30"/>
              <p:cNvSpPr txBox="1">
                <a:spLocks noRot="1" noChangeAspect="1" noMove="1" noResize="1" noEditPoints="1" noAdjustHandles="1" noChangeArrowheads="1" noChangeShapeType="1" noTextEdit="1"/>
              </p:cNvSpPr>
              <p:nvPr/>
            </p:nvSpPr>
            <p:spPr>
              <a:xfrm>
                <a:off x="8098475" y="5988678"/>
                <a:ext cx="2087174" cy="339388"/>
              </a:xfrm>
              <a:prstGeom prst="rect">
                <a:avLst/>
              </a:prstGeom>
              <a:blipFill>
                <a:blip r:embed="rId10"/>
                <a:stretch>
                  <a:fillRect l="-5248" t="-17857" r="-6122" b="-28571"/>
                </a:stretch>
              </a:blipFill>
            </p:spPr>
            <p:txBody>
              <a:bodyPr/>
              <a:lstStyle/>
              <a:p>
                <a:r>
                  <a:rPr lang="el-GR">
                    <a:noFill/>
                  </a:rPr>
                  <a:t> </a:t>
                </a:r>
              </a:p>
            </p:txBody>
          </p:sp>
        </mc:Fallback>
      </mc:AlternateContent>
      <p:sp>
        <p:nvSpPr>
          <p:cNvPr id="2" name="Slide Number Placeholder 1">
            <a:extLst>
              <a:ext uri="{FF2B5EF4-FFF2-40B4-BE49-F238E27FC236}">
                <a16:creationId xmlns:a16="http://schemas.microsoft.com/office/drawing/2014/main" id="{8C812E62-6FB2-4DA1-9FD6-3BE548AC6DEB}"/>
              </a:ext>
            </a:extLst>
          </p:cNvPr>
          <p:cNvSpPr>
            <a:spLocks noGrp="1"/>
          </p:cNvSpPr>
          <p:nvPr>
            <p:ph type="sldNum" sz="quarter" idx="12"/>
          </p:nvPr>
        </p:nvSpPr>
        <p:spPr/>
        <p:txBody>
          <a:bodyPr/>
          <a:lstStyle/>
          <a:p>
            <a:fld id="{7DC737F5-9EFA-41E0-A069-A1C0F1745FFE}" type="slidenum">
              <a:rPr lang="el-GR" smtClean="0"/>
              <a:t>12</a:t>
            </a:fld>
            <a:endParaRPr lang="el-GR"/>
          </a:p>
        </p:txBody>
      </p:sp>
    </p:spTree>
    <p:extLst>
      <p:ext uri="{BB962C8B-B14F-4D97-AF65-F5344CB8AC3E}">
        <p14:creationId xmlns:p14="http://schemas.microsoft.com/office/powerpoint/2010/main" val="237261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Ορθογώνιο 33"/>
          <p:cNvSpPr/>
          <p:nvPr/>
        </p:nvSpPr>
        <p:spPr>
          <a:xfrm>
            <a:off x="8039594" y="5595442"/>
            <a:ext cx="2729552" cy="464024"/>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13"/>
          <p:cNvSpPr/>
          <p:nvPr/>
        </p:nvSpPr>
        <p:spPr>
          <a:xfrm>
            <a:off x="8039594" y="4203510"/>
            <a:ext cx="2729552" cy="464024"/>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Τίτλος 1"/>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Mixture Models</a:t>
            </a:r>
            <a:endParaRPr lang="el-GR" sz="4400" dirty="0"/>
          </a:p>
        </p:txBody>
      </p:sp>
      <p:pic>
        <p:nvPicPr>
          <p:cNvPr id="21" name="Θέση περιεχομένου 3"/>
          <p:cNvPicPr>
            <a:picLocks noChangeAspect="1"/>
          </p:cNvPicPr>
          <p:nvPr/>
        </p:nvPicPr>
        <p:blipFill>
          <a:blip r:embed="rId2"/>
          <a:stretch>
            <a:fillRect/>
          </a:stretch>
        </p:blipFill>
        <p:spPr>
          <a:xfrm>
            <a:off x="326067" y="1581506"/>
            <a:ext cx="6234191" cy="2854016"/>
          </a:xfrm>
          <a:prstGeom prst="rect">
            <a:avLst/>
          </a:prstGeom>
          <a:ln>
            <a:noFill/>
          </a:ln>
        </p:spPr>
      </p:pic>
      <mc:AlternateContent xmlns:mc="http://schemas.openxmlformats.org/markup-compatibility/2006" xmlns:a14="http://schemas.microsoft.com/office/drawing/2010/main">
        <mc:Choice Requires="a14">
          <p:sp>
            <p:nvSpPr>
              <p:cNvPr id="3" name="TextBox 2"/>
              <p:cNvSpPr txBox="1"/>
              <p:nvPr/>
            </p:nvSpPr>
            <p:spPr>
              <a:xfrm>
                <a:off x="7235438" y="1777757"/>
                <a:ext cx="4337864" cy="4328236"/>
              </a:xfrm>
              <a:prstGeom prst="rect">
                <a:avLst/>
              </a:prstGeom>
              <a:noFill/>
            </p:spPr>
            <p:txBody>
              <a:bodyPr wrap="square" rtlCol="0">
                <a:spAutoFit/>
              </a:bodyPr>
              <a:lstStyle/>
              <a:p>
                <a:pPr marL="285750" indent="-285750">
                  <a:buFont typeface="Arial" panose="020B0604020202020204" pitchFamily="34" charset="0"/>
                  <a:buChar char="•"/>
                </a:pPr>
                <a:r>
                  <a:rPr lang="en-US" dirty="0"/>
                  <a:t>Assume the data points have </a:t>
                </a:r>
                <a:r>
                  <a:rPr lang="en-US" b="1" i="1" dirty="0"/>
                  <a:t>labels</a:t>
                </a:r>
                <a:r>
                  <a:rPr lang="en-US" dirty="0"/>
                  <a:t> that you don’t know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Given the label, the data points follow a </a:t>
                </a:r>
                <a:r>
                  <a:rPr lang="en-US" b="1" i="1" dirty="0"/>
                  <a:t>specific distribution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Try to estimate for each data point the probability that has a specific label</a:t>
                </a:r>
              </a:p>
              <a:p>
                <a:pPr marL="285750" indent="-285750">
                  <a:buFont typeface="Arial" panose="020B0604020202020204" pitchFamily="34" charset="0"/>
                  <a:buChar char="•"/>
                </a:pPr>
                <a:endParaRPr lang="en-US" dirty="0"/>
              </a:p>
              <a:p>
                <a:r>
                  <a:rPr lang="en-US"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𝑜𝑢𝑟</m:t>
                    </m:r>
                    <m:r>
                      <a:rPr lang="en-US" b="0" i="1" smtClean="0">
                        <a:latin typeface="Cambria Math" panose="02040503050406030204" pitchFamily="18" charset="0"/>
                      </a:rPr>
                      <m:t> </m:t>
                    </m:r>
                    <m:r>
                      <a:rPr lang="en-US" b="0" i="1" smtClean="0">
                        <a:latin typeface="Cambria Math" panose="02040503050406030204" pitchFamily="18" charset="0"/>
                      </a:rPr>
                      <m:t>𝑐𝑎𝑠𝑒</m:t>
                    </m:r>
                    <m:r>
                      <a:rPr lang="en-US" b="0" i="1" smtClean="0">
                        <a:latin typeface="Cambria Math" panose="02040503050406030204" pitchFamily="18" charset="0"/>
                      </a:rPr>
                      <m:t>  </m:t>
                    </m:r>
                    <m:r>
                      <a:rPr lang="en-US" b="1" i="1" smtClean="0">
                        <a:latin typeface="Cambria Math" panose="02040503050406030204" pitchFamily="18" charset="0"/>
                      </a:rPr>
                      <m:t>𝑷</m:t>
                    </m:r>
                    <m:d>
                      <m:dPr>
                        <m:ctrlPr>
                          <a:rPr lang="en-US" b="1" i="1" smtClean="0">
                            <a:latin typeface="Cambria Math" panose="02040503050406030204" pitchFamily="18" charset="0"/>
                          </a:rPr>
                        </m:ctrlPr>
                      </m:dPr>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𝒛</m:t>
                            </m:r>
                          </m:e>
                          <m:sub>
                            <m:r>
                              <a:rPr lang="en-US" b="1" i="1" smtClean="0">
                                <a:latin typeface="Cambria Math" panose="02040503050406030204" pitchFamily="18" charset="0"/>
                              </a:rPr>
                              <m:t>𝒈𝒌</m:t>
                            </m:r>
                          </m:sub>
                          <m:sup>
                            <m:r>
                              <a:rPr lang="en-US" b="1" i="1" smtClean="0">
                                <a:latin typeface="Cambria Math" panose="02040503050406030204" pitchFamily="18" charset="0"/>
                              </a:rPr>
                              <m:t>𝒔</m:t>
                            </m:r>
                          </m:sup>
                        </m:sSubSup>
                        <m:r>
                          <a:rPr lang="en-US" b="1" i="1" smtClean="0">
                            <a:latin typeface="Cambria Math" panose="02040503050406030204" pitchFamily="18" charset="0"/>
                          </a:rPr>
                          <m:t>=</m:t>
                        </m:r>
                        <m:r>
                          <a:rPr lang="en-US" b="1" i="1" smtClean="0">
                            <a:latin typeface="Cambria Math" panose="02040503050406030204" pitchFamily="18" charset="0"/>
                          </a:rPr>
                          <m:t>𝟏</m:t>
                        </m:r>
                      </m:e>
                    </m:d>
                  </m:oMath>
                </a14:m>
                <a:endParaRPr lang="en-US" i="1" dirty="0"/>
              </a:p>
              <a:p>
                <a:endParaRPr lang="en-US" dirty="0"/>
              </a:p>
              <a:p>
                <a:pPr marL="285750" indent="-285750">
                  <a:buFont typeface="Arial" panose="020B0604020202020204" pitchFamily="34" charset="0"/>
                  <a:buChar char="•"/>
                </a:pPr>
                <a:r>
                  <a:rPr lang="en-US" dirty="0"/>
                  <a:t>Try to estimate the parameters of the distributions</a:t>
                </a:r>
              </a:p>
              <a:p>
                <a:endParaRPr lang="en-US" dirty="0"/>
              </a:p>
              <a:p>
                <a:r>
                  <a:rPr lang="en-US" i="1" dirty="0"/>
                  <a:t>                         in our case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𝒑</m:t>
                        </m:r>
                      </m:e>
                      <m:sub>
                        <m:r>
                          <a:rPr lang="en-US" b="1" i="1" smtClean="0">
                            <a:latin typeface="Cambria Math" panose="02040503050406030204" pitchFamily="18" charset="0"/>
                          </a:rPr>
                          <m:t>𝒈𝒌</m:t>
                        </m:r>
                      </m:sub>
                      <m:sup>
                        <m:r>
                          <a:rPr lang="en-US" b="1" i="1" smtClean="0">
                            <a:latin typeface="Cambria Math" panose="02040503050406030204" pitchFamily="18" charset="0"/>
                          </a:rPr>
                          <m:t>𝒔</m:t>
                        </m:r>
                      </m:sup>
                    </m:sSubSup>
                    <m:r>
                      <a:rPr lang="en-US" b="0" i="1" smtClean="0">
                        <a:latin typeface="Cambria Math" panose="02040503050406030204" pitchFamily="18" charset="0"/>
                      </a:rPr>
                      <m:t> </m:t>
                    </m:r>
                  </m:oMath>
                </a14:m>
                <a:endParaRPr lang="el-GR" i="1" dirty="0"/>
              </a:p>
            </p:txBody>
          </p:sp>
        </mc:Choice>
        <mc:Fallback xmlns="">
          <p:sp>
            <p:nvSpPr>
              <p:cNvPr id="3" name="TextBox 2"/>
              <p:cNvSpPr txBox="1">
                <a:spLocks noRot="1" noChangeAspect="1" noMove="1" noResize="1" noEditPoints="1" noAdjustHandles="1" noChangeArrowheads="1" noChangeShapeType="1" noTextEdit="1"/>
              </p:cNvSpPr>
              <p:nvPr/>
            </p:nvSpPr>
            <p:spPr>
              <a:xfrm>
                <a:off x="7235438" y="1777757"/>
                <a:ext cx="4337864" cy="4328236"/>
              </a:xfrm>
              <a:prstGeom prst="rect">
                <a:avLst/>
              </a:prstGeom>
              <a:blipFill>
                <a:blip r:embed="rId3"/>
                <a:stretch>
                  <a:fillRect l="-983" t="-845" b="-845"/>
                </a:stretch>
              </a:blipFill>
            </p:spPr>
            <p:txBody>
              <a:bodyPr/>
              <a:lstStyle/>
              <a:p>
                <a:r>
                  <a:rPr lang="el-GR">
                    <a:noFill/>
                  </a:rPr>
                  <a:t> </a:t>
                </a:r>
              </a:p>
            </p:txBody>
          </p:sp>
        </mc:Fallback>
      </mc:AlternateContent>
      <p:grpSp>
        <p:nvGrpSpPr>
          <p:cNvPr id="31" name="Ομάδα 30"/>
          <p:cNvGrpSpPr/>
          <p:nvPr/>
        </p:nvGrpSpPr>
        <p:grpSpPr>
          <a:xfrm>
            <a:off x="1120295" y="4790051"/>
            <a:ext cx="5234510" cy="1403532"/>
            <a:chOff x="6394256" y="3435025"/>
            <a:chExt cx="5234510" cy="1403532"/>
          </a:xfrm>
        </p:grpSpPr>
        <mc:AlternateContent xmlns:mc="http://schemas.openxmlformats.org/markup-compatibility/2006" xmlns:a14="http://schemas.microsoft.com/office/drawing/2010/main">
          <mc:Choice Requires="a14">
            <p:sp>
              <p:nvSpPr>
                <p:cNvPr id="32" name="Ορθογώνιο 31"/>
                <p:cNvSpPr/>
                <p:nvPr/>
              </p:nvSpPr>
              <p:spPr>
                <a:xfrm>
                  <a:off x="6394256" y="3435025"/>
                  <a:ext cx="5234510" cy="802784"/>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𝑔𝑘</m:t>
                          </m:r>
                        </m:sub>
                      </m:sSub>
                    </m:oMath>
                  </a14:m>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𝑔𝑘</m:t>
                          </m:r>
                        </m:sub>
                      </m:sSub>
                      <m:r>
                        <a:rPr lang="en-US" b="0" i="1" smtClean="0">
                          <a:latin typeface="Cambria Math" panose="02040503050406030204" pitchFamily="18" charset="0"/>
                        </a:rPr>
                        <m:t>)</m:t>
                      </m:r>
                      <m:r>
                        <a:rPr lang="en-US" b="0" i="0"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𝑔𝑘</m:t>
                                  </m:r>
                                </m:sub>
                                <m:sup>
                                  <m:r>
                                    <a:rPr lang="en-US" b="0" i="1" smtClean="0">
                                      <a:latin typeface="Cambria Math" panose="02040503050406030204" pitchFamily="18" charset="0"/>
                                    </a:rPr>
                                    <m:t>𝑠</m:t>
                                  </m:r>
                                </m:sup>
                              </m:sSubSup>
                              <m:r>
                                <a:rPr lang="en-US" b="0" i="1" smtClean="0">
                                  <a:latin typeface="Cambria Math" panose="02040503050406030204" pitchFamily="18" charset="0"/>
                                </a:rPr>
                                <m:t>=1</m:t>
                              </m:r>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𝑔𝑘</m:t>
                              </m:r>
                            </m:sub>
                          </m:sSub>
                          <m:r>
                            <m:rPr>
                              <m:nor/>
                            </m:rPr>
                            <a:rPr lang="en-US" dirty="0" smtClean="0"/>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𝑔𝑘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𝑔𝑘</m:t>
                              </m:r>
                            </m:sub>
                            <m:sup>
                              <m:r>
                                <a:rPr lang="en-US" b="0" i="1" smtClean="0">
                                  <a:latin typeface="Cambria Math" panose="02040503050406030204" pitchFamily="18" charset="0"/>
                                </a:rPr>
                                <m:t>𝑠</m:t>
                              </m:r>
                            </m:sup>
                          </m:sSubSup>
                          <m:r>
                            <a:rPr lang="en-US" b="0" i="1" smtClean="0">
                              <a:latin typeface="Cambria Math" panose="02040503050406030204" pitchFamily="18" charset="0"/>
                            </a:rPr>
                            <m:t>=1)</m:t>
                          </m:r>
                          <m:groupChr>
                            <m:groupChrPr>
                              <m:chr m:val="⇒"/>
                              <m:vertJc m:val="bot"/>
                              <m:ctrlPr>
                                <a:rPr lang="en-US" b="0" i="1" smtClean="0">
                                  <a:latin typeface="Cambria Math" panose="02040503050406030204" pitchFamily="18" charset="0"/>
                                </a:rPr>
                              </m:ctrlPr>
                            </m:groupChrPr>
                            <m:e/>
                          </m:groupChr>
                        </m:e>
                      </m:nary>
                    </m:oMath>
                  </a14:m>
                  <a:endParaRPr lang="en-US" dirty="0"/>
                </a:p>
                <a:p>
                  <a:endParaRPr lang="el-GR" dirty="0"/>
                </a:p>
              </p:txBody>
            </p:sp>
          </mc:Choice>
          <mc:Fallback xmlns="">
            <p:sp>
              <p:nvSpPr>
                <p:cNvPr id="32" name="Ορθογώνιο 31"/>
                <p:cNvSpPr>
                  <a:spLocks noRot="1" noChangeAspect="1" noMove="1" noResize="1" noEditPoints="1" noAdjustHandles="1" noChangeArrowheads="1" noChangeShapeType="1" noTextEdit="1"/>
                </p:cNvSpPr>
                <p:nvPr/>
              </p:nvSpPr>
              <p:spPr>
                <a:xfrm>
                  <a:off x="6394256" y="3435025"/>
                  <a:ext cx="5234510" cy="80278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797218" y="4166385"/>
                  <a:ext cx="4428585"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𝑔𝑘</m:t>
                            </m:r>
                          </m:sub>
                        </m:sSub>
                        <m:r>
                          <m:rPr>
                            <m:nor/>
                          </m:rPr>
                          <a:rPr lang="en-US" dirty="0" smtClean="0"/>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𝑔𝑘</m:t>
                            </m:r>
                          </m:sub>
                        </m:sSub>
                        <m:r>
                          <a:rPr lang="en-US" b="0" i="1" smtClean="0">
                            <a:latin typeface="Cambria Math" panose="02040503050406030204" pitchFamily="18" charset="0"/>
                          </a:rPr>
                          <m:t>)</m:t>
                        </m:r>
                        <m:r>
                          <a:rPr lang="en-US" b="0" i="0"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sub>
                          <m:sup/>
                          <m:e>
                            <m:sSubSup>
                              <m:sSubSupPr>
                                <m:ctrlPr>
                                  <a:rPr lang="en-US" b="0" i="1" smtClean="0">
                                    <a:latin typeface="Cambria Math" panose="02040503050406030204" pitchFamily="18" charset="0"/>
                                  </a:rPr>
                                </m:ctrlPr>
                              </m:sSubSupPr>
                              <m:e>
                                <m:r>
                                  <a:rPr lang="el-GR" b="0" i="1" smtClean="0">
                                    <a:latin typeface="Cambria Math" panose="02040503050406030204" pitchFamily="18" charset="0"/>
                                  </a:rPr>
                                  <m:t>𝜋</m:t>
                                </m:r>
                              </m:e>
                              <m:sub>
                                <m:r>
                                  <a:rPr lang="en-US" b="0" i="1" smtClean="0">
                                    <a:latin typeface="Cambria Math" panose="02040503050406030204" pitchFamily="18" charset="0"/>
                                  </a:rPr>
                                  <m:t>𝑔</m:t>
                                </m:r>
                              </m:sub>
                              <m:sup>
                                <m:r>
                                  <a:rPr lang="en-US" b="0" i="1" smtClean="0">
                                    <a:latin typeface="Cambria Math" panose="02040503050406030204" pitchFamily="18" charset="0"/>
                                  </a:rPr>
                                  <m:t>𝑠</m:t>
                                </m:r>
                              </m:sup>
                            </m:sSubSup>
                            <m:r>
                              <a:rPr lang="en-US" b="0" i="1" smtClean="0">
                                <a:latin typeface="Cambria Math" panose="02040503050406030204" pitchFamily="18" charset="0"/>
                              </a:rPr>
                              <m:t>𝐵𝑖𝑛𝑜𝑚𝑖𝑎𝑙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𝑔𝑘</m:t>
                                </m:r>
                              </m:sub>
                            </m:sSub>
                            <m:r>
                              <m:rPr>
                                <m:nor/>
                              </m:rPr>
                              <a:rPr lang="en-US" dirty="0" smtClean="0"/>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𝑔𝑘</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𝑔𝑘</m:t>
                                </m:r>
                              </m:sub>
                              <m:sup>
                                <m:r>
                                  <a:rPr lang="en-US" b="0" i="1" smtClean="0">
                                    <a:latin typeface="Cambria Math" panose="02040503050406030204" pitchFamily="18" charset="0"/>
                                  </a:rPr>
                                  <m:t>𝑠</m:t>
                                </m:r>
                              </m:sup>
                            </m:sSubSup>
                            <m:r>
                              <a:rPr lang="en-US" b="0" i="1" smtClean="0">
                                <a:latin typeface="Cambria Math" panose="02040503050406030204" pitchFamily="18" charset="0"/>
                              </a:rPr>
                              <m:t>) </m:t>
                            </m:r>
                          </m:e>
                        </m:nary>
                      </m:oMath>
                    </m:oMathPara>
                  </a14:m>
                  <a:endParaRPr lang="el-GR" dirty="0"/>
                </a:p>
              </p:txBody>
            </p:sp>
          </mc:Choice>
          <mc:Fallback xmlns="">
            <p:sp>
              <p:nvSpPr>
                <p:cNvPr id="33" name="TextBox 32"/>
                <p:cNvSpPr txBox="1">
                  <a:spLocks noRot="1" noChangeAspect="1" noMove="1" noResize="1" noEditPoints="1" noAdjustHandles="1" noChangeArrowheads="1" noChangeShapeType="1" noTextEdit="1"/>
                </p:cNvSpPr>
                <p:nvPr/>
              </p:nvSpPr>
              <p:spPr>
                <a:xfrm>
                  <a:off x="6797218" y="4166385"/>
                  <a:ext cx="4428585" cy="672172"/>
                </a:xfrm>
                <a:prstGeom prst="rect">
                  <a:avLst/>
                </a:prstGeom>
                <a:blipFill>
                  <a:blip r:embed="rId5"/>
                  <a:stretch>
                    <a:fillRect/>
                  </a:stretch>
                </a:blipFill>
              </p:spPr>
              <p:txBody>
                <a:bodyPr/>
                <a:lstStyle/>
                <a:p>
                  <a:r>
                    <a:rPr lang="el-GR">
                      <a:noFill/>
                    </a:rPr>
                    <a:t> </a:t>
                  </a:r>
                </a:p>
              </p:txBody>
            </p:sp>
          </mc:Fallback>
        </mc:AlternateContent>
      </p:grpSp>
      <p:sp>
        <p:nvSpPr>
          <p:cNvPr id="2" name="Slide Number Placeholder 1">
            <a:extLst>
              <a:ext uri="{FF2B5EF4-FFF2-40B4-BE49-F238E27FC236}">
                <a16:creationId xmlns:a16="http://schemas.microsoft.com/office/drawing/2014/main" id="{940125CA-ED1C-4366-B432-56C5F5807EB4}"/>
              </a:ext>
            </a:extLst>
          </p:cNvPr>
          <p:cNvSpPr>
            <a:spLocks noGrp="1"/>
          </p:cNvSpPr>
          <p:nvPr>
            <p:ph type="sldNum" sz="quarter" idx="12"/>
          </p:nvPr>
        </p:nvSpPr>
        <p:spPr/>
        <p:txBody>
          <a:bodyPr/>
          <a:lstStyle/>
          <a:p>
            <a:fld id="{7DC737F5-9EFA-41E0-A069-A1C0F1745FFE}" type="slidenum">
              <a:rPr lang="el-GR" smtClean="0"/>
              <a:t>13</a:t>
            </a:fld>
            <a:endParaRPr lang="el-GR"/>
          </a:p>
        </p:txBody>
      </p:sp>
    </p:spTree>
    <p:extLst>
      <p:ext uri="{BB962C8B-B14F-4D97-AF65-F5344CB8AC3E}">
        <p14:creationId xmlns:p14="http://schemas.microsoft.com/office/powerpoint/2010/main" val="348342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Ορθογώνιο 25"/>
          <p:cNvSpPr/>
          <p:nvPr/>
        </p:nvSpPr>
        <p:spPr>
          <a:xfrm>
            <a:off x="341193" y="4150526"/>
            <a:ext cx="5435417" cy="20585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Ορθογώνιο 16"/>
          <p:cNvSpPr/>
          <p:nvPr/>
        </p:nvSpPr>
        <p:spPr>
          <a:xfrm>
            <a:off x="360551" y="1756685"/>
            <a:ext cx="5416060" cy="20585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Τίτλος 1"/>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Partial Pooling</a:t>
            </a:r>
            <a:endParaRPr lang="el-GR" sz="4400" dirty="0"/>
          </a:p>
        </p:txBody>
      </p:sp>
      <p:grpSp>
        <p:nvGrpSpPr>
          <p:cNvPr id="11" name="Ομάδα 10"/>
          <p:cNvGrpSpPr/>
          <p:nvPr/>
        </p:nvGrpSpPr>
        <p:grpSpPr>
          <a:xfrm>
            <a:off x="580798" y="2345937"/>
            <a:ext cx="5270137" cy="1108678"/>
            <a:chOff x="532263" y="1583140"/>
            <a:chExt cx="5270137" cy="1108678"/>
          </a:xfrm>
        </p:grpSpPr>
        <p:sp>
          <p:nvSpPr>
            <p:cNvPr id="4" name="TextBox 3"/>
            <p:cNvSpPr txBox="1"/>
            <p:nvPr/>
          </p:nvSpPr>
          <p:spPr>
            <a:xfrm>
              <a:off x="532263" y="1583140"/>
              <a:ext cx="3316406" cy="923330"/>
            </a:xfrm>
            <a:prstGeom prst="rect">
              <a:avLst/>
            </a:prstGeom>
            <a:noFill/>
          </p:spPr>
          <p:txBody>
            <a:bodyPr wrap="square" rtlCol="0">
              <a:spAutoFit/>
            </a:bodyPr>
            <a:lstStyle/>
            <a:p>
              <a:pPr marL="285750" indent="-285750">
                <a:buFont typeface="Arial" panose="020B0604020202020204" pitchFamily="34" charset="0"/>
                <a:buChar char="•"/>
              </a:pPr>
              <a:r>
                <a:rPr lang="en-US" dirty="0"/>
                <a:t>Many parameters per gene </a:t>
              </a:r>
            </a:p>
            <a:p>
              <a:endParaRPr lang="en-US" dirty="0"/>
            </a:p>
            <a:p>
              <a:pPr marL="285750" indent="-285750">
                <a:buFont typeface="Arial" panose="020B0604020202020204" pitchFamily="34" charset="0"/>
                <a:buChar char="•"/>
              </a:pPr>
              <a:r>
                <a:rPr lang="en-US" dirty="0"/>
                <a:t>Thousands of genes</a:t>
              </a:r>
              <a:endParaRPr lang="el-GR" dirty="0"/>
            </a:p>
          </p:txBody>
        </p:sp>
        <p:sp>
          <p:nvSpPr>
            <p:cNvPr id="15" name="Δεξί άγκιστρο 14"/>
            <p:cNvSpPr/>
            <p:nvPr/>
          </p:nvSpPr>
          <p:spPr>
            <a:xfrm>
              <a:off x="3598810" y="1674968"/>
              <a:ext cx="249859" cy="83150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8" name="TextBox 7"/>
            <p:cNvSpPr txBox="1"/>
            <p:nvPr/>
          </p:nvSpPr>
          <p:spPr>
            <a:xfrm>
              <a:off x="4051287" y="1768488"/>
              <a:ext cx="1751113" cy="923330"/>
            </a:xfrm>
            <a:prstGeom prst="rect">
              <a:avLst/>
            </a:prstGeom>
            <a:noFill/>
          </p:spPr>
          <p:txBody>
            <a:bodyPr wrap="square" rtlCol="0">
              <a:spAutoFit/>
            </a:bodyPr>
            <a:lstStyle/>
            <a:p>
              <a:pPr algn="ctr"/>
              <a:r>
                <a:rPr lang="en-US" b="1" i="1" dirty="0"/>
                <a:t>Large number of parameters</a:t>
              </a:r>
              <a:endParaRPr lang="el-GR" b="1" i="1" dirty="0"/>
            </a:p>
            <a:p>
              <a:pPr algn="ctr"/>
              <a:endParaRPr lang="el-GR" b="1" i="1" dirty="0"/>
            </a:p>
          </p:txBody>
        </p:sp>
      </p:grpSp>
      <p:grpSp>
        <p:nvGrpSpPr>
          <p:cNvPr id="13" name="Ομάδα 12"/>
          <p:cNvGrpSpPr/>
          <p:nvPr/>
        </p:nvGrpSpPr>
        <p:grpSpPr>
          <a:xfrm>
            <a:off x="623255" y="4671087"/>
            <a:ext cx="4960436" cy="1200329"/>
            <a:chOff x="4781965" y="3745388"/>
            <a:chExt cx="4960436" cy="1200329"/>
          </a:xfrm>
        </p:grpSpPr>
        <p:sp>
          <p:nvSpPr>
            <p:cNvPr id="16" name="Δεξί άγκιστρο 15"/>
            <p:cNvSpPr/>
            <p:nvPr/>
          </p:nvSpPr>
          <p:spPr>
            <a:xfrm>
              <a:off x="7199719" y="3837973"/>
              <a:ext cx="249859" cy="83150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grpSp>
          <p:nvGrpSpPr>
            <p:cNvPr id="12" name="Ομάδα 11"/>
            <p:cNvGrpSpPr/>
            <p:nvPr/>
          </p:nvGrpSpPr>
          <p:grpSpPr>
            <a:xfrm>
              <a:off x="4781965" y="3745388"/>
              <a:ext cx="4960436" cy="1200329"/>
              <a:chOff x="791570" y="3780430"/>
              <a:chExt cx="4960436" cy="1200329"/>
            </a:xfrm>
          </p:grpSpPr>
          <p:sp>
            <p:nvSpPr>
              <p:cNvPr id="6" name="TextBox 5"/>
              <p:cNvSpPr txBox="1"/>
              <p:nvPr/>
            </p:nvSpPr>
            <p:spPr>
              <a:xfrm>
                <a:off x="791570" y="3780430"/>
                <a:ext cx="30570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Low read counts</a:t>
                </a:r>
              </a:p>
              <a:p>
                <a:endParaRPr lang="en-US" dirty="0"/>
              </a:p>
              <a:p>
                <a:pPr marL="285750" indent="-285750">
                  <a:buFont typeface="Arial" panose="020B0604020202020204" pitchFamily="34" charset="0"/>
                  <a:buChar char="•"/>
                </a:pPr>
                <a:r>
                  <a:rPr lang="en-US" dirty="0"/>
                  <a:t>Sampling Variation</a:t>
                </a:r>
              </a:p>
              <a:p>
                <a:endParaRPr lang="el-GR" dirty="0"/>
              </a:p>
            </p:txBody>
          </p:sp>
          <p:sp>
            <p:nvSpPr>
              <p:cNvPr id="18" name="TextBox 17"/>
              <p:cNvSpPr txBox="1"/>
              <p:nvPr/>
            </p:nvSpPr>
            <p:spPr>
              <a:xfrm>
                <a:off x="3782529" y="3965600"/>
                <a:ext cx="1969477" cy="646331"/>
              </a:xfrm>
              <a:prstGeom prst="rect">
                <a:avLst/>
              </a:prstGeom>
              <a:noFill/>
            </p:spPr>
            <p:txBody>
              <a:bodyPr wrap="square" rtlCol="0">
                <a:spAutoFit/>
              </a:bodyPr>
              <a:lstStyle/>
              <a:p>
                <a:pPr algn="ctr"/>
                <a:r>
                  <a:rPr lang="en-US" b="1" i="1" dirty="0"/>
                  <a:t>Limited data for reliable estimation</a:t>
                </a:r>
                <a:endParaRPr lang="el-GR" b="1" i="1" dirty="0"/>
              </a:p>
            </p:txBody>
          </p:sp>
        </p:grpSp>
      </p:grpSp>
      <p:sp>
        <p:nvSpPr>
          <p:cNvPr id="9" name="TextBox 8"/>
          <p:cNvSpPr txBox="1"/>
          <p:nvPr/>
        </p:nvSpPr>
        <p:spPr>
          <a:xfrm>
            <a:off x="532263" y="1251548"/>
            <a:ext cx="4708478" cy="400110"/>
          </a:xfrm>
          <a:prstGeom prst="rect">
            <a:avLst/>
          </a:prstGeom>
          <a:noFill/>
        </p:spPr>
        <p:txBody>
          <a:bodyPr wrap="square" rtlCol="0">
            <a:spAutoFit/>
          </a:bodyPr>
          <a:lstStyle/>
          <a:p>
            <a:r>
              <a:rPr lang="en-US" sz="2000" b="1" i="1" dirty="0">
                <a:solidFill>
                  <a:schemeClr val="accent1"/>
                </a:solidFill>
              </a:rPr>
              <a:t>Problems:</a:t>
            </a:r>
            <a:endParaRPr lang="el-GR" b="1" i="1" dirty="0">
              <a:solidFill>
                <a:schemeClr val="accent1"/>
              </a:solidFill>
            </a:endParaRPr>
          </a:p>
        </p:txBody>
      </p:sp>
      <p:sp>
        <p:nvSpPr>
          <p:cNvPr id="19" name="TextBox 18"/>
          <p:cNvSpPr txBox="1"/>
          <p:nvPr/>
        </p:nvSpPr>
        <p:spPr>
          <a:xfrm>
            <a:off x="8256702" y="1076377"/>
            <a:ext cx="3889611" cy="523220"/>
          </a:xfrm>
          <a:prstGeom prst="rect">
            <a:avLst/>
          </a:prstGeom>
          <a:noFill/>
        </p:spPr>
        <p:txBody>
          <a:bodyPr wrap="square" rtlCol="0">
            <a:spAutoFit/>
          </a:bodyPr>
          <a:lstStyle/>
          <a:p>
            <a:r>
              <a:rPr lang="en-US" sz="2800" b="1" i="1" dirty="0">
                <a:solidFill>
                  <a:schemeClr val="accent1"/>
                </a:solidFill>
              </a:rPr>
              <a:t>Hierarchical Modeling</a:t>
            </a:r>
            <a:endParaRPr lang="el-GR" b="1" i="1" dirty="0">
              <a:solidFill>
                <a:schemeClr val="accent1"/>
              </a:solidFill>
            </a:endParaRPr>
          </a:p>
        </p:txBody>
      </p:sp>
      <p:sp>
        <p:nvSpPr>
          <p:cNvPr id="44" name="TextBox 43"/>
          <p:cNvSpPr txBox="1"/>
          <p:nvPr/>
        </p:nvSpPr>
        <p:spPr>
          <a:xfrm>
            <a:off x="6933642" y="5995743"/>
            <a:ext cx="707584" cy="338554"/>
          </a:xfrm>
          <a:prstGeom prst="rect">
            <a:avLst/>
          </a:prstGeom>
          <a:noFill/>
        </p:spPr>
        <p:txBody>
          <a:bodyPr wrap="square" rtlCol="0">
            <a:spAutoFit/>
          </a:bodyPr>
          <a:lstStyle/>
          <a:p>
            <a:r>
              <a:rPr lang="en-US" sz="1600" dirty="0"/>
              <a:t>x</a:t>
            </a:r>
            <a:r>
              <a:rPr lang="en-US" sz="1600" baseline="-25000" dirty="0"/>
              <a:t>g1</a:t>
            </a:r>
            <a:endParaRPr lang="el-GR" sz="1600" dirty="0"/>
          </a:p>
        </p:txBody>
      </p:sp>
      <p:grpSp>
        <p:nvGrpSpPr>
          <p:cNvPr id="124" name="Ομάδα 123"/>
          <p:cNvGrpSpPr/>
          <p:nvPr/>
        </p:nvGrpSpPr>
        <p:grpSpPr>
          <a:xfrm>
            <a:off x="7287434" y="1729301"/>
            <a:ext cx="4932284" cy="4616739"/>
            <a:chOff x="7641226" y="1099115"/>
            <a:chExt cx="4932284" cy="4616739"/>
          </a:xfrm>
        </p:grpSpPr>
        <mc:AlternateContent xmlns:mc="http://schemas.openxmlformats.org/markup-compatibility/2006" xmlns:a14="http://schemas.microsoft.com/office/drawing/2010/main">
          <mc:Choice Requires="a14">
            <p:sp>
              <p:nvSpPr>
                <p:cNvPr id="20" name="Ορθογώνιο 19"/>
                <p:cNvSpPr/>
                <p:nvPr/>
              </p:nvSpPr>
              <p:spPr>
                <a:xfrm>
                  <a:off x="8844790" y="1101221"/>
                  <a:ext cx="923843" cy="4250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𝑔</m:t>
                            </m:r>
                          </m:sub>
                          <m:sup>
                            <m:r>
                              <a:rPr lang="en-US" sz="2000" b="0" i="1" smtClean="0">
                                <a:latin typeface="Cambria Math" panose="02040503050406030204" pitchFamily="18" charset="0"/>
                              </a:rPr>
                              <m:t>𝑚𝑜𝑛𝑜</m:t>
                            </m:r>
                          </m:sup>
                        </m:sSubSup>
                      </m:oMath>
                    </m:oMathPara>
                  </a14:m>
                  <a:endParaRPr lang="el-GR" dirty="0"/>
                </a:p>
              </p:txBody>
            </p:sp>
          </mc:Choice>
          <mc:Fallback xmlns="">
            <p:sp>
              <p:nvSpPr>
                <p:cNvPr id="20" name="Ορθογώνιο 19"/>
                <p:cNvSpPr>
                  <a:spLocks noRot="1" noChangeAspect="1" noMove="1" noResize="1" noEditPoints="1" noAdjustHandles="1" noChangeArrowheads="1" noChangeShapeType="1" noTextEdit="1"/>
                </p:cNvSpPr>
                <p:nvPr/>
              </p:nvSpPr>
              <p:spPr>
                <a:xfrm>
                  <a:off x="8844790" y="1101221"/>
                  <a:ext cx="923843" cy="425053"/>
                </a:xfrm>
                <a:prstGeom prst="rect">
                  <a:avLst/>
                </a:prstGeom>
                <a:blipFill>
                  <a:blip r:embed="rId2"/>
                  <a:stretch>
                    <a:fillRect b="-5714"/>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0774454" y="1099115"/>
                  <a:ext cx="955103" cy="708464"/>
                </a:xfrm>
                <a:prstGeom prst="rect">
                  <a:avLst/>
                </a:prstGeom>
                <a:noFill/>
              </p:spPr>
              <p:txBody>
                <a:bodyPr wrap="square" rtlCol="0">
                  <a:spAutoFit/>
                </a:bodyPr>
                <a:lstStyle/>
                <a:p>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𝑔</m:t>
                          </m:r>
                        </m:sub>
                        <m:sup>
                          <m:r>
                            <a:rPr lang="en-US" sz="2000" b="0" i="1" smtClean="0">
                              <a:latin typeface="Cambria Math" panose="02040503050406030204" pitchFamily="18" charset="0"/>
                            </a:rPr>
                            <m:t>𝐵</m:t>
                          </m:r>
                        </m:sup>
                      </m:sSubSup>
                    </m:oMath>
                  </a14:m>
                  <a:r>
                    <a:rPr lang="en-US" sz="2000" b="0" dirty="0"/>
                    <a:t>,</a:t>
                  </a:r>
                  <a14:m>
                    <m:oMath xmlns:m="http://schemas.openxmlformats.org/officeDocument/2006/math">
                      <m:sSubSup>
                        <m:sSubSupPr>
                          <m:ctrlPr>
                            <a:rPr lang="en-US" sz="2000" b="0" i="1" smtClean="0">
                              <a:latin typeface="Cambria Math" panose="02040503050406030204" pitchFamily="18" charset="0"/>
                            </a:rPr>
                          </m:ctrlPr>
                        </m:sSubSupPr>
                        <m:e>
                          <m:r>
                            <a:rPr lang="el-GR" sz="2000" b="0" i="1" smtClean="0">
                              <a:latin typeface="Cambria Math" panose="02040503050406030204" pitchFamily="18" charset="0"/>
                            </a:rPr>
                            <m:t>𝛽</m:t>
                          </m:r>
                        </m:e>
                        <m:sub>
                          <m:r>
                            <a:rPr lang="en-US" sz="2000" b="0" i="1" smtClean="0">
                              <a:latin typeface="Cambria Math" panose="02040503050406030204" pitchFamily="18" charset="0"/>
                            </a:rPr>
                            <m:t>𝑔</m:t>
                          </m:r>
                        </m:sub>
                        <m:sup>
                          <m:r>
                            <a:rPr lang="en-US" sz="2000" b="0" i="1" smtClean="0">
                              <a:latin typeface="Cambria Math" panose="02040503050406030204" pitchFamily="18" charset="0"/>
                            </a:rPr>
                            <m:t>𝐵</m:t>
                          </m:r>
                        </m:sup>
                      </m:sSubSup>
                    </m:oMath>
                  </a14:m>
                  <a:endParaRPr lang="el-GR" dirty="0"/>
                </a:p>
                <a:p>
                  <a:endParaRPr lang="el-GR" dirty="0"/>
                </a:p>
              </p:txBody>
            </p:sp>
          </mc:Choice>
          <mc:Fallback xmlns="">
            <p:sp>
              <p:nvSpPr>
                <p:cNvPr id="22" name="TextBox 21"/>
                <p:cNvSpPr txBox="1">
                  <a:spLocks noRot="1" noChangeAspect="1" noMove="1" noResize="1" noEditPoints="1" noAdjustHandles="1" noChangeArrowheads="1" noChangeShapeType="1" noTextEdit="1"/>
                </p:cNvSpPr>
                <p:nvPr/>
              </p:nvSpPr>
              <p:spPr>
                <a:xfrm>
                  <a:off x="10774454" y="1099115"/>
                  <a:ext cx="955103" cy="708464"/>
                </a:xfrm>
                <a:prstGeom prst="rect">
                  <a:avLst/>
                </a:prstGeom>
                <a:blipFill>
                  <a:blip r:embed="rId3"/>
                  <a:stretch>
                    <a:fillRect t="-3448"/>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035660" y="3287829"/>
                  <a:ext cx="530462" cy="397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l-GR"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𝑔</m:t>
                            </m:r>
                          </m:sub>
                          <m:sup>
                            <m:r>
                              <a:rPr lang="en-US" b="0" i="1" smtClean="0">
                                <a:latin typeface="Cambria Math" panose="02040503050406030204" pitchFamily="18" charset="0"/>
                              </a:rPr>
                              <m:t>𝑃</m:t>
                            </m:r>
                          </m:sup>
                        </m:sSubSup>
                      </m:oMath>
                    </m:oMathPara>
                  </a14:m>
                  <a:endParaRPr lang="el-GR" dirty="0"/>
                </a:p>
              </p:txBody>
            </p:sp>
          </mc:Choice>
          <mc:Fallback xmlns="">
            <p:sp>
              <p:nvSpPr>
                <p:cNvPr id="30" name="TextBox 29"/>
                <p:cNvSpPr txBox="1">
                  <a:spLocks noRot="1" noChangeAspect="1" noMove="1" noResize="1" noEditPoints="1" noAdjustHandles="1" noChangeArrowheads="1" noChangeShapeType="1" noTextEdit="1"/>
                </p:cNvSpPr>
                <p:nvPr/>
              </p:nvSpPr>
              <p:spPr>
                <a:xfrm>
                  <a:off x="8035660" y="3287829"/>
                  <a:ext cx="530462" cy="397545"/>
                </a:xfrm>
                <a:prstGeom prst="rect">
                  <a:avLst/>
                </a:prstGeom>
                <a:blipFill>
                  <a:blip r:embed="rId4"/>
                  <a:stretch>
                    <a:fillRect b="-6154"/>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9476198" y="3291452"/>
                  <a:ext cx="436729" cy="397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l-GR"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𝑔</m:t>
                            </m:r>
                          </m:sub>
                          <m:sup>
                            <m:r>
                              <a:rPr lang="en-US" b="0" i="1" smtClean="0">
                                <a:latin typeface="Cambria Math" panose="02040503050406030204" pitchFamily="18" charset="0"/>
                              </a:rPr>
                              <m:t>𝑀</m:t>
                            </m:r>
                          </m:sup>
                        </m:sSubSup>
                      </m:oMath>
                    </m:oMathPara>
                  </a14:m>
                  <a:endParaRPr lang="el-GR" dirty="0"/>
                </a:p>
              </p:txBody>
            </p:sp>
          </mc:Choice>
          <mc:Fallback xmlns="">
            <p:sp>
              <p:nvSpPr>
                <p:cNvPr id="42" name="TextBox 41"/>
                <p:cNvSpPr txBox="1">
                  <a:spLocks noRot="1" noChangeAspect="1" noMove="1" noResize="1" noEditPoints="1" noAdjustHandles="1" noChangeArrowheads="1" noChangeShapeType="1" noTextEdit="1"/>
                </p:cNvSpPr>
                <p:nvPr/>
              </p:nvSpPr>
              <p:spPr>
                <a:xfrm>
                  <a:off x="9476198" y="3291452"/>
                  <a:ext cx="436729" cy="397545"/>
                </a:xfrm>
                <a:prstGeom prst="rect">
                  <a:avLst/>
                </a:prstGeom>
                <a:blipFill>
                  <a:blip r:embed="rId5"/>
                  <a:stretch>
                    <a:fillRect b="-4545"/>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10909092" y="3315272"/>
                  <a:ext cx="518615" cy="4120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l-GR"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𝑔𝑘</m:t>
                            </m:r>
                          </m:sub>
                          <m:sup>
                            <m:r>
                              <a:rPr lang="en-US" b="0" i="1" smtClean="0">
                                <a:latin typeface="Cambria Math" panose="02040503050406030204" pitchFamily="18" charset="0"/>
                              </a:rPr>
                              <m:t>𝐵</m:t>
                            </m:r>
                          </m:sup>
                        </m:sSubSup>
                      </m:oMath>
                    </m:oMathPara>
                  </a14:m>
                  <a:endParaRPr lang="el-GR" dirty="0"/>
                </a:p>
              </p:txBody>
            </p:sp>
          </mc:Choice>
          <mc:Fallback xmlns="">
            <p:sp>
              <p:nvSpPr>
                <p:cNvPr id="43" name="TextBox 42"/>
                <p:cNvSpPr txBox="1">
                  <a:spLocks noRot="1" noChangeAspect="1" noMove="1" noResize="1" noEditPoints="1" noAdjustHandles="1" noChangeArrowheads="1" noChangeShapeType="1" noTextEdit="1"/>
                </p:cNvSpPr>
                <p:nvPr/>
              </p:nvSpPr>
              <p:spPr>
                <a:xfrm>
                  <a:off x="10909092" y="3315272"/>
                  <a:ext cx="518615" cy="412036"/>
                </a:xfrm>
                <a:prstGeom prst="rect">
                  <a:avLst/>
                </a:prstGeom>
                <a:blipFill>
                  <a:blip r:embed="rId6"/>
                  <a:stretch>
                    <a:fillRect b="-8824"/>
                  </a:stretch>
                </a:blipFill>
              </p:spPr>
              <p:txBody>
                <a:bodyPr/>
                <a:lstStyle/>
                <a:p>
                  <a:r>
                    <a:rPr lang="el-GR">
                      <a:noFill/>
                    </a:rPr>
                    <a:t> </a:t>
                  </a:r>
                </a:p>
              </p:txBody>
            </p:sp>
          </mc:Fallback>
        </mc:AlternateContent>
        <p:sp>
          <p:nvSpPr>
            <p:cNvPr id="45" name="TextBox 44"/>
            <p:cNvSpPr txBox="1"/>
            <p:nvPr/>
          </p:nvSpPr>
          <p:spPr>
            <a:xfrm>
              <a:off x="8699754" y="5377300"/>
              <a:ext cx="707584" cy="338554"/>
            </a:xfrm>
            <a:prstGeom prst="rect">
              <a:avLst/>
            </a:prstGeom>
            <a:noFill/>
          </p:spPr>
          <p:txBody>
            <a:bodyPr wrap="square" rtlCol="0">
              <a:spAutoFit/>
            </a:bodyPr>
            <a:lstStyle/>
            <a:p>
              <a:r>
                <a:rPr lang="en-US" sz="1600" dirty="0">
                  <a:solidFill>
                    <a:schemeClr val="accent1"/>
                  </a:solidFill>
                </a:rPr>
                <a:t>x</a:t>
              </a:r>
              <a:r>
                <a:rPr lang="en-US" sz="1600" baseline="-25000" dirty="0">
                  <a:solidFill>
                    <a:schemeClr val="accent1"/>
                  </a:solidFill>
                </a:rPr>
                <a:t>g2</a:t>
              </a:r>
              <a:endParaRPr lang="el-GR" sz="1600" dirty="0">
                <a:solidFill>
                  <a:schemeClr val="accent1"/>
                </a:solidFill>
              </a:endParaRPr>
            </a:p>
          </p:txBody>
        </p:sp>
        <p:sp>
          <p:nvSpPr>
            <p:cNvPr id="46" name="TextBox 45"/>
            <p:cNvSpPr txBox="1"/>
            <p:nvPr/>
          </p:nvSpPr>
          <p:spPr>
            <a:xfrm>
              <a:off x="11865926" y="5365557"/>
              <a:ext cx="707584" cy="338554"/>
            </a:xfrm>
            <a:prstGeom prst="rect">
              <a:avLst/>
            </a:prstGeom>
            <a:noFill/>
          </p:spPr>
          <p:txBody>
            <a:bodyPr wrap="square" rtlCol="0">
              <a:spAutoFit/>
            </a:bodyPr>
            <a:lstStyle/>
            <a:p>
              <a:r>
                <a:rPr lang="en-US" sz="1600" dirty="0" err="1">
                  <a:solidFill>
                    <a:schemeClr val="accent2">
                      <a:lumMod val="75000"/>
                    </a:schemeClr>
                  </a:solidFill>
                </a:rPr>
                <a:t>x</a:t>
              </a:r>
              <a:r>
                <a:rPr lang="en-US" sz="1600" baseline="-25000" dirty="0" err="1">
                  <a:solidFill>
                    <a:schemeClr val="accent2">
                      <a:lumMod val="75000"/>
                    </a:schemeClr>
                  </a:solidFill>
                </a:rPr>
                <a:t>gK</a:t>
              </a:r>
              <a:endParaRPr lang="el-GR" sz="1600" dirty="0">
                <a:solidFill>
                  <a:schemeClr val="accent2">
                    <a:lumMod val="75000"/>
                  </a:schemeClr>
                </a:solidFill>
              </a:endParaRPr>
            </a:p>
          </p:txBody>
        </p:sp>
        <p:sp>
          <p:nvSpPr>
            <p:cNvPr id="47" name="TextBox 46"/>
            <p:cNvSpPr txBox="1"/>
            <p:nvPr/>
          </p:nvSpPr>
          <p:spPr>
            <a:xfrm>
              <a:off x="10201508" y="5342044"/>
              <a:ext cx="707584" cy="369332"/>
            </a:xfrm>
            <a:prstGeom prst="rect">
              <a:avLst/>
            </a:prstGeom>
            <a:noFill/>
          </p:spPr>
          <p:txBody>
            <a:bodyPr wrap="square" rtlCol="0">
              <a:spAutoFit/>
            </a:bodyPr>
            <a:lstStyle/>
            <a:p>
              <a:r>
                <a:rPr lang="en-US" dirty="0"/>
                <a:t>…..</a:t>
              </a:r>
              <a:endParaRPr lang="el-GR" dirty="0"/>
            </a:p>
          </p:txBody>
        </p:sp>
        <p:cxnSp>
          <p:nvCxnSpPr>
            <p:cNvPr id="49" name="Ευθύγραμμο βέλος σύνδεσης 48"/>
            <p:cNvCxnSpPr>
              <a:stCxn id="20" idx="2"/>
              <a:endCxn id="30" idx="0"/>
            </p:cNvCxnSpPr>
            <p:nvPr/>
          </p:nvCxnSpPr>
          <p:spPr>
            <a:xfrm flipH="1">
              <a:off x="8300891" y="1526274"/>
              <a:ext cx="1005821" cy="1761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Ευθύγραμμο βέλος σύνδεσης 50"/>
            <p:cNvCxnSpPr>
              <a:stCxn id="20" idx="2"/>
              <a:endCxn id="42" idx="0"/>
            </p:cNvCxnSpPr>
            <p:nvPr/>
          </p:nvCxnSpPr>
          <p:spPr>
            <a:xfrm>
              <a:off x="9306712" y="1526274"/>
              <a:ext cx="387851" cy="1765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Ευθύγραμμο βέλος σύνδεσης 54"/>
            <p:cNvCxnSpPr/>
            <p:nvPr/>
          </p:nvCxnSpPr>
          <p:spPr>
            <a:xfrm>
              <a:off x="11150115" y="1526274"/>
              <a:ext cx="1" cy="1733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Ευθύγραμμο βέλος σύνδεσης 57"/>
            <p:cNvCxnSpPr>
              <a:stCxn id="30" idx="2"/>
              <a:endCxn id="44" idx="0"/>
            </p:cNvCxnSpPr>
            <p:nvPr/>
          </p:nvCxnSpPr>
          <p:spPr>
            <a:xfrm flipH="1">
              <a:off x="7641226" y="3685374"/>
              <a:ext cx="659665" cy="1680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Ευθύγραμμο βέλος σύνδεσης 59"/>
            <p:cNvCxnSpPr>
              <a:stCxn id="42" idx="2"/>
              <a:endCxn id="44" idx="0"/>
            </p:cNvCxnSpPr>
            <p:nvPr/>
          </p:nvCxnSpPr>
          <p:spPr>
            <a:xfrm flipH="1">
              <a:off x="7641226" y="3688997"/>
              <a:ext cx="2053337" cy="1676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Ευθύγραμμο βέλος σύνδεσης 61"/>
            <p:cNvCxnSpPr>
              <a:stCxn id="43" idx="2"/>
              <a:endCxn id="44" idx="0"/>
            </p:cNvCxnSpPr>
            <p:nvPr/>
          </p:nvCxnSpPr>
          <p:spPr>
            <a:xfrm flipH="1">
              <a:off x="7641226" y="3727308"/>
              <a:ext cx="3527174" cy="1638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Ευθύγραμμο βέλος σύνδεσης 63"/>
            <p:cNvCxnSpPr>
              <a:stCxn id="30" idx="2"/>
              <a:endCxn id="46" idx="1"/>
            </p:cNvCxnSpPr>
            <p:nvPr/>
          </p:nvCxnSpPr>
          <p:spPr>
            <a:xfrm>
              <a:off x="8300891" y="3685374"/>
              <a:ext cx="3565035" cy="184946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Ευθύγραμμο βέλος σύνδεσης 65"/>
            <p:cNvCxnSpPr>
              <a:stCxn id="42" idx="2"/>
              <a:endCxn id="46" idx="1"/>
            </p:cNvCxnSpPr>
            <p:nvPr/>
          </p:nvCxnSpPr>
          <p:spPr>
            <a:xfrm>
              <a:off x="9694563" y="3688997"/>
              <a:ext cx="2171363" cy="18458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Ευθύγραμμο βέλος σύνδεσης 67"/>
            <p:cNvCxnSpPr>
              <a:stCxn id="43" idx="2"/>
              <a:endCxn id="46" idx="1"/>
            </p:cNvCxnSpPr>
            <p:nvPr/>
          </p:nvCxnSpPr>
          <p:spPr>
            <a:xfrm>
              <a:off x="11168400" y="3727308"/>
              <a:ext cx="697526" cy="180752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Ευθύγραμμο βέλος σύνδεσης 69"/>
            <p:cNvCxnSpPr>
              <a:stCxn id="30" idx="2"/>
              <a:endCxn id="45" idx="0"/>
            </p:cNvCxnSpPr>
            <p:nvPr/>
          </p:nvCxnSpPr>
          <p:spPr>
            <a:xfrm>
              <a:off x="8300891" y="3685374"/>
              <a:ext cx="752655" cy="169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Ευθύγραμμο βέλος σύνδεσης 71"/>
            <p:cNvCxnSpPr>
              <a:stCxn id="42" idx="2"/>
              <a:endCxn id="45" idx="0"/>
            </p:cNvCxnSpPr>
            <p:nvPr/>
          </p:nvCxnSpPr>
          <p:spPr>
            <a:xfrm flipH="1">
              <a:off x="9053546" y="3688997"/>
              <a:ext cx="641017" cy="1688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Ευθύγραμμο βέλος σύνδεσης 73"/>
            <p:cNvCxnSpPr>
              <a:stCxn id="43" idx="2"/>
              <a:endCxn id="45" idx="0"/>
            </p:cNvCxnSpPr>
            <p:nvPr/>
          </p:nvCxnSpPr>
          <p:spPr>
            <a:xfrm flipH="1">
              <a:off x="9053546" y="3727308"/>
              <a:ext cx="2114854" cy="1649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rot="18011545">
              <a:off x="8270357" y="2162798"/>
              <a:ext cx="773763" cy="369332"/>
            </a:xfrm>
            <a:prstGeom prst="rect">
              <a:avLst/>
            </a:prstGeom>
            <a:noFill/>
          </p:spPr>
          <p:txBody>
            <a:bodyPr wrap="square" rtlCol="0">
              <a:spAutoFit/>
            </a:bodyPr>
            <a:lstStyle/>
            <a:p>
              <a:r>
                <a:rPr lang="en-US" dirty="0"/>
                <a:t>~Beta</a:t>
              </a:r>
              <a:endParaRPr lang="el-GR" dirty="0"/>
            </a:p>
          </p:txBody>
        </p:sp>
        <p:sp>
          <p:nvSpPr>
            <p:cNvPr id="117" name="TextBox 116"/>
            <p:cNvSpPr txBox="1"/>
            <p:nvPr/>
          </p:nvSpPr>
          <p:spPr>
            <a:xfrm rot="4588320">
              <a:off x="9260296" y="2208332"/>
              <a:ext cx="773763" cy="369332"/>
            </a:xfrm>
            <a:prstGeom prst="rect">
              <a:avLst/>
            </a:prstGeom>
            <a:noFill/>
          </p:spPr>
          <p:txBody>
            <a:bodyPr wrap="square" rtlCol="0">
              <a:spAutoFit/>
            </a:bodyPr>
            <a:lstStyle/>
            <a:p>
              <a:r>
                <a:rPr lang="en-US" dirty="0"/>
                <a:t>~Beta</a:t>
              </a:r>
              <a:endParaRPr lang="el-GR" dirty="0"/>
            </a:p>
          </p:txBody>
        </p:sp>
        <p:sp>
          <p:nvSpPr>
            <p:cNvPr id="118" name="TextBox 117"/>
            <p:cNvSpPr txBox="1"/>
            <p:nvPr/>
          </p:nvSpPr>
          <p:spPr>
            <a:xfrm rot="5400000">
              <a:off x="10947900" y="2372134"/>
              <a:ext cx="773763" cy="369332"/>
            </a:xfrm>
            <a:prstGeom prst="rect">
              <a:avLst/>
            </a:prstGeom>
            <a:noFill/>
          </p:spPr>
          <p:txBody>
            <a:bodyPr wrap="square" rtlCol="0">
              <a:spAutoFit/>
            </a:bodyPr>
            <a:lstStyle/>
            <a:p>
              <a:r>
                <a:rPr lang="en-US" dirty="0"/>
                <a:t>~Beta</a:t>
              </a:r>
              <a:endParaRPr lang="el-GR" dirty="0"/>
            </a:p>
          </p:txBody>
        </p:sp>
      </p:grpSp>
      <p:sp>
        <p:nvSpPr>
          <p:cNvPr id="2" name="Slide Number Placeholder 1">
            <a:extLst>
              <a:ext uri="{FF2B5EF4-FFF2-40B4-BE49-F238E27FC236}">
                <a16:creationId xmlns:a16="http://schemas.microsoft.com/office/drawing/2014/main" id="{A9DF63CE-C218-4896-A9A6-DC5E6836A8F5}"/>
              </a:ext>
            </a:extLst>
          </p:cNvPr>
          <p:cNvSpPr>
            <a:spLocks noGrp="1"/>
          </p:cNvSpPr>
          <p:nvPr>
            <p:ph type="sldNum" sz="quarter" idx="12"/>
          </p:nvPr>
        </p:nvSpPr>
        <p:spPr/>
        <p:txBody>
          <a:bodyPr/>
          <a:lstStyle/>
          <a:p>
            <a:fld id="{7DC737F5-9EFA-41E0-A069-A1C0F1745FFE}" type="slidenum">
              <a:rPr lang="el-GR" smtClean="0"/>
              <a:t>14</a:t>
            </a:fld>
            <a:endParaRPr lang="el-GR"/>
          </a:p>
        </p:txBody>
      </p:sp>
    </p:spTree>
    <p:extLst>
      <p:ext uri="{BB962C8B-B14F-4D97-AF65-F5344CB8AC3E}">
        <p14:creationId xmlns:p14="http://schemas.microsoft.com/office/powerpoint/2010/main" val="338281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Τίτλος 1"/>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Estimation of parameters</a:t>
            </a:r>
            <a:endParaRPr lang="el-GR" sz="4400" dirty="0"/>
          </a:p>
        </p:txBody>
      </p:sp>
      <p:sp>
        <p:nvSpPr>
          <p:cNvPr id="2" name="TextBox 1"/>
          <p:cNvSpPr txBox="1"/>
          <p:nvPr/>
        </p:nvSpPr>
        <p:spPr>
          <a:xfrm>
            <a:off x="986050" y="1505726"/>
            <a:ext cx="464706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Analytical solution to the maximum likelihood estimators does not exist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MCMC to randomly sample parameter values from their conditional posterior distributions</a:t>
            </a:r>
          </a:p>
          <a:p>
            <a:pPr marL="285750" indent="-285750">
              <a:buFont typeface="Arial" panose="020B0604020202020204" pitchFamily="34" charset="0"/>
              <a:buChar char="•"/>
            </a:pPr>
            <a:endParaRPr lang="en-US" dirty="0"/>
          </a:p>
          <a:p>
            <a:endParaRPr lang="el-GR" dirty="0"/>
          </a:p>
        </p:txBody>
      </p:sp>
      <p:grpSp>
        <p:nvGrpSpPr>
          <p:cNvPr id="24" name="Ομάδα 23"/>
          <p:cNvGrpSpPr/>
          <p:nvPr/>
        </p:nvGrpSpPr>
        <p:grpSpPr>
          <a:xfrm>
            <a:off x="1108880" y="3863944"/>
            <a:ext cx="4401403" cy="2043907"/>
            <a:chOff x="1108880" y="3536398"/>
            <a:chExt cx="4401403" cy="2043907"/>
          </a:xfrm>
        </p:grpSpPr>
        <p:sp>
          <p:nvSpPr>
            <p:cNvPr id="23" name="Ορθογώνιο 22"/>
            <p:cNvSpPr/>
            <p:nvPr/>
          </p:nvSpPr>
          <p:spPr>
            <a:xfrm>
              <a:off x="1108880" y="3536398"/>
              <a:ext cx="4401403" cy="20439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TextBox 2"/>
            <p:cNvSpPr txBox="1"/>
            <p:nvPr/>
          </p:nvSpPr>
          <p:spPr>
            <a:xfrm>
              <a:off x="1344304" y="3742744"/>
              <a:ext cx="3930556" cy="1631216"/>
            </a:xfrm>
            <a:prstGeom prst="rect">
              <a:avLst/>
            </a:prstGeom>
            <a:noFill/>
          </p:spPr>
          <p:txBody>
            <a:bodyPr wrap="square" rtlCol="0">
              <a:spAutoFit/>
            </a:bodyPr>
            <a:lstStyle/>
            <a:p>
              <a:pPr algn="ctr"/>
              <a:r>
                <a:rPr lang="en-US" sz="2000" b="1" i="1" dirty="0"/>
                <a:t>Provides the full posterior distribution</a:t>
              </a:r>
            </a:p>
            <a:p>
              <a:pPr algn="ctr"/>
              <a:endParaRPr lang="en-US" sz="2000" b="1" i="1" dirty="0"/>
            </a:p>
            <a:p>
              <a:pPr algn="ctr"/>
              <a:r>
                <a:rPr lang="en-US" sz="2000" b="1" i="1" dirty="0"/>
                <a:t>Information about the uncertainty of the parameters</a:t>
              </a:r>
              <a:endParaRPr lang="el-GR" sz="2000" b="1" i="1" dirty="0"/>
            </a:p>
          </p:txBody>
        </p:sp>
      </p:grpSp>
      <p:grpSp>
        <p:nvGrpSpPr>
          <p:cNvPr id="21" name="Ομάδα 20"/>
          <p:cNvGrpSpPr/>
          <p:nvPr/>
        </p:nvGrpSpPr>
        <p:grpSpPr>
          <a:xfrm>
            <a:off x="6414448" y="1302012"/>
            <a:ext cx="4931329" cy="3392818"/>
            <a:chOff x="6738867" y="1221797"/>
            <a:chExt cx="4610100" cy="3075576"/>
          </a:xfrm>
        </p:grpSpPr>
        <p:pic>
          <p:nvPicPr>
            <p:cNvPr id="5" name="Εικόνα 4"/>
            <p:cNvPicPr>
              <a:picLocks noChangeAspect="1"/>
            </p:cNvPicPr>
            <p:nvPr/>
          </p:nvPicPr>
          <p:blipFill>
            <a:blip r:embed="rId2"/>
            <a:stretch>
              <a:fillRect/>
            </a:stretch>
          </p:blipFill>
          <p:spPr>
            <a:xfrm>
              <a:off x="6738867" y="1335098"/>
              <a:ext cx="4610100" cy="2962275"/>
            </a:xfrm>
            <a:prstGeom prst="rect">
              <a:avLst/>
            </a:prstGeom>
          </p:spPr>
        </p:pic>
        <p:sp>
          <p:nvSpPr>
            <p:cNvPr id="7" name="TextBox 6"/>
            <p:cNvSpPr txBox="1"/>
            <p:nvPr/>
          </p:nvSpPr>
          <p:spPr>
            <a:xfrm>
              <a:off x="7755846" y="1221797"/>
              <a:ext cx="3507475" cy="369332"/>
            </a:xfrm>
            <a:prstGeom prst="rect">
              <a:avLst/>
            </a:prstGeom>
            <a:noFill/>
          </p:spPr>
          <p:txBody>
            <a:bodyPr wrap="square" rtlCol="0">
              <a:spAutoFit/>
            </a:bodyPr>
            <a:lstStyle/>
            <a:p>
              <a:r>
                <a:rPr lang="en-US" dirty="0"/>
                <a:t>Random walk in a 2D space</a:t>
              </a:r>
              <a:endParaRPr lang="el-GR" dirty="0"/>
            </a:p>
          </p:txBody>
        </p:sp>
      </p:grpSp>
      <p:sp>
        <p:nvSpPr>
          <p:cNvPr id="4" name="Slide Number Placeholder 3">
            <a:extLst>
              <a:ext uri="{FF2B5EF4-FFF2-40B4-BE49-F238E27FC236}">
                <a16:creationId xmlns:a16="http://schemas.microsoft.com/office/drawing/2014/main" id="{D085EBF9-5671-4878-B81E-228BEAC36400}"/>
              </a:ext>
            </a:extLst>
          </p:cNvPr>
          <p:cNvSpPr>
            <a:spLocks noGrp="1"/>
          </p:cNvSpPr>
          <p:nvPr>
            <p:ph type="sldNum" sz="quarter" idx="12"/>
          </p:nvPr>
        </p:nvSpPr>
        <p:spPr/>
        <p:txBody>
          <a:bodyPr/>
          <a:lstStyle/>
          <a:p>
            <a:fld id="{7DC737F5-9EFA-41E0-A069-A1C0F1745FFE}" type="slidenum">
              <a:rPr lang="el-GR" smtClean="0"/>
              <a:t>15</a:t>
            </a:fld>
            <a:endParaRPr lang="el-GR"/>
          </a:p>
        </p:txBody>
      </p:sp>
    </p:spTree>
    <p:extLst>
      <p:ext uri="{BB962C8B-B14F-4D97-AF65-F5344CB8AC3E}">
        <p14:creationId xmlns:p14="http://schemas.microsoft.com/office/powerpoint/2010/main" val="181116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Ορθογώνιο 7"/>
          <p:cNvSpPr/>
          <p:nvPr/>
        </p:nvSpPr>
        <p:spPr>
          <a:xfrm>
            <a:off x="887103" y="5001671"/>
            <a:ext cx="4230806" cy="106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Τίτλος 1"/>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Partial pooling estimator</a:t>
            </a:r>
            <a:endParaRPr lang="el-GR" sz="4400" dirty="0"/>
          </a:p>
        </p:txBody>
      </p:sp>
      <mc:AlternateContent xmlns:mc="http://schemas.openxmlformats.org/markup-compatibility/2006" xmlns:a14="http://schemas.microsoft.com/office/drawing/2010/main">
        <mc:Choice Requires="a14">
          <p:sp>
            <p:nvSpPr>
              <p:cNvPr id="4" name="TextBox 3"/>
              <p:cNvSpPr txBox="1"/>
              <p:nvPr/>
            </p:nvSpPr>
            <p:spPr>
              <a:xfrm>
                <a:off x="655092" y="1583140"/>
                <a:ext cx="4694829" cy="2658805"/>
              </a:xfrm>
              <a:prstGeom prst="rect">
                <a:avLst/>
              </a:prstGeom>
              <a:noFill/>
            </p:spPr>
            <p:txBody>
              <a:bodyPr wrap="square" rtlCol="0">
                <a:spAutoFit/>
              </a:bodyPr>
              <a:lstStyle/>
              <a:p>
                <a:r>
                  <a:rPr lang="en-US" dirty="0"/>
                  <a:t>For each sampled parameters </a:t>
                </a:r>
                <a:r>
                  <a:rPr lang="el-GR" dirty="0"/>
                  <a:t> </a:t>
                </a:r>
                <a:r>
                  <a:rPr lang="en-US" dirty="0"/>
                  <a:t>from the MCMC:</a:t>
                </a:r>
              </a:p>
              <a:p>
                <a:endParaRPr lang="en-US" dirty="0"/>
              </a:p>
              <a:p>
                <a:endParaRPr lang="en-US" dirty="0"/>
              </a:p>
              <a:p>
                <a:pPr marL="285750" indent="-285750">
                  <a:buFont typeface="Arial" panose="020B0604020202020204" pitchFamily="34" charset="0"/>
                  <a:buChar char="•"/>
                </a:pPr>
                <a:r>
                  <a:rPr lang="en-US" dirty="0"/>
                  <a:t>We estimate the classification probabilities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                          </m:t>
                        </m:r>
                        <m:r>
                          <a:rPr lang="el-GR" b="0" i="1" smtClean="0">
                            <a:latin typeface="Cambria Math" panose="02040503050406030204" pitchFamily="18" charset="0"/>
                          </a:rPr>
                          <m:t>𝜋</m:t>
                        </m:r>
                      </m:e>
                      <m:sub>
                        <m:r>
                          <a:rPr lang="en-US" b="0" i="1" smtClean="0">
                            <a:latin typeface="Cambria Math" panose="02040503050406030204" pitchFamily="18" charset="0"/>
                          </a:rPr>
                          <m:t>𝑔𝑘</m:t>
                        </m:r>
                      </m:sub>
                      <m:sup>
                        <m:r>
                          <a:rPr lang="en-US" b="0" i="1" smtClean="0">
                            <a:latin typeface="Cambria Math" panose="02040503050406030204" pitchFamily="18" charset="0"/>
                          </a:rPr>
                          <m:t>𝑃</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l-GR" b="0" i="1" smtClean="0">
                            <a:latin typeface="Cambria Math" panose="02040503050406030204" pitchFamily="18" charset="0"/>
                          </a:rPr>
                          <m:t>𝜋</m:t>
                        </m:r>
                      </m:e>
                      <m:sub>
                        <m:r>
                          <a:rPr lang="en-US" b="0" i="1" smtClean="0">
                            <a:latin typeface="Cambria Math" panose="02040503050406030204" pitchFamily="18" charset="0"/>
                          </a:rPr>
                          <m:t>𝑔𝑘</m:t>
                        </m:r>
                      </m:sub>
                      <m:sup>
                        <m:r>
                          <a:rPr lang="en-US" b="0" i="1" smtClean="0">
                            <a:latin typeface="Cambria Math" panose="02040503050406030204" pitchFamily="18" charset="0"/>
                          </a:rPr>
                          <m:t>𝐵</m:t>
                        </m:r>
                      </m:sup>
                    </m:sSubSup>
                  </m:oMath>
                </a14:m>
                <a:r>
                  <a:rPr lang="en-US" dirty="0"/>
                  <a:t>,</a:t>
                </a:r>
                <a:r>
                  <a:rPr lang="en-US" b="0" dirty="0"/>
                  <a:t> </a:t>
                </a:r>
                <a14:m>
                  <m:oMath xmlns:m="http://schemas.openxmlformats.org/officeDocument/2006/math">
                    <m:sSubSup>
                      <m:sSubSupPr>
                        <m:ctrlPr>
                          <a:rPr lang="en-US" b="0" i="1" smtClean="0">
                            <a:latin typeface="Cambria Math" panose="02040503050406030204" pitchFamily="18" charset="0"/>
                          </a:rPr>
                        </m:ctrlPr>
                      </m:sSubSupPr>
                      <m:e>
                        <m:r>
                          <a:rPr lang="el-GR" b="0" i="1" smtClean="0">
                            <a:latin typeface="Cambria Math" panose="02040503050406030204" pitchFamily="18" charset="0"/>
                          </a:rPr>
                          <m:t>𝜋</m:t>
                        </m:r>
                      </m:e>
                      <m:sub>
                        <m:r>
                          <a:rPr lang="en-US" b="0" i="1" smtClean="0">
                            <a:latin typeface="Cambria Math" panose="02040503050406030204" pitchFamily="18" charset="0"/>
                          </a:rPr>
                          <m:t>𝑔𝑘</m:t>
                        </m:r>
                      </m:sub>
                      <m:sup>
                        <m:r>
                          <a:rPr lang="en-US" b="0" i="1" smtClean="0">
                            <a:latin typeface="Cambria Math" panose="02040503050406030204" pitchFamily="18" charset="0"/>
                          </a:rPr>
                          <m:t>𝑀</m:t>
                        </m:r>
                      </m:sup>
                    </m:sSubSup>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estimate the expected proportion of maternal counts </a:t>
                </a:r>
                <a:r>
                  <a:rPr lang="en-US" sz="2000" b="1" dirty="0" err="1"/>
                  <a:t>p</a:t>
                </a:r>
                <a:r>
                  <a:rPr lang="en-US" sz="2000" b="1" baseline="-25000" dirty="0" err="1"/>
                  <a:t>gk</a:t>
                </a:r>
                <a:r>
                  <a:rPr lang="en-US" dirty="0"/>
                  <a:t>  as a weighted average:</a:t>
                </a:r>
                <a:endParaRPr lang="el-GR" dirty="0"/>
              </a:p>
            </p:txBody>
          </p:sp>
        </mc:Choice>
        <mc:Fallback xmlns="">
          <p:sp>
            <p:nvSpPr>
              <p:cNvPr id="4" name="TextBox 3"/>
              <p:cNvSpPr txBox="1">
                <a:spLocks noRot="1" noChangeAspect="1" noMove="1" noResize="1" noEditPoints="1" noAdjustHandles="1" noChangeArrowheads="1" noChangeShapeType="1" noTextEdit="1"/>
              </p:cNvSpPr>
              <p:nvPr/>
            </p:nvSpPr>
            <p:spPr>
              <a:xfrm>
                <a:off x="655092" y="1583140"/>
                <a:ext cx="4694829" cy="2658805"/>
              </a:xfrm>
              <a:prstGeom prst="rect">
                <a:avLst/>
              </a:prstGeom>
              <a:blipFill>
                <a:blip r:embed="rId2"/>
                <a:stretch>
                  <a:fillRect l="-1038" t="-1376" b="-32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Ορθογώνιο 5"/>
              <p:cNvSpPr/>
              <p:nvPr/>
            </p:nvSpPr>
            <p:spPr>
              <a:xfrm>
                <a:off x="1557495" y="5327915"/>
                <a:ext cx="2890022" cy="412036"/>
              </a:xfrm>
              <a:prstGeom prst="rect">
                <a:avLst/>
              </a:prstGeom>
            </p:spPr>
            <p:txBody>
              <a:bodyPr wrap="none">
                <a:spAutoFit/>
              </a:bodyPr>
              <a:lstStyle/>
              <a:p>
                <a14:m>
                  <m:oMath xmlns:m="http://schemas.openxmlformats.org/officeDocument/2006/math">
                    <m:sSub>
                      <m:sSubPr>
                        <m:ctrlPr>
                          <a:rPr lang="el-GR"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𝑔𝑘</m:t>
                        </m:r>
                      </m:sub>
                    </m:sSub>
                  </m:oMath>
                </a14:m>
                <a:r>
                  <a:rPr lang="en-US" dirty="0"/>
                  <a:t>= </a:t>
                </a:r>
                <a14:m>
                  <m:oMath xmlns:m="http://schemas.openxmlformats.org/officeDocument/2006/math">
                    <m:sSubSup>
                      <m:sSubSupPr>
                        <m:ctrlPr>
                          <a:rPr lang="en-US" b="0" i="1" smtClean="0">
                            <a:latin typeface="Cambria Math" panose="02040503050406030204" pitchFamily="18" charset="0"/>
                          </a:rPr>
                        </m:ctrlPr>
                      </m:sSubSupPr>
                      <m:e>
                        <m:r>
                          <a:rPr lang="el-GR" b="0" i="1" smtClean="0">
                            <a:latin typeface="Cambria Math" panose="02040503050406030204" pitchFamily="18" charset="0"/>
                          </a:rPr>
                          <m:t>𝜋</m:t>
                        </m:r>
                      </m:e>
                      <m:sub>
                        <m:r>
                          <a:rPr lang="en-US" b="0" i="1" smtClean="0">
                            <a:latin typeface="Cambria Math" panose="02040503050406030204" pitchFamily="18" charset="0"/>
                          </a:rPr>
                          <m:t>𝑔𝑘</m:t>
                        </m:r>
                      </m:sub>
                      <m:sup>
                        <m:r>
                          <a:rPr lang="en-US" b="0" i="1" smtClean="0">
                            <a:latin typeface="Cambria Math" panose="02040503050406030204" pitchFamily="18" charset="0"/>
                          </a:rPr>
                          <m:t>𝑃</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𝑔</m:t>
                        </m:r>
                      </m:sub>
                      <m:sup>
                        <m:r>
                          <a:rPr lang="en-US" b="0" i="1" smtClean="0">
                            <a:latin typeface="Cambria Math" panose="02040503050406030204" pitchFamily="18" charset="0"/>
                          </a:rPr>
                          <m:t>𝑃</m:t>
                        </m:r>
                      </m:sup>
                    </m:sSubSup>
                  </m:oMath>
                </a14:m>
                <a:r>
                  <a:rPr lang="en-US" dirty="0"/>
                  <a:t>+</a:t>
                </a:r>
                <a14:m>
                  <m:oMath xmlns:m="http://schemas.openxmlformats.org/officeDocument/2006/math">
                    <m:sSubSup>
                      <m:sSubSupPr>
                        <m:ctrlPr>
                          <a:rPr lang="en-US" b="0" i="1" smtClean="0">
                            <a:latin typeface="Cambria Math" panose="02040503050406030204" pitchFamily="18" charset="0"/>
                          </a:rPr>
                        </m:ctrlPr>
                      </m:sSubSupPr>
                      <m:e>
                        <m:r>
                          <a:rPr lang="el-GR" b="0" i="1" smtClean="0">
                            <a:latin typeface="Cambria Math" panose="02040503050406030204" pitchFamily="18" charset="0"/>
                          </a:rPr>
                          <m:t>𝜋</m:t>
                        </m:r>
                      </m:e>
                      <m:sub>
                        <m:r>
                          <a:rPr lang="en-US" b="0" i="1" smtClean="0">
                            <a:latin typeface="Cambria Math" panose="02040503050406030204" pitchFamily="18" charset="0"/>
                          </a:rPr>
                          <m:t>𝑔𝑘</m:t>
                        </m:r>
                      </m:sub>
                      <m:sup>
                        <m:r>
                          <a:rPr lang="en-US" b="0" i="1" smtClean="0">
                            <a:latin typeface="Cambria Math" panose="02040503050406030204" pitchFamily="18" charset="0"/>
                          </a:rPr>
                          <m:t>𝐵</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𝑔𝑘</m:t>
                        </m:r>
                      </m:sub>
                      <m:sup>
                        <m:r>
                          <a:rPr lang="en-US" b="0" i="1" smtClean="0">
                            <a:latin typeface="Cambria Math" panose="02040503050406030204" pitchFamily="18" charset="0"/>
                          </a:rPr>
                          <m:t>𝐵</m:t>
                        </m:r>
                      </m:sup>
                    </m:sSubSup>
                  </m:oMath>
                </a14:m>
                <a:r>
                  <a:rPr lang="en-US" dirty="0"/>
                  <a:t>+</a:t>
                </a:r>
                <a14:m>
                  <m:oMath xmlns:m="http://schemas.openxmlformats.org/officeDocument/2006/math">
                    <m:sSubSup>
                      <m:sSubSupPr>
                        <m:ctrlPr>
                          <a:rPr lang="en-US" b="0" i="1" smtClean="0">
                            <a:latin typeface="Cambria Math" panose="02040503050406030204" pitchFamily="18" charset="0"/>
                          </a:rPr>
                        </m:ctrlPr>
                      </m:sSubSupPr>
                      <m:e>
                        <m:r>
                          <a:rPr lang="el-GR" b="0" i="1" smtClean="0">
                            <a:latin typeface="Cambria Math" panose="02040503050406030204" pitchFamily="18" charset="0"/>
                          </a:rPr>
                          <m:t>𝜋</m:t>
                        </m:r>
                      </m:e>
                      <m:sub>
                        <m:r>
                          <a:rPr lang="en-US" b="0" i="1" smtClean="0">
                            <a:latin typeface="Cambria Math" panose="02040503050406030204" pitchFamily="18" charset="0"/>
                          </a:rPr>
                          <m:t>𝑔𝑘</m:t>
                        </m:r>
                      </m:sub>
                      <m:sup>
                        <m:r>
                          <a:rPr lang="en-US" b="0" i="1" smtClean="0">
                            <a:latin typeface="Cambria Math" panose="02040503050406030204" pitchFamily="18" charset="0"/>
                          </a:rPr>
                          <m:t>𝑀</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𝑔</m:t>
                        </m:r>
                      </m:sub>
                      <m:sup>
                        <m:r>
                          <a:rPr lang="en-US" b="0" i="1" smtClean="0">
                            <a:latin typeface="Cambria Math" panose="02040503050406030204" pitchFamily="18" charset="0"/>
                          </a:rPr>
                          <m:t>𝑀</m:t>
                        </m:r>
                      </m:sup>
                    </m:sSubSup>
                  </m:oMath>
                </a14:m>
                <a:endParaRPr lang="el-GR" dirty="0"/>
              </a:p>
            </p:txBody>
          </p:sp>
        </mc:Choice>
        <mc:Fallback xmlns="">
          <p:sp>
            <p:nvSpPr>
              <p:cNvPr id="6" name="Ορθογώνιο 5"/>
              <p:cNvSpPr>
                <a:spLocks noRot="1" noChangeAspect="1" noMove="1" noResize="1" noEditPoints="1" noAdjustHandles="1" noChangeArrowheads="1" noChangeShapeType="1" noTextEdit="1"/>
              </p:cNvSpPr>
              <p:nvPr/>
            </p:nvSpPr>
            <p:spPr>
              <a:xfrm>
                <a:off x="1557495" y="5327915"/>
                <a:ext cx="2890022" cy="412036"/>
              </a:xfrm>
              <a:prstGeom prst="rect">
                <a:avLst/>
              </a:prstGeom>
              <a:blipFill>
                <a:blip r:embed="rId3"/>
                <a:stretch>
                  <a:fillRect t="-2941" b="-16176"/>
                </a:stretch>
              </a:blipFill>
            </p:spPr>
            <p:txBody>
              <a:bodyPr/>
              <a:lstStyle/>
              <a:p>
                <a:r>
                  <a:rPr lang="el-GR">
                    <a:noFill/>
                  </a:rPr>
                  <a:t> </a:t>
                </a:r>
              </a:p>
            </p:txBody>
          </p:sp>
        </mc:Fallback>
      </mc:AlternateContent>
      <p:pic>
        <p:nvPicPr>
          <p:cNvPr id="9" name="Εικόνα 8"/>
          <p:cNvPicPr>
            <a:picLocks noChangeAspect="1"/>
          </p:cNvPicPr>
          <p:nvPr/>
        </p:nvPicPr>
        <p:blipFill>
          <a:blip r:embed="rId4"/>
          <a:stretch>
            <a:fillRect/>
          </a:stretch>
        </p:blipFill>
        <p:spPr>
          <a:xfrm>
            <a:off x="6111552" y="1620296"/>
            <a:ext cx="5781675" cy="3381375"/>
          </a:xfrm>
          <a:prstGeom prst="rect">
            <a:avLst/>
          </a:prstGeom>
        </p:spPr>
      </p:pic>
      <p:sp>
        <p:nvSpPr>
          <p:cNvPr id="11" name="TextBox 10"/>
          <p:cNvSpPr txBox="1"/>
          <p:nvPr/>
        </p:nvSpPr>
        <p:spPr>
          <a:xfrm>
            <a:off x="6543517" y="4887603"/>
            <a:ext cx="4917744" cy="646331"/>
          </a:xfrm>
          <a:prstGeom prst="rect">
            <a:avLst/>
          </a:prstGeom>
          <a:noFill/>
        </p:spPr>
        <p:txBody>
          <a:bodyPr wrap="square" rtlCol="0">
            <a:spAutoFit/>
          </a:bodyPr>
          <a:lstStyle/>
          <a:p>
            <a:pPr algn="ctr"/>
            <a:r>
              <a:rPr lang="en-US" dirty="0"/>
              <a:t>The average value across many iterations is the </a:t>
            </a:r>
            <a:r>
              <a:rPr lang="en-US" b="1" i="1" dirty="0"/>
              <a:t>partial pooling estimator</a:t>
            </a:r>
            <a:endParaRPr lang="el-GR" b="1" i="1" dirty="0"/>
          </a:p>
        </p:txBody>
      </p:sp>
      <p:sp>
        <p:nvSpPr>
          <p:cNvPr id="2" name="Slide Number Placeholder 1">
            <a:extLst>
              <a:ext uri="{FF2B5EF4-FFF2-40B4-BE49-F238E27FC236}">
                <a16:creationId xmlns:a16="http://schemas.microsoft.com/office/drawing/2014/main" id="{BC1F5BDB-E42F-4853-B41C-1ED42EAF6B8C}"/>
              </a:ext>
            </a:extLst>
          </p:cNvPr>
          <p:cNvSpPr>
            <a:spLocks noGrp="1"/>
          </p:cNvSpPr>
          <p:nvPr>
            <p:ph type="sldNum" sz="quarter" idx="12"/>
          </p:nvPr>
        </p:nvSpPr>
        <p:spPr/>
        <p:txBody>
          <a:bodyPr/>
          <a:lstStyle/>
          <a:p>
            <a:fld id="{7DC737F5-9EFA-41E0-A069-A1C0F1745FFE}" type="slidenum">
              <a:rPr lang="el-GR" smtClean="0"/>
              <a:t>16</a:t>
            </a:fld>
            <a:endParaRPr lang="el-GR"/>
          </a:p>
        </p:txBody>
      </p:sp>
    </p:spTree>
    <p:extLst>
      <p:ext uri="{BB962C8B-B14F-4D97-AF65-F5344CB8AC3E}">
        <p14:creationId xmlns:p14="http://schemas.microsoft.com/office/powerpoint/2010/main" val="2575891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D3A9-1164-314E-8DF4-95C7149B937F}"/>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3021687B-FFB8-1946-8E8B-A2848723B4B9}"/>
              </a:ext>
            </a:extLst>
          </p:cNvPr>
          <p:cNvSpPr>
            <a:spLocks noGrp="1"/>
          </p:cNvSpPr>
          <p:nvPr>
            <p:ph idx="1"/>
          </p:nvPr>
        </p:nvSpPr>
        <p:spPr/>
        <p:txBody>
          <a:bodyPr>
            <a:normAutofit/>
          </a:bodyPr>
          <a:lstStyle/>
          <a:p>
            <a:r>
              <a:rPr lang="en-US" dirty="0">
                <a:solidFill>
                  <a:schemeClr val="bg2">
                    <a:lumMod val="75000"/>
                  </a:schemeClr>
                </a:solidFill>
              </a:rPr>
              <a:t>Background and Motivation</a:t>
            </a:r>
          </a:p>
          <a:p>
            <a:pPr marL="0" indent="0">
              <a:buNone/>
            </a:pPr>
            <a:endParaRPr lang="en-US" dirty="0">
              <a:solidFill>
                <a:schemeClr val="bg2">
                  <a:lumMod val="75000"/>
                </a:schemeClr>
              </a:solidFill>
            </a:endParaRPr>
          </a:p>
          <a:p>
            <a:r>
              <a:rPr lang="en-US" dirty="0">
                <a:solidFill>
                  <a:schemeClr val="bg2">
                    <a:lumMod val="75000"/>
                  </a:schemeClr>
                </a:solidFill>
              </a:rPr>
              <a:t>The method: </a:t>
            </a:r>
            <a:r>
              <a:rPr lang="en-US" dirty="0" err="1">
                <a:solidFill>
                  <a:schemeClr val="bg2">
                    <a:lumMod val="75000"/>
                  </a:schemeClr>
                </a:solidFill>
              </a:rPr>
              <a:t>scBASE</a:t>
            </a:r>
            <a:endParaRPr lang="en-US" dirty="0">
              <a:solidFill>
                <a:schemeClr val="bg2">
                  <a:lumMod val="75000"/>
                </a:schemeClr>
              </a:solidFill>
            </a:endParaRPr>
          </a:p>
          <a:p>
            <a:pPr marL="0" indent="0">
              <a:buNone/>
            </a:pPr>
            <a:endParaRPr lang="en-US" dirty="0"/>
          </a:p>
          <a:p>
            <a:r>
              <a:rPr lang="en-US" dirty="0"/>
              <a:t>Results and validation</a:t>
            </a:r>
          </a:p>
          <a:p>
            <a:pPr marL="0" indent="0">
              <a:buNone/>
            </a:pPr>
            <a:endParaRPr lang="en-US" dirty="0"/>
          </a:p>
          <a:p>
            <a:r>
              <a:rPr lang="en-US" dirty="0">
                <a:solidFill>
                  <a:schemeClr val="bg2">
                    <a:lumMod val="75000"/>
                  </a:schemeClr>
                </a:solidFill>
              </a:rPr>
              <a:t>Critique</a:t>
            </a:r>
            <a:r>
              <a:rPr lang="en-US" dirty="0"/>
              <a:t>	</a:t>
            </a:r>
          </a:p>
        </p:txBody>
      </p:sp>
      <p:sp>
        <p:nvSpPr>
          <p:cNvPr id="5" name="Slide Number Placeholder 4">
            <a:extLst>
              <a:ext uri="{FF2B5EF4-FFF2-40B4-BE49-F238E27FC236}">
                <a16:creationId xmlns:a16="http://schemas.microsoft.com/office/drawing/2014/main" id="{FB533656-2E58-4C7D-8276-914F7F168510}"/>
              </a:ext>
            </a:extLst>
          </p:cNvPr>
          <p:cNvSpPr>
            <a:spLocks noGrp="1"/>
          </p:cNvSpPr>
          <p:nvPr>
            <p:ph type="sldNum" sz="quarter" idx="12"/>
          </p:nvPr>
        </p:nvSpPr>
        <p:spPr/>
        <p:txBody>
          <a:bodyPr/>
          <a:lstStyle/>
          <a:p>
            <a:fld id="{7DC737F5-9EFA-41E0-A069-A1C0F1745FFE}" type="slidenum">
              <a:rPr lang="el-GR" smtClean="0"/>
              <a:t>17</a:t>
            </a:fld>
            <a:endParaRPr lang="el-GR"/>
          </a:p>
        </p:txBody>
      </p:sp>
    </p:spTree>
    <p:extLst>
      <p:ext uri="{BB962C8B-B14F-4D97-AF65-F5344CB8AC3E}">
        <p14:creationId xmlns:p14="http://schemas.microsoft.com/office/powerpoint/2010/main" val="1190946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D60CB0A3-1F0D-481C-9790-4C207B063AB4}"/>
              </a:ext>
            </a:extLst>
          </p:cNvPr>
          <p:cNvGrpSpPr/>
          <p:nvPr/>
        </p:nvGrpSpPr>
        <p:grpSpPr>
          <a:xfrm>
            <a:off x="720200" y="4029763"/>
            <a:ext cx="2817851" cy="2523233"/>
            <a:chOff x="6636333" y="3595947"/>
            <a:chExt cx="2817851" cy="2523233"/>
          </a:xfrm>
        </p:grpSpPr>
        <p:pic>
          <p:nvPicPr>
            <p:cNvPr id="36" name="Picture 35" descr="Chart, scatter chart&#10;&#10;Description automatically generated">
              <a:extLst>
                <a:ext uri="{FF2B5EF4-FFF2-40B4-BE49-F238E27FC236}">
                  <a16:creationId xmlns:a16="http://schemas.microsoft.com/office/drawing/2014/main" id="{4D17D7A8-4E9C-455F-BEF4-9F61A1359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812" y="3595947"/>
              <a:ext cx="2667372" cy="2286319"/>
            </a:xfrm>
            <a:prstGeom prst="rect">
              <a:avLst/>
            </a:prstGeom>
          </p:spPr>
        </p:pic>
        <p:sp>
          <p:nvSpPr>
            <p:cNvPr id="42" name="TextBox 41">
              <a:extLst>
                <a:ext uri="{FF2B5EF4-FFF2-40B4-BE49-F238E27FC236}">
                  <a16:creationId xmlns:a16="http://schemas.microsoft.com/office/drawing/2014/main" id="{E0898EC0-54B8-4FDC-B508-33FF71190387}"/>
                </a:ext>
              </a:extLst>
            </p:cNvPr>
            <p:cNvSpPr txBox="1"/>
            <p:nvPr/>
          </p:nvSpPr>
          <p:spPr>
            <a:xfrm>
              <a:off x="6636333" y="3811609"/>
              <a:ext cx="338554" cy="1836046"/>
            </a:xfrm>
            <a:prstGeom prst="rect">
              <a:avLst/>
            </a:prstGeom>
            <a:noFill/>
          </p:spPr>
          <p:txBody>
            <a:bodyPr vert="vert270" wrap="square" rtlCol="0">
              <a:spAutoFit/>
            </a:bodyPr>
            <a:lstStyle/>
            <a:p>
              <a:r>
                <a:rPr lang="en-GB" sz="1000" b="0" i="0" u="none" strike="noStrike" baseline="0" dirty="0">
                  <a:latin typeface="Helvetica" panose="020B0604020202020204" pitchFamily="34" charset="0"/>
                </a:rPr>
                <a:t>log10(paternal allele count+1)</a:t>
              </a:r>
              <a:endParaRPr lang="en-GB" sz="1000" dirty="0"/>
            </a:p>
          </p:txBody>
        </p:sp>
        <p:sp>
          <p:nvSpPr>
            <p:cNvPr id="46" name="TextBox 45">
              <a:extLst>
                <a:ext uri="{FF2B5EF4-FFF2-40B4-BE49-F238E27FC236}">
                  <a16:creationId xmlns:a16="http://schemas.microsoft.com/office/drawing/2014/main" id="{BF73E345-7658-4339-BC2D-B29239543EBF}"/>
                </a:ext>
              </a:extLst>
            </p:cNvPr>
            <p:cNvSpPr txBox="1"/>
            <p:nvPr/>
          </p:nvSpPr>
          <p:spPr>
            <a:xfrm rot="5400000">
              <a:off x="8041460" y="5031880"/>
              <a:ext cx="338554" cy="1836046"/>
            </a:xfrm>
            <a:prstGeom prst="rect">
              <a:avLst/>
            </a:prstGeom>
            <a:noFill/>
          </p:spPr>
          <p:txBody>
            <a:bodyPr vert="vert270" wrap="square" rtlCol="0">
              <a:spAutoFit/>
            </a:bodyPr>
            <a:lstStyle/>
            <a:p>
              <a:r>
                <a:rPr lang="en-GB" sz="1000" b="0" i="0" u="none" strike="noStrike" baseline="0" dirty="0">
                  <a:latin typeface="Helvetica" panose="020B0604020202020204" pitchFamily="34" charset="0"/>
                </a:rPr>
                <a:t>log10(</a:t>
              </a:r>
              <a:r>
                <a:rPr lang="en-GB" sz="1000" dirty="0">
                  <a:latin typeface="Helvetica" panose="020B0604020202020204" pitchFamily="34" charset="0"/>
                </a:rPr>
                <a:t>mat</a:t>
              </a:r>
              <a:r>
                <a:rPr lang="en-GB" sz="1000" b="0" i="0" u="none" strike="noStrike" baseline="0" dirty="0">
                  <a:latin typeface="Helvetica" panose="020B0604020202020204" pitchFamily="34" charset="0"/>
                </a:rPr>
                <a:t>ernal allele count+1)</a:t>
              </a:r>
              <a:endParaRPr lang="en-GB" sz="1000" dirty="0"/>
            </a:p>
          </p:txBody>
        </p:sp>
      </p:grpSp>
      <p:sp>
        <p:nvSpPr>
          <p:cNvPr id="13" name="Rectangle 12">
            <a:extLst>
              <a:ext uri="{FF2B5EF4-FFF2-40B4-BE49-F238E27FC236}">
                <a16:creationId xmlns:a16="http://schemas.microsoft.com/office/drawing/2014/main" id="{BBF7A18B-A02C-43C0-BD41-145B7F692ABA}"/>
              </a:ext>
            </a:extLst>
          </p:cNvPr>
          <p:cNvSpPr/>
          <p:nvPr/>
        </p:nvSpPr>
        <p:spPr>
          <a:xfrm>
            <a:off x="1048624" y="1894955"/>
            <a:ext cx="897622" cy="12267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7E03D47B-79A7-4248-B315-ED0279741603}"/>
              </a:ext>
            </a:extLst>
          </p:cNvPr>
          <p:cNvSpPr/>
          <p:nvPr/>
        </p:nvSpPr>
        <p:spPr>
          <a:xfrm>
            <a:off x="3247936" y="1797191"/>
            <a:ext cx="1896789" cy="8014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88F251E6-33E5-4D04-A749-709ABFE83078}"/>
              </a:ext>
            </a:extLst>
          </p:cNvPr>
          <p:cNvSpPr/>
          <p:nvPr/>
        </p:nvSpPr>
        <p:spPr>
          <a:xfrm>
            <a:off x="4289569" y="2735483"/>
            <a:ext cx="1020663" cy="2003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8B8247E-F897-4FE9-A037-C1E13A78ECB7}"/>
                  </a:ext>
                </a:extLst>
              </p:cNvPr>
              <p:cNvSpPr txBox="1"/>
              <p:nvPr/>
            </p:nvSpPr>
            <p:spPr>
              <a:xfrm>
                <a:off x="4709756" y="5709168"/>
                <a:ext cx="6198133" cy="861070"/>
              </a:xfrm>
              <a:prstGeom prst="rect">
                <a:avLst/>
              </a:prstGeom>
              <a:noFill/>
            </p:spPr>
            <p:txBody>
              <a:bodyPr wrap="square" rtlCol="0">
                <a:spAutoFit/>
              </a:bodyPr>
              <a:lstStyle/>
              <a:p>
                <a:pPr algn="just"/>
                <a:r>
                  <a:rPr lang="en-GB" sz="2400" dirty="0"/>
                  <a:t>A point in the triangle represents the average proportions of cells in each allelic state (</a:t>
                </a:r>
                <a14:m>
                  <m:oMath xmlns:m="http://schemas.openxmlformats.org/officeDocument/2006/math">
                    <m:sSubSup>
                      <m:sSubSupPr>
                        <m:ctrlPr>
                          <a:rPr lang="en-US" sz="2400" b="0" i="1" smtClean="0">
                            <a:latin typeface="Cambria Math" panose="02040503050406030204" pitchFamily="18" charset="0"/>
                          </a:rPr>
                        </m:ctrlPr>
                      </m:sSubSupPr>
                      <m:e>
                        <m:r>
                          <a:rPr lang="el-GR" sz="2400" b="0" i="1" smtClean="0">
                            <a:latin typeface="Cambria Math" panose="02040503050406030204" pitchFamily="18" charset="0"/>
                          </a:rPr>
                          <m:t>𝜋</m:t>
                        </m:r>
                      </m:e>
                      <m:sub>
                        <m:r>
                          <a:rPr lang="en-US" sz="2400" b="0" i="1" smtClean="0">
                            <a:latin typeface="Cambria Math" panose="02040503050406030204" pitchFamily="18" charset="0"/>
                          </a:rPr>
                          <m:t>𝑔</m:t>
                        </m:r>
                      </m:sub>
                      <m:sup>
                        <m:r>
                          <a:rPr lang="en-US" sz="2400" b="0" i="1" smtClean="0">
                            <a:latin typeface="Cambria Math" panose="02040503050406030204" pitchFamily="18" charset="0"/>
                          </a:rPr>
                          <m:t>𝑠</m:t>
                        </m:r>
                      </m:sup>
                    </m:sSubSup>
                  </m:oMath>
                </a14:m>
                <a:r>
                  <a:rPr lang="en-GB" sz="2400" dirty="0"/>
                  <a:t>).</a:t>
                </a:r>
              </a:p>
            </p:txBody>
          </p:sp>
        </mc:Choice>
        <mc:Fallback xmlns="">
          <p:sp>
            <p:nvSpPr>
              <p:cNvPr id="65" name="TextBox 64">
                <a:extLst>
                  <a:ext uri="{FF2B5EF4-FFF2-40B4-BE49-F238E27FC236}">
                    <a16:creationId xmlns:a16="http://schemas.microsoft.com/office/drawing/2014/main" id="{68B8247E-F897-4FE9-A037-C1E13A78ECB7}"/>
                  </a:ext>
                </a:extLst>
              </p:cNvPr>
              <p:cNvSpPr txBox="1">
                <a:spLocks noRot="1" noChangeAspect="1" noMove="1" noResize="1" noEditPoints="1" noAdjustHandles="1" noChangeArrowheads="1" noChangeShapeType="1" noTextEdit="1"/>
              </p:cNvSpPr>
              <p:nvPr/>
            </p:nvSpPr>
            <p:spPr>
              <a:xfrm>
                <a:off x="4709756" y="5709168"/>
                <a:ext cx="6198133" cy="861070"/>
              </a:xfrm>
              <a:prstGeom prst="rect">
                <a:avLst/>
              </a:prstGeom>
              <a:blipFill>
                <a:blip r:embed="rId3"/>
                <a:stretch>
                  <a:fillRect l="-1575" t="-5674" r="-1575" b="-12766"/>
                </a:stretch>
              </a:blipFill>
            </p:spPr>
            <p:txBody>
              <a:bodyPr/>
              <a:lstStyle/>
              <a:p>
                <a:r>
                  <a:rPr lang="en-GB">
                    <a:noFill/>
                  </a:rPr>
                  <a:t> </a:t>
                </a:r>
              </a:p>
            </p:txBody>
          </p:sp>
        </mc:Fallback>
      </mc:AlternateContent>
      <p:grpSp>
        <p:nvGrpSpPr>
          <p:cNvPr id="64" name="Group 63">
            <a:extLst>
              <a:ext uri="{FF2B5EF4-FFF2-40B4-BE49-F238E27FC236}">
                <a16:creationId xmlns:a16="http://schemas.microsoft.com/office/drawing/2014/main" id="{A609B49A-7BC1-4B8D-A348-6BA61CF900BC}"/>
              </a:ext>
            </a:extLst>
          </p:cNvPr>
          <p:cNvGrpSpPr/>
          <p:nvPr/>
        </p:nvGrpSpPr>
        <p:grpSpPr>
          <a:xfrm>
            <a:off x="2960892" y="778841"/>
            <a:ext cx="5408255" cy="4623827"/>
            <a:chOff x="25340" y="1258772"/>
            <a:chExt cx="5192263" cy="4340456"/>
          </a:xfrm>
        </p:grpSpPr>
        <p:pic>
          <p:nvPicPr>
            <p:cNvPr id="17" name="Picture 16" descr="Shape&#10;&#10;Description automatically generated">
              <a:extLst>
                <a:ext uri="{FF2B5EF4-FFF2-40B4-BE49-F238E27FC236}">
                  <a16:creationId xmlns:a16="http://schemas.microsoft.com/office/drawing/2014/main" id="{18571A07-E1E8-442E-B15D-551B3CD58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40" y="1258772"/>
              <a:ext cx="5192263" cy="4340456"/>
            </a:xfrm>
            <a:prstGeom prst="rect">
              <a:avLst/>
            </a:prstGeom>
          </p:spPr>
        </p:pic>
        <p:sp>
          <p:nvSpPr>
            <p:cNvPr id="63" name="Rectangle 62">
              <a:extLst>
                <a:ext uri="{FF2B5EF4-FFF2-40B4-BE49-F238E27FC236}">
                  <a16:creationId xmlns:a16="http://schemas.microsoft.com/office/drawing/2014/main" id="{B99A9BDA-E6BC-445E-8A42-0CE60BD46F1D}"/>
                </a:ext>
              </a:extLst>
            </p:cNvPr>
            <p:cNvSpPr/>
            <p:nvPr/>
          </p:nvSpPr>
          <p:spPr>
            <a:xfrm>
              <a:off x="4289569" y="4228032"/>
              <a:ext cx="780176" cy="2016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82E9F721-E14B-47ED-971E-6E40B0FACC67}"/>
              </a:ext>
            </a:extLst>
          </p:cNvPr>
          <p:cNvGrpSpPr/>
          <p:nvPr/>
        </p:nvGrpSpPr>
        <p:grpSpPr>
          <a:xfrm>
            <a:off x="7595066" y="1148832"/>
            <a:ext cx="2784539" cy="2618496"/>
            <a:chOff x="7812805" y="1007123"/>
            <a:chExt cx="2784539" cy="2618496"/>
          </a:xfrm>
        </p:grpSpPr>
        <p:pic>
          <p:nvPicPr>
            <p:cNvPr id="34" name="Picture 33" descr="Chart, scatter chart&#10;&#10;Description automatically generated">
              <a:extLst>
                <a:ext uri="{FF2B5EF4-FFF2-40B4-BE49-F238E27FC236}">
                  <a16:creationId xmlns:a16="http://schemas.microsoft.com/office/drawing/2014/main" id="{7D253D54-8B08-4B1C-9094-81B23FCF58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0498" y="1007123"/>
              <a:ext cx="2476846" cy="2381582"/>
            </a:xfrm>
            <a:prstGeom prst="rect">
              <a:avLst/>
            </a:prstGeom>
          </p:spPr>
        </p:pic>
        <p:sp>
          <p:nvSpPr>
            <p:cNvPr id="40" name="TextBox 39">
              <a:extLst>
                <a:ext uri="{FF2B5EF4-FFF2-40B4-BE49-F238E27FC236}">
                  <a16:creationId xmlns:a16="http://schemas.microsoft.com/office/drawing/2014/main" id="{1FD19F5F-FAF7-464D-B84E-271924288EC2}"/>
                </a:ext>
              </a:extLst>
            </p:cNvPr>
            <p:cNvSpPr txBox="1"/>
            <p:nvPr/>
          </p:nvSpPr>
          <p:spPr>
            <a:xfrm>
              <a:off x="7812805" y="1278453"/>
              <a:ext cx="338554" cy="1836046"/>
            </a:xfrm>
            <a:prstGeom prst="rect">
              <a:avLst/>
            </a:prstGeom>
            <a:noFill/>
          </p:spPr>
          <p:txBody>
            <a:bodyPr vert="vert270" wrap="square" rtlCol="0">
              <a:spAutoFit/>
            </a:bodyPr>
            <a:lstStyle/>
            <a:p>
              <a:r>
                <a:rPr lang="en-GB" sz="1000" b="0" i="0" u="none" strike="noStrike" baseline="0" dirty="0">
                  <a:latin typeface="Helvetica" panose="020B0604020202020204" pitchFamily="34" charset="0"/>
                </a:rPr>
                <a:t>log10(paternal allele count+1)</a:t>
              </a:r>
              <a:endParaRPr lang="en-GB" sz="1000" dirty="0"/>
            </a:p>
          </p:txBody>
        </p:sp>
        <p:sp>
          <p:nvSpPr>
            <p:cNvPr id="48" name="TextBox 47">
              <a:extLst>
                <a:ext uri="{FF2B5EF4-FFF2-40B4-BE49-F238E27FC236}">
                  <a16:creationId xmlns:a16="http://schemas.microsoft.com/office/drawing/2014/main" id="{A995BD78-7883-44A9-975B-F3165FA3BBBE}"/>
                </a:ext>
              </a:extLst>
            </p:cNvPr>
            <p:cNvSpPr txBox="1"/>
            <p:nvPr/>
          </p:nvSpPr>
          <p:spPr>
            <a:xfrm rot="5400000">
              <a:off x="9208483" y="2538319"/>
              <a:ext cx="338554" cy="1836046"/>
            </a:xfrm>
            <a:prstGeom prst="rect">
              <a:avLst/>
            </a:prstGeom>
            <a:noFill/>
          </p:spPr>
          <p:txBody>
            <a:bodyPr vert="vert270" wrap="square" rtlCol="0">
              <a:spAutoFit/>
            </a:bodyPr>
            <a:lstStyle/>
            <a:p>
              <a:r>
                <a:rPr lang="en-GB" sz="1000" b="0" i="0" u="none" strike="noStrike" baseline="0" dirty="0">
                  <a:latin typeface="Helvetica" panose="020B0604020202020204" pitchFamily="34" charset="0"/>
                </a:rPr>
                <a:t>log10(</a:t>
              </a:r>
              <a:r>
                <a:rPr lang="en-GB" sz="1000" dirty="0">
                  <a:latin typeface="Helvetica" panose="020B0604020202020204" pitchFamily="34" charset="0"/>
                </a:rPr>
                <a:t>mat</a:t>
              </a:r>
              <a:r>
                <a:rPr lang="en-GB" sz="1000" b="0" i="0" u="none" strike="noStrike" baseline="0" dirty="0">
                  <a:latin typeface="Helvetica" panose="020B0604020202020204" pitchFamily="34" charset="0"/>
                </a:rPr>
                <a:t>ernal allele count+1)</a:t>
              </a:r>
              <a:endParaRPr lang="en-GB" sz="1000" dirty="0"/>
            </a:p>
          </p:txBody>
        </p:sp>
      </p:grpSp>
      <p:pic>
        <p:nvPicPr>
          <p:cNvPr id="91" name="Content Placeholder 61" descr="Chart, scatter chart&#10;&#10;Description automatically generated">
            <a:extLst>
              <a:ext uri="{FF2B5EF4-FFF2-40B4-BE49-F238E27FC236}">
                <a16:creationId xmlns:a16="http://schemas.microsoft.com/office/drawing/2014/main" id="{49BB67EA-03B8-414D-A65A-32FA8FCE86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550" y="1423313"/>
            <a:ext cx="2810500" cy="2651990"/>
          </a:xfrm>
          <a:prstGeom prst="rect">
            <a:avLst/>
          </a:prstGeom>
        </p:spPr>
      </p:pic>
      <p:cxnSp>
        <p:nvCxnSpPr>
          <p:cNvPr id="69" name="Straight Arrow Connector 68">
            <a:extLst>
              <a:ext uri="{FF2B5EF4-FFF2-40B4-BE49-F238E27FC236}">
                <a16:creationId xmlns:a16="http://schemas.microsoft.com/office/drawing/2014/main" id="{B9FD83F3-32C7-4FDE-84F9-469295C6745A}"/>
              </a:ext>
            </a:extLst>
          </p:cNvPr>
          <p:cNvCxnSpPr>
            <a:cxnSpLocks/>
          </p:cNvCxnSpPr>
          <p:nvPr/>
        </p:nvCxnSpPr>
        <p:spPr>
          <a:xfrm flipH="1">
            <a:off x="2854701" y="4902369"/>
            <a:ext cx="695959" cy="3226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0BCF161-C24E-4611-B907-75D6E49413CE}"/>
              </a:ext>
            </a:extLst>
          </p:cNvPr>
          <p:cNvCxnSpPr>
            <a:cxnSpLocks/>
          </p:cNvCxnSpPr>
          <p:nvPr/>
        </p:nvCxnSpPr>
        <p:spPr>
          <a:xfrm flipV="1">
            <a:off x="6742912" y="3269854"/>
            <a:ext cx="1129807" cy="5678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C18D590-6DED-49EC-837A-9EA1B4E7FDCE}"/>
              </a:ext>
            </a:extLst>
          </p:cNvPr>
          <p:cNvCxnSpPr>
            <a:cxnSpLocks/>
          </p:cNvCxnSpPr>
          <p:nvPr/>
        </p:nvCxnSpPr>
        <p:spPr>
          <a:xfrm flipH="1" flipV="1">
            <a:off x="3197457" y="3094361"/>
            <a:ext cx="1719555" cy="8077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Τίτλος 1">
            <a:extLst>
              <a:ext uri="{FF2B5EF4-FFF2-40B4-BE49-F238E27FC236}">
                <a16:creationId xmlns:a16="http://schemas.microsoft.com/office/drawing/2014/main" id="{7BC3317D-A93B-443A-842F-3142ED988217}"/>
              </a:ext>
            </a:extLst>
          </p:cNvPr>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Representation of allelic expression</a:t>
            </a:r>
            <a:endParaRPr lang="el-GR" sz="4400" dirty="0"/>
          </a:p>
        </p:txBody>
      </p:sp>
      <p:sp>
        <p:nvSpPr>
          <p:cNvPr id="3" name="Slide Number Placeholder 2">
            <a:extLst>
              <a:ext uri="{FF2B5EF4-FFF2-40B4-BE49-F238E27FC236}">
                <a16:creationId xmlns:a16="http://schemas.microsoft.com/office/drawing/2014/main" id="{4305788A-2C64-4AD5-A05E-F2490BDA7711}"/>
              </a:ext>
            </a:extLst>
          </p:cNvPr>
          <p:cNvSpPr>
            <a:spLocks noGrp="1"/>
          </p:cNvSpPr>
          <p:nvPr>
            <p:ph type="sldNum" sz="quarter" idx="12"/>
          </p:nvPr>
        </p:nvSpPr>
        <p:spPr/>
        <p:txBody>
          <a:bodyPr/>
          <a:lstStyle/>
          <a:p>
            <a:fld id="{7DC737F5-9EFA-41E0-A069-A1C0F1745FFE}" type="slidenum">
              <a:rPr lang="el-GR" smtClean="0"/>
              <a:t>18</a:t>
            </a:fld>
            <a:endParaRPr lang="el-GR"/>
          </a:p>
        </p:txBody>
      </p:sp>
    </p:spTree>
    <p:extLst>
      <p:ext uri="{BB962C8B-B14F-4D97-AF65-F5344CB8AC3E}">
        <p14:creationId xmlns:p14="http://schemas.microsoft.com/office/powerpoint/2010/main" val="2638422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ECF06A25-3BC3-4FD8-A16E-2DB351BFC1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225" t="6183"/>
          <a:stretch/>
        </p:blipFill>
        <p:spPr>
          <a:xfrm>
            <a:off x="6091003" y="2374083"/>
            <a:ext cx="4164942" cy="4082305"/>
          </a:xfrm>
        </p:spPr>
      </p:pic>
      <p:pic>
        <p:nvPicPr>
          <p:cNvPr id="6" name="Content Placeholder 4" descr="Map&#10;&#10;Description automatically generated">
            <a:extLst>
              <a:ext uri="{FF2B5EF4-FFF2-40B4-BE49-F238E27FC236}">
                <a16:creationId xmlns:a16="http://schemas.microsoft.com/office/drawing/2014/main" id="{C179D979-CC7C-4EC3-9615-D0E2DFCE4A62}"/>
              </a:ext>
            </a:extLst>
          </p:cNvPr>
          <p:cNvPicPr>
            <a:picLocks noChangeAspect="1"/>
          </p:cNvPicPr>
          <p:nvPr/>
        </p:nvPicPr>
        <p:blipFill rotWithShape="1">
          <a:blip r:embed="rId2">
            <a:extLst>
              <a:ext uri="{28A0092B-C50C-407E-A947-70E740481C1C}">
                <a14:useLocalDpi xmlns:a14="http://schemas.microsoft.com/office/drawing/2010/main" val="0"/>
              </a:ext>
            </a:extLst>
          </a:blip>
          <a:srcRect t="6183" r="49523"/>
          <a:stretch/>
        </p:blipFill>
        <p:spPr>
          <a:xfrm>
            <a:off x="541113" y="2374084"/>
            <a:ext cx="4400470" cy="4082304"/>
          </a:xfrm>
          <a:prstGeom prst="rect">
            <a:avLst/>
          </a:prstGeom>
        </p:spPr>
      </p:pic>
      <p:sp>
        <p:nvSpPr>
          <p:cNvPr id="8" name="Τίτλος 1">
            <a:extLst>
              <a:ext uri="{FF2B5EF4-FFF2-40B4-BE49-F238E27FC236}">
                <a16:creationId xmlns:a16="http://schemas.microsoft.com/office/drawing/2014/main" id="{7AE3A0AC-021D-4010-93DC-CBE2BAE45DD0}"/>
              </a:ext>
            </a:extLst>
          </p:cNvPr>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Results: Unique Reads vs Weighted Allocation</a:t>
            </a:r>
            <a:endParaRPr lang="el-GR" sz="4400" dirty="0"/>
          </a:p>
        </p:txBody>
      </p:sp>
      <p:grpSp>
        <p:nvGrpSpPr>
          <p:cNvPr id="18" name="Group 17">
            <a:extLst>
              <a:ext uri="{FF2B5EF4-FFF2-40B4-BE49-F238E27FC236}">
                <a16:creationId xmlns:a16="http://schemas.microsoft.com/office/drawing/2014/main" id="{58F0D8FB-9C3B-458A-A9E6-FD3F4F16875A}"/>
              </a:ext>
            </a:extLst>
          </p:cNvPr>
          <p:cNvGrpSpPr/>
          <p:nvPr/>
        </p:nvGrpSpPr>
        <p:grpSpPr>
          <a:xfrm>
            <a:off x="3593712" y="2396431"/>
            <a:ext cx="1283642" cy="473307"/>
            <a:chOff x="3922033" y="1287732"/>
            <a:chExt cx="1283642" cy="473307"/>
          </a:xfrm>
        </p:grpSpPr>
        <p:pic>
          <p:nvPicPr>
            <p:cNvPr id="9" name="Content Placeholder 4" descr="Map&#10;&#10;Description automatically generated">
              <a:extLst>
                <a:ext uri="{FF2B5EF4-FFF2-40B4-BE49-F238E27FC236}">
                  <a16:creationId xmlns:a16="http://schemas.microsoft.com/office/drawing/2014/main" id="{6F11F95E-FA7C-4935-95A0-D0C8E8590986}"/>
                </a:ext>
              </a:extLst>
            </p:cNvPr>
            <p:cNvPicPr>
              <a:picLocks noChangeAspect="1"/>
            </p:cNvPicPr>
            <p:nvPr/>
          </p:nvPicPr>
          <p:blipFill rotWithShape="1">
            <a:blip r:embed="rId2">
              <a:extLst>
                <a:ext uri="{28A0092B-C50C-407E-A947-70E740481C1C}">
                  <a14:useLocalDpi xmlns:a14="http://schemas.microsoft.com/office/drawing/2010/main" val="0"/>
                </a:ext>
              </a:extLst>
            </a:blip>
            <a:srcRect l="59934" t="286" r="27927" b="94891"/>
            <a:stretch/>
          </p:blipFill>
          <p:spPr>
            <a:xfrm>
              <a:off x="3922033" y="1307498"/>
              <a:ext cx="909431" cy="209851"/>
            </a:xfrm>
            <a:prstGeom prst="rect">
              <a:avLst/>
            </a:prstGeom>
          </p:spPr>
        </p:pic>
        <p:pic>
          <p:nvPicPr>
            <p:cNvPr id="11" name="Content Placeholder 4" descr="Map&#10;&#10;Description automatically generated">
              <a:extLst>
                <a:ext uri="{FF2B5EF4-FFF2-40B4-BE49-F238E27FC236}">
                  <a16:creationId xmlns:a16="http://schemas.microsoft.com/office/drawing/2014/main" id="{0AF6184C-DAE8-4786-84BA-B8E100CC76D3}"/>
                </a:ext>
              </a:extLst>
            </p:cNvPr>
            <p:cNvPicPr>
              <a:picLocks noChangeAspect="1"/>
            </p:cNvPicPr>
            <p:nvPr/>
          </p:nvPicPr>
          <p:blipFill rotWithShape="1">
            <a:blip r:embed="rId2">
              <a:extLst>
                <a:ext uri="{28A0092B-C50C-407E-A947-70E740481C1C}">
                  <a14:useLocalDpi xmlns:a14="http://schemas.microsoft.com/office/drawing/2010/main" val="0"/>
                </a:ext>
              </a:extLst>
            </a:blip>
            <a:srcRect l="78421" t="741" r="4996" b="93983"/>
            <a:stretch/>
          </p:blipFill>
          <p:spPr>
            <a:xfrm>
              <a:off x="3922033" y="1531423"/>
              <a:ext cx="1242292" cy="229616"/>
            </a:xfrm>
            <a:prstGeom prst="rect">
              <a:avLst/>
            </a:prstGeom>
          </p:spPr>
        </p:pic>
        <p:sp>
          <p:nvSpPr>
            <p:cNvPr id="12" name="Rectangle 11">
              <a:extLst>
                <a:ext uri="{FF2B5EF4-FFF2-40B4-BE49-F238E27FC236}">
                  <a16:creationId xmlns:a16="http://schemas.microsoft.com/office/drawing/2014/main" id="{D7972B17-AF96-44DF-AC50-04BD7CFCD6B0}"/>
                </a:ext>
              </a:extLst>
            </p:cNvPr>
            <p:cNvSpPr/>
            <p:nvPr/>
          </p:nvSpPr>
          <p:spPr>
            <a:xfrm>
              <a:off x="3926439" y="1287732"/>
              <a:ext cx="1279236" cy="45923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B945D682-7862-49F1-AD63-69723BD44B95}"/>
              </a:ext>
            </a:extLst>
          </p:cNvPr>
          <p:cNvGrpSpPr/>
          <p:nvPr/>
        </p:nvGrpSpPr>
        <p:grpSpPr>
          <a:xfrm>
            <a:off x="6724336" y="2399420"/>
            <a:ext cx="926424" cy="335392"/>
            <a:chOff x="3922033" y="1287732"/>
            <a:chExt cx="1283642" cy="473307"/>
          </a:xfrm>
        </p:grpSpPr>
        <p:pic>
          <p:nvPicPr>
            <p:cNvPr id="20" name="Content Placeholder 4" descr="Map&#10;&#10;Description automatically generated">
              <a:extLst>
                <a:ext uri="{FF2B5EF4-FFF2-40B4-BE49-F238E27FC236}">
                  <a16:creationId xmlns:a16="http://schemas.microsoft.com/office/drawing/2014/main" id="{7E1D692E-AFA2-4605-86E5-9C6D84705E29}"/>
                </a:ext>
              </a:extLst>
            </p:cNvPr>
            <p:cNvPicPr>
              <a:picLocks noChangeAspect="1"/>
            </p:cNvPicPr>
            <p:nvPr/>
          </p:nvPicPr>
          <p:blipFill rotWithShape="1">
            <a:blip r:embed="rId2">
              <a:extLst>
                <a:ext uri="{28A0092B-C50C-407E-A947-70E740481C1C}">
                  <a14:useLocalDpi xmlns:a14="http://schemas.microsoft.com/office/drawing/2010/main" val="0"/>
                </a:ext>
              </a:extLst>
            </a:blip>
            <a:srcRect l="59934" t="286" r="27927" b="94891"/>
            <a:stretch/>
          </p:blipFill>
          <p:spPr>
            <a:xfrm>
              <a:off x="3922033" y="1307498"/>
              <a:ext cx="909431" cy="209851"/>
            </a:xfrm>
            <a:prstGeom prst="rect">
              <a:avLst/>
            </a:prstGeom>
          </p:spPr>
        </p:pic>
        <p:pic>
          <p:nvPicPr>
            <p:cNvPr id="21" name="Content Placeholder 4" descr="Map&#10;&#10;Description automatically generated">
              <a:extLst>
                <a:ext uri="{FF2B5EF4-FFF2-40B4-BE49-F238E27FC236}">
                  <a16:creationId xmlns:a16="http://schemas.microsoft.com/office/drawing/2014/main" id="{B80ED903-16F2-4CE2-9EDC-F0559AA2B64C}"/>
                </a:ext>
              </a:extLst>
            </p:cNvPr>
            <p:cNvPicPr>
              <a:picLocks noChangeAspect="1"/>
            </p:cNvPicPr>
            <p:nvPr/>
          </p:nvPicPr>
          <p:blipFill rotWithShape="1">
            <a:blip r:embed="rId2">
              <a:extLst>
                <a:ext uri="{28A0092B-C50C-407E-A947-70E740481C1C}">
                  <a14:useLocalDpi xmlns:a14="http://schemas.microsoft.com/office/drawing/2010/main" val="0"/>
                </a:ext>
              </a:extLst>
            </a:blip>
            <a:srcRect l="78421" t="741" r="4996" b="93983"/>
            <a:stretch/>
          </p:blipFill>
          <p:spPr>
            <a:xfrm>
              <a:off x="3922033" y="1531423"/>
              <a:ext cx="1242292" cy="229616"/>
            </a:xfrm>
            <a:prstGeom prst="rect">
              <a:avLst/>
            </a:prstGeom>
          </p:spPr>
        </p:pic>
        <p:sp>
          <p:nvSpPr>
            <p:cNvPr id="22" name="Rectangle 21">
              <a:extLst>
                <a:ext uri="{FF2B5EF4-FFF2-40B4-BE49-F238E27FC236}">
                  <a16:creationId xmlns:a16="http://schemas.microsoft.com/office/drawing/2014/main" id="{73CEBC54-8D59-4E99-BDFA-2A2C84C56A95}"/>
                </a:ext>
              </a:extLst>
            </p:cNvPr>
            <p:cNvSpPr/>
            <p:nvPr/>
          </p:nvSpPr>
          <p:spPr>
            <a:xfrm>
              <a:off x="3926439" y="1287732"/>
              <a:ext cx="1279236" cy="45923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 name="TextBox 25">
            <a:extLst>
              <a:ext uri="{FF2B5EF4-FFF2-40B4-BE49-F238E27FC236}">
                <a16:creationId xmlns:a16="http://schemas.microsoft.com/office/drawing/2014/main" id="{5E56E3A0-317B-4A60-8377-FA71B3D2733C}"/>
              </a:ext>
            </a:extLst>
          </p:cNvPr>
          <p:cNvSpPr txBox="1"/>
          <p:nvPr/>
        </p:nvSpPr>
        <p:spPr>
          <a:xfrm>
            <a:off x="1040235" y="1191237"/>
            <a:ext cx="9328558" cy="8803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sz="1800" b="1" i="0" u="none" strike="noStrike" baseline="0" dirty="0">
                <a:latin typeface="AdvOTea1a7398"/>
              </a:rPr>
              <a:t>Unique reads</a:t>
            </a:r>
            <a:r>
              <a:rPr lang="en-GB" sz="1800" b="0" i="0" u="none" strike="noStrike" baseline="0" dirty="0">
                <a:latin typeface="AdvOTea1a7398"/>
              </a:rPr>
              <a:t> </a:t>
            </a:r>
            <a:r>
              <a:rPr lang="en-GB" dirty="0">
                <a:latin typeface="AdvOTea1a7398"/>
                <a:sym typeface="Wingdings" panose="05000000000000000000" pitchFamily="2" charset="2"/>
              </a:rPr>
              <a:t>finds more </a:t>
            </a:r>
            <a:r>
              <a:rPr lang="en-GB" u="sng" dirty="0">
                <a:latin typeface="AdvOTea1a7398"/>
                <a:sym typeface="Wingdings" panose="05000000000000000000" pitchFamily="2" charset="2"/>
              </a:rPr>
              <a:t>monoallelic</a:t>
            </a:r>
            <a:r>
              <a:rPr lang="en-GB" dirty="0">
                <a:latin typeface="AdvOTea1a7398"/>
                <a:sym typeface="Wingdings" panose="05000000000000000000" pitchFamily="2" charset="2"/>
              </a:rPr>
              <a:t> expression than Weighted allocation.</a:t>
            </a:r>
          </a:p>
          <a:p>
            <a:pPr marL="285750" indent="-285750" algn="just">
              <a:lnSpc>
                <a:spcPct val="150000"/>
              </a:lnSpc>
              <a:buFont typeface="Arial" panose="020B0604020202020204" pitchFamily="34" charset="0"/>
              <a:buChar char="•"/>
            </a:pPr>
            <a:r>
              <a:rPr lang="en-GB" b="1" dirty="0">
                <a:latin typeface="AdvOTea1a7398"/>
                <a:sym typeface="Wingdings" panose="05000000000000000000" pitchFamily="2" charset="2"/>
              </a:rPr>
              <a:t>Weighted allocation</a:t>
            </a:r>
            <a:r>
              <a:rPr lang="en-GB" dirty="0">
                <a:latin typeface="AdvOTea1a7398"/>
                <a:sym typeface="Wingdings" panose="05000000000000000000" pitchFamily="2" charset="2"/>
              </a:rPr>
              <a:t> detects </a:t>
            </a:r>
            <a:r>
              <a:rPr lang="en-GB" u="sng" dirty="0">
                <a:latin typeface="AdvOTea1a7398"/>
                <a:sym typeface="Wingdings" panose="05000000000000000000" pitchFamily="2" charset="2"/>
              </a:rPr>
              <a:t>bi-allelic</a:t>
            </a:r>
            <a:r>
              <a:rPr lang="en-GB" dirty="0">
                <a:latin typeface="AdvOTea1a7398"/>
                <a:sym typeface="Wingdings" panose="05000000000000000000" pitchFamily="2" charset="2"/>
              </a:rPr>
              <a:t> expression in more cells than Unique reads</a:t>
            </a:r>
            <a:r>
              <a:rPr lang="en-GB" sz="1800" b="0" i="0" u="none" strike="noStrike" baseline="0" dirty="0">
                <a:latin typeface="AdvOTea1a7398"/>
                <a:sym typeface="Wingdings" panose="05000000000000000000" pitchFamily="2" charset="2"/>
              </a:rPr>
              <a:t>.</a:t>
            </a:r>
            <a:endParaRPr lang="en-GB" dirty="0"/>
          </a:p>
        </p:txBody>
      </p:sp>
      <p:sp>
        <p:nvSpPr>
          <p:cNvPr id="3" name="Slide Number Placeholder 2">
            <a:extLst>
              <a:ext uri="{FF2B5EF4-FFF2-40B4-BE49-F238E27FC236}">
                <a16:creationId xmlns:a16="http://schemas.microsoft.com/office/drawing/2014/main" id="{CBB653B2-42A8-4F6C-B0F4-F7D79EF3996B}"/>
              </a:ext>
            </a:extLst>
          </p:cNvPr>
          <p:cNvSpPr>
            <a:spLocks noGrp="1"/>
          </p:cNvSpPr>
          <p:nvPr>
            <p:ph type="sldNum" sz="quarter" idx="12"/>
          </p:nvPr>
        </p:nvSpPr>
        <p:spPr/>
        <p:txBody>
          <a:bodyPr/>
          <a:lstStyle/>
          <a:p>
            <a:fld id="{7DC737F5-9EFA-41E0-A069-A1C0F1745FFE}" type="slidenum">
              <a:rPr lang="el-GR" smtClean="0"/>
              <a:t>19</a:t>
            </a:fld>
            <a:endParaRPr lang="el-GR"/>
          </a:p>
        </p:txBody>
      </p:sp>
    </p:spTree>
    <p:extLst>
      <p:ext uri="{BB962C8B-B14F-4D97-AF65-F5344CB8AC3E}">
        <p14:creationId xmlns:p14="http://schemas.microsoft.com/office/powerpoint/2010/main" val="392788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D3A9-1164-314E-8DF4-95C7149B937F}"/>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3021687B-FFB8-1946-8E8B-A2848723B4B9}"/>
              </a:ext>
            </a:extLst>
          </p:cNvPr>
          <p:cNvSpPr>
            <a:spLocks noGrp="1"/>
          </p:cNvSpPr>
          <p:nvPr>
            <p:ph idx="1"/>
          </p:nvPr>
        </p:nvSpPr>
        <p:spPr/>
        <p:txBody>
          <a:bodyPr>
            <a:normAutofit/>
          </a:bodyPr>
          <a:lstStyle/>
          <a:p>
            <a:r>
              <a:rPr lang="en-US" dirty="0"/>
              <a:t>Background and Motivation</a:t>
            </a:r>
          </a:p>
          <a:p>
            <a:pPr marL="0" indent="0">
              <a:buNone/>
            </a:pPr>
            <a:endParaRPr lang="en-US" dirty="0"/>
          </a:p>
          <a:p>
            <a:r>
              <a:rPr lang="en-US" dirty="0"/>
              <a:t>The method: </a:t>
            </a:r>
            <a:r>
              <a:rPr lang="en-US" dirty="0" err="1"/>
              <a:t>scBASE</a:t>
            </a:r>
            <a:endParaRPr lang="en-US" dirty="0"/>
          </a:p>
          <a:p>
            <a:pPr marL="0" indent="0">
              <a:buNone/>
            </a:pPr>
            <a:endParaRPr lang="en-US" dirty="0"/>
          </a:p>
          <a:p>
            <a:r>
              <a:rPr lang="en-US" dirty="0"/>
              <a:t>Results</a:t>
            </a:r>
          </a:p>
          <a:p>
            <a:pPr marL="0" indent="0">
              <a:buNone/>
            </a:pPr>
            <a:endParaRPr lang="en-US" dirty="0"/>
          </a:p>
          <a:p>
            <a:r>
              <a:rPr lang="en-US" dirty="0"/>
              <a:t>Critique	</a:t>
            </a:r>
          </a:p>
        </p:txBody>
      </p:sp>
      <p:sp>
        <p:nvSpPr>
          <p:cNvPr id="5" name="Slide Number Placeholder 4">
            <a:extLst>
              <a:ext uri="{FF2B5EF4-FFF2-40B4-BE49-F238E27FC236}">
                <a16:creationId xmlns:a16="http://schemas.microsoft.com/office/drawing/2014/main" id="{FB533656-2E58-4C7D-8276-914F7F168510}"/>
              </a:ext>
            </a:extLst>
          </p:cNvPr>
          <p:cNvSpPr>
            <a:spLocks noGrp="1"/>
          </p:cNvSpPr>
          <p:nvPr>
            <p:ph type="sldNum" sz="quarter" idx="12"/>
          </p:nvPr>
        </p:nvSpPr>
        <p:spPr/>
        <p:txBody>
          <a:bodyPr/>
          <a:lstStyle/>
          <a:p>
            <a:fld id="{7DC737F5-9EFA-41E0-A069-A1C0F1745FFE}" type="slidenum">
              <a:rPr lang="el-GR" smtClean="0"/>
              <a:t>2</a:t>
            </a:fld>
            <a:endParaRPr lang="el-GR"/>
          </a:p>
        </p:txBody>
      </p:sp>
    </p:spTree>
    <p:extLst>
      <p:ext uri="{BB962C8B-B14F-4D97-AF65-F5344CB8AC3E}">
        <p14:creationId xmlns:p14="http://schemas.microsoft.com/office/powerpoint/2010/main" val="639317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Τίτλος 1">
            <a:extLst>
              <a:ext uri="{FF2B5EF4-FFF2-40B4-BE49-F238E27FC236}">
                <a16:creationId xmlns:a16="http://schemas.microsoft.com/office/drawing/2014/main" id="{7AE3A0AC-021D-4010-93DC-CBE2BAE45DD0}"/>
              </a:ext>
            </a:extLst>
          </p:cNvPr>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Truth standard and Data</a:t>
            </a:r>
            <a:endParaRPr lang="el-GR" sz="4400" dirty="0"/>
          </a:p>
        </p:txBody>
      </p:sp>
      <p:sp>
        <p:nvSpPr>
          <p:cNvPr id="3" name="Content Placeholder 2">
            <a:extLst>
              <a:ext uri="{FF2B5EF4-FFF2-40B4-BE49-F238E27FC236}">
                <a16:creationId xmlns:a16="http://schemas.microsoft.com/office/drawing/2014/main" id="{BFC3AAA1-5FD3-4CE3-BCF5-5CDF6EDF6760}"/>
              </a:ext>
            </a:extLst>
          </p:cNvPr>
          <p:cNvSpPr>
            <a:spLocks noGrp="1"/>
          </p:cNvSpPr>
          <p:nvPr>
            <p:ph idx="1"/>
          </p:nvPr>
        </p:nvSpPr>
        <p:spPr>
          <a:xfrm>
            <a:off x="838200" y="1630696"/>
            <a:ext cx="10515600" cy="4351338"/>
          </a:xfrm>
        </p:spPr>
        <p:txBody>
          <a:bodyPr>
            <a:normAutofit/>
          </a:bodyPr>
          <a:lstStyle/>
          <a:p>
            <a:pPr marL="0" indent="0" algn="ctr">
              <a:buNone/>
            </a:pPr>
            <a:r>
              <a:rPr lang="en-US" sz="2400" dirty="0"/>
              <a:t>Truth standard: 122 mature blastocyst cells (~14.8M reads/cell)</a:t>
            </a:r>
          </a:p>
          <a:p>
            <a:endParaRPr lang="en-US" sz="2400" dirty="0"/>
          </a:p>
          <a:p>
            <a:pPr marL="0" indent="0">
              <a:buNone/>
            </a:pPr>
            <a:r>
              <a:rPr lang="en-US" sz="2400" dirty="0"/>
              <a:t>			</a:t>
            </a:r>
            <a:r>
              <a:rPr lang="en-US" sz="1800" dirty="0"/>
              <a:t>         </a:t>
            </a:r>
            <a:r>
              <a:rPr lang="en-US" sz="1800" i="1" dirty="0" err="1"/>
              <a:t>Downsampling</a:t>
            </a:r>
            <a:endParaRPr lang="en-US" sz="1400" i="1" dirty="0"/>
          </a:p>
          <a:p>
            <a:endParaRPr lang="en-US" sz="1800" dirty="0"/>
          </a:p>
          <a:p>
            <a:pPr marL="0" indent="0">
              <a:buNone/>
            </a:pPr>
            <a:r>
              <a:rPr lang="en-US" sz="2400" dirty="0"/>
              <a:t> 				</a:t>
            </a:r>
          </a:p>
          <a:p>
            <a:pPr marL="0" indent="0">
              <a:buNone/>
            </a:pPr>
            <a:r>
              <a:rPr lang="en-US" sz="2400" dirty="0"/>
              <a:t>				148k reads/cell</a:t>
            </a:r>
          </a:p>
          <a:p>
            <a:pPr marL="0" indent="0">
              <a:buNone/>
            </a:pPr>
            <a:endParaRPr lang="en-US" sz="2400" dirty="0"/>
          </a:p>
          <a:p>
            <a:r>
              <a:rPr lang="en-US" sz="2400" u="sng" dirty="0"/>
              <a:t>Mature blastocyst cells</a:t>
            </a:r>
            <a:r>
              <a:rPr lang="en-US" sz="2400" dirty="0"/>
              <a:t> are chosen so that their allelic expression does not vary as much as blastocyst cells in their earliest stages.</a:t>
            </a:r>
          </a:p>
          <a:p>
            <a:pPr marL="0" indent="0">
              <a:buNone/>
            </a:pPr>
            <a:endParaRPr lang="en-GB" sz="2400" dirty="0"/>
          </a:p>
        </p:txBody>
      </p:sp>
      <p:cxnSp>
        <p:nvCxnSpPr>
          <p:cNvPr id="7" name="Straight Arrow Connector 6">
            <a:extLst>
              <a:ext uri="{FF2B5EF4-FFF2-40B4-BE49-F238E27FC236}">
                <a16:creationId xmlns:a16="http://schemas.microsoft.com/office/drawing/2014/main" id="{3D3F49E1-19C8-4E25-9F92-FDCCC4880237}"/>
              </a:ext>
            </a:extLst>
          </p:cNvPr>
          <p:cNvCxnSpPr>
            <a:cxnSpLocks/>
          </p:cNvCxnSpPr>
          <p:nvPr/>
        </p:nvCxnSpPr>
        <p:spPr>
          <a:xfrm>
            <a:off x="5692502" y="2115267"/>
            <a:ext cx="0" cy="17271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0B54CF0-82BE-42AF-A2D6-92A38E43A41D}"/>
              </a:ext>
            </a:extLst>
          </p:cNvPr>
          <p:cNvSpPr>
            <a:spLocks noGrp="1"/>
          </p:cNvSpPr>
          <p:nvPr>
            <p:ph type="sldNum" sz="quarter" idx="12"/>
          </p:nvPr>
        </p:nvSpPr>
        <p:spPr/>
        <p:txBody>
          <a:bodyPr/>
          <a:lstStyle/>
          <a:p>
            <a:fld id="{7DC737F5-9EFA-41E0-A069-A1C0F1745FFE}" type="slidenum">
              <a:rPr lang="el-GR" smtClean="0"/>
              <a:t>20</a:t>
            </a:fld>
            <a:endParaRPr lang="el-GR"/>
          </a:p>
        </p:txBody>
      </p:sp>
    </p:spTree>
    <p:extLst>
      <p:ext uri="{BB962C8B-B14F-4D97-AF65-F5344CB8AC3E}">
        <p14:creationId xmlns:p14="http://schemas.microsoft.com/office/powerpoint/2010/main" val="309634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Τίτλος 1">
            <a:extLst>
              <a:ext uri="{FF2B5EF4-FFF2-40B4-BE49-F238E27FC236}">
                <a16:creationId xmlns:a16="http://schemas.microsoft.com/office/drawing/2014/main" id="{7AE3A0AC-021D-4010-93DC-CBE2BAE45DD0}"/>
              </a:ext>
            </a:extLst>
          </p:cNvPr>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Results: Effect of Partial Pooling</a:t>
            </a:r>
            <a:endParaRPr lang="el-GR" sz="4400" dirty="0"/>
          </a:p>
        </p:txBody>
      </p:sp>
      <p:pic>
        <p:nvPicPr>
          <p:cNvPr id="7" name="Picture 6" descr="Graphical user interface, chart&#10;&#10;Description automatically generated">
            <a:extLst>
              <a:ext uri="{FF2B5EF4-FFF2-40B4-BE49-F238E27FC236}">
                <a16:creationId xmlns:a16="http://schemas.microsoft.com/office/drawing/2014/main" id="{6806422C-287C-4B62-8EC7-8B1BF589C702}"/>
              </a:ext>
            </a:extLst>
          </p:cNvPr>
          <p:cNvPicPr>
            <a:picLocks noChangeAspect="1"/>
          </p:cNvPicPr>
          <p:nvPr/>
        </p:nvPicPr>
        <p:blipFill rotWithShape="1">
          <a:blip r:embed="rId2">
            <a:extLst>
              <a:ext uri="{28A0092B-C50C-407E-A947-70E740481C1C}">
                <a14:useLocalDpi xmlns:a14="http://schemas.microsoft.com/office/drawing/2010/main" val="0"/>
              </a:ext>
            </a:extLst>
          </a:blip>
          <a:srcRect b="1219"/>
          <a:stretch/>
        </p:blipFill>
        <p:spPr>
          <a:xfrm>
            <a:off x="856342" y="2765264"/>
            <a:ext cx="10355895" cy="4090396"/>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E56E3A0-317B-4A60-8377-FA71B3D2733C}"/>
                  </a:ext>
                </a:extLst>
              </p:cNvPr>
              <p:cNvSpPr txBox="1"/>
              <p:nvPr/>
            </p:nvSpPr>
            <p:spPr>
              <a:xfrm>
                <a:off x="1040235" y="1104155"/>
                <a:ext cx="9328558"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AdvOTea1a7398"/>
                  </a:rPr>
                  <a:t>U</a:t>
                </a:r>
                <a:r>
                  <a:rPr lang="en-GB" sz="2000" dirty="0">
                    <a:latin typeface="AdvOTea1a7398"/>
                  </a:rPr>
                  <a:t>sing truth standard, MSE for proportions is computed for when pooling is used and for when pooling is not used. </a:t>
                </a:r>
              </a:p>
              <a:p>
                <a:pPr marL="285750" indent="-285750" algn="just">
                  <a:buFont typeface="Arial" panose="020B0604020202020204" pitchFamily="34" charset="0"/>
                  <a:buChar char="•"/>
                </a:pPr>
                <a:endParaRPr lang="en-US" sz="2000" b="0" i="0"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sz="2000" b="0" i="0" smtClean="0">
                          <a:latin typeface="Cambria Math" panose="02040503050406030204" pitchFamily="18" charset="0"/>
                        </a:rPr>
                        <m:t> </m:t>
                      </m:r>
                    </m:oMath>
                  </m:oMathPara>
                </a14:m>
                <a:endParaRPr lang="en-GB" sz="2000" dirty="0">
                  <a:latin typeface="AdvOTea1a7398"/>
                </a:endParaRPr>
              </a:p>
              <a:p>
                <a:pPr marL="285750" indent="-285750" algn="just">
                  <a:buFont typeface="Arial" panose="020B0604020202020204" pitchFamily="34" charset="0"/>
                  <a:buChar char="•"/>
                </a:pPr>
                <a:r>
                  <a:rPr lang="en-GB" sz="2000" dirty="0">
                    <a:latin typeface="AdvOTea1a7398"/>
                  </a:rPr>
                  <a:t>Effect of </a:t>
                </a:r>
                <a:r>
                  <a:rPr lang="en-GB" sz="2000" b="1" dirty="0">
                    <a:latin typeface="AdvOTea1a7398"/>
                  </a:rPr>
                  <a:t>pooling</a:t>
                </a:r>
                <a:r>
                  <a:rPr lang="en-GB" sz="2000" dirty="0">
                    <a:latin typeface="AdvOTea1a7398"/>
                  </a:rPr>
                  <a:t> is larger for l</a:t>
                </a:r>
                <a:r>
                  <a:rPr lang="en-GB" sz="2000" b="1" dirty="0">
                    <a:latin typeface="AdvOTea1a7398"/>
                  </a:rPr>
                  <a:t>ow read coverage</a:t>
                </a:r>
                <a:r>
                  <a:rPr lang="en-GB" sz="2000" dirty="0">
                    <a:latin typeface="AdvOTea1a7398"/>
                  </a:rPr>
                  <a:t> for large number of cells </a:t>
                </a:r>
                <a:endParaRPr lang="en-GB" sz="2000" dirty="0"/>
              </a:p>
            </p:txBody>
          </p:sp>
        </mc:Choice>
        <mc:Fallback xmlns="">
          <p:sp>
            <p:nvSpPr>
              <p:cNvPr id="26" name="TextBox 25">
                <a:extLst>
                  <a:ext uri="{FF2B5EF4-FFF2-40B4-BE49-F238E27FC236}">
                    <a16:creationId xmlns:a16="http://schemas.microsoft.com/office/drawing/2014/main" id="{5E56E3A0-317B-4A60-8377-FA71B3D2733C}"/>
                  </a:ext>
                </a:extLst>
              </p:cNvPr>
              <p:cNvSpPr txBox="1">
                <a:spLocks noRot="1" noChangeAspect="1" noMove="1" noResize="1" noEditPoints="1" noAdjustHandles="1" noChangeArrowheads="1" noChangeShapeType="1" noTextEdit="1"/>
              </p:cNvSpPr>
              <p:nvPr/>
            </p:nvSpPr>
            <p:spPr>
              <a:xfrm>
                <a:off x="1040235" y="1104155"/>
                <a:ext cx="9328558" cy="1631216"/>
              </a:xfrm>
              <a:prstGeom prst="rect">
                <a:avLst/>
              </a:prstGeom>
              <a:blipFill>
                <a:blip r:embed="rId3"/>
                <a:stretch>
                  <a:fillRect l="-588" t="-1866" r="-654" b="-55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52EF287-E151-4E1D-9FE8-8F368F5AF339}"/>
                  </a:ext>
                </a:extLst>
              </p:cNvPr>
              <p:cNvSpPr txBox="1"/>
              <p:nvPr/>
            </p:nvSpPr>
            <p:spPr>
              <a:xfrm>
                <a:off x="3570514" y="5856895"/>
                <a:ext cx="1640115"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𝑀𝑆𝐸</m:t>
                          </m:r>
                        </m:e>
                      </m:acc>
                      <m:r>
                        <a:rPr lang="en-US" b="0" i="1" smtClean="0">
                          <a:latin typeface="Cambria Math" panose="02040503050406030204" pitchFamily="18" charset="0"/>
                        </a:rPr>
                        <m:t>=0.018</m:t>
                      </m:r>
                    </m:oMath>
                  </m:oMathPara>
                </a14:m>
                <a:endParaRPr lang="en-GB" dirty="0"/>
              </a:p>
            </p:txBody>
          </p:sp>
        </mc:Choice>
        <mc:Fallback xmlns="">
          <p:sp>
            <p:nvSpPr>
              <p:cNvPr id="10" name="TextBox 9">
                <a:extLst>
                  <a:ext uri="{FF2B5EF4-FFF2-40B4-BE49-F238E27FC236}">
                    <a16:creationId xmlns:a16="http://schemas.microsoft.com/office/drawing/2014/main" id="{852EF287-E151-4E1D-9FE8-8F368F5AF339}"/>
                  </a:ext>
                </a:extLst>
              </p:cNvPr>
              <p:cNvSpPr txBox="1">
                <a:spLocks noRot="1" noChangeAspect="1" noMove="1" noResize="1" noEditPoints="1" noAdjustHandles="1" noChangeArrowheads="1" noChangeShapeType="1" noTextEdit="1"/>
              </p:cNvSpPr>
              <p:nvPr/>
            </p:nvSpPr>
            <p:spPr>
              <a:xfrm>
                <a:off x="3570514" y="5856895"/>
                <a:ext cx="1640115" cy="36990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CF3506-D412-465C-8EF8-DC6A1C3933B3}"/>
                  </a:ext>
                </a:extLst>
              </p:cNvPr>
              <p:cNvSpPr txBox="1"/>
              <p:nvPr/>
            </p:nvSpPr>
            <p:spPr>
              <a:xfrm>
                <a:off x="8757706" y="5856895"/>
                <a:ext cx="1640115"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𝑀𝑆𝐸</m:t>
                          </m:r>
                        </m:e>
                      </m:acc>
                      <m:r>
                        <a:rPr lang="en-US" b="0" i="1" smtClean="0">
                          <a:latin typeface="Cambria Math" panose="02040503050406030204" pitchFamily="18" charset="0"/>
                        </a:rPr>
                        <m:t>=0.016</m:t>
                      </m:r>
                    </m:oMath>
                  </m:oMathPara>
                </a14:m>
                <a:endParaRPr lang="en-GB" dirty="0"/>
              </a:p>
            </p:txBody>
          </p:sp>
        </mc:Choice>
        <mc:Fallback xmlns="">
          <p:sp>
            <p:nvSpPr>
              <p:cNvPr id="13" name="TextBox 12">
                <a:extLst>
                  <a:ext uri="{FF2B5EF4-FFF2-40B4-BE49-F238E27FC236}">
                    <a16:creationId xmlns:a16="http://schemas.microsoft.com/office/drawing/2014/main" id="{7BCF3506-D412-465C-8EF8-DC6A1C3933B3}"/>
                  </a:ext>
                </a:extLst>
              </p:cNvPr>
              <p:cNvSpPr txBox="1">
                <a:spLocks noRot="1" noChangeAspect="1" noMove="1" noResize="1" noEditPoints="1" noAdjustHandles="1" noChangeArrowheads="1" noChangeShapeType="1" noTextEdit="1"/>
              </p:cNvSpPr>
              <p:nvPr/>
            </p:nvSpPr>
            <p:spPr>
              <a:xfrm>
                <a:off x="8757706" y="5856895"/>
                <a:ext cx="1640115" cy="369909"/>
              </a:xfrm>
              <a:prstGeom prst="rect">
                <a:avLst/>
              </a:prstGeom>
              <a:blipFill>
                <a:blip r:embed="rId5"/>
                <a:stretch>
                  <a:fillRect/>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838FC996-4C81-4B17-BC97-162C84DF67E0}"/>
              </a:ext>
            </a:extLst>
          </p:cNvPr>
          <p:cNvSpPr txBox="1"/>
          <p:nvPr/>
        </p:nvSpPr>
        <p:spPr>
          <a:xfrm>
            <a:off x="3570513" y="2994847"/>
            <a:ext cx="1640115" cy="369332"/>
          </a:xfrm>
          <a:prstGeom prst="rect">
            <a:avLst/>
          </a:prstGeom>
          <a:noFill/>
        </p:spPr>
        <p:txBody>
          <a:bodyPr wrap="square" rtlCol="0">
            <a:spAutoFit/>
          </a:bodyPr>
          <a:lstStyle/>
          <a:p>
            <a:r>
              <a:rPr lang="en-US" dirty="0"/>
              <a:t>Unique Reads</a:t>
            </a:r>
            <a:endParaRPr lang="en-GB" dirty="0"/>
          </a:p>
        </p:txBody>
      </p:sp>
      <p:sp>
        <p:nvSpPr>
          <p:cNvPr id="15" name="TextBox 14">
            <a:extLst>
              <a:ext uri="{FF2B5EF4-FFF2-40B4-BE49-F238E27FC236}">
                <a16:creationId xmlns:a16="http://schemas.microsoft.com/office/drawing/2014/main" id="{205429DF-20D3-4E41-B1BB-CB6B4AC69310}"/>
              </a:ext>
            </a:extLst>
          </p:cNvPr>
          <p:cNvSpPr txBox="1"/>
          <p:nvPr/>
        </p:nvSpPr>
        <p:spPr>
          <a:xfrm>
            <a:off x="8233526" y="2961678"/>
            <a:ext cx="2164295" cy="369332"/>
          </a:xfrm>
          <a:prstGeom prst="rect">
            <a:avLst/>
          </a:prstGeom>
          <a:noFill/>
        </p:spPr>
        <p:txBody>
          <a:bodyPr wrap="square" rtlCol="0">
            <a:spAutoFit/>
          </a:bodyPr>
          <a:lstStyle/>
          <a:p>
            <a:r>
              <a:rPr lang="en-US" dirty="0"/>
              <a:t>Weighted Allocation</a:t>
            </a:r>
            <a:endParaRPr lang="en-GB"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39523FE-10DF-401E-AE47-E21F4AB9E57A}"/>
                  </a:ext>
                </a:extLst>
              </p:cNvPr>
              <p:cNvSpPr/>
              <p:nvPr/>
            </p:nvSpPr>
            <p:spPr>
              <a:xfrm>
                <a:off x="4712687" y="1489844"/>
                <a:ext cx="2854834" cy="807306"/>
              </a:xfrm>
              <a:prstGeom prst="rect">
                <a:avLst/>
              </a:prstGeom>
              <a:solidFill>
                <a:schemeClr val="bg1">
                  <a:lumMod val="8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b="0" i="1" smtClean="0">
                          <a:solidFill>
                            <a:sysClr val="windowText" lastClr="000000"/>
                          </a:solidFill>
                          <a:latin typeface="Cambria Math" panose="02040503050406030204" pitchFamily="18" charset="0"/>
                        </a:rPr>
                        <m:t>𝑀𝑆𝐸</m:t>
                      </m:r>
                      <m:r>
                        <a:rPr lang="en-US" sz="1800" b="0" i="1" smtClean="0">
                          <a:solidFill>
                            <a:sysClr val="windowText" lastClr="000000"/>
                          </a:solidFill>
                          <a:latin typeface="Cambria Math" panose="02040503050406030204" pitchFamily="18" charset="0"/>
                        </a:rPr>
                        <m:t>=</m:t>
                      </m:r>
                      <m:f>
                        <m:fPr>
                          <m:ctrlPr>
                            <a:rPr lang="en-US" sz="1800" b="0" i="1" smtClean="0">
                              <a:solidFill>
                                <a:sysClr val="windowText" lastClr="000000"/>
                              </a:solidFill>
                              <a:latin typeface="Cambria Math" panose="02040503050406030204" pitchFamily="18" charset="0"/>
                            </a:rPr>
                          </m:ctrlPr>
                        </m:fPr>
                        <m:num>
                          <m:r>
                            <a:rPr lang="en-US" sz="1800" b="0" i="1" smtClean="0">
                              <a:solidFill>
                                <a:sysClr val="windowText" lastClr="000000"/>
                              </a:solidFill>
                              <a:latin typeface="Cambria Math" panose="02040503050406030204" pitchFamily="18" charset="0"/>
                            </a:rPr>
                            <m:t>1</m:t>
                          </m:r>
                        </m:num>
                        <m:den>
                          <m:r>
                            <a:rPr lang="en-US" sz="1800" b="0" i="1" smtClean="0">
                              <a:solidFill>
                                <a:sysClr val="windowText" lastClr="000000"/>
                              </a:solidFill>
                              <a:latin typeface="Cambria Math" panose="02040503050406030204" pitchFamily="18" charset="0"/>
                            </a:rPr>
                            <m:t>𝑛</m:t>
                          </m:r>
                        </m:den>
                      </m:f>
                      <m:nary>
                        <m:naryPr>
                          <m:chr m:val="∑"/>
                          <m:ctrlPr>
                            <a:rPr lang="en-US" sz="1800" b="0" i="1" smtClean="0">
                              <a:solidFill>
                                <a:sysClr val="windowText" lastClr="000000"/>
                              </a:solidFill>
                              <a:latin typeface="Cambria Math" panose="02040503050406030204" pitchFamily="18" charset="0"/>
                            </a:rPr>
                          </m:ctrlPr>
                        </m:naryPr>
                        <m:sub>
                          <m:r>
                            <m:rPr>
                              <m:brk m:alnAt="23"/>
                            </m:rPr>
                            <a:rPr lang="en-US" sz="1800" b="0" i="1" smtClean="0">
                              <a:solidFill>
                                <a:sysClr val="windowText" lastClr="000000"/>
                              </a:solidFill>
                              <a:latin typeface="Cambria Math" panose="02040503050406030204" pitchFamily="18" charset="0"/>
                            </a:rPr>
                            <m:t>𝑖</m:t>
                          </m:r>
                          <m:r>
                            <a:rPr lang="en-US" sz="1800" b="0" i="1" smtClean="0">
                              <a:solidFill>
                                <a:sysClr val="windowText" lastClr="000000"/>
                              </a:solidFill>
                              <a:latin typeface="Cambria Math" panose="02040503050406030204" pitchFamily="18" charset="0"/>
                            </a:rPr>
                            <m:t>=1</m:t>
                          </m:r>
                        </m:sub>
                        <m:sup>
                          <m:r>
                            <a:rPr lang="en-US" sz="1800" b="0" i="1" smtClean="0">
                              <a:solidFill>
                                <a:sysClr val="windowText" lastClr="000000"/>
                              </a:solidFill>
                              <a:latin typeface="Cambria Math" panose="02040503050406030204" pitchFamily="18" charset="0"/>
                            </a:rPr>
                            <m:t>𝑛</m:t>
                          </m:r>
                        </m:sup>
                        <m:e>
                          <m:sSup>
                            <m:sSupPr>
                              <m:ctrlPr>
                                <a:rPr lang="en-US" sz="1800" b="0" i="1" smtClean="0">
                                  <a:solidFill>
                                    <a:sysClr val="windowText" lastClr="000000"/>
                                  </a:solidFill>
                                  <a:latin typeface="Cambria Math" panose="02040503050406030204" pitchFamily="18" charset="0"/>
                                </a:rPr>
                              </m:ctrlPr>
                            </m:sSupPr>
                            <m:e>
                              <m:d>
                                <m:dPr>
                                  <m:ctrlPr>
                                    <a:rPr lang="en-US" sz="1800" b="0" i="1" smtClean="0">
                                      <a:solidFill>
                                        <a:sysClr val="windowText" lastClr="000000"/>
                                      </a:solidFill>
                                      <a:latin typeface="Cambria Math" panose="02040503050406030204" pitchFamily="18" charset="0"/>
                                    </a:rPr>
                                  </m:ctrlPr>
                                </m:dPr>
                                <m:e>
                                  <m:sSub>
                                    <m:sSubPr>
                                      <m:ctrlPr>
                                        <a:rPr lang="en-US" sz="1800" b="0" i="1" smtClean="0">
                                          <a:solidFill>
                                            <a:sysClr val="windowText" lastClr="000000"/>
                                          </a:solidFill>
                                          <a:latin typeface="Cambria Math" panose="02040503050406030204" pitchFamily="18" charset="0"/>
                                        </a:rPr>
                                      </m:ctrlPr>
                                    </m:sSubPr>
                                    <m:e>
                                      <m:r>
                                        <a:rPr lang="en-US" sz="1800" b="0" i="1" smtClean="0">
                                          <a:solidFill>
                                            <a:sysClr val="windowText" lastClr="000000"/>
                                          </a:solidFill>
                                          <a:latin typeface="Cambria Math" panose="02040503050406030204" pitchFamily="18" charset="0"/>
                                        </a:rPr>
                                        <m:t>𝑌</m:t>
                                      </m:r>
                                    </m:e>
                                    <m:sub>
                                      <m:r>
                                        <a:rPr lang="en-US" sz="1800" b="0" i="1" smtClean="0">
                                          <a:solidFill>
                                            <a:sysClr val="windowText" lastClr="000000"/>
                                          </a:solidFill>
                                          <a:latin typeface="Cambria Math" panose="02040503050406030204" pitchFamily="18" charset="0"/>
                                        </a:rPr>
                                        <m:t>𝑖</m:t>
                                      </m:r>
                                    </m:sub>
                                  </m:sSub>
                                  <m:r>
                                    <a:rPr lang="en-US" sz="1800" b="0" i="1" smtClean="0">
                                      <a:solidFill>
                                        <a:sysClr val="windowText" lastClr="000000"/>
                                      </a:solidFill>
                                      <a:latin typeface="Cambria Math" panose="02040503050406030204" pitchFamily="18" charset="0"/>
                                    </a:rPr>
                                    <m:t>−</m:t>
                                  </m:r>
                                  <m:sSub>
                                    <m:sSubPr>
                                      <m:ctrlPr>
                                        <a:rPr lang="en-US" sz="1800" b="0" i="1" smtClean="0">
                                          <a:solidFill>
                                            <a:sysClr val="windowText" lastClr="000000"/>
                                          </a:solidFill>
                                          <a:latin typeface="Cambria Math" panose="02040503050406030204" pitchFamily="18" charset="0"/>
                                        </a:rPr>
                                      </m:ctrlPr>
                                    </m:sSubPr>
                                    <m:e>
                                      <m:acc>
                                        <m:accPr>
                                          <m:chr m:val="̂"/>
                                          <m:ctrlPr>
                                            <a:rPr lang="en-US" sz="1800" i="1">
                                              <a:solidFill>
                                                <a:sysClr val="windowText" lastClr="000000"/>
                                              </a:solidFill>
                                              <a:latin typeface="Cambria Math" panose="02040503050406030204" pitchFamily="18" charset="0"/>
                                            </a:rPr>
                                          </m:ctrlPr>
                                        </m:accPr>
                                        <m:e>
                                          <m:r>
                                            <a:rPr lang="en-US" sz="1800" i="1">
                                              <a:solidFill>
                                                <a:sysClr val="windowText" lastClr="000000"/>
                                              </a:solidFill>
                                              <a:latin typeface="Cambria Math" panose="02040503050406030204" pitchFamily="18" charset="0"/>
                                            </a:rPr>
                                            <m:t>𝑌</m:t>
                                          </m:r>
                                        </m:e>
                                      </m:acc>
                                    </m:e>
                                    <m:sub>
                                      <m:r>
                                        <a:rPr lang="en-US" sz="1800" b="0" i="1" smtClean="0">
                                          <a:solidFill>
                                            <a:sysClr val="windowText" lastClr="000000"/>
                                          </a:solidFill>
                                          <a:latin typeface="Cambria Math" panose="02040503050406030204" pitchFamily="18" charset="0"/>
                                        </a:rPr>
                                        <m:t>𝑖</m:t>
                                      </m:r>
                                    </m:sub>
                                  </m:sSub>
                                </m:e>
                              </m:d>
                            </m:e>
                            <m:sup>
                              <m:r>
                                <a:rPr lang="en-US" sz="1800" b="0" i="1" smtClean="0">
                                  <a:solidFill>
                                    <a:sysClr val="windowText" lastClr="000000"/>
                                  </a:solidFill>
                                  <a:latin typeface="Cambria Math" panose="02040503050406030204" pitchFamily="18" charset="0"/>
                                </a:rPr>
                                <m:t>2</m:t>
                              </m:r>
                            </m:sup>
                          </m:sSup>
                        </m:e>
                      </m:nary>
                    </m:oMath>
                  </m:oMathPara>
                </a14:m>
                <a:endParaRPr lang="en-GB" dirty="0">
                  <a:solidFill>
                    <a:sysClr val="windowText" lastClr="000000"/>
                  </a:solidFill>
                </a:endParaRPr>
              </a:p>
            </p:txBody>
          </p:sp>
        </mc:Choice>
        <mc:Fallback xmlns="">
          <p:sp>
            <p:nvSpPr>
              <p:cNvPr id="2" name="Rectangle 1">
                <a:extLst>
                  <a:ext uri="{FF2B5EF4-FFF2-40B4-BE49-F238E27FC236}">
                    <a16:creationId xmlns:a16="http://schemas.microsoft.com/office/drawing/2014/main" id="{839523FE-10DF-401E-AE47-E21F4AB9E57A}"/>
                  </a:ext>
                </a:extLst>
              </p:cNvPr>
              <p:cNvSpPr>
                <a:spLocks noRot="1" noChangeAspect="1" noMove="1" noResize="1" noEditPoints="1" noAdjustHandles="1" noChangeArrowheads="1" noChangeShapeType="1" noTextEdit="1"/>
              </p:cNvSpPr>
              <p:nvPr/>
            </p:nvSpPr>
            <p:spPr>
              <a:xfrm>
                <a:off x="4712687" y="1489844"/>
                <a:ext cx="2854834" cy="807306"/>
              </a:xfrm>
              <a:prstGeom prst="rect">
                <a:avLst/>
              </a:prstGeom>
              <a:blipFill>
                <a:blip r:embed="rId6"/>
                <a:stretch>
                  <a:fillRect/>
                </a:stretch>
              </a:blipFill>
              <a:ln>
                <a:solidFill>
                  <a:schemeClr val="accent1"/>
                </a:solidFill>
              </a:ln>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B36A23A-2D46-4E0C-8495-5B57001759DD}"/>
              </a:ext>
            </a:extLst>
          </p:cNvPr>
          <p:cNvSpPr>
            <a:spLocks noGrp="1"/>
          </p:cNvSpPr>
          <p:nvPr>
            <p:ph type="sldNum" sz="quarter" idx="12"/>
          </p:nvPr>
        </p:nvSpPr>
        <p:spPr/>
        <p:txBody>
          <a:bodyPr/>
          <a:lstStyle/>
          <a:p>
            <a:fld id="{7DC737F5-9EFA-41E0-A069-A1C0F1745FFE}" type="slidenum">
              <a:rPr lang="el-GR" smtClean="0"/>
              <a:t>21</a:t>
            </a:fld>
            <a:endParaRPr lang="el-GR"/>
          </a:p>
        </p:txBody>
      </p:sp>
    </p:spTree>
    <p:extLst>
      <p:ext uri="{BB962C8B-B14F-4D97-AF65-F5344CB8AC3E}">
        <p14:creationId xmlns:p14="http://schemas.microsoft.com/office/powerpoint/2010/main" val="590822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Τίτλος 1">
            <a:extLst>
              <a:ext uri="{FF2B5EF4-FFF2-40B4-BE49-F238E27FC236}">
                <a16:creationId xmlns:a16="http://schemas.microsoft.com/office/drawing/2014/main" id="{7AE3A0AC-021D-4010-93DC-CBE2BAE45DD0}"/>
              </a:ext>
            </a:extLst>
          </p:cNvPr>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Special case: X chromosome </a:t>
            </a:r>
            <a:endParaRPr lang="el-GR" sz="4400" dirty="0"/>
          </a:p>
        </p:txBody>
      </p:sp>
      <p:sp>
        <p:nvSpPr>
          <p:cNvPr id="26" name="TextBox 25">
            <a:extLst>
              <a:ext uri="{FF2B5EF4-FFF2-40B4-BE49-F238E27FC236}">
                <a16:creationId xmlns:a16="http://schemas.microsoft.com/office/drawing/2014/main" id="{5E56E3A0-317B-4A60-8377-FA71B3D2733C}"/>
              </a:ext>
            </a:extLst>
          </p:cNvPr>
          <p:cNvSpPr txBox="1"/>
          <p:nvPr/>
        </p:nvSpPr>
        <p:spPr>
          <a:xfrm>
            <a:off x="1040235" y="1379921"/>
            <a:ext cx="9328558" cy="400110"/>
          </a:xfrm>
          <a:prstGeom prst="rect">
            <a:avLst/>
          </a:prstGeom>
          <a:noFill/>
        </p:spPr>
        <p:txBody>
          <a:bodyPr wrap="square" rtlCol="0">
            <a:spAutoFit/>
          </a:bodyPr>
          <a:lstStyle/>
          <a:p>
            <a:pPr marL="285750" indent="-285750" algn="just">
              <a:buFont typeface="Arial" panose="020B0604020202020204" pitchFamily="34" charset="0"/>
              <a:buChar char="•"/>
            </a:pPr>
            <a:endParaRPr lang="en-GB" sz="2000" dirty="0"/>
          </a:p>
        </p:txBody>
      </p:sp>
      <p:sp>
        <p:nvSpPr>
          <p:cNvPr id="3" name="Content Placeholder 2">
            <a:extLst>
              <a:ext uri="{FF2B5EF4-FFF2-40B4-BE49-F238E27FC236}">
                <a16:creationId xmlns:a16="http://schemas.microsoft.com/office/drawing/2014/main" id="{28D34CD2-C14E-4FB9-855E-48ECB50A61E1}"/>
              </a:ext>
            </a:extLst>
          </p:cNvPr>
          <p:cNvSpPr>
            <a:spLocks noGrp="1"/>
          </p:cNvSpPr>
          <p:nvPr>
            <p:ph sz="half" idx="1"/>
          </p:nvPr>
        </p:nvSpPr>
        <p:spPr>
          <a:xfrm>
            <a:off x="838200" y="1602772"/>
            <a:ext cx="5181600" cy="4797042"/>
          </a:xfrm>
        </p:spPr>
        <p:txBody>
          <a:bodyPr>
            <a:normAutofit fontScale="92500" lnSpcReduction="10000"/>
          </a:bodyPr>
          <a:lstStyle/>
          <a:p>
            <a:pPr algn="just"/>
            <a:r>
              <a:rPr lang="en-US" dirty="0"/>
              <a:t>All X chromosomes have XIC                site   </a:t>
            </a:r>
            <a:r>
              <a:rPr lang="en-US" dirty="0" err="1"/>
              <a:t>Xist</a:t>
            </a:r>
            <a:r>
              <a:rPr lang="en-US" dirty="0"/>
              <a:t> transcript</a:t>
            </a:r>
            <a:r>
              <a:rPr lang="en-US" dirty="0">
                <a:solidFill>
                  <a:schemeClr val="bg1"/>
                </a:solidFill>
              </a:rPr>
              <a:t> mmm</a:t>
            </a:r>
            <a:r>
              <a:rPr lang="en-US" dirty="0"/>
              <a:t>            Inactivation of the X chromosome that produced the </a:t>
            </a:r>
            <a:r>
              <a:rPr lang="en-US" dirty="0" err="1"/>
              <a:t>Xist</a:t>
            </a:r>
            <a:r>
              <a:rPr lang="en-US" dirty="0"/>
              <a:t> transcript</a:t>
            </a:r>
          </a:p>
          <a:p>
            <a:pPr marL="0" indent="0">
              <a:buNone/>
            </a:pPr>
            <a:endParaRPr lang="en-US" dirty="0"/>
          </a:p>
          <a:p>
            <a:pPr algn="just"/>
            <a:r>
              <a:rPr lang="en-US" dirty="0"/>
              <a:t>At blastocyst stage of a female the inactivation for each cell happens to one of two X chromosomes.</a:t>
            </a:r>
          </a:p>
          <a:p>
            <a:pPr algn="just"/>
            <a:endParaRPr lang="en-GB" dirty="0"/>
          </a:p>
          <a:p>
            <a:pPr algn="just"/>
            <a:r>
              <a:rPr lang="en-GB" dirty="0"/>
              <a:t>Partial Pooling reinforces the expected pattern of expression, as verified from different datasets.</a:t>
            </a:r>
          </a:p>
        </p:txBody>
      </p:sp>
      <p:pic>
        <p:nvPicPr>
          <p:cNvPr id="17" name="Content Placeholder 16" descr="Diagram, schematic&#10;&#10;Description automatically generated">
            <a:extLst>
              <a:ext uri="{FF2B5EF4-FFF2-40B4-BE49-F238E27FC236}">
                <a16:creationId xmlns:a16="http://schemas.microsoft.com/office/drawing/2014/main" id="{F2038E10-AB18-4ABD-86DC-140A98F3173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169" b="22349"/>
          <a:stretch/>
        </p:blipFill>
        <p:spPr>
          <a:xfrm>
            <a:off x="6150427" y="3045465"/>
            <a:ext cx="5922807" cy="1911655"/>
          </a:xfrm>
        </p:spPr>
      </p:pic>
      <p:cxnSp>
        <p:nvCxnSpPr>
          <p:cNvPr id="5" name="Straight Arrow Connector 4">
            <a:extLst>
              <a:ext uri="{FF2B5EF4-FFF2-40B4-BE49-F238E27FC236}">
                <a16:creationId xmlns:a16="http://schemas.microsoft.com/office/drawing/2014/main" id="{849931CD-F3C9-4033-8B87-0A22E024FF52}"/>
              </a:ext>
            </a:extLst>
          </p:cNvPr>
          <p:cNvCxnSpPr>
            <a:cxnSpLocks/>
          </p:cNvCxnSpPr>
          <p:nvPr/>
        </p:nvCxnSpPr>
        <p:spPr>
          <a:xfrm flipV="1">
            <a:off x="1817912" y="2123314"/>
            <a:ext cx="6821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D3BE02-894C-4396-B0F0-D82F429B4DD1}"/>
              </a:ext>
            </a:extLst>
          </p:cNvPr>
          <p:cNvCxnSpPr/>
          <p:nvPr/>
        </p:nvCxnSpPr>
        <p:spPr>
          <a:xfrm>
            <a:off x="4938878" y="2123314"/>
            <a:ext cx="783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46A27C-4AFE-4194-AE1D-5194A2490058}"/>
              </a:ext>
            </a:extLst>
          </p:cNvPr>
          <p:cNvCxnSpPr>
            <a:cxnSpLocks/>
          </p:cNvCxnSpPr>
          <p:nvPr/>
        </p:nvCxnSpPr>
        <p:spPr>
          <a:xfrm>
            <a:off x="6019800" y="1379921"/>
            <a:ext cx="21774" cy="4797042"/>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7C8FE8A-D7A0-41D0-B57A-0238EB7EE025}"/>
              </a:ext>
            </a:extLst>
          </p:cNvPr>
          <p:cNvSpPr>
            <a:spLocks noGrp="1"/>
          </p:cNvSpPr>
          <p:nvPr>
            <p:ph type="sldNum" sz="quarter" idx="12"/>
          </p:nvPr>
        </p:nvSpPr>
        <p:spPr/>
        <p:txBody>
          <a:bodyPr/>
          <a:lstStyle/>
          <a:p>
            <a:fld id="{7DC737F5-9EFA-41E0-A069-A1C0F1745FFE}" type="slidenum">
              <a:rPr lang="el-GR" smtClean="0"/>
              <a:t>22</a:t>
            </a:fld>
            <a:endParaRPr lang="el-GR"/>
          </a:p>
        </p:txBody>
      </p:sp>
    </p:spTree>
    <p:extLst>
      <p:ext uri="{BB962C8B-B14F-4D97-AF65-F5344CB8AC3E}">
        <p14:creationId xmlns:p14="http://schemas.microsoft.com/office/powerpoint/2010/main" val="3589391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Τίτλος 1">
            <a:extLst>
              <a:ext uri="{FF2B5EF4-FFF2-40B4-BE49-F238E27FC236}">
                <a16:creationId xmlns:a16="http://schemas.microsoft.com/office/drawing/2014/main" id="{7AE3A0AC-021D-4010-93DC-CBE2BAE45DD0}"/>
              </a:ext>
            </a:extLst>
          </p:cNvPr>
          <p:cNvSpPr txBox="1">
            <a:spLocks/>
          </p:cNvSpPr>
          <p:nvPr/>
        </p:nvSpPr>
        <p:spPr>
          <a:xfrm>
            <a:off x="326067" y="215006"/>
            <a:ext cx="11567160" cy="914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Visualization of Results</a:t>
            </a:r>
            <a:endParaRPr lang="el-GR" sz="4400" dirty="0"/>
          </a:p>
        </p:txBody>
      </p:sp>
      <p:pic>
        <p:nvPicPr>
          <p:cNvPr id="18" name="Content Placeholder 17" descr="A picture containing chart&#10;&#10;Description automatically generated">
            <a:extLst>
              <a:ext uri="{FF2B5EF4-FFF2-40B4-BE49-F238E27FC236}">
                <a16:creationId xmlns:a16="http://schemas.microsoft.com/office/drawing/2014/main" id="{9E4BE1C6-0D07-4B1E-8857-F84664DCBC0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293" t="4097" r="12477"/>
          <a:stretch/>
        </p:blipFill>
        <p:spPr>
          <a:xfrm>
            <a:off x="624114" y="1654629"/>
            <a:ext cx="3947886" cy="3773203"/>
          </a:xfrm>
        </p:spPr>
      </p:pic>
      <p:cxnSp>
        <p:nvCxnSpPr>
          <p:cNvPr id="20" name="Straight Arrow Connector 19">
            <a:extLst>
              <a:ext uri="{FF2B5EF4-FFF2-40B4-BE49-F238E27FC236}">
                <a16:creationId xmlns:a16="http://schemas.microsoft.com/office/drawing/2014/main" id="{8EEBB67A-60AF-4627-876A-B087FB1FEF12}"/>
              </a:ext>
            </a:extLst>
          </p:cNvPr>
          <p:cNvCxnSpPr/>
          <p:nvPr/>
        </p:nvCxnSpPr>
        <p:spPr>
          <a:xfrm>
            <a:off x="4325657" y="3265714"/>
            <a:ext cx="30189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A9A46B1-E51F-492D-9E54-4F847AD1F770}"/>
              </a:ext>
            </a:extLst>
          </p:cNvPr>
          <p:cNvSpPr txBox="1"/>
          <p:nvPr/>
        </p:nvSpPr>
        <p:spPr>
          <a:xfrm>
            <a:off x="5638800" y="2975428"/>
            <a:ext cx="65" cy="276999"/>
          </a:xfrm>
          <a:prstGeom prst="rect">
            <a:avLst/>
          </a:prstGeom>
          <a:noFill/>
        </p:spPr>
        <p:txBody>
          <a:bodyPr wrap="none" lIns="0" tIns="0" rIns="0" bIns="0" rtlCol="0">
            <a:spAutoFit/>
          </a:bodyPr>
          <a:lstStyle/>
          <a:p>
            <a:endParaRPr lang="en-GB" dirty="0"/>
          </a:p>
        </p:txBody>
      </p:sp>
      <p:sp>
        <p:nvSpPr>
          <p:cNvPr id="22" name="TextBox 21">
            <a:extLst>
              <a:ext uri="{FF2B5EF4-FFF2-40B4-BE49-F238E27FC236}">
                <a16:creationId xmlns:a16="http://schemas.microsoft.com/office/drawing/2014/main" id="{46A6A2DC-746B-4510-AF87-7D54144FCB9A}"/>
              </a:ext>
            </a:extLst>
          </p:cNvPr>
          <p:cNvSpPr txBox="1"/>
          <p:nvPr/>
        </p:nvSpPr>
        <p:spPr>
          <a:xfrm>
            <a:off x="4676321" y="2790762"/>
            <a:ext cx="2462437" cy="461665"/>
          </a:xfrm>
          <a:prstGeom prst="rect">
            <a:avLst/>
          </a:prstGeom>
          <a:noFill/>
        </p:spPr>
        <p:txBody>
          <a:bodyPr wrap="square" rtlCol="0">
            <a:spAutoFit/>
          </a:bodyPr>
          <a:lstStyle/>
          <a:p>
            <a:r>
              <a:rPr lang="en-US" sz="2400" dirty="0"/>
              <a:t>Partial Pooling</a:t>
            </a:r>
            <a:endParaRPr lang="en-GB" sz="2400" dirty="0"/>
          </a:p>
        </p:txBody>
      </p:sp>
      <p:sp>
        <p:nvSpPr>
          <p:cNvPr id="24" name="TextBox 23">
            <a:extLst>
              <a:ext uri="{FF2B5EF4-FFF2-40B4-BE49-F238E27FC236}">
                <a16:creationId xmlns:a16="http://schemas.microsoft.com/office/drawing/2014/main" id="{E8E73608-B2E4-485A-BD65-6A6193F3CD51}"/>
              </a:ext>
            </a:extLst>
          </p:cNvPr>
          <p:cNvSpPr txBox="1"/>
          <p:nvPr/>
        </p:nvSpPr>
        <p:spPr>
          <a:xfrm>
            <a:off x="740229" y="5558971"/>
            <a:ext cx="10827657"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CASTxB6 cells: </a:t>
            </a:r>
            <a:r>
              <a:rPr lang="en-US" sz="2000" dirty="0" err="1"/>
              <a:t>Xist</a:t>
            </a:r>
            <a:r>
              <a:rPr lang="en-US" sz="2000" dirty="0"/>
              <a:t> expressed from the </a:t>
            </a:r>
            <a:r>
              <a:rPr lang="en-US" sz="2000" b="1" dirty="0"/>
              <a:t>paternal</a:t>
            </a:r>
            <a:r>
              <a:rPr lang="en-US" sz="2000" dirty="0"/>
              <a:t> allele 	     Genes expressed from </a:t>
            </a:r>
            <a:r>
              <a:rPr lang="en-US" sz="2000" b="1" dirty="0"/>
              <a:t>M</a:t>
            </a:r>
            <a:r>
              <a:rPr lang="en-US" sz="2000" dirty="0"/>
              <a:t> allele</a:t>
            </a:r>
          </a:p>
          <a:p>
            <a:endParaRPr lang="en-US" sz="2000" dirty="0"/>
          </a:p>
          <a:p>
            <a:pPr marL="342900" indent="-342900">
              <a:buFont typeface="Arial" panose="020B0604020202020204" pitchFamily="34" charset="0"/>
              <a:buChar char="•"/>
            </a:pPr>
            <a:r>
              <a:rPr lang="en-US" sz="2000" dirty="0"/>
              <a:t>B6xCAST cells: </a:t>
            </a:r>
            <a:r>
              <a:rPr lang="en-US" sz="2000" dirty="0" err="1"/>
              <a:t>Xist</a:t>
            </a:r>
            <a:r>
              <a:rPr lang="en-US" sz="2000" dirty="0"/>
              <a:t> expressed from </a:t>
            </a:r>
            <a:r>
              <a:rPr lang="en-US" sz="2000" b="1" dirty="0"/>
              <a:t>either</a:t>
            </a:r>
            <a:r>
              <a:rPr lang="en-US" sz="2000" dirty="0"/>
              <a:t> allele 	          Genes expressed from in the </a:t>
            </a:r>
            <a:r>
              <a:rPr lang="en-US" sz="2000" b="1" dirty="0"/>
              <a:t>MP</a:t>
            </a:r>
            <a:r>
              <a:rPr lang="en-US" sz="2000" dirty="0"/>
              <a:t> class</a:t>
            </a:r>
          </a:p>
          <a:p>
            <a:endParaRPr lang="en-US" sz="2000" dirty="0"/>
          </a:p>
          <a:p>
            <a:endParaRPr lang="en-GB" sz="2000" dirty="0"/>
          </a:p>
          <a:p>
            <a:endParaRPr lang="en-GB" sz="2000" dirty="0"/>
          </a:p>
        </p:txBody>
      </p:sp>
      <p:cxnSp>
        <p:nvCxnSpPr>
          <p:cNvPr id="27" name="Straight Arrow Connector 26">
            <a:extLst>
              <a:ext uri="{FF2B5EF4-FFF2-40B4-BE49-F238E27FC236}">
                <a16:creationId xmlns:a16="http://schemas.microsoft.com/office/drawing/2014/main" id="{8DF01CF4-2930-4C4D-9BDE-73D834E30012}"/>
              </a:ext>
            </a:extLst>
          </p:cNvPr>
          <p:cNvCxnSpPr/>
          <p:nvPr/>
        </p:nvCxnSpPr>
        <p:spPr>
          <a:xfrm>
            <a:off x="6705997" y="5760596"/>
            <a:ext cx="72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D4ABD0C-04A2-46F0-AD78-BB5E0D00A456}"/>
              </a:ext>
            </a:extLst>
          </p:cNvPr>
          <p:cNvCxnSpPr/>
          <p:nvPr/>
        </p:nvCxnSpPr>
        <p:spPr>
          <a:xfrm>
            <a:off x="6096000" y="6377452"/>
            <a:ext cx="72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3518F846-E435-41E6-A96B-DD2B64BCE54C}"/>
              </a:ext>
            </a:extLst>
          </p:cNvPr>
          <p:cNvGrpSpPr/>
          <p:nvPr/>
        </p:nvGrpSpPr>
        <p:grpSpPr>
          <a:xfrm>
            <a:off x="7431712" y="1509486"/>
            <a:ext cx="4136174" cy="3889314"/>
            <a:chOff x="7431712" y="1509486"/>
            <a:chExt cx="4136174" cy="3889314"/>
          </a:xfrm>
        </p:grpSpPr>
        <p:pic>
          <p:nvPicPr>
            <p:cNvPr id="15" name="Content Placeholder 9" descr="Chart&#10;&#10;Description automatically generated">
              <a:extLst>
                <a:ext uri="{FF2B5EF4-FFF2-40B4-BE49-F238E27FC236}">
                  <a16:creationId xmlns:a16="http://schemas.microsoft.com/office/drawing/2014/main" id="{4F169351-4565-404E-A552-084A96882C30}"/>
                </a:ext>
              </a:extLst>
            </p:cNvPr>
            <p:cNvPicPr>
              <a:picLocks noChangeAspect="1"/>
            </p:cNvPicPr>
            <p:nvPr/>
          </p:nvPicPr>
          <p:blipFill rotWithShape="1">
            <a:blip r:embed="rId3">
              <a:extLst>
                <a:ext uri="{28A0092B-C50C-407E-A947-70E740481C1C}">
                  <a14:useLocalDpi xmlns:a14="http://schemas.microsoft.com/office/drawing/2010/main" val="0"/>
                </a:ext>
              </a:extLst>
            </a:blip>
            <a:srcRect l="9964" t="50154" r="2952" b="4550"/>
            <a:stretch/>
          </p:blipFill>
          <p:spPr>
            <a:xfrm>
              <a:off x="7516128" y="1625598"/>
              <a:ext cx="4051758" cy="3773202"/>
            </a:xfrm>
            <a:prstGeom prst="rect">
              <a:avLst/>
            </a:prstGeom>
          </p:spPr>
        </p:pic>
        <p:sp>
          <p:nvSpPr>
            <p:cNvPr id="31" name="Rectangle 30">
              <a:extLst>
                <a:ext uri="{FF2B5EF4-FFF2-40B4-BE49-F238E27FC236}">
                  <a16:creationId xmlns:a16="http://schemas.microsoft.com/office/drawing/2014/main" id="{F9B800E1-74D1-4400-AC78-E4C664485871}"/>
                </a:ext>
              </a:extLst>
            </p:cNvPr>
            <p:cNvSpPr/>
            <p:nvPr/>
          </p:nvSpPr>
          <p:spPr>
            <a:xfrm>
              <a:off x="7431712" y="1509486"/>
              <a:ext cx="1380518" cy="740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4" name="Picture 33" descr="Text&#10;&#10;Description automatically generated">
            <a:extLst>
              <a:ext uri="{FF2B5EF4-FFF2-40B4-BE49-F238E27FC236}">
                <a16:creationId xmlns:a16="http://schemas.microsoft.com/office/drawing/2014/main" id="{03B0D48C-1C36-4227-A470-243DC6DC4C22}"/>
              </a:ext>
            </a:extLst>
          </p:cNvPr>
          <p:cNvPicPr>
            <a:picLocks noChangeAspect="1"/>
          </p:cNvPicPr>
          <p:nvPr/>
        </p:nvPicPr>
        <p:blipFill rotWithShape="1">
          <a:blip r:embed="rId4">
            <a:extLst>
              <a:ext uri="{28A0092B-C50C-407E-A947-70E740481C1C}">
                <a14:useLocalDpi xmlns:a14="http://schemas.microsoft.com/office/drawing/2010/main" val="0"/>
              </a:ext>
            </a:extLst>
          </a:blip>
          <a:srcRect t="8915" b="53009"/>
          <a:stretch/>
        </p:blipFill>
        <p:spPr>
          <a:xfrm>
            <a:off x="10791630" y="6281331"/>
            <a:ext cx="1400370" cy="192241"/>
          </a:xfrm>
          <a:prstGeom prst="rect">
            <a:avLst/>
          </a:prstGeom>
        </p:spPr>
      </p:pic>
      <p:pic>
        <p:nvPicPr>
          <p:cNvPr id="36" name="Picture 35" descr="Text&#10;&#10;Description automatically generated">
            <a:extLst>
              <a:ext uri="{FF2B5EF4-FFF2-40B4-BE49-F238E27FC236}">
                <a16:creationId xmlns:a16="http://schemas.microsoft.com/office/drawing/2014/main" id="{F2F47AC8-232D-496B-A82C-752D7F980D2E}"/>
              </a:ext>
            </a:extLst>
          </p:cNvPr>
          <p:cNvPicPr>
            <a:picLocks noChangeAspect="1"/>
          </p:cNvPicPr>
          <p:nvPr/>
        </p:nvPicPr>
        <p:blipFill rotWithShape="1">
          <a:blip r:embed="rId4">
            <a:extLst>
              <a:ext uri="{28A0092B-C50C-407E-A947-70E740481C1C}">
                <a14:useLocalDpi xmlns:a14="http://schemas.microsoft.com/office/drawing/2010/main" val="0"/>
              </a:ext>
            </a:extLst>
          </a:blip>
          <a:srcRect t="50000"/>
          <a:stretch/>
        </p:blipFill>
        <p:spPr>
          <a:xfrm>
            <a:off x="10751586" y="5634372"/>
            <a:ext cx="1400370" cy="252447"/>
          </a:xfrm>
          <a:prstGeom prst="rect">
            <a:avLst/>
          </a:prstGeom>
        </p:spPr>
      </p:pic>
      <p:sp>
        <p:nvSpPr>
          <p:cNvPr id="4" name="Rectangle 3">
            <a:extLst>
              <a:ext uri="{FF2B5EF4-FFF2-40B4-BE49-F238E27FC236}">
                <a16:creationId xmlns:a16="http://schemas.microsoft.com/office/drawing/2014/main" id="{4167BB9C-6F3D-42BB-9AC4-E0245CB9D33F}"/>
              </a:ext>
            </a:extLst>
          </p:cNvPr>
          <p:cNvSpPr/>
          <p:nvPr/>
        </p:nvSpPr>
        <p:spPr>
          <a:xfrm>
            <a:off x="611473" y="1780031"/>
            <a:ext cx="1380518" cy="5251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40097C26-7465-4010-B79D-5D7BF6FB7DBC}"/>
              </a:ext>
            </a:extLst>
          </p:cNvPr>
          <p:cNvGrpSpPr/>
          <p:nvPr/>
        </p:nvGrpSpPr>
        <p:grpSpPr>
          <a:xfrm>
            <a:off x="663272" y="1988632"/>
            <a:ext cx="1413135" cy="472260"/>
            <a:chOff x="3535789" y="1940202"/>
            <a:chExt cx="1413135" cy="472260"/>
          </a:xfrm>
        </p:grpSpPr>
        <p:pic>
          <p:nvPicPr>
            <p:cNvPr id="2" name="Picture 1" descr="Text&#10;&#10;Description automatically generated">
              <a:extLst>
                <a:ext uri="{FF2B5EF4-FFF2-40B4-BE49-F238E27FC236}">
                  <a16:creationId xmlns:a16="http://schemas.microsoft.com/office/drawing/2014/main" id="{58536D0A-CBE0-412F-8400-30BA85EC0D96}"/>
                </a:ext>
              </a:extLst>
            </p:cNvPr>
            <p:cNvPicPr>
              <a:picLocks noChangeAspect="1"/>
            </p:cNvPicPr>
            <p:nvPr/>
          </p:nvPicPr>
          <p:blipFill rotWithShape="1">
            <a:blip r:embed="rId4">
              <a:extLst>
                <a:ext uri="{28A0092B-C50C-407E-A947-70E740481C1C}">
                  <a14:useLocalDpi xmlns:a14="http://schemas.microsoft.com/office/drawing/2010/main" val="0"/>
                </a:ext>
              </a:extLst>
            </a:blip>
            <a:srcRect t="8915" b="53009"/>
            <a:stretch/>
          </p:blipFill>
          <p:spPr>
            <a:xfrm>
              <a:off x="3548554" y="2220221"/>
              <a:ext cx="1400370" cy="192241"/>
            </a:xfrm>
            <a:prstGeom prst="rect">
              <a:avLst/>
            </a:prstGeom>
          </p:spPr>
        </p:pic>
        <p:pic>
          <p:nvPicPr>
            <p:cNvPr id="3" name="Picture 2" descr="Text&#10;&#10;Description automatically generated">
              <a:extLst>
                <a:ext uri="{FF2B5EF4-FFF2-40B4-BE49-F238E27FC236}">
                  <a16:creationId xmlns:a16="http://schemas.microsoft.com/office/drawing/2014/main" id="{373A1ADF-8367-4F6B-B898-E8818BCC19BF}"/>
                </a:ext>
              </a:extLst>
            </p:cNvPr>
            <p:cNvPicPr>
              <a:picLocks noChangeAspect="1"/>
            </p:cNvPicPr>
            <p:nvPr/>
          </p:nvPicPr>
          <p:blipFill rotWithShape="1">
            <a:blip r:embed="rId4">
              <a:extLst>
                <a:ext uri="{28A0092B-C50C-407E-A947-70E740481C1C}">
                  <a14:useLocalDpi xmlns:a14="http://schemas.microsoft.com/office/drawing/2010/main" val="0"/>
                </a:ext>
              </a:extLst>
            </a:blip>
            <a:srcRect t="50000"/>
            <a:stretch/>
          </p:blipFill>
          <p:spPr>
            <a:xfrm>
              <a:off x="3535789" y="1940202"/>
              <a:ext cx="1400370" cy="252447"/>
            </a:xfrm>
            <a:prstGeom prst="rect">
              <a:avLst/>
            </a:prstGeom>
          </p:spPr>
        </p:pic>
      </p:grpSp>
      <p:sp>
        <p:nvSpPr>
          <p:cNvPr id="7" name="Slide Number Placeholder 6">
            <a:extLst>
              <a:ext uri="{FF2B5EF4-FFF2-40B4-BE49-F238E27FC236}">
                <a16:creationId xmlns:a16="http://schemas.microsoft.com/office/drawing/2014/main" id="{2E19104A-C590-40C7-AC12-440D986D1288}"/>
              </a:ext>
            </a:extLst>
          </p:cNvPr>
          <p:cNvSpPr>
            <a:spLocks noGrp="1"/>
          </p:cNvSpPr>
          <p:nvPr>
            <p:ph type="sldNum" sz="quarter" idx="12"/>
          </p:nvPr>
        </p:nvSpPr>
        <p:spPr/>
        <p:txBody>
          <a:bodyPr/>
          <a:lstStyle/>
          <a:p>
            <a:fld id="{7DC737F5-9EFA-41E0-A069-A1C0F1745FFE}" type="slidenum">
              <a:rPr lang="el-GR" smtClean="0"/>
              <a:t>23</a:t>
            </a:fld>
            <a:endParaRPr lang="el-GR"/>
          </a:p>
        </p:txBody>
      </p:sp>
    </p:spTree>
    <p:extLst>
      <p:ext uri="{BB962C8B-B14F-4D97-AF65-F5344CB8AC3E}">
        <p14:creationId xmlns:p14="http://schemas.microsoft.com/office/powerpoint/2010/main" val="1830613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D3A9-1164-314E-8DF4-95C7149B937F}"/>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3021687B-FFB8-1946-8E8B-A2848723B4B9}"/>
              </a:ext>
            </a:extLst>
          </p:cNvPr>
          <p:cNvSpPr>
            <a:spLocks noGrp="1"/>
          </p:cNvSpPr>
          <p:nvPr>
            <p:ph idx="1"/>
          </p:nvPr>
        </p:nvSpPr>
        <p:spPr/>
        <p:txBody>
          <a:bodyPr>
            <a:normAutofit/>
          </a:bodyPr>
          <a:lstStyle/>
          <a:p>
            <a:r>
              <a:rPr lang="en-US" dirty="0">
                <a:solidFill>
                  <a:schemeClr val="bg2">
                    <a:lumMod val="75000"/>
                  </a:schemeClr>
                </a:solidFill>
              </a:rPr>
              <a:t>Background and Motivation</a:t>
            </a:r>
          </a:p>
          <a:p>
            <a:pPr marL="0" indent="0">
              <a:buNone/>
            </a:pPr>
            <a:endParaRPr lang="en-US" dirty="0">
              <a:solidFill>
                <a:schemeClr val="bg2">
                  <a:lumMod val="75000"/>
                </a:schemeClr>
              </a:solidFill>
            </a:endParaRPr>
          </a:p>
          <a:p>
            <a:r>
              <a:rPr lang="en-US" dirty="0">
                <a:solidFill>
                  <a:schemeClr val="bg2">
                    <a:lumMod val="75000"/>
                  </a:schemeClr>
                </a:solidFill>
              </a:rPr>
              <a:t>The method: </a:t>
            </a:r>
            <a:r>
              <a:rPr lang="en-US" dirty="0" err="1">
                <a:solidFill>
                  <a:schemeClr val="bg2">
                    <a:lumMod val="75000"/>
                  </a:schemeClr>
                </a:solidFill>
              </a:rPr>
              <a:t>scBASE</a:t>
            </a:r>
            <a:endParaRPr lang="en-US" dirty="0">
              <a:solidFill>
                <a:schemeClr val="bg2">
                  <a:lumMod val="75000"/>
                </a:schemeClr>
              </a:solidFill>
            </a:endParaRPr>
          </a:p>
          <a:p>
            <a:pPr marL="0" indent="0">
              <a:buNone/>
            </a:pPr>
            <a:endParaRPr lang="en-US" dirty="0">
              <a:solidFill>
                <a:schemeClr val="bg2">
                  <a:lumMod val="75000"/>
                </a:schemeClr>
              </a:solidFill>
            </a:endParaRPr>
          </a:p>
          <a:p>
            <a:r>
              <a:rPr lang="en-US" dirty="0">
                <a:solidFill>
                  <a:schemeClr val="bg2">
                    <a:lumMod val="75000"/>
                  </a:schemeClr>
                </a:solidFill>
              </a:rPr>
              <a:t>Results and validation</a:t>
            </a:r>
          </a:p>
          <a:p>
            <a:pPr marL="0" indent="0">
              <a:buNone/>
            </a:pPr>
            <a:endParaRPr lang="en-US" dirty="0"/>
          </a:p>
          <a:p>
            <a:r>
              <a:rPr lang="en-US" dirty="0"/>
              <a:t>Critique	</a:t>
            </a:r>
          </a:p>
        </p:txBody>
      </p:sp>
      <p:sp>
        <p:nvSpPr>
          <p:cNvPr id="5" name="Slide Number Placeholder 4">
            <a:extLst>
              <a:ext uri="{FF2B5EF4-FFF2-40B4-BE49-F238E27FC236}">
                <a16:creationId xmlns:a16="http://schemas.microsoft.com/office/drawing/2014/main" id="{FB533656-2E58-4C7D-8276-914F7F168510}"/>
              </a:ext>
            </a:extLst>
          </p:cNvPr>
          <p:cNvSpPr>
            <a:spLocks noGrp="1"/>
          </p:cNvSpPr>
          <p:nvPr>
            <p:ph type="sldNum" sz="quarter" idx="12"/>
          </p:nvPr>
        </p:nvSpPr>
        <p:spPr/>
        <p:txBody>
          <a:bodyPr/>
          <a:lstStyle/>
          <a:p>
            <a:fld id="{7DC737F5-9EFA-41E0-A069-A1C0F1745FFE}" type="slidenum">
              <a:rPr lang="el-GR" smtClean="0"/>
              <a:t>24</a:t>
            </a:fld>
            <a:endParaRPr lang="el-GR"/>
          </a:p>
        </p:txBody>
      </p:sp>
    </p:spTree>
    <p:extLst>
      <p:ext uri="{BB962C8B-B14F-4D97-AF65-F5344CB8AC3E}">
        <p14:creationId xmlns:p14="http://schemas.microsoft.com/office/powerpoint/2010/main" val="133652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891E-E4D6-49D4-B949-B06191812ED4}"/>
              </a:ext>
            </a:extLst>
          </p:cNvPr>
          <p:cNvSpPr>
            <a:spLocks noGrp="1"/>
          </p:cNvSpPr>
          <p:nvPr>
            <p:ph type="title"/>
          </p:nvPr>
        </p:nvSpPr>
        <p:spPr>
          <a:xfrm>
            <a:off x="838200" y="365126"/>
            <a:ext cx="10515600" cy="958850"/>
          </a:xfrm>
        </p:spPr>
        <p:txBody>
          <a:bodyPr/>
          <a:lstStyle/>
          <a:p>
            <a:r>
              <a:rPr lang="en-GB" dirty="0"/>
              <a:t>Critique</a:t>
            </a:r>
          </a:p>
        </p:txBody>
      </p:sp>
      <p:sp>
        <p:nvSpPr>
          <p:cNvPr id="3" name="Content Placeholder 2">
            <a:extLst>
              <a:ext uri="{FF2B5EF4-FFF2-40B4-BE49-F238E27FC236}">
                <a16:creationId xmlns:a16="http://schemas.microsoft.com/office/drawing/2014/main" id="{2913EC0B-B94D-4374-90FF-45AACF38B34F}"/>
              </a:ext>
            </a:extLst>
          </p:cNvPr>
          <p:cNvSpPr>
            <a:spLocks noGrp="1"/>
          </p:cNvSpPr>
          <p:nvPr>
            <p:ph idx="1"/>
          </p:nvPr>
        </p:nvSpPr>
        <p:spPr>
          <a:xfrm>
            <a:off x="838200" y="1506538"/>
            <a:ext cx="10515600" cy="4667250"/>
          </a:xfrm>
        </p:spPr>
        <p:txBody>
          <a:bodyPr>
            <a:normAutofit lnSpcReduction="10000"/>
          </a:bodyPr>
          <a:lstStyle/>
          <a:p>
            <a:r>
              <a:rPr lang="en-GB" dirty="0"/>
              <a:t>The effect of sequencing depth on the estimates were not actually characterized</a:t>
            </a:r>
          </a:p>
          <a:p>
            <a:endParaRPr lang="en-GB" dirty="0"/>
          </a:p>
          <a:p>
            <a:r>
              <a:rPr lang="en-GB" dirty="0"/>
              <a:t>Study done on data from cells in early development state -&gt; gene expression dynamic by nature . </a:t>
            </a:r>
          </a:p>
          <a:p>
            <a:endParaRPr lang="en-GB" dirty="0"/>
          </a:p>
          <a:p>
            <a:r>
              <a:rPr lang="en-GB" dirty="0"/>
              <a:t>A more thorough validation needed with other types of datasets and other types of cells. </a:t>
            </a:r>
          </a:p>
          <a:p>
            <a:pPr marL="0" indent="0">
              <a:buNone/>
            </a:pPr>
            <a:endParaRPr lang="en-GB" dirty="0"/>
          </a:p>
          <a:p>
            <a:r>
              <a:rPr lang="en-GB" dirty="0"/>
              <a:t>No comparison done with other algorithms in the field such as SCALE</a:t>
            </a:r>
          </a:p>
          <a:p>
            <a:pPr marL="0" indent="0">
              <a:buNone/>
            </a:pPr>
            <a:endParaRPr lang="en-GB" dirty="0"/>
          </a:p>
          <a:p>
            <a:pPr marL="0" indent="0">
              <a:buNone/>
            </a:pPr>
            <a:endParaRPr lang="en-GB" dirty="0"/>
          </a:p>
        </p:txBody>
      </p:sp>
      <p:sp>
        <p:nvSpPr>
          <p:cNvPr id="5" name="Slide Number Placeholder 4">
            <a:extLst>
              <a:ext uri="{FF2B5EF4-FFF2-40B4-BE49-F238E27FC236}">
                <a16:creationId xmlns:a16="http://schemas.microsoft.com/office/drawing/2014/main" id="{6824AF39-0FD7-4525-8A1B-AF0B1D647DD8}"/>
              </a:ext>
            </a:extLst>
          </p:cNvPr>
          <p:cNvSpPr>
            <a:spLocks noGrp="1"/>
          </p:cNvSpPr>
          <p:nvPr>
            <p:ph type="sldNum" sz="quarter" idx="12"/>
          </p:nvPr>
        </p:nvSpPr>
        <p:spPr/>
        <p:txBody>
          <a:bodyPr/>
          <a:lstStyle/>
          <a:p>
            <a:fld id="{7DC737F5-9EFA-41E0-A069-A1C0F1745FFE}" type="slidenum">
              <a:rPr lang="el-GR" smtClean="0"/>
              <a:t>25</a:t>
            </a:fld>
            <a:endParaRPr lang="el-GR"/>
          </a:p>
        </p:txBody>
      </p:sp>
    </p:spTree>
    <p:extLst>
      <p:ext uri="{BB962C8B-B14F-4D97-AF65-F5344CB8AC3E}">
        <p14:creationId xmlns:p14="http://schemas.microsoft.com/office/powerpoint/2010/main" val="177928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6C16-6F71-E84F-9A64-B0DA94B3F51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999060B-FADE-1F45-896E-BD7108D39AAD}"/>
              </a:ext>
            </a:extLst>
          </p:cNvPr>
          <p:cNvSpPr>
            <a:spLocks noGrp="1"/>
          </p:cNvSpPr>
          <p:nvPr>
            <p:ph idx="1"/>
          </p:nvPr>
        </p:nvSpPr>
        <p:spPr/>
        <p:txBody>
          <a:bodyPr>
            <a:normAutofit/>
          </a:bodyPr>
          <a:lstStyle/>
          <a:p>
            <a:r>
              <a:rPr lang="en-IN" sz="1800" dirty="0" err="1"/>
              <a:t>Kukurba</a:t>
            </a:r>
            <a:r>
              <a:rPr lang="en-IN" sz="1800" dirty="0"/>
              <a:t> KR, Zhang R, Li X, Smith KS, Knowles DA, et al. (2014) Allelic Expression of Deleterious Protein-Coding Variants across Human Tissues. PLOS Genetics 10(5): e1004304. </a:t>
            </a:r>
            <a:r>
              <a:rPr lang="en-IN" sz="1800" dirty="0">
                <a:solidFill>
                  <a:srgbClr val="0070C0"/>
                </a:solidFill>
                <a:hlinkClick r:id="rId2">
                  <a:extLst>
                    <a:ext uri="{A12FA001-AC4F-418D-AE19-62706E023703}">
                      <ahyp:hlinkClr xmlns:ahyp="http://schemas.microsoft.com/office/drawing/2018/hyperlinkcolor" val="tx"/>
                    </a:ext>
                  </a:extLst>
                </a:hlinkClick>
              </a:rPr>
              <a:t>https://doi.org/10.1371/journal.pgen.1004304</a:t>
            </a:r>
            <a:r>
              <a:rPr lang="en-IN" sz="1800" dirty="0">
                <a:solidFill>
                  <a:srgbClr val="0070C0"/>
                </a:solidFill>
              </a:rPr>
              <a:t> </a:t>
            </a:r>
          </a:p>
          <a:p>
            <a:r>
              <a:rPr lang="en-IN" sz="1800" dirty="0"/>
              <a:t>Jiang, Y., Zhang, N.R. &amp; Li, M. SCALE: </a:t>
            </a:r>
            <a:r>
              <a:rPr lang="en-IN" sz="1800" dirty="0" err="1"/>
              <a:t>modeling</a:t>
            </a:r>
            <a:r>
              <a:rPr lang="en-IN" sz="1800" dirty="0"/>
              <a:t> allele-specific gene expression by single-cell RNA sequencing. </a:t>
            </a:r>
            <a:r>
              <a:rPr lang="en-IN" sz="1800" i="1" dirty="0"/>
              <a:t>Genome </a:t>
            </a:r>
            <a:r>
              <a:rPr lang="en-IN" sz="1800" i="1" dirty="0" err="1"/>
              <a:t>Biol</a:t>
            </a:r>
            <a:r>
              <a:rPr lang="en-IN" sz="1800" dirty="0"/>
              <a:t> </a:t>
            </a:r>
            <a:r>
              <a:rPr lang="en-IN" sz="1800" b="1" dirty="0"/>
              <a:t>18, </a:t>
            </a:r>
            <a:r>
              <a:rPr lang="en-IN" sz="1800" dirty="0"/>
              <a:t>74 (2017). </a:t>
            </a:r>
            <a:r>
              <a:rPr lang="en-IN" sz="1800" dirty="0">
                <a:hlinkClick r:id="rId3"/>
              </a:rPr>
              <a:t>https://doi.org/10.1186/s13059-017-1200-8</a:t>
            </a:r>
            <a:endParaRPr lang="en-IN" sz="1800" dirty="0"/>
          </a:p>
          <a:p>
            <a:r>
              <a:rPr lang="en-IN" sz="1800" dirty="0"/>
              <a:t>Single-Cell RNA-</a:t>
            </a:r>
            <a:r>
              <a:rPr lang="en-IN" sz="1800" dirty="0" err="1"/>
              <a:t>Seq</a:t>
            </a:r>
            <a:r>
              <a:rPr lang="en-IN" sz="1800" dirty="0"/>
              <a:t> Reveals Dynamic, Random Monoallelic Gene Expression in Mammalian Cells - </a:t>
            </a:r>
            <a:r>
              <a:rPr lang="en-IN" sz="1800" dirty="0">
                <a:hlinkClick r:id="rId4"/>
              </a:rPr>
              <a:t>https://science.sciencemag.org/content/343/6167/193</a:t>
            </a:r>
            <a:endParaRPr lang="en-IN" sz="1800" dirty="0"/>
          </a:p>
          <a:p>
            <a:r>
              <a:rPr lang="en-IN" sz="1800" dirty="0" err="1"/>
              <a:t>Reinius</a:t>
            </a:r>
            <a:r>
              <a:rPr lang="en-IN" sz="1800" dirty="0"/>
              <a:t>, B., </a:t>
            </a:r>
            <a:r>
              <a:rPr lang="en-IN" sz="1800" dirty="0" err="1"/>
              <a:t>Mold</a:t>
            </a:r>
            <a:r>
              <a:rPr lang="en-IN" sz="1800" dirty="0"/>
              <a:t>, J., </a:t>
            </a:r>
            <a:r>
              <a:rPr lang="en-IN" sz="1800" dirty="0" err="1"/>
              <a:t>Ramsköld</a:t>
            </a:r>
            <a:r>
              <a:rPr lang="en-IN" sz="1800" dirty="0"/>
              <a:t>, D. </a:t>
            </a:r>
            <a:r>
              <a:rPr lang="en-IN" sz="1800" i="1" dirty="0"/>
              <a:t>et al.</a:t>
            </a:r>
            <a:r>
              <a:rPr lang="en-IN" sz="1800" dirty="0"/>
              <a:t> Analysis of allelic expression patterns in clonal somatic cells by single-cell RNA–seq. </a:t>
            </a:r>
            <a:r>
              <a:rPr lang="en-IN" sz="1800" i="1" dirty="0"/>
              <a:t>Nat Genet</a:t>
            </a:r>
            <a:r>
              <a:rPr lang="en-IN" sz="1800" dirty="0"/>
              <a:t> </a:t>
            </a:r>
            <a:r>
              <a:rPr lang="en-IN" sz="1800" b="1" dirty="0"/>
              <a:t>48, </a:t>
            </a:r>
            <a:r>
              <a:rPr lang="en-IN" sz="1800" dirty="0"/>
              <a:t>1430–1435 (2016). </a:t>
            </a:r>
            <a:r>
              <a:rPr lang="en-IN" sz="1800" dirty="0">
                <a:hlinkClick r:id="rId5"/>
              </a:rPr>
              <a:t>https://</a:t>
            </a:r>
            <a:r>
              <a:rPr lang="en-IN" sz="1800" dirty="0" err="1">
                <a:hlinkClick r:id="rId5"/>
              </a:rPr>
              <a:t>doi.org</a:t>
            </a:r>
            <a:r>
              <a:rPr lang="en-IN" sz="1800" dirty="0">
                <a:hlinkClick r:id="rId5"/>
              </a:rPr>
              <a:t>/10.1038/ng.3678</a:t>
            </a:r>
            <a:endParaRPr lang="en-IN" sz="1800" dirty="0"/>
          </a:p>
          <a:p>
            <a:r>
              <a:rPr lang="en-IN" sz="1800" dirty="0"/>
              <a:t>Kim, J., </a:t>
            </a:r>
            <a:r>
              <a:rPr lang="en-IN" sz="1800" dirty="0" err="1"/>
              <a:t>Kolodziejczyk</a:t>
            </a:r>
            <a:r>
              <a:rPr lang="en-IN" sz="1800" dirty="0"/>
              <a:t>, A., </a:t>
            </a:r>
            <a:r>
              <a:rPr lang="en-IN" sz="1800" dirty="0" err="1"/>
              <a:t>Ilicic</a:t>
            </a:r>
            <a:r>
              <a:rPr lang="en-IN" sz="1800" dirty="0"/>
              <a:t>, T. </a:t>
            </a:r>
            <a:r>
              <a:rPr lang="en-IN" sz="1800" i="1" dirty="0"/>
              <a:t>et al.</a:t>
            </a:r>
            <a:r>
              <a:rPr lang="en-IN" sz="1800" dirty="0"/>
              <a:t> Characterizing noise structure in single-cell RNA-</a:t>
            </a:r>
            <a:r>
              <a:rPr lang="en-IN" sz="1800" dirty="0" err="1"/>
              <a:t>seq</a:t>
            </a:r>
            <a:r>
              <a:rPr lang="en-IN" sz="1800" dirty="0"/>
              <a:t> distinguishes genuine from technical stochastic allelic expression. </a:t>
            </a:r>
            <a:r>
              <a:rPr lang="en-IN" sz="1800" i="1" dirty="0"/>
              <a:t>Nat </a:t>
            </a:r>
            <a:r>
              <a:rPr lang="en-IN" sz="1800" i="1" dirty="0" err="1"/>
              <a:t>Commun</a:t>
            </a:r>
            <a:r>
              <a:rPr lang="en-IN" sz="1800" dirty="0"/>
              <a:t> </a:t>
            </a:r>
            <a:r>
              <a:rPr lang="en-IN" sz="1800" b="1" dirty="0"/>
              <a:t>6, </a:t>
            </a:r>
            <a:r>
              <a:rPr lang="en-IN" sz="1800" dirty="0"/>
              <a:t>8687 (2015). </a:t>
            </a:r>
            <a:r>
              <a:rPr lang="en-IN" sz="1800" dirty="0">
                <a:solidFill>
                  <a:srgbClr val="0070C0"/>
                </a:solidFill>
                <a:hlinkClick r:id="rId6"/>
              </a:rPr>
              <a:t>https://</a:t>
            </a:r>
            <a:r>
              <a:rPr lang="en-IN" sz="1800" dirty="0" err="1">
                <a:solidFill>
                  <a:srgbClr val="0070C0"/>
                </a:solidFill>
                <a:hlinkClick r:id="rId6"/>
              </a:rPr>
              <a:t>doi.org</a:t>
            </a:r>
            <a:r>
              <a:rPr lang="en-IN" sz="1800" dirty="0">
                <a:solidFill>
                  <a:srgbClr val="0070C0"/>
                </a:solidFill>
                <a:hlinkClick r:id="rId6"/>
              </a:rPr>
              <a:t>/10.1038/ncomms9687</a:t>
            </a:r>
            <a:endParaRPr lang="en-US" sz="1800" dirty="0">
              <a:solidFill>
                <a:srgbClr val="0070C0"/>
              </a:solidFill>
            </a:endParaRPr>
          </a:p>
        </p:txBody>
      </p:sp>
      <p:sp>
        <p:nvSpPr>
          <p:cNvPr id="4" name="Slide Number Placeholder 3">
            <a:extLst>
              <a:ext uri="{FF2B5EF4-FFF2-40B4-BE49-F238E27FC236}">
                <a16:creationId xmlns:a16="http://schemas.microsoft.com/office/drawing/2014/main" id="{6F1031F2-649B-D34E-9A92-885B3C3F0CD9}"/>
              </a:ext>
            </a:extLst>
          </p:cNvPr>
          <p:cNvSpPr>
            <a:spLocks noGrp="1"/>
          </p:cNvSpPr>
          <p:nvPr>
            <p:ph type="sldNum" sz="quarter" idx="12"/>
          </p:nvPr>
        </p:nvSpPr>
        <p:spPr/>
        <p:txBody>
          <a:bodyPr/>
          <a:lstStyle/>
          <a:p>
            <a:fld id="{7DC737F5-9EFA-41E0-A069-A1C0F1745FFE}" type="slidenum">
              <a:rPr lang="el-GR" smtClean="0"/>
              <a:t>26</a:t>
            </a:fld>
            <a:endParaRPr lang="el-GR"/>
          </a:p>
        </p:txBody>
      </p:sp>
    </p:spTree>
    <p:extLst>
      <p:ext uri="{BB962C8B-B14F-4D97-AF65-F5344CB8AC3E}">
        <p14:creationId xmlns:p14="http://schemas.microsoft.com/office/powerpoint/2010/main" val="444204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260B-8829-B244-8C7E-B442D6DC79BC}"/>
              </a:ext>
            </a:extLst>
          </p:cNvPr>
          <p:cNvSpPr>
            <a:spLocks noGrp="1"/>
          </p:cNvSpPr>
          <p:nvPr>
            <p:ph type="title"/>
          </p:nvPr>
        </p:nvSpPr>
        <p:spPr/>
        <p:txBody>
          <a:bodyPr/>
          <a:lstStyle/>
          <a:p>
            <a:r>
              <a:rPr lang="en-US" dirty="0"/>
              <a:t>Distribution of reads in dataset</a:t>
            </a:r>
          </a:p>
        </p:txBody>
      </p:sp>
      <p:sp>
        <p:nvSpPr>
          <p:cNvPr id="3" name="Slide Number Placeholder 2">
            <a:extLst>
              <a:ext uri="{FF2B5EF4-FFF2-40B4-BE49-F238E27FC236}">
                <a16:creationId xmlns:a16="http://schemas.microsoft.com/office/drawing/2014/main" id="{9B17D181-EA21-BF46-BDA7-1441F77E200D}"/>
              </a:ext>
            </a:extLst>
          </p:cNvPr>
          <p:cNvSpPr>
            <a:spLocks noGrp="1"/>
          </p:cNvSpPr>
          <p:nvPr>
            <p:ph type="sldNum" sz="quarter" idx="12"/>
          </p:nvPr>
        </p:nvSpPr>
        <p:spPr/>
        <p:txBody>
          <a:bodyPr/>
          <a:lstStyle/>
          <a:p>
            <a:fld id="{7DC737F5-9EFA-41E0-A069-A1C0F1745FFE}" type="slidenum">
              <a:rPr lang="el-GR" smtClean="0"/>
              <a:t>27</a:t>
            </a:fld>
            <a:endParaRPr lang="el-GR"/>
          </a:p>
        </p:txBody>
      </p:sp>
      <p:graphicFrame>
        <p:nvGraphicFramePr>
          <p:cNvPr id="4" name="Table 4">
            <a:extLst>
              <a:ext uri="{FF2B5EF4-FFF2-40B4-BE49-F238E27FC236}">
                <a16:creationId xmlns:a16="http://schemas.microsoft.com/office/drawing/2014/main" id="{4841AEF7-BDA7-9944-AC8C-43FAD71A0D7D}"/>
              </a:ext>
            </a:extLst>
          </p:cNvPr>
          <p:cNvGraphicFramePr>
            <a:graphicFrameLocks noGrp="1"/>
          </p:cNvGraphicFramePr>
          <p:nvPr>
            <p:extLst>
              <p:ext uri="{D42A27DB-BD31-4B8C-83A1-F6EECF244321}">
                <p14:modId xmlns:p14="http://schemas.microsoft.com/office/powerpoint/2010/main" val="1750874587"/>
              </p:ext>
            </p:extLst>
          </p:nvPr>
        </p:nvGraphicFramePr>
        <p:xfrm>
          <a:off x="989012" y="2062689"/>
          <a:ext cx="6997700" cy="3095096"/>
        </p:xfrm>
        <a:graphic>
          <a:graphicData uri="http://schemas.openxmlformats.org/drawingml/2006/table">
            <a:tbl>
              <a:tblPr firstRow="1" bandRow="1">
                <a:tableStyleId>{69012ECD-51FC-41F1-AA8D-1B2483CD663E}</a:tableStyleId>
              </a:tblPr>
              <a:tblGrid>
                <a:gridCol w="3205957">
                  <a:extLst>
                    <a:ext uri="{9D8B030D-6E8A-4147-A177-3AD203B41FA5}">
                      <a16:colId xmlns:a16="http://schemas.microsoft.com/office/drawing/2014/main" val="3654687306"/>
                    </a:ext>
                  </a:extLst>
                </a:gridCol>
                <a:gridCol w="3791743">
                  <a:extLst>
                    <a:ext uri="{9D8B030D-6E8A-4147-A177-3AD203B41FA5}">
                      <a16:colId xmlns:a16="http://schemas.microsoft.com/office/drawing/2014/main" val="48380882"/>
                    </a:ext>
                  </a:extLst>
                </a:gridCol>
              </a:tblGrid>
              <a:tr h="932972">
                <a:tc>
                  <a:txBody>
                    <a:bodyPr/>
                    <a:lstStyle/>
                    <a:p>
                      <a:r>
                        <a:rPr lang="en-US" dirty="0"/>
                        <a:t>Type of reads</a:t>
                      </a:r>
                    </a:p>
                  </a:txBody>
                  <a:tcPr/>
                </a:tc>
                <a:tc>
                  <a:txBody>
                    <a:bodyPr/>
                    <a:lstStyle/>
                    <a:p>
                      <a:r>
                        <a:rPr lang="en-US" dirty="0"/>
                        <a:t>Percentage of total number of reads (%)</a:t>
                      </a:r>
                    </a:p>
                  </a:txBody>
                  <a:tcPr/>
                </a:tc>
                <a:extLst>
                  <a:ext uri="{0D108BD9-81ED-4DB2-BD59-A6C34878D82A}">
                    <a16:rowId xmlns:a16="http://schemas.microsoft.com/office/drawing/2014/main" val="2773146633"/>
                  </a:ext>
                </a:extLst>
              </a:tr>
              <a:tr h="540531">
                <a:tc>
                  <a:txBody>
                    <a:bodyPr/>
                    <a:lstStyle/>
                    <a:p>
                      <a:r>
                        <a:rPr lang="en-US" dirty="0"/>
                        <a:t>Unique reads</a:t>
                      </a:r>
                    </a:p>
                  </a:txBody>
                  <a:tcPr/>
                </a:tc>
                <a:tc>
                  <a:txBody>
                    <a:bodyPr/>
                    <a:lstStyle/>
                    <a:p>
                      <a:r>
                        <a:rPr lang="en-US" dirty="0"/>
                        <a:t>14.9</a:t>
                      </a:r>
                    </a:p>
                  </a:txBody>
                  <a:tcPr/>
                </a:tc>
                <a:extLst>
                  <a:ext uri="{0D108BD9-81ED-4DB2-BD59-A6C34878D82A}">
                    <a16:rowId xmlns:a16="http://schemas.microsoft.com/office/drawing/2014/main" val="64664186"/>
                  </a:ext>
                </a:extLst>
              </a:tr>
              <a:tr h="540531">
                <a:tc>
                  <a:txBody>
                    <a:bodyPr/>
                    <a:lstStyle/>
                    <a:p>
                      <a:r>
                        <a:rPr lang="en-US" dirty="0"/>
                        <a:t>Allelic multi-reads</a:t>
                      </a:r>
                    </a:p>
                  </a:txBody>
                  <a:tcPr/>
                </a:tc>
                <a:tc>
                  <a:txBody>
                    <a:bodyPr/>
                    <a:lstStyle/>
                    <a:p>
                      <a:r>
                        <a:rPr lang="en-US" dirty="0"/>
                        <a:t>59.3</a:t>
                      </a:r>
                    </a:p>
                  </a:txBody>
                  <a:tcPr/>
                </a:tc>
                <a:extLst>
                  <a:ext uri="{0D108BD9-81ED-4DB2-BD59-A6C34878D82A}">
                    <a16:rowId xmlns:a16="http://schemas.microsoft.com/office/drawing/2014/main" val="3536338376"/>
                  </a:ext>
                </a:extLst>
              </a:tr>
              <a:tr h="540531">
                <a:tc>
                  <a:txBody>
                    <a:bodyPr/>
                    <a:lstStyle/>
                    <a:p>
                      <a:r>
                        <a:rPr lang="en-US" dirty="0"/>
                        <a:t>Genomic multi-reads</a:t>
                      </a:r>
                    </a:p>
                  </a:txBody>
                  <a:tcPr/>
                </a:tc>
                <a:tc>
                  <a:txBody>
                    <a:bodyPr/>
                    <a:lstStyle/>
                    <a:p>
                      <a:r>
                        <a:rPr lang="en-US" dirty="0"/>
                        <a:t>2.5</a:t>
                      </a:r>
                    </a:p>
                  </a:txBody>
                  <a:tcPr/>
                </a:tc>
                <a:extLst>
                  <a:ext uri="{0D108BD9-81ED-4DB2-BD59-A6C34878D82A}">
                    <a16:rowId xmlns:a16="http://schemas.microsoft.com/office/drawing/2014/main" val="1180875455"/>
                  </a:ext>
                </a:extLst>
              </a:tr>
              <a:tr h="540531">
                <a:tc>
                  <a:txBody>
                    <a:bodyPr/>
                    <a:lstStyle/>
                    <a:p>
                      <a:r>
                        <a:rPr lang="en-US" dirty="0"/>
                        <a:t>Complex multi-reads</a:t>
                      </a:r>
                    </a:p>
                  </a:txBody>
                  <a:tcPr/>
                </a:tc>
                <a:tc>
                  <a:txBody>
                    <a:bodyPr/>
                    <a:lstStyle/>
                    <a:p>
                      <a:r>
                        <a:rPr lang="en-US" dirty="0"/>
                        <a:t>23.3</a:t>
                      </a:r>
                    </a:p>
                  </a:txBody>
                  <a:tcPr/>
                </a:tc>
                <a:extLst>
                  <a:ext uri="{0D108BD9-81ED-4DB2-BD59-A6C34878D82A}">
                    <a16:rowId xmlns:a16="http://schemas.microsoft.com/office/drawing/2014/main" val="464606553"/>
                  </a:ext>
                </a:extLst>
              </a:tr>
            </a:tbl>
          </a:graphicData>
        </a:graphic>
      </p:graphicFrame>
    </p:spTree>
    <p:extLst>
      <p:ext uri="{BB962C8B-B14F-4D97-AF65-F5344CB8AC3E}">
        <p14:creationId xmlns:p14="http://schemas.microsoft.com/office/powerpoint/2010/main" val="49419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D3A9-1164-314E-8DF4-95C7149B937F}"/>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3021687B-FFB8-1946-8E8B-A2848723B4B9}"/>
              </a:ext>
            </a:extLst>
          </p:cNvPr>
          <p:cNvSpPr>
            <a:spLocks noGrp="1"/>
          </p:cNvSpPr>
          <p:nvPr>
            <p:ph idx="1"/>
          </p:nvPr>
        </p:nvSpPr>
        <p:spPr/>
        <p:txBody>
          <a:bodyPr>
            <a:normAutofit/>
          </a:bodyPr>
          <a:lstStyle/>
          <a:p>
            <a:r>
              <a:rPr lang="en-US" dirty="0"/>
              <a:t>Background and Motivation</a:t>
            </a:r>
          </a:p>
          <a:p>
            <a:pPr marL="0" indent="0">
              <a:buNone/>
            </a:pPr>
            <a:endParaRPr lang="en-US" dirty="0"/>
          </a:p>
          <a:p>
            <a:r>
              <a:rPr lang="en-US" dirty="0">
                <a:solidFill>
                  <a:schemeClr val="bg2">
                    <a:lumMod val="75000"/>
                  </a:schemeClr>
                </a:solidFill>
              </a:rPr>
              <a:t>The method: </a:t>
            </a:r>
            <a:r>
              <a:rPr lang="en-US" dirty="0" err="1">
                <a:solidFill>
                  <a:schemeClr val="bg2">
                    <a:lumMod val="75000"/>
                  </a:schemeClr>
                </a:solidFill>
              </a:rPr>
              <a:t>scBASE</a:t>
            </a:r>
            <a:endParaRPr lang="en-US" dirty="0">
              <a:solidFill>
                <a:schemeClr val="bg2">
                  <a:lumMod val="75000"/>
                </a:schemeClr>
              </a:solidFill>
            </a:endParaRPr>
          </a:p>
          <a:p>
            <a:pPr marL="0" indent="0">
              <a:buNone/>
            </a:pPr>
            <a:endParaRPr lang="en-US" dirty="0">
              <a:solidFill>
                <a:schemeClr val="bg2">
                  <a:lumMod val="75000"/>
                </a:schemeClr>
              </a:solidFill>
            </a:endParaRPr>
          </a:p>
          <a:p>
            <a:r>
              <a:rPr lang="en-US" dirty="0">
                <a:solidFill>
                  <a:schemeClr val="bg2">
                    <a:lumMod val="75000"/>
                  </a:schemeClr>
                </a:solidFill>
              </a:rPr>
              <a:t>Results</a:t>
            </a:r>
          </a:p>
          <a:p>
            <a:pPr marL="0" indent="0">
              <a:buNone/>
            </a:pPr>
            <a:endParaRPr lang="en-US" dirty="0">
              <a:solidFill>
                <a:schemeClr val="bg2">
                  <a:lumMod val="75000"/>
                </a:schemeClr>
              </a:solidFill>
            </a:endParaRPr>
          </a:p>
          <a:p>
            <a:r>
              <a:rPr lang="en-US" dirty="0">
                <a:solidFill>
                  <a:schemeClr val="bg2">
                    <a:lumMod val="75000"/>
                  </a:schemeClr>
                </a:solidFill>
              </a:rPr>
              <a:t>Critique</a:t>
            </a:r>
            <a:r>
              <a:rPr lang="en-US" dirty="0"/>
              <a:t>	</a:t>
            </a:r>
          </a:p>
        </p:txBody>
      </p:sp>
      <p:sp>
        <p:nvSpPr>
          <p:cNvPr id="5" name="Slide Number Placeholder 4">
            <a:extLst>
              <a:ext uri="{FF2B5EF4-FFF2-40B4-BE49-F238E27FC236}">
                <a16:creationId xmlns:a16="http://schemas.microsoft.com/office/drawing/2014/main" id="{FB533656-2E58-4C7D-8276-914F7F168510}"/>
              </a:ext>
            </a:extLst>
          </p:cNvPr>
          <p:cNvSpPr>
            <a:spLocks noGrp="1"/>
          </p:cNvSpPr>
          <p:nvPr>
            <p:ph type="sldNum" sz="quarter" idx="12"/>
          </p:nvPr>
        </p:nvSpPr>
        <p:spPr/>
        <p:txBody>
          <a:bodyPr/>
          <a:lstStyle/>
          <a:p>
            <a:fld id="{7DC737F5-9EFA-41E0-A069-A1C0F1745FFE}" type="slidenum">
              <a:rPr lang="el-GR" smtClean="0"/>
              <a:t>3</a:t>
            </a:fld>
            <a:endParaRPr lang="el-GR"/>
          </a:p>
        </p:txBody>
      </p:sp>
    </p:spTree>
    <p:extLst>
      <p:ext uri="{BB962C8B-B14F-4D97-AF65-F5344CB8AC3E}">
        <p14:creationId xmlns:p14="http://schemas.microsoft.com/office/powerpoint/2010/main" val="337499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52BC-DC57-BA44-9F2F-0D3A56770B0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C2CB5C4-9375-D44C-8E43-F773F58A7001}"/>
              </a:ext>
            </a:extLst>
          </p:cNvPr>
          <p:cNvSpPr>
            <a:spLocks noGrp="1"/>
          </p:cNvSpPr>
          <p:nvPr>
            <p:ph idx="1"/>
          </p:nvPr>
        </p:nvSpPr>
        <p:spPr/>
        <p:txBody>
          <a:bodyPr/>
          <a:lstStyle/>
          <a:p>
            <a:endParaRPr lang="en-US" dirty="0"/>
          </a:p>
          <a:p>
            <a:r>
              <a:rPr lang="en-US" dirty="0"/>
              <a:t>Characterize the stochasticity of gene expression and its regulation</a:t>
            </a:r>
          </a:p>
          <a:p>
            <a:endParaRPr lang="en-US" dirty="0"/>
          </a:p>
          <a:p>
            <a:endParaRPr lang="en-US" dirty="0"/>
          </a:p>
          <a:p>
            <a:r>
              <a:rPr lang="en-US" dirty="0"/>
              <a:t>How does this stochasticity affect phenotypic variation? </a:t>
            </a:r>
          </a:p>
          <a:p>
            <a:endParaRPr lang="en-US" dirty="0"/>
          </a:p>
          <a:p>
            <a:pPr marL="0" indent="0">
              <a:buNone/>
            </a:pPr>
            <a:endParaRPr lang="en-US" dirty="0"/>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A7054004-1EC4-462F-9EFB-580D93A84A7B}"/>
              </a:ext>
            </a:extLst>
          </p:cNvPr>
          <p:cNvSpPr>
            <a:spLocks noGrp="1"/>
          </p:cNvSpPr>
          <p:nvPr>
            <p:ph type="sldNum" sz="quarter" idx="12"/>
          </p:nvPr>
        </p:nvSpPr>
        <p:spPr/>
        <p:txBody>
          <a:bodyPr/>
          <a:lstStyle/>
          <a:p>
            <a:fld id="{7DC737F5-9EFA-41E0-A069-A1C0F1745FFE}" type="slidenum">
              <a:rPr lang="el-GR" smtClean="0"/>
              <a:t>4</a:t>
            </a:fld>
            <a:endParaRPr lang="el-GR"/>
          </a:p>
        </p:txBody>
      </p:sp>
    </p:spTree>
    <p:extLst>
      <p:ext uri="{BB962C8B-B14F-4D97-AF65-F5344CB8AC3E}">
        <p14:creationId xmlns:p14="http://schemas.microsoft.com/office/powerpoint/2010/main" val="156043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9004-F9D4-0E42-BC0F-F02533B1C58D}"/>
              </a:ext>
            </a:extLst>
          </p:cNvPr>
          <p:cNvSpPr>
            <a:spLocks noGrp="1"/>
          </p:cNvSpPr>
          <p:nvPr>
            <p:ph type="title"/>
          </p:nvPr>
        </p:nvSpPr>
        <p:spPr/>
        <p:txBody>
          <a:bodyPr/>
          <a:lstStyle/>
          <a:p>
            <a:r>
              <a:rPr lang="en-US" dirty="0"/>
              <a:t>Allele-Specific-Expression (ASE)</a:t>
            </a:r>
          </a:p>
        </p:txBody>
      </p:sp>
      <p:sp>
        <p:nvSpPr>
          <p:cNvPr id="3" name="Content Placeholder 2">
            <a:extLst>
              <a:ext uri="{FF2B5EF4-FFF2-40B4-BE49-F238E27FC236}">
                <a16:creationId xmlns:a16="http://schemas.microsoft.com/office/drawing/2014/main" id="{3EE1356A-E001-5048-AB39-C1A9419C970B}"/>
              </a:ext>
            </a:extLst>
          </p:cNvPr>
          <p:cNvSpPr>
            <a:spLocks noGrp="1"/>
          </p:cNvSpPr>
          <p:nvPr>
            <p:ph idx="1"/>
          </p:nvPr>
        </p:nvSpPr>
        <p:spPr>
          <a:xfrm>
            <a:off x="561387" y="4714875"/>
            <a:ext cx="10792413" cy="1462088"/>
          </a:xfrm>
        </p:spPr>
        <p:txBody>
          <a:bodyPr/>
          <a:lstStyle/>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F13B4FF5-7AB0-684D-93F3-F091A3157E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793" y="2357438"/>
            <a:ext cx="10792413" cy="2907344"/>
          </a:xfrm>
          <a:prstGeom prst="rect">
            <a:avLst/>
          </a:prstGeom>
        </p:spPr>
      </p:pic>
      <p:sp>
        <p:nvSpPr>
          <p:cNvPr id="5" name="Slide Number Placeholder 4">
            <a:extLst>
              <a:ext uri="{FF2B5EF4-FFF2-40B4-BE49-F238E27FC236}">
                <a16:creationId xmlns:a16="http://schemas.microsoft.com/office/drawing/2014/main" id="{985515BB-8D28-48C7-AA99-8BFEB0889E05}"/>
              </a:ext>
            </a:extLst>
          </p:cNvPr>
          <p:cNvSpPr>
            <a:spLocks noGrp="1"/>
          </p:cNvSpPr>
          <p:nvPr>
            <p:ph type="sldNum" sz="quarter" idx="12"/>
          </p:nvPr>
        </p:nvSpPr>
        <p:spPr/>
        <p:txBody>
          <a:bodyPr/>
          <a:lstStyle/>
          <a:p>
            <a:fld id="{7DC737F5-9EFA-41E0-A069-A1C0F1745FFE}" type="slidenum">
              <a:rPr lang="el-GR" smtClean="0"/>
              <a:t>5</a:t>
            </a:fld>
            <a:endParaRPr lang="el-GR"/>
          </a:p>
        </p:txBody>
      </p:sp>
    </p:spTree>
    <p:extLst>
      <p:ext uri="{BB962C8B-B14F-4D97-AF65-F5344CB8AC3E}">
        <p14:creationId xmlns:p14="http://schemas.microsoft.com/office/powerpoint/2010/main" val="365560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6C8E-587C-C14B-A90D-62D79DBDABB7}"/>
              </a:ext>
            </a:extLst>
          </p:cNvPr>
          <p:cNvSpPr>
            <a:spLocks noGrp="1"/>
          </p:cNvSpPr>
          <p:nvPr>
            <p:ph type="title"/>
          </p:nvPr>
        </p:nvSpPr>
        <p:spPr>
          <a:xfrm>
            <a:off x="790575" y="279400"/>
            <a:ext cx="10515600" cy="1349375"/>
          </a:xfrm>
        </p:spPr>
        <p:txBody>
          <a:bodyPr/>
          <a:lstStyle/>
          <a:p>
            <a:r>
              <a:rPr lang="en-US" dirty="0"/>
              <a:t>Moving beyond the mean – </a:t>
            </a:r>
            <a:r>
              <a:rPr lang="en-US" dirty="0" err="1"/>
              <a:t>scRNA</a:t>
            </a:r>
            <a:r>
              <a:rPr lang="en-US" dirty="0"/>
              <a:t> Seq to characterize ASE in single cells </a:t>
            </a:r>
          </a:p>
        </p:txBody>
      </p:sp>
      <p:sp>
        <p:nvSpPr>
          <p:cNvPr id="3" name="Content Placeholder 2">
            <a:extLst>
              <a:ext uri="{FF2B5EF4-FFF2-40B4-BE49-F238E27FC236}">
                <a16:creationId xmlns:a16="http://schemas.microsoft.com/office/drawing/2014/main" id="{EEC83529-CD7C-E045-A60F-B3F8267C2D97}"/>
              </a:ext>
            </a:extLst>
          </p:cNvPr>
          <p:cNvSpPr>
            <a:spLocks noGrp="1"/>
          </p:cNvSpPr>
          <p:nvPr>
            <p:ph idx="1"/>
          </p:nvPr>
        </p:nvSpPr>
        <p:spPr/>
        <p:txBody>
          <a:bodyPr>
            <a:normAutofit fontScale="92500" lnSpcReduction="20000"/>
          </a:bodyPr>
          <a:lstStyle/>
          <a:p>
            <a:pPr marL="0" indent="0">
              <a:buNone/>
            </a:pPr>
            <a:endParaRPr lang="en-US" b="1" dirty="0"/>
          </a:p>
          <a:p>
            <a:pPr marL="0" indent="0">
              <a:buNone/>
            </a:pPr>
            <a:r>
              <a:rPr lang="en-US" b="1" dirty="0">
                <a:solidFill>
                  <a:srgbClr val="0070C0"/>
                </a:solidFill>
              </a:rPr>
              <a:t>Requirement</a:t>
            </a:r>
            <a:r>
              <a:rPr lang="en-US" b="1" dirty="0"/>
              <a:t>:  </a:t>
            </a:r>
            <a:r>
              <a:rPr lang="en-US" dirty="0"/>
              <a:t>Allele-specific alignments</a:t>
            </a:r>
          </a:p>
          <a:p>
            <a:pPr marL="0" indent="0">
              <a:buNone/>
            </a:pPr>
            <a:endParaRPr lang="en-US" dirty="0"/>
          </a:p>
          <a:p>
            <a:pPr marL="0" indent="0">
              <a:buNone/>
            </a:pPr>
            <a:r>
              <a:rPr lang="en-US" b="1" dirty="0">
                <a:solidFill>
                  <a:srgbClr val="FF0000"/>
                </a:solidFill>
              </a:rPr>
              <a:t>Challenges:</a:t>
            </a:r>
            <a:endParaRPr lang="en-US" dirty="0"/>
          </a:p>
          <a:p>
            <a:pPr marL="0" indent="0">
              <a:buNone/>
            </a:pPr>
            <a:endParaRPr lang="en-US" dirty="0"/>
          </a:p>
          <a:p>
            <a:r>
              <a:rPr lang="en-US" dirty="0"/>
              <a:t>Low depth of sequencing coverage per cell</a:t>
            </a:r>
          </a:p>
          <a:p>
            <a:pPr marL="0" indent="0">
              <a:buNone/>
            </a:pPr>
            <a:endParaRPr lang="en-US" dirty="0"/>
          </a:p>
          <a:p>
            <a:r>
              <a:rPr lang="en-US" dirty="0"/>
              <a:t>Drop-out events</a:t>
            </a:r>
          </a:p>
          <a:p>
            <a:endParaRPr lang="en-US" dirty="0"/>
          </a:p>
          <a:p>
            <a:r>
              <a:rPr lang="en-US" dirty="0"/>
              <a:t>Separating technical variability from actual biological variability </a:t>
            </a:r>
          </a:p>
          <a:p>
            <a:endParaRPr lang="en-US" dirty="0"/>
          </a:p>
          <a:p>
            <a:endParaRPr lang="en-US" dirty="0"/>
          </a:p>
        </p:txBody>
      </p:sp>
      <p:sp>
        <p:nvSpPr>
          <p:cNvPr id="5" name="Slide Number Placeholder 4">
            <a:extLst>
              <a:ext uri="{FF2B5EF4-FFF2-40B4-BE49-F238E27FC236}">
                <a16:creationId xmlns:a16="http://schemas.microsoft.com/office/drawing/2014/main" id="{469108F7-EF69-4216-A695-B49531B7D683}"/>
              </a:ext>
            </a:extLst>
          </p:cNvPr>
          <p:cNvSpPr>
            <a:spLocks noGrp="1"/>
          </p:cNvSpPr>
          <p:nvPr>
            <p:ph type="sldNum" sz="quarter" idx="12"/>
          </p:nvPr>
        </p:nvSpPr>
        <p:spPr/>
        <p:txBody>
          <a:bodyPr/>
          <a:lstStyle/>
          <a:p>
            <a:fld id="{7DC737F5-9EFA-41E0-A069-A1C0F1745FFE}" type="slidenum">
              <a:rPr lang="el-GR" smtClean="0"/>
              <a:t>6</a:t>
            </a:fld>
            <a:endParaRPr lang="el-GR"/>
          </a:p>
        </p:txBody>
      </p:sp>
    </p:spTree>
    <p:extLst>
      <p:ext uri="{BB962C8B-B14F-4D97-AF65-F5344CB8AC3E}">
        <p14:creationId xmlns:p14="http://schemas.microsoft.com/office/powerpoint/2010/main" val="354835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66DC-0C9A-AC48-BE61-7429B1F144C1}"/>
              </a:ext>
            </a:extLst>
          </p:cNvPr>
          <p:cNvSpPr>
            <a:spLocks noGrp="1"/>
          </p:cNvSpPr>
          <p:nvPr>
            <p:ph type="title"/>
          </p:nvPr>
        </p:nvSpPr>
        <p:spPr>
          <a:xfrm>
            <a:off x="838200" y="365125"/>
            <a:ext cx="8748713" cy="777875"/>
          </a:xfrm>
        </p:spPr>
        <p:txBody>
          <a:bodyPr/>
          <a:lstStyle/>
          <a:p>
            <a:r>
              <a:rPr lang="en-US" dirty="0"/>
              <a:t>Types of reads in ASE analysis </a:t>
            </a:r>
          </a:p>
        </p:txBody>
      </p:sp>
      <p:sp>
        <p:nvSpPr>
          <p:cNvPr id="3" name="Content Placeholder 2">
            <a:extLst>
              <a:ext uri="{FF2B5EF4-FFF2-40B4-BE49-F238E27FC236}">
                <a16:creationId xmlns:a16="http://schemas.microsoft.com/office/drawing/2014/main" id="{75EACF68-4032-1D47-8872-956F15C10BCD}"/>
              </a:ext>
            </a:extLst>
          </p:cNvPr>
          <p:cNvSpPr>
            <a:spLocks noGrp="1"/>
          </p:cNvSpPr>
          <p:nvPr>
            <p:ph idx="1"/>
          </p:nvPr>
        </p:nvSpPr>
        <p:spPr>
          <a:xfrm>
            <a:off x="709612" y="1439863"/>
            <a:ext cx="10515600" cy="4889500"/>
          </a:xfrm>
        </p:spPr>
        <p:txBody>
          <a:bodyPr>
            <a:normAutofit lnSpcReduction="10000"/>
          </a:bodyPr>
          <a:lstStyle/>
          <a:p>
            <a:r>
              <a:rPr lang="en-US" dirty="0"/>
              <a:t>Unique reads</a:t>
            </a:r>
          </a:p>
          <a:p>
            <a:r>
              <a:rPr lang="en-US" dirty="0"/>
              <a:t>Allelic multiread </a:t>
            </a:r>
          </a:p>
          <a:p>
            <a:r>
              <a:rPr lang="en-US" dirty="0"/>
              <a:t>Genomic multiread </a:t>
            </a:r>
          </a:p>
          <a:p>
            <a:r>
              <a:rPr lang="en-US" dirty="0"/>
              <a:t>Complex multiread </a:t>
            </a:r>
          </a:p>
          <a:p>
            <a:pPr marL="0" indent="0">
              <a:buNone/>
            </a:pPr>
            <a:endParaRPr lang="en-US" dirty="0"/>
          </a:p>
          <a:p>
            <a:pPr marL="0" indent="0">
              <a:buNone/>
            </a:pPr>
            <a:r>
              <a:rPr lang="en-US" dirty="0"/>
              <a:t>Typically only </a:t>
            </a:r>
            <a:r>
              <a:rPr lang="en-US" b="1" dirty="0">
                <a:solidFill>
                  <a:srgbClr val="0070C0"/>
                </a:solidFill>
              </a:rPr>
              <a:t>unique reads </a:t>
            </a:r>
            <a:r>
              <a:rPr lang="en-US" dirty="0"/>
              <a:t>are used for allele specific alignment</a:t>
            </a:r>
          </a:p>
          <a:p>
            <a:pPr marL="0" indent="0">
              <a:buNone/>
            </a:pPr>
            <a:endParaRPr lang="en-US" dirty="0"/>
          </a:p>
          <a:p>
            <a:pPr marL="0" indent="0">
              <a:buNone/>
            </a:pPr>
            <a:r>
              <a:rPr lang="en-US" b="1" dirty="0"/>
              <a:t>What authors claim : </a:t>
            </a:r>
            <a:r>
              <a:rPr lang="en-US" dirty="0"/>
              <a:t>By discarding the multi-mapping reads, we are losing valuable information leading to higher variability in estimated allelic proportions -&gt; </a:t>
            </a:r>
            <a:r>
              <a:rPr lang="en-US" dirty="0">
                <a:solidFill>
                  <a:srgbClr val="0070C0"/>
                </a:solidFill>
              </a:rPr>
              <a:t>allelic expression seems more dynamic than it actually is</a:t>
            </a:r>
          </a:p>
        </p:txBody>
      </p:sp>
      <p:sp>
        <p:nvSpPr>
          <p:cNvPr id="5" name="Slide Number Placeholder 4">
            <a:extLst>
              <a:ext uri="{FF2B5EF4-FFF2-40B4-BE49-F238E27FC236}">
                <a16:creationId xmlns:a16="http://schemas.microsoft.com/office/drawing/2014/main" id="{D5CFD852-AC41-424F-9D8D-B700D137E419}"/>
              </a:ext>
            </a:extLst>
          </p:cNvPr>
          <p:cNvSpPr>
            <a:spLocks noGrp="1"/>
          </p:cNvSpPr>
          <p:nvPr>
            <p:ph type="sldNum" sz="quarter" idx="12"/>
          </p:nvPr>
        </p:nvSpPr>
        <p:spPr/>
        <p:txBody>
          <a:bodyPr/>
          <a:lstStyle/>
          <a:p>
            <a:fld id="{7DC737F5-9EFA-41E0-A069-A1C0F1745FFE}" type="slidenum">
              <a:rPr lang="el-GR" smtClean="0"/>
              <a:t>7</a:t>
            </a:fld>
            <a:endParaRPr lang="el-GR"/>
          </a:p>
        </p:txBody>
      </p:sp>
      <p:sp>
        <p:nvSpPr>
          <p:cNvPr id="7" name="TextBox 6">
            <a:extLst>
              <a:ext uri="{FF2B5EF4-FFF2-40B4-BE49-F238E27FC236}">
                <a16:creationId xmlns:a16="http://schemas.microsoft.com/office/drawing/2014/main" id="{CF60B056-344E-864A-B5CC-FBF00BFDD087}"/>
              </a:ext>
            </a:extLst>
          </p:cNvPr>
          <p:cNvSpPr txBox="1"/>
          <p:nvPr/>
        </p:nvSpPr>
        <p:spPr>
          <a:xfrm flipH="1">
            <a:off x="4751069" y="2301338"/>
            <a:ext cx="2868932" cy="461665"/>
          </a:xfrm>
          <a:prstGeom prst="rect">
            <a:avLst/>
          </a:prstGeom>
          <a:noFill/>
          <a:ln>
            <a:noFill/>
          </a:ln>
        </p:spPr>
        <p:txBody>
          <a:bodyPr wrap="square" rtlCol="0">
            <a:spAutoFit/>
          </a:bodyPr>
          <a:lstStyle/>
          <a:p>
            <a:r>
              <a:rPr lang="en-US" sz="2400" dirty="0"/>
              <a:t>Multi-mapping reads</a:t>
            </a:r>
          </a:p>
        </p:txBody>
      </p:sp>
      <p:sp>
        <p:nvSpPr>
          <p:cNvPr id="8" name="Right Brace 7">
            <a:extLst>
              <a:ext uri="{FF2B5EF4-FFF2-40B4-BE49-F238E27FC236}">
                <a16:creationId xmlns:a16="http://schemas.microsoft.com/office/drawing/2014/main" id="{7970FF44-01F3-1C49-9CE9-3027324C2BDF}"/>
              </a:ext>
            </a:extLst>
          </p:cNvPr>
          <p:cNvSpPr>
            <a:spLocks/>
          </p:cNvSpPr>
          <p:nvPr/>
        </p:nvSpPr>
        <p:spPr>
          <a:xfrm>
            <a:off x="4000500" y="1943100"/>
            <a:ext cx="328613" cy="1178143"/>
          </a:xfrm>
          <a:prstGeom prst="rightBrace">
            <a:avLst/>
          </a:prstGeom>
          <a:noFill/>
          <a:ln w="50800">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sz="2800" dirty="0">
              <a:ln>
                <a:solidFill>
                  <a:sysClr val="windowText" lastClr="000000"/>
                </a:solidFill>
              </a:ln>
            </a:endParaRPr>
          </a:p>
        </p:txBody>
      </p:sp>
    </p:spTree>
    <p:extLst>
      <p:ext uri="{BB962C8B-B14F-4D97-AF65-F5344CB8AC3E}">
        <p14:creationId xmlns:p14="http://schemas.microsoft.com/office/powerpoint/2010/main" val="390384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2000" fill="hold"/>
                                        <p:tgtEl>
                                          <p:spTgt spid="3">
                                            <p:txEl>
                                              <p:pRg st="1" end="1"/>
                                            </p:txEl>
                                          </p:spTgt>
                                        </p:tgtEl>
                                        <p:attrNameLst>
                                          <p:attrName>style.color</p:attrName>
                                        </p:attrNameLst>
                                      </p:cBhvr>
                                      <p:to>
                                        <a:srgbClr val="FF0000"/>
                                      </p:to>
                                    </p:animClr>
                                  </p:childTnLst>
                                </p:cTn>
                              </p:par>
                              <p:par>
                                <p:cTn id="17" presetID="3" presetClass="emph" presetSubtype="2" fill="hold" nodeType="withEffect">
                                  <p:stCondLst>
                                    <p:cond delay="0"/>
                                  </p:stCondLst>
                                  <p:childTnLst>
                                    <p:animClr clrSpc="rgb" dir="cw">
                                      <p:cBhvr override="childStyle">
                                        <p:cTn id="18" dur="2000" fill="hold"/>
                                        <p:tgtEl>
                                          <p:spTgt spid="3">
                                            <p:txEl>
                                              <p:pRg st="2" end="2"/>
                                            </p:txEl>
                                          </p:spTgt>
                                        </p:tgtEl>
                                        <p:attrNameLst>
                                          <p:attrName>style.color</p:attrName>
                                        </p:attrNameLst>
                                      </p:cBhvr>
                                      <p:to>
                                        <a:srgbClr val="FF0000"/>
                                      </p:to>
                                    </p:animClr>
                                  </p:childTnLst>
                                </p:cTn>
                              </p:par>
                              <p:par>
                                <p:cTn id="19" presetID="3" presetClass="emph" presetSubtype="2" fill="hold" nodeType="withEffect">
                                  <p:stCondLst>
                                    <p:cond delay="0"/>
                                  </p:stCondLst>
                                  <p:childTnLst>
                                    <p:animClr clrSpc="rgb" dir="cw">
                                      <p:cBhvr override="childStyle">
                                        <p:cTn id="20" dur="2000" fill="hold"/>
                                        <p:tgtEl>
                                          <p:spTgt spid="3">
                                            <p:txEl>
                                              <p:pRg st="3" end="3"/>
                                            </p:txEl>
                                          </p:spTgt>
                                        </p:tgtEl>
                                        <p:attrNameLst>
                                          <p:attrName>style.color</p:attrName>
                                        </p:attrNameLst>
                                      </p:cBhvr>
                                      <p:to>
                                        <a:srgbClr val="FF0000"/>
                                      </p:to>
                                    </p:animClr>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DBD3-51F9-4343-85A2-1CBBC3225124}"/>
              </a:ext>
            </a:extLst>
          </p:cNvPr>
          <p:cNvSpPr>
            <a:spLocks noGrp="1"/>
          </p:cNvSpPr>
          <p:nvPr>
            <p:ph type="title"/>
          </p:nvPr>
        </p:nvSpPr>
        <p:spPr>
          <a:xfrm>
            <a:off x="838200" y="365125"/>
            <a:ext cx="10515600" cy="1006475"/>
          </a:xfrm>
        </p:spPr>
        <p:txBody>
          <a:bodyPr/>
          <a:lstStyle/>
          <a:p>
            <a:r>
              <a:rPr lang="en-US" dirty="0"/>
              <a:t>The solution : </a:t>
            </a:r>
            <a:r>
              <a:rPr lang="en-US" dirty="0" err="1"/>
              <a:t>scBASE</a:t>
            </a:r>
            <a:r>
              <a:rPr lang="en-US" dirty="0"/>
              <a:t>  </a:t>
            </a:r>
          </a:p>
        </p:txBody>
      </p:sp>
      <p:sp>
        <p:nvSpPr>
          <p:cNvPr id="3" name="TextBox 2">
            <a:extLst>
              <a:ext uri="{FF2B5EF4-FFF2-40B4-BE49-F238E27FC236}">
                <a16:creationId xmlns:a16="http://schemas.microsoft.com/office/drawing/2014/main" id="{4BD40ACE-EF88-F447-8ECF-9880F9CD37F0}"/>
              </a:ext>
            </a:extLst>
          </p:cNvPr>
          <p:cNvSpPr txBox="1"/>
          <p:nvPr/>
        </p:nvSpPr>
        <p:spPr>
          <a:xfrm>
            <a:off x="838200" y="1857375"/>
            <a:ext cx="9134475" cy="5047536"/>
          </a:xfrm>
          <a:prstGeom prst="rect">
            <a:avLst/>
          </a:prstGeom>
          <a:noFill/>
        </p:spPr>
        <p:txBody>
          <a:bodyPr wrap="square" rtlCol="0">
            <a:spAutoFit/>
          </a:bodyPr>
          <a:lstStyle/>
          <a:p>
            <a:pPr marL="285750" indent="-285750">
              <a:buFont typeface="Arial" panose="020B0604020202020204" pitchFamily="34" charset="0"/>
              <a:buChar char="•"/>
            </a:pPr>
            <a:r>
              <a:rPr lang="en-US" sz="2800" dirty="0"/>
              <a:t>Reduce statistical variability by retaining and disambiguating multi-mapping reads -&gt; </a:t>
            </a:r>
            <a:r>
              <a:rPr lang="en-US" sz="2800" dirty="0">
                <a:solidFill>
                  <a:srgbClr val="0070C0"/>
                </a:solidFill>
              </a:rPr>
              <a:t>weighted allocation of read counts</a:t>
            </a:r>
          </a:p>
          <a:p>
            <a:endParaRPr lang="en-US" sz="2800" dirty="0"/>
          </a:p>
          <a:p>
            <a:pPr marL="285750" indent="-285750">
              <a:buFont typeface="Arial" panose="020B0604020202020204" pitchFamily="34" charset="0"/>
              <a:buChar char="•"/>
            </a:pPr>
            <a:r>
              <a:rPr lang="en-US" sz="2800" dirty="0"/>
              <a:t>Improve estimates of allelic proportions by sharing information across cells in the same ASE states  -&gt; </a:t>
            </a:r>
            <a:r>
              <a:rPr lang="en-US" sz="2800" dirty="0">
                <a:solidFill>
                  <a:srgbClr val="0070C0"/>
                </a:solidFill>
              </a:rPr>
              <a:t>partial pooling estimator</a:t>
            </a:r>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34599F8A-31B1-4AE6-B8F4-D518D53A1C7D}"/>
              </a:ext>
            </a:extLst>
          </p:cNvPr>
          <p:cNvSpPr>
            <a:spLocks noGrp="1"/>
          </p:cNvSpPr>
          <p:nvPr>
            <p:ph type="sldNum" sz="quarter" idx="12"/>
          </p:nvPr>
        </p:nvSpPr>
        <p:spPr/>
        <p:txBody>
          <a:bodyPr/>
          <a:lstStyle/>
          <a:p>
            <a:fld id="{7DC737F5-9EFA-41E0-A069-A1C0F1745FFE}" type="slidenum">
              <a:rPr lang="el-GR" smtClean="0"/>
              <a:t>8</a:t>
            </a:fld>
            <a:endParaRPr lang="el-GR"/>
          </a:p>
        </p:txBody>
      </p:sp>
    </p:spTree>
    <p:extLst>
      <p:ext uri="{BB962C8B-B14F-4D97-AF65-F5344CB8AC3E}">
        <p14:creationId xmlns:p14="http://schemas.microsoft.com/office/powerpoint/2010/main" val="115845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D3A9-1164-314E-8DF4-95C7149B937F}"/>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3021687B-FFB8-1946-8E8B-A2848723B4B9}"/>
              </a:ext>
            </a:extLst>
          </p:cNvPr>
          <p:cNvSpPr>
            <a:spLocks noGrp="1"/>
          </p:cNvSpPr>
          <p:nvPr>
            <p:ph idx="1"/>
          </p:nvPr>
        </p:nvSpPr>
        <p:spPr/>
        <p:txBody>
          <a:bodyPr>
            <a:normAutofit/>
          </a:bodyPr>
          <a:lstStyle/>
          <a:p>
            <a:r>
              <a:rPr lang="en-US" dirty="0">
                <a:solidFill>
                  <a:schemeClr val="bg2">
                    <a:lumMod val="75000"/>
                  </a:schemeClr>
                </a:solidFill>
              </a:rPr>
              <a:t>Background and Motivation</a:t>
            </a:r>
          </a:p>
          <a:p>
            <a:pPr marL="0" indent="0">
              <a:buNone/>
            </a:pPr>
            <a:endParaRPr lang="en-US" dirty="0"/>
          </a:p>
          <a:p>
            <a:r>
              <a:rPr lang="en-US" dirty="0"/>
              <a:t>The method: </a:t>
            </a:r>
            <a:r>
              <a:rPr lang="en-US" dirty="0" err="1"/>
              <a:t>scBASE</a:t>
            </a:r>
            <a:endParaRPr lang="en-US" dirty="0"/>
          </a:p>
          <a:p>
            <a:pPr marL="0" indent="0">
              <a:buNone/>
            </a:pPr>
            <a:endParaRPr lang="en-US" dirty="0"/>
          </a:p>
          <a:p>
            <a:r>
              <a:rPr lang="en-US" dirty="0">
                <a:solidFill>
                  <a:schemeClr val="bg2">
                    <a:lumMod val="75000"/>
                  </a:schemeClr>
                </a:solidFill>
              </a:rPr>
              <a:t>Results and validation</a:t>
            </a:r>
          </a:p>
          <a:p>
            <a:pPr marL="0" indent="0">
              <a:buNone/>
            </a:pPr>
            <a:endParaRPr lang="en-US" dirty="0">
              <a:solidFill>
                <a:schemeClr val="bg2">
                  <a:lumMod val="75000"/>
                </a:schemeClr>
              </a:solidFill>
            </a:endParaRPr>
          </a:p>
          <a:p>
            <a:r>
              <a:rPr lang="en-US" dirty="0">
                <a:solidFill>
                  <a:schemeClr val="bg2">
                    <a:lumMod val="75000"/>
                  </a:schemeClr>
                </a:solidFill>
              </a:rPr>
              <a:t>Critique</a:t>
            </a:r>
            <a:r>
              <a:rPr lang="en-US" dirty="0"/>
              <a:t>	</a:t>
            </a:r>
          </a:p>
        </p:txBody>
      </p:sp>
      <p:sp>
        <p:nvSpPr>
          <p:cNvPr id="5" name="Slide Number Placeholder 4">
            <a:extLst>
              <a:ext uri="{FF2B5EF4-FFF2-40B4-BE49-F238E27FC236}">
                <a16:creationId xmlns:a16="http://schemas.microsoft.com/office/drawing/2014/main" id="{FB533656-2E58-4C7D-8276-914F7F168510}"/>
              </a:ext>
            </a:extLst>
          </p:cNvPr>
          <p:cNvSpPr>
            <a:spLocks noGrp="1"/>
          </p:cNvSpPr>
          <p:nvPr>
            <p:ph type="sldNum" sz="quarter" idx="12"/>
          </p:nvPr>
        </p:nvSpPr>
        <p:spPr/>
        <p:txBody>
          <a:bodyPr/>
          <a:lstStyle/>
          <a:p>
            <a:fld id="{7DC737F5-9EFA-41E0-A069-A1C0F1745FFE}" type="slidenum">
              <a:rPr lang="el-GR" smtClean="0"/>
              <a:t>9</a:t>
            </a:fld>
            <a:endParaRPr lang="el-GR"/>
          </a:p>
        </p:txBody>
      </p:sp>
    </p:spTree>
    <p:extLst>
      <p:ext uri="{BB962C8B-B14F-4D97-AF65-F5344CB8AC3E}">
        <p14:creationId xmlns:p14="http://schemas.microsoft.com/office/powerpoint/2010/main" val="3325373594"/>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2661</TotalTime>
  <Words>1743</Words>
  <Application>Microsoft Macintosh PowerPoint</Application>
  <PresentationFormat>Widescreen</PresentationFormat>
  <Paragraphs>313</Paragraphs>
  <Slides>27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AdvOTea1a7398</vt:lpstr>
      <vt:lpstr>Arial</vt:lpstr>
      <vt:lpstr>Calibri</vt:lpstr>
      <vt:lpstr>Calibri Light</vt:lpstr>
      <vt:lpstr>Cambria Math</vt:lpstr>
      <vt:lpstr>Helvetica</vt:lpstr>
      <vt:lpstr>Θέμα του Office</vt:lpstr>
      <vt:lpstr>A Bayesian mixture model for the analysis of allelic expression in single cells </vt:lpstr>
      <vt:lpstr>Outline </vt:lpstr>
      <vt:lpstr>Outline </vt:lpstr>
      <vt:lpstr>Motivation</vt:lpstr>
      <vt:lpstr>Allele-Specific-Expression (ASE)</vt:lpstr>
      <vt:lpstr>Moving beyond the mean – scRNA Seq to characterize ASE in single cells </vt:lpstr>
      <vt:lpstr>Types of reads in ASE analysis </vt:lpstr>
      <vt:lpstr>The solution : scBASE  </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 </vt:lpstr>
      <vt:lpstr>PowerPoint Presentation</vt:lpstr>
      <vt:lpstr>PowerPoint Presentation</vt:lpstr>
      <vt:lpstr>PowerPoint Presentation</vt:lpstr>
      <vt:lpstr>PowerPoint Presentation</vt:lpstr>
      <vt:lpstr>PowerPoint Presentation</vt:lpstr>
      <vt:lpstr>PowerPoint Presentation</vt:lpstr>
      <vt:lpstr>Outline </vt:lpstr>
      <vt:lpstr>Critique</vt:lpstr>
      <vt:lpstr>References</vt:lpstr>
      <vt:lpstr>Distribution of reads in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smaragda dimitrakopoulou</dc:creator>
  <cp:lastModifiedBy>tumag5ae_8@idethz.onmicrosoft.com</cp:lastModifiedBy>
  <cp:revision>185</cp:revision>
  <dcterms:created xsi:type="dcterms:W3CDTF">2020-11-05T17:32:38Z</dcterms:created>
  <dcterms:modified xsi:type="dcterms:W3CDTF">2020-11-28T17:56:00Z</dcterms:modified>
</cp:coreProperties>
</file>