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70" r:id="rId2"/>
    <p:sldId id="271" r:id="rId3"/>
    <p:sldId id="256" r:id="rId4"/>
    <p:sldId id="276" r:id="rId5"/>
    <p:sldId id="277" r:id="rId6"/>
    <p:sldId id="278" r:id="rId7"/>
    <p:sldId id="279" r:id="rId8"/>
    <p:sldId id="280" r:id="rId9"/>
    <p:sldId id="281" r:id="rId10"/>
    <p:sldId id="272" r:id="rId11"/>
    <p:sldId id="282" r:id="rId12"/>
    <p:sldId id="284" r:id="rId13"/>
    <p:sldId id="287" r:id="rId14"/>
    <p:sldId id="289" r:id="rId15"/>
    <p:sldId id="290" r:id="rId16"/>
    <p:sldId id="291" r:id="rId17"/>
    <p:sldId id="288" r:id="rId18"/>
    <p:sldId id="273" r:id="rId19"/>
    <p:sldId id="274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117" autoAdjust="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EE2B-8A15-4E0B-978F-340F070E54BF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0D90-FC7E-4F22-AE88-6767C9F3068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764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79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25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8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75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33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86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4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49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41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022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33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12DF-B0BC-4B67-81CB-0CED58159EE1}" type="datetimeFigureOut">
              <a:rPr lang="el-GR" smtClean="0"/>
              <a:t>15/11/2020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tm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740" y="422694"/>
            <a:ext cx="72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319842"/>
            <a:ext cx="6642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an allele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Allele specific expression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 example: X chromosome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it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Allele specific expr.  -&gt;transcriptional regulation, cancer, metabolic diseases</a:t>
            </a:r>
            <a:endParaRPr lang="el-GR" dirty="0"/>
          </a:p>
        </p:txBody>
      </p:sp>
      <p:sp>
        <p:nvSpPr>
          <p:cNvPr id="6" name="Δεξί άγκιστρο 5"/>
          <p:cNvSpPr/>
          <p:nvPr/>
        </p:nvSpPr>
        <p:spPr>
          <a:xfrm>
            <a:off x="3864634" y="1337094"/>
            <a:ext cx="45719" cy="5262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Δεξί άγκιστρο 6"/>
          <p:cNvSpPr/>
          <p:nvPr/>
        </p:nvSpPr>
        <p:spPr>
          <a:xfrm>
            <a:off x="7737894" y="2329133"/>
            <a:ext cx="327804" cy="667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3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498" y="293298"/>
            <a:ext cx="34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750498" y="1138687"/>
            <a:ext cx="970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366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CF06A25-3BC3-4FD8-A16E-2DB351BFC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5" t="6183"/>
          <a:stretch/>
        </p:blipFill>
        <p:spPr>
          <a:xfrm>
            <a:off x="6091003" y="2374083"/>
            <a:ext cx="4164942" cy="4082305"/>
          </a:xfrm>
        </p:spPr>
      </p:pic>
      <p:pic>
        <p:nvPicPr>
          <p:cNvPr id="6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179D979-CC7C-4EC3-9615-D0E2DFCE4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r="49523"/>
          <a:stretch/>
        </p:blipFill>
        <p:spPr>
          <a:xfrm>
            <a:off x="541113" y="2374084"/>
            <a:ext cx="4400470" cy="4082304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Results: Unique Reads vs Weighted Allocation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F0D8FB-9C3B-458A-A9E6-FD3F4F16875A}"/>
              </a:ext>
            </a:extLst>
          </p:cNvPr>
          <p:cNvGrpSpPr/>
          <p:nvPr/>
        </p:nvGrpSpPr>
        <p:grpSpPr>
          <a:xfrm>
            <a:off x="3593712" y="2396431"/>
            <a:ext cx="1283642" cy="473307"/>
            <a:chOff x="3922033" y="1287732"/>
            <a:chExt cx="1283642" cy="473307"/>
          </a:xfrm>
        </p:grpSpPr>
        <p:pic>
          <p:nvPicPr>
            <p:cNvPr id="9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6F11F95E-FA7C-4935-95A0-D0C8E8590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4" t="286" r="27927" b="94891"/>
            <a:stretch/>
          </p:blipFill>
          <p:spPr>
            <a:xfrm>
              <a:off x="3922033" y="1307498"/>
              <a:ext cx="909431" cy="209851"/>
            </a:xfrm>
            <a:prstGeom prst="rect">
              <a:avLst/>
            </a:prstGeom>
          </p:spPr>
        </p:pic>
        <p:pic>
          <p:nvPicPr>
            <p:cNvPr id="11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0AF6184C-DAE8-4786-84BA-B8E100CC7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21" t="741" r="4996" b="93983"/>
            <a:stretch/>
          </p:blipFill>
          <p:spPr>
            <a:xfrm>
              <a:off x="3922033" y="1531423"/>
              <a:ext cx="1242292" cy="22961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972B17-AF96-44DF-AC50-04BD7CFCD6B0}"/>
                </a:ext>
              </a:extLst>
            </p:cNvPr>
            <p:cNvSpPr/>
            <p:nvPr/>
          </p:nvSpPr>
          <p:spPr>
            <a:xfrm>
              <a:off x="3926439" y="1287732"/>
              <a:ext cx="1279236" cy="4592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45D682-7862-49F1-AD63-69723BD44B95}"/>
              </a:ext>
            </a:extLst>
          </p:cNvPr>
          <p:cNvGrpSpPr/>
          <p:nvPr/>
        </p:nvGrpSpPr>
        <p:grpSpPr>
          <a:xfrm>
            <a:off x="6724336" y="2399420"/>
            <a:ext cx="926424" cy="335392"/>
            <a:chOff x="3922033" y="1287732"/>
            <a:chExt cx="1283642" cy="473307"/>
          </a:xfrm>
        </p:grpSpPr>
        <p:pic>
          <p:nvPicPr>
            <p:cNvPr id="20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7E1D692E-AFA2-4605-86E5-9C6D84705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4" t="286" r="27927" b="94891"/>
            <a:stretch/>
          </p:blipFill>
          <p:spPr>
            <a:xfrm>
              <a:off x="3922033" y="1307498"/>
              <a:ext cx="909431" cy="209851"/>
            </a:xfrm>
            <a:prstGeom prst="rect">
              <a:avLst/>
            </a:prstGeom>
          </p:spPr>
        </p:pic>
        <p:pic>
          <p:nvPicPr>
            <p:cNvPr id="21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B80ED903-16F2-4CE2-9EDC-F0559AA2B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21" t="741" r="4996" b="93983"/>
            <a:stretch/>
          </p:blipFill>
          <p:spPr>
            <a:xfrm>
              <a:off x="3922033" y="1531423"/>
              <a:ext cx="1242292" cy="22961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CEBC54-8D59-4E99-BDFA-2A2C84C56A95}"/>
                </a:ext>
              </a:extLst>
            </p:cNvPr>
            <p:cNvSpPr/>
            <p:nvPr/>
          </p:nvSpPr>
          <p:spPr>
            <a:xfrm>
              <a:off x="3926439" y="1287732"/>
              <a:ext cx="1279236" cy="4592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191237"/>
            <a:ext cx="932855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latin typeface="AdvOTea1a7398"/>
              </a:rPr>
              <a:t>Unique reads</a:t>
            </a:r>
            <a:r>
              <a:rPr lang="en-GB" sz="1800" b="0" i="0" u="none" strike="noStrike" baseline="0" dirty="0">
                <a:latin typeface="AdvOTea1a7398"/>
              </a:rPr>
              <a:t> 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finds more </a:t>
            </a:r>
            <a:r>
              <a:rPr lang="en-GB" u="sng" dirty="0">
                <a:latin typeface="AdvOTea1a7398"/>
                <a:sym typeface="Wingdings" panose="05000000000000000000" pitchFamily="2" charset="2"/>
              </a:rPr>
              <a:t>monoallelic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expression than Weighted allocation.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dvOTea1a7398"/>
                <a:sym typeface="Wingdings" panose="05000000000000000000" pitchFamily="2" charset="2"/>
              </a:rPr>
              <a:t>Weighted allocation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detects </a:t>
            </a:r>
            <a:r>
              <a:rPr lang="en-GB" u="sng" dirty="0">
                <a:latin typeface="AdvOTea1a7398"/>
                <a:sym typeface="Wingdings" panose="05000000000000000000" pitchFamily="2" charset="2"/>
              </a:rPr>
              <a:t>bi-allelic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expression in more cells than Unique reads</a:t>
            </a:r>
            <a:r>
              <a:rPr lang="en-GB" sz="1800" b="0" i="0" u="none" strike="noStrike" baseline="0" dirty="0">
                <a:latin typeface="AdvOTea1a7398"/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88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60CB0A3-1F0D-481C-9790-4C207B063AB4}"/>
              </a:ext>
            </a:extLst>
          </p:cNvPr>
          <p:cNvGrpSpPr/>
          <p:nvPr/>
        </p:nvGrpSpPr>
        <p:grpSpPr>
          <a:xfrm>
            <a:off x="720200" y="4029763"/>
            <a:ext cx="2817851" cy="2523233"/>
            <a:chOff x="6636333" y="3595947"/>
            <a:chExt cx="2817851" cy="2523233"/>
          </a:xfrm>
        </p:grpSpPr>
        <p:pic>
          <p:nvPicPr>
            <p:cNvPr id="36" name="Picture 35" descr="Chart, scatter chart&#10;&#10;Description automatically generated">
              <a:extLst>
                <a:ext uri="{FF2B5EF4-FFF2-40B4-BE49-F238E27FC236}">
                  <a16:creationId xmlns:a16="http://schemas.microsoft.com/office/drawing/2014/main" id="{4D17D7A8-4E9C-455F-BEF4-9F61A135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12" y="3595947"/>
              <a:ext cx="2667372" cy="228631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898EC0-54B8-4FDC-B508-33FF71190387}"/>
                </a:ext>
              </a:extLst>
            </p:cNvPr>
            <p:cNvSpPr txBox="1"/>
            <p:nvPr/>
          </p:nvSpPr>
          <p:spPr>
            <a:xfrm>
              <a:off x="6636333" y="3811609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log10(paternal allele count+1)</a:t>
              </a:r>
              <a:endParaRPr lang="en-GB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73E345-7658-4339-BC2D-B29239543EBF}"/>
                </a:ext>
              </a:extLst>
            </p:cNvPr>
            <p:cNvSpPr txBox="1"/>
            <p:nvPr/>
          </p:nvSpPr>
          <p:spPr>
            <a:xfrm rot="5400000">
              <a:off x="8041460" y="5031880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</a:t>
              </a:r>
              <a:r>
                <a:rPr lang="en-GB" sz="1000" dirty="0">
                  <a:latin typeface="Helvetica" panose="020B0604020202020204" pitchFamily="34" charset="0"/>
                </a:rPr>
                <a:t>mat</a:t>
              </a:r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ernal allele count+1)</a:t>
              </a:r>
              <a:endParaRPr lang="en-GB" sz="10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7A18B-A02C-43C0-BD41-145B7F692ABA}"/>
              </a:ext>
            </a:extLst>
          </p:cNvPr>
          <p:cNvSpPr/>
          <p:nvPr/>
        </p:nvSpPr>
        <p:spPr>
          <a:xfrm>
            <a:off x="1048624" y="1894955"/>
            <a:ext cx="897622" cy="1226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3D47B-79A7-4248-B315-ED0279741603}"/>
              </a:ext>
            </a:extLst>
          </p:cNvPr>
          <p:cNvSpPr/>
          <p:nvPr/>
        </p:nvSpPr>
        <p:spPr>
          <a:xfrm>
            <a:off x="3247936" y="1797191"/>
            <a:ext cx="1896789" cy="80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251E6-33E5-4D04-A749-709ABFE83078}"/>
              </a:ext>
            </a:extLst>
          </p:cNvPr>
          <p:cNvSpPr/>
          <p:nvPr/>
        </p:nvSpPr>
        <p:spPr>
          <a:xfrm>
            <a:off x="4289569" y="2735483"/>
            <a:ext cx="1020663" cy="2003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B8247E-F897-4FE9-A037-C1E13A78ECB7}"/>
                  </a:ext>
                </a:extLst>
              </p:cNvPr>
              <p:cNvSpPr txBox="1"/>
              <p:nvPr/>
            </p:nvSpPr>
            <p:spPr>
              <a:xfrm>
                <a:off x="4709756" y="5709168"/>
                <a:ext cx="6198133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400" dirty="0"/>
                  <a:t>A point in the triangle represents the average proportions of cells in each allelic state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sz="2400" dirty="0"/>
                  <a:t>).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B8247E-F897-4FE9-A037-C1E13A78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56" y="5709168"/>
                <a:ext cx="6198133" cy="861070"/>
              </a:xfrm>
              <a:prstGeom prst="rect">
                <a:avLst/>
              </a:prstGeom>
              <a:blipFill>
                <a:blip r:embed="rId3"/>
                <a:stretch>
                  <a:fillRect l="-1575" t="-5674" r="-1575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609B49A-7BC1-4B8D-A348-6BA61CF900BC}"/>
              </a:ext>
            </a:extLst>
          </p:cNvPr>
          <p:cNvGrpSpPr/>
          <p:nvPr/>
        </p:nvGrpSpPr>
        <p:grpSpPr>
          <a:xfrm>
            <a:off x="2960892" y="778841"/>
            <a:ext cx="5408255" cy="4623827"/>
            <a:chOff x="25340" y="1258772"/>
            <a:chExt cx="5192263" cy="4340456"/>
          </a:xfrm>
        </p:grpSpPr>
        <p:pic>
          <p:nvPicPr>
            <p:cNvPr id="17" name="Picture 16" descr="Shape&#10;&#10;Description automatically generated">
              <a:extLst>
                <a:ext uri="{FF2B5EF4-FFF2-40B4-BE49-F238E27FC236}">
                  <a16:creationId xmlns:a16="http://schemas.microsoft.com/office/drawing/2014/main" id="{18571A07-E1E8-442E-B15D-551B3CD5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" y="1258772"/>
              <a:ext cx="5192263" cy="434045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9A9BDA-E6BC-445E-8A42-0CE60BD46F1D}"/>
                </a:ext>
              </a:extLst>
            </p:cNvPr>
            <p:cNvSpPr/>
            <p:nvPr/>
          </p:nvSpPr>
          <p:spPr>
            <a:xfrm>
              <a:off x="4289569" y="4228032"/>
              <a:ext cx="780176" cy="20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E9F721-E14B-47ED-971E-6E40B0FACC67}"/>
              </a:ext>
            </a:extLst>
          </p:cNvPr>
          <p:cNvGrpSpPr/>
          <p:nvPr/>
        </p:nvGrpSpPr>
        <p:grpSpPr>
          <a:xfrm>
            <a:off x="7595066" y="1148832"/>
            <a:ext cx="2784539" cy="2618496"/>
            <a:chOff x="7812805" y="1007123"/>
            <a:chExt cx="2784539" cy="2618496"/>
          </a:xfrm>
        </p:grpSpPr>
        <p:pic>
          <p:nvPicPr>
            <p:cNvPr id="34" name="Picture 33" descr="Chart, scatter chart&#10;&#10;Description automatically generated">
              <a:extLst>
                <a:ext uri="{FF2B5EF4-FFF2-40B4-BE49-F238E27FC236}">
                  <a16:creationId xmlns:a16="http://schemas.microsoft.com/office/drawing/2014/main" id="{7D253D54-8B08-4B1C-9094-81B23FCF5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498" y="1007123"/>
              <a:ext cx="2476846" cy="2381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D19F5F-FAF7-464D-B84E-271924288EC2}"/>
                </a:ext>
              </a:extLst>
            </p:cNvPr>
            <p:cNvSpPr txBox="1"/>
            <p:nvPr/>
          </p:nvSpPr>
          <p:spPr>
            <a:xfrm>
              <a:off x="7812805" y="1278453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log10(paternal allele count+1)</a:t>
              </a:r>
              <a:endParaRPr lang="en-GB" sz="1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95BD78-7883-44A9-975B-F3165FA3BBBE}"/>
                </a:ext>
              </a:extLst>
            </p:cNvPr>
            <p:cNvSpPr txBox="1"/>
            <p:nvPr/>
          </p:nvSpPr>
          <p:spPr>
            <a:xfrm rot="5400000">
              <a:off x="9208483" y="2538319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</a:t>
              </a:r>
              <a:r>
                <a:rPr lang="en-GB" sz="1000" dirty="0">
                  <a:latin typeface="Helvetica" panose="020B0604020202020204" pitchFamily="34" charset="0"/>
                </a:rPr>
                <a:t>mat</a:t>
              </a:r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ernal allele count+1)</a:t>
              </a:r>
              <a:endParaRPr lang="en-GB" sz="1000" dirty="0"/>
            </a:p>
          </p:txBody>
        </p:sp>
      </p:grpSp>
      <p:pic>
        <p:nvPicPr>
          <p:cNvPr id="91" name="Content Placeholder 61" descr="Chart, scatter chart&#10;&#10;Description automatically generated">
            <a:extLst>
              <a:ext uri="{FF2B5EF4-FFF2-40B4-BE49-F238E27FC236}">
                <a16:creationId xmlns:a16="http://schemas.microsoft.com/office/drawing/2014/main" id="{49BB67EA-03B8-414D-A65A-32FA8FCE8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" y="1423313"/>
            <a:ext cx="2810500" cy="26519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D83F3-32C7-4FDE-84F9-469295C6745A}"/>
              </a:ext>
            </a:extLst>
          </p:cNvPr>
          <p:cNvCxnSpPr>
            <a:cxnSpLocks/>
          </p:cNvCxnSpPr>
          <p:nvPr/>
        </p:nvCxnSpPr>
        <p:spPr>
          <a:xfrm flipH="1">
            <a:off x="2854701" y="4902369"/>
            <a:ext cx="695959" cy="32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BCF161-C24E-4611-B907-75D6E49413CE}"/>
              </a:ext>
            </a:extLst>
          </p:cNvPr>
          <p:cNvCxnSpPr>
            <a:cxnSpLocks/>
          </p:cNvCxnSpPr>
          <p:nvPr/>
        </p:nvCxnSpPr>
        <p:spPr>
          <a:xfrm flipV="1">
            <a:off x="6742912" y="3269854"/>
            <a:ext cx="1129807" cy="5678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18D590-6DED-49EC-837A-9EA1B4E7FDCE}"/>
              </a:ext>
            </a:extLst>
          </p:cNvPr>
          <p:cNvCxnSpPr>
            <a:cxnSpLocks/>
          </p:cNvCxnSpPr>
          <p:nvPr/>
        </p:nvCxnSpPr>
        <p:spPr>
          <a:xfrm flipH="1" flipV="1">
            <a:off x="3197457" y="3094361"/>
            <a:ext cx="1719555" cy="807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Τίτλος 1">
            <a:extLst>
              <a:ext uri="{FF2B5EF4-FFF2-40B4-BE49-F238E27FC236}">
                <a16:creationId xmlns:a16="http://schemas.microsoft.com/office/drawing/2014/main" id="{7BC3317D-A93B-443A-842F-3142ED988217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Representation of allelic expression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2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Truth standard and Data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AAA1-5FD3-4CE3-BCF5-5CDF6EDF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Truth standard: 122 mature blastocyst cells (~14.8M reads/cell)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1800" dirty="0"/>
              <a:t>         </a:t>
            </a:r>
            <a:r>
              <a:rPr lang="en-US" sz="1800" i="1" dirty="0" err="1"/>
              <a:t>Downsampling</a:t>
            </a:r>
            <a:endParaRPr lang="en-US" sz="1400" i="1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 				</a:t>
            </a:r>
          </a:p>
          <a:p>
            <a:pPr marL="0" indent="0">
              <a:buNone/>
            </a:pPr>
            <a:r>
              <a:rPr lang="en-US" sz="2400" dirty="0"/>
              <a:t>				148k reads/cell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Mature cells</a:t>
            </a:r>
            <a:r>
              <a:rPr lang="en-US" sz="2400" dirty="0"/>
              <a:t> are chosen so that their allelic expression does not vary too much.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3F49E1-19C8-4E25-9F92-FDCCC4880237}"/>
              </a:ext>
            </a:extLst>
          </p:cNvPr>
          <p:cNvCxnSpPr>
            <a:cxnSpLocks/>
          </p:cNvCxnSpPr>
          <p:nvPr/>
        </p:nvCxnSpPr>
        <p:spPr>
          <a:xfrm>
            <a:off x="5692502" y="2002972"/>
            <a:ext cx="0" cy="172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1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Results: Effect of Partial Pooling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806422C-287C-4B62-8EC7-8B1BF589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2717138"/>
            <a:ext cx="10355895" cy="41408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104155"/>
            <a:ext cx="932855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dvOTea1a7398"/>
              </a:rPr>
              <a:t>U</a:t>
            </a:r>
            <a:r>
              <a:rPr lang="en-GB" sz="2000" dirty="0">
                <a:latin typeface="AdvOTea1a7398"/>
              </a:rPr>
              <a:t>sing truth standard, MSE for proportions is computed for when pooling is used and for when pooling is not used.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dvOTea1a7398"/>
              </a:rPr>
              <a:t>Effect of </a:t>
            </a:r>
            <a:r>
              <a:rPr lang="en-GB" sz="2000" b="1" dirty="0">
                <a:latin typeface="AdvOTea1a7398"/>
              </a:rPr>
              <a:t>pooling</a:t>
            </a:r>
            <a:r>
              <a:rPr lang="en-GB" sz="2000" dirty="0">
                <a:latin typeface="AdvOTea1a7398"/>
              </a:rPr>
              <a:t> is larger for l</a:t>
            </a:r>
            <a:r>
              <a:rPr lang="en-GB" sz="2000" b="1" dirty="0">
                <a:latin typeface="AdvOTea1a7398"/>
              </a:rPr>
              <a:t>ow read coverage</a:t>
            </a:r>
            <a:r>
              <a:rPr lang="en-GB" sz="2000" dirty="0">
                <a:latin typeface="AdvOTea1a7398"/>
              </a:rPr>
              <a:t> for large number of cells 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EF287-E151-4E1D-9FE8-8F368F5AF339}"/>
                  </a:ext>
                </a:extLst>
              </p:cNvPr>
              <p:cNvSpPr txBox="1"/>
              <p:nvPr/>
            </p:nvSpPr>
            <p:spPr>
              <a:xfrm>
                <a:off x="3570514" y="5776685"/>
                <a:ext cx="1640115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EF287-E151-4E1D-9FE8-8F368F5A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5776685"/>
                <a:ext cx="1640115" cy="369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F3506-D412-465C-8EF8-DC6A1C3933B3}"/>
                  </a:ext>
                </a:extLst>
              </p:cNvPr>
              <p:cNvSpPr txBox="1"/>
              <p:nvPr/>
            </p:nvSpPr>
            <p:spPr>
              <a:xfrm>
                <a:off x="8757706" y="5776685"/>
                <a:ext cx="1640115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F3506-D412-465C-8EF8-DC6A1C39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06" y="5776685"/>
                <a:ext cx="1640115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38FC996-4C81-4B17-BC97-162C84DF67E0}"/>
              </a:ext>
            </a:extLst>
          </p:cNvPr>
          <p:cNvSpPr txBox="1"/>
          <p:nvPr/>
        </p:nvSpPr>
        <p:spPr>
          <a:xfrm>
            <a:off x="2757714" y="2577319"/>
            <a:ext cx="16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Reads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429DF-20D3-4E41-B1BB-CB6B4AC69310}"/>
              </a:ext>
            </a:extLst>
          </p:cNvPr>
          <p:cNvSpPr txBox="1"/>
          <p:nvPr/>
        </p:nvSpPr>
        <p:spPr>
          <a:xfrm>
            <a:off x="7561943" y="2517958"/>
            <a:ext cx="21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Allocation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85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Special case: X chromosome 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379921"/>
            <a:ext cx="932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4CD2-C14E-4FB9-855E-48ECB50A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772"/>
            <a:ext cx="5181600" cy="47970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All X chromosomes have XIC                site   </a:t>
            </a:r>
            <a:r>
              <a:rPr lang="en-US" dirty="0" err="1"/>
              <a:t>Xist</a:t>
            </a:r>
            <a:r>
              <a:rPr lang="en-US" dirty="0"/>
              <a:t> transcript</a:t>
            </a:r>
            <a:r>
              <a:rPr lang="en-US" dirty="0">
                <a:solidFill>
                  <a:schemeClr val="bg1"/>
                </a:solidFill>
              </a:rPr>
              <a:t> mmm</a:t>
            </a:r>
            <a:r>
              <a:rPr lang="en-US" dirty="0"/>
              <a:t>            Inactivation of the X chromosome that produced the </a:t>
            </a:r>
            <a:r>
              <a:rPr lang="en-US" dirty="0" err="1"/>
              <a:t>Xist</a:t>
            </a:r>
            <a:r>
              <a:rPr lang="en-US" dirty="0"/>
              <a:t> transcript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At blastocyst stage of a female the inactivation for each cell happens to one of two X chromosomes.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Partial Pooling reinforces the expected pattern of expression, as verified from different datasets.</a:t>
            </a:r>
          </a:p>
        </p:txBody>
      </p:sp>
      <p:pic>
        <p:nvPicPr>
          <p:cNvPr id="17" name="Content Placeholder 16" descr="Diagram, schematic&#10;&#10;Description automatically generated">
            <a:extLst>
              <a:ext uri="{FF2B5EF4-FFF2-40B4-BE49-F238E27FC236}">
                <a16:creationId xmlns:a16="http://schemas.microsoft.com/office/drawing/2014/main" id="{F2038E10-AB18-4ABD-86DC-140A98F31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b="22349"/>
          <a:stretch/>
        </p:blipFill>
        <p:spPr>
          <a:xfrm>
            <a:off x="6150427" y="3045465"/>
            <a:ext cx="5922807" cy="1911655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9931CD-F3C9-4033-8B87-0A22E024FF52}"/>
              </a:ext>
            </a:extLst>
          </p:cNvPr>
          <p:cNvCxnSpPr>
            <a:cxnSpLocks/>
          </p:cNvCxnSpPr>
          <p:nvPr/>
        </p:nvCxnSpPr>
        <p:spPr>
          <a:xfrm flipV="1">
            <a:off x="1817912" y="2123314"/>
            <a:ext cx="6821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D3BE02-894C-4396-B0F0-D82F429B4DD1}"/>
              </a:ext>
            </a:extLst>
          </p:cNvPr>
          <p:cNvCxnSpPr/>
          <p:nvPr/>
        </p:nvCxnSpPr>
        <p:spPr>
          <a:xfrm>
            <a:off x="4938878" y="2123314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46A27C-4AFE-4194-AE1D-5194A2490058}"/>
              </a:ext>
            </a:extLst>
          </p:cNvPr>
          <p:cNvCxnSpPr>
            <a:cxnSpLocks/>
          </p:cNvCxnSpPr>
          <p:nvPr/>
        </p:nvCxnSpPr>
        <p:spPr>
          <a:xfrm>
            <a:off x="6041574" y="1602772"/>
            <a:ext cx="0" cy="457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Visualization of Results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379921"/>
            <a:ext cx="932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8" name="Content Placeholder 17" descr="A picture containing chart&#10;&#10;Description automatically generated">
            <a:extLst>
              <a:ext uri="{FF2B5EF4-FFF2-40B4-BE49-F238E27FC236}">
                <a16:creationId xmlns:a16="http://schemas.microsoft.com/office/drawing/2014/main" id="{9E4BE1C6-0D07-4B1E-8857-F84664DCBC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4097" r="12477"/>
          <a:stretch/>
        </p:blipFill>
        <p:spPr>
          <a:xfrm>
            <a:off x="624114" y="1654629"/>
            <a:ext cx="3947886" cy="3773203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EBB67A-60AF-4627-876A-B087FB1FEF12}"/>
              </a:ext>
            </a:extLst>
          </p:cNvPr>
          <p:cNvCxnSpPr/>
          <p:nvPr/>
        </p:nvCxnSpPr>
        <p:spPr>
          <a:xfrm>
            <a:off x="4325657" y="3265714"/>
            <a:ext cx="30189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A46B1-E51F-492D-9E54-4F847AD1F770}"/>
              </a:ext>
            </a:extLst>
          </p:cNvPr>
          <p:cNvSpPr txBox="1"/>
          <p:nvPr/>
        </p:nvSpPr>
        <p:spPr>
          <a:xfrm>
            <a:off x="5638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6A2DC-746B-4510-AF87-7D54144FCB9A}"/>
              </a:ext>
            </a:extLst>
          </p:cNvPr>
          <p:cNvSpPr txBox="1"/>
          <p:nvPr/>
        </p:nvSpPr>
        <p:spPr>
          <a:xfrm>
            <a:off x="5053691" y="2790762"/>
            <a:ext cx="15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Pooling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73608-B2E4-485A-BD65-6A6193F3CD51}"/>
              </a:ext>
            </a:extLst>
          </p:cNvPr>
          <p:cNvSpPr txBox="1"/>
          <p:nvPr/>
        </p:nvSpPr>
        <p:spPr>
          <a:xfrm>
            <a:off x="740229" y="5558971"/>
            <a:ext cx="10827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CASTxB6 cells: </a:t>
            </a:r>
            <a:r>
              <a:rPr lang="en-US" sz="2000" dirty="0" err="1"/>
              <a:t>Xist</a:t>
            </a:r>
            <a:r>
              <a:rPr lang="en-US" sz="2000" dirty="0"/>
              <a:t> expressed from the </a:t>
            </a:r>
            <a:r>
              <a:rPr lang="en-US" sz="2000" b="1" dirty="0"/>
              <a:t>paternal</a:t>
            </a:r>
            <a:r>
              <a:rPr lang="en-US" sz="2000" dirty="0"/>
              <a:t> allele 	     Genes expressed from </a:t>
            </a:r>
            <a:r>
              <a:rPr lang="en-US" sz="2000" b="1" dirty="0"/>
              <a:t>M</a:t>
            </a:r>
            <a:r>
              <a:rPr lang="en-US" sz="2000" dirty="0"/>
              <a:t> allele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B6xCAST cells: </a:t>
            </a:r>
            <a:r>
              <a:rPr lang="en-US" sz="2000" dirty="0" err="1"/>
              <a:t>Xist</a:t>
            </a:r>
            <a:r>
              <a:rPr lang="en-US" sz="2000" dirty="0"/>
              <a:t> expressed from </a:t>
            </a:r>
            <a:r>
              <a:rPr lang="en-US" sz="2000" b="1" dirty="0"/>
              <a:t>either</a:t>
            </a:r>
            <a:r>
              <a:rPr lang="en-US" sz="2000" dirty="0"/>
              <a:t> allele 	          Genes expressed from in the </a:t>
            </a:r>
            <a:r>
              <a:rPr lang="en-US" sz="2000" b="1" dirty="0"/>
              <a:t>MP</a:t>
            </a:r>
            <a:r>
              <a:rPr lang="en-US" sz="2000" dirty="0"/>
              <a:t> class</a:t>
            </a:r>
          </a:p>
          <a:p>
            <a:endParaRPr lang="en-US" sz="2000" dirty="0"/>
          </a:p>
          <a:p>
            <a:endParaRPr lang="en-GB" sz="2000" dirty="0"/>
          </a:p>
          <a:p>
            <a:endParaRPr lang="en-GB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F01CF4-2930-4C4D-9BDE-73D834E30012}"/>
              </a:ext>
            </a:extLst>
          </p:cNvPr>
          <p:cNvCxnSpPr/>
          <p:nvPr/>
        </p:nvCxnSpPr>
        <p:spPr>
          <a:xfrm>
            <a:off x="6705997" y="5760596"/>
            <a:ext cx="72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4ABD0C-04A2-46F0-AD78-BB5E0D00A456}"/>
              </a:ext>
            </a:extLst>
          </p:cNvPr>
          <p:cNvCxnSpPr/>
          <p:nvPr/>
        </p:nvCxnSpPr>
        <p:spPr>
          <a:xfrm>
            <a:off x="6096000" y="6377452"/>
            <a:ext cx="72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18F846-E435-41E6-A96B-DD2B64BCE54C}"/>
              </a:ext>
            </a:extLst>
          </p:cNvPr>
          <p:cNvGrpSpPr/>
          <p:nvPr/>
        </p:nvGrpSpPr>
        <p:grpSpPr>
          <a:xfrm>
            <a:off x="7431712" y="1509486"/>
            <a:ext cx="4136174" cy="3889314"/>
            <a:chOff x="7431712" y="1509486"/>
            <a:chExt cx="4136174" cy="3889314"/>
          </a:xfrm>
        </p:grpSpPr>
        <p:pic>
          <p:nvPicPr>
            <p:cNvPr id="15" name="Content Placeholder 9" descr="Chart&#10;&#10;Description automatically generated">
              <a:extLst>
                <a:ext uri="{FF2B5EF4-FFF2-40B4-BE49-F238E27FC236}">
                  <a16:creationId xmlns:a16="http://schemas.microsoft.com/office/drawing/2014/main" id="{4F169351-4565-404E-A552-084A96882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4" t="50154" r="2952" b="4550"/>
            <a:stretch/>
          </p:blipFill>
          <p:spPr>
            <a:xfrm>
              <a:off x="7516128" y="1625598"/>
              <a:ext cx="4051758" cy="37732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B800E1-74D1-4400-AC78-E4C664485871}"/>
                </a:ext>
              </a:extLst>
            </p:cNvPr>
            <p:cNvSpPr/>
            <p:nvPr/>
          </p:nvSpPr>
          <p:spPr>
            <a:xfrm>
              <a:off x="7431712" y="1509486"/>
              <a:ext cx="1380518" cy="740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03B0D48C-1C36-4227-A470-243DC6DC4C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b="53009"/>
          <a:stretch/>
        </p:blipFill>
        <p:spPr>
          <a:xfrm>
            <a:off x="10791630" y="6281331"/>
            <a:ext cx="1400370" cy="192241"/>
          </a:xfrm>
          <a:prstGeom prst="rect">
            <a:avLst/>
          </a:prstGeom>
        </p:spPr>
      </p:pic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F2F47AC8-232D-496B-A82C-752D7F980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0751586" y="5634372"/>
            <a:ext cx="1400370" cy="2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6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891E-E4D6-49D4-B949-B0619181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EC0B-B94D-4374-90FF-45AACF3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2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6" y="336430"/>
            <a:ext cx="608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52091" y="845389"/>
            <a:ext cx="9972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Validate 2 things (1)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the truth is, how they down sampled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Chromosome X case -&gt;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of chromosomes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7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498" y="474453"/>
            <a:ext cx="694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 and Critic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Biological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Validation-&gt; Better dataset + random threshold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291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740" y="422694"/>
            <a:ext cx="72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methods and why </a:t>
            </a:r>
            <a:r>
              <a:rPr lang="en-US" dirty="0" err="1"/>
              <a:t>scBASE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698740" y="1035170"/>
            <a:ext cx="370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reads, </a:t>
            </a:r>
            <a:r>
              <a:rPr lang="en-US" dirty="0" err="1"/>
              <a:t>multimapping</a:t>
            </a:r>
            <a:r>
              <a:rPr lang="en-US" dirty="0"/>
              <a:t> reads</a:t>
            </a:r>
          </a:p>
          <a:p>
            <a:r>
              <a:rPr lang="en-US" dirty="0"/>
              <a:t>Role of partial pooling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427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/>
          <p:cNvSpPr/>
          <p:nvPr/>
        </p:nvSpPr>
        <p:spPr>
          <a:xfrm>
            <a:off x="8305748" y="2866476"/>
            <a:ext cx="2585166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4460274" y="2866476"/>
            <a:ext cx="2571841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/>
          <p:cNvSpPr/>
          <p:nvPr/>
        </p:nvSpPr>
        <p:spPr>
          <a:xfrm>
            <a:off x="641445" y="2869221"/>
            <a:ext cx="2613477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326067" y="1380806"/>
            <a:ext cx="1083780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Main Goal</a:t>
            </a:r>
            <a:r>
              <a:rPr lang="en-US" dirty="0"/>
              <a:t>: </a:t>
            </a:r>
            <a:r>
              <a:rPr lang="en-US" sz="2000" dirty="0"/>
              <a:t>Compute the expected proportion of maternal counts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gk</a:t>
            </a:r>
            <a:r>
              <a:rPr lang="en-US" sz="2000" dirty="0"/>
              <a:t> for each gene g in each cell k.</a:t>
            </a:r>
            <a:endParaRPr lang="el-GR" sz="2000" dirty="0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err="1">
                <a:latin typeface="Book Antiqua" panose="02040602050305030304" pitchFamily="18" charset="0"/>
              </a:rPr>
              <a:t>scBASE</a:t>
            </a:r>
            <a:r>
              <a:rPr lang="en-US" sz="4400" i="1" dirty="0">
                <a:latin typeface="Book Antiqua" panose="02040602050305030304" pitchFamily="18" charset="0"/>
              </a:rPr>
              <a:t> Overview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8784" y="2966617"/>
            <a:ext cx="24348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2. Classification</a:t>
            </a:r>
          </a:p>
          <a:p>
            <a:pPr algn="just"/>
            <a:endParaRPr lang="en-US" sz="2400" i="1" dirty="0">
              <a:solidFill>
                <a:schemeClr val="accent1"/>
              </a:solidFill>
            </a:endParaRPr>
          </a:p>
          <a:p>
            <a:pPr marL="177800" indent="-8255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the allelic expression state</a:t>
            </a:r>
            <a:r>
              <a:rPr lang="en-US" b="1" dirty="0"/>
              <a:t> </a:t>
            </a:r>
            <a:r>
              <a:rPr lang="en-US" sz="2000" b="1" dirty="0" err="1"/>
              <a:t>z</a:t>
            </a:r>
            <a:r>
              <a:rPr lang="en-US" sz="2000" b="1" baseline="-25000" dirty="0" err="1"/>
              <a:t>gk</a:t>
            </a:r>
            <a:r>
              <a:rPr lang="en-US" sz="1600" dirty="0"/>
              <a:t> </a:t>
            </a:r>
          </a:p>
          <a:p>
            <a:pPr marL="95250" algn="just" defTabSz="531813"/>
            <a:endParaRPr lang="en-US" b="1" i="1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b="1" i="1" dirty="0"/>
              <a:t>Mixture model</a:t>
            </a:r>
            <a:r>
              <a:rPr lang="en-US" dirty="0"/>
              <a:t> of Binomial Distributions</a:t>
            </a:r>
          </a:p>
          <a:p>
            <a:pPr marL="177800" algn="just" defTabSz="531813"/>
            <a:endParaRPr lang="en-US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parameters with </a:t>
            </a:r>
            <a:r>
              <a:rPr lang="en-US" b="1" i="1" dirty="0"/>
              <a:t>MCMC</a:t>
            </a:r>
          </a:p>
          <a:p>
            <a:pPr algn="just"/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722" y="2966617"/>
            <a:ext cx="27385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1.Read Counting</a:t>
            </a:r>
          </a:p>
          <a:p>
            <a:pPr marL="177800" algn="just" defTabSz="531813">
              <a:buFont typeface="Arial" panose="020B0604020202020204" pitchFamily="34" charset="0"/>
              <a:buChar char="•"/>
            </a:pPr>
            <a:endParaRPr lang="en-US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the expected maternal read counts 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gk</a:t>
            </a:r>
            <a:r>
              <a:rPr lang="en-US" sz="2000" b="1" dirty="0"/>
              <a:t> </a:t>
            </a:r>
          </a:p>
          <a:p>
            <a:pPr marL="177800" algn="just" defTabSz="531813"/>
            <a:endParaRPr lang="en-US" sz="2000" b="1" dirty="0"/>
          </a:p>
          <a:p>
            <a:pPr marL="177800" algn="just" defTabSz="531813"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en-US" b="1" i="1" dirty="0"/>
              <a:t>EM</a:t>
            </a:r>
            <a:r>
              <a:rPr lang="en-US" dirty="0"/>
              <a:t> algorithm</a:t>
            </a:r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14549" y="2974013"/>
            <a:ext cx="2649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3. Partial Pooling</a:t>
            </a:r>
          </a:p>
          <a:p>
            <a:endParaRPr lang="en-US" sz="2400" i="1" dirty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b="1" i="1" dirty="0"/>
              <a:t>Hierarchical Model</a:t>
            </a:r>
          </a:p>
          <a:p>
            <a:pPr marL="177800"/>
            <a:endParaRPr lang="en-US" dirty="0"/>
          </a:p>
          <a:p>
            <a:pPr marL="177800"/>
            <a:endParaRPr lang="en-US" dirty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dirty="0"/>
              <a:t>Partial pooling estimator </a:t>
            </a:r>
            <a:r>
              <a:rPr lang="en-US" b="1" dirty="0" err="1"/>
              <a:t>p</a:t>
            </a:r>
            <a:r>
              <a:rPr lang="en-US" b="1" baseline="-25000" dirty="0" err="1"/>
              <a:t>gk</a:t>
            </a:r>
            <a:endParaRPr lang="en-US" dirty="0"/>
          </a:p>
          <a:p>
            <a:endParaRPr lang="el-GR" sz="2400" i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088" y="2175705"/>
            <a:ext cx="1699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Three steps:</a:t>
            </a:r>
          </a:p>
          <a:p>
            <a:endParaRPr lang="el-GR" dirty="0"/>
          </a:p>
        </p:txBody>
      </p:sp>
      <p:sp>
        <p:nvSpPr>
          <p:cNvPr id="15" name="Δεξί βέλος 14"/>
          <p:cNvSpPr/>
          <p:nvPr/>
        </p:nvSpPr>
        <p:spPr>
          <a:xfrm>
            <a:off x="3534819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Δεξί βέλος 21"/>
          <p:cNvSpPr/>
          <p:nvPr/>
        </p:nvSpPr>
        <p:spPr>
          <a:xfrm>
            <a:off x="7307265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Δεξί βέλος 36"/>
          <p:cNvSpPr/>
          <p:nvPr/>
        </p:nvSpPr>
        <p:spPr>
          <a:xfrm flipH="1">
            <a:off x="7304186" y="4988025"/>
            <a:ext cx="721664" cy="47038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TextBox 37"/>
          <p:cNvSpPr txBox="1"/>
          <p:nvPr/>
        </p:nvSpPr>
        <p:spPr>
          <a:xfrm>
            <a:off x="7182192" y="3908368"/>
            <a:ext cx="96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Iteratively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645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Read Counting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492350" y="1453178"/>
            <a:ext cx="5330694" cy="4370723"/>
            <a:chOff x="778953" y="1439530"/>
            <a:chExt cx="5330694" cy="4370723"/>
          </a:xfrm>
        </p:grpSpPr>
        <p:pic>
          <p:nvPicPr>
            <p:cNvPr id="16" name="Εικόνα 15"/>
            <p:cNvPicPr>
              <a:picLocks noChangeAspect="1"/>
            </p:cNvPicPr>
            <p:nvPr/>
          </p:nvPicPr>
          <p:blipFill rotWithShape="1">
            <a:blip r:embed="rId2"/>
            <a:srcRect r="68289"/>
            <a:stretch/>
          </p:blipFill>
          <p:spPr>
            <a:xfrm>
              <a:off x="778953" y="1456744"/>
              <a:ext cx="2482446" cy="4353509"/>
            </a:xfrm>
            <a:prstGeom prst="rect">
              <a:avLst/>
            </a:prstGeom>
          </p:spPr>
        </p:pic>
        <p:pic>
          <p:nvPicPr>
            <p:cNvPr id="19" name="Εικόνα 18"/>
            <p:cNvPicPr>
              <a:picLocks noChangeAspect="1"/>
            </p:cNvPicPr>
            <p:nvPr/>
          </p:nvPicPr>
          <p:blipFill rotWithShape="1">
            <a:blip r:embed="rId2"/>
            <a:srcRect l="63616"/>
            <a:stretch/>
          </p:blipFill>
          <p:spPr>
            <a:xfrm>
              <a:off x="3261399" y="1439530"/>
              <a:ext cx="2848248" cy="4353509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960359" y="1453178"/>
            <a:ext cx="408068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</a:rPr>
              <a:t>Estimation- Maximization Algorithm</a:t>
            </a:r>
          </a:p>
          <a:p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Using the current estimate of allele specific gene expression, compute the probability of each possible alignment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Sum the probabilities across reads to re-estimate the allele specific gene expression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sz="2000" i="1" dirty="0">
                <a:solidFill>
                  <a:schemeClr val="accent1"/>
                </a:solidFill>
              </a:rPr>
              <a:t>Repeat until convergence</a:t>
            </a:r>
            <a:endParaRPr lang="el-GR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l-GR" sz="2000" dirty="0"/>
          </a:p>
          <a:p>
            <a:endParaRPr lang="el-GR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0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/>
          <p:cNvSpPr/>
          <p:nvPr/>
        </p:nvSpPr>
        <p:spPr>
          <a:xfrm>
            <a:off x="6489005" y="4216717"/>
            <a:ext cx="5502325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/>
          <p:cNvSpPr/>
          <p:nvPr/>
        </p:nvSpPr>
        <p:spPr>
          <a:xfrm>
            <a:off x="554681" y="4216717"/>
            <a:ext cx="4913454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Classification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55" y="1526239"/>
            <a:ext cx="465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ASSUMPTION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Each cell k is in one of three states with respect to the expression of gene 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Paternal </a:t>
            </a:r>
            <a:r>
              <a:rPr lang="en-US" dirty="0" err="1"/>
              <a:t>Monoallelic</a:t>
            </a:r>
            <a:r>
              <a:rPr lang="en-US" dirty="0"/>
              <a:t> (P)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Maternal </a:t>
            </a:r>
            <a:r>
              <a:rPr lang="en-US" dirty="0" err="1"/>
              <a:t>Monoallelic</a:t>
            </a:r>
            <a:r>
              <a:rPr lang="en-US" dirty="0"/>
              <a:t> 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Bi-allelic 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18" y="3838026"/>
            <a:ext cx="56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cell we introduce an indicator vector:</a:t>
            </a:r>
          </a:p>
        </p:txBody>
      </p:sp>
      <p:grpSp>
        <p:nvGrpSpPr>
          <p:cNvPr id="9" name="Ομάδα 8"/>
          <p:cNvGrpSpPr/>
          <p:nvPr/>
        </p:nvGrpSpPr>
        <p:grpSpPr>
          <a:xfrm>
            <a:off x="695776" y="4850117"/>
            <a:ext cx="3789645" cy="710194"/>
            <a:chOff x="1628516" y="5635714"/>
            <a:chExt cx="3789645" cy="7101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Ορθογώνιο 10"/>
                <p:cNvSpPr/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1" name="Ορθογώνιο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𝑒𝑥𝑝𝑟𝑒𝑠𝑠𝑖𝑜𝑛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94" r="-34028"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28" r="-5028" b="-652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Ορθογώνιο 19"/>
              <p:cNvSpPr/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0" name="Ορθογώνιο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  <a:blipFill>
                <a:blip r:embed="rId5"/>
                <a:stretch>
                  <a:fillRect t="-2655" r="-2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96342" y="57440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</a:rPr>
                  <a:t>ASSUMPTION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Given the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expected maternal counts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gk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follows a binomial distribution with parameters 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n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gk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baseline="-2500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blipFill>
                <a:blip r:embed="rId7"/>
                <a:stretch>
                  <a:fillRect l="-983" t="-3145" b="-8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Δεξί βέλος 22"/>
          <p:cNvSpPr/>
          <p:nvPr/>
        </p:nvSpPr>
        <p:spPr>
          <a:xfrm rot="5400000">
            <a:off x="8646489" y="2853853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7911469" y="3615969"/>
            <a:ext cx="297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</a:rPr>
              <a:t>Mixture Model</a:t>
            </a:r>
            <a:endParaRPr lang="el-GR" b="1" i="1" dirty="0">
              <a:solidFill>
                <a:schemeClr val="accent1"/>
              </a:solidFill>
            </a:endParaRPr>
          </a:p>
        </p:txBody>
      </p:sp>
      <p:grpSp>
        <p:nvGrpSpPr>
          <p:cNvPr id="25" name="Ομάδα 24"/>
          <p:cNvGrpSpPr/>
          <p:nvPr/>
        </p:nvGrpSpPr>
        <p:grpSpPr>
          <a:xfrm>
            <a:off x="6524808" y="4503448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Ορθογώνιο 25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26" name="Ορθογώνιο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Δεξί βέλος 29"/>
          <p:cNvSpPr/>
          <p:nvPr/>
        </p:nvSpPr>
        <p:spPr>
          <a:xfrm rot="18477136">
            <a:off x="5042305" y="2731250"/>
            <a:ext cx="1110799" cy="55327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endParaRPr lang="el-G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blipFill>
                <a:blip r:embed="rId10"/>
                <a:stretch>
                  <a:fillRect l="-5248" t="-17857" r="-6122" b="-285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1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/>
          <p:cNvSpPr/>
          <p:nvPr/>
        </p:nvSpPr>
        <p:spPr>
          <a:xfrm>
            <a:off x="8039594" y="5595442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/>
          <p:cNvSpPr/>
          <p:nvPr/>
        </p:nvSpPr>
        <p:spPr>
          <a:xfrm>
            <a:off x="8039594" y="4203510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Mixture Models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pic>
        <p:nvPicPr>
          <p:cNvPr id="21" name="Θέση περιεχομένου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7" y="1581506"/>
            <a:ext cx="6234191" cy="2854016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the data points have </a:t>
                </a:r>
                <a:r>
                  <a:rPr lang="en-US" b="1" i="1" dirty="0"/>
                  <a:t>labels</a:t>
                </a:r>
                <a:r>
                  <a:rPr lang="en-US" dirty="0"/>
                  <a:t> that you don’t know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the label, the data points follow a </a:t>
                </a:r>
                <a:r>
                  <a:rPr lang="en-US" b="1" i="1" dirty="0"/>
                  <a:t>specific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to estimate for each data point the probability that has a specific 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𝒈𝒌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i="1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to estimate the parameters of the distributions</a:t>
                </a:r>
              </a:p>
              <a:p>
                <a:endParaRPr lang="en-US" dirty="0"/>
              </a:p>
              <a:p>
                <a:r>
                  <a:rPr lang="en-US" i="1" dirty="0"/>
                  <a:t>                         in our case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𝒈𝒌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blipFill>
                <a:blip r:embed="rId3"/>
                <a:stretch>
                  <a:fillRect l="-983" t="-845" b="-84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Ομάδα 30"/>
          <p:cNvGrpSpPr/>
          <p:nvPr/>
        </p:nvGrpSpPr>
        <p:grpSpPr>
          <a:xfrm>
            <a:off x="1120295" y="4790051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Ορθογώνιο 31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32" name="Ορθογώνιο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342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Ορθογώνιο 25"/>
          <p:cNvSpPr/>
          <p:nvPr/>
        </p:nvSpPr>
        <p:spPr>
          <a:xfrm>
            <a:off x="341193" y="4150526"/>
            <a:ext cx="5435417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360551" y="1756685"/>
            <a:ext cx="5416060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Partial Pooling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grpSp>
        <p:nvGrpSpPr>
          <p:cNvPr id="11" name="Ομάδα 10"/>
          <p:cNvGrpSpPr/>
          <p:nvPr/>
        </p:nvGrpSpPr>
        <p:grpSpPr>
          <a:xfrm>
            <a:off x="580798" y="2345937"/>
            <a:ext cx="5270137" cy="1108678"/>
            <a:chOff x="532263" y="1583140"/>
            <a:chExt cx="5270137" cy="1108678"/>
          </a:xfrm>
        </p:grpSpPr>
        <p:sp>
          <p:nvSpPr>
            <p:cNvPr id="4" name="TextBox 3"/>
            <p:cNvSpPr txBox="1"/>
            <p:nvPr/>
          </p:nvSpPr>
          <p:spPr>
            <a:xfrm>
              <a:off x="532263" y="1583140"/>
              <a:ext cx="3316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Many parameters per gene 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Thousands of genes</a:t>
              </a:r>
              <a:endParaRPr lang="el-GR" dirty="0"/>
            </a:p>
          </p:txBody>
        </p:sp>
        <p:sp>
          <p:nvSpPr>
            <p:cNvPr id="15" name="Δεξί άγκιστρο 14"/>
            <p:cNvSpPr/>
            <p:nvPr/>
          </p:nvSpPr>
          <p:spPr>
            <a:xfrm>
              <a:off x="3598810" y="1674968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51287" y="1768488"/>
              <a:ext cx="1751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Large number of parameters</a:t>
              </a:r>
              <a:endParaRPr lang="el-GR" b="1" i="1" dirty="0"/>
            </a:p>
            <a:p>
              <a:pPr algn="ctr"/>
              <a:endParaRPr lang="el-GR" b="1" i="1" dirty="0"/>
            </a:p>
          </p:txBody>
        </p:sp>
      </p:grpSp>
      <p:grpSp>
        <p:nvGrpSpPr>
          <p:cNvPr id="13" name="Ομάδα 12"/>
          <p:cNvGrpSpPr/>
          <p:nvPr/>
        </p:nvGrpSpPr>
        <p:grpSpPr>
          <a:xfrm>
            <a:off x="623255" y="4671087"/>
            <a:ext cx="4960436" cy="1200329"/>
            <a:chOff x="4781965" y="3745388"/>
            <a:chExt cx="4960436" cy="1200329"/>
          </a:xfrm>
        </p:grpSpPr>
        <p:sp>
          <p:nvSpPr>
            <p:cNvPr id="16" name="Δεξί άγκιστρο 15"/>
            <p:cNvSpPr/>
            <p:nvPr/>
          </p:nvSpPr>
          <p:spPr>
            <a:xfrm>
              <a:off x="7199719" y="3837973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2" name="Ομάδα 11"/>
            <p:cNvGrpSpPr/>
            <p:nvPr/>
          </p:nvGrpSpPr>
          <p:grpSpPr>
            <a:xfrm>
              <a:off x="4781965" y="3745388"/>
              <a:ext cx="4960436" cy="1200329"/>
              <a:chOff x="791570" y="3780430"/>
              <a:chExt cx="4960436" cy="120032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91570" y="3780430"/>
                <a:ext cx="30570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Low read counts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Variation</a:t>
                </a:r>
              </a:p>
              <a:p>
                <a:endParaRPr lang="el-G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82529" y="3965600"/>
                <a:ext cx="1969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Limited data for reliable estimation</a:t>
                </a:r>
                <a:endParaRPr lang="el-GR" b="1" i="1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532263" y="1251548"/>
            <a:ext cx="470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</a:rPr>
              <a:t>Problems: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6702" y="1076377"/>
            <a:ext cx="38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Hierarchical Modeling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3642" y="5995743"/>
            <a:ext cx="7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g1</a:t>
            </a:r>
            <a:endParaRPr lang="el-GR" sz="1600" dirty="0"/>
          </a:p>
        </p:txBody>
      </p:sp>
      <p:grpSp>
        <p:nvGrpSpPr>
          <p:cNvPr id="124" name="Ομάδα 123"/>
          <p:cNvGrpSpPr/>
          <p:nvPr/>
        </p:nvGrpSpPr>
        <p:grpSpPr>
          <a:xfrm>
            <a:off x="7287434" y="1729301"/>
            <a:ext cx="4932284" cy="4616739"/>
            <a:chOff x="7641226" y="1099115"/>
            <a:chExt cx="4932284" cy="4616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Ορθογώνιο 19"/>
                <p:cNvSpPr/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𝑚𝑜𝑛𝑜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0" name="Ορθογώνιο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  <a:blipFill>
                  <a:blip r:embed="rId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r>
                    <a:rPr lang="en-US" sz="2000" b="0" dirty="0"/>
                    <a:t>,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endParaRPr lang="el-GR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blipFill>
                  <a:blip r:embed="rId3"/>
                  <a:stretch>
                    <a:fillRect t="-344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8699754" y="5377300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x</a:t>
              </a:r>
              <a:r>
                <a:rPr lang="en-US" sz="1600" baseline="-25000" dirty="0">
                  <a:solidFill>
                    <a:schemeClr val="accent1"/>
                  </a:solidFill>
                </a:rPr>
                <a:t>g2</a:t>
              </a:r>
              <a:endParaRPr lang="el-G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5926" y="5365557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accent2">
                      <a:lumMod val="75000"/>
                    </a:schemeClr>
                  </a:solidFill>
                </a:rPr>
                <a:t>gK</a:t>
              </a:r>
              <a:endParaRPr lang="el-GR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01508" y="5342044"/>
              <a:ext cx="70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…..</a:t>
              </a:r>
              <a:endParaRPr lang="el-GR" dirty="0"/>
            </a:p>
          </p:txBody>
        </p:sp>
        <p:cxnSp>
          <p:nvCxnSpPr>
            <p:cNvPr id="49" name="Ευθύγραμμο βέλος σύνδεσης 48"/>
            <p:cNvCxnSpPr>
              <a:stCxn id="20" idx="2"/>
              <a:endCxn id="30" idx="0"/>
            </p:cNvCxnSpPr>
            <p:nvPr/>
          </p:nvCxnSpPr>
          <p:spPr>
            <a:xfrm flipH="1">
              <a:off x="8300891" y="1526274"/>
              <a:ext cx="1005821" cy="17615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Ευθύγραμμο βέλος σύνδεσης 50"/>
            <p:cNvCxnSpPr>
              <a:stCxn id="20" idx="2"/>
              <a:endCxn id="42" idx="0"/>
            </p:cNvCxnSpPr>
            <p:nvPr/>
          </p:nvCxnSpPr>
          <p:spPr>
            <a:xfrm>
              <a:off x="9306712" y="1526274"/>
              <a:ext cx="387851" cy="1765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Ευθύγραμμο βέλος σύνδεσης 54"/>
            <p:cNvCxnSpPr/>
            <p:nvPr/>
          </p:nvCxnSpPr>
          <p:spPr>
            <a:xfrm>
              <a:off x="11150115" y="1526274"/>
              <a:ext cx="1" cy="1733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Ευθύγραμμο βέλος σύνδεσης 57"/>
            <p:cNvCxnSpPr>
              <a:stCxn id="30" idx="2"/>
              <a:endCxn id="44" idx="0"/>
            </p:cNvCxnSpPr>
            <p:nvPr/>
          </p:nvCxnSpPr>
          <p:spPr>
            <a:xfrm flipH="1">
              <a:off x="7641226" y="3685374"/>
              <a:ext cx="659665" cy="1680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Ευθύγραμμο βέλος σύνδεσης 59"/>
            <p:cNvCxnSpPr>
              <a:stCxn id="42" idx="2"/>
              <a:endCxn id="44" idx="0"/>
            </p:cNvCxnSpPr>
            <p:nvPr/>
          </p:nvCxnSpPr>
          <p:spPr>
            <a:xfrm flipH="1">
              <a:off x="7641226" y="3688997"/>
              <a:ext cx="2053337" cy="167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Ευθύγραμμο βέλος σύνδεσης 61"/>
            <p:cNvCxnSpPr>
              <a:stCxn id="43" idx="2"/>
              <a:endCxn id="44" idx="0"/>
            </p:cNvCxnSpPr>
            <p:nvPr/>
          </p:nvCxnSpPr>
          <p:spPr>
            <a:xfrm flipH="1">
              <a:off x="7641226" y="3727308"/>
              <a:ext cx="3527174" cy="1638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Ευθύγραμμο βέλος σύνδεσης 63"/>
            <p:cNvCxnSpPr>
              <a:stCxn id="30" idx="2"/>
              <a:endCxn id="46" idx="1"/>
            </p:cNvCxnSpPr>
            <p:nvPr/>
          </p:nvCxnSpPr>
          <p:spPr>
            <a:xfrm>
              <a:off x="8300891" y="3685374"/>
              <a:ext cx="3565035" cy="184946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Ευθύγραμμο βέλος σύνδεσης 65"/>
            <p:cNvCxnSpPr>
              <a:stCxn id="42" idx="2"/>
              <a:endCxn id="46" idx="1"/>
            </p:cNvCxnSpPr>
            <p:nvPr/>
          </p:nvCxnSpPr>
          <p:spPr>
            <a:xfrm>
              <a:off x="9694563" y="3688997"/>
              <a:ext cx="2171363" cy="18458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Ευθύγραμμο βέλος σύνδεσης 67"/>
            <p:cNvCxnSpPr>
              <a:stCxn id="43" idx="2"/>
              <a:endCxn id="46" idx="1"/>
            </p:cNvCxnSpPr>
            <p:nvPr/>
          </p:nvCxnSpPr>
          <p:spPr>
            <a:xfrm>
              <a:off x="11168400" y="3727308"/>
              <a:ext cx="697526" cy="1807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Ευθύγραμμο βέλος σύνδεσης 69"/>
            <p:cNvCxnSpPr>
              <a:stCxn id="30" idx="2"/>
              <a:endCxn id="45" idx="0"/>
            </p:cNvCxnSpPr>
            <p:nvPr/>
          </p:nvCxnSpPr>
          <p:spPr>
            <a:xfrm>
              <a:off x="8300891" y="3685374"/>
              <a:ext cx="752655" cy="1691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Ευθύγραμμο βέλος σύνδεσης 71"/>
            <p:cNvCxnSpPr>
              <a:stCxn id="42" idx="2"/>
              <a:endCxn id="45" idx="0"/>
            </p:cNvCxnSpPr>
            <p:nvPr/>
          </p:nvCxnSpPr>
          <p:spPr>
            <a:xfrm flipH="1">
              <a:off x="9053546" y="3688997"/>
              <a:ext cx="641017" cy="1688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Ευθύγραμμο βέλος σύνδεσης 73"/>
            <p:cNvCxnSpPr>
              <a:stCxn id="43" idx="2"/>
              <a:endCxn id="45" idx="0"/>
            </p:cNvCxnSpPr>
            <p:nvPr/>
          </p:nvCxnSpPr>
          <p:spPr>
            <a:xfrm flipH="1">
              <a:off x="9053546" y="3727308"/>
              <a:ext cx="2114854" cy="164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 rot="18011545">
              <a:off x="8270357" y="2162798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4588320">
              <a:off x="9260296" y="2208332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5400000">
              <a:off x="10947900" y="2372134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8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Estimation of parameters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6050" y="1505726"/>
            <a:ext cx="4647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solution to the maximum likelihood estimators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MCMC to randomly sample parameter values from their conditional posterior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grpSp>
        <p:nvGrpSpPr>
          <p:cNvPr id="24" name="Ομάδα 23"/>
          <p:cNvGrpSpPr/>
          <p:nvPr/>
        </p:nvGrpSpPr>
        <p:grpSpPr>
          <a:xfrm>
            <a:off x="1108880" y="3863944"/>
            <a:ext cx="4401403" cy="2043907"/>
            <a:chOff x="1108880" y="3536398"/>
            <a:chExt cx="4401403" cy="2043907"/>
          </a:xfrm>
        </p:grpSpPr>
        <p:sp>
          <p:nvSpPr>
            <p:cNvPr id="23" name="Ορθογώνιο 22"/>
            <p:cNvSpPr/>
            <p:nvPr/>
          </p:nvSpPr>
          <p:spPr>
            <a:xfrm>
              <a:off x="1108880" y="3536398"/>
              <a:ext cx="4401403" cy="20439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4304" y="3742744"/>
              <a:ext cx="39305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Provides the full posterior distribution</a:t>
              </a:r>
            </a:p>
            <a:p>
              <a:pPr algn="ctr"/>
              <a:endParaRPr lang="en-US" sz="2000" b="1" i="1" dirty="0"/>
            </a:p>
            <a:p>
              <a:pPr algn="ctr"/>
              <a:r>
                <a:rPr lang="en-US" sz="2000" b="1" i="1" dirty="0"/>
                <a:t>Information about the uncertainty of the parameters</a:t>
              </a:r>
              <a:endParaRPr lang="el-GR" sz="2000" b="1" i="1" dirty="0"/>
            </a:p>
          </p:txBody>
        </p:sp>
      </p:grpSp>
      <p:grpSp>
        <p:nvGrpSpPr>
          <p:cNvPr id="21" name="Ομάδα 20"/>
          <p:cNvGrpSpPr/>
          <p:nvPr/>
        </p:nvGrpSpPr>
        <p:grpSpPr>
          <a:xfrm>
            <a:off x="6414448" y="1302012"/>
            <a:ext cx="4931329" cy="3392818"/>
            <a:chOff x="6738867" y="1221797"/>
            <a:chExt cx="4610100" cy="3075576"/>
          </a:xfrm>
        </p:grpSpPr>
        <p:pic>
          <p:nvPicPr>
            <p:cNvPr id="5" name="Εικόνα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867" y="1335098"/>
              <a:ext cx="4610100" cy="2962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755846" y="1221797"/>
              <a:ext cx="350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walk in a 2D space</a:t>
              </a:r>
              <a:endParaRPr lang="el-GR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78983" y="4694830"/>
            <a:ext cx="4575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MCMC methods: </a:t>
            </a:r>
            <a:r>
              <a:rPr lang="en-US" i="1" dirty="0"/>
              <a:t>create a reversible Markov chain whose stationary distribution is the</a:t>
            </a:r>
          </a:p>
          <a:p>
            <a:r>
              <a:rPr lang="en-US" i="1" dirty="0"/>
              <a:t>desired probability distribution.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81116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>
            <a:off x="887103" y="5001671"/>
            <a:ext cx="4230806" cy="106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Book Antiqua" panose="02040602050305030304" pitchFamily="18" charset="0"/>
              </a:rPr>
              <a:t>Partial pooling estimator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sampled parameters </a:t>
                </a:r>
                <a:r>
                  <a:rPr lang="el-GR" dirty="0"/>
                  <a:t> </a:t>
                </a:r>
                <a:r>
                  <a:rPr lang="en-US" dirty="0"/>
                  <a:t>from the MCMC: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estimate the classification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estimate the expected proportion of maternal counts </a:t>
                </a:r>
                <a:r>
                  <a:rPr lang="en-US" sz="2000" b="1" dirty="0" err="1"/>
                  <a:t>p</a:t>
                </a:r>
                <a:r>
                  <a:rPr lang="en-US" sz="2000" b="1" baseline="-25000" dirty="0" err="1"/>
                  <a:t>gk</a:t>
                </a:r>
                <a:r>
                  <a:rPr lang="en-US" dirty="0"/>
                  <a:t>  as a weighted average:</a:t>
                </a:r>
                <a:endParaRPr lang="el-G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blipFill>
                <a:blip r:embed="rId2"/>
                <a:stretch>
                  <a:fillRect l="-1038" t="-1376" b="-3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/>
              <p:cNvSpPr/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Ορθογώνιο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  <a:blipFill>
                <a:blip r:embed="rId3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Εικόνα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552" y="1620296"/>
            <a:ext cx="578167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43517" y="4887603"/>
            <a:ext cx="491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value across many iterations is the </a:t>
            </a:r>
            <a:r>
              <a:rPr lang="en-US" b="1" i="1" dirty="0"/>
              <a:t>partial pooling estimator</a:t>
            </a:r>
            <a:endParaRPr lang="el-GR" b="1" i="1" dirty="0"/>
          </a:p>
        </p:txBody>
      </p:sp>
    </p:spTree>
    <p:extLst>
      <p:ext uri="{BB962C8B-B14F-4D97-AF65-F5344CB8AC3E}">
        <p14:creationId xmlns:p14="http://schemas.microsoft.com/office/powerpoint/2010/main" val="10702094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816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AdvOTea1a7398</vt:lpstr>
      <vt:lpstr>Arial</vt:lpstr>
      <vt:lpstr>Book Antiqua</vt:lpstr>
      <vt:lpstr>Calibri</vt:lpstr>
      <vt:lpstr>Calibri Light</vt:lpstr>
      <vt:lpstr>Cambria Math</vt:lpstr>
      <vt:lpstr>Helvetica</vt:lpstr>
      <vt:lpstr>Θέμα του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smaragda dimitrakopoulou</dc:creator>
  <cp:lastModifiedBy>Marina Panteli</cp:lastModifiedBy>
  <cp:revision>132</cp:revision>
  <dcterms:created xsi:type="dcterms:W3CDTF">2020-11-05T17:32:38Z</dcterms:created>
  <dcterms:modified xsi:type="dcterms:W3CDTF">2020-11-15T18:00:25Z</dcterms:modified>
</cp:coreProperties>
</file>