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4"/>
  </p:notesMasterIdLst>
  <p:sldIdLst>
    <p:sldId id="270" r:id="rId2"/>
    <p:sldId id="271" r:id="rId3"/>
    <p:sldId id="256" r:id="rId4"/>
    <p:sldId id="276" r:id="rId5"/>
    <p:sldId id="277" r:id="rId6"/>
    <p:sldId id="278" r:id="rId7"/>
    <p:sldId id="279" r:id="rId8"/>
    <p:sldId id="280" r:id="rId9"/>
    <p:sldId id="28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2117" autoAdjust="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2EE2B-8A15-4E0B-978F-340F070E54BF}" type="datetimeFigureOut">
              <a:rPr lang="el-GR" smtClean="0"/>
              <a:t>10/11/2020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30D90-FC7E-4F22-AE88-6767C9F3068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57640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2DF-B0BC-4B67-81CB-0CED58159EE1}" type="datetimeFigureOut">
              <a:rPr lang="el-GR" smtClean="0"/>
              <a:t>10/11/2020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4790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2DF-B0BC-4B67-81CB-0CED58159EE1}" type="datetimeFigureOut">
              <a:rPr lang="el-GR" smtClean="0"/>
              <a:t>10/11/2020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255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2DF-B0BC-4B67-81CB-0CED58159EE1}" type="datetimeFigureOut">
              <a:rPr lang="el-GR" smtClean="0"/>
              <a:t>10/11/2020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840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2DF-B0BC-4B67-81CB-0CED58159EE1}" type="datetimeFigureOut">
              <a:rPr lang="el-GR" smtClean="0"/>
              <a:t>10/11/2020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754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2DF-B0BC-4B67-81CB-0CED58159EE1}" type="datetimeFigureOut">
              <a:rPr lang="el-GR" smtClean="0"/>
              <a:t>10/11/2020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7335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2DF-B0BC-4B67-81CB-0CED58159EE1}" type="datetimeFigureOut">
              <a:rPr lang="el-GR" smtClean="0"/>
              <a:t>10/11/2020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865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2DF-B0BC-4B67-81CB-0CED58159EE1}" type="datetimeFigureOut">
              <a:rPr lang="el-GR" smtClean="0"/>
              <a:t>10/11/2020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498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2DF-B0BC-4B67-81CB-0CED58159EE1}" type="datetimeFigureOut">
              <a:rPr lang="el-GR" smtClean="0"/>
              <a:t>10/11/2020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0490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2DF-B0BC-4B67-81CB-0CED58159EE1}" type="datetimeFigureOut">
              <a:rPr lang="el-GR" smtClean="0"/>
              <a:t>10/11/2020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9419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2DF-B0BC-4B67-81CB-0CED58159EE1}" type="datetimeFigureOut">
              <a:rPr lang="el-GR" smtClean="0"/>
              <a:t>10/11/2020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8022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2DF-B0BC-4B67-81CB-0CED58159EE1}" type="datetimeFigureOut">
              <a:rPr lang="el-GR" smtClean="0"/>
              <a:t>10/11/2020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339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E12DF-B0BC-4B67-81CB-0CED58159EE1}" type="datetimeFigureOut">
              <a:rPr lang="el-GR" smtClean="0"/>
              <a:t>10/11/2020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737F5-9EFA-41E0-A069-A1C0F1745FF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60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8740" y="422694"/>
            <a:ext cx="720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BIOLOGICAL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914401" y="1319842"/>
            <a:ext cx="66423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an allele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Allele specific expression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Extreme example: X chromosome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Why it matters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Allele specific expr. </a:t>
            </a:r>
            <a:r>
              <a:rPr lang="en-US" dirty="0"/>
              <a:t> </a:t>
            </a:r>
            <a:r>
              <a:rPr lang="en-US" dirty="0" smtClean="0"/>
              <a:t>-&gt;transcriptional regulation, cancer, metabolic diseases</a:t>
            </a:r>
            <a:endParaRPr lang="el-GR" dirty="0"/>
          </a:p>
        </p:txBody>
      </p:sp>
      <p:sp>
        <p:nvSpPr>
          <p:cNvPr id="6" name="Δεξί άγκιστρο 5"/>
          <p:cNvSpPr/>
          <p:nvPr/>
        </p:nvSpPr>
        <p:spPr>
          <a:xfrm>
            <a:off x="3864634" y="1337094"/>
            <a:ext cx="45719" cy="5262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Δεξί άγκιστρο 6"/>
          <p:cNvSpPr/>
          <p:nvPr/>
        </p:nvSpPr>
        <p:spPr>
          <a:xfrm>
            <a:off x="7737894" y="2329133"/>
            <a:ext cx="327804" cy="6673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638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0498" y="293298"/>
            <a:ext cx="34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750498" y="1138687"/>
            <a:ext cx="9704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Figure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Figure 6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7366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826" y="336430"/>
            <a:ext cx="608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Validation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552091" y="845389"/>
            <a:ext cx="9972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Validate 2 things (1)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the truth is, how they down sampled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Figure3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Chromosome X case -&gt;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 of chromosomes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217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0498" y="474453"/>
            <a:ext cx="6944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Conclusions and Critic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Biological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Validation-&gt; Better dataset + random threshold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2912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8740" y="422694"/>
            <a:ext cx="720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Other methods and why </a:t>
            </a:r>
            <a:r>
              <a:rPr lang="en-US" dirty="0" err="1" smtClean="0"/>
              <a:t>scBASE</a:t>
            </a:r>
            <a:endParaRPr lang="el-GR" dirty="0"/>
          </a:p>
        </p:txBody>
      </p:sp>
      <p:sp>
        <p:nvSpPr>
          <p:cNvPr id="8" name="TextBox 7"/>
          <p:cNvSpPr txBox="1"/>
          <p:nvPr/>
        </p:nvSpPr>
        <p:spPr>
          <a:xfrm>
            <a:off x="698740" y="1035170"/>
            <a:ext cx="3709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Unique reads, </a:t>
            </a:r>
            <a:r>
              <a:rPr lang="en-US" dirty="0" err="1" smtClean="0"/>
              <a:t>multimapping</a:t>
            </a:r>
            <a:r>
              <a:rPr lang="en-US" dirty="0" smtClean="0"/>
              <a:t> reads</a:t>
            </a:r>
          </a:p>
          <a:p>
            <a:r>
              <a:rPr lang="en-US" dirty="0" smtClean="0"/>
              <a:t>Role of partial pooling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4273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Ορθογώνιο 17"/>
          <p:cNvSpPr/>
          <p:nvPr/>
        </p:nvSpPr>
        <p:spPr>
          <a:xfrm>
            <a:off x="8305748" y="2866476"/>
            <a:ext cx="2585166" cy="343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Ορθογώνιο 16"/>
          <p:cNvSpPr/>
          <p:nvPr/>
        </p:nvSpPr>
        <p:spPr>
          <a:xfrm>
            <a:off x="4460274" y="2866476"/>
            <a:ext cx="2571841" cy="343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/>
          <p:cNvSpPr/>
          <p:nvPr/>
        </p:nvSpPr>
        <p:spPr>
          <a:xfrm>
            <a:off x="641445" y="2869221"/>
            <a:ext cx="2613477" cy="343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TextBox 4"/>
          <p:cNvSpPr txBox="1"/>
          <p:nvPr/>
        </p:nvSpPr>
        <p:spPr>
          <a:xfrm>
            <a:off x="326067" y="1380806"/>
            <a:ext cx="10837801" cy="46166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Main Goal</a:t>
            </a:r>
            <a:r>
              <a:rPr lang="en-US" dirty="0" smtClean="0"/>
              <a:t>: </a:t>
            </a:r>
            <a:r>
              <a:rPr lang="en-US" sz="2000" dirty="0" smtClean="0"/>
              <a:t>Compute the expected proportion of maternal </a:t>
            </a:r>
            <a:r>
              <a:rPr lang="en-US" sz="2000" dirty="0" smtClean="0"/>
              <a:t>counts </a:t>
            </a:r>
            <a:r>
              <a:rPr lang="en-US" sz="2400" b="1" dirty="0" err="1" smtClean="0"/>
              <a:t>p</a:t>
            </a:r>
            <a:r>
              <a:rPr lang="en-US" sz="2400" b="1" baseline="-25000" dirty="0" err="1" smtClean="0"/>
              <a:t>gk</a:t>
            </a:r>
            <a:r>
              <a:rPr lang="en-US" sz="2000" dirty="0" smtClean="0"/>
              <a:t> for each gene g in each cell k.</a:t>
            </a:r>
            <a:endParaRPr lang="el-GR" sz="2000" dirty="0"/>
          </a:p>
        </p:txBody>
      </p:sp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i="1" dirty="0" err="1" smtClean="0">
                <a:latin typeface="Book Antiqua" panose="02040602050305030304" pitchFamily="18" charset="0"/>
              </a:rPr>
              <a:t>scBASE</a:t>
            </a:r>
            <a:r>
              <a:rPr lang="en-US" sz="4400" i="1" dirty="0" smtClean="0">
                <a:latin typeface="Book Antiqua" panose="02040602050305030304" pitchFamily="18" charset="0"/>
              </a:rPr>
              <a:t> Overview</a:t>
            </a:r>
            <a:endParaRPr lang="el-GR" sz="4400" i="1" dirty="0">
              <a:latin typeface="Book Antiqua" panose="0204060205030503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8784" y="2966617"/>
            <a:ext cx="243482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 smtClean="0"/>
              <a:t>2. Classification</a:t>
            </a:r>
          </a:p>
          <a:p>
            <a:pPr algn="just"/>
            <a:endParaRPr lang="en-US" sz="2400" i="1" dirty="0" smtClean="0">
              <a:solidFill>
                <a:schemeClr val="accent1"/>
              </a:solidFill>
            </a:endParaRPr>
          </a:p>
          <a:p>
            <a:pPr marL="177800" indent="-82550" algn="just" defTabSz="531813">
              <a:buFont typeface="Arial" panose="020B0604020202020204" pitchFamily="34" charset="0"/>
              <a:buChar char="•"/>
            </a:pPr>
            <a:r>
              <a:rPr lang="en-US" dirty="0" smtClean="0"/>
              <a:t>Estimate the allelic expression state</a:t>
            </a:r>
            <a:r>
              <a:rPr lang="en-US" b="1" dirty="0"/>
              <a:t> </a:t>
            </a:r>
            <a:r>
              <a:rPr lang="en-US" sz="2000" b="1" dirty="0" err="1" smtClean="0"/>
              <a:t>z</a:t>
            </a:r>
            <a:r>
              <a:rPr lang="en-US" sz="2000" b="1" baseline="-25000" dirty="0" err="1" smtClean="0"/>
              <a:t>gk</a:t>
            </a:r>
            <a:r>
              <a:rPr lang="en-US" sz="1600" dirty="0" smtClean="0"/>
              <a:t> </a:t>
            </a:r>
          </a:p>
          <a:p>
            <a:pPr marL="95250" algn="just" defTabSz="531813"/>
            <a:endParaRPr lang="en-US" b="1" i="1" dirty="0" smtClean="0"/>
          </a:p>
          <a:p>
            <a:pPr marL="177800" algn="just" defTabSz="531813">
              <a:buFont typeface="Arial" panose="020B0604020202020204" pitchFamily="34" charset="0"/>
              <a:buChar char="•"/>
            </a:pPr>
            <a:r>
              <a:rPr lang="en-US" b="1" i="1" dirty="0" smtClean="0"/>
              <a:t>Mixture model</a:t>
            </a:r>
            <a:r>
              <a:rPr lang="en-US" dirty="0" smtClean="0"/>
              <a:t> of Binomial Distributions</a:t>
            </a:r>
          </a:p>
          <a:p>
            <a:pPr marL="177800" algn="just" defTabSz="531813"/>
            <a:endParaRPr lang="en-US" dirty="0" smtClean="0"/>
          </a:p>
          <a:p>
            <a:pPr marL="177800" algn="just" defTabSz="531813">
              <a:buFont typeface="Arial" panose="020B0604020202020204" pitchFamily="34" charset="0"/>
              <a:buChar char="•"/>
            </a:pPr>
            <a:r>
              <a:rPr lang="en-US" dirty="0" smtClean="0"/>
              <a:t>Estimate parameters with </a:t>
            </a:r>
            <a:r>
              <a:rPr lang="en-US" b="1" i="1" dirty="0" smtClean="0"/>
              <a:t>MCMC</a:t>
            </a:r>
          </a:p>
          <a:p>
            <a:pPr algn="just"/>
            <a:endParaRPr lang="el-GR" i="1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9722" y="2966617"/>
            <a:ext cx="273858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i="1" dirty="0" smtClean="0"/>
              <a:t>1.Read Counting</a:t>
            </a:r>
          </a:p>
          <a:p>
            <a:pPr marL="177800" algn="just" defTabSz="531813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7800" algn="just" defTabSz="531813">
              <a:buFont typeface="Arial" panose="020B0604020202020204" pitchFamily="34" charset="0"/>
              <a:buChar char="•"/>
            </a:pPr>
            <a:r>
              <a:rPr lang="en-US" dirty="0" smtClean="0"/>
              <a:t>Estimate the expected maternal read counts </a:t>
            </a:r>
            <a:r>
              <a:rPr lang="en-US" sz="2000" b="1" dirty="0" err="1" smtClean="0"/>
              <a:t>x</a:t>
            </a:r>
            <a:r>
              <a:rPr lang="en-US" sz="2000" b="1" baseline="-25000" dirty="0" err="1" smtClean="0"/>
              <a:t>gk</a:t>
            </a:r>
            <a:r>
              <a:rPr lang="en-US" sz="2000" b="1" dirty="0" smtClean="0"/>
              <a:t> </a:t>
            </a:r>
          </a:p>
          <a:p>
            <a:pPr marL="177800" algn="just" defTabSz="531813"/>
            <a:endParaRPr lang="en-US" sz="2000" b="1" dirty="0" smtClean="0"/>
          </a:p>
          <a:p>
            <a:pPr marL="177800" algn="just" defTabSz="531813">
              <a:buFont typeface="Arial" panose="020B0604020202020204" pitchFamily="34" charset="0"/>
              <a:buChar char="•"/>
              <a:tabLst>
                <a:tab pos="177800" algn="l"/>
              </a:tabLst>
            </a:pPr>
            <a:r>
              <a:rPr lang="en-US" b="1" i="1" dirty="0" smtClean="0"/>
              <a:t>EM</a:t>
            </a:r>
            <a:r>
              <a:rPr lang="en-US" dirty="0" smtClean="0"/>
              <a:t> algorith</a:t>
            </a:r>
            <a:r>
              <a:rPr lang="en-US" dirty="0"/>
              <a:t>m</a:t>
            </a:r>
            <a:endParaRPr lang="el-GR" i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14549" y="2974013"/>
            <a:ext cx="26493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3. Partial Pooling</a:t>
            </a:r>
          </a:p>
          <a:p>
            <a:endParaRPr lang="en-US" sz="2400" i="1" dirty="0" smtClean="0"/>
          </a:p>
          <a:p>
            <a:pPr marL="285750" indent="-107950">
              <a:buFont typeface="Arial" panose="020B0604020202020204" pitchFamily="34" charset="0"/>
              <a:buChar char="•"/>
            </a:pPr>
            <a:r>
              <a:rPr lang="en-US" b="1" i="1" dirty="0" smtClean="0"/>
              <a:t>Hierarchical Model</a:t>
            </a:r>
          </a:p>
          <a:p>
            <a:pPr marL="177800"/>
            <a:endParaRPr lang="en-US" dirty="0" smtClean="0"/>
          </a:p>
          <a:p>
            <a:pPr marL="177800"/>
            <a:endParaRPr lang="en-US" dirty="0" smtClean="0"/>
          </a:p>
          <a:p>
            <a:pPr marL="285750" indent="-107950">
              <a:buFont typeface="Arial" panose="020B0604020202020204" pitchFamily="34" charset="0"/>
              <a:buChar char="•"/>
            </a:pPr>
            <a:r>
              <a:rPr lang="en-US" dirty="0" smtClean="0"/>
              <a:t>Partial pooling estimator </a:t>
            </a:r>
            <a:r>
              <a:rPr lang="en-US" b="1" dirty="0" err="1" smtClean="0"/>
              <a:t>p</a:t>
            </a:r>
            <a:r>
              <a:rPr lang="en-US" b="1" baseline="-25000" dirty="0" err="1" smtClean="0"/>
              <a:t>gk</a:t>
            </a:r>
            <a:endParaRPr lang="en-US" dirty="0" smtClean="0"/>
          </a:p>
          <a:p>
            <a:endParaRPr lang="el-GR" sz="2400" i="1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088" y="2175705"/>
            <a:ext cx="1699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1"/>
                </a:solidFill>
              </a:rPr>
              <a:t>Three steps:</a:t>
            </a:r>
          </a:p>
          <a:p>
            <a:endParaRPr lang="el-GR" dirty="0"/>
          </a:p>
        </p:txBody>
      </p:sp>
      <p:sp>
        <p:nvSpPr>
          <p:cNvPr id="15" name="Δεξί βέλος 14"/>
          <p:cNvSpPr/>
          <p:nvPr/>
        </p:nvSpPr>
        <p:spPr>
          <a:xfrm>
            <a:off x="3534819" y="4216145"/>
            <a:ext cx="723332" cy="464024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Δεξί βέλος 21"/>
          <p:cNvSpPr/>
          <p:nvPr/>
        </p:nvSpPr>
        <p:spPr>
          <a:xfrm>
            <a:off x="7307265" y="4216145"/>
            <a:ext cx="723332" cy="464024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Δεξί βέλος 36"/>
          <p:cNvSpPr/>
          <p:nvPr/>
        </p:nvSpPr>
        <p:spPr>
          <a:xfrm flipH="1">
            <a:off x="7304186" y="4988025"/>
            <a:ext cx="721664" cy="470381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TextBox 37"/>
          <p:cNvSpPr txBox="1"/>
          <p:nvPr/>
        </p:nvSpPr>
        <p:spPr>
          <a:xfrm>
            <a:off x="7182192" y="3908368"/>
            <a:ext cx="965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Iteratively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3645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i="1" dirty="0" smtClean="0">
                <a:latin typeface="Book Antiqua" panose="02040602050305030304" pitchFamily="18" charset="0"/>
              </a:rPr>
              <a:t>Read Counting</a:t>
            </a:r>
            <a:endParaRPr lang="el-GR" sz="4400" i="1" dirty="0">
              <a:latin typeface="Book Antiqua" panose="02040602050305030304" pitchFamily="18" charset="0"/>
            </a:endParaRPr>
          </a:p>
        </p:txBody>
      </p:sp>
      <p:grpSp>
        <p:nvGrpSpPr>
          <p:cNvPr id="2" name="Ομάδα 1"/>
          <p:cNvGrpSpPr/>
          <p:nvPr/>
        </p:nvGrpSpPr>
        <p:grpSpPr>
          <a:xfrm>
            <a:off x="492350" y="1453178"/>
            <a:ext cx="5330694" cy="4370723"/>
            <a:chOff x="778953" y="1439530"/>
            <a:chExt cx="5330694" cy="4370723"/>
          </a:xfrm>
        </p:grpSpPr>
        <p:pic>
          <p:nvPicPr>
            <p:cNvPr id="16" name="Εικόνα 15"/>
            <p:cNvPicPr>
              <a:picLocks noChangeAspect="1"/>
            </p:cNvPicPr>
            <p:nvPr/>
          </p:nvPicPr>
          <p:blipFill rotWithShape="1">
            <a:blip r:embed="rId2"/>
            <a:srcRect r="68289"/>
            <a:stretch/>
          </p:blipFill>
          <p:spPr>
            <a:xfrm>
              <a:off x="778953" y="1456744"/>
              <a:ext cx="2482446" cy="4353509"/>
            </a:xfrm>
            <a:prstGeom prst="rect">
              <a:avLst/>
            </a:prstGeom>
          </p:spPr>
        </p:pic>
        <p:pic>
          <p:nvPicPr>
            <p:cNvPr id="19" name="Εικόνα 18"/>
            <p:cNvPicPr>
              <a:picLocks noChangeAspect="1"/>
            </p:cNvPicPr>
            <p:nvPr/>
          </p:nvPicPr>
          <p:blipFill rotWithShape="1">
            <a:blip r:embed="rId2"/>
            <a:srcRect l="63616"/>
            <a:stretch/>
          </p:blipFill>
          <p:spPr>
            <a:xfrm>
              <a:off x="3261399" y="1439530"/>
              <a:ext cx="2848248" cy="4353509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6960359" y="1453178"/>
            <a:ext cx="408068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accent1"/>
                </a:solidFill>
              </a:rPr>
              <a:t>Estimation- Maximization Algorithm</a:t>
            </a:r>
          </a:p>
          <a:p>
            <a:endParaRPr lang="en-US" sz="24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Using the current estimate of allele specific gene expression, compute the probability of each possible alignment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Sum the probabilities across reads to re-estimate the allele specific gene expression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r>
              <a:rPr lang="en-US" sz="2000" i="1" dirty="0" smtClean="0">
                <a:solidFill>
                  <a:schemeClr val="accent1"/>
                </a:solidFill>
              </a:rPr>
              <a:t>Repeat until convergence</a:t>
            </a:r>
            <a:endParaRPr lang="el-GR" sz="2000" i="1" dirty="0" smtClean="0">
              <a:solidFill>
                <a:schemeClr val="accent1"/>
              </a:solidFill>
            </a:endParaRPr>
          </a:p>
          <a:p>
            <a:endParaRPr lang="en-US" sz="2000" i="1" dirty="0" smtClean="0">
              <a:solidFill>
                <a:schemeClr val="accent1"/>
              </a:solidFill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l-GR" sz="2000" dirty="0" smtClean="0"/>
          </a:p>
          <a:p>
            <a:endParaRPr lang="el-GR" sz="24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1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Ορθογώνιο 27"/>
          <p:cNvSpPr/>
          <p:nvPr/>
        </p:nvSpPr>
        <p:spPr>
          <a:xfrm>
            <a:off x="6489005" y="4216717"/>
            <a:ext cx="5502325" cy="2284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Ορθογώνιο 3"/>
          <p:cNvSpPr/>
          <p:nvPr/>
        </p:nvSpPr>
        <p:spPr>
          <a:xfrm>
            <a:off x="554681" y="4216717"/>
            <a:ext cx="4913454" cy="2284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i="1" dirty="0" smtClean="0">
                <a:latin typeface="Book Antiqua" panose="02040602050305030304" pitchFamily="18" charset="0"/>
              </a:rPr>
              <a:t>Classification</a:t>
            </a:r>
            <a:endParaRPr lang="el-GR" sz="4400" i="1" dirty="0">
              <a:latin typeface="Book Antiqua" panose="020406020503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855" y="1526239"/>
            <a:ext cx="4653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</a:rPr>
              <a:t>ASSUMPTION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en-US" dirty="0" smtClean="0"/>
              <a:t>Each cell </a:t>
            </a:r>
            <a:r>
              <a:rPr lang="en-US" dirty="0" smtClean="0"/>
              <a:t>k is </a:t>
            </a:r>
            <a:r>
              <a:rPr lang="en-US" dirty="0" smtClean="0"/>
              <a:t>in one of three states with respect to the expression of </a:t>
            </a:r>
            <a:r>
              <a:rPr lang="en-US" dirty="0" smtClean="0"/>
              <a:t>gene g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Paternal </a:t>
            </a:r>
            <a:r>
              <a:rPr lang="en-US" dirty="0" err="1" smtClean="0"/>
              <a:t>Monoallelic</a:t>
            </a:r>
            <a:r>
              <a:rPr lang="en-US" dirty="0" smtClean="0"/>
              <a:t> (P)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Maternal </a:t>
            </a:r>
            <a:r>
              <a:rPr lang="en-US" dirty="0" err="1" smtClean="0"/>
              <a:t>Monoallelic</a:t>
            </a:r>
            <a:r>
              <a:rPr lang="en-US" dirty="0" smtClean="0"/>
              <a:t> (M)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Bi-allelic (B)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018" y="3838026"/>
            <a:ext cx="567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cell we introduce an indicator vector:</a:t>
            </a:r>
          </a:p>
        </p:txBody>
      </p:sp>
      <p:grpSp>
        <p:nvGrpSpPr>
          <p:cNvPr id="9" name="Ομάδα 8"/>
          <p:cNvGrpSpPr/>
          <p:nvPr/>
        </p:nvGrpSpPr>
        <p:grpSpPr>
          <a:xfrm>
            <a:off x="695776" y="4850117"/>
            <a:ext cx="3789645" cy="710194"/>
            <a:chOff x="1628516" y="5635714"/>
            <a:chExt cx="3789645" cy="71019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Ορθογώνιο 10"/>
                <p:cNvSpPr/>
                <p:nvPr/>
              </p:nvSpPr>
              <p:spPr>
                <a:xfrm>
                  <a:off x="1628516" y="5635714"/>
                  <a:ext cx="1157816" cy="7101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l-GR" dirty="0"/>
                </a:p>
              </p:txBody>
            </p:sp>
          </mc:Choice>
          <mc:Fallback>
            <p:sp>
              <p:nvSpPr>
                <p:cNvPr id="11" name="Ορθογώνιο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516" y="5635714"/>
                  <a:ext cx="1157816" cy="7101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86332" y="5635714"/>
                  <a:ext cx="26318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𝑔𝑒𝑛𝑒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𝑒𝑥𝑝𝑟𝑒𝑠𝑠𝑖𝑜𝑛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332" y="5635714"/>
                  <a:ext cx="263182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94" r="-34028" b="-13333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855452" y="6005046"/>
                  <a:ext cx="10886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𝑜𝑡h𝑒𝑟𝑤𝑖𝑠𝑒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452" y="6005046"/>
                  <a:ext cx="108869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028" r="-5028" b="-6522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Ορθογώνιο 19"/>
              <p:cNvSpPr/>
              <p:nvPr/>
            </p:nvSpPr>
            <p:spPr>
              <a:xfrm>
                <a:off x="1815227" y="4278947"/>
                <a:ext cx="2197140" cy="689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endParaRPr lang="el-GR" dirty="0"/>
              </a:p>
            </p:txBody>
          </p:sp>
        </mc:Choice>
        <mc:Fallback>
          <p:sp>
            <p:nvSpPr>
              <p:cNvPr id="20" name="Ορθογώνιο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227" y="4278947"/>
                <a:ext cx="2197140" cy="689035"/>
              </a:xfrm>
              <a:prstGeom prst="rect">
                <a:avLst/>
              </a:prstGeom>
              <a:blipFill>
                <a:blip r:embed="rId5"/>
                <a:stretch>
                  <a:fillRect t="-2655" r="-27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018165" y="5611456"/>
                <a:ext cx="1151341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165" y="5611456"/>
                <a:ext cx="1151341" cy="672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96342" y="5744046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</a:t>
            </a:r>
            <a:endParaRPr lang="el-G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606150" y="1526239"/>
                <a:ext cx="5585850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chemeClr val="accent1"/>
                    </a:solidFill>
                  </a:rPr>
                  <a:t>ASSUMPTION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:</a:t>
                </a:r>
                <a:endParaRPr lang="en-US" b="1" dirty="0" smtClean="0"/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Given the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the expected maternal counts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x</a:t>
                </a:r>
                <a:r>
                  <a:rPr lang="en-US" b="1" baseline="-25000" dirty="0" err="1">
                    <a:solidFill>
                      <a:schemeClr val="tx1"/>
                    </a:solidFill>
                  </a:rPr>
                  <a:t>gk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endParaRPr lang="en-US" b="1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follows a binomial distribution with parameters (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n</a:t>
                </a:r>
                <a:r>
                  <a:rPr lang="en-US" b="1" baseline="-25000" dirty="0" err="1" smtClean="0">
                    <a:solidFill>
                      <a:schemeClr val="tx1"/>
                    </a:solidFill>
                  </a:rPr>
                  <a:t>gk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b="1" i="1" baseline="-2500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b>
                      <m:sup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l-G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150" y="1526239"/>
                <a:ext cx="5585850" cy="967957"/>
              </a:xfrm>
              <a:prstGeom prst="rect">
                <a:avLst/>
              </a:prstGeom>
              <a:blipFill>
                <a:blip r:embed="rId7"/>
                <a:stretch>
                  <a:fillRect l="-983" t="-3145" b="-81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Δεξί βέλος 22"/>
          <p:cNvSpPr/>
          <p:nvPr/>
        </p:nvSpPr>
        <p:spPr>
          <a:xfrm rot="5400000">
            <a:off x="8646489" y="2853853"/>
            <a:ext cx="723332" cy="464024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7911469" y="3615969"/>
            <a:ext cx="2975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accent1"/>
                </a:solidFill>
              </a:rPr>
              <a:t>Mixture Model</a:t>
            </a:r>
            <a:endParaRPr lang="el-GR" b="1" i="1" dirty="0">
              <a:solidFill>
                <a:schemeClr val="accent1"/>
              </a:solidFill>
            </a:endParaRPr>
          </a:p>
        </p:txBody>
      </p:sp>
      <p:grpSp>
        <p:nvGrpSpPr>
          <p:cNvPr id="25" name="Ομάδα 24"/>
          <p:cNvGrpSpPr/>
          <p:nvPr/>
        </p:nvGrpSpPr>
        <p:grpSpPr>
          <a:xfrm>
            <a:off x="6524808" y="4503448"/>
            <a:ext cx="5234510" cy="1403532"/>
            <a:chOff x="6394256" y="3435025"/>
            <a:chExt cx="5234510" cy="14035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Ορθογώνιο 25"/>
                <p:cNvSpPr/>
                <p:nvPr/>
              </p:nvSpPr>
              <p:spPr>
                <a:xfrm>
                  <a:off x="6394256" y="3435025"/>
                  <a:ext cx="5234510" cy="8027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𝑔𝑘</m:t>
                          </m:r>
                        </m:sub>
                      </m:sSub>
                    </m:oMath>
                  </a14:m>
                  <a:r>
                    <a:rPr lang="en-US" dirty="0" smtClean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  <m:groupChr>
                            <m:groupChrPr>
                              <m:chr m:val="⇒"/>
                              <m:vertJc m:val="bot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/>
                          </m:groupChr>
                        </m:e>
                      </m:nary>
                    </m:oMath>
                  </a14:m>
                  <a:endParaRPr lang="en-US" dirty="0" smtClean="0"/>
                </a:p>
                <a:p>
                  <a:endParaRPr lang="el-GR" dirty="0"/>
                </a:p>
              </p:txBody>
            </p:sp>
          </mc:Choice>
          <mc:Fallback>
            <p:sp>
              <p:nvSpPr>
                <p:cNvPr id="26" name="Ορθογώνιο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4256" y="3435025"/>
                  <a:ext cx="5234510" cy="8027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797218" y="4166385"/>
                  <a:ext cx="4428585" cy="672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 smtClean="0"/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𝐵𝑖𝑛𝑜𝑚𝑖𝑎𝑙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 smtClean="0"/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oMath>
                    </m:oMathPara>
                  </a14:m>
                  <a:endParaRPr lang="el-GR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218" y="4166385"/>
                  <a:ext cx="4428585" cy="67217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Δεξί βέλος 29"/>
          <p:cNvSpPr/>
          <p:nvPr/>
        </p:nvSpPr>
        <p:spPr>
          <a:xfrm rot="18477136">
            <a:off x="5042305" y="2731250"/>
            <a:ext cx="1110799" cy="553278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8098475" y="5988678"/>
                <a:ext cx="2087174" cy="339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sSubSup>
                      <m:sSub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dirty="0" smtClean="0"/>
                  <a:t>)</a:t>
                </a:r>
                <a:endParaRPr lang="el-GR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475" y="5988678"/>
                <a:ext cx="2087174" cy="339388"/>
              </a:xfrm>
              <a:prstGeom prst="rect">
                <a:avLst/>
              </a:prstGeom>
              <a:blipFill>
                <a:blip r:embed="rId10"/>
                <a:stretch>
                  <a:fillRect l="-5248" t="-17857" r="-6122" b="-2857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6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Ορθογώνιο 33"/>
          <p:cNvSpPr/>
          <p:nvPr/>
        </p:nvSpPr>
        <p:spPr>
          <a:xfrm>
            <a:off x="8039594" y="5595442"/>
            <a:ext cx="2729552" cy="46402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ρθογώνιο 13"/>
          <p:cNvSpPr/>
          <p:nvPr/>
        </p:nvSpPr>
        <p:spPr>
          <a:xfrm>
            <a:off x="8039594" y="4203510"/>
            <a:ext cx="2729552" cy="46402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i="1" dirty="0" smtClean="0">
                <a:latin typeface="Book Antiqua" panose="02040602050305030304" pitchFamily="18" charset="0"/>
              </a:rPr>
              <a:t>Mixture Models</a:t>
            </a:r>
            <a:endParaRPr lang="el-GR" sz="4400" i="1" dirty="0">
              <a:latin typeface="Book Antiqua" panose="02040602050305030304" pitchFamily="18" charset="0"/>
            </a:endParaRPr>
          </a:p>
        </p:txBody>
      </p:sp>
      <p:pic>
        <p:nvPicPr>
          <p:cNvPr id="21" name="Θέση περιεχομένου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7" y="1581506"/>
            <a:ext cx="6234191" cy="2854016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235438" y="1777757"/>
                <a:ext cx="4337864" cy="4328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Assume the data points have </a:t>
                </a:r>
                <a:r>
                  <a:rPr lang="en-US" b="1" i="1" dirty="0" smtClean="0"/>
                  <a:t>labels</a:t>
                </a:r>
                <a:r>
                  <a:rPr lang="en-US" dirty="0" smtClean="0"/>
                  <a:t> that you don’t know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Given the label, the data points follow a </a:t>
                </a:r>
                <a:r>
                  <a:rPr lang="en-US" b="1" i="1" dirty="0" smtClean="0"/>
                  <a:t>specific distribution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Try to estimate for each data point </a:t>
                </a:r>
                <a:r>
                  <a:rPr lang="en-US" dirty="0" smtClean="0"/>
                  <a:t>the probability that has a specific label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r>
                  <a:rPr lang="en-US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𝒈𝒌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i="1" dirty="0" smtClean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Try to estimate the parameters of the distributions</a:t>
                </a:r>
              </a:p>
              <a:p>
                <a:endParaRPr lang="en-US" dirty="0" smtClean="0"/>
              </a:p>
              <a:p>
                <a:r>
                  <a:rPr lang="en-US" i="1" dirty="0" smtClean="0"/>
                  <a:t>                         in our case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𝒈𝒌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l-GR" i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438" y="1777757"/>
                <a:ext cx="4337864" cy="4328236"/>
              </a:xfrm>
              <a:prstGeom prst="rect">
                <a:avLst/>
              </a:prstGeom>
              <a:blipFill>
                <a:blip r:embed="rId3"/>
                <a:stretch>
                  <a:fillRect l="-983" t="-845" b="-84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Ομάδα 30"/>
          <p:cNvGrpSpPr/>
          <p:nvPr/>
        </p:nvGrpSpPr>
        <p:grpSpPr>
          <a:xfrm>
            <a:off x="1120295" y="4790051"/>
            <a:ext cx="5234510" cy="1403532"/>
            <a:chOff x="6394256" y="3435025"/>
            <a:chExt cx="5234510" cy="14035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Ορθογώνιο 31"/>
                <p:cNvSpPr/>
                <p:nvPr/>
              </p:nvSpPr>
              <p:spPr>
                <a:xfrm>
                  <a:off x="6394256" y="3435025"/>
                  <a:ext cx="5234510" cy="8027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𝑔𝑘</m:t>
                          </m:r>
                        </m:sub>
                      </m:sSub>
                    </m:oMath>
                  </a14:m>
                  <a:r>
                    <a:rPr lang="en-US" dirty="0" smtClean="0"/>
                    <a:t>|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 smtClean="0"/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  <m:groupChr>
                            <m:groupChrPr>
                              <m:chr m:val="⇒"/>
                              <m:vertJc m:val="bot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/>
                          </m:groupChr>
                        </m:e>
                      </m:nary>
                    </m:oMath>
                  </a14:m>
                  <a:endParaRPr lang="en-US" dirty="0" smtClean="0"/>
                </a:p>
                <a:p>
                  <a:endParaRPr lang="el-GR" dirty="0"/>
                </a:p>
              </p:txBody>
            </p:sp>
          </mc:Choice>
          <mc:Fallback>
            <p:sp>
              <p:nvSpPr>
                <p:cNvPr id="32" name="Ορθογώνιο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4256" y="3435025"/>
                  <a:ext cx="5234510" cy="8027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797218" y="4166385"/>
                  <a:ext cx="4428585" cy="672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 smtClean="0"/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𝐵𝑖𝑛𝑜𝑚𝑖𝑎𝑙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 smtClean="0"/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nary>
                      </m:oMath>
                    </m:oMathPara>
                  </a14:m>
                  <a:endParaRPr lang="el-GR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218" y="4166385"/>
                  <a:ext cx="4428585" cy="67217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34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Ορθογώνιο 25"/>
          <p:cNvSpPr/>
          <p:nvPr/>
        </p:nvSpPr>
        <p:spPr>
          <a:xfrm>
            <a:off x="341193" y="4150526"/>
            <a:ext cx="5435417" cy="20585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Ορθογώνιο 16"/>
          <p:cNvSpPr/>
          <p:nvPr/>
        </p:nvSpPr>
        <p:spPr>
          <a:xfrm>
            <a:off x="360551" y="1756685"/>
            <a:ext cx="5416060" cy="20585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i="1" dirty="0" smtClean="0">
                <a:latin typeface="Book Antiqua" panose="02040602050305030304" pitchFamily="18" charset="0"/>
              </a:rPr>
              <a:t>Partial Pooling</a:t>
            </a:r>
            <a:endParaRPr lang="el-GR" sz="4400" i="1" dirty="0">
              <a:latin typeface="Book Antiqua" panose="02040602050305030304" pitchFamily="18" charset="0"/>
            </a:endParaRPr>
          </a:p>
        </p:txBody>
      </p:sp>
      <p:grpSp>
        <p:nvGrpSpPr>
          <p:cNvPr id="11" name="Ομάδα 10"/>
          <p:cNvGrpSpPr/>
          <p:nvPr/>
        </p:nvGrpSpPr>
        <p:grpSpPr>
          <a:xfrm>
            <a:off x="580798" y="2345937"/>
            <a:ext cx="5270137" cy="1108678"/>
            <a:chOff x="532263" y="1583140"/>
            <a:chExt cx="5270137" cy="1108678"/>
          </a:xfrm>
        </p:grpSpPr>
        <p:sp>
          <p:nvSpPr>
            <p:cNvPr id="4" name="TextBox 3"/>
            <p:cNvSpPr txBox="1"/>
            <p:nvPr/>
          </p:nvSpPr>
          <p:spPr>
            <a:xfrm>
              <a:off x="532263" y="1583140"/>
              <a:ext cx="33164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Many parameters per gene </a:t>
              </a:r>
            </a:p>
            <a:p>
              <a:endParaRPr lang="en-US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Thousands of genes</a:t>
              </a:r>
              <a:endParaRPr lang="el-GR" dirty="0"/>
            </a:p>
          </p:txBody>
        </p:sp>
        <p:sp>
          <p:nvSpPr>
            <p:cNvPr id="15" name="Δεξί άγκιστρο 14"/>
            <p:cNvSpPr/>
            <p:nvPr/>
          </p:nvSpPr>
          <p:spPr>
            <a:xfrm>
              <a:off x="3598810" y="1674968"/>
              <a:ext cx="249859" cy="831502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51287" y="1768488"/>
              <a:ext cx="17511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 smtClean="0"/>
                <a:t>Large number of parameters</a:t>
              </a:r>
              <a:endParaRPr lang="el-GR" b="1" i="1" dirty="0" smtClean="0"/>
            </a:p>
            <a:p>
              <a:pPr algn="ctr"/>
              <a:endParaRPr lang="el-GR" b="1" i="1" dirty="0"/>
            </a:p>
          </p:txBody>
        </p:sp>
      </p:grpSp>
      <p:grpSp>
        <p:nvGrpSpPr>
          <p:cNvPr id="13" name="Ομάδα 12"/>
          <p:cNvGrpSpPr/>
          <p:nvPr/>
        </p:nvGrpSpPr>
        <p:grpSpPr>
          <a:xfrm>
            <a:off x="623255" y="4671087"/>
            <a:ext cx="4960436" cy="1200329"/>
            <a:chOff x="4781965" y="3745388"/>
            <a:chExt cx="4960436" cy="1200329"/>
          </a:xfrm>
        </p:grpSpPr>
        <p:sp>
          <p:nvSpPr>
            <p:cNvPr id="16" name="Δεξί άγκιστρο 15"/>
            <p:cNvSpPr/>
            <p:nvPr/>
          </p:nvSpPr>
          <p:spPr>
            <a:xfrm>
              <a:off x="7199719" y="3837973"/>
              <a:ext cx="249859" cy="831502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12" name="Ομάδα 11"/>
            <p:cNvGrpSpPr/>
            <p:nvPr/>
          </p:nvGrpSpPr>
          <p:grpSpPr>
            <a:xfrm>
              <a:off x="4781965" y="3745388"/>
              <a:ext cx="4960436" cy="1200329"/>
              <a:chOff x="791570" y="3780430"/>
              <a:chExt cx="4960436" cy="120032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791570" y="3780430"/>
                <a:ext cx="30570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Low read counts</a:t>
                </a:r>
              </a:p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Sampling Variation</a:t>
                </a:r>
              </a:p>
              <a:p>
                <a:endParaRPr lang="el-GR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782529" y="3965600"/>
                <a:ext cx="19694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 smtClean="0"/>
                  <a:t>Limited data for reliable estimation</a:t>
                </a:r>
                <a:endParaRPr lang="el-GR" b="1" i="1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532263" y="1251548"/>
            <a:ext cx="470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1"/>
                </a:solidFill>
              </a:rPr>
              <a:t>Problems:</a:t>
            </a:r>
            <a:endParaRPr lang="el-GR" b="1" i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56702" y="1076377"/>
            <a:ext cx="3889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accent1"/>
                </a:solidFill>
              </a:rPr>
              <a:t>Hierarchical Modeling</a:t>
            </a:r>
            <a:endParaRPr lang="el-GR" b="1" i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3642" y="5995743"/>
            <a:ext cx="70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r>
              <a:rPr lang="en-US" sz="1600" baseline="-25000" dirty="0" smtClean="0"/>
              <a:t>g1</a:t>
            </a:r>
            <a:endParaRPr lang="el-GR" sz="1600" dirty="0"/>
          </a:p>
        </p:txBody>
      </p:sp>
      <p:grpSp>
        <p:nvGrpSpPr>
          <p:cNvPr id="124" name="Ομάδα 123"/>
          <p:cNvGrpSpPr/>
          <p:nvPr/>
        </p:nvGrpSpPr>
        <p:grpSpPr>
          <a:xfrm>
            <a:off x="7287434" y="1729301"/>
            <a:ext cx="4932284" cy="4616739"/>
            <a:chOff x="7641226" y="1099115"/>
            <a:chExt cx="4932284" cy="46167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Ορθογώνιο 19"/>
                <p:cNvSpPr/>
                <p:nvPr/>
              </p:nvSpPr>
              <p:spPr>
                <a:xfrm>
                  <a:off x="8844790" y="1101221"/>
                  <a:ext cx="923843" cy="4250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𝑚𝑜𝑛𝑜</m:t>
                            </m:r>
                          </m:sup>
                        </m:sSubSup>
                      </m:oMath>
                    </m:oMathPara>
                  </a14:m>
                  <a:endParaRPr lang="el-GR" dirty="0"/>
                </a:p>
              </p:txBody>
            </p:sp>
          </mc:Choice>
          <mc:Fallback>
            <p:sp>
              <p:nvSpPr>
                <p:cNvPr id="20" name="Ορθογώνιο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4790" y="1101221"/>
                  <a:ext cx="923843" cy="425053"/>
                </a:xfrm>
                <a:prstGeom prst="rect">
                  <a:avLst/>
                </a:prstGeom>
                <a:blipFill>
                  <a:blip r:embed="rId2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0774454" y="1099115"/>
                  <a:ext cx="955103" cy="7084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a14:m>
                  <a:r>
                    <a:rPr lang="en-US" sz="2000" b="0" dirty="0" smtClean="0"/>
                    <a:t>,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a14:m>
                  <a:endParaRPr lang="el-GR" dirty="0"/>
                </a:p>
                <a:p>
                  <a:endParaRPr lang="el-GR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4454" y="1099115"/>
                  <a:ext cx="955103" cy="708464"/>
                </a:xfrm>
                <a:prstGeom prst="rect">
                  <a:avLst/>
                </a:prstGeom>
                <a:blipFill>
                  <a:blip r:embed="rId3"/>
                  <a:stretch>
                    <a:fillRect t="-3448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035660" y="3287829"/>
                  <a:ext cx="530462" cy="3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bSup>
                      </m:oMath>
                    </m:oMathPara>
                  </a14:m>
                  <a:endParaRPr lang="el-GR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660" y="3287829"/>
                  <a:ext cx="530462" cy="397545"/>
                </a:xfrm>
                <a:prstGeom prst="rect">
                  <a:avLst/>
                </a:prstGeom>
                <a:blipFill>
                  <a:blip r:embed="rId4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476198" y="3291452"/>
                  <a:ext cx="436729" cy="397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lang="el-GR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6198" y="3291452"/>
                  <a:ext cx="436729" cy="397545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0909092" y="3315272"/>
                  <a:ext cx="518615" cy="4120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lang="el-GR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092" y="3315272"/>
                  <a:ext cx="518615" cy="412036"/>
                </a:xfrm>
                <a:prstGeom prst="rect">
                  <a:avLst/>
                </a:prstGeom>
                <a:blipFill>
                  <a:blip r:embed="rId6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/>
            <p:cNvSpPr txBox="1"/>
            <p:nvPr/>
          </p:nvSpPr>
          <p:spPr>
            <a:xfrm>
              <a:off x="8699754" y="5377300"/>
              <a:ext cx="707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1"/>
                  </a:solidFill>
                </a:rPr>
                <a:t>x</a:t>
              </a:r>
              <a:r>
                <a:rPr lang="en-US" sz="1600" baseline="-25000" dirty="0" smtClean="0">
                  <a:solidFill>
                    <a:schemeClr val="accent1"/>
                  </a:solidFill>
                </a:rPr>
                <a:t>g2</a:t>
              </a:r>
              <a:endParaRPr lang="el-GR" sz="1600" dirty="0">
                <a:solidFill>
                  <a:schemeClr val="accent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865926" y="5365557"/>
              <a:ext cx="7075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  <a:r>
                <a:rPr lang="en-US" sz="1600" baseline="-25000" dirty="0" err="1" smtClean="0">
                  <a:solidFill>
                    <a:schemeClr val="accent2">
                      <a:lumMod val="75000"/>
                    </a:schemeClr>
                  </a:solidFill>
                </a:rPr>
                <a:t>gK</a:t>
              </a:r>
              <a:endParaRPr lang="el-GR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201508" y="5342044"/>
              <a:ext cx="70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…..</a:t>
              </a:r>
              <a:endParaRPr lang="el-GR" dirty="0"/>
            </a:p>
          </p:txBody>
        </p:sp>
        <p:cxnSp>
          <p:nvCxnSpPr>
            <p:cNvPr id="49" name="Ευθύγραμμο βέλος σύνδεσης 48"/>
            <p:cNvCxnSpPr>
              <a:stCxn id="20" idx="2"/>
              <a:endCxn id="30" idx="0"/>
            </p:cNvCxnSpPr>
            <p:nvPr/>
          </p:nvCxnSpPr>
          <p:spPr>
            <a:xfrm flipH="1">
              <a:off x="8300891" y="1526274"/>
              <a:ext cx="1005821" cy="17615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Ευθύγραμμο βέλος σύνδεσης 50"/>
            <p:cNvCxnSpPr>
              <a:stCxn id="20" idx="2"/>
              <a:endCxn id="42" idx="0"/>
            </p:cNvCxnSpPr>
            <p:nvPr/>
          </p:nvCxnSpPr>
          <p:spPr>
            <a:xfrm>
              <a:off x="9306712" y="1526274"/>
              <a:ext cx="387851" cy="17651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Ευθύγραμμο βέλος σύνδεσης 54"/>
            <p:cNvCxnSpPr/>
            <p:nvPr/>
          </p:nvCxnSpPr>
          <p:spPr>
            <a:xfrm>
              <a:off x="11150115" y="1526274"/>
              <a:ext cx="1" cy="1733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Ευθύγραμμο βέλος σύνδεσης 57"/>
            <p:cNvCxnSpPr>
              <a:stCxn id="30" idx="2"/>
              <a:endCxn id="44" idx="0"/>
            </p:cNvCxnSpPr>
            <p:nvPr/>
          </p:nvCxnSpPr>
          <p:spPr>
            <a:xfrm flipH="1">
              <a:off x="7641226" y="3685374"/>
              <a:ext cx="659665" cy="16801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Ευθύγραμμο βέλος σύνδεσης 59"/>
            <p:cNvCxnSpPr>
              <a:stCxn id="42" idx="2"/>
              <a:endCxn id="44" idx="0"/>
            </p:cNvCxnSpPr>
            <p:nvPr/>
          </p:nvCxnSpPr>
          <p:spPr>
            <a:xfrm flipH="1">
              <a:off x="7641226" y="3688997"/>
              <a:ext cx="2053337" cy="1676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Ευθύγραμμο βέλος σύνδεσης 61"/>
            <p:cNvCxnSpPr>
              <a:stCxn id="43" idx="2"/>
              <a:endCxn id="44" idx="0"/>
            </p:cNvCxnSpPr>
            <p:nvPr/>
          </p:nvCxnSpPr>
          <p:spPr>
            <a:xfrm flipH="1">
              <a:off x="7641226" y="3727308"/>
              <a:ext cx="3527174" cy="16382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Ευθύγραμμο βέλος σύνδεσης 63"/>
            <p:cNvCxnSpPr>
              <a:stCxn id="30" idx="2"/>
              <a:endCxn id="46" idx="1"/>
            </p:cNvCxnSpPr>
            <p:nvPr/>
          </p:nvCxnSpPr>
          <p:spPr>
            <a:xfrm>
              <a:off x="8300891" y="3685374"/>
              <a:ext cx="3565035" cy="184946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Ευθύγραμμο βέλος σύνδεσης 65"/>
            <p:cNvCxnSpPr>
              <a:stCxn id="42" idx="2"/>
              <a:endCxn id="46" idx="1"/>
            </p:cNvCxnSpPr>
            <p:nvPr/>
          </p:nvCxnSpPr>
          <p:spPr>
            <a:xfrm>
              <a:off x="9694563" y="3688997"/>
              <a:ext cx="2171363" cy="184583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Ευθύγραμμο βέλος σύνδεσης 67"/>
            <p:cNvCxnSpPr>
              <a:stCxn id="43" idx="2"/>
              <a:endCxn id="46" idx="1"/>
            </p:cNvCxnSpPr>
            <p:nvPr/>
          </p:nvCxnSpPr>
          <p:spPr>
            <a:xfrm>
              <a:off x="11168400" y="3727308"/>
              <a:ext cx="697526" cy="180752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Ευθύγραμμο βέλος σύνδεσης 69"/>
            <p:cNvCxnSpPr>
              <a:stCxn id="30" idx="2"/>
              <a:endCxn id="45" idx="0"/>
            </p:cNvCxnSpPr>
            <p:nvPr/>
          </p:nvCxnSpPr>
          <p:spPr>
            <a:xfrm>
              <a:off x="8300891" y="3685374"/>
              <a:ext cx="752655" cy="1691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Ευθύγραμμο βέλος σύνδεσης 71"/>
            <p:cNvCxnSpPr>
              <a:stCxn id="42" idx="2"/>
              <a:endCxn id="45" idx="0"/>
            </p:cNvCxnSpPr>
            <p:nvPr/>
          </p:nvCxnSpPr>
          <p:spPr>
            <a:xfrm flipH="1">
              <a:off x="9053546" y="3688997"/>
              <a:ext cx="641017" cy="1688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Ευθύγραμμο βέλος σύνδεσης 73"/>
            <p:cNvCxnSpPr>
              <a:stCxn id="43" idx="2"/>
              <a:endCxn id="45" idx="0"/>
            </p:cNvCxnSpPr>
            <p:nvPr/>
          </p:nvCxnSpPr>
          <p:spPr>
            <a:xfrm flipH="1">
              <a:off x="9053546" y="3727308"/>
              <a:ext cx="2114854" cy="1649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 rot="18011545">
              <a:off x="8270357" y="2162798"/>
              <a:ext cx="773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~Beta</a:t>
              </a:r>
              <a:endParaRPr lang="el-GR" dirty="0"/>
            </a:p>
          </p:txBody>
        </p:sp>
        <p:sp>
          <p:nvSpPr>
            <p:cNvPr id="117" name="TextBox 116"/>
            <p:cNvSpPr txBox="1"/>
            <p:nvPr/>
          </p:nvSpPr>
          <p:spPr>
            <a:xfrm rot="4588320">
              <a:off x="9260296" y="2208332"/>
              <a:ext cx="773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~Beta</a:t>
              </a:r>
              <a:endParaRPr lang="el-GR" dirty="0"/>
            </a:p>
          </p:txBody>
        </p:sp>
        <p:sp>
          <p:nvSpPr>
            <p:cNvPr id="118" name="TextBox 117"/>
            <p:cNvSpPr txBox="1"/>
            <p:nvPr/>
          </p:nvSpPr>
          <p:spPr>
            <a:xfrm rot="5400000">
              <a:off x="10947900" y="2372134"/>
              <a:ext cx="773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~Beta</a:t>
              </a:r>
              <a:endParaRPr lang="el-GR" dirty="0"/>
            </a:p>
          </p:txBody>
        </p:sp>
      </p:grpSp>
    </p:spTree>
    <p:extLst>
      <p:ext uri="{BB962C8B-B14F-4D97-AF65-F5344CB8AC3E}">
        <p14:creationId xmlns:p14="http://schemas.microsoft.com/office/powerpoint/2010/main" val="33828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i="1" dirty="0" smtClean="0">
                <a:latin typeface="Book Antiqua" panose="02040602050305030304" pitchFamily="18" charset="0"/>
              </a:rPr>
              <a:t>Estimation of parameters</a:t>
            </a:r>
            <a:endParaRPr lang="el-GR" sz="4400" i="1" dirty="0">
              <a:latin typeface="Book Antiqua" panose="0204060205030503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6050" y="1505726"/>
            <a:ext cx="46470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Analytical solution to the maximum likelihood estimators does not exist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MCMC to randomly sample parameter values from their conditional posterior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l-GR" dirty="0"/>
          </a:p>
        </p:txBody>
      </p:sp>
      <p:grpSp>
        <p:nvGrpSpPr>
          <p:cNvPr id="24" name="Ομάδα 23"/>
          <p:cNvGrpSpPr/>
          <p:nvPr/>
        </p:nvGrpSpPr>
        <p:grpSpPr>
          <a:xfrm>
            <a:off x="1108880" y="3863944"/>
            <a:ext cx="4401403" cy="2043907"/>
            <a:chOff x="1108880" y="3536398"/>
            <a:chExt cx="4401403" cy="2043907"/>
          </a:xfrm>
        </p:grpSpPr>
        <p:sp>
          <p:nvSpPr>
            <p:cNvPr id="23" name="Ορθογώνιο 22"/>
            <p:cNvSpPr/>
            <p:nvPr/>
          </p:nvSpPr>
          <p:spPr>
            <a:xfrm>
              <a:off x="1108880" y="3536398"/>
              <a:ext cx="4401403" cy="204390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44304" y="3742744"/>
              <a:ext cx="393055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smtClean="0"/>
                <a:t>Provides the full posterior distribution</a:t>
              </a:r>
            </a:p>
            <a:p>
              <a:pPr algn="ctr"/>
              <a:endParaRPr lang="en-US" sz="2000" b="1" i="1" dirty="0" smtClean="0"/>
            </a:p>
            <a:p>
              <a:pPr algn="ctr"/>
              <a:r>
                <a:rPr lang="en-US" sz="2000" b="1" i="1" dirty="0" smtClean="0"/>
                <a:t>Information about the uncertainty of the parameters</a:t>
              </a:r>
              <a:endParaRPr lang="el-GR" sz="2000" b="1" i="1" dirty="0"/>
            </a:p>
          </p:txBody>
        </p:sp>
      </p:grpSp>
      <p:grpSp>
        <p:nvGrpSpPr>
          <p:cNvPr id="21" name="Ομάδα 20"/>
          <p:cNvGrpSpPr/>
          <p:nvPr/>
        </p:nvGrpSpPr>
        <p:grpSpPr>
          <a:xfrm>
            <a:off x="6414448" y="1302012"/>
            <a:ext cx="4931329" cy="3392818"/>
            <a:chOff x="6738867" y="1221797"/>
            <a:chExt cx="4610100" cy="3075576"/>
          </a:xfrm>
        </p:grpSpPr>
        <p:pic>
          <p:nvPicPr>
            <p:cNvPr id="5" name="Εικόνα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8867" y="1335098"/>
              <a:ext cx="4610100" cy="296227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755846" y="1221797"/>
              <a:ext cx="3507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Random walk in a 2D space</a:t>
              </a:r>
              <a:endParaRPr lang="el-GR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678983" y="4694830"/>
            <a:ext cx="4575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MCMC methods: </a:t>
            </a:r>
            <a:r>
              <a:rPr lang="en-US" i="1" dirty="0" smtClean="0"/>
              <a:t>create </a:t>
            </a:r>
            <a:r>
              <a:rPr lang="en-US" i="1" dirty="0"/>
              <a:t>a reversible Markov chain whose stationary distribution is the</a:t>
            </a:r>
          </a:p>
          <a:p>
            <a:r>
              <a:rPr lang="en-US" i="1" dirty="0"/>
              <a:t>desired probability distribution.</a:t>
            </a:r>
            <a:endParaRPr lang="el-GR" i="1" dirty="0"/>
          </a:p>
        </p:txBody>
      </p:sp>
    </p:spTree>
    <p:extLst>
      <p:ext uri="{BB962C8B-B14F-4D97-AF65-F5344CB8AC3E}">
        <p14:creationId xmlns:p14="http://schemas.microsoft.com/office/powerpoint/2010/main" val="18111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/>
          <p:cNvSpPr/>
          <p:nvPr/>
        </p:nvSpPr>
        <p:spPr>
          <a:xfrm>
            <a:off x="887103" y="5001671"/>
            <a:ext cx="4230806" cy="10645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Τίτλος 1"/>
          <p:cNvSpPr txBox="1">
            <a:spLocks/>
          </p:cNvSpPr>
          <p:nvPr/>
        </p:nvSpPr>
        <p:spPr>
          <a:xfrm>
            <a:off x="326067" y="215006"/>
            <a:ext cx="11567160" cy="914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i="1" dirty="0" smtClean="0">
                <a:latin typeface="Book Antiqua" panose="02040602050305030304" pitchFamily="18" charset="0"/>
              </a:rPr>
              <a:t>Partial pooling estimator</a:t>
            </a:r>
            <a:endParaRPr lang="el-GR" sz="4400" i="1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55092" y="1583140"/>
                <a:ext cx="4694829" cy="265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For each sampled parameters </a:t>
                </a:r>
                <a:r>
                  <a:rPr lang="el-GR" dirty="0" smtClean="0"/>
                  <a:t> </a:t>
                </a:r>
                <a:r>
                  <a:rPr lang="en-US" dirty="0" smtClean="0"/>
                  <a:t>from the MCMC: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estimate the classification probabilities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   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estimate the </a:t>
                </a:r>
                <a:r>
                  <a:rPr lang="en-US" dirty="0"/>
                  <a:t>expected proportion of maternal counts </a:t>
                </a:r>
                <a:r>
                  <a:rPr lang="en-US" sz="2000" b="1" dirty="0" err="1" smtClean="0"/>
                  <a:t>p</a:t>
                </a:r>
                <a:r>
                  <a:rPr lang="en-US" sz="2000" b="1" baseline="-25000" dirty="0" err="1" smtClean="0"/>
                  <a:t>gk</a:t>
                </a:r>
                <a:r>
                  <a:rPr lang="en-US" dirty="0" smtClean="0"/>
                  <a:t>  as a weighted average:</a:t>
                </a:r>
                <a:endParaRPr lang="el-GR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92" y="1583140"/>
                <a:ext cx="4694829" cy="2658805"/>
              </a:xfrm>
              <a:prstGeom prst="rect">
                <a:avLst/>
              </a:prstGeom>
              <a:blipFill>
                <a:blip r:embed="rId2"/>
                <a:stretch>
                  <a:fillRect l="-1038" t="-1376" b="-321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Ορθογώνιο 5"/>
              <p:cNvSpPr/>
              <p:nvPr/>
            </p:nvSpPr>
            <p:spPr>
              <a:xfrm>
                <a:off x="1557495" y="5327915"/>
                <a:ext cx="2890022" cy="412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endParaRPr lang="el-GR" dirty="0"/>
              </a:p>
            </p:txBody>
          </p:sp>
        </mc:Choice>
        <mc:Fallback>
          <p:sp>
            <p:nvSpPr>
              <p:cNvPr id="6" name="Ορθογώνιο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495" y="5327915"/>
                <a:ext cx="2890022" cy="412036"/>
              </a:xfrm>
              <a:prstGeom prst="rect">
                <a:avLst/>
              </a:prstGeom>
              <a:blipFill>
                <a:blip r:embed="rId3"/>
                <a:stretch>
                  <a:fillRect t="-2941" b="-161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Εικόνα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552" y="1620296"/>
            <a:ext cx="5781675" cy="3381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43517" y="4887603"/>
            <a:ext cx="491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average value across many iterations is the </a:t>
            </a:r>
            <a:r>
              <a:rPr lang="en-US" b="1" i="1" dirty="0" smtClean="0"/>
              <a:t>partial pooling estimator</a:t>
            </a:r>
            <a:endParaRPr lang="el-GR" b="1" i="1" dirty="0"/>
          </a:p>
        </p:txBody>
      </p:sp>
    </p:spTree>
    <p:extLst>
      <p:ext uri="{BB962C8B-B14F-4D97-AF65-F5344CB8AC3E}">
        <p14:creationId xmlns:p14="http://schemas.microsoft.com/office/powerpoint/2010/main" val="10702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</TotalTime>
  <Words>432</Words>
  <Application>Microsoft Office PowerPoint</Application>
  <PresentationFormat>Ευρεία οθόνη</PresentationFormat>
  <Paragraphs>137</Paragraphs>
  <Slides>12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8" baseType="lpstr">
      <vt:lpstr>Arial</vt:lpstr>
      <vt:lpstr>Book Antiqua</vt:lpstr>
      <vt:lpstr>Calibri</vt:lpstr>
      <vt:lpstr>Calibri Light</vt:lpstr>
      <vt:lpstr>Cambria Math</vt:lpstr>
      <vt:lpstr>Θέμα του Office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smaragda dimitrakopoulou</dc:creator>
  <cp:lastModifiedBy>smaragda dimitrakopoulou</cp:lastModifiedBy>
  <cp:revision>52</cp:revision>
  <dcterms:created xsi:type="dcterms:W3CDTF">2020-11-05T17:32:38Z</dcterms:created>
  <dcterms:modified xsi:type="dcterms:W3CDTF">2020-11-10T17:11:46Z</dcterms:modified>
</cp:coreProperties>
</file>