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9" r:id="rId3"/>
    <p:sldId id="270" r:id="rId4"/>
    <p:sldId id="292" r:id="rId5"/>
    <p:sldId id="267" r:id="rId6"/>
    <p:sldId id="276" r:id="rId7"/>
    <p:sldId id="280" r:id="rId8"/>
    <p:sldId id="281" r:id="rId9"/>
    <p:sldId id="273" r:id="rId10"/>
    <p:sldId id="279" r:id="rId11"/>
    <p:sldId id="275" r:id="rId12"/>
    <p:sldId id="258" r:id="rId13"/>
    <p:sldId id="266" r:id="rId14"/>
    <p:sldId id="257" r:id="rId15"/>
    <p:sldId id="261" r:id="rId16"/>
    <p:sldId id="262" r:id="rId17"/>
    <p:sldId id="263" r:id="rId18"/>
    <p:sldId id="264" r:id="rId19"/>
    <p:sldId id="293" r:id="rId20"/>
    <p:sldId id="284" r:id="rId21"/>
    <p:sldId id="259" r:id="rId22"/>
    <p:sldId id="260" r:id="rId23"/>
    <p:sldId id="285" r:id="rId24"/>
    <p:sldId id="287" r:id="rId25"/>
    <p:sldId id="288" r:id="rId26"/>
    <p:sldId id="289" r:id="rId27"/>
    <p:sldId id="290" r:id="rId28"/>
    <p:sldId id="295" r:id="rId29"/>
    <p:sldId id="294" r:id="rId30"/>
    <p:sldId id="296" r:id="rId31"/>
    <p:sldId id="297" r:id="rId32"/>
    <p:sldId id="299" r:id="rId33"/>
    <p:sldId id="298" r:id="rId34"/>
    <p:sldId id="268" r:id="rId35"/>
    <p:sldId id="300" r:id="rId3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40F68-5C80-854F-B5E9-B81AAF209558}" v="3" dt="2021-06-08T10:27:35.875"/>
    <p1510:client id="{A5C06383-AA46-4C1F-A26F-33538E7E1DF3}" v="1463" dt="2021-06-08T13:16:43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938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09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113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6254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4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939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477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980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60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84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326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06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269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21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639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828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34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5174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aishack.in/tutorials/sift-scale-invariant-feature-transform-keypoint-orientation/" TargetMode="External"/><Relationship Id="rId3" Type="http://schemas.openxmlformats.org/officeDocument/2006/relationships/hyperlink" Target="https://en.wikipedia.org/wiki/Scale-invariant_feature_transform" TargetMode="External"/><Relationship Id="rId7" Type="http://schemas.openxmlformats.org/officeDocument/2006/relationships/hyperlink" Target="https://docs.opencv.org/master/da/df5/tutorial_py_sift_intro.html" TargetMode="External"/><Relationship Id="rId2" Type="http://schemas.openxmlformats.org/officeDocument/2006/relationships/hyperlink" Target="https://en.wikipedia.org/wiki/Feature_(computer_vision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ata-breach/introduction-to-sift-scale-invariant-feature-transform-65d7f3a72d40" TargetMode="External"/><Relationship Id="rId11" Type="http://schemas.openxmlformats.org/officeDocument/2006/relationships/hyperlink" Target="http://datahacker.rs/feature-matching-methods-comparison-in-opencv/" TargetMode="External"/><Relationship Id="rId5" Type="http://schemas.openxmlformats.org/officeDocument/2006/relationships/hyperlink" Target="https://aishack.in/tutorials/sift-scale-invariant-feature-transform-keypoints/" TargetMode="External"/><Relationship Id="rId10" Type="http://schemas.openxmlformats.org/officeDocument/2006/relationships/hyperlink" Target="https://docs.opencv.org/master/d4/d13/tutorial_py_filtering.html" TargetMode="External"/><Relationship Id="rId4" Type="http://schemas.openxmlformats.org/officeDocument/2006/relationships/hyperlink" Target="https://aishack.in/tutorials/sift-scale-invariant-feature-transform-scale-space/" TargetMode="External"/><Relationship Id="rId9" Type="http://schemas.openxmlformats.org/officeDocument/2006/relationships/hyperlink" Target="https://docs.opencv.org/3.4/d7/d60/classcv_1_1SIFT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>
                <a:cs typeface="Calibri Light"/>
              </a:rPr>
              <a:t>SIFT AND FEATURE MATCHING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>
                <a:cs typeface="Calibri"/>
              </a:rPr>
              <a:t>ΡΕΠΠΑ ΣΜΑΡΑΓΔΑ - 1115201600143</a:t>
            </a:r>
          </a:p>
          <a:p>
            <a:r>
              <a:rPr lang="el-GR" dirty="0">
                <a:cs typeface="Calibri"/>
              </a:rPr>
              <a:t>ΤΜΗΜΑ ΠΛΗΡΟΦΟΡΙΚΗΣ ΚΑΙ ΤΗΛΕΠΙΚΟΙΝΩΝΙΩΝ, ΕΚΠΑ</a:t>
            </a:r>
          </a:p>
          <a:p>
            <a:r>
              <a:rPr lang="el-GR" dirty="0">
                <a:cs typeface="Calibri"/>
              </a:rPr>
              <a:t>ΑΚΑΔΗΜΑΙΚΟ ΕΤΟΣ 2020-2021</a:t>
            </a:r>
          </a:p>
        </p:txBody>
      </p:sp>
    </p:spTree>
    <p:extLst>
      <p:ext uri="{BB962C8B-B14F-4D97-AF65-F5344CB8AC3E}">
        <p14:creationId xmlns:p14="http://schemas.microsoft.com/office/powerpoint/2010/main" xmlns="" val="2325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EF346D5-78DB-42B9-82F8-ECB8063A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73600"/>
            <a:ext cx="3680885" cy="1289969"/>
          </a:xfrm>
        </p:spPr>
        <p:txBody>
          <a:bodyPr/>
          <a:lstStyle/>
          <a:p>
            <a:r>
              <a:rPr lang="el-GR" dirty="0" err="1" smtClean="0"/>
              <a:t>Βημα</a:t>
            </a:r>
            <a:r>
              <a:rPr lang="el-GR" dirty="0" smtClean="0"/>
              <a:t> 4</a:t>
            </a:r>
            <a:r>
              <a:rPr lang="el-GR" baseline="30000" dirty="0" smtClean="0"/>
              <a:t>ο</a:t>
            </a:r>
            <a:r>
              <a:rPr lang="el-GR" dirty="0" smtClean="0"/>
              <a:t>: 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err="1" smtClean="0"/>
              <a:t>Υπολογισμοσ</a:t>
            </a:r>
            <a:r>
              <a:rPr lang="el-GR" dirty="0" smtClean="0"/>
              <a:t> </a:t>
            </a:r>
            <a:r>
              <a:rPr lang="el-GR" dirty="0" err="1" smtClean="0"/>
              <a:t>περιγραφεων</a:t>
            </a:r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4A0BDF9A-19EE-4CA4-A38C-84C2E99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3384000"/>
            <a:ext cx="3680885" cy="1828800"/>
          </a:xfrm>
        </p:spPr>
        <p:txBody>
          <a:bodyPr/>
          <a:lstStyle/>
          <a:p>
            <a:r>
              <a:rPr lang="el-GR" dirty="0" smtClean="0"/>
              <a:t>Περιγράφει το σημείο και είναι μοναδικός για το καθένα.</a:t>
            </a:r>
            <a:endParaRPr lang="el-GR" dirty="0"/>
          </a:p>
        </p:txBody>
      </p:sp>
      <p:pic>
        <p:nvPicPr>
          <p:cNvPr id="7" name="6 - Θέση περιεχομένου" descr="desc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12035" y="855382"/>
            <a:ext cx="4310253" cy="223227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8" name="7 - Εικόνα" descr="desc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1615" y="3290475"/>
            <a:ext cx="4337181" cy="21096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9" name="2 - Θέση περιεχομένου"/>
          <p:cNvSpPr txBox="1">
            <a:spLocks/>
          </p:cNvSpPr>
          <p:nvPr/>
        </p:nvSpPr>
        <p:spPr>
          <a:xfrm>
            <a:off x="6461185" y="5567267"/>
            <a:ext cx="3243531" cy="324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l-GR" sz="1400" i="1" dirty="0" smtClean="0"/>
              <a:t>Υπολογισμός </a:t>
            </a:r>
            <a:r>
              <a:rPr lang="en-US" sz="1400" i="1" dirty="0" smtClean="0"/>
              <a:t>descriptor </a:t>
            </a:r>
            <a:endParaRPr kumimoji="0" lang="el-G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150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Matching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1" y="1875600"/>
            <a:ext cx="10131425" cy="2585208"/>
          </a:xfrm>
        </p:spPr>
        <p:txBody>
          <a:bodyPr>
            <a:normAutofit/>
          </a:bodyPr>
          <a:lstStyle/>
          <a:p>
            <a:r>
              <a:rPr lang="el-GR" sz="2400" dirty="0" smtClean="0"/>
              <a:t>Χρήση συνάρτησης του </a:t>
            </a:r>
            <a:r>
              <a:rPr lang="en-US" sz="2400" dirty="0" err="1" smtClean="0"/>
              <a:t>openCV</a:t>
            </a:r>
            <a:endParaRPr lang="en-US" sz="2400" dirty="0" smtClean="0"/>
          </a:p>
          <a:p>
            <a:r>
              <a:rPr lang="el-GR" sz="2400" dirty="0" smtClean="0"/>
              <a:t>Χρήση </a:t>
            </a:r>
            <a:r>
              <a:rPr lang="en-US" sz="2400" dirty="0" smtClean="0"/>
              <a:t>David Lowe’s ratio test</a:t>
            </a:r>
            <a:endParaRPr lang="el-GR" sz="2400" dirty="0"/>
          </a:p>
        </p:txBody>
      </p:sp>
      <p:pic>
        <p:nvPicPr>
          <p:cNvPr id="4" name="3 - Εικόνα" descr="ratio_te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8596" y="2140644"/>
            <a:ext cx="5542918" cy="24658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2 - Θέση περιεχομένου"/>
          <p:cNvSpPr txBox="1">
            <a:spLocks/>
          </p:cNvSpPr>
          <p:nvPr/>
        </p:nvSpPr>
        <p:spPr>
          <a:xfrm>
            <a:off x="6883879" y="4765010"/>
            <a:ext cx="3243531" cy="324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l-GR" sz="1400" i="1" dirty="0" smtClean="0"/>
              <a:t>Παράδειγμα για </a:t>
            </a:r>
            <a:r>
              <a:rPr lang="en-US" sz="1400" i="1" dirty="0" smtClean="0"/>
              <a:t>Lowe’s ratio test </a:t>
            </a:r>
            <a:endParaRPr kumimoji="0" lang="el-G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A7F39E23-3EB0-48F2-B2D0-BE8BB57F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339970"/>
          </a:xfrm>
        </p:spPr>
        <p:txBody>
          <a:bodyPr/>
          <a:lstStyle/>
          <a:p>
            <a:r>
              <a:rPr lang="el-GR" dirty="0" err="1" smtClean="0">
                <a:cs typeface="Calibri Light"/>
              </a:rPr>
              <a:t>Επεξεργασια</a:t>
            </a:r>
            <a:r>
              <a:rPr lang="el-GR" dirty="0" smtClean="0">
                <a:cs typeface="Calibri Light"/>
              </a:rPr>
              <a:t> </a:t>
            </a:r>
            <a:r>
              <a:rPr lang="el-GR" dirty="0" err="1" smtClean="0">
                <a:cs typeface="Calibri Light"/>
              </a:rPr>
              <a:t>Εικονων</a:t>
            </a:r>
            <a:endParaRPr lang="el-GR" dirty="0">
              <a:cs typeface="Calibri Light"/>
            </a:endParaRPr>
          </a:p>
        </p:txBody>
      </p:sp>
      <p:pic>
        <p:nvPicPr>
          <p:cNvPr id="3" name="Εικόνα 3" descr="Εικόνα που περιέχει υπαίθριος, αυτοκίνητο, μεταφορά, σταθμευμένο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40B2A27-D501-4007-BF3C-F8C3B193A7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787" y="2713718"/>
            <a:ext cx="1871281" cy="18712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4" name="Εικόνα 4" descr="Εικόνα που περιέχει αυτοκίνητο, υπαίθριο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8D7FA77C-5991-4985-87CF-072D8A1174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8000" y="4644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" name="Εικόνα 5" descr="Εικόνα που περιέχει υπαίθριος, αυτοκίνητο, μεταφορά, σταθμευμένο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14E8D559-9FC7-48CC-AFA4-E00260C4C9F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00" y="27144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6" name="Εικόνα 6">
            <a:extLst>
              <a:ext uri="{FF2B5EF4-FFF2-40B4-BE49-F238E27FC236}">
                <a16:creationId xmlns:a16="http://schemas.microsoft.com/office/drawing/2014/main" xmlns="" id="{0CDDAFFB-D435-4792-B1C9-AF890880B87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04362" y="4644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7" name="Εικόνα 7" descr="Εικόνα που περιέχει υπαίθριος, αυτοκίνητο, έδαφος, μεταφορ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99765F43-0679-4FED-8D1D-41E9B0809BE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80000" y="27144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68F446-CDB6-487E-86CB-AFDD92F4E1B6}"/>
              </a:ext>
            </a:extLst>
          </p:cNvPr>
          <p:cNvSpPr txBox="1"/>
          <p:nvPr/>
        </p:nvSpPr>
        <p:spPr>
          <a:xfrm>
            <a:off x="946396" y="4619586"/>
            <a:ext cx="1594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err="1">
                <a:cs typeface="Calibri"/>
              </a:rPr>
              <a:t>Blur</a:t>
            </a:r>
            <a:endParaRPr lang="el-GR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757CF6-53FE-48EE-AAD2-944F03A6055F}"/>
              </a:ext>
            </a:extLst>
          </p:cNvPr>
          <p:cNvSpPr txBox="1"/>
          <p:nvPr/>
        </p:nvSpPr>
        <p:spPr>
          <a:xfrm>
            <a:off x="3030183" y="4174252"/>
            <a:ext cx="1594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err="1">
                <a:cs typeface="Calibri"/>
              </a:rPr>
              <a:t>Double</a:t>
            </a:r>
            <a:r>
              <a:rPr lang="el-GR" sz="1600" i="1" dirty="0">
                <a:cs typeface="Calibri"/>
              </a:rPr>
              <a:t> </a:t>
            </a:r>
            <a:r>
              <a:rPr lang="el-GR" sz="1600" i="1" dirty="0" err="1">
                <a:cs typeface="Calibri"/>
              </a:rPr>
              <a:t>Bilateral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A951B4-EE03-4DB5-8FE2-90B58DF73E5B}"/>
              </a:ext>
            </a:extLst>
          </p:cNvPr>
          <p:cNvSpPr txBox="1"/>
          <p:nvPr/>
        </p:nvSpPr>
        <p:spPr>
          <a:xfrm>
            <a:off x="9344433" y="4664622"/>
            <a:ext cx="1594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err="1">
                <a:cs typeface="Calibri"/>
              </a:rPr>
              <a:t>Gauss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EAC92C4-F6B4-4F1B-9CC5-E087FA6DA042}"/>
              </a:ext>
            </a:extLst>
          </p:cNvPr>
          <p:cNvSpPr txBox="1"/>
          <p:nvPr/>
        </p:nvSpPr>
        <p:spPr>
          <a:xfrm>
            <a:off x="7264656" y="4191505"/>
            <a:ext cx="1594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err="1">
                <a:cs typeface="Calibri"/>
              </a:rPr>
              <a:t>Median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046D65-9F3E-4FDF-B0A5-AB1B3F524791}"/>
              </a:ext>
            </a:extLst>
          </p:cNvPr>
          <p:cNvSpPr txBox="1"/>
          <p:nvPr/>
        </p:nvSpPr>
        <p:spPr>
          <a:xfrm>
            <a:off x="5146569" y="4657899"/>
            <a:ext cx="1594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err="1">
                <a:cs typeface="Calibri"/>
              </a:rPr>
              <a:t>Double</a:t>
            </a:r>
            <a:r>
              <a:rPr lang="el-GR" sz="1600" i="1" dirty="0">
                <a:cs typeface="Calibri"/>
              </a:rPr>
              <a:t> </a:t>
            </a:r>
            <a:r>
              <a:rPr lang="el-GR" sz="1600" i="1" dirty="0" err="1">
                <a:cs typeface="Calibri"/>
              </a:rPr>
              <a:t>Filter</a:t>
            </a:r>
          </a:p>
        </p:txBody>
      </p:sp>
      <p:sp>
        <p:nvSpPr>
          <p:cNvPr id="13" name="2 - Θέση περιεχομένου"/>
          <p:cNvSpPr txBox="1">
            <a:spLocks/>
          </p:cNvSpPr>
          <p:nvPr/>
        </p:nvSpPr>
        <p:spPr>
          <a:xfrm>
            <a:off x="685801" y="1875600"/>
            <a:ext cx="10131425" cy="704649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Χρησιμοποιήθηκαν φίλτρα για την απομάκρυνση του θορύβου. </a:t>
            </a:r>
            <a:endParaRPr kumimoji="0" lang="el-G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26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55E21947-7EE2-4668-84A8-402CAD28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>
                <a:cs typeface="Calibri Light"/>
              </a:rPr>
              <a:t>Παραμετροι</a:t>
            </a:r>
            <a:r>
              <a:rPr lang="el-GR" dirty="0" smtClean="0">
                <a:cs typeface="Calibri Light"/>
              </a:rPr>
              <a:t> </a:t>
            </a:r>
            <a:r>
              <a:rPr lang="el-GR" dirty="0" err="1" smtClean="0">
                <a:cs typeface="Calibri Light"/>
              </a:rPr>
              <a:t>μοντελου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4E3FE468-084E-416F-AF3C-1BEB24E0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5600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+mn-lt"/>
                <a:cs typeface="+mn-lt"/>
              </a:rPr>
              <a:t>n</a:t>
            </a:r>
            <a:r>
              <a:rPr lang="el-GR" sz="2400" dirty="0" err="1" smtClean="0">
                <a:ea typeface="+mn-lt"/>
                <a:cs typeface="+mn-lt"/>
              </a:rPr>
              <a:t>features</a:t>
            </a:r>
            <a:r>
              <a:rPr lang="el-GR" sz="2400" dirty="0" smtClean="0">
                <a:ea typeface="+mn-lt"/>
                <a:cs typeface="+mn-lt"/>
              </a:rPr>
              <a:t>: Αριθμός χαρακτηριστικών</a:t>
            </a:r>
            <a:endParaRPr lang="el-GR" sz="24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l-GR" sz="2400" dirty="0" err="1" smtClean="0">
                <a:ea typeface="+mn-lt"/>
                <a:cs typeface="+mn-lt"/>
              </a:rPr>
              <a:t>nOctaveLayers</a:t>
            </a:r>
            <a:r>
              <a:rPr lang="el-GR" sz="2400" dirty="0" smtClean="0">
                <a:ea typeface="+mn-lt"/>
                <a:cs typeface="+mn-lt"/>
              </a:rPr>
              <a:t>: Αριθμός στρωμάτων </a:t>
            </a:r>
            <a:r>
              <a:rPr lang="el-GR" sz="2400" dirty="0" err="1" smtClean="0">
                <a:ea typeface="+mn-lt"/>
                <a:cs typeface="+mn-lt"/>
              </a:rPr>
              <a:t>ανα</a:t>
            </a:r>
            <a:r>
              <a:rPr lang="el-GR" sz="2400" dirty="0" smtClean="0">
                <a:ea typeface="+mn-lt"/>
                <a:cs typeface="+mn-lt"/>
              </a:rPr>
              <a:t> οκτάβα</a:t>
            </a:r>
            <a:endParaRPr lang="el-GR" sz="24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l-GR" sz="2400" dirty="0" err="1" smtClean="0">
                <a:ea typeface="+mn-lt"/>
                <a:cs typeface="+mn-lt"/>
              </a:rPr>
              <a:t>contrastThreshold</a:t>
            </a:r>
            <a:r>
              <a:rPr lang="el-GR" sz="2400" dirty="0" smtClean="0">
                <a:ea typeface="+mn-lt"/>
                <a:cs typeface="+mn-lt"/>
              </a:rPr>
              <a:t>: Κατώφλι τιμής αντίθεσης</a:t>
            </a:r>
            <a:endParaRPr lang="el-GR" sz="24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l-GR" sz="2400" dirty="0" err="1" smtClean="0">
                <a:ea typeface="+mn-lt"/>
                <a:cs typeface="+mn-lt"/>
              </a:rPr>
              <a:t>edgeThreshold</a:t>
            </a:r>
            <a:r>
              <a:rPr lang="el-GR" sz="2400" dirty="0" smtClean="0">
                <a:ea typeface="+mn-lt"/>
                <a:cs typeface="+mn-lt"/>
              </a:rPr>
              <a:t>: Όριο για σημεία που </a:t>
            </a:r>
            <a:r>
              <a:rPr lang="el-GR" sz="2400" dirty="0" err="1" smtClean="0">
                <a:ea typeface="+mn-lt"/>
                <a:cs typeface="+mn-lt"/>
              </a:rPr>
              <a:t>βρίκονται</a:t>
            </a:r>
            <a:r>
              <a:rPr lang="el-GR" sz="2400" dirty="0" smtClean="0">
                <a:ea typeface="+mn-lt"/>
                <a:cs typeface="+mn-lt"/>
              </a:rPr>
              <a:t> σε </a:t>
            </a:r>
            <a:r>
              <a:rPr lang="en-US" sz="2400" dirty="0" smtClean="0">
                <a:ea typeface="+mn-lt"/>
                <a:cs typeface="+mn-lt"/>
              </a:rPr>
              <a:t>edge </a:t>
            </a:r>
            <a:endParaRPr lang="el-GR" sz="2400" dirty="0" err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dirty="0" smtClean="0">
                <a:ea typeface="+mn-lt"/>
                <a:cs typeface="+mn-lt"/>
              </a:rPr>
              <a:t>s</a:t>
            </a:r>
            <a:r>
              <a:rPr lang="el-GR" sz="2400" dirty="0" err="1" smtClean="0">
                <a:ea typeface="+mn-lt"/>
                <a:cs typeface="+mn-lt"/>
              </a:rPr>
              <a:t>igma</a:t>
            </a:r>
            <a:r>
              <a:rPr lang="en-US" sz="2400" dirty="0" smtClean="0">
                <a:ea typeface="+mn-lt"/>
                <a:cs typeface="+mn-lt"/>
              </a:rPr>
              <a:t>: </a:t>
            </a:r>
            <a:r>
              <a:rPr lang="el-GR" sz="2400" dirty="0" err="1" smtClean="0">
                <a:ea typeface="+mn-lt"/>
                <a:cs typeface="+mn-lt"/>
              </a:rPr>
              <a:t>Σιγμα</a:t>
            </a:r>
            <a:r>
              <a:rPr lang="el-GR" sz="2400" dirty="0" smtClean="0">
                <a:ea typeface="+mn-lt"/>
                <a:cs typeface="+mn-lt"/>
              </a:rPr>
              <a:t> του </a:t>
            </a:r>
            <a:r>
              <a:rPr lang="en-US" sz="2400" dirty="0" smtClean="0">
                <a:ea typeface="+mn-lt"/>
                <a:cs typeface="+mn-lt"/>
              </a:rPr>
              <a:t>Gauss</a:t>
            </a:r>
            <a:endParaRPr lang="el-GR" sz="2400" dirty="0" err="1">
              <a:cs typeface="Calibri"/>
            </a:endParaRPr>
          </a:p>
          <a:p>
            <a:pPr>
              <a:buClr>
                <a:srgbClr val="FFFFFF"/>
              </a:buClr>
            </a:pPr>
            <a:endParaRPr lang="el-G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75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EF346D5-78DB-42B9-82F8-ECB8063A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00000"/>
            <a:ext cx="3680885" cy="1371600"/>
          </a:xfrm>
        </p:spPr>
        <p:txBody>
          <a:bodyPr/>
          <a:lstStyle/>
          <a:p>
            <a:r>
              <a:rPr lang="el-GR" dirty="0">
                <a:cs typeface="Calibri Light"/>
              </a:rPr>
              <a:t>ΑΡΙΘΜΟΣ ΧΑΡΑΚΤΗΡΙΣΤΙΚΩΝ</a:t>
            </a:r>
            <a:endParaRPr lang="el-GR" dirty="0"/>
          </a:p>
        </p:txBody>
      </p:sp>
      <p:pic>
        <p:nvPicPr>
          <p:cNvPr id="5" name="Εικόνα 5" descr="Εικόνα που περιέχει θηλαστικό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BA8BB822-A1CE-467E-8F85-B054D1A59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47511" y="1659443"/>
            <a:ext cx="2978238" cy="29782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4A0BDF9A-19EE-4CA4-A38C-84C2E99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3312000"/>
            <a:ext cx="3680885" cy="1828800"/>
          </a:xfrm>
        </p:spPr>
        <p:txBody>
          <a:bodyPr/>
          <a:lstStyle/>
          <a:p>
            <a:r>
              <a:rPr lang="el-GR" dirty="0" smtClean="0"/>
              <a:t>Καθορίζεται ο μέγιστος αριθμός  των χαρακτηριστικών που θέλουμε να επιστραφούν. </a:t>
            </a:r>
            <a:endParaRPr lang="el-GR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A2757CF6-53FE-48EE-AAD2-944F03A6055F}"/>
              </a:ext>
            </a:extLst>
          </p:cNvPr>
          <p:cNvSpPr txBox="1"/>
          <p:nvPr/>
        </p:nvSpPr>
        <p:spPr>
          <a:xfrm>
            <a:off x="6584266" y="4674585"/>
            <a:ext cx="26891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400" i="1" dirty="0" smtClean="0">
                <a:cs typeface="Calibri"/>
              </a:rPr>
              <a:t>Η εικόνα της γάτας με 25 χαρακτηριστικά</a:t>
            </a:r>
            <a:endParaRPr lang="el-GR" sz="1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150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1285AADD-97C4-4EE4-B0D1-37A14A4F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00000"/>
            <a:ext cx="3680885" cy="1371600"/>
          </a:xfrm>
        </p:spPr>
        <p:txBody>
          <a:bodyPr/>
          <a:lstStyle/>
          <a:p>
            <a:r>
              <a:rPr lang="el-GR" dirty="0" err="1">
                <a:cs typeface="Calibri Light"/>
              </a:rPr>
              <a:t>Αριθμοσ</a:t>
            </a:r>
            <a:r>
              <a:rPr lang="el-GR" dirty="0">
                <a:cs typeface="Calibri Light"/>
              </a:rPr>
              <a:t> </a:t>
            </a:r>
            <a:r>
              <a:rPr lang="el-GR" dirty="0" err="1" smtClean="0">
                <a:cs typeface="Calibri Light"/>
              </a:rPr>
              <a:t>στρωματων</a:t>
            </a:r>
            <a:r>
              <a:rPr lang="el-GR" dirty="0" smtClean="0">
                <a:cs typeface="Calibri Light"/>
              </a:rPr>
              <a:t> </a:t>
            </a:r>
            <a:r>
              <a:rPr lang="el-GR" dirty="0" err="1" smtClean="0">
                <a:cs typeface="Calibri Light"/>
              </a:rPr>
              <a:t>ανα</a:t>
            </a:r>
            <a:r>
              <a:rPr lang="el-GR" dirty="0" smtClean="0">
                <a:cs typeface="Calibri Light"/>
              </a:rPr>
              <a:t> </a:t>
            </a:r>
            <a:r>
              <a:rPr lang="el-GR" dirty="0" err="1" smtClean="0">
                <a:cs typeface="Calibri Light"/>
              </a:rPr>
              <a:t>οκταβα</a:t>
            </a:r>
            <a:endParaRPr lang="el-GR" dirty="0"/>
          </a:p>
        </p:txBody>
      </p:sp>
      <p:pic>
        <p:nvPicPr>
          <p:cNvPr id="5" name="Εικόνα 5" descr="Εικόνα που περιέχει χλόη, υπαίθριος, ουρανός, πεδίο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99F14BBE-27E9-4219-B2C7-19276CEC7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5341" y="573648"/>
            <a:ext cx="1905000" cy="190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AC5CB771-77CC-4A5F-9C7D-122EE4055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3384000"/>
            <a:ext cx="3680885" cy="1828800"/>
          </a:xfrm>
        </p:spPr>
        <p:txBody>
          <a:bodyPr/>
          <a:lstStyle/>
          <a:p>
            <a:r>
              <a:rPr lang="el-GR" dirty="0" smtClean="0"/>
              <a:t>Υπολογίζεται ανάλογα με την ανάλυση της εικόνας. Στη δημοσίευση του </a:t>
            </a:r>
            <a:r>
              <a:rPr lang="en-US" dirty="0" smtClean="0"/>
              <a:t>D. Lowe </a:t>
            </a:r>
            <a:r>
              <a:rPr lang="el-GR" dirty="0" smtClean="0"/>
              <a:t>δίνεται το 3 ως αποτελεσματική τιμή.</a:t>
            </a:r>
            <a:r>
              <a:rPr lang="en-US" dirty="0" smtClean="0"/>
              <a:t> </a:t>
            </a:r>
            <a:endParaRPr lang="el-GR" dirty="0"/>
          </a:p>
        </p:txBody>
      </p:sp>
      <p:pic>
        <p:nvPicPr>
          <p:cNvPr id="6" name="Εικόνα 6" descr="Εικόνα που περιέχει φυτό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9290B3D3-3F17-48F4-8467-5287F33E8FE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1809" y="3292162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7" name="Εικόνα 7">
            <a:extLst>
              <a:ext uri="{FF2B5EF4-FFF2-40B4-BE49-F238E27FC236}">
                <a16:creationId xmlns:a16="http://schemas.microsoft.com/office/drawing/2014/main" xmlns="" id="{CF9FA981-33E4-4186-AADA-A80C34DDD7D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0288" y="3294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F479BC-1D55-4FB3-8492-4F9987F06FFA}"/>
              </a:ext>
            </a:extLst>
          </p:cNvPr>
          <p:cNvSpPr txBox="1"/>
          <p:nvPr/>
        </p:nvSpPr>
        <p:spPr>
          <a:xfrm>
            <a:off x="8307238" y="5228620"/>
            <a:ext cx="19236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err="1" smtClean="0">
                <a:cs typeface="Calibri"/>
              </a:rPr>
              <a:t>nOctaveLayers</a:t>
            </a:r>
            <a:r>
              <a:rPr lang="en-US" sz="1600" i="1" dirty="0" smtClean="0">
                <a:cs typeface="Calibri"/>
              </a:rPr>
              <a:t> </a:t>
            </a:r>
            <a:r>
              <a:rPr lang="el-GR" sz="1600" i="1" dirty="0" smtClean="0">
                <a:ea typeface="+mn-lt"/>
                <a:cs typeface="+mn-lt"/>
              </a:rPr>
              <a:t>= </a:t>
            </a:r>
            <a:r>
              <a:rPr lang="el-GR" sz="1600" i="1" dirty="0">
                <a:ea typeface="+mn-lt"/>
                <a:cs typeface="+mn-lt"/>
              </a:rPr>
              <a:t>6</a:t>
            </a:r>
            <a:endParaRPr lang="el-GR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C2B739-5276-49B1-8EC3-41CB5CF0965B}"/>
              </a:ext>
            </a:extLst>
          </p:cNvPr>
          <p:cNvSpPr txBox="1"/>
          <p:nvPr/>
        </p:nvSpPr>
        <p:spPr>
          <a:xfrm>
            <a:off x="5408762" y="5222140"/>
            <a:ext cx="19064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err="1" smtClean="0">
                <a:cs typeface="Calibri"/>
              </a:rPr>
              <a:t>nOctaveLayers</a:t>
            </a:r>
            <a:r>
              <a:rPr lang="en-US" sz="1600" i="1" dirty="0" smtClean="0">
                <a:cs typeface="Calibri"/>
              </a:rPr>
              <a:t> </a:t>
            </a:r>
            <a:r>
              <a:rPr lang="el-GR" sz="1600" i="1" dirty="0" smtClean="0">
                <a:ea typeface="+mn-lt"/>
                <a:cs typeface="+mn-lt"/>
              </a:rPr>
              <a:t>= </a:t>
            </a:r>
            <a:r>
              <a:rPr lang="el-GR" sz="1600" i="1" dirty="0">
                <a:ea typeface="+mn-lt"/>
                <a:cs typeface="+mn-lt"/>
              </a:rPr>
              <a:t>3</a:t>
            </a:r>
            <a:endParaRPr lang="el-GR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0A59D49-B655-433A-AA1F-FBADB22BE7A6}"/>
              </a:ext>
            </a:extLst>
          </p:cNvPr>
          <p:cNvSpPr txBox="1"/>
          <p:nvPr/>
        </p:nvSpPr>
        <p:spPr>
          <a:xfrm>
            <a:off x="6909478" y="2494248"/>
            <a:ext cx="18416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err="1" smtClean="0">
                <a:cs typeface="Calibri"/>
              </a:rPr>
              <a:t>nOctaveLayers</a:t>
            </a:r>
            <a:r>
              <a:rPr lang="en-US" sz="1600" i="1" dirty="0" smtClean="0">
                <a:cs typeface="Calibri"/>
              </a:rPr>
              <a:t> </a:t>
            </a:r>
            <a:r>
              <a:rPr lang="el-GR" sz="1600" i="1" dirty="0" smtClean="0">
                <a:cs typeface="Calibri"/>
              </a:rPr>
              <a:t>= </a:t>
            </a:r>
            <a:r>
              <a:rPr lang="el-GR" sz="1600" i="1" dirty="0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00341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AC8FA801-7E40-4BFB-A477-D0C0225E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00000"/>
            <a:ext cx="3680885" cy="1371600"/>
          </a:xfrm>
        </p:spPr>
        <p:txBody>
          <a:bodyPr/>
          <a:lstStyle/>
          <a:p>
            <a:r>
              <a:rPr lang="el-GR" dirty="0" err="1">
                <a:cs typeface="Calibri Light"/>
              </a:rPr>
              <a:t>Contrast</a:t>
            </a:r>
            <a:r>
              <a:rPr lang="el-GR" dirty="0">
                <a:cs typeface="Calibri Light"/>
              </a:rPr>
              <a:t> </a:t>
            </a:r>
            <a:r>
              <a:rPr lang="el-GR" dirty="0" err="1">
                <a:cs typeface="Calibri Light"/>
              </a:rPr>
              <a:t>threshold</a:t>
            </a:r>
          </a:p>
        </p:txBody>
      </p:sp>
      <p:pic>
        <p:nvPicPr>
          <p:cNvPr id="5" name="Εικόνα 5" descr="Εικόνα που περιέχει υπαίθριο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1887EADA-8919-4025-B690-D3C596FF0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4400" y="572400"/>
            <a:ext cx="1905000" cy="190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1300517D-F881-4C56-8220-6197866B9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3384000"/>
            <a:ext cx="3680885" cy="1828800"/>
          </a:xfrm>
        </p:spPr>
        <p:txBody>
          <a:bodyPr/>
          <a:lstStyle/>
          <a:p>
            <a:r>
              <a:rPr lang="el-GR" dirty="0" smtClean="0"/>
              <a:t>Το κατώφλι που θέτουμε για την αντίθεση που πρέπει να δημιουργείται στα σημεία. </a:t>
            </a:r>
            <a:endParaRPr lang="el-GR" dirty="0"/>
          </a:p>
        </p:txBody>
      </p:sp>
      <p:pic>
        <p:nvPicPr>
          <p:cNvPr id="6" name="Εικόνα 6" descr="Εικόνα που περιέχει εσωτερικό, πολύχρωμος, διαφορετικό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E5DBAB6D-B537-41D8-9290-995786F913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9600" y="3294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7" name="Εικόνα 7" descr="Εικόνα που περιέχει υπαίθριο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5A439C55-0487-49F4-9F4B-5D730758C8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800" y="3294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52D308-BA40-460B-8034-B898E5A4566C}"/>
              </a:ext>
            </a:extLst>
          </p:cNvPr>
          <p:cNvSpPr txBox="1"/>
          <p:nvPr/>
        </p:nvSpPr>
        <p:spPr>
          <a:xfrm>
            <a:off x="6814869" y="2485622"/>
            <a:ext cx="20099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c</a:t>
            </a:r>
            <a:r>
              <a:rPr lang="el-GR" sz="1600" i="1" dirty="0" err="1" smtClean="0">
                <a:cs typeface="Calibri"/>
              </a:rPr>
              <a:t>ontrastThreshold</a:t>
            </a:r>
            <a:r>
              <a:rPr lang="el-GR" sz="1600" i="1" dirty="0" smtClean="0">
                <a:cs typeface="Calibri"/>
              </a:rPr>
              <a:t> </a:t>
            </a:r>
            <a:r>
              <a:rPr lang="el-GR" sz="1600" i="1" dirty="0">
                <a:cs typeface="Calibri"/>
              </a:rPr>
              <a:t>= </a:t>
            </a:r>
            <a:r>
              <a:rPr lang="el-GR" sz="1600" i="1" dirty="0" smtClean="0">
                <a:cs typeface="Calibri"/>
              </a:rPr>
              <a:t>0,</a:t>
            </a:r>
            <a:r>
              <a:rPr lang="en-US" sz="1600" i="1" dirty="0" smtClean="0">
                <a:cs typeface="Calibri"/>
              </a:rPr>
              <a:t>0</a:t>
            </a:r>
            <a:r>
              <a:rPr lang="el-GR" sz="1600" i="1" dirty="0" smtClean="0">
                <a:cs typeface="Calibri"/>
              </a:rPr>
              <a:t>1</a:t>
            </a:r>
            <a:endParaRPr lang="el-GR" sz="1600" i="1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A0F9903-8024-4541-B473-D1387D7E658E}"/>
              </a:ext>
            </a:extLst>
          </p:cNvPr>
          <p:cNvSpPr txBox="1"/>
          <p:nvPr/>
        </p:nvSpPr>
        <p:spPr>
          <a:xfrm>
            <a:off x="8315864" y="5194641"/>
            <a:ext cx="19323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c</a:t>
            </a:r>
            <a:r>
              <a:rPr lang="el-GR" sz="1600" i="1" dirty="0" err="1" smtClean="0">
                <a:cs typeface="Calibri"/>
              </a:rPr>
              <a:t>ontrastThreshold</a:t>
            </a:r>
            <a:r>
              <a:rPr lang="el-GR" sz="1600" i="1" dirty="0" smtClean="0">
                <a:cs typeface="Calibri"/>
              </a:rPr>
              <a:t> = </a:t>
            </a:r>
            <a:r>
              <a:rPr lang="el-GR" sz="1600" i="1" dirty="0">
                <a:cs typeface="Calibri"/>
              </a:rPr>
              <a:t>0,06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1634D23-FA6B-4921-BD91-BBD4369C6AF2}"/>
              </a:ext>
            </a:extLst>
          </p:cNvPr>
          <p:cNvSpPr txBox="1"/>
          <p:nvPr/>
        </p:nvSpPr>
        <p:spPr>
          <a:xfrm>
            <a:off x="5591580" y="5162281"/>
            <a:ext cx="1841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l-GR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16ACCAF-8D02-4878-A787-D6A7673BF2F7}"/>
              </a:ext>
            </a:extLst>
          </p:cNvPr>
          <p:cNvSpPr txBox="1"/>
          <p:nvPr/>
        </p:nvSpPr>
        <p:spPr>
          <a:xfrm>
            <a:off x="5400136" y="5216064"/>
            <a:ext cx="19323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c</a:t>
            </a:r>
            <a:r>
              <a:rPr lang="el-GR" sz="1600" i="1" dirty="0" err="1" smtClean="0">
                <a:cs typeface="Calibri"/>
              </a:rPr>
              <a:t>ontrastThreshold</a:t>
            </a:r>
            <a:r>
              <a:rPr lang="el-GR" sz="1600" i="1" dirty="0" smtClean="0">
                <a:cs typeface="Calibri"/>
              </a:rPr>
              <a:t> = </a:t>
            </a:r>
            <a:r>
              <a:rPr lang="el-GR" sz="1600" i="1" dirty="0">
                <a:cs typeface="Calibri"/>
              </a:rPr>
              <a:t>0,02</a:t>
            </a:r>
          </a:p>
        </p:txBody>
      </p:sp>
    </p:spTree>
    <p:extLst>
      <p:ext uri="{BB962C8B-B14F-4D97-AF65-F5344CB8AC3E}">
        <p14:creationId xmlns:p14="http://schemas.microsoft.com/office/powerpoint/2010/main" xmlns="" val="406403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3D6E74DC-7F60-44D9-88D6-59A47890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00000"/>
            <a:ext cx="3680885" cy="1371600"/>
          </a:xfrm>
        </p:spPr>
        <p:txBody>
          <a:bodyPr/>
          <a:lstStyle/>
          <a:p>
            <a:r>
              <a:rPr lang="el-GR" dirty="0" err="1">
                <a:cs typeface="Calibri Light"/>
              </a:rPr>
              <a:t>Edge</a:t>
            </a:r>
            <a:r>
              <a:rPr lang="el-GR" dirty="0">
                <a:cs typeface="Calibri Light"/>
              </a:rPr>
              <a:t> </a:t>
            </a:r>
            <a:r>
              <a:rPr lang="el-GR" dirty="0" err="1">
                <a:cs typeface="Calibri Light"/>
              </a:rPr>
              <a:t>threshold</a:t>
            </a:r>
            <a:endParaRPr lang="el-GR" dirty="0" err="1"/>
          </a:p>
        </p:txBody>
      </p:sp>
      <p:pic>
        <p:nvPicPr>
          <p:cNvPr id="5" name="Εικόνα 5">
            <a:extLst>
              <a:ext uri="{FF2B5EF4-FFF2-40B4-BE49-F238E27FC236}">
                <a16:creationId xmlns:a16="http://schemas.microsoft.com/office/drawing/2014/main" xmlns="" id="{829F08FA-14C2-422E-8B51-EBF65213D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4400" y="572400"/>
            <a:ext cx="1905000" cy="190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94A204B2-6300-4358-BB90-141880B3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3384000"/>
            <a:ext cx="3680885" cy="1828800"/>
          </a:xfrm>
        </p:spPr>
        <p:txBody>
          <a:bodyPr/>
          <a:lstStyle/>
          <a:p>
            <a:r>
              <a:rPr lang="el-GR" dirty="0" smtClean="0"/>
              <a:t>Φιλτράρει και απορρίπτει σημεία που βρίσκονται πάνω σε ακμές.</a:t>
            </a:r>
            <a:endParaRPr lang="el-GR" dirty="0"/>
          </a:p>
        </p:txBody>
      </p:sp>
      <p:pic>
        <p:nvPicPr>
          <p:cNvPr id="6" name="Εικόνα 6" descr="Εικόνα που περιέχει φυσαλίδα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E4331F3B-7C35-4A24-9E0B-F94D3BF3D60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800" y="3294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7" name="Εικόνα 7">
            <a:extLst>
              <a:ext uri="{FF2B5EF4-FFF2-40B4-BE49-F238E27FC236}">
                <a16:creationId xmlns:a16="http://schemas.microsoft.com/office/drawing/2014/main" xmlns="" id="{02A2945E-319A-4F58-A72E-D60AD910E3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9600" y="3294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986DF8-9385-4D97-939E-C59D66491043}"/>
              </a:ext>
            </a:extLst>
          </p:cNvPr>
          <p:cNvSpPr txBox="1"/>
          <p:nvPr/>
        </p:nvSpPr>
        <p:spPr>
          <a:xfrm>
            <a:off x="6872258" y="2547304"/>
            <a:ext cx="18416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e</a:t>
            </a:r>
            <a:r>
              <a:rPr lang="el-GR" sz="1600" i="1" dirty="0" err="1" smtClean="0">
                <a:cs typeface="Calibri"/>
              </a:rPr>
              <a:t>dgeThreshold</a:t>
            </a:r>
            <a:r>
              <a:rPr lang="el-GR" sz="1600" i="1" dirty="0" smtClean="0">
                <a:cs typeface="Calibri"/>
              </a:rPr>
              <a:t> </a:t>
            </a:r>
            <a:r>
              <a:rPr lang="el-GR" sz="1600" i="1" dirty="0">
                <a:cs typeface="Calibri"/>
              </a:rPr>
              <a:t>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2C82F7-A8EB-498A-AE2E-38CAB9A0105A}"/>
              </a:ext>
            </a:extLst>
          </p:cNvPr>
          <p:cNvSpPr txBox="1"/>
          <p:nvPr/>
        </p:nvSpPr>
        <p:spPr>
          <a:xfrm>
            <a:off x="5407469" y="5284509"/>
            <a:ext cx="18416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e</a:t>
            </a:r>
            <a:r>
              <a:rPr lang="el-GR" sz="1600" i="1" dirty="0" err="1" smtClean="0">
                <a:cs typeface="Calibri"/>
              </a:rPr>
              <a:t>dgeThreshold</a:t>
            </a:r>
            <a:r>
              <a:rPr lang="el-GR" sz="1600" i="1" dirty="0" smtClean="0">
                <a:cs typeface="Calibri"/>
              </a:rPr>
              <a:t> </a:t>
            </a:r>
            <a:r>
              <a:rPr lang="el-GR" sz="1600" i="1" dirty="0">
                <a:cs typeface="Calibri"/>
              </a:rPr>
              <a:t>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58D917-599C-456D-AACF-256A21B8A28E}"/>
              </a:ext>
            </a:extLst>
          </p:cNvPr>
          <p:cNvSpPr txBox="1"/>
          <p:nvPr/>
        </p:nvSpPr>
        <p:spPr>
          <a:xfrm>
            <a:off x="8268361" y="5286656"/>
            <a:ext cx="19970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e</a:t>
            </a:r>
            <a:r>
              <a:rPr lang="el-GR" sz="1600" i="1" dirty="0" err="1" smtClean="0">
                <a:cs typeface="Calibri"/>
              </a:rPr>
              <a:t>dgeThreshold</a:t>
            </a:r>
            <a:r>
              <a:rPr lang="el-GR" sz="1600" i="1" dirty="0" smtClean="0">
                <a:cs typeface="Calibri"/>
              </a:rPr>
              <a:t> </a:t>
            </a:r>
            <a:r>
              <a:rPr lang="el-GR" sz="1600" i="1" dirty="0">
                <a:cs typeface="Calibri"/>
              </a:rPr>
              <a:t>= 15</a:t>
            </a:r>
          </a:p>
        </p:txBody>
      </p:sp>
    </p:spTree>
    <p:extLst>
      <p:ext uri="{BB962C8B-B14F-4D97-AF65-F5344CB8AC3E}">
        <p14:creationId xmlns:p14="http://schemas.microsoft.com/office/powerpoint/2010/main" xmlns="" val="290706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8DC63052-2DB6-4C7A-9525-1797C537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00000"/>
            <a:ext cx="3680885" cy="1371600"/>
          </a:xfrm>
        </p:spPr>
        <p:txBody>
          <a:bodyPr/>
          <a:lstStyle/>
          <a:p>
            <a:r>
              <a:rPr lang="el-GR" dirty="0" err="1">
                <a:cs typeface="Calibri Light"/>
              </a:rPr>
              <a:t>Gaussian</a:t>
            </a:r>
            <a:r>
              <a:rPr lang="el-GR" dirty="0">
                <a:cs typeface="Calibri Light"/>
              </a:rPr>
              <a:t> </a:t>
            </a:r>
            <a:r>
              <a:rPr lang="el-GR" dirty="0" err="1">
                <a:cs typeface="Calibri Light"/>
              </a:rPr>
              <a:t>sigma</a:t>
            </a:r>
            <a:endParaRPr lang="el-GR" dirty="0" err="1"/>
          </a:p>
        </p:txBody>
      </p:sp>
      <p:pic>
        <p:nvPicPr>
          <p:cNvPr id="5" name="Εικόνα 5">
            <a:extLst>
              <a:ext uri="{FF2B5EF4-FFF2-40B4-BE49-F238E27FC236}">
                <a16:creationId xmlns:a16="http://schemas.microsoft.com/office/drawing/2014/main" xmlns="" id="{39268815-1985-44B5-A9C2-5AD81B6B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4400" y="572400"/>
            <a:ext cx="1905000" cy="190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7D17B987-C877-4C7C-92C2-3ACA9B66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3384000"/>
            <a:ext cx="3680885" cy="1828800"/>
          </a:xfrm>
        </p:spPr>
        <p:txBody>
          <a:bodyPr/>
          <a:lstStyle/>
          <a:p>
            <a:r>
              <a:rPr lang="el-GR" dirty="0" smtClean="0"/>
              <a:t>Εφαρμόζεται στη φωτογραφία της πρώτης οκτάβας. Όσο χαμηλότερη ανάλυση, τόσο μικρότερη τιμή </a:t>
            </a:r>
            <a:r>
              <a:rPr lang="en-US" dirty="0" smtClean="0"/>
              <a:t>sigma </a:t>
            </a:r>
            <a:r>
              <a:rPr lang="el-GR" dirty="0" err="1" smtClean="0"/>
              <a:t>χρειαζομαστε</a:t>
            </a:r>
            <a:r>
              <a:rPr lang="el-GR" dirty="0" smtClean="0"/>
              <a:t>.</a:t>
            </a:r>
            <a:endParaRPr lang="el-GR" dirty="0"/>
          </a:p>
        </p:txBody>
      </p:sp>
      <p:pic>
        <p:nvPicPr>
          <p:cNvPr id="6" name="Εικόνα 6" descr="Εικόνα που περιέχει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3901A3F9-5122-4EFE-A1F3-75EAB05F7A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800" y="3294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7" name="Εικόνα 7" descr="Εικόνα που περιέχει χλόη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362E405D-C69B-45EC-AD8F-008AE48D752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9600" y="3294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4A8B33-7A1E-43E4-A822-7E1364B63C13}"/>
              </a:ext>
            </a:extLst>
          </p:cNvPr>
          <p:cNvSpPr txBox="1"/>
          <p:nvPr/>
        </p:nvSpPr>
        <p:spPr>
          <a:xfrm>
            <a:off x="6853102" y="2547505"/>
            <a:ext cx="18416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err="1" smtClean="0">
                <a:cs typeface="Calibri"/>
              </a:rPr>
              <a:t>s</a:t>
            </a:r>
            <a:r>
              <a:rPr lang="el-GR" sz="1600" i="1" dirty="0" err="1" smtClean="0">
                <a:cs typeface="Calibri"/>
              </a:rPr>
              <a:t>igma</a:t>
            </a:r>
            <a:r>
              <a:rPr lang="el-GR" sz="1600" i="1" dirty="0" smtClean="0">
                <a:cs typeface="Calibri"/>
              </a:rPr>
              <a:t> </a:t>
            </a:r>
            <a:r>
              <a:rPr lang="el-GR" sz="1600" i="1" dirty="0">
                <a:cs typeface="Calibri"/>
              </a:rPr>
              <a:t>= 0,4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5435859" y="5258833"/>
            <a:ext cx="18416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err="1" smtClean="0">
                <a:cs typeface="Calibri"/>
              </a:rPr>
              <a:t>s</a:t>
            </a:r>
            <a:r>
              <a:rPr lang="el-GR" sz="1600" i="1" dirty="0" err="1" smtClean="0">
                <a:cs typeface="Calibri"/>
              </a:rPr>
              <a:t>igma</a:t>
            </a:r>
            <a:r>
              <a:rPr lang="el-GR" sz="1600" i="1" dirty="0" smtClean="0">
                <a:cs typeface="Calibri"/>
              </a:rPr>
              <a:t> </a:t>
            </a:r>
            <a:r>
              <a:rPr lang="el-GR" sz="1600" i="1" dirty="0">
                <a:cs typeface="Calibri"/>
              </a:rPr>
              <a:t>= 1,6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504873-006B-47A6-9F9B-ABA989003239}"/>
              </a:ext>
            </a:extLst>
          </p:cNvPr>
          <p:cNvSpPr txBox="1"/>
          <p:nvPr/>
        </p:nvSpPr>
        <p:spPr>
          <a:xfrm>
            <a:off x="8285411" y="5269605"/>
            <a:ext cx="18416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err="1" smtClean="0">
                <a:cs typeface="Calibri"/>
              </a:rPr>
              <a:t>s</a:t>
            </a:r>
            <a:r>
              <a:rPr lang="el-GR" sz="1600" i="1" dirty="0" err="1" smtClean="0">
                <a:cs typeface="Calibri"/>
              </a:rPr>
              <a:t>igma</a:t>
            </a:r>
            <a:r>
              <a:rPr lang="el-GR" sz="1600" i="1" dirty="0" smtClean="0">
                <a:cs typeface="Calibri"/>
              </a:rPr>
              <a:t> </a:t>
            </a:r>
            <a:r>
              <a:rPr lang="el-GR" sz="1600" i="1" dirty="0">
                <a:cs typeface="Calibri"/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xmlns="" val="288827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85800" y="2765117"/>
            <a:ext cx="10131427" cy="1468800"/>
          </a:xfrm>
        </p:spPr>
        <p:txBody>
          <a:bodyPr/>
          <a:lstStyle/>
          <a:p>
            <a:pPr algn="ctr"/>
            <a:r>
              <a:rPr lang="el-GR" dirty="0" err="1" smtClean="0"/>
              <a:t>Πειραματα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Στοχοι</a:t>
            </a:r>
            <a:r>
              <a:rPr lang="el-GR" dirty="0" smtClean="0"/>
              <a:t> </a:t>
            </a:r>
            <a:r>
              <a:rPr lang="el-GR" dirty="0" err="1" smtClean="0"/>
              <a:t>Εργασιασ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1" y="1874648"/>
            <a:ext cx="10131425" cy="3649133"/>
          </a:xfrm>
        </p:spPr>
        <p:txBody>
          <a:bodyPr>
            <a:normAutofit/>
          </a:bodyPr>
          <a:lstStyle/>
          <a:p>
            <a:r>
              <a:rPr lang="el-GR" sz="3200" dirty="0" smtClean="0"/>
              <a:t>Πειραματισμός με τις τιμές παραμέτρων</a:t>
            </a:r>
          </a:p>
          <a:p>
            <a:r>
              <a:rPr lang="el-GR" sz="3200" dirty="0" smtClean="0"/>
              <a:t>Σύγκριση αποτελεσμάτων μοντέλων διαφορετικών παραμέτρων</a:t>
            </a:r>
            <a:endParaRPr lang="el-G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Πειραματα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1" y="1875600"/>
            <a:ext cx="10131425" cy="3145926"/>
          </a:xfrm>
        </p:spPr>
        <p:txBody>
          <a:bodyPr/>
          <a:lstStyle/>
          <a:p>
            <a:pPr marL="342900" indent="-342900" algn="ctr">
              <a:buNone/>
            </a:pP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sz="2000" dirty="0" smtClean="0"/>
              <a:t>Πειραματισμός με τιμές παραμέτρων του μοντέλου </a:t>
            </a:r>
            <a:r>
              <a:rPr lang="en-US" sz="2000" dirty="0" smtClean="0"/>
              <a:t>SIFT</a:t>
            </a:r>
            <a:r>
              <a:rPr lang="el-GR" sz="2000" dirty="0" smtClean="0"/>
              <a:t> που παρέχει το </a:t>
            </a:r>
            <a:r>
              <a:rPr lang="en-US" sz="2000" dirty="0" err="1" smtClean="0"/>
              <a:t>openCV</a:t>
            </a:r>
            <a:endParaRPr lang="el-G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l-GR" sz="2000" dirty="0" smtClean="0"/>
              <a:t>Σύγκριση αποτελεσμάτων δύο διαφορετικών μοντέλων</a:t>
            </a:r>
          </a:p>
          <a:p>
            <a:pPr marL="342900" indent="-342900">
              <a:buNone/>
            </a:pPr>
            <a:endParaRPr lang="el-GR" sz="2000" dirty="0" smtClean="0"/>
          </a:p>
          <a:p>
            <a:pPr marL="342900" indent="-342900">
              <a:buNone/>
            </a:pPr>
            <a:r>
              <a:rPr lang="el-GR" sz="2000" dirty="0" smtClean="0"/>
              <a:t>Για τα πειράματα χρησιμοποιήθηκε η έννοια :</a:t>
            </a:r>
          </a:p>
          <a:p>
            <a:pPr marL="342900" indent="-342900" algn="ctr">
              <a:buNone/>
            </a:pPr>
            <a:r>
              <a:rPr lang="en-US" sz="2000" dirty="0" err="1" smtClean="0"/>
              <a:t>success_rate_of_matching</a:t>
            </a:r>
            <a:r>
              <a:rPr lang="en-US" sz="2000" dirty="0" smtClean="0"/>
              <a:t> = ( </a:t>
            </a:r>
            <a:r>
              <a:rPr lang="en-US" sz="2000" dirty="0" err="1" smtClean="0"/>
              <a:t>good_matches</a:t>
            </a:r>
            <a:r>
              <a:rPr lang="en-US" sz="2000" dirty="0" smtClean="0"/>
              <a:t> / </a:t>
            </a:r>
            <a:r>
              <a:rPr lang="en-US" sz="2000" dirty="0" err="1" smtClean="0"/>
              <a:t>total_matches</a:t>
            </a:r>
            <a:r>
              <a:rPr lang="en-US" sz="2000" dirty="0" smtClean="0"/>
              <a:t> ) * 100</a:t>
            </a:r>
            <a:endParaRPr lang="el-GR" sz="2000" dirty="0" smtClean="0"/>
          </a:p>
          <a:p>
            <a:pPr marL="342900" indent="-342900"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1C060D8C-928E-4D35-9426-15660FFB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cs typeface="Calibri Light"/>
              </a:rPr>
              <a:t>TA KEYPOINTS ΠΑΝΩ ΣΤΗΝ </a:t>
            </a:r>
            <a:r>
              <a:rPr lang="el-GR" dirty="0" smtClean="0">
                <a:cs typeface="Calibri Light"/>
              </a:rPr>
              <a:t>ΕΙΚΟΝΑ</a:t>
            </a:r>
            <a:endParaRPr lang="el-GR" dirty="0"/>
          </a:p>
        </p:txBody>
      </p:sp>
      <p:pic>
        <p:nvPicPr>
          <p:cNvPr id="3" name="Εικόνα 3" descr="Εικόνα που περιέχει πράσινο, πολύχρωμος, κλείσιμο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DB292B0A-2889-40F8-8029-6D1B82ADC85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4000" y="2700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4" name="Εικόνα 4" descr="Εικόνα που περιέχει πράσινο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016AF7FF-48CC-4692-913C-19EE284263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000" y="2700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" name="Εικόνα 5" descr="Εικόνα που περιέχει πράσινο, κλείσιμο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FA4CE6BD-B0A5-4F18-AF71-5ABBB9787D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2000" y="2700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6" name="Εικόνα 6" descr="Εικόνα που περιέχει πολύχρωμο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0FBB90F2-D1A2-49BF-B23A-887A9FC8D74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0000" y="2700000"/>
            <a:ext cx="1905000" cy="190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7DD123-9AD2-43FA-A1B0-4132B9D22F84}"/>
              </a:ext>
            </a:extLst>
          </p:cNvPr>
          <p:cNvSpPr txBox="1"/>
          <p:nvPr/>
        </p:nvSpPr>
        <p:spPr>
          <a:xfrm>
            <a:off x="1247106" y="4735132"/>
            <a:ext cx="1594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err="1">
                <a:cs typeface="Calibri"/>
              </a:rPr>
              <a:t>Initial</a:t>
            </a:r>
            <a:endParaRPr lang="el-GR" sz="1600" i="1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4456AE-AEEF-45B0-B738-B22D8AF35173}"/>
              </a:ext>
            </a:extLst>
          </p:cNvPr>
          <p:cNvSpPr txBox="1"/>
          <p:nvPr/>
        </p:nvSpPr>
        <p:spPr>
          <a:xfrm>
            <a:off x="3622813" y="4674788"/>
            <a:ext cx="1594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err="1">
                <a:cs typeface="Calibri"/>
              </a:rPr>
              <a:t>Double</a:t>
            </a:r>
            <a:r>
              <a:rPr lang="el-GR" sz="1600" i="1" dirty="0">
                <a:cs typeface="Calibri"/>
              </a:rPr>
              <a:t> </a:t>
            </a:r>
            <a:r>
              <a:rPr lang="el-GR" sz="1600" i="1" dirty="0" err="1">
                <a:cs typeface="Calibri"/>
              </a:rPr>
              <a:t>Bilateral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191E7B-3C26-45BB-8792-C824C604C023}"/>
              </a:ext>
            </a:extLst>
          </p:cNvPr>
          <p:cNvSpPr txBox="1"/>
          <p:nvPr/>
        </p:nvSpPr>
        <p:spPr>
          <a:xfrm>
            <a:off x="6005242" y="4653161"/>
            <a:ext cx="1594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err="1">
                <a:cs typeface="Calibri"/>
              </a:rPr>
              <a:t>Double</a:t>
            </a:r>
            <a:r>
              <a:rPr lang="el-GR" sz="1600" i="1" dirty="0">
                <a:cs typeface="Calibri"/>
              </a:rPr>
              <a:t> </a:t>
            </a:r>
            <a:r>
              <a:rPr lang="el-GR" sz="1600" i="1" dirty="0" err="1">
                <a:cs typeface="Calibri"/>
              </a:rPr>
              <a:t>Median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2BEF64-803A-483F-8952-7CC8979BF34C}"/>
              </a:ext>
            </a:extLst>
          </p:cNvPr>
          <p:cNvSpPr txBox="1"/>
          <p:nvPr/>
        </p:nvSpPr>
        <p:spPr>
          <a:xfrm>
            <a:off x="8368312" y="4687504"/>
            <a:ext cx="1594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err="1">
                <a:cs typeface="Calibri"/>
              </a:rPr>
              <a:t>Median</a:t>
            </a:r>
            <a:endParaRPr lang="el-GR" sz="1600" i="1" dirty="0" err="1"/>
          </a:p>
        </p:txBody>
      </p:sp>
    </p:spTree>
    <p:extLst>
      <p:ext uri="{BB962C8B-B14F-4D97-AF65-F5344CB8AC3E}">
        <p14:creationId xmlns:p14="http://schemas.microsoft.com/office/powerpoint/2010/main" xmlns="" val="3331616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B5C55CB5-E47F-4274-BBE6-1D76CB96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cs typeface="Calibri Light"/>
              </a:rPr>
              <a:t>ΑΠΟΤΕΛΕΣΜΑΤΑ ΤΟΥ FEATURE </a:t>
            </a:r>
            <a:r>
              <a:rPr lang="el-GR" dirty="0" smtClean="0">
                <a:cs typeface="Calibri Light"/>
              </a:rPr>
              <a:t>MATCHING</a:t>
            </a:r>
            <a:endParaRPr lang="el-GR" dirty="0"/>
          </a:p>
        </p:txBody>
      </p:sp>
      <p:pic>
        <p:nvPicPr>
          <p:cNvPr id="3" name="Εικόνα 3">
            <a:extLst>
              <a:ext uri="{FF2B5EF4-FFF2-40B4-BE49-F238E27FC236}">
                <a16:creationId xmlns:a16="http://schemas.microsoft.com/office/drawing/2014/main" xmlns="" id="{8C1804D6-A75D-40E8-80A7-E53F363294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7442" y="2772000"/>
            <a:ext cx="3526665" cy="1725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4" name="Εικόνα 4">
            <a:extLst>
              <a:ext uri="{FF2B5EF4-FFF2-40B4-BE49-F238E27FC236}">
                <a16:creationId xmlns:a16="http://schemas.microsoft.com/office/drawing/2014/main" xmlns="" id="{AC433AA4-F3D2-4271-8BF2-E84E14DC6A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0569" y="2772000"/>
            <a:ext cx="3451538" cy="1725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F453A1-4B53-4047-956A-2B1A02AF3E23}"/>
              </a:ext>
            </a:extLst>
          </p:cNvPr>
          <p:cNvSpPr txBox="1"/>
          <p:nvPr/>
        </p:nvSpPr>
        <p:spPr>
          <a:xfrm>
            <a:off x="2944930" y="4618979"/>
            <a:ext cx="1594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err="1">
                <a:cs typeface="Calibri"/>
              </a:rPr>
              <a:t>Bilateral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50965E-53D8-4295-88AB-C96971913C78}"/>
              </a:ext>
            </a:extLst>
          </p:cNvPr>
          <p:cNvSpPr txBox="1"/>
          <p:nvPr/>
        </p:nvSpPr>
        <p:spPr>
          <a:xfrm>
            <a:off x="7484733" y="4610353"/>
            <a:ext cx="1594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err="1">
                <a:cs typeface="Calibri"/>
              </a:rPr>
              <a:t>Double</a:t>
            </a:r>
            <a:r>
              <a:rPr lang="el-GR" sz="1600" i="1" dirty="0">
                <a:cs typeface="Calibri"/>
              </a:rPr>
              <a:t> </a:t>
            </a:r>
            <a:r>
              <a:rPr lang="el-GR" sz="1600" i="1" dirty="0" err="1">
                <a:cs typeface="Calibri"/>
              </a:rPr>
              <a:t>Blur</a:t>
            </a:r>
          </a:p>
        </p:txBody>
      </p:sp>
    </p:spTree>
    <p:extLst>
      <p:ext uri="{BB962C8B-B14F-4D97-AF65-F5344CB8AC3E}">
        <p14:creationId xmlns:p14="http://schemas.microsoft.com/office/powerpoint/2010/main" xmlns="" val="7827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0000" y="1980000"/>
            <a:ext cx="3680885" cy="1371600"/>
          </a:xfrm>
        </p:spPr>
        <p:txBody>
          <a:bodyPr/>
          <a:lstStyle/>
          <a:p>
            <a:r>
              <a:rPr lang="el-GR" dirty="0" smtClean="0"/>
              <a:t>1.1 </a:t>
            </a:r>
            <a:r>
              <a:rPr lang="el-GR" dirty="0" err="1" smtClean="0"/>
              <a:t>αριθμοσ</a:t>
            </a:r>
            <a:r>
              <a:rPr lang="el-GR" dirty="0" smtClean="0"/>
              <a:t> </a:t>
            </a:r>
            <a:r>
              <a:rPr lang="el-GR" dirty="0" err="1" smtClean="0"/>
              <a:t>χαρακτηριστικων</a:t>
            </a:r>
            <a:endParaRPr lang="el-GR" dirty="0"/>
          </a:p>
        </p:txBody>
      </p:sp>
      <p:pic>
        <p:nvPicPr>
          <p:cNvPr id="5" name="4 - Θέση περιεχομένου" descr="nof_sucra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84505" y="1514795"/>
            <a:ext cx="5266955" cy="395021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720000" y="3456000"/>
            <a:ext cx="3680885" cy="1828800"/>
          </a:xfrm>
        </p:spPr>
        <p:txBody>
          <a:bodyPr/>
          <a:lstStyle/>
          <a:p>
            <a:r>
              <a:rPr lang="el-GR" dirty="0" smtClean="0"/>
              <a:t>Καλύτερα αποτελέσματα έχουμε όταν περιορίζουμε τον αριθμό των χαρακτηριστικών στο </a:t>
            </a:r>
            <a:r>
              <a:rPr lang="el-GR" dirty="0" err="1" smtClean="0"/>
              <a:t>υποτετραπλάσιο</a:t>
            </a:r>
            <a:r>
              <a:rPr lang="el-GR" dirty="0" smtClean="0"/>
              <a:t> του αρχικού</a:t>
            </a:r>
            <a:endParaRPr lang="el-G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1.2 </a:t>
            </a:r>
            <a:r>
              <a:rPr lang="el-GR" dirty="0" err="1" smtClean="0"/>
              <a:t>Αριθμοσ</a:t>
            </a:r>
            <a:r>
              <a:rPr lang="el-GR" dirty="0" smtClean="0"/>
              <a:t> </a:t>
            </a:r>
            <a:r>
              <a:rPr lang="el-GR" dirty="0" err="1" smtClean="0"/>
              <a:t>στρωματων</a:t>
            </a:r>
            <a:r>
              <a:rPr lang="el-GR" dirty="0" smtClean="0"/>
              <a:t> </a:t>
            </a:r>
            <a:r>
              <a:rPr lang="el-GR" dirty="0" err="1" smtClean="0"/>
              <a:t>ανα</a:t>
            </a:r>
            <a:r>
              <a:rPr lang="el-GR" dirty="0" smtClean="0"/>
              <a:t> </a:t>
            </a:r>
            <a:r>
              <a:rPr lang="el-GR" dirty="0" err="1" smtClean="0"/>
              <a:t>Ο</a:t>
            </a:r>
            <a:r>
              <a:rPr lang="el-GR" dirty="0" err="1" smtClean="0"/>
              <a:t>κταβα</a:t>
            </a:r>
            <a:endParaRPr lang="el-GR" dirty="0"/>
          </a:p>
        </p:txBody>
      </p:sp>
      <p:pic>
        <p:nvPicPr>
          <p:cNvPr id="5" name="4 - Θέση περιεχομένου" descr="diag2.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80000" y="540000"/>
            <a:ext cx="3511303" cy="263347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720000" y="3456000"/>
            <a:ext cx="3680885" cy="1828800"/>
          </a:xfrm>
        </p:spPr>
        <p:txBody>
          <a:bodyPr/>
          <a:lstStyle/>
          <a:p>
            <a:r>
              <a:rPr lang="el-GR" dirty="0" smtClean="0"/>
              <a:t>Όσο αυξάνεται, τόσο αυξάνονται και τα </a:t>
            </a:r>
            <a:r>
              <a:rPr lang="en-US" dirty="0" err="1" smtClean="0"/>
              <a:t>keypoints</a:t>
            </a:r>
            <a:r>
              <a:rPr lang="el-GR" dirty="0" smtClean="0"/>
              <a:t> που εντοπίζονται, ενώ μειώνεται το </a:t>
            </a:r>
            <a:r>
              <a:rPr lang="en-US" dirty="0" smtClean="0"/>
              <a:t>success rate</a:t>
            </a:r>
            <a:endParaRPr lang="el-GR" dirty="0"/>
          </a:p>
        </p:txBody>
      </p:sp>
      <p:pic>
        <p:nvPicPr>
          <p:cNvPr id="6" name="5 - Εικόνα" descr="diag2.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0000" y="3348000"/>
            <a:ext cx="3511303" cy="26334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contrast threshold</a:t>
            </a:r>
            <a:endParaRPr lang="el-GR" dirty="0"/>
          </a:p>
        </p:txBody>
      </p:sp>
      <p:pic>
        <p:nvPicPr>
          <p:cNvPr id="5" name="4 - Θέση περιεχομένου" descr="diag3.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80000" y="540000"/>
            <a:ext cx="3511303" cy="263347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720000" y="3456000"/>
            <a:ext cx="3680885" cy="1828800"/>
          </a:xfrm>
        </p:spPr>
        <p:txBody>
          <a:bodyPr/>
          <a:lstStyle/>
          <a:p>
            <a:r>
              <a:rPr lang="el-GR" dirty="0" smtClean="0"/>
              <a:t>Όσο αυξάνεται το όριο, τόσο μειώνονται τα </a:t>
            </a:r>
            <a:r>
              <a:rPr lang="en-US" dirty="0" err="1" smtClean="0"/>
              <a:t>keypoints</a:t>
            </a:r>
            <a:r>
              <a:rPr lang="el-GR" dirty="0" smtClean="0"/>
              <a:t>, ενώ αυξάνεται το </a:t>
            </a:r>
            <a:r>
              <a:rPr lang="en-US" dirty="0" smtClean="0"/>
              <a:t>success rate</a:t>
            </a:r>
            <a:endParaRPr lang="el-GR" dirty="0"/>
          </a:p>
        </p:txBody>
      </p:sp>
      <p:pic>
        <p:nvPicPr>
          <p:cNvPr id="6" name="5 - Εικόνα" descr="diag3.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0000" y="3348000"/>
            <a:ext cx="3511303" cy="26334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0000" y="2074333"/>
            <a:ext cx="3680885" cy="1371600"/>
          </a:xfrm>
        </p:spPr>
        <p:txBody>
          <a:bodyPr/>
          <a:lstStyle/>
          <a:p>
            <a:r>
              <a:rPr lang="el-GR" dirty="0" smtClean="0"/>
              <a:t>1.4 </a:t>
            </a:r>
            <a:r>
              <a:rPr lang="en-US" dirty="0" smtClean="0"/>
              <a:t>edge threshold</a:t>
            </a:r>
            <a:endParaRPr lang="el-GR" dirty="0"/>
          </a:p>
        </p:txBody>
      </p:sp>
      <p:pic>
        <p:nvPicPr>
          <p:cNvPr id="5" name="4 - Θέση περιεχομένου" descr="diag4.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80151" y="540009"/>
            <a:ext cx="3511303" cy="263347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720000" y="3456000"/>
            <a:ext cx="3680885" cy="1828800"/>
          </a:xfrm>
        </p:spPr>
        <p:txBody>
          <a:bodyPr/>
          <a:lstStyle/>
          <a:p>
            <a:r>
              <a:rPr lang="el-GR" dirty="0" smtClean="0"/>
              <a:t>Αντίθετη συμπεριφορά από το </a:t>
            </a:r>
            <a:r>
              <a:rPr lang="en-US" dirty="0" smtClean="0"/>
              <a:t>contrast threshold </a:t>
            </a:r>
            <a:r>
              <a:rPr lang="el-GR" dirty="0" smtClean="0"/>
              <a:t>κατά την αύξηση της παραμέτρου</a:t>
            </a:r>
            <a:endParaRPr lang="el-GR" dirty="0"/>
          </a:p>
        </p:txBody>
      </p:sp>
      <p:pic>
        <p:nvPicPr>
          <p:cNvPr id="6" name="5 - Εικόνα" descr="diag4.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2458" y="3348000"/>
            <a:ext cx="3511303" cy="26334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0000" y="2074333"/>
            <a:ext cx="3680885" cy="1371600"/>
          </a:xfrm>
        </p:spPr>
        <p:txBody>
          <a:bodyPr/>
          <a:lstStyle/>
          <a:p>
            <a:r>
              <a:rPr lang="el-GR" dirty="0" smtClean="0"/>
              <a:t>1.5 </a:t>
            </a:r>
            <a:r>
              <a:rPr lang="en-US" dirty="0" smtClean="0"/>
              <a:t>Gaussian Sigma</a:t>
            </a:r>
            <a:endParaRPr lang="el-GR" dirty="0"/>
          </a:p>
        </p:txBody>
      </p:sp>
      <p:pic>
        <p:nvPicPr>
          <p:cNvPr id="5" name="4 - Θέση περιεχομένου" descr="diag5.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80151" y="540000"/>
            <a:ext cx="3511303" cy="263347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720000" y="3456000"/>
            <a:ext cx="3680885" cy="1828800"/>
          </a:xfrm>
        </p:spPr>
        <p:txBody>
          <a:bodyPr/>
          <a:lstStyle/>
          <a:p>
            <a:r>
              <a:rPr lang="el-GR" dirty="0" smtClean="0"/>
              <a:t>Παρόμοια συμπεριφορά με</a:t>
            </a:r>
            <a:r>
              <a:rPr lang="en-US" dirty="0" smtClean="0"/>
              <a:t> </a:t>
            </a:r>
            <a:r>
              <a:rPr lang="el-GR" dirty="0" smtClean="0"/>
              <a:t>αυτή του </a:t>
            </a:r>
            <a:r>
              <a:rPr lang="en-US" dirty="0" smtClean="0"/>
              <a:t>contrast threshold</a:t>
            </a:r>
            <a:endParaRPr lang="el-GR" dirty="0"/>
          </a:p>
        </p:txBody>
      </p:sp>
      <p:pic>
        <p:nvPicPr>
          <p:cNvPr id="6" name="5 - Εικόνα" descr="diag5.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000" y="3348000"/>
            <a:ext cx="3511303" cy="26334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2.1 Δυο </a:t>
            </a:r>
            <a:r>
              <a:rPr lang="el-GR" dirty="0" err="1" smtClean="0"/>
              <a:t>ιδια</a:t>
            </a:r>
            <a:r>
              <a:rPr lang="el-GR" dirty="0" smtClean="0"/>
              <a:t> </a:t>
            </a:r>
            <a:r>
              <a:rPr lang="el-GR" dirty="0" err="1" smtClean="0"/>
              <a:t>μοντελα</a:t>
            </a:r>
            <a:r>
              <a:rPr lang="el-GR" dirty="0" smtClean="0"/>
              <a:t> με </a:t>
            </a:r>
            <a:r>
              <a:rPr lang="en-US" dirty="0" smtClean="0"/>
              <a:t>default </a:t>
            </a:r>
            <a:r>
              <a:rPr lang="el-GR" dirty="0" err="1" smtClean="0"/>
              <a:t>τιμεσ</a:t>
            </a:r>
            <a:endParaRPr lang="el-GR" dirty="0"/>
          </a:p>
        </p:txBody>
      </p:sp>
      <p:pic>
        <p:nvPicPr>
          <p:cNvPr id="4" name="3 - Θέση περιεχομένου" descr="initial_de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48236" y="2186451"/>
            <a:ext cx="1524000" cy="1524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" name="4 - Εικόνα" descr="side_de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3547" y="4314644"/>
            <a:ext cx="1524000" cy="15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6" name="5 - Εικόνα" descr="matches_de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6076" y="3037936"/>
            <a:ext cx="3657600" cy="182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2425240" y="3766463"/>
            <a:ext cx="18416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smtClean="0">
                <a:cs typeface="Calibri"/>
              </a:rPr>
              <a:t>Αρχική εικόνα</a:t>
            </a:r>
            <a:endParaRPr lang="el-GR" sz="1600" i="1" dirty="0">
              <a:cs typeface="Calibri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2209580" y="5854054"/>
            <a:ext cx="23279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i="1" dirty="0" smtClean="0">
                <a:cs typeface="Calibri"/>
              </a:rPr>
              <a:t>Εικόνα που έχει υποστεί </a:t>
            </a:r>
            <a:r>
              <a:rPr lang="en-US" sz="1600" i="1" dirty="0" smtClean="0">
                <a:cs typeface="Calibri"/>
              </a:rPr>
              <a:t>Gaussian </a:t>
            </a:r>
            <a:r>
              <a:rPr lang="en-US" sz="1600" i="1" dirty="0" smtClean="0">
                <a:cs typeface="Calibri"/>
              </a:rPr>
              <a:t>blur</a:t>
            </a:r>
            <a:endParaRPr lang="el-GR" sz="1600" i="1" dirty="0">
              <a:cs typeface="Calibri"/>
            </a:endParaRPr>
          </a:p>
        </p:txBody>
      </p:sp>
      <p:cxnSp>
        <p:nvCxnSpPr>
          <p:cNvPr id="11" name="10 - Ευθύγραμμο βέλος σύνδεσης"/>
          <p:cNvCxnSpPr/>
          <p:nvPr/>
        </p:nvCxnSpPr>
        <p:spPr>
          <a:xfrm>
            <a:off x="4287328" y="3036498"/>
            <a:ext cx="1984076" cy="819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- Ευθύγραμμο βέλος σύνδεσης"/>
          <p:cNvCxnSpPr/>
          <p:nvPr/>
        </p:nvCxnSpPr>
        <p:spPr>
          <a:xfrm flipV="1">
            <a:off x="4244196" y="4201065"/>
            <a:ext cx="2018581" cy="8626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7373927" y="4910901"/>
            <a:ext cx="1841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Matches = 165/473</a:t>
            </a:r>
            <a:r>
              <a:rPr lang="en-US" dirty="0" smtClean="0">
                <a:cs typeface="Calibri"/>
              </a:rPr>
              <a:t> </a:t>
            </a:r>
            <a:endParaRPr lang="el-GR" dirty="0"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l-GR" dirty="0" smtClean="0"/>
              <a:t>2</a:t>
            </a:r>
            <a:r>
              <a:rPr lang="en-US" dirty="0" smtClean="0"/>
              <a:t> </a:t>
            </a:r>
            <a:r>
              <a:rPr lang="el-GR" dirty="0" err="1" smtClean="0"/>
              <a:t>Αλλαγη</a:t>
            </a:r>
            <a:r>
              <a:rPr lang="el-GR" dirty="0" smtClean="0"/>
              <a:t> στα </a:t>
            </a:r>
            <a:r>
              <a:rPr lang="en-US" dirty="0" smtClean="0"/>
              <a:t>octave layers</a:t>
            </a:r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936000" y="2016000"/>
            <a:ext cx="4709054" cy="576262"/>
          </a:xfrm>
        </p:spPr>
        <p:txBody>
          <a:bodyPr/>
          <a:lstStyle/>
          <a:p>
            <a:r>
              <a:rPr lang="el-GR" dirty="0" smtClean="0"/>
              <a:t>Μείωση</a:t>
            </a:r>
            <a:r>
              <a:rPr lang="en-US" dirty="0" smtClean="0"/>
              <a:t> </a:t>
            </a:r>
            <a:endParaRPr lang="el-GR" dirty="0"/>
          </a:p>
        </p:txBody>
      </p:sp>
      <p:pic>
        <p:nvPicPr>
          <p:cNvPr id="7" name="6 - Θέση περιεχομένου" descr="octave_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72000" y="2736000"/>
            <a:ext cx="1524000" cy="1524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6084000" y="2016000"/>
            <a:ext cx="4722813" cy="576262"/>
          </a:xfrm>
        </p:spPr>
        <p:txBody>
          <a:bodyPr/>
          <a:lstStyle/>
          <a:p>
            <a:r>
              <a:rPr lang="el-GR" dirty="0" smtClean="0"/>
              <a:t>Αύξηση</a:t>
            </a:r>
            <a:endParaRPr lang="el-GR" dirty="0"/>
          </a:p>
        </p:txBody>
      </p:sp>
      <p:pic>
        <p:nvPicPr>
          <p:cNvPr id="8" name="7 - Θέση περιεχομένου" descr="octave_5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20000" y="2736000"/>
            <a:ext cx="1524000" cy="1524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9" name="8 - Εικόνα" descr="matches_octave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0000" y="4392000"/>
            <a:ext cx="33528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" name="9 - Εικόνα" descr="matches_octave_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2000" y="4392000"/>
            <a:ext cx="33528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cxnSp>
        <p:nvCxnSpPr>
          <p:cNvPr id="11" name="10 - Γωνιακή σύνδεση"/>
          <p:cNvCxnSpPr/>
          <p:nvPr/>
        </p:nvCxnSpPr>
        <p:spPr>
          <a:xfrm>
            <a:off x="2682816" y="3398808"/>
            <a:ext cx="1509622" cy="923026"/>
          </a:xfrm>
          <a:prstGeom prst="bentConnector3">
            <a:avLst>
              <a:gd name="adj1" fmla="val 99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11 - Γωνιακή σύνδεση"/>
          <p:cNvCxnSpPr/>
          <p:nvPr/>
        </p:nvCxnSpPr>
        <p:spPr>
          <a:xfrm>
            <a:off x="7795404" y="3421811"/>
            <a:ext cx="1509622" cy="923026"/>
          </a:xfrm>
          <a:prstGeom prst="bentConnector3">
            <a:avLst>
              <a:gd name="adj1" fmla="val 99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3276379" y="6118599"/>
            <a:ext cx="1841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Matches = 107/473</a:t>
            </a:r>
            <a:r>
              <a:rPr lang="en-US" dirty="0" smtClean="0">
                <a:cs typeface="Calibri"/>
              </a:rPr>
              <a:t> </a:t>
            </a:r>
            <a:endParaRPr lang="el-GR" dirty="0">
              <a:cs typeface="Calibri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8363089" y="6124350"/>
            <a:ext cx="1841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Matches = 139/473</a:t>
            </a:r>
            <a:r>
              <a:rPr lang="en-US" dirty="0" smtClean="0">
                <a:cs typeface="Calibri"/>
              </a:rPr>
              <a:t> </a:t>
            </a:r>
            <a:endParaRPr lang="el-GR" dirty="0">
              <a:cs typeface="Calibri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906990" y="4275423"/>
            <a:ext cx="15515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err="1" smtClean="0">
                <a:cs typeface="Calibri"/>
              </a:rPr>
              <a:t>nOctaveLayers</a:t>
            </a:r>
            <a:r>
              <a:rPr lang="en-US" sz="1600" i="1" dirty="0" smtClean="0">
                <a:cs typeface="Calibri"/>
              </a:rPr>
              <a:t> = 1</a:t>
            </a:r>
            <a:endParaRPr lang="el-GR" sz="1600" i="1" dirty="0">
              <a:cs typeface="Calibri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6047117" y="4292674"/>
            <a:ext cx="15841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err="1" smtClean="0">
                <a:cs typeface="Calibri"/>
              </a:rPr>
              <a:t>nOctaveLayers</a:t>
            </a:r>
            <a:r>
              <a:rPr lang="en-US" sz="1600" i="1" dirty="0" smtClean="0">
                <a:cs typeface="Calibri"/>
              </a:rPr>
              <a:t> = </a:t>
            </a:r>
            <a:r>
              <a:rPr lang="en-US" sz="1600" i="1" dirty="0" smtClean="0">
                <a:cs typeface="Calibri"/>
              </a:rPr>
              <a:t>5</a:t>
            </a:r>
            <a:endParaRPr lang="el-GR" sz="1600" i="1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Εισαγωγικα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1" y="1875600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Feature Detection</a:t>
            </a:r>
          </a:p>
          <a:p>
            <a:r>
              <a:rPr lang="el-GR" sz="3200" dirty="0" smtClean="0"/>
              <a:t>Τι ονομάζουμε </a:t>
            </a:r>
            <a:r>
              <a:rPr lang="en-US" sz="3200" dirty="0" smtClean="0"/>
              <a:t>feature;</a:t>
            </a:r>
          </a:p>
          <a:p>
            <a:r>
              <a:rPr lang="en-US" sz="3200" dirty="0" smtClean="0"/>
              <a:t>Feature Matching</a:t>
            </a:r>
            <a:endParaRPr lang="el-GR" sz="3200" dirty="0"/>
          </a:p>
        </p:txBody>
      </p:sp>
      <p:pic>
        <p:nvPicPr>
          <p:cNvPr id="4" name="Εικόνα 6" descr="Εικόνα που περιέχει πολύχρωμο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0FBB90F2-D1A2-49BF-B23A-887A9FC8D7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0497" y="2256030"/>
            <a:ext cx="2913385" cy="29133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2 - Θέση περιεχομένου"/>
          <p:cNvSpPr txBox="1">
            <a:spLocks/>
          </p:cNvSpPr>
          <p:nvPr/>
        </p:nvSpPr>
        <p:spPr>
          <a:xfrm>
            <a:off x="7115768" y="5308475"/>
            <a:ext cx="2688770" cy="32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n-US" sz="1400" dirty="0" err="1" smtClean="0"/>
              <a:t>Keypoints</a:t>
            </a:r>
            <a:r>
              <a:rPr lang="en-US" sz="1400" dirty="0" smtClean="0"/>
              <a:t> </a:t>
            </a:r>
            <a:r>
              <a:rPr lang="el-GR" sz="1400" dirty="0" smtClean="0"/>
              <a:t>στην εικόνα της ρόδας</a:t>
            </a:r>
            <a:endParaRPr kumimoji="0" lang="el-G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2.3 </a:t>
            </a:r>
            <a:r>
              <a:rPr lang="el-GR" dirty="0" err="1" smtClean="0"/>
              <a:t>Αλλαγη</a:t>
            </a:r>
            <a:r>
              <a:rPr lang="el-GR" dirty="0" smtClean="0"/>
              <a:t> </a:t>
            </a:r>
            <a:r>
              <a:rPr lang="en-US" dirty="0" err="1" smtClean="0"/>
              <a:t>gaussian</a:t>
            </a:r>
            <a:r>
              <a:rPr lang="en-US" dirty="0" smtClean="0"/>
              <a:t> sigma</a:t>
            </a:r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936000" y="2016000"/>
            <a:ext cx="4709054" cy="576262"/>
          </a:xfrm>
        </p:spPr>
        <p:txBody>
          <a:bodyPr/>
          <a:lstStyle/>
          <a:p>
            <a:r>
              <a:rPr lang="el-GR" dirty="0" smtClean="0"/>
              <a:t>Μείωση</a:t>
            </a:r>
            <a:endParaRPr lang="el-GR" dirty="0"/>
          </a:p>
        </p:txBody>
      </p:sp>
      <p:pic>
        <p:nvPicPr>
          <p:cNvPr id="7" name="6 - Θέση περιεχομένου" descr="gauss_0_8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72000" y="2736000"/>
            <a:ext cx="1524000" cy="1524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6084000" y="2016000"/>
            <a:ext cx="4722813" cy="576262"/>
          </a:xfrm>
        </p:spPr>
        <p:txBody>
          <a:bodyPr/>
          <a:lstStyle/>
          <a:p>
            <a:r>
              <a:rPr lang="el-GR" dirty="0" smtClean="0"/>
              <a:t>Αύξηση</a:t>
            </a:r>
            <a:endParaRPr lang="el-GR" dirty="0"/>
          </a:p>
        </p:txBody>
      </p:sp>
      <p:pic>
        <p:nvPicPr>
          <p:cNvPr id="8" name="7 - Θέση περιεχομένου" descr="gauss_2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20000" y="2736000"/>
            <a:ext cx="1524000" cy="1524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3" name="12 - Εικόνα" descr="matches_gauss_0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0000" y="4392000"/>
            <a:ext cx="33528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4" name="13 - Εικόνα" descr="matches_gauss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2000" y="4392000"/>
            <a:ext cx="33528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cxnSp>
        <p:nvCxnSpPr>
          <p:cNvPr id="17" name="16 - Γωνιακή σύνδεση"/>
          <p:cNvCxnSpPr/>
          <p:nvPr/>
        </p:nvCxnSpPr>
        <p:spPr>
          <a:xfrm>
            <a:off x="2631056" y="3398808"/>
            <a:ext cx="1509622" cy="923026"/>
          </a:xfrm>
          <a:prstGeom prst="bentConnector3">
            <a:avLst>
              <a:gd name="adj1" fmla="val 99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29 - Γωνιακή σύνδεση"/>
          <p:cNvCxnSpPr/>
          <p:nvPr/>
        </p:nvCxnSpPr>
        <p:spPr>
          <a:xfrm>
            <a:off x="7778151" y="3378679"/>
            <a:ext cx="1509622" cy="923026"/>
          </a:xfrm>
          <a:prstGeom prst="bentConnector3">
            <a:avLst>
              <a:gd name="adj1" fmla="val 99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924244" y="4335807"/>
            <a:ext cx="15515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sigma = 0.8</a:t>
            </a:r>
            <a:endParaRPr lang="el-GR" sz="1600" i="1" dirty="0">
              <a:cs typeface="Calibri"/>
            </a:endParaRP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6079965" y="4341559"/>
            <a:ext cx="15515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sigma= 2</a:t>
            </a:r>
            <a:endParaRPr lang="el-GR" sz="1600" i="1" dirty="0">
              <a:cs typeface="Calibri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3241873" y="6153105"/>
            <a:ext cx="1841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Matches = 119/473</a:t>
            </a:r>
            <a:r>
              <a:rPr lang="en-US" dirty="0" smtClean="0">
                <a:cs typeface="Calibri"/>
              </a:rPr>
              <a:t> </a:t>
            </a:r>
            <a:endParaRPr lang="el-GR" dirty="0">
              <a:cs typeface="Calibri"/>
            </a:endParaRP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8383217" y="6135852"/>
            <a:ext cx="1841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Matches = 150/473</a:t>
            </a:r>
            <a:r>
              <a:rPr lang="en-US" dirty="0" smtClean="0">
                <a:cs typeface="Calibri"/>
              </a:rPr>
              <a:t> </a:t>
            </a:r>
            <a:endParaRPr lang="el-GR" dirty="0"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2.4 </a:t>
            </a:r>
            <a:r>
              <a:rPr lang="el-GR" dirty="0" err="1" smtClean="0"/>
              <a:t>αλλαγη</a:t>
            </a:r>
            <a:r>
              <a:rPr lang="el-GR" dirty="0" smtClean="0"/>
              <a:t> </a:t>
            </a:r>
            <a:r>
              <a:rPr lang="en-US" dirty="0" smtClean="0"/>
              <a:t>contrast threshold</a:t>
            </a:r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936000" y="2016000"/>
            <a:ext cx="4709054" cy="576262"/>
          </a:xfrm>
        </p:spPr>
        <p:txBody>
          <a:bodyPr/>
          <a:lstStyle/>
          <a:p>
            <a:r>
              <a:rPr lang="el-GR" dirty="0" smtClean="0"/>
              <a:t>Μείωση</a:t>
            </a:r>
            <a:endParaRPr lang="el-GR" dirty="0"/>
          </a:p>
        </p:txBody>
      </p:sp>
      <p:pic>
        <p:nvPicPr>
          <p:cNvPr id="7" name="6 - Θέση περιεχομένου" descr="contrast_0_0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72000" y="2736000"/>
            <a:ext cx="1524000" cy="1524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6084000" y="2016000"/>
            <a:ext cx="4722813" cy="576262"/>
          </a:xfrm>
        </p:spPr>
        <p:txBody>
          <a:bodyPr/>
          <a:lstStyle/>
          <a:p>
            <a:r>
              <a:rPr lang="el-GR" dirty="0" smtClean="0"/>
              <a:t>Αύξηση</a:t>
            </a:r>
            <a:endParaRPr lang="el-GR" dirty="0"/>
          </a:p>
        </p:txBody>
      </p:sp>
      <p:pic>
        <p:nvPicPr>
          <p:cNvPr id="8" name="7 - Θέση περιεχομένου" descr="contrast_0_07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20000" y="2736000"/>
            <a:ext cx="1524000" cy="1524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9" name="8 - Εικόνα" descr="matches_contrast_0_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0000" y="4392000"/>
            <a:ext cx="33528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" name="9 - Εικόνα" descr="matches_contrast_0_0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2000" y="4392000"/>
            <a:ext cx="33528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cxnSp>
        <p:nvCxnSpPr>
          <p:cNvPr id="11" name="10 - Γωνιακή σύνδεση"/>
          <p:cNvCxnSpPr/>
          <p:nvPr/>
        </p:nvCxnSpPr>
        <p:spPr>
          <a:xfrm>
            <a:off x="2648309" y="3407435"/>
            <a:ext cx="1509622" cy="923026"/>
          </a:xfrm>
          <a:prstGeom prst="bentConnector3">
            <a:avLst>
              <a:gd name="adj1" fmla="val 99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11 - Γωνιακή σύνδεση"/>
          <p:cNvCxnSpPr/>
          <p:nvPr/>
        </p:nvCxnSpPr>
        <p:spPr>
          <a:xfrm>
            <a:off x="7743646" y="3370052"/>
            <a:ext cx="1509622" cy="923026"/>
          </a:xfrm>
          <a:prstGeom prst="bentConnector3">
            <a:avLst>
              <a:gd name="adj1" fmla="val 99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3241874" y="6127226"/>
            <a:ext cx="1841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Matches = 194/473</a:t>
            </a:r>
            <a:r>
              <a:rPr lang="en-US" dirty="0" smtClean="0">
                <a:cs typeface="Calibri"/>
              </a:rPr>
              <a:t> </a:t>
            </a:r>
            <a:endParaRPr lang="el-GR" dirty="0">
              <a:cs typeface="Calibri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8374591" y="6144479"/>
            <a:ext cx="1841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Matches = 118/473</a:t>
            </a:r>
            <a:r>
              <a:rPr lang="en-US" dirty="0" smtClean="0">
                <a:cs typeface="Calibri"/>
              </a:rPr>
              <a:t> </a:t>
            </a:r>
            <a:endParaRPr lang="el-GR" dirty="0">
              <a:cs typeface="Calibri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967376" y="4301303"/>
            <a:ext cx="15515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err="1" smtClean="0">
                <a:cs typeface="Calibri"/>
              </a:rPr>
              <a:t>contrastThreshold</a:t>
            </a:r>
            <a:r>
              <a:rPr lang="en-US" sz="1600" i="1" dirty="0" smtClean="0">
                <a:cs typeface="Calibri"/>
              </a:rPr>
              <a:t> = </a:t>
            </a:r>
            <a:r>
              <a:rPr lang="en-US" sz="1600" i="1" dirty="0" smtClean="0">
                <a:cs typeface="Calibri"/>
              </a:rPr>
              <a:t>0.0</a:t>
            </a:r>
            <a:r>
              <a:rPr lang="el-GR" sz="1600" i="1" dirty="0" smtClean="0">
                <a:cs typeface="Calibri"/>
              </a:rPr>
              <a:t>2</a:t>
            </a:r>
            <a:endParaRPr lang="el-GR" sz="1600" i="1" dirty="0">
              <a:cs typeface="Calibri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6105843" y="4289800"/>
            <a:ext cx="15515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err="1" smtClean="0">
                <a:cs typeface="Calibri"/>
              </a:rPr>
              <a:t>contrastThreshold</a:t>
            </a:r>
            <a:r>
              <a:rPr lang="en-US" sz="1600" i="1" dirty="0" smtClean="0">
                <a:cs typeface="Calibri"/>
              </a:rPr>
              <a:t> = 0.07</a:t>
            </a:r>
            <a:endParaRPr lang="el-GR" sz="1600" i="1" dirty="0"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2.5 </a:t>
            </a:r>
            <a:r>
              <a:rPr lang="el-GR" dirty="0" err="1" smtClean="0"/>
              <a:t>συνδυασμοσ</a:t>
            </a:r>
            <a:r>
              <a:rPr lang="el-GR" dirty="0" smtClean="0"/>
              <a:t> </a:t>
            </a:r>
            <a:r>
              <a:rPr lang="el-GR" dirty="0" err="1" smtClean="0"/>
              <a:t>αλλαγων</a:t>
            </a:r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936000" y="2016000"/>
            <a:ext cx="4709054" cy="576262"/>
          </a:xfrm>
        </p:spPr>
        <p:txBody>
          <a:bodyPr/>
          <a:lstStyle/>
          <a:p>
            <a:r>
              <a:rPr lang="el-GR" dirty="0" smtClean="0"/>
              <a:t>Συνδυασμός 1</a:t>
            </a:r>
            <a:endParaRPr lang="el-GR" dirty="0"/>
          </a:p>
        </p:txBody>
      </p:sp>
      <p:pic>
        <p:nvPicPr>
          <p:cNvPr id="7" name="6 - Θέση περιεχομένου" descr="synd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72000" y="2736000"/>
            <a:ext cx="1524000" cy="1524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6084000" y="2016000"/>
            <a:ext cx="4722813" cy="576262"/>
          </a:xfrm>
        </p:spPr>
        <p:txBody>
          <a:bodyPr/>
          <a:lstStyle/>
          <a:p>
            <a:r>
              <a:rPr lang="el-GR" dirty="0" smtClean="0"/>
              <a:t>Συνδυασμός 2</a:t>
            </a:r>
            <a:endParaRPr lang="el-GR" dirty="0"/>
          </a:p>
        </p:txBody>
      </p:sp>
      <p:pic>
        <p:nvPicPr>
          <p:cNvPr id="8" name="7 - Θέση περιεχομένου" descr="synd2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20000" y="2736000"/>
            <a:ext cx="1524000" cy="1524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9" name="8 - Εικόνα" descr="match_synd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0000" y="4392000"/>
            <a:ext cx="33528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" name="9 - Εικόνα" descr="match_synd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2000" y="4392000"/>
            <a:ext cx="33528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941497" y="4309928"/>
            <a:ext cx="15515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/>
              <a:t>nOctaveLayers</a:t>
            </a:r>
            <a:r>
              <a:rPr lang="en-US" sz="1400" dirty="0" smtClean="0"/>
              <a:t>=4</a:t>
            </a:r>
            <a:r>
              <a:rPr lang="en-US" sz="1400" dirty="0" smtClean="0"/>
              <a:t>, </a:t>
            </a:r>
            <a:r>
              <a:rPr lang="en-US" sz="1400" dirty="0" err="1" smtClean="0"/>
              <a:t>contrastThreshold</a:t>
            </a:r>
            <a:r>
              <a:rPr lang="en-US" sz="1400" dirty="0" smtClean="0"/>
              <a:t>=0.03,</a:t>
            </a:r>
          </a:p>
          <a:p>
            <a:r>
              <a:rPr lang="en-US" sz="1400" dirty="0" smtClean="0"/>
              <a:t>sigma=1.5</a:t>
            </a:r>
            <a:endParaRPr lang="el-GR" sz="1400" dirty="0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6071338" y="4332932"/>
            <a:ext cx="155153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 smtClean="0"/>
              <a:t>contrastThreshold</a:t>
            </a:r>
            <a:r>
              <a:rPr lang="en-US" sz="1400" dirty="0" smtClean="0"/>
              <a:t>=0.02,</a:t>
            </a:r>
            <a:endParaRPr lang="en-US" sz="1400" dirty="0" smtClean="0"/>
          </a:p>
          <a:p>
            <a:r>
              <a:rPr lang="en-US" sz="1400" dirty="0" smtClean="0"/>
              <a:t>s</a:t>
            </a:r>
            <a:r>
              <a:rPr lang="en-US" sz="1400" dirty="0" smtClean="0"/>
              <a:t>igma=1.2</a:t>
            </a:r>
            <a:endParaRPr lang="el-GR" sz="1400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3233248" y="6118600"/>
            <a:ext cx="1841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Matches = 167/473</a:t>
            </a:r>
            <a:r>
              <a:rPr lang="en-US" dirty="0" smtClean="0">
                <a:cs typeface="Calibri"/>
              </a:rPr>
              <a:t> </a:t>
            </a:r>
            <a:endParaRPr lang="el-GR" dirty="0">
              <a:cs typeface="Calibri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xmlns="" id="{CE279AD4-D554-463C-86E8-EBFC3028A615}"/>
              </a:ext>
            </a:extLst>
          </p:cNvPr>
          <p:cNvSpPr txBox="1"/>
          <p:nvPr/>
        </p:nvSpPr>
        <p:spPr>
          <a:xfrm>
            <a:off x="8380341" y="6150230"/>
            <a:ext cx="1841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cs typeface="Calibri"/>
              </a:rPr>
              <a:t>Matches = 159/473</a:t>
            </a:r>
            <a:r>
              <a:rPr lang="en-US" dirty="0" smtClean="0">
                <a:cs typeface="Calibri"/>
              </a:rPr>
              <a:t> </a:t>
            </a:r>
            <a:endParaRPr lang="el-GR" dirty="0">
              <a:cs typeface="Calibri"/>
            </a:endParaRPr>
          </a:p>
        </p:txBody>
      </p:sp>
      <p:cxnSp>
        <p:nvCxnSpPr>
          <p:cNvPr id="15" name="14 - Γωνιακή σύνδεση"/>
          <p:cNvCxnSpPr/>
          <p:nvPr/>
        </p:nvCxnSpPr>
        <p:spPr>
          <a:xfrm>
            <a:off x="7743646" y="3370052"/>
            <a:ext cx="1509622" cy="923026"/>
          </a:xfrm>
          <a:prstGeom prst="bentConnector3">
            <a:avLst>
              <a:gd name="adj1" fmla="val 99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15 - Γωνιακή σύνδεση"/>
          <p:cNvCxnSpPr/>
          <p:nvPr/>
        </p:nvCxnSpPr>
        <p:spPr>
          <a:xfrm>
            <a:off x="2659812" y="3384430"/>
            <a:ext cx="1509622" cy="923026"/>
          </a:xfrm>
          <a:prstGeom prst="bentConnector3">
            <a:avLst>
              <a:gd name="adj1" fmla="val 99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Επιλογοσ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1" y="1875600"/>
            <a:ext cx="10131425" cy="3649133"/>
          </a:xfrm>
        </p:spPr>
        <p:txBody>
          <a:bodyPr/>
          <a:lstStyle/>
          <a:p>
            <a:r>
              <a:rPr lang="el-GR" dirty="0" smtClean="0"/>
              <a:t>Καταλήξαμε από τα πειράματα ότι το καλύτερο αποτέλεσμα προκύπτει από μια μικρή μείωση του </a:t>
            </a:r>
            <a:r>
              <a:rPr lang="en-US" dirty="0" smtClean="0"/>
              <a:t>contrast threshold.</a:t>
            </a:r>
            <a:r>
              <a:rPr lang="el-GR" dirty="0" smtClean="0"/>
              <a:t> </a:t>
            </a:r>
            <a:r>
              <a:rPr lang="el-GR" dirty="0" err="1" smtClean="0"/>
              <a:t>Παρ’όλα</a:t>
            </a:r>
            <a:r>
              <a:rPr lang="el-GR" dirty="0" smtClean="0"/>
              <a:t> αυτά δεν καταφέραμε να βρούμε συνδυασμό παραμέτρων ώστε να έχουμε τον μέγιστο αριθμό ταιριασμάτων που θα μπορούσαμε.</a:t>
            </a:r>
            <a:endParaRPr lang="en-US" dirty="0" smtClean="0"/>
          </a:p>
          <a:p>
            <a:r>
              <a:rPr lang="el-GR" dirty="0" smtClean="0"/>
              <a:t>Ενδιαφέρον θα είχε αν στη δεύτερη φάση πειραμάτων αν και τα δύο μοντέλα προς σύγκριση είχαν διαφορετικές παραμέτρους και κανένα να μην ε</a:t>
            </a:r>
            <a:r>
              <a:rPr lang="el-GR" dirty="0" smtClean="0"/>
              <a:t>ί</a:t>
            </a:r>
            <a:r>
              <a:rPr lang="el-GR" dirty="0" smtClean="0"/>
              <a:t>χε </a:t>
            </a:r>
            <a:r>
              <a:rPr lang="en-US" dirty="0" smtClean="0"/>
              <a:t>default </a:t>
            </a:r>
            <a:r>
              <a:rPr lang="el-GR" dirty="0" smtClean="0"/>
              <a:t>τιμές, ώστε να καταφέρναμε το παραπάνω.</a:t>
            </a:r>
            <a:endParaRPr lang="el-G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1D016145-8EA1-4775-844D-60A736E3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cs typeface="Calibri Light"/>
              </a:rPr>
              <a:t>Βιβλιογραφια</a:t>
            </a:r>
            <a:r>
              <a:rPr lang="el-GR" dirty="0">
                <a:cs typeface="Calibri Light"/>
              </a:rPr>
              <a:t> και </a:t>
            </a:r>
            <a:r>
              <a:rPr lang="el-GR" dirty="0" err="1">
                <a:cs typeface="Calibri Light"/>
              </a:rPr>
              <a:t>πηγεσ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8A299071-A854-4F07-8212-FD971CB3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5600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+mn-lt"/>
                <a:cs typeface="+mn-lt"/>
                <a:hlinkClick r:id="rId2"/>
              </a:rPr>
              <a:t>https://en.wikipedia.org/wiki/Feature_(computer_vision</a:t>
            </a:r>
            <a:r>
              <a:rPr lang="en-US" dirty="0" smtClean="0">
                <a:ea typeface="+mn-lt"/>
                <a:cs typeface="+mn-lt"/>
                <a:hlinkClick r:id="rId2"/>
              </a:rPr>
              <a:t>)</a:t>
            </a:r>
            <a:endParaRPr lang="el-GR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  <a:hlinkClick r:id="rId3"/>
              </a:rPr>
              <a:t>https://</a:t>
            </a:r>
            <a:r>
              <a:rPr lang="en-US" dirty="0" smtClean="0">
                <a:ea typeface="+mn-lt"/>
                <a:cs typeface="+mn-lt"/>
                <a:hlinkClick r:id="rId3"/>
              </a:rPr>
              <a:t>en.wikipedia.org/wiki/Scale-invariant_feature_transform</a:t>
            </a:r>
            <a:endParaRPr lang="el-GR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  <a:hlinkClick r:id="rId4"/>
              </a:rPr>
              <a:t>https://aishack.in/tutorials/sift-scale-invariant-feature-transform-scale-space</a:t>
            </a:r>
            <a:r>
              <a:rPr lang="en-US" dirty="0" smtClean="0">
                <a:ea typeface="+mn-lt"/>
                <a:cs typeface="+mn-lt"/>
                <a:hlinkClick r:id="rId4"/>
              </a:rPr>
              <a:t>/</a:t>
            </a:r>
            <a:endParaRPr lang="en-US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  <a:hlinkClick r:id="rId5"/>
              </a:rPr>
              <a:t>https://aishack.in/tutorials/sift-scale-invariant-feature-transform-keypoints</a:t>
            </a:r>
            <a:r>
              <a:rPr lang="en-US" dirty="0" smtClean="0">
                <a:ea typeface="+mn-lt"/>
                <a:cs typeface="+mn-lt"/>
                <a:hlinkClick r:id="rId5"/>
              </a:rPr>
              <a:t>/</a:t>
            </a:r>
            <a:endParaRPr lang="en-US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  <a:hlinkClick r:id="rId6"/>
              </a:rPr>
              <a:t>https://</a:t>
            </a:r>
            <a:r>
              <a:rPr lang="en-US" dirty="0" smtClean="0">
                <a:ea typeface="+mn-lt"/>
                <a:cs typeface="+mn-lt"/>
                <a:hlinkClick r:id="rId6"/>
              </a:rPr>
              <a:t>medium.com/data-breach/introduction-to-sift-scale-invariant-feature-transform-65d7f3a72d40</a:t>
            </a:r>
            <a:endParaRPr lang="en-US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  <a:hlinkClick r:id="rId7"/>
              </a:rPr>
              <a:t>https://</a:t>
            </a:r>
            <a:r>
              <a:rPr lang="en-US" dirty="0" smtClean="0">
                <a:ea typeface="+mn-lt"/>
                <a:cs typeface="+mn-lt"/>
                <a:hlinkClick r:id="rId7"/>
              </a:rPr>
              <a:t>docs.opencv.org/master/da/df5/tutorial_py_sift_intro.html</a:t>
            </a:r>
            <a:endParaRPr lang="en-US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  <a:hlinkClick r:id="rId8"/>
              </a:rPr>
              <a:t>https://aishack.in/tutorials/sift-scale-invariant-feature-transform-keypoint-orientation</a:t>
            </a:r>
            <a:r>
              <a:rPr lang="en-US" dirty="0" smtClean="0">
                <a:ea typeface="+mn-lt"/>
                <a:cs typeface="+mn-lt"/>
                <a:hlinkClick r:id="rId8"/>
              </a:rPr>
              <a:t>/</a:t>
            </a:r>
            <a:endParaRPr lang="en-US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  <a:hlinkClick r:id="rId9"/>
              </a:rPr>
              <a:t>https://</a:t>
            </a:r>
            <a:r>
              <a:rPr lang="en-US" dirty="0" smtClean="0">
                <a:ea typeface="+mn-lt"/>
                <a:cs typeface="+mn-lt"/>
                <a:hlinkClick r:id="rId9"/>
              </a:rPr>
              <a:t>docs.opencv.org/3.4/d7/d60/classcv_1_1SIFT.html</a:t>
            </a:r>
            <a:endParaRPr lang="en-US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  <a:hlinkClick r:id="rId10"/>
              </a:rPr>
              <a:t>https://</a:t>
            </a:r>
            <a:r>
              <a:rPr lang="en-US" dirty="0" smtClean="0">
                <a:ea typeface="+mn-lt"/>
                <a:cs typeface="+mn-lt"/>
                <a:hlinkClick r:id="rId10"/>
              </a:rPr>
              <a:t>docs.opencv.org/master/d4/d13/tutorial_py_filtering.html</a:t>
            </a:r>
            <a:endParaRPr lang="en-US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  <a:hlinkClick r:id="rId11"/>
              </a:rPr>
              <a:t>http://datahacker.rs/feature-matching-methods-comparison-in-opencv</a:t>
            </a:r>
            <a:r>
              <a:rPr lang="en-US" dirty="0" smtClean="0">
                <a:ea typeface="+mn-lt"/>
                <a:cs typeface="+mn-lt"/>
                <a:hlinkClick r:id="rId11"/>
              </a:rPr>
              <a:t>/</a:t>
            </a:r>
            <a:endParaRPr lang="el-G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79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85800" y="2765117"/>
            <a:ext cx="10131427" cy="1468800"/>
          </a:xfrm>
        </p:spPr>
        <p:txBody>
          <a:bodyPr/>
          <a:lstStyle/>
          <a:p>
            <a:pPr algn="ctr"/>
            <a:r>
              <a:rPr lang="el-GR" dirty="0" err="1" smtClean="0"/>
              <a:t>Σασ</a:t>
            </a:r>
            <a:r>
              <a:rPr lang="el-GR" dirty="0" smtClean="0"/>
              <a:t> </a:t>
            </a:r>
            <a:r>
              <a:rPr lang="el-GR" dirty="0" err="1" smtClean="0"/>
              <a:t>ευχαριστω</a:t>
            </a:r>
            <a:r>
              <a:rPr lang="el-GR" dirty="0" smtClean="0"/>
              <a:t> για την </a:t>
            </a:r>
            <a:r>
              <a:rPr lang="el-GR" dirty="0" err="1" smtClean="0"/>
              <a:t>προσοχη</a:t>
            </a:r>
            <a:r>
              <a:rPr lang="el-GR" dirty="0" smtClean="0"/>
              <a:t> </a:t>
            </a:r>
            <a:r>
              <a:rPr lang="el-GR" dirty="0" err="1" smtClean="0"/>
              <a:t>σασ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85800" y="2765117"/>
            <a:ext cx="10131427" cy="1468800"/>
          </a:xfrm>
        </p:spPr>
        <p:txBody>
          <a:bodyPr/>
          <a:lstStyle/>
          <a:p>
            <a:pPr algn="ctr"/>
            <a:r>
              <a:rPr lang="el-GR" dirty="0" smtClean="0"/>
              <a:t>Το </a:t>
            </a:r>
            <a:r>
              <a:rPr lang="el-GR" dirty="0" err="1" smtClean="0"/>
              <a:t>Μοντελο</a:t>
            </a:r>
            <a:r>
              <a:rPr lang="el-GR" dirty="0" smtClean="0"/>
              <a:t> </a:t>
            </a:r>
            <a:r>
              <a:rPr lang="en-US" dirty="0" smtClean="0"/>
              <a:t>Sift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6C6C4D55-B90A-42BD-8BAB-1E093B32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cs typeface="Calibri Light"/>
              </a:rPr>
              <a:t>Ο </a:t>
            </a:r>
            <a:r>
              <a:rPr lang="el-GR" dirty="0" err="1" smtClean="0">
                <a:cs typeface="Calibri Light"/>
              </a:rPr>
              <a:t>αλγοριθμοσ</a:t>
            </a:r>
            <a:r>
              <a:rPr lang="el-GR" dirty="0" smtClean="0">
                <a:cs typeface="Calibri Light"/>
              </a:rPr>
              <a:t> </a:t>
            </a:r>
            <a:r>
              <a:rPr lang="el-GR" dirty="0" err="1" smtClean="0">
                <a:cs typeface="Calibri Light"/>
              </a:rPr>
              <a:t>sift</a:t>
            </a:r>
            <a:r>
              <a:rPr lang="el-GR" dirty="0">
                <a:cs typeface="Calibri Light"/>
              </a:rPr>
              <a:t> 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D0C9BEF2-619E-456A-A636-D1AB0CF77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5600"/>
            <a:ext cx="10131425" cy="3649133"/>
          </a:xfrm>
        </p:spPr>
        <p:txBody>
          <a:bodyPr>
            <a:noAutofit/>
          </a:bodyPr>
          <a:lstStyle/>
          <a:p>
            <a:r>
              <a:rPr lang="en-US" sz="2800" dirty="0" smtClean="0">
                <a:cs typeface="Calibri" panose="020F0502020204030204"/>
              </a:rPr>
              <a:t>Scalar Invariant Feature Transform</a:t>
            </a:r>
            <a:endParaRPr lang="el-GR" sz="2800" dirty="0" smtClean="0">
              <a:cs typeface="Calibri" panose="020F0502020204030204"/>
            </a:endParaRPr>
          </a:p>
          <a:p>
            <a:r>
              <a:rPr lang="el-GR" sz="2800" dirty="0" smtClean="0">
                <a:cs typeface="Calibri" panose="020F0502020204030204"/>
              </a:rPr>
              <a:t>Αλγόριθμος ανίχνευσης χαρακτηριστικών</a:t>
            </a:r>
          </a:p>
          <a:p>
            <a:r>
              <a:rPr lang="en-US" sz="2800" dirty="0" smtClean="0">
                <a:cs typeface="Calibri" panose="020F0502020204030204"/>
              </a:rPr>
              <a:t>David Lowe 2004, </a:t>
            </a:r>
            <a:r>
              <a:rPr lang="en-US" sz="2800" dirty="0" smtClean="0"/>
              <a:t>“Distinctive Image Features from Scale-Invariant </a:t>
            </a:r>
            <a:r>
              <a:rPr lang="en-US" sz="2800" dirty="0" err="1" smtClean="0"/>
              <a:t>Keypoints</a:t>
            </a:r>
            <a:r>
              <a:rPr lang="en-US" sz="2800" dirty="0" smtClean="0"/>
              <a:t>”</a:t>
            </a:r>
          </a:p>
          <a:p>
            <a:r>
              <a:rPr lang="el-GR" sz="2800" dirty="0" smtClean="0">
                <a:cs typeface="Calibri" panose="020F0502020204030204"/>
              </a:rPr>
              <a:t>Υπολογίζει </a:t>
            </a:r>
            <a:r>
              <a:rPr lang="en-US" sz="2800" dirty="0" err="1" smtClean="0">
                <a:cs typeface="Calibri" panose="020F0502020204030204"/>
              </a:rPr>
              <a:t>keypoints</a:t>
            </a:r>
            <a:r>
              <a:rPr lang="en-US" sz="2800" dirty="0" smtClean="0">
                <a:cs typeface="Calibri" panose="020F0502020204030204"/>
              </a:rPr>
              <a:t> </a:t>
            </a:r>
            <a:r>
              <a:rPr lang="el-GR" sz="2800" dirty="0" smtClean="0">
                <a:cs typeface="Calibri" panose="020F0502020204030204"/>
              </a:rPr>
              <a:t>και </a:t>
            </a:r>
            <a:r>
              <a:rPr lang="en-US" sz="2800" dirty="0" smtClean="0">
                <a:cs typeface="Calibri" panose="020F0502020204030204"/>
              </a:rPr>
              <a:t>descriptors </a:t>
            </a:r>
            <a:r>
              <a:rPr lang="el-GR" sz="2800" dirty="0" smtClean="0">
                <a:cs typeface="Calibri" panose="020F0502020204030204"/>
              </a:rPr>
              <a:t>για το καθένα</a:t>
            </a:r>
            <a:endParaRPr lang="en-US" sz="2800" dirty="0" smtClean="0">
              <a:cs typeface="Calibri" panose="020F0502020204030204"/>
            </a:endParaRPr>
          </a:p>
          <a:p>
            <a:r>
              <a:rPr lang="el-GR" sz="2800" dirty="0" smtClean="0">
                <a:cs typeface="Calibri" panose="020F0502020204030204"/>
              </a:rPr>
              <a:t>Αποτελείται από 4 βήματα που θα δούμε παρακάτω</a:t>
            </a:r>
            <a:endParaRPr lang="el-GR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183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EF346D5-78DB-42B9-82F8-ECB8063A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98288"/>
            <a:ext cx="3680885" cy="1315848"/>
          </a:xfrm>
        </p:spPr>
        <p:txBody>
          <a:bodyPr/>
          <a:lstStyle/>
          <a:p>
            <a:r>
              <a:rPr lang="el-GR" dirty="0" err="1" smtClean="0"/>
              <a:t>Βημα</a:t>
            </a:r>
            <a:r>
              <a:rPr lang="el-GR" dirty="0" smtClean="0"/>
              <a:t> 1</a:t>
            </a:r>
            <a:r>
              <a:rPr lang="el-GR" baseline="30000" dirty="0" smtClean="0"/>
              <a:t>ο</a:t>
            </a:r>
            <a:r>
              <a:rPr lang="el-GR" dirty="0" smtClean="0"/>
              <a:t>: 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err="1" smtClean="0"/>
              <a:t>Επιλογη</a:t>
            </a:r>
            <a:r>
              <a:rPr lang="el-GR" dirty="0" smtClean="0"/>
              <a:t> </a:t>
            </a:r>
            <a:r>
              <a:rPr lang="el-GR" dirty="0" err="1" smtClean="0"/>
              <a:t>Κλιμακασ</a:t>
            </a:r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4A0BDF9A-19EE-4CA4-A38C-84C2E99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3222000"/>
            <a:ext cx="3680885" cy="1828800"/>
          </a:xfrm>
        </p:spPr>
        <p:txBody>
          <a:bodyPr>
            <a:noAutofit/>
          </a:bodyPr>
          <a:lstStyle/>
          <a:p>
            <a:r>
              <a:rPr lang="el-GR" dirty="0" smtClean="0"/>
              <a:t>Γίνεται με </a:t>
            </a:r>
            <a:r>
              <a:rPr lang="en-US" dirty="0" smtClean="0"/>
              <a:t>Gaussian blur</a:t>
            </a:r>
            <a:r>
              <a:rPr lang="el-GR" dirty="0" smtClean="0"/>
              <a:t>. Σε κάθε στάδιο η αρχική φωτογραφία είναι μισή σε διαστάσεις από ότι στο προηγούμενο. Σε ένα στάδιο στην αρχική φωτογραφία εφαρμόζεται </a:t>
            </a:r>
            <a:r>
              <a:rPr lang="en-US" dirty="0" smtClean="0"/>
              <a:t>blur </a:t>
            </a:r>
            <a:r>
              <a:rPr lang="el-GR" dirty="0" smtClean="0"/>
              <a:t>μια, δυο, τρεις </a:t>
            </a:r>
            <a:r>
              <a:rPr lang="el-GR" dirty="0" err="1" smtClean="0"/>
              <a:t>κ.ο.κ</a:t>
            </a:r>
            <a:r>
              <a:rPr lang="el-GR" dirty="0" smtClean="0"/>
              <a:t> φορές. </a:t>
            </a:r>
            <a:r>
              <a:rPr lang="el-GR" dirty="0" smtClean="0"/>
              <a:t>Κάθε στάδιο ονομάζεται οκτάβα.</a:t>
            </a:r>
            <a:endParaRPr lang="el-GR" dirty="0"/>
          </a:p>
        </p:txBody>
      </p:sp>
      <p:pic>
        <p:nvPicPr>
          <p:cNvPr id="8" name="7 - Θέση περιεχομένου" descr="cat_sca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11288" y="406304"/>
            <a:ext cx="3362439" cy="571794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9" name="2 - Θέση περιεχομένου"/>
          <p:cNvSpPr txBox="1">
            <a:spLocks/>
          </p:cNvSpPr>
          <p:nvPr/>
        </p:nvSpPr>
        <p:spPr>
          <a:xfrm>
            <a:off x="6383548" y="6171115"/>
            <a:ext cx="3381554" cy="462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l-GR" sz="1400" i="1" dirty="0" smtClean="0"/>
              <a:t>Φωτογραφία σε δ</a:t>
            </a:r>
            <a:r>
              <a:rPr lang="el-GR" sz="1400" i="1" noProof="0" dirty="0" err="1" smtClean="0"/>
              <a:t>ιαφορετικές</a:t>
            </a:r>
            <a:r>
              <a:rPr lang="el-GR" sz="1400" i="1" noProof="0" dirty="0" smtClean="0"/>
              <a:t> κλίμακες</a:t>
            </a:r>
            <a:endParaRPr kumimoji="0" lang="el-G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150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4A0BDF9A-19EE-4CA4-A38C-84C2E99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3132000"/>
            <a:ext cx="3680885" cy="2126092"/>
          </a:xfrm>
        </p:spPr>
        <p:txBody>
          <a:bodyPr>
            <a:normAutofit/>
          </a:bodyPr>
          <a:lstStyle/>
          <a:p>
            <a:r>
              <a:rPr lang="el-GR" sz="1800" dirty="0" smtClean="0"/>
              <a:t>Για κάθε οκτάβα θα υπολογιστεί το </a:t>
            </a:r>
            <a:r>
              <a:rPr lang="en-US" sz="1800" dirty="0" smtClean="0"/>
              <a:t>Difference of Gaussian kernels</a:t>
            </a:r>
            <a:r>
              <a:rPr lang="en-US" sz="1800" dirty="0" smtClean="0"/>
              <a:t>, </a:t>
            </a:r>
            <a:r>
              <a:rPr lang="el-GR" sz="1800" dirty="0" smtClean="0"/>
              <a:t>ένα νέο σύνολο, απαραίτητο για τον εντοπισμό </a:t>
            </a:r>
            <a:r>
              <a:rPr lang="en-US" sz="1800" dirty="0" err="1" smtClean="0"/>
              <a:t>keypoints</a:t>
            </a:r>
            <a:r>
              <a:rPr lang="en-US" sz="1800" dirty="0" smtClean="0"/>
              <a:t>.</a:t>
            </a:r>
            <a:endParaRPr lang="el-GR" sz="1800" dirty="0"/>
          </a:p>
        </p:txBody>
      </p:sp>
      <p:sp>
        <p:nvSpPr>
          <p:cNvPr id="9" name="2 - Θέση περιεχομένου"/>
          <p:cNvSpPr txBox="1">
            <a:spLocks/>
          </p:cNvSpPr>
          <p:nvPr/>
        </p:nvSpPr>
        <p:spPr>
          <a:xfrm>
            <a:off x="6452559" y="6162490"/>
            <a:ext cx="3243531" cy="324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n-US" sz="1400" i="1" dirty="0" smtClean="0"/>
              <a:t>Difference of Gaussian Kernels</a:t>
            </a:r>
            <a:endParaRPr kumimoji="0" lang="el-G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9 - Θέση περιεχομένου" descr="Do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09784" y="557481"/>
            <a:ext cx="3550208" cy="549437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69150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Βημα</a:t>
            </a:r>
            <a:r>
              <a:rPr lang="el-GR" dirty="0" smtClean="0"/>
              <a:t> 2</a:t>
            </a:r>
            <a:r>
              <a:rPr lang="el-GR" baseline="30000" dirty="0" smtClean="0"/>
              <a:t>ο</a:t>
            </a:r>
            <a:r>
              <a:rPr lang="el-GR" dirty="0" smtClean="0"/>
              <a:t>: </a:t>
            </a:r>
            <a:r>
              <a:rPr lang="el-GR" dirty="0" err="1" smtClean="0"/>
              <a:t>Εντοπισμοσ</a:t>
            </a:r>
            <a:r>
              <a:rPr lang="el-GR" dirty="0" smtClean="0"/>
              <a:t> </a:t>
            </a:r>
            <a:r>
              <a:rPr lang="el-GR" dirty="0" err="1" smtClean="0"/>
              <a:t>Χαρακτηριστικων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567956"/>
          </a:xfrm>
        </p:spPr>
        <p:txBody>
          <a:bodyPr/>
          <a:lstStyle/>
          <a:p>
            <a:pPr>
              <a:buNone/>
            </a:pPr>
            <a:r>
              <a:rPr lang="el-GR" dirty="0" smtClean="0"/>
              <a:t>	</a:t>
            </a:r>
            <a:r>
              <a:rPr lang="el-GR" sz="2400" dirty="0" smtClean="0"/>
              <a:t>Από το προηγούμενο βήμα προκύπτουν πολλά </a:t>
            </a:r>
            <a:r>
              <a:rPr lang="en-US" sz="2400" dirty="0" err="1" smtClean="0"/>
              <a:t>keypoints</a:t>
            </a:r>
            <a:r>
              <a:rPr lang="el-GR" sz="2400" dirty="0" smtClean="0"/>
              <a:t>. Σε αυτό το βήμα επιλέγονται </a:t>
            </a:r>
            <a:r>
              <a:rPr lang="en-US" sz="2400" dirty="0" err="1" smtClean="0"/>
              <a:t>keypoints</a:t>
            </a:r>
            <a:r>
              <a:rPr lang="en-US" sz="2400" dirty="0" smtClean="0"/>
              <a:t> </a:t>
            </a:r>
            <a:r>
              <a:rPr lang="el-GR" sz="2400" dirty="0" smtClean="0"/>
              <a:t>τα οποία δεν βρίσκονται πάνω σε </a:t>
            </a:r>
            <a:r>
              <a:rPr lang="en-US" sz="2400" dirty="0" smtClean="0"/>
              <a:t>edges </a:t>
            </a:r>
            <a:r>
              <a:rPr lang="el-GR" sz="2400" dirty="0" smtClean="0"/>
              <a:t>και δεν δημιουργείται αρκετή αντίθεση στην περιοχή.</a:t>
            </a:r>
            <a:r>
              <a:rPr lang="en-US" sz="2400" dirty="0" smtClean="0"/>
              <a:t> </a:t>
            </a:r>
            <a:endParaRPr lang="el-G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Βημα</a:t>
            </a:r>
            <a:r>
              <a:rPr lang="el-GR" dirty="0" smtClean="0"/>
              <a:t> 3</a:t>
            </a:r>
            <a:r>
              <a:rPr lang="el-GR" baseline="30000" dirty="0" smtClean="0"/>
              <a:t>ο</a:t>
            </a:r>
            <a:r>
              <a:rPr lang="el-GR" dirty="0" smtClean="0"/>
              <a:t>: </a:t>
            </a:r>
            <a:r>
              <a:rPr lang="el-GR" dirty="0" err="1" smtClean="0"/>
              <a:t>Αναθεση</a:t>
            </a:r>
            <a:r>
              <a:rPr lang="el-GR" dirty="0" smtClean="0"/>
              <a:t> </a:t>
            </a:r>
            <a:r>
              <a:rPr lang="el-GR" dirty="0" err="1" smtClean="0"/>
              <a:t>Προσανατολισμου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731858"/>
          </a:xfrm>
        </p:spPr>
        <p:txBody>
          <a:bodyPr/>
          <a:lstStyle/>
          <a:p>
            <a:pPr>
              <a:buNone/>
            </a:pPr>
            <a:r>
              <a:rPr lang="el-GR" dirty="0" smtClean="0"/>
              <a:t>	</a:t>
            </a:r>
            <a:r>
              <a:rPr lang="el-GR" sz="2400" dirty="0" smtClean="0"/>
              <a:t>Εύρεση προσανατολισμού ενός χαρακτηριστικού ώστε να εξασφαλιστεί το </a:t>
            </a:r>
            <a:r>
              <a:rPr lang="en-US" sz="2400" dirty="0" smtClean="0"/>
              <a:t>rotation – invariance </a:t>
            </a:r>
            <a:r>
              <a:rPr lang="el-GR" sz="2400" dirty="0" smtClean="0"/>
              <a:t>που προσφέρει ο αλγόριθμος.</a:t>
            </a:r>
            <a:endParaRPr lang="el-G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728</Words>
  <Application>Microsoft Office PowerPoint</Application>
  <PresentationFormat>Προσαρμογή</PresentationFormat>
  <Paragraphs>146</Paragraphs>
  <Slides>35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35</vt:i4>
      </vt:variant>
    </vt:vector>
  </HeadingPairs>
  <TitlesOfParts>
    <vt:vector size="36" baseType="lpstr">
      <vt:lpstr>Celestial</vt:lpstr>
      <vt:lpstr>SIFT AND FEATURE MATCHING</vt:lpstr>
      <vt:lpstr>Στοχοι Εργασιασ</vt:lpstr>
      <vt:lpstr>Εισαγωγικα</vt:lpstr>
      <vt:lpstr>Το Μοντελο Sift</vt:lpstr>
      <vt:lpstr>Ο αλγοριθμοσ sift </vt:lpstr>
      <vt:lpstr>Βημα 1ο:  Επιλογη Κλιμακασ</vt:lpstr>
      <vt:lpstr>Διαφάνεια 7</vt:lpstr>
      <vt:lpstr>Βημα 2ο: Εντοπισμοσ Χαρακτηριστικων</vt:lpstr>
      <vt:lpstr>Βημα 3ο: Αναθεση Προσανατολισμου</vt:lpstr>
      <vt:lpstr>Βημα 4ο:  Υπολογισμοσ περιγραφεων</vt:lpstr>
      <vt:lpstr>Feature Matching</vt:lpstr>
      <vt:lpstr>Επεξεργασια Εικονων</vt:lpstr>
      <vt:lpstr>Παραμετροι μοντελου</vt:lpstr>
      <vt:lpstr>ΑΡΙΘΜΟΣ ΧΑΡΑΚΤΗΡΙΣΤΙΚΩΝ</vt:lpstr>
      <vt:lpstr>Αριθμοσ στρωματων ανα οκταβα</vt:lpstr>
      <vt:lpstr>Contrast threshold</vt:lpstr>
      <vt:lpstr>Edge threshold</vt:lpstr>
      <vt:lpstr>Gaussian sigma</vt:lpstr>
      <vt:lpstr>Πειραματα</vt:lpstr>
      <vt:lpstr>Πειραματα</vt:lpstr>
      <vt:lpstr>TA KEYPOINTS ΠΑΝΩ ΣΤΗΝ ΕΙΚΟΝΑ</vt:lpstr>
      <vt:lpstr>ΑΠΟΤΕΛΕΣΜΑΤΑ ΤΟΥ FEATURE MATCHING</vt:lpstr>
      <vt:lpstr>1.1 αριθμοσ χαρακτηριστικων</vt:lpstr>
      <vt:lpstr>1.2 Αριθμοσ στρωματων ανα Οκταβα</vt:lpstr>
      <vt:lpstr>1.3 contrast threshold</vt:lpstr>
      <vt:lpstr>1.4 edge threshold</vt:lpstr>
      <vt:lpstr>1.5 Gaussian Sigma</vt:lpstr>
      <vt:lpstr>2.1 Δυο ιδια μοντελα με default τιμεσ</vt:lpstr>
      <vt:lpstr>2.2 Αλλαγη στα octave layers</vt:lpstr>
      <vt:lpstr>2.3 Αλλαγη gaussian sigma</vt:lpstr>
      <vt:lpstr>2.4 αλλαγη contrast threshold</vt:lpstr>
      <vt:lpstr>2.5 συνδυασμοσ αλλαγων</vt:lpstr>
      <vt:lpstr>Επιλογοσ</vt:lpstr>
      <vt:lpstr>Βιβλιογραφια και πηγεσ</vt:lpstr>
      <vt:lpstr>Σασ ευχαριστω για την προσοχη σασ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user</cp:lastModifiedBy>
  <cp:revision>288</cp:revision>
  <dcterms:created xsi:type="dcterms:W3CDTF">2021-06-08T10:10:57Z</dcterms:created>
  <dcterms:modified xsi:type="dcterms:W3CDTF">2021-06-28T23:08:06Z</dcterms:modified>
</cp:coreProperties>
</file>