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6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3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526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434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568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13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13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27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61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29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634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68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2" r:id="rId6"/>
    <p:sldLayoutId id="2147483738" r:id="rId7"/>
    <p:sldLayoutId id="2147483739" r:id="rId8"/>
    <p:sldLayoutId id="2147483740" r:id="rId9"/>
    <p:sldLayoutId id="2147483741" r:id="rId10"/>
    <p:sldLayoutId id="214748374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anva.com/design/DAGruGc8yvs/w-pw7ak4n5KaBuz1cjOelw/edit?utm_content=DAGruGc8yvs&amp;utm_campaign=designshare&amp;utm_medium=link2&amp;utm_source=sharebutton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www.canva.com/design/DAGruGc8yvs/-M8U0AD_6P24L1bfFtJrCg/watch?utm_content=DAGruGc8yvs&amp;utm_campaign=designshare&amp;utm_medium=link2&amp;utm_source=uniquelinks&amp;utlId=h383f3a1a6c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Relationship Id="rId9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design of flower petals in pastel">
            <a:extLst>
              <a:ext uri="{FF2B5EF4-FFF2-40B4-BE49-F238E27FC236}">
                <a16:creationId xmlns:a16="http://schemas.microsoft.com/office/drawing/2014/main" id="{96BE2552-3D8E-8746-FD6F-BE687AC854C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929" r="9091"/>
          <a:stretch>
            <a:fillRect/>
          </a:stretch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569" y="1066800"/>
            <a:ext cx="51283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3C42A7-05B1-E645-610A-A119D786B5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737" y="1562101"/>
            <a:ext cx="4359744" cy="2738530"/>
          </a:xfrm>
        </p:spPr>
        <p:txBody>
          <a:bodyPr anchor="t">
            <a:normAutofit/>
          </a:bodyPr>
          <a:lstStyle/>
          <a:p>
            <a:r>
              <a:rPr lang="en-US"/>
              <a:t>Cyber Squad - Explorers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F04934-98E3-516B-21EA-19666615D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273" y="4300631"/>
            <a:ext cx="4358208" cy="93376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500" dirty="0"/>
              <a:t>Name: Ayaan Hussain</a:t>
            </a:r>
            <a:br>
              <a:rPr lang="en-US" sz="1500" dirty="0"/>
            </a:br>
            <a:r>
              <a:rPr lang="en-US" sz="1500" dirty="0"/>
              <a:t>Class: 9A</a:t>
            </a:r>
            <a:br>
              <a:rPr lang="en-US" sz="1500" dirty="0"/>
            </a:br>
            <a:r>
              <a:rPr lang="en-US" sz="1500" dirty="0"/>
              <a:t>Roll. No: 13</a:t>
            </a:r>
            <a:endParaRPr lang="en-IN" sz="15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37" y="5780876"/>
            <a:ext cx="51311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99D2726-D5D6-EBF8-59F6-76F11FB2C1C1}"/>
              </a:ext>
            </a:extLst>
          </p:cNvPr>
          <p:cNvSpPr txBox="1"/>
          <p:nvPr/>
        </p:nvSpPr>
        <p:spPr>
          <a:xfrm>
            <a:off x="6195459" y="2274838"/>
            <a:ext cx="562642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7200" b="1" dirty="0"/>
              <a:t>Lost &amp; Found   Tracker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C9E27F-9020-A1A3-96F4-F2F4E55884FB}"/>
              </a:ext>
            </a:extLst>
          </p:cNvPr>
          <p:cNvSpPr txBox="1"/>
          <p:nvPr/>
        </p:nvSpPr>
        <p:spPr>
          <a:xfrm>
            <a:off x="10384972" y="6498771"/>
            <a:ext cx="18070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*Prototype Only</a:t>
            </a:r>
            <a:endParaRPr lang="en-IN" i="1" dirty="0"/>
          </a:p>
        </p:txBody>
      </p:sp>
      <p:pic>
        <p:nvPicPr>
          <p:cNvPr id="8" name="Graphic 7" descr="Magnifying glass">
            <a:extLst>
              <a:ext uri="{FF2B5EF4-FFF2-40B4-BE49-F238E27FC236}">
                <a16:creationId xmlns:a16="http://schemas.microsoft.com/office/drawing/2014/main" id="{BE86D344-7EBF-C442-23BE-962EB178D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927772" y="35705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991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4DA516-FB47-84C6-29EF-A72BF872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4038599" cy="1314443"/>
          </a:xfrm>
        </p:spPr>
        <p:txBody>
          <a:bodyPr>
            <a:normAutofit/>
          </a:bodyPr>
          <a:lstStyle/>
          <a:p>
            <a:r>
              <a:rPr lang="en-US" sz="3600"/>
              <a:t>Why Do We Need This System?</a:t>
            </a:r>
            <a:endParaRPr lang="en-IN" sz="360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6967456-6063-C5F1-308F-8C90F9A04E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853368"/>
            <a:ext cx="4038598" cy="3444549"/>
          </a:xfrm>
        </p:spPr>
        <p:txBody>
          <a:bodyPr>
            <a:normAutofit/>
          </a:bodyPr>
          <a:lstStyle/>
          <a:p>
            <a:r>
              <a:rPr lang="en-US" dirty="0"/>
              <a:t>Students often </a:t>
            </a:r>
            <a:r>
              <a:rPr lang="en-US" b="1" dirty="0"/>
              <a:t>lose items like bottles, jackets, stationery, etc</a:t>
            </a:r>
            <a:r>
              <a:rPr lang="en-US" dirty="0"/>
              <a:t>.</a:t>
            </a:r>
          </a:p>
          <a:p>
            <a:r>
              <a:rPr lang="en-US" b="1" dirty="0"/>
              <a:t>Difficult to find owners</a:t>
            </a:r>
            <a:r>
              <a:rPr lang="en-US" dirty="0"/>
              <a:t> for found items</a:t>
            </a:r>
          </a:p>
          <a:p>
            <a:r>
              <a:rPr lang="en-US" b="1" dirty="0"/>
              <a:t>Objective: </a:t>
            </a:r>
            <a:r>
              <a:rPr lang="en-US" dirty="0"/>
              <a:t>To create a </a:t>
            </a:r>
            <a:r>
              <a:rPr lang="en-US" b="1" dirty="0"/>
              <a:t>user-friendly interface</a:t>
            </a:r>
            <a:r>
              <a:rPr lang="en-US" dirty="0"/>
              <a:t> for reporting, browsing, and claiming lost items</a:t>
            </a:r>
            <a:endParaRPr lang="en-IN" dirty="0"/>
          </a:p>
        </p:txBody>
      </p:sp>
      <p:pic>
        <p:nvPicPr>
          <p:cNvPr id="13" name="Graphic 12" descr="Question mark">
            <a:extLst>
              <a:ext uri="{FF2B5EF4-FFF2-40B4-BE49-F238E27FC236}">
                <a16:creationId xmlns:a16="http://schemas.microsoft.com/office/drawing/2014/main" id="{8C74973F-2BA0-5FB9-FC34-E3ECF35A94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9487" y="4403615"/>
            <a:ext cx="1894302" cy="1894302"/>
          </a:xfrm>
          <a:prstGeom prst="rect">
            <a:avLst/>
          </a:prstGeom>
        </p:spPr>
      </p:pic>
      <p:pic>
        <p:nvPicPr>
          <p:cNvPr id="15" name="Graphic 14" descr="Information">
            <a:extLst>
              <a:ext uri="{FF2B5EF4-FFF2-40B4-BE49-F238E27FC236}">
                <a16:creationId xmlns:a16="http://schemas.microsoft.com/office/drawing/2014/main" id="{81375930-DB4A-41DB-6F2C-07E103824E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19487" y="2415622"/>
            <a:ext cx="1894302" cy="1894302"/>
          </a:xfrm>
          <a:prstGeom prst="rect">
            <a:avLst/>
          </a:prstGeom>
        </p:spPr>
      </p:pic>
      <p:pic>
        <p:nvPicPr>
          <p:cNvPr id="17" name="Graphic 16" descr="Handshake">
            <a:extLst>
              <a:ext uri="{FF2B5EF4-FFF2-40B4-BE49-F238E27FC236}">
                <a16:creationId xmlns:a16="http://schemas.microsoft.com/office/drawing/2014/main" id="{79B1FCE2-3894-AAED-5C04-741658E7580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720512" y="425330"/>
            <a:ext cx="1894302" cy="1894302"/>
          </a:xfrm>
          <a:prstGeom prst="rect">
            <a:avLst/>
          </a:prstGeom>
        </p:spPr>
      </p:pic>
      <p:pic>
        <p:nvPicPr>
          <p:cNvPr id="7" name="Graphic 6" descr="Suitcase">
            <a:extLst>
              <a:ext uri="{FF2B5EF4-FFF2-40B4-BE49-F238E27FC236}">
                <a16:creationId xmlns:a16="http://schemas.microsoft.com/office/drawing/2014/main" id="{D5978F36-4E7E-A9F9-AF9A-AB42DE2CF5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43371" y="3418425"/>
            <a:ext cx="2877193" cy="2877193"/>
          </a:xfrm>
          <a:prstGeom prst="rect">
            <a:avLst/>
          </a:prstGeom>
        </p:spPr>
      </p:pic>
      <p:pic>
        <p:nvPicPr>
          <p:cNvPr id="9" name="Graphic 8" descr="Briefcase">
            <a:extLst>
              <a:ext uri="{FF2B5EF4-FFF2-40B4-BE49-F238E27FC236}">
                <a16:creationId xmlns:a16="http://schemas.microsoft.com/office/drawing/2014/main" id="{518DF00A-7E7A-465E-65A4-6542BF10AA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43371" y="425330"/>
            <a:ext cx="2877193" cy="2877193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6CB74F-F3CC-4B0B-B50E-878BEDB2C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2867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3716B-8E00-812D-F005-773D157B9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251374"/>
            <a:ext cx="10890929" cy="1097280"/>
          </a:xfrm>
        </p:spPr>
        <p:txBody>
          <a:bodyPr>
            <a:normAutofit/>
          </a:bodyPr>
          <a:lstStyle/>
          <a:p>
            <a:r>
              <a:rPr lang="en-US" sz="4800" dirty="0"/>
              <a:t>Main Screens of the UI</a:t>
            </a:r>
            <a:endParaRPr lang="en-IN" sz="4800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57AE539-00A8-0B9C-0F36-F000DC490309}"/>
              </a:ext>
            </a:extLst>
          </p:cNvPr>
          <p:cNvGrpSpPr/>
          <p:nvPr/>
        </p:nvGrpSpPr>
        <p:grpSpPr>
          <a:xfrm>
            <a:off x="4819310" y="2348654"/>
            <a:ext cx="1946005" cy="3830066"/>
            <a:chOff x="660992" y="2468881"/>
            <a:chExt cx="1946005" cy="38300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4746C27-6EF8-1A5A-6A19-CB49980486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0992" y="2468881"/>
              <a:ext cx="1946005" cy="346073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1A9BF8C-AE89-0D53-6A3F-D39F8E272517}"/>
                </a:ext>
              </a:extLst>
            </p:cNvPr>
            <p:cNvSpPr txBox="1"/>
            <p:nvPr/>
          </p:nvSpPr>
          <p:spPr>
            <a:xfrm>
              <a:off x="1121229" y="5929615"/>
              <a:ext cx="8490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login</a:t>
              </a:r>
              <a:endParaRPr lang="en-IN" b="1" i="1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796B328-54CC-D937-E356-326AA4687416}"/>
              </a:ext>
            </a:extLst>
          </p:cNvPr>
          <p:cNvSpPr txBox="1"/>
          <p:nvPr/>
        </p:nvSpPr>
        <p:spPr>
          <a:xfrm>
            <a:off x="640079" y="4430014"/>
            <a:ext cx="2264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Image Link: </a:t>
            </a:r>
            <a:r>
              <a:rPr lang="en-US" dirty="0">
                <a:hlinkClick r:id="rId3"/>
              </a:rPr>
              <a:t>Images</a:t>
            </a:r>
            <a:endParaRPr lang="en-US" dirty="0"/>
          </a:p>
          <a:p>
            <a:r>
              <a:rPr lang="en-US" b="1" dirty="0"/>
              <a:t>Video Link: </a:t>
            </a:r>
            <a:r>
              <a:rPr lang="en-US" dirty="0">
                <a:hlinkClick r:id="rId4"/>
              </a:rPr>
              <a:t>Video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40624B8-9BD0-74FD-0D42-50FF222BB0A8}"/>
              </a:ext>
            </a:extLst>
          </p:cNvPr>
          <p:cNvGrpSpPr/>
          <p:nvPr/>
        </p:nvGrpSpPr>
        <p:grpSpPr>
          <a:xfrm>
            <a:off x="7358293" y="1072540"/>
            <a:ext cx="1944101" cy="3885854"/>
            <a:chOff x="9174214" y="2465621"/>
            <a:chExt cx="1944101" cy="388585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FB001F2-8C0E-A646-F545-E66EBE7C8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74214" y="2465621"/>
              <a:ext cx="1944101" cy="3457475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A80AAC2-C38F-DE37-73FC-845E1E2BE006}"/>
                </a:ext>
              </a:extLst>
            </p:cNvPr>
            <p:cNvSpPr txBox="1"/>
            <p:nvPr/>
          </p:nvSpPr>
          <p:spPr>
            <a:xfrm>
              <a:off x="9479580" y="5982143"/>
              <a:ext cx="1333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Home Page</a:t>
              </a:r>
              <a:endParaRPr lang="en-IN" b="1" i="1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1CD9AC2-8273-1FD5-CD78-3066BAEE4EE7}"/>
              </a:ext>
            </a:extLst>
          </p:cNvPr>
          <p:cNvGrpSpPr/>
          <p:nvPr/>
        </p:nvGrpSpPr>
        <p:grpSpPr>
          <a:xfrm>
            <a:off x="9813181" y="2298225"/>
            <a:ext cx="1944101" cy="3849939"/>
            <a:chOff x="5113492" y="2465621"/>
            <a:chExt cx="1944101" cy="384993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31D96AA-BEC9-CD97-7D67-48BD47209B0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3492" y="2465621"/>
              <a:ext cx="1944101" cy="346073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3DCF85-A438-93AC-A223-334EEE2F5B80}"/>
                </a:ext>
              </a:extLst>
            </p:cNvPr>
            <p:cNvSpPr txBox="1"/>
            <p:nvPr/>
          </p:nvSpPr>
          <p:spPr>
            <a:xfrm>
              <a:off x="5429316" y="5946228"/>
              <a:ext cx="13333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i="1" dirty="0"/>
                <a:t>Item View</a:t>
              </a:r>
              <a:endParaRPr lang="en-IN" b="1" i="1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9834D41C-BC4B-D8E1-ACFD-446ABF268086}"/>
              </a:ext>
            </a:extLst>
          </p:cNvPr>
          <p:cNvSpPr txBox="1"/>
          <p:nvPr/>
        </p:nvSpPr>
        <p:spPr>
          <a:xfrm>
            <a:off x="640079" y="2471944"/>
            <a:ext cx="37814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/>
              <a:t>Home Screen</a:t>
            </a:r>
            <a:r>
              <a:rPr lang="en-US" dirty="0"/>
              <a:t> – With “Report Lost” and Lost Items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Item Detail Page</a:t>
            </a:r>
            <a:r>
              <a:rPr lang="en-US" dirty="0"/>
              <a:t> – Full description, image, claim button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Login Screen </a:t>
            </a:r>
            <a:r>
              <a:rPr lang="en-US" dirty="0"/>
              <a:t>– Login with student’s school ID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03593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B62FD5-F881-F2DA-84FC-EA6E29DD2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305424" cy="10972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3400"/>
              <a:t>UI Features &amp; Design Highlights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B8618-3CA7-0508-1103-D401BBB594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8"/>
            <a:ext cx="5305425" cy="3664680"/>
          </a:xfrm>
        </p:spPr>
        <p:txBody>
          <a:bodyPr>
            <a:normAutofit/>
          </a:bodyPr>
          <a:lstStyle/>
          <a:p>
            <a:r>
              <a:rPr lang="en-US" b="1" dirty="0"/>
              <a:t>Clean and minimal layout </a:t>
            </a:r>
            <a:r>
              <a:rPr lang="en-US" dirty="0"/>
              <a:t>with </a:t>
            </a:r>
            <a:r>
              <a:rPr lang="en-US" b="1" dirty="0"/>
              <a:t>school-friendly colors</a:t>
            </a:r>
          </a:p>
          <a:p>
            <a:r>
              <a:rPr lang="en-US" dirty="0"/>
              <a:t>Large buttons for </a:t>
            </a:r>
            <a:r>
              <a:rPr lang="en-US" b="1" dirty="0"/>
              <a:t>easy navigation</a:t>
            </a:r>
          </a:p>
          <a:p>
            <a:r>
              <a:rPr lang="en-US" b="1" dirty="0"/>
              <a:t>Organized by categories </a:t>
            </a:r>
            <a:r>
              <a:rPr lang="en-US" dirty="0"/>
              <a:t>(Clothing, Electronics, Stationery)</a:t>
            </a:r>
          </a:p>
          <a:p>
            <a:r>
              <a:rPr lang="en-IN" b="1" dirty="0"/>
              <a:t>Responsive design </a:t>
            </a:r>
          </a:p>
          <a:p>
            <a:r>
              <a:rPr lang="en-US" dirty="0"/>
              <a:t>Optional</a:t>
            </a:r>
            <a:r>
              <a:rPr lang="en-US" b="1" dirty="0"/>
              <a:t> image uploads </a:t>
            </a:r>
            <a:r>
              <a:rPr lang="en-US" dirty="0"/>
              <a:t>for better identification</a:t>
            </a:r>
            <a:endParaRPr lang="en-IN" dirty="0"/>
          </a:p>
        </p:txBody>
      </p:sp>
      <p:pic>
        <p:nvPicPr>
          <p:cNvPr id="5" name="Graphic 4" descr="Smart Phone">
            <a:extLst>
              <a:ext uri="{FF2B5EF4-FFF2-40B4-BE49-F238E27FC236}">
                <a16:creationId xmlns:a16="http://schemas.microsoft.com/office/drawing/2014/main" id="{DF438E49-FC10-D66E-752D-AA86B4A69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81825" y="1152077"/>
            <a:ext cx="2126751" cy="2126751"/>
          </a:xfrm>
          <a:prstGeom prst="rect">
            <a:avLst/>
          </a:prstGeom>
        </p:spPr>
      </p:pic>
      <p:pic>
        <p:nvPicPr>
          <p:cNvPr id="11" name="Graphic 10" descr="Group success">
            <a:extLst>
              <a:ext uri="{FF2B5EF4-FFF2-40B4-BE49-F238E27FC236}">
                <a16:creationId xmlns:a16="http://schemas.microsoft.com/office/drawing/2014/main" id="{74A3BB1F-CE82-9C74-68B1-4964DF81F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34673" y="1152077"/>
            <a:ext cx="2126751" cy="2126751"/>
          </a:xfrm>
          <a:prstGeom prst="rect">
            <a:avLst/>
          </a:prstGeom>
        </p:spPr>
      </p:pic>
      <p:pic>
        <p:nvPicPr>
          <p:cNvPr id="7" name="Graphic 6" descr="Eyes">
            <a:extLst>
              <a:ext uri="{FF2B5EF4-FFF2-40B4-BE49-F238E27FC236}">
                <a16:creationId xmlns:a16="http://schemas.microsoft.com/office/drawing/2014/main" id="{B2B99041-46FF-5526-0543-30E910B9E2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81825" y="3605379"/>
            <a:ext cx="2126751" cy="2126751"/>
          </a:xfrm>
          <a:prstGeom prst="rect">
            <a:avLst/>
          </a:prstGeom>
        </p:spPr>
      </p:pic>
      <p:pic>
        <p:nvPicPr>
          <p:cNvPr id="9" name="Graphic 8" descr="Stream">
            <a:extLst>
              <a:ext uri="{FF2B5EF4-FFF2-40B4-BE49-F238E27FC236}">
                <a16:creationId xmlns:a16="http://schemas.microsoft.com/office/drawing/2014/main" id="{8A6C81EC-2AD1-28F9-E73C-2A01C32554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34673" y="3605379"/>
            <a:ext cx="2126751" cy="212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041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7EB9-DC94-F2A9-A620-A6115B0A0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8" y="1212352"/>
            <a:ext cx="10890929" cy="898988"/>
          </a:xfrm>
        </p:spPr>
        <p:txBody>
          <a:bodyPr/>
          <a:lstStyle/>
          <a:p>
            <a:r>
              <a:rPr lang="en-IN" dirty="0"/>
              <a:t>Summary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70AAB-EBA0-52B9-8B99-BA31152F1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87" y="1901358"/>
            <a:ext cx="11052235" cy="222435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Lost &amp; Found Tracker UI is designed to make it easier for students and staff to report, track, and claim items in a fast and organized way.</a:t>
            </a:r>
          </a:p>
          <a:p>
            <a:pPr>
              <a:lnSpc>
                <a:spcPct val="100000"/>
              </a:lnSpc>
            </a:pPr>
            <a:r>
              <a:rPr lang="en-US" dirty="0"/>
              <a:t>It provides a </a:t>
            </a:r>
            <a:r>
              <a:rPr lang="en-US" b="1" dirty="0"/>
              <a:t>simple, user-friendly interface</a:t>
            </a:r>
            <a:r>
              <a:rPr lang="en-US" dirty="0"/>
              <a:t> that reduces confusion and saves time.</a:t>
            </a:r>
          </a:p>
          <a:p>
            <a:pPr>
              <a:lnSpc>
                <a:spcPct val="100000"/>
              </a:lnSpc>
            </a:pPr>
            <a:r>
              <a:rPr lang="en-US" dirty="0"/>
              <a:t>This UI can be developed into a </a:t>
            </a:r>
            <a:r>
              <a:rPr lang="en-US" b="1" dirty="0"/>
              <a:t>real web or mobile app</a:t>
            </a:r>
            <a:r>
              <a:rPr lang="en-US" dirty="0"/>
              <a:t> with database support, notifications, and admin controls.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3070EF-4F29-8118-EE20-2308C295DDA1}"/>
              </a:ext>
            </a:extLst>
          </p:cNvPr>
          <p:cNvSpPr txBox="1"/>
          <p:nvPr/>
        </p:nvSpPr>
        <p:spPr>
          <a:xfrm>
            <a:off x="499687" y="3768277"/>
            <a:ext cx="1020223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 Future Possibilities:</a:t>
            </a:r>
            <a:endParaRPr lang="en-US" sz="4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Notification System</a:t>
            </a:r>
            <a:r>
              <a:rPr lang="en-US" dirty="0"/>
              <a:t> – Auto-alerts when a lost item is found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Mobile App Integration</a:t>
            </a:r>
            <a:r>
              <a:rPr lang="en-US" dirty="0"/>
              <a:t> – Use from anywhere on campus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Smart Match Suggestions</a:t>
            </a:r>
            <a:r>
              <a:rPr lang="en-US" dirty="0"/>
              <a:t> – AI-based item matching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Claim History &amp; Receipts</a:t>
            </a:r>
            <a:r>
              <a:rPr lang="en-US" dirty="0"/>
              <a:t> – For tracking returned items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1355B0-1868-C33D-4B8D-CF01B788E981}"/>
              </a:ext>
            </a:extLst>
          </p:cNvPr>
          <p:cNvSpPr txBox="1"/>
          <p:nvPr/>
        </p:nvSpPr>
        <p:spPr>
          <a:xfrm>
            <a:off x="499687" y="5992631"/>
            <a:ext cx="109118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"A smarter way to reunite students with their belongings – one click at a time!"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5635769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278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Grandview Display</vt:lpstr>
      <vt:lpstr>DashVTI</vt:lpstr>
      <vt:lpstr>Cyber Squad - Explorers</vt:lpstr>
      <vt:lpstr>Why Do We Need This System?</vt:lpstr>
      <vt:lpstr>Main Screens of the UI</vt:lpstr>
      <vt:lpstr>UI Features &amp; Design Highlights</vt:lpstr>
      <vt:lpstr>Summary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Mofi Hussain</dc:creator>
  <cp:lastModifiedBy>Mofi Hussain</cp:lastModifiedBy>
  <cp:revision>4</cp:revision>
  <dcterms:created xsi:type="dcterms:W3CDTF">2025-06-29T08:16:38Z</dcterms:created>
  <dcterms:modified xsi:type="dcterms:W3CDTF">2025-06-29T12:22:31Z</dcterms:modified>
</cp:coreProperties>
</file>