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Franklin Gothic" panose="020B0604020202020204" charset="0"/>
      <p:bold r:id="rId15"/>
    </p:embeddedFont>
    <p:embeddedFont>
      <p:font typeface="Libre Franklin"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1482AB"/>
                </a:solidFill>
                <a:latin typeface="Arial"/>
                <a:ea typeface="Arial"/>
                <a:cs typeface="Arial"/>
                <a:sym typeface="Arial"/>
              </a:rPr>
              <a:t>CAPSTONE PROJECT</a:t>
            </a:r>
            <a:endParaRPr/>
          </a:p>
        </p:txBody>
      </p:sp>
      <p:sp>
        <p:nvSpPr>
          <p:cNvPr id="98" name="Google Shape;98;p13"/>
          <p:cNvSpPr txBox="1"/>
          <p:nvPr/>
        </p:nvSpPr>
        <p:spPr>
          <a:xfrm>
            <a:off x="1359108" y="4531388"/>
            <a:ext cx="9740189"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rgbClr val="1482AB"/>
                </a:solidFill>
                <a:latin typeface="Arial"/>
                <a:ea typeface="Arial"/>
                <a:cs typeface="Arial"/>
                <a:sym typeface="Arial"/>
              </a:rPr>
              <a:t>Presented By:</a:t>
            </a:r>
            <a:endParaRPr dirty="0"/>
          </a:p>
          <a:p>
            <a:pPr marL="0" marR="0" lvl="0" indent="0" algn="l" rtl="0">
              <a:spcBef>
                <a:spcPts val="0"/>
              </a:spcBef>
              <a:spcAft>
                <a:spcPts val="0"/>
              </a:spcAft>
              <a:buNone/>
            </a:pPr>
            <a:r>
              <a:rPr lang="en-US" sz="2400" b="1">
                <a:solidFill>
                  <a:srgbClr val="1482AB"/>
                </a:solidFill>
                <a:latin typeface="Arial"/>
                <a:ea typeface="Arial"/>
                <a:cs typeface="Arial"/>
                <a:sym typeface="Arial"/>
              </a:rPr>
              <a:t>SMARON SHIJU</a:t>
            </a:r>
            <a:r>
              <a:rPr lang="en-IN" sz="2400" b="1">
                <a:solidFill>
                  <a:srgbClr val="1482AB"/>
                </a:solidFill>
                <a:latin typeface="Arial"/>
                <a:ea typeface="Arial"/>
                <a:cs typeface="Arial"/>
                <a:sym typeface="Arial"/>
              </a:rPr>
              <a:t>- </a:t>
            </a:r>
            <a:r>
              <a:rPr lang="en-IN" sz="2400" b="1" dirty="0" err="1">
                <a:solidFill>
                  <a:srgbClr val="1482AB"/>
                </a:solidFill>
              </a:rPr>
              <a:t>Jeppiaar</a:t>
            </a:r>
            <a:r>
              <a:rPr lang="en-IN" sz="2400" b="1" dirty="0">
                <a:solidFill>
                  <a:srgbClr val="1482AB"/>
                </a:solidFill>
              </a:rPr>
              <a:t> Institute of Technology</a:t>
            </a:r>
            <a:r>
              <a:rPr lang="en-IN" sz="2400" b="1" dirty="0">
                <a:solidFill>
                  <a:srgbClr val="1482AB"/>
                </a:solidFill>
                <a:latin typeface="Arial"/>
                <a:ea typeface="Arial"/>
                <a:cs typeface="Arial"/>
                <a:sym typeface="Arial"/>
              </a:rPr>
              <a:t> – </a:t>
            </a:r>
            <a:r>
              <a:rPr lang="en-IN" sz="2400" b="1" dirty="0">
                <a:solidFill>
                  <a:srgbClr val="1482AB"/>
                </a:solidFill>
              </a:rPr>
              <a:t>B.TECH/ IT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dirty="0">
                <a:solidFill>
                  <a:schemeClr val="dk1"/>
                </a:solidFill>
                <a:latin typeface="Arial"/>
                <a:ea typeface="Arial"/>
                <a:cs typeface="Arial"/>
                <a:sym typeface="Arial"/>
              </a:rPr>
              <a:t>Encryption of captured keystrokes for enhanced security.</a:t>
            </a:r>
          </a:p>
          <a:p>
            <a:pPr marL="306000" lvl="0" indent="-306000" algn="l" rtl="0">
              <a:lnSpc>
                <a:spcPct val="110000"/>
              </a:lnSpc>
              <a:spcBef>
                <a:spcPts val="0"/>
              </a:spcBef>
              <a:spcAft>
                <a:spcPts val="0"/>
              </a:spcAft>
              <a:buSzPts val="1840"/>
              <a:buChar char="◼"/>
            </a:pPr>
            <a:r>
              <a:rPr lang="en-IN" sz="2000" b="0" i="0" dirty="0">
                <a:solidFill>
                  <a:schemeClr val="dk1"/>
                </a:solidFill>
                <a:latin typeface="Arial"/>
                <a:ea typeface="Arial"/>
                <a:cs typeface="Arial"/>
                <a:sym typeface="Arial"/>
              </a:rPr>
              <a:t>Addition of features to filter and </a:t>
            </a:r>
            <a:r>
              <a:rPr lang="en-IN" sz="2000" b="0" i="0" dirty="0" err="1">
                <a:solidFill>
                  <a:schemeClr val="dk1"/>
                </a:solidFill>
                <a:latin typeface="Arial"/>
                <a:ea typeface="Arial"/>
                <a:cs typeface="Arial"/>
                <a:sym typeface="Arial"/>
              </a:rPr>
              <a:t>analyze</a:t>
            </a:r>
            <a:r>
              <a:rPr lang="en-IN" sz="2000" b="0" i="0" dirty="0">
                <a:solidFill>
                  <a:schemeClr val="dk1"/>
                </a:solidFill>
                <a:latin typeface="Arial"/>
                <a:ea typeface="Arial"/>
                <a:cs typeface="Arial"/>
                <a:sym typeface="Arial"/>
              </a:rPr>
              <a:t> keystrokes based on specific criteria.</a:t>
            </a:r>
          </a:p>
          <a:p>
            <a:pPr marL="306000" lvl="0" indent="-306000" algn="l" rtl="0">
              <a:lnSpc>
                <a:spcPct val="110000"/>
              </a:lnSpc>
              <a:spcBef>
                <a:spcPts val="0"/>
              </a:spcBef>
              <a:spcAft>
                <a:spcPts val="0"/>
              </a:spcAft>
              <a:buSzPts val="1840"/>
              <a:buChar char="◼"/>
            </a:pPr>
            <a:r>
              <a:rPr lang="en-IN" sz="2000" b="0" i="0" dirty="0">
                <a:solidFill>
                  <a:schemeClr val="dk1"/>
                </a:solidFill>
                <a:latin typeface="Arial"/>
                <a:ea typeface="Arial"/>
                <a:cs typeface="Arial"/>
                <a:sym typeface="Arial"/>
              </a:rPr>
              <a:t>Integration with cloud storage services for remote data backup.</a:t>
            </a:r>
          </a:p>
          <a:p>
            <a:pPr marL="306000" lvl="0" indent="-306000" algn="l" rtl="0">
              <a:lnSpc>
                <a:spcPct val="110000"/>
              </a:lnSpc>
              <a:spcBef>
                <a:spcPts val="0"/>
              </a:spcBef>
              <a:spcAft>
                <a:spcPts val="0"/>
              </a:spcAft>
              <a:buSzPts val="1840"/>
              <a:buChar char="◼"/>
            </a:pPr>
            <a:r>
              <a:rPr lang="en-IN" sz="2000" b="0" i="0" dirty="0">
                <a:solidFill>
                  <a:schemeClr val="dk1"/>
                </a:solidFill>
                <a:latin typeface="Arial"/>
                <a:ea typeface="Arial"/>
                <a:cs typeface="Arial"/>
                <a:sym typeface="Arial"/>
              </a:rPr>
              <a:t>Implementation of machine learning algorithms for anomaly detection in keystroke patterns.</a:t>
            </a: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lang="en-IN" sz="2000" b="0" i="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lang="en-IN" sz="2000" b="0" i="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lang="en-IN" sz="2000" b="0" i="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lang="en-IN" sz="2000" b="0" i="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dirty="0">
                <a:latin typeface="Arial"/>
                <a:ea typeface="Arial"/>
                <a:cs typeface="Arial"/>
                <a:sym typeface="Arial"/>
              </a:rPr>
              <a:t>  </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Problem Statement </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Proposed System/Solution</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System Development Approach </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Algorithm &amp; Deployment  </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Result </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Conclusion</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Future Scope</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References</a:t>
            </a:r>
            <a:endParaRPr dirty="0">
              <a:latin typeface="Arial"/>
              <a:ea typeface="Arial"/>
              <a:cs typeface="Arial"/>
              <a:sym typeface="Arial"/>
            </a:endParaRPr>
          </a:p>
          <a:p>
            <a:pPr marL="305435" lvl="0" indent="-206121" algn="l" rtl="0">
              <a:lnSpc>
                <a:spcPct val="110000"/>
              </a:lnSpc>
              <a:spcBef>
                <a:spcPts val="940"/>
              </a:spcBef>
              <a:spcAft>
                <a:spcPts val="0"/>
              </a:spcAft>
              <a:buSzPts val="1564"/>
              <a:buNone/>
            </a:pPr>
            <a:endParaRPr dirty="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US" sz="2000" b="0" i="0" dirty="0">
                <a:solidFill>
                  <a:srgbClr val="0D0D0D"/>
                </a:solidFill>
                <a:effectLst/>
                <a:latin typeface="Söhne"/>
              </a:rPr>
              <a:t>In today's digital age, security concerns are paramount, and one significant threat is keylogging, where an unauthorized entity can capture keystrokes to gain access to sensitive information. As such, there's a pressing need for tools to monitor and potentially mitigate such risks. The problem at hand is to develop a simple keylogger application to record keystrokes on a system and store them securely for analysis, with the aim of enhancing security awareness and potentially preventing malicious activities.</a:t>
            </a:r>
            <a:endParaRPr sz="2000" dirty="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US" sz="2000" b="0" i="0" u="none" strike="noStrike" cap="none" dirty="0">
                <a:solidFill>
                  <a:schemeClr val="dk1"/>
                </a:solidFill>
                <a:latin typeface="Arial"/>
                <a:ea typeface="Arial"/>
                <a:cs typeface="Arial"/>
                <a:sym typeface="Arial"/>
              </a:rPr>
              <a:t>The proposed solution is to develop a Python-based keylogger application using the </a:t>
            </a:r>
            <a:r>
              <a:rPr lang="en-US" sz="2000" b="1" i="0" u="none" strike="noStrike" cap="none" dirty="0" err="1">
                <a:solidFill>
                  <a:schemeClr val="dk1"/>
                </a:solidFill>
                <a:latin typeface="Arial"/>
                <a:ea typeface="Arial"/>
                <a:cs typeface="Arial"/>
                <a:sym typeface="Arial"/>
              </a:rPr>
              <a:t>pynput</a:t>
            </a:r>
            <a:r>
              <a:rPr lang="en-US" sz="2000" b="0" i="0" u="none" strike="noStrike" cap="none" dirty="0">
                <a:solidFill>
                  <a:schemeClr val="dk1"/>
                </a:solidFill>
                <a:latin typeface="Arial"/>
                <a:ea typeface="Arial"/>
                <a:cs typeface="Arial"/>
                <a:sym typeface="Arial"/>
              </a:rPr>
              <a:t> library and a graphical user interface (GUI) built with </a:t>
            </a:r>
            <a:r>
              <a:rPr lang="en-US" sz="2000" b="1" i="0" u="none" strike="noStrike" cap="none" dirty="0" err="1">
                <a:solidFill>
                  <a:schemeClr val="dk1"/>
                </a:solidFill>
                <a:latin typeface="Arial"/>
                <a:ea typeface="Arial"/>
                <a:cs typeface="Arial"/>
                <a:sym typeface="Arial"/>
              </a:rPr>
              <a:t>Tkinter</a:t>
            </a:r>
            <a:r>
              <a:rPr lang="en-US" sz="2000" b="0" i="0" u="none" strike="noStrike" cap="none" dirty="0">
                <a:solidFill>
                  <a:schemeClr val="dk1"/>
                </a:solidFill>
                <a:latin typeface="Arial"/>
                <a:ea typeface="Arial"/>
                <a:cs typeface="Arial"/>
                <a:sym typeface="Arial"/>
              </a:rPr>
              <a:t>. This application will run in the background, capturing keystrokes from the user. The captured data will then be stored both in a text file </a:t>
            </a:r>
            <a:r>
              <a:rPr lang="en-US" sz="2000" b="1" i="0" u="none" strike="noStrike" cap="none" dirty="0">
                <a:solidFill>
                  <a:schemeClr val="dk1"/>
                </a:solidFill>
                <a:latin typeface="Arial"/>
                <a:ea typeface="Arial"/>
                <a:cs typeface="Arial"/>
                <a:sym typeface="Arial"/>
              </a:rPr>
              <a:t>(key_log.txt) </a:t>
            </a:r>
            <a:r>
              <a:rPr lang="en-US" sz="2000" b="0" i="0" u="none" strike="noStrike" cap="none" dirty="0">
                <a:solidFill>
                  <a:schemeClr val="dk1"/>
                </a:solidFill>
                <a:latin typeface="Arial"/>
                <a:ea typeface="Arial"/>
                <a:cs typeface="Arial"/>
                <a:sym typeface="Arial"/>
              </a:rPr>
              <a:t>and a </a:t>
            </a:r>
            <a:r>
              <a:rPr lang="en-US" sz="2000" b="1" i="0" u="none" strike="noStrike" cap="none" dirty="0">
                <a:solidFill>
                  <a:schemeClr val="dk1"/>
                </a:solidFill>
                <a:latin typeface="Arial"/>
                <a:ea typeface="Arial"/>
                <a:cs typeface="Arial"/>
                <a:sym typeface="Arial"/>
              </a:rPr>
              <a:t>JSON </a:t>
            </a:r>
            <a:r>
              <a:rPr lang="en-US" sz="2000" b="0" i="0" u="none" strike="noStrike" cap="none" dirty="0">
                <a:solidFill>
                  <a:schemeClr val="dk1"/>
                </a:solidFill>
                <a:latin typeface="Arial"/>
                <a:ea typeface="Arial"/>
                <a:cs typeface="Arial"/>
                <a:sym typeface="Arial"/>
              </a:rPr>
              <a:t>file </a:t>
            </a:r>
            <a:r>
              <a:rPr lang="en-US" sz="2000" b="1" i="0" u="none" strike="noStrike" cap="none" dirty="0">
                <a:solidFill>
                  <a:schemeClr val="dk1"/>
                </a:solidFill>
                <a:latin typeface="Arial"/>
                <a:ea typeface="Arial"/>
                <a:cs typeface="Arial"/>
                <a:sym typeface="Arial"/>
              </a:rPr>
              <a:t>(</a:t>
            </a:r>
            <a:r>
              <a:rPr lang="en-US" sz="2000" b="1" i="0" u="none" strike="noStrike" cap="none" dirty="0" err="1">
                <a:solidFill>
                  <a:schemeClr val="dk1"/>
                </a:solidFill>
                <a:latin typeface="Arial"/>
                <a:ea typeface="Arial"/>
                <a:cs typeface="Arial"/>
                <a:sym typeface="Arial"/>
              </a:rPr>
              <a:t>key_log.json</a:t>
            </a:r>
            <a:r>
              <a:rPr lang="en-US" sz="2000" b="1" i="0" u="none" strike="noStrike" cap="none" dirty="0">
                <a:solidFill>
                  <a:schemeClr val="dk1"/>
                </a:solidFill>
                <a:latin typeface="Arial"/>
                <a:ea typeface="Arial"/>
                <a:cs typeface="Arial"/>
                <a:sym typeface="Arial"/>
              </a:rPr>
              <a:t>) </a:t>
            </a:r>
            <a:r>
              <a:rPr lang="en-US" sz="2000" b="0" i="0" u="none" strike="noStrike" cap="none" dirty="0">
                <a:solidFill>
                  <a:schemeClr val="dk1"/>
                </a:solidFill>
                <a:latin typeface="Arial"/>
                <a:ea typeface="Arial"/>
                <a:cs typeface="Arial"/>
                <a:sym typeface="Arial"/>
              </a:rPr>
              <a:t>for further analysis. The GUI will provide options to start and stop the keylogging process, enhancing user control and visibility over the application's operation. </a:t>
            </a:r>
            <a:endParaRPr lang="en-US" dirty="0"/>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581192" y="2281083"/>
            <a:ext cx="10931292" cy="2681543"/>
          </a:xfrm>
          <a:prstGeom prst="rect">
            <a:avLst/>
          </a:prstGeom>
          <a:noFill/>
          <a:ln>
            <a:noFill/>
          </a:ln>
        </p:spPr>
        <p:txBody>
          <a:bodyPr spcFirstLastPara="1" wrap="square" lIns="91425" tIns="45700" rIns="91425" bIns="45700" anchor="ctr" anchorCtr="0">
            <a:normAutofit fontScale="25000" lnSpcReduction="20000"/>
          </a:bodyPr>
          <a:lstStyle/>
          <a:p>
            <a:pPr marL="0" lvl="0" indent="0" algn="l" rtl="0">
              <a:lnSpc>
                <a:spcPct val="107000"/>
              </a:lnSpc>
              <a:spcBef>
                <a:spcPts val="0"/>
              </a:spcBef>
              <a:spcAft>
                <a:spcPts val="0"/>
              </a:spcAft>
              <a:buSzPts val="1840"/>
              <a:buNone/>
            </a:pPr>
            <a:endParaRPr lang="en-US" sz="7200" dirty="0">
              <a:solidFill>
                <a:schemeClr val="dk1"/>
              </a:solidFill>
              <a:latin typeface="Arial"/>
              <a:ea typeface="Arial"/>
              <a:cs typeface="Arial"/>
              <a:sym typeface="Arial"/>
            </a:endParaRPr>
          </a:p>
          <a:p>
            <a:pPr marL="0" lvl="0" indent="0" algn="l" rtl="0">
              <a:lnSpc>
                <a:spcPct val="107000"/>
              </a:lnSpc>
              <a:spcBef>
                <a:spcPts val="0"/>
              </a:spcBef>
              <a:spcAft>
                <a:spcPts val="0"/>
              </a:spcAft>
              <a:buSzPts val="1840"/>
              <a:buNone/>
            </a:pPr>
            <a:endParaRPr lang="en-US" sz="7200" dirty="0">
              <a:solidFill>
                <a:schemeClr val="dk1"/>
              </a:solidFill>
              <a:latin typeface="Arial"/>
              <a:ea typeface="Arial"/>
              <a:cs typeface="Arial"/>
              <a:sym typeface="Arial"/>
            </a:endParaRPr>
          </a:p>
          <a:p>
            <a:pPr marL="0" lvl="0" indent="0" algn="l" rtl="0">
              <a:lnSpc>
                <a:spcPct val="107000"/>
              </a:lnSpc>
              <a:spcBef>
                <a:spcPts val="0"/>
              </a:spcBef>
              <a:spcAft>
                <a:spcPts val="0"/>
              </a:spcAft>
              <a:buSzPts val="1840"/>
              <a:buNone/>
            </a:pPr>
            <a:endParaRPr lang="en-US" sz="7200" dirty="0">
              <a:solidFill>
                <a:schemeClr val="dk1"/>
              </a:solidFill>
              <a:latin typeface="Arial"/>
              <a:ea typeface="Arial"/>
              <a:cs typeface="Arial"/>
              <a:sym typeface="Arial"/>
            </a:endParaRPr>
          </a:p>
          <a:p>
            <a:pPr marL="0" lvl="0" indent="0" algn="l" rtl="0">
              <a:lnSpc>
                <a:spcPct val="107000"/>
              </a:lnSpc>
              <a:spcBef>
                <a:spcPts val="0"/>
              </a:spcBef>
              <a:spcAft>
                <a:spcPts val="0"/>
              </a:spcAft>
              <a:buSzPts val="1840"/>
              <a:buNone/>
            </a:pPr>
            <a:endParaRPr lang="en-US" sz="7200" dirty="0">
              <a:solidFill>
                <a:schemeClr val="dk1"/>
              </a:solidFill>
              <a:latin typeface="Arial"/>
              <a:ea typeface="Arial"/>
              <a:cs typeface="Arial"/>
              <a:sym typeface="Arial"/>
            </a:endParaRPr>
          </a:p>
          <a:p>
            <a:pPr marL="0" lvl="0" indent="0" algn="l" rtl="0">
              <a:lnSpc>
                <a:spcPct val="107000"/>
              </a:lnSpc>
              <a:spcBef>
                <a:spcPts val="0"/>
              </a:spcBef>
              <a:spcAft>
                <a:spcPts val="0"/>
              </a:spcAft>
              <a:buSzPts val="1840"/>
              <a:buNone/>
            </a:pPr>
            <a:endParaRPr lang="en-US" sz="7200" dirty="0">
              <a:solidFill>
                <a:schemeClr val="dk1"/>
              </a:solidFill>
              <a:latin typeface="Arial"/>
              <a:ea typeface="Arial"/>
              <a:cs typeface="Arial"/>
              <a:sym typeface="Arial"/>
            </a:endParaRPr>
          </a:p>
          <a:p>
            <a:pPr marL="0" lvl="0" indent="0" algn="l" rtl="0">
              <a:lnSpc>
                <a:spcPct val="107000"/>
              </a:lnSpc>
              <a:spcBef>
                <a:spcPts val="0"/>
              </a:spcBef>
              <a:spcAft>
                <a:spcPts val="0"/>
              </a:spcAft>
              <a:buSzPts val="1840"/>
              <a:buNone/>
            </a:pPr>
            <a:r>
              <a:rPr lang="en-US" sz="7200" dirty="0">
                <a:solidFill>
                  <a:schemeClr val="dk1"/>
                </a:solidFill>
                <a:latin typeface="Arial"/>
                <a:ea typeface="Arial"/>
                <a:cs typeface="Arial"/>
                <a:sym typeface="Arial"/>
              </a:rPr>
              <a:t>The system will be developed using Python programming language, leveraging the </a:t>
            </a:r>
            <a:r>
              <a:rPr lang="en-US" sz="7200" dirty="0" err="1">
                <a:solidFill>
                  <a:schemeClr val="dk1"/>
                </a:solidFill>
                <a:latin typeface="Arial"/>
                <a:ea typeface="Arial"/>
                <a:cs typeface="Arial"/>
                <a:sym typeface="Arial"/>
              </a:rPr>
              <a:t>pynput</a:t>
            </a:r>
            <a:r>
              <a:rPr lang="en-US" sz="7200" dirty="0">
                <a:solidFill>
                  <a:schemeClr val="dk1"/>
                </a:solidFill>
                <a:latin typeface="Arial"/>
                <a:ea typeface="Arial"/>
                <a:cs typeface="Arial"/>
                <a:sym typeface="Arial"/>
              </a:rPr>
              <a:t> library for capturing keystrokes and </a:t>
            </a:r>
            <a:r>
              <a:rPr lang="en-US" sz="7200" dirty="0" err="1">
                <a:solidFill>
                  <a:schemeClr val="dk1"/>
                </a:solidFill>
                <a:latin typeface="Arial"/>
                <a:ea typeface="Arial"/>
                <a:cs typeface="Arial"/>
                <a:sym typeface="Arial"/>
              </a:rPr>
              <a:t>Tkinter</a:t>
            </a:r>
            <a:r>
              <a:rPr lang="en-US" sz="7200" dirty="0">
                <a:solidFill>
                  <a:schemeClr val="dk1"/>
                </a:solidFill>
                <a:latin typeface="Arial"/>
                <a:ea typeface="Arial"/>
                <a:cs typeface="Arial"/>
                <a:sym typeface="Arial"/>
              </a:rPr>
              <a:t> for building the GUI. </a:t>
            </a:r>
          </a:p>
          <a:p>
            <a:pPr marL="306000" lvl="0" indent="-306000" algn="l" rtl="0">
              <a:lnSpc>
                <a:spcPct val="107000"/>
              </a:lnSpc>
              <a:spcBef>
                <a:spcPts val="1200"/>
              </a:spcBef>
              <a:spcAft>
                <a:spcPts val="0"/>
              </a:spcAft>
              <a:buSzPts val="1840"/>
              <a:buChar char="◼"/>
            </a:pPr>
            <a:r>
              <a:rPr lang="en-US" sz="7200" dirty="0">
                <a:solidFill>
                  <a:schemeClr val="dk1"/>
                </a:solidFill>
                <a:latin typeface="Arial"/>
                <a:ea typeface="Arial"/>
                <a:cs typeface="Arial"/>
                <a:sym typeface="Arial"/>
              </a:rPr>
              <a:t>The application will consist of two main components:</a:t>
            </a:r>
          </a:p>
          <a:p>
            <a:pPr marL="306000" lvl="0" indent="-306000" algn="l" rtl="0">
              <a:lnSpc>
                <a:spcPct val="107000"/>
              </a:lnSpc>
              <a:spcBef>
                <a:spcPts val="1200"/>
              </a:spcBef>
              <a:spcAft>
                <a:spcPts val="0"/>
              </a:spcAft>
              <a:buSzPts val="1840"/>
              <a:buChar char="◼"/>
            </a:pPr>
            <a:r>
              <a:rPr lang="en-US" sz="7200" b="1" dirty="0">
                <a:solidFill>
                  <a:schemeClr val="dk1"/>
                </a:solidFill>
                <a:latin typeface="Arial"/>
                <a:ea typeface="Arial"/>
                <a:cs typeface="Arial"/>
                <a:sym typeface="Arial"/>
              </a:rPr>
              <a:t>Keylogger Module</a:t>
            </a:r>
            <a:r>
              <a:rPr lang="en-US" sz="7200" dirty="0">
                <a:solidFill>
                  <a:schemeClr val="dk1"/>
                </a:solidFill>
                <a:latin typeface="Arial"/>
                <a:ea typeface="Arial"/>
                <a:cs typeface="Arial"/>
                <a:sym typeface="Arial"/>
              </a:rPr>
              <a:t>: This module will utilize the </a:t>
            </a:r>
            <a:r>
              <a:rPr lang="en-US" sz="7200" dirty="0" err="1">
                <a:solidFill>
                  <a:schemeClr val="dk1"/>
                </a:solidFill>
                <a:latin typeface="Arial"/>
                <a:ea typeface="Arial"/>
                <a:cs typeface="Arial"/>
                <a:sym typeface="Arial"/>
              </a:rPr>
              <a:t>pynput.keyboard</a:t>
            </a:r>
            <a:r>
              <a:rPr lang="en-US" sz="7200" dirty="0">
                <a:solidFill>
                  <a:schemeClr val="dk1"/>
                </a:solidFill>
                <a:latin typeface="Arial"/>
                <a:ea typeface="Arial"/>
                <a:cs typeface="Arial"/>
                <a:sym typeface="Arial"/>
              </a:rPr>
              <a:t> module to capture keystrokes. It will define functions to handle key press and release events, storing the captured keystrokes in memory and periodically writing them to the output files (key_log.txt and </a:t>
            </a:r>
            <a:r>
              <a:rPr lang="en-US" sz="7200" dirty="0" err="1">
                <a:solidFill>
                  <a:schemeClr val="dk1"/>
                </a:solidFill>
                <a:latin typeface="Arial"/>
                <a:ea typeface="Arial"/>
                <a:cs typeface="Arial"/>
                <a:sym typeface="Arial"/>
              </a:rPr>
              <a:t>key_log.json</a:t>
            </a:r>
            <a:r>
              <a:rPr lang="en-US" sz="7200" dirty="0">
                <a:solidFill>
                  <a:schemeClr val="dk1"/>
                </a:solidFill>
                <a:latin typeface="Arial"/>
                <a:ea typeface="Arial"/>
                <a:cs typeface="Arial"/>
                <a:sym typeface="Arial"/>
              </a:rPr>
              <a:t>).</a:t>
            </a:r>
          </a:p>
          <a:p>
            <a:pPr marL="306000" lvl="0" indent="-306000" algn="l" rtl="0">
              <a:lnSpc>
                <a:spcPct val="107000"/>
              </a:lnSpc>
              <a:spcBef>
                <a:spcPts val="1200"/>
              </a:spcBef>
              <a:spcAft>
                <a:spcPts val="0"/>
              </a:spcAft>
              <a:buSzPts val="1840"/>
              <a:buChar char="◼"/>
            </a:pPr>
            <a:r>
              <a:rPr lang="en-US" sz="7200" b="1" dirty="0">
                <a:solidFill>
                  <a:schemeClr val="dk1"/>
                </a:solidFill>
                <a:latin typeface="Arial"/>
                <a:ea typeface="Arial"/>
                <a:cs typeface="Arial"/>
                <a:sym typeface="Arial"/>
              </a:rPr>
              <a:t>Graphical User Interface (GUI): </a:t>
            </a:r>
            <a:r>
              <a:rPr lang="en-US" sz="7200" dirty="0">
                <a:solidFill>
                  <a:schemeClr val="dk1"/>
                </a:solidFill>
                <a:latin typeface="Arial"/>
                <a:ea typeface="Arial"/>
                <a:cs typeface="Arial"/>
                <a:sym typeface="Arial"/>
              </a:rPr>
              <a:t>The GUI will be built using </a:t>
            </a:r>
            <a:r>
              <a:rPr lang="en-US" sz="7200" dirty="0" err="1">
                <a:solidFill>
                  <a:schemeClr val="dk1"/>
                </a:solidFill>
                <a:latin typeface="Arial"/>
                <a:ea typeface="Arial"/>
                <a:cs typeface="Arial"/>
                <a:sym typeface="Arial"/>
              </a:rPr>
              <a:t>Tkinter</a:t>
            </a:r>
            <a:r>
              <a:rPr lang="en-US" sz="7200" dirty="0">
                <a:solidFill>
                  <a:schemeClr val="dk1"/>
                </a:solidFill>
                <a:latin typeface="Arial"/>
                <a:ea typeface="Arial"/>
                <a:cs typeface="Arial"/>
                <a:sym typeface="Arial"/>
              </a:rPr>
              <a:t>, offering buttons to start and stop the keylogging process. It will also display status messages to the user, indicating whether the keylogger is active or not.</a:t>
            </a:r>
            <a:r>
              <a:rPr lang="en-IN" sz="7200" dirty="0">
                <a:solidFill>
                  <a:schemeClr val="dk1"/>
                </a:solidFill>
                <a:latin typeface="Arial"/>
                <a:ea typeface="Arial"/>
                <a:cs typeface="Arial"/>
                <a:sym typeface="Arial"/>
              </a:rPr>
              <a:t> </a:t>
            </a:r>
          </a:p>
          <a:p>
            <a:pPr marL="0" lvl="0" indent="0" algn="l" rtl="0">
              <a:lnSpc>
                <a:spcPct val="107000"/>
              </a:lnSpc>
              <a:spcBef>
                <a:spcPts val="1200"/>
              </a:spcBef>
              <a:spcAft>
                <a:spcPts val="0"/>
              </a:spcAft>
              <a:buSzPts val="1840"/>
              <a:buNone/>
            </a:pPr>
            <a:endParaRPr lang="en-IN" sz="7200" dirty="0">
              <a:solidFill>
                <a:schemeClr val="dk1"/>
              </a:solidFill>
              <a:latin typeface="Arial"/>
              <a:ea typeface="Arial"/>
              <a:cs typeface="Arial"/>
              <a:sym typeface="Arial"/>
            </a:endParaRPr>
          </a:p>
          <a:p>
            <a:pPr marL="0" lvl="0" indent="0" algn="l" rtl="0">
              <a:lnSpc>
                <a:spcPct val="107000"/>
              </a:lnSpc>
              <a:spcBef>
                <a:spcPts val="0"/>
              </a:spcBef>
              <a:spcAft>
                <a:spcPts val="0"/>
              </a:spcAft>
              <a:buSzPts val="1840"/>
              <a:buNone/>
            </a:pPr>
            <a:r>
              <a:rPr lang="en-IN" sz="5600" b="1" dirty="0">
                <a:solidFill>
                  <a:schemeClr val="dk1"/>
                </a:solidFill>
                <a:latin typeface="Arial"/>
                <a:ea typeface="Arial"/>
                <a:cs typeface="Arial"/>
                <a:sym typeface="Arial"/>
              </a:rPr>
              <a:t>Technology Used:</a:t>
            </a:r>
            <a:endParaRPr lang="en-IN" sz="5600" dirty="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5600" dirty="0">
                <a:solidFill>
                  <a:schemeClr val="dk1"/>
                </a:solidFill>
                <a:latin typeface="Arial"/>
                <a:ea typeface="Arial"/>
                <a:cs typeface="Arial"/>
                <a:sym typeface="Arial"/>
              </a:rPr>
              <a:t>Python: For programming the keylogger functionality.</a:t>
            </a:r>
            <a:endParaRPr lang="en-IN" sz="5600" dirty="0"/>
          </a:p>
          <a:p>
            <a:pPr marL="306000" lvl="0" indent="-306000" algn="l" rtl="0">
              <a:lnSpc>
                <a:spcPct val="107000"/>
              </a:lnSpc>
              <a:spcBef>
                <a:spcPts val="1200"/>
              </a:spcBef>
              <a:spcAft>
                <a:spcPts val="0"/>
              </a:spcAft>
              <a:buSzPts val="1840"/>
              <a:buChar char="◼"/>
            </a:pPr>
            <a:r>
              <a:rPr lang="en-IN" sz="5600" dirty="0" err="1">
                <a:solidFill>
                  <a:schemeClr val="dk1"/>
                </a:solidFill>
                <a:latin typeface="Arial"/>
                <a:ea typeface="Arial"/>
                <a:cs typeface="Arial"/>
                <a:sym typeface="Arial"/>
              </a:rPr>
              <a:t>Tkinter</a:t>
            </a:r>
            <a:r>
              <a:rPr lang="en-IN" sz="5600" dirty="0">
                <a:solidFill>
                  <a:schemeClr val="dk1"/>
                </a:solidFill>
                <a:latin typeface="Arial"/>
                <a:ea typeface="Arial"/>
                <a:cs typeface="Arial"/>
                <a:sym typeface="Arial"/>
              </a:rPr>
              <a:t>: For building the graphical user interface (GUI).</a:t>
            </a:r>
            <a:endParaRPr lang="en-IN" sz="5600" dirty="0"/>
          </a:p>
          <a:p>
            <a:pPr marL="306000" lvl="0" indent="-306000" algn="l" rtl="0">
              <a:lnSpc>
                <a:spcPct val="107000"/>
              </a:lnSpc>
              <a:spcBef>
                <a:spcPts val="1200"/>
              </a:spcBef>
              <a:spcAft>
                <a:spcPts val="0"/>
              </a:spcAft>
              <a:buSzPts val="1840"/>
              <a:buChar char="◼"/>
            </a:pPr>
            <a:r>
              <a:rPr lang="en-IN" sz="5600" dirty="0" err="1">
                <a:solidFill>
                  <a:schemeClr val="dk1"/>
                </a:solidFill>
                <a:latin typeface="Arial"/>
                <a:ea typeface="Arial"/>
                <a:cs typeface="Arial"/>
                <a:sym typeface="Arial"/>
              </a:rPr>
              <a:t>pynput</a:t>
            </a:r>
            <a:r>
              <a:rPr lang="en-IN" sz="5600" dirty="0">
                <a:solidFill>
                  <a:schemeClr val="dk1"/>
                </a:solidFill>
                <a:latin typeface="Arial"/>
                <a:ea typeface="Arial"/>
                <a:cs typeface="Arial"/>
                <a:sym typeface="Arial"/>
              </a:rPr>
              <a:t>: For capturing keyboard inputs.</a:t>
            </a:r>
            <a:endParaRPr lang="en-IN" sz="5600" dirty="0"/>
          </a:p>
          <a:p>
            <a:pPr marL="306000" lvl="0" indent="-306000" algn="l" rtl="0">
              <a:lnSpc>
                <a:spcPct val="107000"/>
              </a:lnSpc>
              <a:spcBef>
                <a:spcPts val="1200"/>
              </a:spcBef>
              <a:spcAft>
                <a:spcPts val="0"/>
              </a:spcAft>
              <a:buSzPts val="1840"/>
              <a:buChar char="◼"/>
            </a:pPr>
            <a:r>
              <a:rPr lang="en-IN" sz="5600" dirty="0">
                <a:solidFill>
                  <a:schemeClr val="dk1"/>
                </a:solidFill>
                <a:latin typeface="Arial"/>
                <a:ea typeface="Arial"/>
                <a:cs typeface="Arial"/>
                <a:sym typeface="Arial"/>
              </a:rPr>
              <a:t>JSON: For storing keystroke data in a structured format.</a:t>
            </a:r>
          </a:p>
          <a:p>
            <a:pPr marL="306000" lvl="0" indent="-306000" algn="l" rtl="0">
              <a:lnSpc>
                <a:spcPct val="107000"/>
              </a:lnSpc>
              <a:spcBef>
                <a:spcPts val="1200"/>
              </a:spcBef>
              <a:spcAft>
                <a:spcPts val="0"/>
              </a:spcAft>
              <a:buSzPts val="1840"/>
              <a:buChar char="◼"/>
            </a:pPr>
            <a:endParaRPr lang="en-IN" sz="5600" dirty="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endParaRPr lang="en-IN" sz="2000" dirty="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endParaRPr lang="en-IN" sz="2000" dirty="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a:solidFill>
                  <a:schemeClr val="dk1"/>
                </a:solidFill>
                <a:latin typeface="Arial"/>
                <a:ea typeface="Arial"/>
                <a:cs typeface="Arial"/>
                <a:sym typeface="Arial"/>
              </a:rPr>
              <a:t>Initialization:</a:t>
            </a:r>
            <a:r>
              <a:rPr lang="en-IN" sz="2400" b="0" i="0">
                <a:solidFill>
                  <a:schemeClr val="dk1"/>
                </a:solidFill>
                <a:latin typeface="Arial"/>
                <a:ea typeface="Arial"/>
                <a:cs typeface="Arial"/>
                <a:sym typeface="Arial"/>
              </a:rPr>
              <a:t> Initialize necessary variables and flags.</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Event Handling: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on_press(key):</a:t>
            </a:r>
            <a:r>
              <a:rPr lang="en-IN" sz="2000" b="0" i="0">
                <a:solidFill>
                  <a:schemeClr val="dk1"/>
                </a:solidFill>
                <a:latin typeface="Arial"/>
                <a:ea typeface="Arial"/>
                <a:cs typeface="Arial"/>
                <a:sym typeface="Arial"/>
              </a:rPr>
              <a:t> Records pressed and held keys.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on_release(key):</a:t>
            </a:r>
            <a:r>
              <a:rPr lang="en-IN" sz="2000" b="0" i="0">
                <a:solidFill>
                  <a:schemeClr val="dk1"/>
                </a:solidFill>
                <a:latin typeface="Arial"/>
                <a:ea typeface="Arial"/>
                <a:cs typeface="Arial"/>
                <a:sym typeface="Arial"/>
              </a:rPr>
              <a:t> Records released keys and manages flag state.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Logging: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generate_text_log(key):</a:t>
            </a:r>
            <a:r>
              <a:rPr lang="en-IN" sz="2000" b="0" i="0">
                <a:solidFill>
                  <a:schemeClr val="dk1"/>
                </a:solidFill>
                <a:latin typeface="Arial"/>
                <a:ea typeface="Arial"/>
                <a:cs typeface="Arial"/>
                <a:sym typeface="Arial"/>
              </a:rPr>
              <a:t> Saves keystrokes in a text file.</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generate_json_file(keys_used):</a:t>
            </a:r>
            <a:r>
              <a:rPr lang="en-IN" sz="2000" b="0" i="0">
                <a:solidFill>
                  <a:schemeClr val="dk1"/>
                </a:solidFill>
                <a:latin typeface="Arial"/>
                <a:ea typeface="Arial"/>
                <a:cs typeface="Arial"/>
                <a:sym typeface="Arial"/>
              </a:rPr>
              <a:t> Saves keystrokes in a JSON file.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Keylogger Control:</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start_keylogger():</a:t>
            </a:r>
            <a:r>
              <a:rPr lang="en-IN" sz="2000" b="0" i="0">
                <a:solidFill>
                  <a:schemeClr val="dk1"/>
                </a:solidFill>
                <a:latin typeface="Arial"/>
                <a:ea typeface="Arial"/>
                <a:cs typeface="Arial"/>
                <a:sym typeface="Arial"/>
              </a:rPr>
              <a:t> Initiates keylogging process.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stop_keylogger():</a:t>
            </a:r>
            <a:r>
              <a:rPr lang="en-IN" sz="2000" b="0" i="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fontScale="70000" lnSpcReduction="20000"/>
          </a:bodyPr>
          <a:lstStyle/>
          <a:p>
            <a:pPr marL="306000" lvl="0" indent="-306000" algn="l" rtl="0">
              <a:lnSpc>
                <a:spcPct val="110000"/>
              </a:lnSpc>
              <a:spcBef>
                <a:spcPts val="0"/>
              </a:spcBef>
              <a:spcAft>
                <a:spcPts val="0"/>
              </a:spcAft>
              <a:buSzPts val="1840"/>
              <a:buChar char="◼"/>
            </a:pPr>
            <a:r>
              <a:rPr lang="en-IN" sz="2000" b="0" i="0" dirty="0">
                <a:solidFill>
                  <a:schemeClr val="dk1"/>
                </a:solidFill>
                <a:latin typeface="Arial"/>
                <a:ea typeface="Arial"/>
                <a:cs typeface="Arial"/>
                <a:sym typeface="Arial"/>
              </a:rPr>
              <a:t>The GUI presents "Start" and "Stop" buttons to control the keylogging process</a:t>
            </a:r>
          </a:p>
          <a:p>
            <a:pPr marL="306000" lvl="0" indent="-306000" algn="l" rtl="0">
              <a:lnSpc>
                <a:spcPct val="110000"/>
              </a:lnSpc>
              <a:spcBef>
                <a:spcPts val="0"/>
              </a:spcBef>
              <a:spcAft>
                <a:spcPts val="0"/>
              </a:spcAft>
              <a:buSzPts val="1840"/>
              <a:buChar char="◼"/>
            </a:pPr>
            <a:endParaRPr lang="en-US" sz="2000" dirty="0">
              <a:solidFill>
                <a:schemeClr val="dk1"/>
              </a:solidFill>
              <a:latin typeface="Arial"/>
              <a:ea typeface="Arial"/>
              <a:cs typeface="Arial"/>
              <a:sym typeface="Arial"/>
            </a:endParaRPr>
          </a:p>
          <a:p>
            <a:pPr marL="306000" lvl="0" indent="-306000" algn="l" rtl="0">
              <a:lnSpc>
                <a:spcPct val="110000"/>
              </a:lnSpc>
              <a:spcBef>
                <a:spcPts val="0"/>
              </a:spcBef>
              <a:spcAft>
                <a:spcPts val="0"/>
              </a:spcAft>
              <a:buSzPts val="1840"/>
              <a:buChar char="◼"/>
            </a:pPr>
            <a:r>
              <a:rPr lang="en-US" sz="2000" dirty="0">
                <a:solidFill>
                  <a:schemeClr val="dk1"/>
                </a:solidFill>
                <a:latin typeface="Arial"/>
                <a:ea typeface="Arial"/>
                <a:cs typeface="Arial"/>
                <a:sym typeface="Arial"/>
              </a:rPr>
              <a:t>Upon execution, the keylogger application will run in the background, capturing all keystrokes made by the user. The captured data will be stored in both text and JSON formats for later analysis. </a:t>
            </a:r>
          </a:p>
          <a:p>
            <a:pPr marL="306000" lvl="0" indent="-306000" algn="l" rtl="0">
              <a:lnSpc>
                <a:spcPct val="110000"/>
              </a:lnSpc>
              <a:spcBef>
                <a:spcPts val="0"/>
              </a:spcBef>
              <a:spcAft>
                <a:spcPts val="0"/>
              </a:spcAft>
              <a:buSzPts val="1840"/>
              <a:buChar char="◼"/>
            </a:pPr>
            <a:endParaRPr lang="en-US" sz="2000" dirty="0">
              <a:solidFill>
                <a:schemeClr val="dk1"/>
              </a:solidFill>
              <a:latin typeface="Arial"/>
              <a:ea typeface="Arial"/>
              <a:cs typeface="Arial"/>
              <a:sym typeface="Arial"/>
            </a:endParaRPr>
          </a:p>
          <a:p>
            <a:pPr marL="306000" lvl="0" indent="-306000" algn="l" rtl="0">
              <a:lnSpc>
                <a:spcPct val="110000"/>
              </a:lnSpc>
              <a:spcBef>
                <a:spcPts val="0"/>
              </a:spcBef>
              <a:spcAft>
                <a:spcPts val="0"/>
              </a:spcAft>
              <a:buSzPts val="1840"/>
              <a:buChar char="◼"/>
            </a:pPr>
            <a:r>
              <a:rPr lang="en-US" sz="2000" dirty="0">
                <a:solidFill>
                  <a:schemeClr val="dk1"/>
                </a:solidFill>
                <a:latin typeface="Arial"/>
                <a:ea typeface="Arial"/>
                <a:cs typeface="Arial"/>
                <a:sym typeface="Arial"/>
              </a:rPr>
              <a:t>The GUI will provide user-friendly controls to initiate and terminate the keylogging process, along with status updates.</a:t>
            </a:r>
            <a:endParaRPr sz="2000" dirty="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pic>
        <p:nvPicPr>
          <p:cNvPr id="3" name="Picture 2">
            <a:extLst>
              <a:ext uri="{FF2B5EF4-FFF2-40B4-BE49-F238E27FC236}">
                <a16:creationId xmlns:a16="http://schemas.microsoft.com/office/drawing/2014/main" id="{54B7D6AD-02D0-33F0-055E-1CB5275C14CF}"/>
              </a:ext>
            </a:extLst>
          </p:cNvPr>
          <p:cNvPicPr>
            <a:picLocks noChangeAspect="1"/>
          </p:cNvPicPr>
          <p:nvPr/>
        </p:nvPicPr>
        <p:blipFill>
          <a:blip r:embed="rId3"/>
          <a:stretch>
            <a:fillRect/>
          </a:stretch>
        </p:blipFill>
        <p:spPr>
          <a:xfrm>
            <a:off x="1612490" y="1504336"/>
            <a:ext cx="8556247" cy="481288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US" sz="2000" dirty="0">
                <a:solidFill>
                  <a:schemeClr val="dk1"/>
                </a:solidFill>
                <a:latin typeface="Arial"/>
                <a:ea typeface="Arial"/>
                <a:cs typeface="Arial"/>
                <a:sym typeface="Arial"/>
              </a:rPr>
              <a:t>The developed keylogger application provides a simple yet effective tool for monitoring keystrokes on a system. While primarily intended for security purposes, it can also serve as a learning tool for understanding keyboard events in Python programming. However, it's crucial to use such tools responsibly and ethically, respecting user privacy and legal boundaries.</a:t>
            </a:r>
            <a:endParaRPr sz="2000" dirty="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TotalTime>
  <Words>816</Words>
  <Application>Microsoft Office PowerPoint</Application>
  <PresentationFormat>Widescreen</PresentationFormat>
  <Paragraphs>68</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Libre Franklin</vt:lpstr>
      <vt:lpstr>Franklin Gothic</vt:lpstr>
      <vt:lpstr>Noto Sans Symbols</vt:lpstr>
      <vt:lpstr>Arial</vt:lpstr>
      <vt:lpstr>Calibri</vt:lpstr>
      <vt:lpstr>Söhne</vt: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Kavi _</dc:creator>
  <cp:lastModifiedBy>pradeep govindan</cp:lastModifiedBy>
  <cp:revision>10</cp:revision>
  <dcterms:modified xsi:type="dcterms:W3CDTF">2024-04-05T06:16:52Z</dcterms:modified>
</cp:coreProperties>
</file>