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80" r:id="rId4"/>
    <p:sldId id="292" r:id="rId5"/>
    <p:sldId id="283" r:id="rId6"/>
    <p:sldId id="284" r:id="rId7"/>
    <p:sldId id="279" r:id="rId8"/>
    <p:sldId id="287" r:id="rId9"/>
    <p:sldId id="288" r:id="rId10"/>
    <p:sldId id="266" r:id="rId11"/>
    <p:sldId id="259" r:id="rId12"/>
    <p:sldId id="260" r:id="rId13"/>
    <p:sldId id="291" r:id="rId14"/>
    <p:sldId id="289" r:id="rId15"/>
    <p:sldId id="261" r:id="rId16"/>
    <p:sldId id="264" r:id="rId17"/>
    <p:sldId id="262" r:id="rId18"/>
    <p:sldId id="263" r:id="rId19"/>
    <p:sldId id="265" r:id="rId20"/>
    <p:sldId id="293" r:id="rId21"/>
    <p:sldId id="267" r:id="rId22"/>
    <p:sldId id="268" r:id="rId23"/>
    <p:sldId id="269" r:id="rId24"/>
    <p:sldId id="272" r:id="rId25"/>
    <p:sldId id="275" r:id="rId26"/>
    <p:sldId id="276" r:id="rId27"/>
    <p:sldId id="273" r:id="rId28"/>
    <p:sldId id="294" r:id="rId29"/>
    <p:sldId id="290" r:id="rId30"/>
    <p:sldId id="270" r:id="rId31"/>
    <p:sldId id="278" r:id="rId3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7"/>
    <p:restoredTop sz="78420" autoAdjust="0"/>
  </p:normalViewPr>
  <p:slideViewPr>
    <p:cSldViewPr>
      <p:cViewPr>
        <p:scale>
          <a:sx n="51" d="100"/>
          <a:sy n="51" d="100"/>
        </p:scale>
        <p:origin x="1666"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2" d="100"/>
          <a:sy n="122" d="100"/>
        </p:scale>
        <p:origin x="-361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5/17/2024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5/17/2024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63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1</a:t>
            </a:fld>
            <a:endParaRPr lang="en-US" sz="1200"/>
          </a:p>
        </p:txBody>
      </p:sp>
    </p:spTree>
    <p:extLst>
      <p:ext uri="{BB962C8B-B14F-4D97-AF65-F5344CB8AC3E}">
        <p14:creationId xmlns:p14="http://schemas.microsoft.com/office/powerpoint/2010/main" val="46530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Min of 7 features</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19</a:t>
            </a:fld>
            <a:endParaRPr lang="en-US"/>
          </a:p>
        </p:txBody>
      </p:sp>
    </p:spTree>
    <p:extLst>
      <p:ext uri="{BB962C8B-B14F-4D97-AF65-F5344CB8AC3E}">
        <p14:creationId xmlns:p14="http://schemas.microsoft.com/office/powerpoint/2010/main" val="261460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20</a:t>
            </a:fld>
            <a:endParaRPr lang="en-US"/>
          </a:p>
        </p:txBody>
      </p:sp>
    </p:spTree>
    <p:extLst>
      <p:ext uri="{BB962C8B-B14F-4D97-AF65-F5344CB8AC3E}">
        <p14:creationId xmlns:p14="http://schemas.microsoft.com/office/powerpoint/2010/main" val="49197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21</a:t>
            </a:fld>
            <a:endParaRPr lang="en-US"/>
          </a:p>
        </p:txBody>
      </p:sp>
    </p:spTree>
    <p:extLst>
      <p:ext uri="{BB962C8B-B14F-4D97-AF65-F5344CB8AC3E}">
        <p14:creationId xmlns:p14="http://schemas.microsoft.com/office/powerpoint/2010/main" val="53551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create different epics with due dates</a:t>
            </a:r>
          </a:p>
          <a:p>
            <a:r>
              <a:rPr lang="en-CA" dirty="0"/>
              <a:t>- add your tasks to each epic to track deliverables</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23</a:t>
            </a:fld>
            <a:endParaRPr lang="en-US"/>
          </a:p>
        </p:txBody>
      </p:sp>
    </p:spTree>
    <p:extLst>
      <p:ext uri="{BB962C8B-B14F-4D97-AF65-F5344CB8AC3E}">
        <p14:creationId xmlns:p14="http://schemas.microsoft.com/office/powerpoint/2010/main" val="2578718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25</a:t>
            </a:fld>
            <a:endParaRPr lang="en-US"/>
          </a:p>
        </p:txBody>
      </p:sp>
    </p:spTree>
    <p:extLst>
      <p:ext uri="{BB962C8B-B14F-4D97-AF65-F5344CB8AC3E}">
        <p14:creationId xmlns:p14="http://schemas.microsoft.com/office/powerpoint/2010/main" val="3894180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27</a:t>
            </a:fld>
            <a:endParaRPr lang="en-US"/>
          </a:p>
        </p:txBody>
      </p:sp>
    </p:spTree>
    <p:extLst>
      <p:ext uri="{BB962C8B-B14F-4D97-AF65-F5344CB8AC3E}">
        <p14:creationId xmlns:p14="http://schemas.microsoft.com/office/powerpoint/2010/main" val="3988785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28</a:t>
            </a:fld>
            <a:endParaRPr lang="en-US"/>
          </a:p>
        </p:txBody>
      </p:sp>
    </p:spTree>
    <p:extLst>
      <p:ext uri="{BB962C8B-B14F-4D97-AF65-F5344CB8AC3E}">
        <p14:creationId xmlns:p14="http://schemas.microsoft.com/office/powerpoint/2010/main" val="7643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Attendance!</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a:t>
            </a:fld>
            <a:endParaRPr lang="en-US"/>
          </a:p>
        </p:txBody>
      </p:sp>
    </p:spTree>
    <p:extLst>
      <p:ext uri="{BB962C8B-B14F-4D97-AF65-F5344CB8AC3E}">
        <p14:creationId xmlns:p14="http://schemas.microsoft.com/office/powerpoint/2010/main" val="297626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The web application you create has to relate to this years theme</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CA" dirty="0"/>
              <a:t>- think of an original idea that hasn’t been done before that could be a successful business/web application</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sz="1200" b="0" dirty="0">
                <a:solidFill>
                  <a:srgbClr val="242424"/>
                </a:solidFill>
                <a:effectLst/>
                <a:highlight>
                  <a:srgbClr val="FFFFFF"/>
                </a:highlight>
                <a:latin typeface="inherit"/>
              </a:rPr>
              <a:t>You can address any of the three pillars of sustainability: social, economic and environmental. The concept could apply to preserving wildlife, reducing emissions, reducing use of plastics and other wastes. It could include preserving language, culture or historical sites. It could involve reducing the carbon footprint of businesses or employees or recycling strategies. Please target organizational rather than consumer applications.</a:t>
            </a:r>
            <a:endParaRPr lang="en-US" sz="1200" b="0" dirty="0">
              <a:solidFill>
                <a:srgbClr val="242424"/>
              </a:solidFill>
              <a:effectLst/>
              <a:highlight>
                <a:srgbClr val="FFFFFF"/>
              </a:highlight>
              <a:latin typeface="Calibri" panose="020F0502020204030204" pitchFamily="34" charset="0"/>
            </a:endParaRPr>
          </a:p>
          <a:p>
            <a:pPr marL="171450" marR="0" lvl="0" indent="-171450" algn="l" defTabSz="457200" rtl="0" eaLnBrk="0" fontAlgn="base" latinLnBrk="0" hangingPunct="0">
              <a:lnSpc>
                <a:spcPct val="100000"/>
              </a:lnSpc>
              <a:spcBef>
                <a:spcPct val="30000"/>
              </a:spcBef>
              <a:spcAft>
                <a:spcPct val="0"/>
              </a:spcAft>
              <a:buClrTx/>
              <a:buSzTx/>
              <a:buFontTx/>
              <a:buChar char="-"/>
              <a:tabLst/>
              <a:defRPr/>
            </a:pPr>
            <a:endParaRPr lang="en-CA" dirty="0"/>
          </a:p>
          <a:p>
            <a:br>
              <a:rPr lang="en-US" dirty="0"/>
            </a:br>
            <a:r>
              <a:rPr lang="en-US" dirty="0"/>
              <a:t>- </a:t>
            </a:r>
            <a:r>
              <a:rPr lang="en-US" b="0" i="0" dirty="0">
                <a:solidFill>
                  <a:srgbClr val="242424"/>
                </a:solidFill>
                <a:effectLst/>
                <a:latin typeface="Calibri" panose="020F0502020204030204" pitchFamily="34" charset="0"/>
              </a:rPr>
              <a:t>**Note: every semester, we get quite a few restaurant, food delivery, </a:t>
            </a:r>
            <a:r>
              <a:rPr lang="en-US" b="0" i="0" dirty="0" err="1">
                <a:solidFill>
                  <a:srgbClr val="242424"/>
                </a:solidFill>
                <a:effectLst/>
                <a:latin typeface="Calibri" panose="020F0502020204030204" pitchFamily="34" charset="0"/>
              </a:rPr>
              <a:t>ubering</a:t>
            </a:r>
            <a:r>
              <a:rPr lang="en-US" b="0" i="0" dirty="0">
                <a:solidFill>
                  <a:srgbClr val="242424"/>
                </a:solidFill>
                <a:effectLst/>
                <a:latin typeface="Calibri" panose="020F0502020204030204" pitchFamily="34" charset="0"/>
              </a:rPr>
              <a:t> and dog walking apps as students seem to want to do something they can understand easily. In a vacuum, those ideas might be OK, but when judges and visitors are reviewing multiple projects on Capstone Judging Day with those topics, they start to seem rather repetitive. So, I would </a:t>
            </a:r>
            <a:r>
              <a:rPr lang="en-US" b="1" i="0" dirty="0">
                <a:solidFill>
                  <a:srgbClr val="242424"/>
                </a:solidFill>
                <a:effectLst/>
                <a:latin typeface="Calibri" panose="020F0502020204030204" pitchFamily="34" charset="0"/>
              </a:rPr>
              <a:t>avoid those topics</a:t>
            </a:r>
            <a:r>
              <a:rPr lang="en-US" b="0" i="0" dirty="0">
                <a:solidFill>
                  <a:srgbClr val="242424"/>
                </a:solidFill>
                <a:effectLst/>
                <a:latin typeface="Calibri" panose="020F0502020204030204" pitchFamily="34" charset="0"/>
              </a:rPr>
              <a:t>, and, of course, they don’t really fit the current theme.</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4</a:t>
            </a:fld>
            <a:endParaRPr lang="en-US"/>
          </a:p>
        </p:txBody>
      </p:sp>
    </p:spTree>
    <p:extLst>
      <p:ext uri="{BB962C8B-B14F-4D97-AF65-F5344CB8AC3E}">
        <p14:creationId xmlns:p14="http://schemas.microsoft.com/office/powerpoint/2010/main" val="193929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you will be using agile development – continuous delivery of software, work in self organizing groups, adaptable to changes and feedback</a:t>
            </a:r>
          </a:p>
          <a:p>
            <a:r>
              <a:rPr lang="en-CA" dirty="0"/>
              <a:t>- there will be three iterations otherwise known as sprints in this course to actually code and create your web application</a:t>
            </a:r>
          </a:p>
          <a:p>
            <a:r>
              <a:rPr lang="en-CA" dirty="0"/>
              <a:t>- each sprint is about 2-3 weeks long</a:t>
            </a:r>
          </a:p>
          <a:p>
            <a:r>
              <a:rPr lang="en-CA" dirty="0"/>
              <a:t>- each sprint will have the same cycles repeated for each iteration</a:t>
            </a:r>
          </a:p>
          <a:p>
            <a:r>
              <a:rPr lang="en-CA" dirty="0"/>
              <a:t>- You will start off by planning and setting goals for what you hope to accomplish in the up-coming iteration</a:t>
            </a:r>
          </a:p>
          <a:p>
            <a:r>
              <a:rPr lang="en-CA" dirty="0"/>
              <a:t>- then you will begin the coding work and complete whatever is necessary to achieve the goals you set out at the beginning</a:t>
            </a:r>
          </a:p>
          <a:p>
            <a:r>
              <a:rPr lang="en-CA" dirty="0"/>
              <a:t>- you will do UAT and test each function completed in an iteration</a:t>
            </a:r>
          </a:p>
          <a:p>
            <a:r>
              <a:rPr lang="en-CA" dirty="0"/>
              <a:t>- then at the end of the iteration you will reflect on what you were able to achieve and if you were able to meet your goals or not</a:t>
            </a:r>
          </a:p>
          <a:p>
            <a:endParaRPr lang="en-CA"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6</a:t>
            </a:fld>
            <a:endParaRPr lang="en-US"/>
          </a:p>
        </p:txBody>
      </p:sp>
    </p:spTree>
    <p:extLst>
      <p:ext uri="{BB962C8B-B14F-4D97-AF65-F5344CB8AC3E}">
        <p14:creationId xmlns:p14="http://schemas.microsoft.com/office/powerpoint/2010/main" val="403970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Are there any questions regarding the video recording that was posted last week?</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7</a:t>
            </a:fld>
            <a:endParaRPr lang="en-US"/>
          </a:p>
        </p:txBody>
      </p:sp>
    </p:spTree>
    <p:extLst>
      <p:ext uri="{BB962C8B-B14F-4D97-AF65-F5344CB8AC3E}">
        <p14:creationId xmlns:p14="http://schemas.microsoft.com/office/powerpoint/2010/main" val="611101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set a time to meet with your group each week that everyone will be able to attend</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11</a:t>
            </a:fld>
            <a:endParaRPr lang="en-US"/>
          </a:p>
        </p:txBody>
      </p:sp>
    </p:spTree>
    <p:extLst>
      <p:ext uri="{BB962C8B-B14F-4D97-AF65-F5344CB8AC3E}">
        <p14:creationId xmlns:p14="http://schemas.microsoft.com/office/powerpoint/2010/main" val="68684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these templates can ALL be found in </a:t>
            </a:r>
            <a:r>
              <a:rPr lang="en-CA" dirty="0" err="1"/>
              <a:t>econestoga</a:t>
            </a:r>
            <a:r>
              <a:rPr lang="en-CA" dirty="0"/>
              <a:t>!</a:t>
            </a:r>
          </a:p>
          <a:p>
            <a:r>
              <a:rPr lang="en-CA" dirty="0"/>
              <a:t>- you get 1 mark for either it being complete or incomplete</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12</a:t>
            </a:fld>
            <a:endParaRPr lang="en-US"/>
          </a:p>
        </p:txBody>
      </p:sp>
    </p:spTree>
    <p:extLst>
      <p:ext uri="{BB962C8B-B14F-4D97-AF65-F5344CB8AC3E}">
        <p14:creationId xmlns:p14="http://schemas.microsoft.com/office/powerpoint/2010/main" val="336664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Templates found in </a:t>
            </a:r>
            <a:r>
              <a:rPr lang="en-CA" dirty="0" err="1"/>
              <a:t>econestoga</a:t>
            </a:r>
            <a:endParaRPr lang="en-CA" dirty="0"/>
          </a:p>
          <a:p>
            <a:r>
              <a:rPr lang="en-CA" dirty="0"/>
              <a:t>You either get a mark for completing these or 0 for being incomplete</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13</a:t>
            </a:fld>
            <a:endParaRPr lang="en-US"/>
          </a:p>
        </p:txBody>
      </p:sp>
    </p:spTree>
    <p:extLst>
      <p:ext uri="{BB962C8B-B14F-4D97-AF65-F5344CB8AC3E}">
        <p14:creationId xmlns:p14="http://schemas.microsoft.com/office/powerpoint/2010/main" val="292366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Extending this deadline to the 31st</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14</a:t>
            </a:fld>
            <a:endParaRPr lang="en-US"/>
          </a:p>
        </p:txBody>
      </p:sp>
    </p:spTree>
    <p:extLst>
      <p:ext uri="{BB962C8B-B14F-4D97-AF65-F5344CB8AC3E}">
        <p14:creationId xmlns:p14="http://schemas.microsoft.com/office/powerpoint/2010/main" val="252525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CA"/>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43001"/>
            <a:ext cx="2057400" cy="3451622"/>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143001"/>
            <a:ext cx="6019800" cy="345162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A85722-278C-6244-8172-0EC582E36E92}" type="slidenum">
              <a:rPr lang="en-US"/>
              <a:pPr>
                <a:defRPr/>
              </a:pPr>
              <a:t>‹#›</a:t>
            </a:fld>
            <a:endParaRPr lang="en-US"/>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1"/>
            <a:ext cx="4038600" cy="29944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1"/>
            <a:ext cx="4038600" cy="29944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9050"/>
            <a:ext cx="9144000" cy="813983"/>
          </a:xfrm>
          <a:prstGeom prst="rect">
            <a:avLst/>
          </a:prstGeom>
        </p:spPr>
      </p:pic>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endParaRPr lang="en-US"/>
          </a:p>
        </p:txBody>
      </p:sp>
      <p:sp>
        <p:nvSpPr>
          <p:cNvPr id="2" name="Rectangle 3"/>
          <p:cNvSpPr>
            <a:spLocks noGrp="1" noChangeArrowheads="1"/>
          </p:cNvSpPr>
          <p:nvPr>
            <p:ph type="body" idx="1"/>
          </p:nvPr>
        </p:nvSpPr>
        <p:spPr bwMode="auto">
          <a:xfrm>
            <a:off x="457200" y="1543051"/>
            <a:ext cx="8229600" cy="305157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37BC20-F178-134C-9AA4-2A78975174E5}" type="slidenum">
              <a:rPr lang="en-US"/>
              <a:pPr>
                <a:defRPr/>
              </a:pPr>
              <a:t>‹#›</a:t>
            </a:fld>
            <a:endParaRPr lang="en-US"/>
          </a:p>
        </p:txBody>
      </p:sp>
      <p:sp>
        <p:nvSpPr>
          <p:cNvPr id="1031" name="Rectangle 2"/>
          <p:cNvSpPr>
            <a:spLocks noGrp="1" noChangeArrowheads="1"/>
          </p:cNvSpPr>
          <p:nvPr>
            <p:ph type="title"/>
          </p:nvPr>
        </p:nvSpPr>
        <p:spPr bwMode="auto">
          <a:xfrm>
            <a:off x="457200" y="1028701"/>
            <a:ext cx="8229600" cy="42267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a:t>
            </a: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286922" y="114301"/>
            <a:ext cx="2171278" cy="587714"/>
          </a:xfrm>
          <a:prstGeom prst="rect">
            <a:avLst/>
          </a:prstGeom>
        </p:spPr>
      </p:pic>
      <p:pic>
        <p:nvPicPr>
          <p:cNvPr id="10" name="Picture 7">
            <a:extLst>
              <a:ext uri="{FF2B5EF4-FFF2-40B4-BE49-F238E27FC236}">
                <a16:creationId xmlns:a16="http://schemas.microsoft.com/office/drawing/2014/main" id="{6003DFAF-3570-5346-BCF1-3E160122C913}"/>
              </a:ext>
            </a:extLst>
          </p:cNvPr>
          <p:cNvPicPr>
            <a:picLocks noChangeAspect="1"/>
          </p:cNvPicPr>
          <p:nvPr userDrawn="1"/>
        </p:nvPicPr>
        <p:blipFill>
          <a:blip r:embed="rId15"/>
          <a:srcRect/>
          <a:stretch/>
        </p:blipFill>
        <p:spPr bwMode="auto">
          <a:xfrm>
            <a:off x="304800" y="-21739"/>
            <a:ext cx="1211286" cy="813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189" algn="ctr" rtl="0" fontAlgn="base">
        <a:spcBef>
          <a:spcPct val="0"/>
        </a:spcBef>
        <a:spcAft>
          <a:spcPct val="0"/>
        </a:spcAft>
        <a:defRPr sz="4400">
          <a:solidFill>
            <a:schemeClr val="tx2"/>
          </a:solidFill>
          <a:latin typeface="Arial" charset="0"/>
        </a:defRPr>
      </a:lvl6pPr>
      <a:lvl7pPr marL="914377" algn="ctr" rtl="0" fontAlgn="base">
        <a:spcBef>
          <a:spcPct val="0"/>
        </a:spcBef>
        <a:spcAft>
          <a:spcPct val="0"/>
        </a:spcAft>
        <a:defRPr sz="4400">
          <a:solidFill>
            <a:schemeClr val="tx2"/>
          </a:solidFill>
          <a:latin typeface="Arial" charset="0"/>
        </a:defRPr>
      </a:lvl7pPr>
      <a:lvl8pPr marL="1371566" algn="ctr" rtl="0" fontAlgn="base">
        <a:spcBef>
          <a:spcPct val="0"/>
        </a:spcBef>
        <a:spcAft>
          <a:spcPct val="0"/>
        </a:spcAft>
        <a:defRPr sz="4400">
          <a:solidFill>
            <a:schemeClr val="tx2"/>
          </a:solidFill>
          <a:latin typeface="Arial" charset="0"/>
        </a:defRPr>
      </a:lvl8pPr>
      <a:lvl9pPr marL="1828754" algn="ctr" rtl="0" fontAlgn="base">
        <a:spcBef>
          <a:spcPct val="0"/>
        </a:spcBef>
        <a:spcAft>
          <a:spcPct val="0"/>
        </a:spcAft>
        <a:defRPr sz="4400">
          <a:solidFill>
            <a:schemeClr val="tx2"/>
          </a:solidFill>
          <a:latin typeface="Arial" charset="0"/>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32" indent="-285744" algn="l" rtl="0" eaLnBrk="0" fontAlgn="base" hangingPunct="0">
        <a:spcBef>
          <a:spcPct val="20000"/>
        </a:spcBef>
        <a:spcAft>
          <a:spcPct val="0"/>
        </a:spcAft>
        <a:buChar char="–"/>
        <a:defRPr sz="2800">
          <a:solidFill>
            <a:schemeClr val="tx1"/>
          </a:solidFill>
          <a:latin typeface="+mn-lt"/>
          <a:ea typeface="ＭＳ Ｐゴシック" charset="-128"/>
        </a:defRPr>
      </a:lvl2pPr>
      <a:lvl3pPr marL="1142971" indent="-228594" algn="l" rtl="0" eaLnBrk="0" fontAlgn="base" hangingPunct="0">
        <a:spcBef>
          <a:spcPct val="20000"/>
        </a:spcBef>
        <a:spcAft>
          <a:spcPct val="0"/>
        </a:spcAft>
        <a:buChar char="•"/>
        <a:defRPr sz="2400">
          <a:solidFill>
            <a:schemeClr val="tx1"/>
          </a:solidFill>
          <a:latin typeface="+mn-lt"/>
          <a:ea typeface="ＭＳ Ｐゴシック" charset="-128"/>
        </a:defRPr>
      </a:lvl3pPr>
      <a:lvl4pPr marL="1600160" indent="-228594" algn="l" rtl="0" eaLnBrk="0" fontAlgn="base" hangingPunct="0">
        <a:spcBef>
          <a:spcPct val="20000"/>
        </a:spcBef>
        <a:spcAft>
          <a:spcPct val="0"/>
        </a:spcAft>
        <a:buChar char="–"/>
        <a:defRPr sz="2000">
          <a:solidFill>
            <a:schemeClr val="tx1"/>
          </a:solidFill>
          <a:latin typeface="+mn-lt"/>
          <a:ea typeface="ＭＳ Ｐゴシック" charset="-128"/>
        </a:defRPr>
      </a:lvl4pPr>
      <a:lvl5pPr marL="2057349" indent="-228594" algn="l" rtl="0" eaLnBrk="0" fontAlgn="base" hangingPunct="0">
        <a:spcBef>
          <a:spcPct val="20000"/>
        </a:spcBef>
        <a:spcAft>
          <a:spcPct val="0"/>
        </a:spcAft>
        <a:buChar char="»"/>
        <a:defRPr sz="2000">
          <a:solidFill>
            <a:schemeClr val="tx1"/>
          </a:solidFill>
          <a:latin typeface="+mn-lt"/>
          <a:ea typeface="ＭＳ Ｐゴシック" charset="-128"/>
        </a:defRPr>
      </a:lvl5pPr>
      <a:lvl6pPr marL="2514537" indent="-228594" algn="l" rtl="0" fontAlgn="base">
        <a:spcBef>
          <a:spcPct val="20000"/>
        </a:spcBef>
        <a:spcAft>
          <a:spcPct val="0"/>
        </a:spcAft>
        <a:buChar char="»"/>
        <a:defRPr sz="2000">
          <a:solidFill>
            <a:schemeClr val="tx1"/>
          </a:solidFill>
          <a:latin typeface="+mn-lt"/>
          <a:ea typeface="ＭＳ Ｐゴシック" charset="-128"/>
        </a:defRPr>
      </a:lvl6pPr>
      <a:lvl7pPr marL="2971726" indent="-228594" algn="l" rtl="0" fontAlgn="base">
        <a:spcBef>
          <a:spcPct val="20000"/>
        </a:spcBef>
        <a:spcAft>
          <a:spcPct val="0"/>
        </a:spcAft>
        <a:buChar char="»"/>
        <a:defRPr sz="2000">
          <a:solidFill>
            <a:schemeClr val="tx1"/>
          </a:solidFill>
          <a:latin typeface="+mn-lt"/>
          <a:ea typeface="ＭＳ Ｐゴシック" charset="-128"/>
        </a:defRPr>
      </a:lvl7pPr>
      <a:lvl8pPr marL="3428914" indent="-228594" algn="l" rtl="0" fontAlgn="base">
        <a:spcBef>
          <a:spcPct val="20000"/>
        </a:spcBef>
        <a:spcAft>
          <a:spcPct val="0"/>
        </a:spcAft>
        <a:buChar char="»"/>
        <a:defRPr sz="2000">
          <a:solidFill>
            <a:schemeClr val="tx1"/>
          </a:solidFill>
          <a:latin typeface="+mn-lt"/>
          <a:ea typeface="ＭＳ Ｐゴシック" charset="-128"/>
        </a:defRPr>
      </a:lvl8pPr>
      <a:lvl9pPr marL="3886103" indent="-228594"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eeting%20Minutes%20Template%20(1).doc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Individual%20Status%20Report%20Template%20(1).doc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Client_Letter%202022%20Student%20Projects-Jim%20Edwards%20(2).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Team%20Charter%20Template%20(2).do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ject%20Charter%20Template%20(2).doc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Example%202%20IP%20Project-NDA-IP-Agreement.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Competitor%20Analysis%20Report%20for%20Endangered%20Species%20Tracking%20Web%20App.doc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Iteration%20Plan_Agile%20Backlog%20and%20Release%20Summary%20(2).xls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CA" b="0" i="0">
                <a:solidFill>
                  <a:srgbClr val="202124"/>
                </a:solidFill>
                <a:effectLst/>
              </a:rPr>
              <a:t>INFO8106 Sec1</a:t>
            </a:r>
            <a:br>
              <a:rPr lang="en-CA" b="0" i="0">
                <a:solidFill>
                  <a:srgbClr val="202124"/>
                </a:solidFill>
                <a:effectLst/>
              </a:rPr>
            </a:br>
            <a:r>
              <a:rPr lang="en-CA" b="0" i="0">
                <a:solidFill>
                  <a:srgbClr val="202124"/>
                </a:solidFill>
                <a:effectLst/>
              </a:rPr>
              <a:t>System Development Project</a:t>
            </a:r>
            <a:br>
              <a:rPr lang="en-CA" b="0" i="0" dirty="0">
                <a:solidFill>
                  <a:srgbClr val="202124"/>
                </a:solidFill>
                <a:effectLst/>
              </a:rPr>
            </a:br>
            <a:r>
              <a:rPr lang="en-CA" sz="3200" b="0" i="0" dirty="0">
                <a:solidFill>
                  <a:srgbClr val="202124"/>
                </a:solidFill>
                <a:effectLst/>
              </a:rPr>
              <a:t>Week 2</a:t>
            </a:r>
            <a:endParaRPr lang="en-US" sz="3200" dirty="0">
              <a:ea typeface="ＭＳ Ｐゴシック" charset="0"/>
              <a:cs typeface="ＭＳ Ｐゴシック" charset="0"/>
            </a:endParaRPr>
          </a:p>
        </p:txBody>
      </p:sp>
      <p:sp>
        <p:nvSpPr>
          <p:cNvPr id="15362" name="Rectangle 3"/>
          <p:cNvSpPr>
            <a:spLocks noGrp="1" noChangeArrowheads="1"/>
          </p:cNvSpPr>
          <p:nvPr>
            <p:ph type="subTitle" idx="1"/>
          </p:nvPr>
        </p:nvSpPr>
        <p:spPr>
          <a:xfrm>
            <a:off x="1371600" y="3333750"/>
            <a:ext cx="6400800" cy="1314450"/>
          </a:xfrm>
        </p:spPr>
        <p:txBody>
          <a:bodyPr/>
          <a:lstStyle/>
          <a:p>
            <a:pPr eaLnBrk="1" hangingPunct="1">
              <a:lnSpc>
                <a:spcPct val="90000"/>
              </a:lnSpc>
            </a:pPr>
            <a:r>
              <a:rPr lang="en-US" sz="2400" dirty="0">
                <a:latin typeface="Arial" charset="0"/>
                <a:ea typeface="ＭＳ Ｐゴシック" charset="0"/>
                <a:cs typeface="ＭＳ Ｐゴシック" charset="0"/>
              </a:rPr>
              <a:t>Instructor: Regan Benner</a:t>
            </a:r>
          </a:p>
          <a:p>
            <a:pPr eaLnBrk="1" hangingPunct="1">
              <a:lnSpc>
                <a:spcPct val="90000"/>
              </a:lnSpc>
            </a:pPr>
            <a:r>
              <a:rPr lang="en-US" sz="2400" dirty="0">
                <a:latin typeface="Arial" charset="0"/>
                <a:ea typeface="ＭＳ Ｐゴシック" charset="0"/>
                <a:cs typeface="ＭＳ Ｐゴシック" charset="0"/>
              </a:rPr>
              <a:t>rbenner@conestogac.on.ca</a:t>
            </a:r>
          </a:p>
          <a:p>
            <a:pPr eaLnBrk="1" hangingPunct="1">
              <a:lnSpc>
                <a:spcPct val="90000"/>
              </a:lnSpc>
            </a:pPr>
            <a:r>
              <a:rPr lang="en-US" sz="2400" dirty="0">
                <a:latin typeface="Arial" charset="0"/>
                <a:ea typeface="ＭＳ Ｐゴシック" charset="0"/>
                <a:cs typeface="ＭＳ Ｐゴシック" charset="0"/>
              </a:rPr>
              <a:t>Class Room</a:t>
            </a:r>
            <a:r>
              <a:rPr lang="en-US" sz="2400" dirty="0">
                <a:latin typeface="+mj-lt"/>
                <a:ea typeface="ＭＳ Ｐゴシック" charset="0"/>
                <a:cs typeface="ＭＳ Ｐゴシック" charset="0"/>
              </a:rPr>
              <a:t>: </a:t>
            </a:r>
            <a:r>
              <a:rPr lang="en-CA" sz="2400" b="0" i="0" u="none" strike="noStrike" dirty="0">
                <a:solidFill>
                  <a:srgbClr val="212529"/>
                </a:solidFill>
                <a:effectLst/>
                <a:latin typeface="+mj-lt"/>
              </a:rPr>
              <a:t>WA-WMB-1F07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C779-BDD7-AD58-1D9F-794B8C6073B6}"/>
              </a:ext>
            </a:extLst>
          </p:cNvPr>
          <p:cNvSpPr>
            <a:spLocks noGrp="1"/>
          </p:cNvSpPr>
          <p:nvPr>
            <p:ph type="title"/>
          </p:nvPr>
        </p:nvSpPr>
        <p:spPr/>
        <p:txBody>
          <a:bodyPr/>
          <a:lstStyle/>
          <a:p>
            <a:r>
              <a:rPr lang="en-US" dirty="0"/>
              <a:t>Team Set-up</a:t>
            </a:r>
            <a:endParaRPr lang="en-CA" dirty="0"/>
          </a:p>
        </p:txBody>
      </p:sp>
      <p:sp>
        <p:nvSpPr>
          <p:cNvPr id="3" name="Content Placeholder 2">
            <a:extLst>
              <a:ext uri="{FF2B5EF4-FFF2-40B4-BE49-F238E27FC236}">
                <a16:creationId xmlns:a16="http://schemas.microsoft.com/office/drawing/2014/main" id="{E0246121-6976-0645-C875-13DCDEC9BE52}"/>
              </a:ext>
            </a:extLst>
          </p:cNvPr>
          <p:cNvSpPr>
            <a:spLocks noGrp="1"/>
          </p:cNvSpPr>
          <p:nvPr>
            <p:ph idx="1"/>
          </p:nvPr>
        </p:nvSpPr>
        <p:spPr/>
        <p:txBody>
          <a:bodyPr/>
          <a:lstStyle/>
          <a:p>
            <a:r>
              <a:rPr lang="en-US" sz="1600" dirty="0"/>
              <a:t>Determine how you will all have access to up to date shared documentation amongst your team to collaborate on</a:t>
            </a:r>
          </a:p>
          <a:p>
            <a:pPr lvl="1"/>
            <a:r>
              <a:rPr lang="en-US" sz="1600" dirty="0"/>
              <a:t>For example, google docs</a:t>
            </a:r>
            <a:r>
              <a:rPr lang="en-CA" sz="1600" dirty="0"/>
              <a:t>/google drive</a:t>
            </a:r>
            <a:endParaRPr lang="en-US" sz="1600" dirty="0"/>
          </a:p>
          <a:p>
            <a:r>
              <a:rPr lang="en-US" sz="1600" dirty="0"/>
              <a:t>Determine what you will use for source code version control </a:t>
            </a:r>
          </a:p>
          <a:p>
            <a:pPr lvl="1"/>
            <a:r>
              <a:rPr lang="en-US" sz="1600" dirty="0"/>
              <a:t>Set up your repo: </a:t>
            </a:r>
            <a:r>
              <a:rPr lang="en-US" sz="1600" b="0" i="0" dirty="0">
                <a:solidFill>
                  <a:srgbClr val="050505"/>
                </a:solidFill>
                <a:effectLst/>
                <a:latin typeface="Segoe UI Historic" panose="020B0502040204020203" pitchFamily="34" charset="0"/>
              </a:rPr>
              <a:t>all team members can access and contribute to the code. This ensures everyone works with the same codebase. </a:t>
            </a:r>
            <a:r>
              <a:rPr lang="en-US" sz="1600" dirty="0"/>
              <a:t>(GitHub, </a:t>
            </a:r>
            <a:r>
              <a:rPr lang="en-US" sz="1600" dirty="0" err="1"/>
              <a:t>BitBucket</a:t>
            </a:r>
            <a:r>
              <a:rPr lang="en-US" sz="1600" dirty="0"/>
              <a:t>)</a:t>
            </a:r>
          </a:p>
          <a:p>
            <a:pPr lvl="1"/>
            <a:r>
              <a:rPr lang="en-US" sz="1600" b="0" i="0" dirty="0">
                <a:solidFill>
                  <a:srgbClr val="050505"/>
                </a:solidFill>
                <a:effectLst/>
                <a:latin typeface="Segoe UI Historic" panose="020B0502040204020203" pitchFamily="34" charset="0"/>
              </a:rPr>
              <a:t>Define a branching strategy: Use branches to separate features, bug fixes, or releases. This allows team members to work independently without affecting the main codebase (usually named "main" or "master"). </a:t>
            </a:r>
          </a:p>
          <a:p>
            <a:pPr lvl="1"/>
            <a:r>
              <a:rPr lang="en-US" sz="1600" b="0" i="0" dirty="0">
                <a:solidFill>
                  <a:srgbClr val="050505"/>
                </a:solidFill>
                <a:effectLst/>
                <a:latin typeface="Segoe UI Historic" panose="020B0502040204020203" pitchFamily="34" charset="0"/>
              </a:rPr>
              <a:t>Commit regularly: Encourage team members to commit small, focused changes frequently. This helps track progress, reduces conflicts, and makes it easier to identify issues.</a:t>
            </a:r>
            <a:endParaRPr lang="en-CA" sz="1600" dirty="0"/>
          </a:p>
        </p:txBody>
      </p:sp>
    </p:spTree>
    <p:extLst>
      <p:ext uri="{BB962C8B-B14F-4D97-AF65-F5344CB8AC3E}">
        <p14:creationId xmlns:p14="http://schemas.microsoft.com/office/powerpoint/2010/main" val="35298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1E9E-CDE9-B346-FF9C-403EA9B83609}"/>
              </a:ext>
            </a:extLst>
          </p:cNvPr>
          <p:cNvSpPr>
            <a:spLocks noGrp="1"/>
          </p:cNvSpPr>
          <p:nvPr>
            <p:ph type="title"/>
          </p:nvPr>
        </p:nvSpPr>
        <p:spPr/>
        <p:txBody>
          <a:bodyPr/>
          <a:lstStyle/>
          <a:p>
            <a:r>
              <a:rPr lang="en-CA" dirty="0"/>
              <a:t>Team Set-up</a:t>
            </a:r>
          </a:p>
        </p:txBody>
      </p:sp>
      <p:sp>
        <p:nvSpPr>
          <p:cNvPr id="3" name="Content Placeholder 2">
            <a:extLst>
              <a:ext uri="{FF2B5EF4-FFF2-40B4-BE49-F238E27FC236}">
                <a16:creationId xmlns:a16="http://schemas.microsoft.com/office/drawing/2014/main" id="{364578EF-2CEF-BAF9-DFAA-CABEC8909726}"/>
              </a:ext>
            </a:extLst>
          </p:cNvPr>
          <p:cNvSpPr>
            <a:spLocks noGrp="1"/>
          </p:cNvSpPr>
          <p:nvPr>
            <p:ph idx="1"/>
          </p:nvPr>
        </p:nvSpPr>
        <p:spPr/>
        <p:txBody>
          <a:bodyPr/>
          <a:lstStyle/>
          <a:p>
            <a:r>
              <a:rPr lang="en-CA" dirty="0"/>
              <a:t>Weekly team meetings – ensure you are setting these up outside of class time and document your meeting minutes (</a:t>
            </a:r>
            <a:r>
              <a:rPr lang="en-CA" dirty="0">
                <a:solidFill>
                  <a:srgbClr val="FF0000"/>
                </a:solidFill>
              </a:rPr>
              <a:t>meeting minutes/agenda &amp; individual status report </a:t>
            </a:r>
            <a:r>
              <a:rPr lang="en-CA" dirty="0"/>
              <a:t>to be submitted </a:t>
            </a:r>
            <a:r>
              <a:rPr lang="en-CA" dirty="0">
                <a:solidFill>
                  <a:srgbClr val="FF0000"/>
                </a:solidFill>
              </a:rPr>
              <a:t>weekly </a:t>
            </a:r>
            <a:r>
              <a:rPr lang="en-CA" dirty="0"/>
              <a:t>by each </a:t>
            </a:r>
            <a:r>
              <a:rPr lang="en-CA" dirty="0">
                <a:solidFill>
                  <a:srgbClr val="FF0000"/>
                </a:solidFill>
              </a:rPr>
              <a:t>Monday at 11:59pm</a:t>
            </a:r>
            <a:r>
              <a:rPr lang="en-CA" dirty="0"/>
              <a:t>) starting this Monday the 20th</a:t>
            </a:r>
          </a:p>
        </p:txBody>
      </p:sp>
    </p:spTree>
    <p:extLst>
      <p:ext uri="{BB962C8B-B14F-4D97-AF65-F5344CB8AC3E}">
        <p14:creationId xmlns:p14="http://schemas.microsoft.com/office/powerpoint/2010/main" val="386455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A49-C805-7D0E-E927-3F2E14063B55}"/>
              </a:ext>
            </a:extLst>
          </p:cNvPr>
          <p:cNvSpPr>
            <a:spLocks noGrp="1"/>
          </p:cNvSpPr>
          <p:nvPr>
            <p:ph type="title"/>
          </p:nvPr>
        </p:nvSpPr>
        <p:spPr>
          <a:xfrm>
            <a:off x="304800" y="1028701"/>
            <a:ext cx="8534400" cy="422672"/>
          </a:xfrm>
        </p:spPr>
        <p:txBody>
          <a:bodyPr/>
          <a:lstStyle/>
          <a:p>
            <a:r>
              <a:rPr lang="en-CA" sz="2800" dirty="0"/>
              <a:t>Week 2 Deliverables Due </a:t>
            </a:r>
            <a:r>
              <a:rPr lang="en-CA" sz="2800" dirty="0">
                <a:solidFill>
                  <a:srgbClr val="FF0000"/>
                </a:solidFill>
              </a:rPr>
              <a:t>Monday the 20</a:t>
            </a:r>
            <a:r>
              <a:rPr lang="en-CA" sz="2800" baseline="30000" dirty="0">
                <a:solidFill>
                  <a:srgbClr val="FF0000"/>
                </a:solidFill>
              </a:rPr>
              <a:t>th, </a:t>
            </a:r>
            <a:r>
              <a:rPr lang="en-CA" sz="2800" dirty="0">
                <a:solidFill>
                  <a:srgbClr val="FF0000"/>
                </a:solidFill>
              </a:rPr>
              <a:t>11:59pm</a:t>
            </a:r>
          </a:p>
        </p:txBody>
      </p:sp>
      <p:sp>
        <p:nvSpPr>
          <p:cNvPr id="3" name="Content Placeholder 2">
            <a:extLst>
              <a:ext uri="{FF2B5EF4-FFF2-40B4-BE49-F238E27FC236}">
                <a16:creationId xmlns:a16="http://schemas.microsoft.com/office/drawing/2014/main" id="{44607CD2-E791-0773-C71C-4B3FC073CC31}"/>
              </a:ext>
            </a:extLst>
          </p:cNvPr>
          <p:cNvSpPr>
            <a:spLocks noGrp="1"/>
          </p:cNvSpPr>
          <p:nvPr>
            <p:ph idx="1"/>
          </p:nvPr>
        </p:nvSpPr>
        <p:spPr/>
        <p:txBody>
          <a:bodyPr/>
          <a:lstStyle/>
          <a:p>
            <a:r>
              <a:rPr lang="en-CA" sz="1700" dirty="0"/>
              <a:t>Meeting minutes and agenda (submitted by 1 team member per group)</a:t>
            </a:r>
          </a:p>
          <a:p>
            <a:pPr lvl="1"/>
            <a:r>
              <a:rPr lang="en-US" sz="1700" b="0" i="0" dirty="0">
                <a:effectLst/>
              </a:rPr>
              <a:t>Your team will conduct weekly meetings that require meeting </a:t>
            </a:r>
            <a:r>
              <a:rPr lang="en-US" sz="1700" b="1" i="0" dirty="0">
                <a:effectLst/>
                <a:hlinkClick r:id="rId3" action="ppaction://hlinkfile"/>
              </a:rPr>
              <a:t>minutes</a:t>
            </a:r>
            <a:r>
              <a:rPr lang="en-US" sz="1700" b="0" i="0" dirty="0">
                <a:effectLst/>
              </a:rPr>
              <a:t> to be taken. At your first team meeting assign one group member or rotate who will complete meeting minutes each week.</a:t>
            </a:r>
          </a:p>
          <a:p>
            <a:pPr lvl="1"/>
            <a:r>
              <a:rPr lang="en-US" sz="1700" b="0" i="0" dirty="0">
                <a:effectLst/>
              </a:rPr>
              <a:t>Each week your team will determine a meeting </a:t>
            </a:r>
            <a:r>
              <a:rPr lang="en-US" sz="1700" b="1" i="0" dirty="0">
                <a:effectLst/>
              </a:rPr>
              <a:t>agenda. </a:t>
            </a:r>
            <a:r>
              <a:rPr lang="en-US" sz="1700" b="0" i="0" dirty="0">
                <a:effectLst/>
              </a:rPr>
              <a:t>An agenda is a brief list of key topics for discussion that will occur during the next meeting.</a:t>
            </a:r>
            <a:endParaRPr lang="en-CA" sz="1700" dirty="0"/>
          </a:p>
          <a:p>
            <a:r>
              <a:rPr lang="en-CA" sz="1700" dirty="0">
                <a:hlinkClick r:id="rId4" action="ppaction://hlinkfile"/>
              </a:rPr>
              <a:t>Individual status report </a:t>
            </a:r>
            <a:r>
              <a:rPr lang="en-CA" sz="1700" dirty="0"/>
              <a:t>(submitted individually by each team member)</a:t>
            </a:r>
          </a:p>
          <a:p>
            <a:pPr lvl="1"/>
            <a:r>
              <a:rPr lang="en-US" sz="1700" b="0" i="0" dirty="0">
                <a:effectLst/>
              </a:rPr>
              <a:t>This provides a clear understanding of the individual tasks you are completing, and the time taken to complete them</a:t>
            </a:r>
            <a:endParaRPr lang="en-CA" sz="1700" dirty="0"/>
          </a:p>
        </p:txBody>
      </p:sp>
    </p:spTree>
    <p:extLst>
      <p:ext uri="{BB962C8B-B14F-4D97-AF65-F5344CB8AC3E}">
        <p14:creationId xmlns:p14="http://schemas.microsoft.com/office/powerpoint/2010/main" val="173219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AE6F-1268-968D-B874-267CD61EED5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99561C4-1B90-BE47-E51B-BFED3E9C1952}"/>
              </a:ext>
            </a:extLst>
          </p:cNvPr>
          <p:cNvSpPr>
            <a:spLocks noGrp="1"/>
          </p:cNvSpPr>
          <p:nvPr>
            <p:ph idx="1"/>
          </p:nvPr>
        </p:nvSpPr>
        <p:spPr/>
        <p:txBody>
          <a:bodyPr/>
          <a:lstStyle/>
          <a:p>
            <a:endParaRPr lang="en-CA"/>
          </a:p>
        </p:txBody>
      </p:sp>
      <p:pic>
        <p:nvPicPr>
          <p:cNvPr id="6" name="Picture 5">
            <a:extLst>
              <a:ext uri="{FF2B5EF4-FFF2-40B4-BE49-F238E27FC236}">
                <a16:creationId xmlns:a16="http://schemas.microsoft.com/office/drawing/2014/main" id="{48EF4ED6-FCAC-B55B-060D-CA143E981967}"/>
              </a:ext>
            </a:extLst>
          </p:cNvPr>
          <p:cNvPicPr>
            <a:picLocks noChangeAspect="1"/>
          </p:cNvPicPr>
          <p:nvPr/>
        </p:nvPicPr>
        <p:blipFill>
          <a:blip r:embed="rId3"/>
          <a:stretch>
            <a:fillRect/>
          </a:stretch>
        </p:blipFill>
        <p:spPr>
          <a:xfrm>
            <a:off x="885255" y="1012548"/>
            <a:ext cx="7115745" cy="3235601"/>
          </a:xfrm>
          <a:prstGeom prst="rect">
            <a:avLst/>
          </a:prstGeom>
        </p:spPr>
      </p:pic>
    </p:spTree>
    <p:extLst>
      <p:ext uri="{BB962C8B-B14F-4D97-AF65-F5344CB8AC3E}">
        <p14:creationId xmlns:p14="http://schemas.microsoft.com/office/powerpoint/2010/main" val="186393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7E2F-0F89-0BE1-718B-71BA692E4951}"/>
              </a:ext>
            </a:extLst>
          </p:cNvPr>
          <p:cNvSpPr>
            <a:spLocks noGrp="1"/>
          </p:cNvSpPr>
          <p:nvPr>
            <p:ph type="title"/>
          </p:nvPr>
        </p:nvSpPr>
        <p:spPr/>
        <p:txBody>
          <a:bodyPr/>
          <a:lstStyle/>
          <a:p>
            <a:r>
              <a:rPr lang="en-CA" dirty="0"/>
              <a:t>Inception Phase</a:t>
            </a:r>
          </a:p>
        </p:txBody>
      </p:sp>
      <p:sp>
        <p:nvSpPr>
          <p:cNvPr id="3" name="Content Placeholder 2">
            <a:extLst>
              <a:ext uri="{FF2B5EF4-FFF2-40B4-BE49-F238E27FC236}">
                <a16:creationId xmlns:a16="http://schemas.microsoft.com/office/drawing/2014/main" id="{22F8928B-BFDE-C4C7-8523-B6E0DDCA5C2B}"/>
              </a:ext>
            </a:extLst>
          </p:cNvPr>
          <p:cNvSpPr>
            <a:spLocks noGrp="1"/>
          </p:cNvSpPr>
          <p:nvPr>
            <p:ph idx="1"/>
          </p:nvPr>
        </p:nvSpPr>
        <p:spPr/>
        <p:txBody>
          <a:bodyPr/>
          <a:lstStyle/>
          <a:p>
            <a:r>
              <a:rPr lang="en-US" b="0" i="0" dirty="0">
                <a:solidFill>
                  <a:srgbClr val="040C28"/>
                </a:solidFill>
                <a:effectLst/>
                <a:latin typeface="Google Sans"/>
              </a:rPr>
              <a:t>During this phase of the SDLC, you determine the vision, scope, and system users.</a:t>
            </a:r>
            <a:r>
              <a:rPr lang="en-US" b="0" i="0" dirty="0">
                <a:solidFill>
                  <a:srgbClr val="4D5156"/>
                </a:solidFill>
                <a:effectLst/>
                <a:latin typeface="Google Sans"/>
              </a:rPr>
              <a:t> </a:t>
            </a:r>
          </a:p>
          <a:p>
            <a:r>
              <a:rPr lang="en-US" b="0" i="0" dirty="0">
                <a:solidFill>
                  <a:srgbClr val="040C28"/>
                </a:solidFill>
                <a:effectLst/>
                <a:latin typeface="Google Sans"/>
              </a:rPr>
              <a:t>You identify key features and requirements.</a:t>
            </a:r>
            <a:r>
              <a:rPr lang="en-US" b="0" i="0" dirty="0">
                <a:solidFill>
                  <a:srgbClr val="4D5156"/>
                </a:solidFill>
                <a:effectLst/>
                <a:latin typeface="Google Sans"/>
              </a:rPr>
              <a:t> </a:t>
            </a:r>
          </a:p>
          <a:p>
            <a:r>
              <a:rPr lang="en-US" b="0" i="0" dirty="0">
                <a:solidFill>
                  <a:srgbClr val="040C28"/>
                </a:solidFill>
                <a:effectLst/>
                <a:latin typeface="Google Sans"/>
              </a:rPr>
              <a:t>You decide on the architecture and its feasibility</a:t>
            </a:r>
            <a:r>
              <a:rPr lang="en-US" b="0" i="0" dirty="0">
                <a:solidFill>
                  <a:srgbClr val="4D5156"/>
                </a:solidFill>
                <a:effectLst/>
                <a:latin typeface="Google Sans"/>
              </a:rPr>
              <a:t>.</a:t>
            </a:r>
            <a:endParaRPr lang="en-CA" dirty="0"/>
          </a:p>
        </p:txBody>
      </p:sp>
      <p:pic>
        <p:nvPicPr>
          <p:cNvPr id="6" name="Picture 5">
            <a:extLst>
              <a:ext uri="{FF2B5EF4-FFF2-40B4-BE49-F238E27FC236}">
                <a16:creationId xmlns:a16="http://schemas.microsoft.com/office/drawing/2014/main" id="{7AB546C2-7CB2-0DD7-8B1C-BF5997986DA7}"/>
              </a:ext>
            </a:extLst>
          </p:cNvPr>
          <p:cNvPicPr>
            <a:picLocks noChangeAspect="1"/>
          </p:cNvPicPr>
          <p:nvPr/>
        </p:nvPicPr>
        <p:blipFill>
          <a:blip r:embed="rId3"/>
          <a:stretch>
            <a:fillRect/>
          </a:stretch>
        </p:blipFill>
        <p:spPr>
          <a:xfrm>
            <a:off x="4724399" y="3867150"/>
            <a:ext cx="3664275" cy="1081833"/>
          </a:xfrm>
          <a:prstGeom prst="rect">
            <a:avLst/>
          </a:prstGeom>
        </p:spPr>
      </p:pic>
    </p:spTree>
    <p:extLst>
      <p:ext uri="{BB962C8B-B14F-4D97-AF65-F5344CB8AC3E}">
        <p14:creationId xmlns:p14="http://schemas.microsoft.com/office/powerpoint/2010/main" val="136796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2E2E-536E-60B0-2C64-2A5D7D55B50D}"/>
              </a:ext>
            </a:extLst>
          </p:cNvPr>
          <p:cNvSpPr>
            <a:spLocks noGrp="1"/>
          </p:cNvSpPr>
          <p:nvPr>
            <p:ph type="title"/>
          </p:nvPr>
        </p:nvSpPr>
        <p:spPr/>
        <p:txBody>
          <a:bodyPr/>
          <a:lstStyle/>
          <a:p>
            <a:r>
              <a:rPr lang="en-CA" sz="2800" dirty="0"/>
              <a:t>Inception Phase Deliverables Due </a:t>
            </a:r>
            <a:r>
              <a:rPr lang="en-CA" sz="2800" dirty="0">
                <a:solidFill>
                  <a:srgbClr val="FF0000"/>
                </a:solidFill>
              </a:rPr>
              <a:t>May 24</a:t>
            </a:r>
          </a:p>
        </p:txBody>
      </p:sp>
      <p:sp>
        <p:nvSpPr>
          <p:cNvPr id="3" name="Content Placeholder 2">
            <a:extLst>
              <a:ext uri="{FF2B5EF4-FFF2-40B4-BE49-F238E27FC236}">
                <a16:creationId xmlns:a16="http://schemas.microsoft.com/office/drawing/2014/main" id="{0242B69A-A848-8430-8906-F2BFC38ADD73}"/>
              </a:ext>
            </a:extLst>
          </p:cNvPr>
          <p:cNvSpPr>
            <a:spLocks noGrp="1"/>
          </p:cNvSpPr>
          <p:nvPr>
            <p:ph idx="1"/>
          </p:nvPr>
        </p:nvSpPr>
        <p:spPr/>
        <p:txBody>
          <a:bodyPr/>
          <a:lstStyle/>
          <a:p>
            <a:r>
              <a:rPr lang="en-CA" sz="2000" b="1" dirty="0"/>
              <a:t>Inception Documents</a:t>
            </a:r>
            <a:r>
              <a:rPr lang="en-CA" sz="2000" dirty="0"/>
              <a:t> (reminder: templates in </a:t>
            </a:r>
            <a:r>
              <a:rPr lang="en-CA" sz="2000" dirty="0" err="1"/>
              <a:t>eConestoga</a:t>
            </a:r>
            <a:r>
              <a:rPr lang="en-CA" sz="2000" dirty="0"/>
              <a:t> for each)</a:t>
            </a:r>
          </a:p>
          <a:p>
            <a:pPr lvl="1"/>
            <a:r>
              <a:rPr lang="en-US" sz="1600" i="0" dirty="0">
                <a:effectLst/>
                <a:latin typeface="Open Sans" panose="020B0606030504020204" pitchFamily="34" charset="0"/>
              </a:rPr>
              <a:t>Client letter</a:t>
            </a:r>
          </a:p>
          <a:p>
            <a:pPr lvl="1"/>
            <a:r>
              <a:rPr lang="en-US" sz="1600" i="0" dirty="0">
                <a:effectLst/>
                <a:latin typeface="Open Sans" panose="020B0606030504020204" pitchFamily="34" charset="0"/>
              </a:rPr>
              <a:t>Team charter</a:t>
            </a:r>
          </a:p>
          <a:p>
            <a:pPr lvl="1"/>
            <a:r>
              <a:rPr lang="en-US" sz="1600" i="0" dirty="0">
                <a:effectLst/>
                <a:latin typeface="Open Sans" panose="020B0606030504020204" pitchFamily="34" charset="0"/>
              </a:rPr>
              <a:t>Project charter (stakeholders description)</a:t>
            </a:r>
          </a:p>
          <a:p>
            <a:pPr lvl="1"/>
            <a:r>
              <a:rPr lang="en-US" sz="1600" i="0" dirty="0">
                <a:effectLst/>
                <a:latin typeface="Open Sans" panose="020B0606030504020204" pitchFamily="34" charset="0"/>
              </a:rPr>
              <a:t>IP contract: client and team members or only team members (entrepreneur project)</a:t>
            </a:r>
          </a:p>
          <a:p>
            <a:pPr lvl="1"/>
            <a:r>
              <a:rPr lang="en-US" sz="1600" i="0" dirty="0">
                <a:effectLst/>
                <a:latin typeface="Open Sans" panose="020B0606030504020204" pitchFamily="34" charset="0"/>
              </a:rPr>
              <a:t>Project plan</a:t>
            </a:r>
          </a:p>
          <a:p>
            <a:pPr lvl="1"/>
            <a:r>
              <a:rPr lang="en-US" sz="1600" i="0" dirty="0">
                <a:effectLst/>
                <a:latin typeface="Open Sans" panose="020B0606030504020204" pitchFamily="34" charset="0"/>
              </a:rPr>
              <a:t>Draft presentation (picture of team, names, business purpose, project name).</a:t>
            </a:r>
          </a:p>
          <a:p>
            <a:pPr lvl="1"/>
            <a:r>
              <a:rPr lang="en-US" sz="1600" b="0" i="0" dirty="0">
                <a:effectLst/>
                <a:latin typeface="Open Sans" panose="020B0606030504020204" pitchFamily="34" charset="0"/>
              </a:rPr>
              <a:t>Web search and rationale report.</a:t>
            </a:r>
          </a:p>
        </p:txBody>
      </p:sp>
    </p:spTree>
    <p:extLst>
      <p:ext uri="{BB962C8B-B14F-4D97-AF65-F5344CB8AC3E}">
        <p14:creationId xmlns:p14="http://schemas.microsoft.com/office/powerpoint/2010/main" val="344930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D427-DFBA-F447-6136-ADD03493031C}"/>
              </a:ext>
            </a:extLst>
          </p:cNvPr>
          <p:cNvSpPr>
            <a:spLocks noGrp="1"/>
          </p:cNvSpPr>
          <p:nvPr>
            <p:ph type="title"/>
          </p:nvPr>
        </p:nvSpPr>
        <p:spPr/>
        <p:txBody>
          <a:bodyPr/>
          <a:lstStyle/>
          <a:p>
            <a:r>
              <a:rPr lang="en-US" dirty="0">
                <a:hlinkClick r:id="rId2" action="ppaction://hlinkfile"/>
              </a:rPr>
              <a:t>Client Letter</a:t>
            </a:r>
            <a:endParaRPr lang="en-CA" dirty="0"/>
          </a:p>
        </p:txBody>
      </p:sp>
      <p:sp>
        <p:nvSpPr>
          <p:cNvPr id="3" name="Content Placeholder 2">
            <a:extLst>
              <a:ext uri="{FF2B5EF4-FFF2-40B4-BE49-F238E27FC236}">
                <a16:creationId xmlns:a16="http://schemas.microsoft.com/office/drawing/2014/main" id="{DA1CD751-5C27-B3FE-2C99-252BC48D4914}"/>
              </a:ext>
            </a:extLst>
          </p:cNvPr>
          <p:cNvSpPr>
            <a:spLocks noGrp="1"/>
          </p:cNvSpPr>
          <p:nvPr>
            <p:ph idx="1"/>
          </p:nvPr>
        </p:nvSpPr>
        <p:spPr/>
        <p:txBody>
          <a:bodyPr/>
          <a:lstStyle/>
          <a:p>
            <a:r>
              <a:rPr lang="en-US" sz="2400" dirty="0"/>
              <a:t>A letter you would use to reach out to a potential client to introduce your team</a:t>
            </a:r>
          </a:p>
          <a:p>
            <a:r>
              <a:rPr lang="en-US" sz="2400" dirty="0"/>
              <a:t>Once again, real clients are not a requirement for the project, although this document still needs to be submitted as a part of inception phase docs (pretend as though you are working with a client, what wording would you use in this letter to communicate your project to them?)</a:t>
            </a:r>
            <a:endParaRPr lang="en-CA" sz="2400" dirty="0"/>
          </a:p>
        </p:txBody>
      </p:sp>
    </p:spTree>
    <p:extLst>
      <p:ext uri="{BB962C8B-B14F-4D97-AF65-F5344CB8AC3E}">
        <p14:creationId xmlns:p14="http://schemas.microsoft.com/office/powerpoint/2010/main" val="389375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6375-3FAD-2047-DCD2-12441A0A420B}"/>
              </a:ext>
            </a:extLst>
          </p:cNvPr>
          <p:cNvSpPr>
            <a:spLocks noGrp="1"/>
          </p:cNvSpPr>
          <p:nvPr>
            <p:ph type="title"/>
          </p:nvPr>
        </p:nvSpPr>
        <p:spPr/>
        <p:txBody>
          <a:bodyPr/>
          <a:lstStyle/>
          <a:p>
            <a:r>
              <a:rPr lang="en-CA" dirty="0">
                <a:hlinkClick r:id="rId2" action="ppaction://hlinkfile"/>
              </a:rPr>
              <a:t>Team Charter</a:t>
            </a:r>
            <a:endParaRPr lang="en-CA" dirty="0"/>
          </a:p>
        </p:txBody>
      </p:sp>
      <p:sp>
        <p:nvSpPr>
          <p:cNvPr id="3" name="Content Placeholder 2">
            <a:extLst>
              <a:ext uri="{FF2B5EF4-FFF2-40B4-BE49-F238E27FC236}">
                <a16:creationId xmlns:a16="http://schemas.microsoft.com/office/drawing/2014/main" id="{E6286F06-78E2-D402-675A-46F1FE7C565D}"/>
              </a:ext>
            </a:extLst>
          </p:cNvPr>
          <p:cNvSpPr>
            <a:spLocks noGrp="1"/>
          </p:cNvSpPr>
          <p:nvPr>
            <p:ph idx="1"/>
          </p:nvPr>
        </p:nvSpPr>
        <p:spPr/>
        <p:txBody>
          <a:bodyPr/>
          <a:lstStyle/>
          <a:p>
            <a:r>
              <a:rPr lang="en-US" sz="2400" b="0" i="0" dirty="0">
                <a:effectLst/>
                <a:latin typeface="Open Sans" panose="020B0606030504020204" pitchFamily="34" charset="0"/>
              </a:rPr>
              <a:t>It should provide details of what happens to team members if expectations, that you as a team created, are not met, and what the consequences will be.</a:t>
            </a:r>
          </a:p>
          <a:p>
            <a:r>
              <a:rPr lang="en-US" sz="2400" dirty="0">
                <a:latin typeface="Open Sans" panose="020B0606030504020204" pitchFamily="34" charset="0"/>
              </a:rPr>
              <a:t>E</a:t>
            </a:r>
            <a:r>
              <a:rPr lang="en-US" sz="2400" b="0" i="0" dirty="0">
                <a:effectLst/>
                <a:latin typeface="Open Sans" panose="020B0606030504020204" pitchFamily="34" charset="0"/>
              </a:rPr>
              <a:t>veryone must sign and date the document.</a:t>
            </a:r>
          </a:p>
          <a:p>
            <a:r>
              <a:rPr lang="en-US" sz="2400" dirty="0">
                <a:latin typeface="Open Sans" panose="020B0606030504020204" pitchFamily="34" charset="0"/>
              </a:rPr>
              <a:t>This is to hold yourself and others accountable on your team and to define roles &amp; responsibilities</a:t>
            </a:r>
          </a:p>
          <a:p>
            <a:r>
              <a:rPr lang="en-US" sz="2400" dirty="0">
                <a:latin typeface="Open Sans" panose="020B0606030504020204" pitchFamily="34" charset="0"/>
              </a:rPr>
              <a:t>Discuss when to escalate issues  </a:t>
            </a:r>
            <a:endParaRPr lang="en-CA" sz="2400" dirty="0"/>
          </a:p>
        </p:txBody>
      </p:sp>
    </p:spTree>
    <p:extLst>
      <p:ext uri="{BB962C8B-B14F-4D97-AF65-F5344CB8AC3E}">
        <p14:creationId xmlns:p14="http://schemas.microsoft.com/office/powerpoint/2010/main" val="102007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9B25-8867-7B49-7173-2102977A6B72}"/>
              </a:ext>
            </a:extLst>
          </p:cNvPr>
          <p:cNvSpPr>
            <a:spLocks noGrp="1"/>
          </p:cNvSpPr>
          <p:nvPr>
            <p:ph type="title"/>
          </p:nvPr>
        </p:nvSpPr>
        <p:spPr/>
        <p:txBody>
          <a:bodyPr/>
          <a:lstStyle/>
          <a:p>
            <a:r>
              <a:rPr lang="en-US" dirty="0"/>
              <a:t>Team Charter</a:t>
            </a:r>
            <a:endParaRPr lang="en-CA" dirty="0"/>
          </a:p>
        </p:txBody>
      </p:sp>
      <p:sp>
        <p:nvSpPr>
          <p:cNvPr id="3" name="Content Placeholder 2">
            <a:extLst>
              <a:ext uri="{FF2B5EF4-FFF2-40B4-BE49-F238E27FC236}">
                <a16:creationId xmlns:a16="http://schemas.microsoft.com/office/drawing/2014/main" id="{A1B2BE85-4405-AC7A-674E-972527749429}"/>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6C5DA55B-3D7A-7D03-7B57-0F61ADE3916F}"/>
              </a:ext>
            </a:extLst>
          </p:cNvPr>
          <p:cNvPicPr>
            <a:picLocks noChangeAspect="1"/>
          </p:cNvPicPr>
          <p:nvPr/>
        </p:nvPicPr>
        <p:blipFill>
          <a:blip r:embed="rId2"/>
          <a:stretch>
            <a:fillRect/>
          </a:stretch>
        </p:blipFill>
        <p:spPr>
          <a:xfrm>
            <a:off x="1617541" y="1543051"/>
            <a:ext cx="5908918" cy="3406379"/>
          </a:xfrm>
          <a:prstGeom prst="rect">
            <a:avLst/>
          </a:prstGeom>
        </p:spPr>
      </p:pic>
    </p:spTree>
    <p:extLst>
      <p:ext uri="{BB962C8B-B14F-4D97-AF65-F5344CB8AC3E}">
        <p14:creationId xmlns:p14="http://schemas.microsoft.com/office/powerpoint/2010/main" val="368546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CE0B-967D-C5AE-8E1C-0B388FA9EDF6}"/>
              </a:ext>
            </a:extLst>
          </p:cNvPr>
          <p:cNvSpPr>
            <a:spLocks noGrp="1"/>
          </p:cNvSpPr>
          <p:nvPr>
            <p:ph type="title"/>
          </p:nvPr>
        </p:nvSpPr>
        <p:spPr/>
        <p:txBody>
          <a:bodyPr/>
          <a:lstStyle/>
          <a:p>
            <a:r>
              <a:rPr lang="en-US" dirty="0">
                <a:hlinkClick r:id="rId3" action="ppaction://hlinkfile"/>
              </a:rPr>
              <a:t>Project Charter</a:t>
            </a:r>
            <a:endParaRPr lang="en-CA" dirty="0"/>
          </a:p>
        </p:txBody>
      </p:sp>
      <p:sp>
        <p:nvSpPr>
          <p:cNvPr id="3" name="Content Placeholder 2">
            <a:extLst>
              <a:ext uri="{FF2B5EF4-FFF2-40B4-BE49-F238E27FC236}">
                <a16:creationId xmlns:a16="http://schemas.microsoft.com/office/drawing/2014/main" id="{C1CA9524-7BAF-71E3-D301-B5545874A0A4}"/>
              </a:ext>
            </a:extLst>
          </p:cNvPr>
          <p:cNvSpPr>
            <a:spLocks noGrp="1"/>
          </p:cNvSpPr>
          <p:nvPr>
            <p:ph idx="1"/>
          </p:nvPr>
        </p:nvSpPr>
        <p:spPr/>
        <p:txBody>
          <a:bodyPr/>
          <a:lstStyle/>
          <a:p>
            <a:pPr algn="l"/>
            <a:r>
              <a:rPr lang="en-US" sz="1600" dirty="0"/>
              <a:t>A </a:t>
            </a:r>
            <a:r>
              <a:rPr lang="en-US" sz="1600" dirty="0">
                <a:effectLst/>
              </a:rPr>
              <a:t>project charter is a way to maintain control of the project, so your team knows when things need to be accomplished &amp; by when.</a:t>
            </a:r>
          </a:p>
          <a:p>
            <a:r>
              <a:rPr lang="en-US" sz="1600" dirty="0"/>
              <a:t>Include business purpose, project roles &amp; responsibilities</a:t>
            </a:r>
          </a:p>
          <a:p>
            <a:pPr>
              <a:lnSpc>
                <a:spcPct val="107000"/>
              </a:lnSpc>
              <a:spcBef>
                <a:spcPts val="200"/>
              </a:spcBef>
            </a:pPr>
            <a:r>
              <a:rPr lang="en-US" sz="1600" dirty="0">
                <a:effectLst/>
                <a:ea typeface="Times New Roman" panose="02020603050405020304" pitchFamily="18" charset="0"/>
                <a:cs typeface="Times New Roman" panose="02020603050405020304" pitchFamily="18" charset="0"/>
              </a:rPr>
              <a:t>Feature List</a:t>
            </a:r>
            <a:endParaRPr lang="en-CA" sz="1600" dirty="0">
              <a:effectLst/>
              <a:ea typeface="Times New Roman" panose="02020603050405020304" pitchFamily="18" charset="0"/>
              <a:cs typeface="Times New Roman" panose="02020603050405020304" pitchFamily="18" charset="0"/>
            </a:endParaRPr>
          </a:p>
          <a:p>
            <a:pPr lvl="1"/>
            <a:r>
              <a:rPr lang="en-US" sz="1600" dirty="0">
                <a:effectLst/>
                <a:ea typeface="Calibri" panose="020F0502020204030204" pitchFamily="34" charset="0"/>
              </a:rPr>
              <a:t>This is a list of abilities/capabilities that the solution will have</a:t>
            </a:r>
          </a:p>
          <a:p>
            <a:r>
              <a:rPr lang="en-US" sz="1600" dirty="0">
                <a:effectLst/>
                <a:ea typeface="Times New Roman" panose="02020603050405020304" pitchFamily="18" charset="0"/>
                <a:cs typeface="Times New Roman" panose="02020603050405020304" pitchFamily="18" charset="0"/>
              </a:rPr>
              <a:t>System Objectives</a:t>
            </a:r>
            <a:endParaRPr lang="en-CA"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Project Critical Success Factors</a:t>
            </a:r>
            <a:endParaRPr lang="en-CA"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Preliminary Technical Architecture</a:t>
            </a:r>
            <a:endParaRPr lang="en-CA" sz="1600" dirty="0">
              <a:effectLst/>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effectLst/>
                <a:ea typeface="Times New Roman" panose="02020603050405020304" pitchFamily="18" charset="0"/>
                <a:cs typeface="Times New Roman" panose="02020603050405020304" pitchFamily="18" charset="0"/>
              </a:rPr>
              <a:t>Event Table </a:t>
            </a:r>
            <a:endParaRPr lang="en-CA" sz="1600" dirty="0">
              <a:effectLst/>
              <a:ea typeface="Times New Roman" panose="02020603050405020304" pitchFamily="18" charset="0"/>
              <a:cs typeface="Times New Roman" panose="02020603050405020304" pitchFamily="18" charset="0"/>
            </a:endParaRPr>
          </a:p>
          <a:p>
            <a:pPr lvl="1"/>
            <a:r>
              <a:rPr lang="en-US" sz="1600" dirty="0">
                <a:effectLst/>
                <a:ea typeface="Calibri" panose="020F0502020204030204" pitchFamily="34" charset="0"/>
              </a:rPr>
              <a:t>A catalogue of use cases that lists events in rows and key pieces of information about each event in columns</a:t>
            </a:r>
          </a:p>
        </p:txBody>
      </p:sp>
    </p:spTree>
    <p:extLst>
      <p:ext uri="{BB962C8B-B14F-4D97-AF65-F5344CB8AC3E}">
        <p14:creationId xmlns:p14="http://schemas.microsoft.com/office/powerpoint/2010/main" val="91104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657350"/>
            <a:ext cx="8229600" cy="422672"/>
          </a:xfrm>
        </p:spPr>
        <p:txBody>
          <a:bodyPr/>
          <a:lstStyle/>
          <a:p>
            <a:pPr eaLnBrk="1" hangingPunct="1"/>
            <a:r>
              <a:rPr lang="en-US" b="1" dirty="0">
                <a:latin typeface="Arial" charset="0"/>
                <a:ea typeface="ＭＳ Ｐゴシック" charset="0"/>
                <a:cs typeface="ＭＳ Ｐゴシック" charset="0"/>
              </a:rPr>
              <a:t>Attendance Check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E502-55E8-4B34-4DD8-0DA628AB37EC}"/>
              </a:ext>
            </a:extLst>
          </p:cNvPr>
          <p:cNvSpPr>
            <a:spLocks noGrp="1"/>
          </p:cNvSpPr>
          <p:nvPr>
            <p:ph type="title"/>
          </p:nvPr>
        </p:nvSpPr>
        <p:spPr/>
        <p:txBody>
          <a:bodyPr/>
          <a:lstStyle/>
          <a:p>
            <a:r>
              <a:rPr lang="en-US" dirty="0"/>
              <a:t>Intellectual Property Document</a:t>
            </a:r>
            <a:endParaRPr lang="en-CA" dirty="0"/>
          </a:p>
        </p:txBody>
      </p:sp>
      <p:sp>
        <p:nvSpPr>
          <p:cNvPr id="3" name="Content Placeholder 2">
            <a:extLst>
              <a:ext uri="{FF2B5EF4-FFF2-40B4-BE49-F238E27FC236}">
                <a16:creationId xmlns:a16="http://schemas.microsoft.com/office/drawing/2014/main" id="{146124B2-7A7D-B930-0E53-BC778C9AC4CA}"/>
              </a:ext>
            </a:extLst>
          </p:cNvPr>
          <p:cNvSpPr>
            <a:spLocks noGrp="1"/>
          </p:cNvSpPr>
          <p:nvPr>
            <p:ph idx="1"/>
          </p:nvPr>
        </p:nvSpPr>
        <p:spPr/>
        <p:txBody>
          <a:bodyPr/>
          <a:lstStyle/>
          <a:p>
            <a:r>
              <a:rPr lang="en-US" sz="2000" b="0" i="1" dirty="0">
                <a:effectLst/>
              </a:rPr>
              <a:t>IP is protected in law by, for example, patents, copyright and trademarks, which enable people to earn recognition or financial benefit from what they invent or create</a:t>
            </a:r>
          </a:p>
          <a:p>
            <a:r>
              <a:rPr lang="en-US" sz="1200" b="0" i="0" dirty="0">
                <a:solidFill>
                  <a:srgbClr val="050505"/>
                </a:solidFill>
                <a:effectLst/>
                <a:latin typeface="Segoe UI Historic" panose="020B0502040204020203" pitchFamily="34" charset="0"/>
              </a:rPr>
              <a:t>This includes: </a:t>
            </a:r>
          </a:p>
          <a:p>
            <a:pPr>
              <a:buFont typeface="+mj-lt"/>
              <a:buAutoNum type="arabicPeriod"/>
            </a:pPr>
            <a:r>
              <a:rPr lang="en-US" sz="1200" b="0" i="0" dirty="0">
                <a:solidFill>
                  <a:srgbClr val="050505"/>
                </a:solidFill>
                <a:effectLst/>
                <a:latin typeface="Segoe UI Historic" panose="020B0502040204020203" pitchFamily="34" charset="0"/>
              </a:rPr>
              <a:t>Copyrights: protecting the web app's code, content, and visual elements (e.g., graphics, logos). </a:t>
            </a:r>
          </a:p>
          <a:p>
            <a:pPr>
              <a:buFont typeface="+mj-lt"/>
              <a:buAutoNum type="arabicPeriod"/>
            </a:pPr>
            <a:r>
              <a:rPr lang="en-US" sz="1200" b="0" i="0" dirty="0">
                <a:solidFill>
                  <a:srgbClr val="050505"/>
                </a:solidFill>
                <a:effectLst/>
                <a:latin typeface="Segoe UI Historic" panose="020B0502040204020203" pitchFamily="34" charset="0"/>
              </a:rPr>
              <a:t>Trademarks: protecting the web app's brand identity, logos, and slogans. </a:t>
            </a:r>
          </a:p>
          <a:p>
            <a:pPr>
              <a:buFont typeface="+mj-lt"/>
              <a:buAutoNum type="arabicPeriod"/>
            </a:pPr>
            <a:r>
              <a:rPr lang="en-US" sz="1200" b="0" i="0" dirty="0">
                <a:solidFill>
                  <a:srgbClr val="050505"/>
                </a:solidFill>
                <a:effectLst/>
                <a:latin typeface="Segoe UI Historic" panose="020B0502040204020203" pitchFamily="34" charset="0"/>
              </a:rPr>
              <a:t>Patents: protecting innovative features, algorithms, and technical solutions. </a:t>
            </a:r>
          </a:p>
          <a:p>
            <a:pPr>
              <a:buFont typeface="+mj-lt"/>
              <a:buAutoNum type="arabicPeriod"/>
            </a:pPr>
            <a:r>
              <a:rPr lang="en-US" sz="1200" b="0" i="0" dirty="0">
                <a:solidFill>
                  <a:srgbClr val="050505"/>
                </a:solidFill>
                <a:effectLst/>
                <a:latin typeface="Segoe UI Historic" panose="020B0502040204020203" pitchFamily="34" charset="0"/>
              </a:rPr>
              <a:t>Trade Secrets: protecting confidential and proprietary information, such as business methods and technical know-how.</a:t>
            </a:r>
          </a:p>
          <a:p>
            <a:pPr>
              <a:buFont typeface="+mj-lt"/>
              <a:buAutoNum type="arabicPeriod"/>
            </a:pPr>
            <a:r>
              <a:rPr lang="en-US" sz="1200" b="0" i="0" dirty="0">
                <a:solidFill>
                  <a:srgbClr val="050505"/>
                </a:solidFill>
                <a:effectLst/>
                <a:latin typeface="Segoe UI Historic" panose="020B0502040204020203" pitchFamily="34" charset="0"/>
              </a:rPr>
              <a:t>Industrial Design Rights: protecting the web app's user interface, layout, and design. </a:t>
            </a:r>
          </a:p>
          <a:p>
            <a:pPr>
              <a:buFont typeface="+mj-lt"/>
              <a:buAutoNum type="arabicPeriod"/>
            </a:pPr>
            <a:r>
              <a:rPr lang="en-US" sz="1200" b="0" i="0" dirty="0">
                <a:solidFill>
                  <a:srgbClr val="050505"/>
                </a:solidFill>
                <a:effectLst/>
                <a:latin typeface="Segoe UI Historic" panose="020B0502040204020203" pitchFamily="34" charset="0"/>
              </a:rPr>
              <a:t>Database Rights: protecting the web app's databases and data collections. </a:t>
            </a:r>
          </a:p>
          <a:p>
            <a:pPr>
              <a:buFont typeface="+mj-lt"/>
              <a:buAutoNum type="arabicPeriod"/>
            </a:pPr>
            <a:r>
              <a:rPr lang="en-US" sz="1200" b="0" i="0" dirty="0">
                <a:solidFill>
                  <a:srgbClr val="050505"/>
                </a:solidFill>
                <a:effectLst/>
                <a:latin typeface="Segoe UI Historic" panose="020B0502040204020203" pitchFamily="34" charset="0"/>
              </a:rPr>
              <a:t>Domain Names: protecting the web app's online identity and branding.</a:t>
            </a:r>
          </a:p>
        </p:txBody>
      </p:sp>
    </p:spTree>
    <p:extLst>
      <p:ext uri="{BB962C8B-B14F-4D97-AF65-F5344CB8AC3E}">
        <p14:creationId xmlns:p14="http://schemas.microsoft.com/office/powerpoint/2010/main" val="201177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E502-55E8-4B34-4DD8-0DA628AB37EC}"/>
              </a:ext>
            </a:extLst>
          </p:cNvPr>
          <p:cNvSpPr>
            <a:spLocks noGrp="1"/>
          </p:cNvSpPr>
          <p:nvPr>
            <p:ph type="title"/>
          </p:nvPr>
        </p:nvSpPr>
        <p:spPr/>
        <p:txBody>
          <a:bodyPr/>
          <a:lstStyle/>
          <a:p>
            <a:r>
              <a:rPr lang="en-US" dirty="0">
                <a:hlinkClick r:id="rId3" action="ppaction://hlinkfile"/>
              </a:rPr>
              <a:t>Intellectual Property Document</a:t>
            </a:r>
            <a:endParaRPr lang="en-CA" dirty="0"/>
          </a:p>
        </p:txBody>
      </p:sp>
      <p:sp>
        <p:nvSpPr>
          <p:cNvPr id="3" name="Content Placeholder 2">
            <a:extLst>
              <a:ext uri="{FF2B5EF4-FFF2-40B4-BE49-F238E27FC236}">
                <a16:creationId xmlns:a16="http://schemas.microsoft.com/office/drawing/2014/main" id="{146124B2-7A7D-B930-0E53-BC778C9AC4CA}"/>
              </a:ext>
            </a:extLst>
          </p:cNvPr>
          <p:cNvSpPr>
            <a:spLocks noGrp="1"/>
          </p:cNvSpPr>
          <p:nvPr>
            <p:ph idx="1"/>
          </p:nvPr>
        </p:nvSpPr>
        <p:spPr/>
        <p:txBody>
          <a:bodyPr/>
          <a:lstStyle/>
          <a:p>
            <a:r>
              <a:rPr lang="en-US" sz="2000" b="0" i="0" dirty="0">
                <a:effectLst/>
              </a:rPr>
              <a:t>All team members must participate in the development of the contract and sign it upon completion. The contract will state how the intellectual property will be owned by one or more team members.</a:t>
            </a:r>
            <a:endParaRPr lang="en-CA" sz="2000" dirty="0"/>
          </a:p>
        </p:txBody>
      </p:sp>
    </p:spTree>
    <p:extLst>
      <p:ext uri="{BB962C8B-B14F-4D97-AF65-F5344CB8AC3E}">
        <p14:creationId xmlns:p14="http://schemas.microsoft.com/office/powerpoint/2010/main" val="105445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C9D8-15AB-DF01-474B-60387BDFE405}"/>
              </a:ext>
            </a:extLst>
          </p:cNvPr>
          <p:cNvSpPr>
            <a:spLocks noGrp="1"/>
          </p:cNvSpPr>
          <p:nvPr>
            <p:ph type="title"/>
          </p:nvPr>
        </p:nvSpPr>
        <p:spPr/>
        <p:txBody>
          <a:bodyPr/>
          <a:lstStyle/>
          <a:p>
            <a:r>
              <a:rPr lang="en-US" dirty="0"/>
              <a:t>Project Plan</a:t>
            </a:r>
            <a:endParaRPr lang="en-CA" dirty="0"/>
          </a:p>
        </p:txBody>
      </p:sp>
      <p:sp>
        <p:nvSpPr>
          <p:cNvPr id="3" name="Content Placeholder 2">
            <a:extLst>
              <a:ext uri="{FF2B5EF4-FFF2-40B4-BE49-F238E27FC236}">
                <a16:creationId xmlns:a16="http://schemas.microsoft.com/office/drawing/2014/main" id="{5845B555-349B-A881-E5B3-6A3430F69DC1}"/>
              </a:ext>
            </a:extLst>
          </p:cNvPr>
          <p:cNvSpPr>
            <a:spLocks noGrp="1"/>
          </p:cNvSpPr>
          <p:nvPr>
            <p:ph idx="1"/>
          </p:nvPr>
        </p:nvSpPr>
        <p:spPr/>
        <p:txBody>
          <a:bodyPr/>
          <a:lstStyle/>
          <a:p>
            <a:pPr algn="l">
              <a:buFont typeface="Arial" panose="020B0604020202020204" pitchFamily="34" charset="0"/>
              <a:buChar char="•"/>
            </a:pPr>
            <a:r>
              <a:rPr lang="en-US" sz="1400" dirty="0"/>
              <a:t>G</a:t>
            </a:r>
            <a:r>
              <a:rPr lang="en-US" sz="1400" b="0" i="0" dirty="0">
                <a:effectLst/>
              </a:rPr>
              <a:t>oals,</a:t>
            </a:r>
          </a:p>
          <a:p>
            <a:pPr algn="l">
              <a:buFont typeface="Arial" panose="020B0604020202020204" pitchFamily="34" charset="0"/>
              <a:buChar char="•"/>
            </a:pPr>
            <a:r>
              <a:rPr lang="en-US" sz="1400" dirty="0"/>
              <a:t>S</a:t>
            </a:r>
            <a:r>
              <a:rPr lang="en-US" sz="1400" b="0" i="0" dirty="0">
                <a:effectLst/>
              </a:rPr>
              <a:t>uccess metrics,</a:t>
            </a:r>
          </a:p>
          <a:p>
            <a:pPr algn="l">
              <a:buFont typeface="Arial" panose="020B0604020202020204" pitchFamily="34" charset="0"/>
              <a:buChar char="•"/>
            </a:pPr>
            <a:r>
              <a:rPr lang="en-US" sz="1400" dirty="0"/>
              <a:t>S</a:t>
            </a:r>
            <a:r>
              <a:rPr lang="en-US" sz="1400" b="0" i="0" dirty="0">
                <a:effectLst/>
              </a:rPr>
              <a:t>takeholders and roles,</a:t>
            </a:r>
          </a:p>
          <a:p>
            <a:pPr algn="l">
              <a:buFont typeface="Arial" panose="020B0604020202020204" pitchFamily="34" charset="0"/>
              <a:buChar char="•"/>
            </a:pPr>
            <a:r>
              <a:rPr lang="en-US" sz="1400" dirty="0"/>
              <a:t>S</a:t>
            </a:r>
            <a:r>
              <a:rPr lang="en-US" sz="1400" b="0" i="0" dirty="0">
                <a:effectLst/>
              </a:rPr>
              <a:t>cope and budget,</a:t>
            </a:r>
          </a:p>
          <a:p>
            <a:pPr algn="l">
              <a:buFont typeface="Arial" panose="020B0604020202020204" pitchFamily="34" charset="0"/>
              <a:buChar char="•"/>
            </a:pPr>
            <a:r>
              <a:rPr lang="en-US" sz="1400" dirty="0"/>
              <a:t>M</a:t>
            </a:r>
            <a:r>
              <a:rPr lang="en-US" sz="1400" b="0" i="0" dirty="0">
                <a:effectLst/>
              </a:rPr>
              <a:t>ilestones and deliverables,</a:t>
            </a:r>
          </a:p>
          <a:p>
            <a:pPr algn="l">
              <a:buFont typeface="Arial" panose="020B0604020202020204" pitchFamily="34" charset="0"/>
              <a:buChar char="•"/>
            </a:pPr>
            <a:r>
              <a:rPr lang="en-US" sz="1400" dirty="0"/>
              <a:t>T</a:t>
            </a:r>
            <a:r>
              <a:rPr lang="en-US" sz="1400" b="0" i="0" dirty="0">
                <a:effectLst/>
              </a:rPr>
              <a:t>imeline and schedule</a:t>
            </a:r>
          </a:p>
          <a:p>
            <a:pPr algn="l">
              <a:buFont typeface="Arial" panose="020B0604020202020204" pitchFamily="34" charset="0"/>
              <a:buChar char="•"/>
            </a:pPr>
            <a:r>
              <a:rPr lang="en-US" sz="1400" dirty="0"/>
              <a:t>C</a:t>
            </a:r>
            <a:r>
              <a:rPr lang="en-US" sz="1400" b="0" i="0" dirty="0">
                <a:effectLst/>
              </a:rPr>
              <a:t>ommunication plan.</a:t>
            </a:r>
          </a:p>
          <a:p>
            <a:pPr algn="l"/>
            <a:r>
              <a:rPr lang="en-US" sz="1400" b="0" i="0" dirty="0">
                <a:effectLst/>
              </a:rPr>
              <a:t>A software that is strongly recommended for developing a project plan and tracking its process is Microsoft Projec</a:t>
            </a:r>
            <a:r>
              <a:rPr lang="en-US" sz="1400" dirty="0"/>
              <a:t>t or Atlassian Suites (Jira)</a:t>
            </a:r>
            <a:endParaRPr lang="en-US" sz="1400" b="0" i="0" dirty="0">
              <a:effectLst/>
            </a:endParaRPr>
          </a:p>
          <a:p>
            <a:pPr lvl="1"/>
            <a:r>
              <a:rPr lang="en-US" sz="1400" b="0" i="0" dirty="0">
                <a:effectLst/>
              </a:rPr>
              <a:t>Timeline feature</a:t>
            </a:r>
          </a:p>
          <a:p>
            <a:pPr lvl="1"/>
            <a:r>
              <a:rPr lang="en-US" sz="1400" dirty="0"/>
              <a:t>Sprint board</a:t>
            </a:r>
          </a:p>
          <a:p>
            <a:pPr lvl="1"/>
            <a:r>
              <a:rPr lang="en-US" sz="1400" b="0" i="0" dirty="0">
                <a:effectLst/>
              </a:rPr>
              <a:t>Backlog items &amp; tasks</a:t>
            </a:r>
          </a:p>
          <a:p>
            <a:pPr marL="0" indent="0">
              <a:buNone/>
            </a:pPr>
            <a:endParaRPr lang="en-US" sz="1600" b="0" i="0" dirty="0">
              <a:solidFill>
                <a:srgbClr val="555555"/>
              </a:solidFill>
              <a:effectLst/>
              <a:latin typeface="Open Sans" panose="020B0606030504020204" pitchFamily="34" charset="0"/>
            </a:endParaRPr>
          </a:p>
          <a:p>
            <a:endParaRPr lang="en-CA" dirty="0"/>
          </a:p>
        </p:txBody>
      </p:sp>
    </p:spTree>
    <p:extLst>
      <p:ext uri="{BB962C8B-B14F-4D97-AF65-F5344CB8AC3E}">
        <p14:creationId xmlns:p14="http://schemas.microsoft.com/office/powerpoint/2010/main" val="288848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CFD-7251-5FD0-437E-B65D64FEE206}"/>
              </a:ext>
            </a:extLst>
          </p:cNvPr>
          <p:cNvSpPr>
            <a:spLocks noGrp="1"/>
          </p:cNvSpPr>
          <p:nvPr>
            <p:ph type="title"/>
          </p:nvPr>
        </p:nvSpPr>
        <p:spPr>
          <a:xfrm>
            <a:off x="457200" y="1028701"/>
            <a:ext cx="8229600" cy="422672"/>
          </a:xfrm>
        </p:spPr>
        <p:txBody>
          <a:bodyPr wrap="square" anchor="ctr">
            <a:noAutofit/>
          </a:bodyPr>
          <a:lstStyle/>
          <a:p>
            <a:pPr>
              <a:lnSpc>
                <a:spcPct val="90000"/>
              </a:lnSpc>
            </a:pPr>
            <a:r>
              <a:rPr lang="en-US" sz="4000" dirty="0"/>
              <a:t>Project Plan</a:t>
            </a:r>
            <a:endParaRPr lang="en-CA" sz="4000" dirty="0"/>
          </a:p>
        </p:txBody>
      </p:sp>
      <p:sp>
        <p:nvSpPr>
          <p:cNvPr id="3" name="Content Placeholder 2">
            <a:extLst>
              <a:ext uri="{FF2B5EF4-FFF2-40B4-BE49-F238E27FC236}">
                <a16:creationId xmlns:a16="http://schemas.microsoft.com/office/drawing/2014/main" id="{EB435800-7216-E992-3D79-A624FDBB5284}"/>
              </a:ext>
            </a:extLst>
          </p:cNvPr>
          <p:cNvSpPr>
            <a:spLocks noGrp="1"/>
          </p:cNvSpPr>
          <p:nvPr>
            <p:ph sz="half" idx="1"/>
          </p:nvPr>
        </p:nvSpPr>
        <p:spPr>
          <a:xfrm>
            <a:off x="457200" y="1600201"/>
            <a:ext cx="2590800" cy="2994422"/>
          </a:xfrm>
        </p:spPr>
        <p:txBody>
          <a:bodyPr wrap="square" anchor="t">
            <a:normAutofit/>
          </a:bodyPr>
          <a:lstStyle/>
          <a:p>
            <a:r>
              <a:rPr lang="en-US" dirty="0"/>
              <a:t>Timeline &amp; due dates for each deliverable iteration</a:t>
            </a:r>
            <a:endParaRPr lang="en-CA" dirty="0"/>
          </a:p>
        </p:txBody>
      </p:sp>
      <p:pic>
        <p:nvPicPr>
          <p:cNvPr id="7" name="Picture 6">
            <a:extLst>
              <a:ext uri="{FF2B5EF4-FFF2-40B4-BE49-F238E27FC236}">
                <a16:creationId xmlns:a16="http://schemas.microsoft.com/office/drawing/2014/main" id="{4BA47DA1-ACF3-FA51-79E3-45A90A83D285}"/>
              </a:ext>
            </a:extLst>
          </p:cNvPr>
          <p:cNvPicPr>
            <a:picLocks noChangeAspect="1"/>
          </p:cNvPicPr>
          <p:nvPr/>
        </p:nvPicPr>
        <p:blipFill>
          <a:blip r:embed="rId3"/>
          <a:stretch>
            <a:fillRect/>
          </a:stretch>
        </p:blipFill>
        <p:spPr>
          <a:xfrm>
            <a:off x="3124200" y="1673615"/>
            <a:ext cx="5638800" cy="2847593"/>
          </a:xfrm>
          <a:prstGeom prst="rect">
            <a:avLst/>
          </a:prstGeom>
          <a:noFill/>
        </p:spPr>
      </p:pic>
    </p:spTree>
    <p:extLst>
      <p:ext uri="{BB962C8B-B14F-4D97-AF65-F5344CB8AC3E}">
        <p14:creationId xmlns:p14="http://schemas.microsoft.com/office/powerpoint/2010/main" val="3869351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6248-9AB0-3212-FF59-4F59A0F4C720}"/>
              </a:ext>
            </a:extLst>
          </p:cNvPr>
          <p:cNvSpPr>
            <a:spLocks noGrp="1"/>
          </p:cNvSpPr>
          <p:nvPr>
            <p:ph type="title"/>
          </p:nvPr>
        </p:nvSpPr>
        <p:spPr/>
        <p:txBody>
          <a:bodyPr/>
          <a:lstStyle/>
          <a:p>
            <a:r>
              <a:rPr lang="en-US" dirty="0"/>
              <a:t>Draft Presentation</a:t>
            </a:r>
            <a:endParaRPr lang="en-CA" dirty="0"/>
          </a:p>
        </p:txBody>
      </p:sp>
      <p:sp>
        <p:nvSpPr>
          <p:cNvPr id="3" name="Content Placeholder 2">
            <a:extLst>
              <a:ext uri="{FF2B5EF4-FFF2-40B4-BE49-F238E27FC236}">
                <a16:creationId xmlns:a16="http://schemas.microsoft.com/office/drawing/2014/main" id="{2AB752BE-08AE-EF2D-6C0D-38EAFE2D9ECB}"/>
              </a:ext>
            </a:extLst>
          </p:cNvPr>
          <p:cNvSpPr>
            <a:spLocks noGrp="1"/>
          </p:cNvSpPr>
          <p:nvPr>
            <p:ph idx="1"/>
          </p:nvPr>
        </p:nvSpPr>
        <p:spPr/>
        <p:txBody>
          <a:bodyPr/>
          <a:lstStyle/>
          <a:p>
            <a:r>
              <a:rPr lang="en-US" sz="2800" dirty="0"/>
              <a:t>The presentation slides will be used as the basis for your final presentation in the end</a:t>
            </a:r>
          </a:p>
          <a:p>
            <a:pPr algn="l"/>
            <a:r>
              <a:rPr lang="en-US" sz="2800" b="0" i="0" dirty="0">
                <a:effectLst/>
              </a:rPr>
              <a:t>For this week's submission, your presentation slides will be a maximum of 5 to 12 slides.</a:t>
            </a:r>
          </a:p>
          <a:p>
            <a:r>
              <a:rPr lang="en-US" sz="2800" dirty="0"/>
              <a:t>Final presentation will have about 25 slides</a:t>
            </a:r>
            <a:br>
              <a:rPr lang="en-US" sz="2800" dirty="0"/>
            </a:br>
            <a:endParaRPr lang="en-CA" sz="2800" dirty="0"/>
          </a:p>
        </p:txBody>
      </p:sp>
    </p:spTree>
    <p:extLst>
      <p:ext uri="{BB962C8B-B14F-4D97-AF65-F5344CB8AC3E}">
        <p14:creationId xmlns:p14="http://schemas.microsoft.com/office/powerpoint/2010/main" val="1988040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304C-9D61-75C5-A00B-13697480AA98}"/>
              </a:ext>
            </a:extLst>
          </p:cNvPr>
          <p:cNvSpPr>
            <a:spLocks noGrp="1"/>
          </p:cNvSpPr>
          <p:nvPr>
            <p:ph type="title"/>
          </p:nvPr>
        </p:nvSpPr>
        <p:spPr/>
        <p:txBody>
          <a:bodyPr/>
          <a:lstStyle/>
          <a:p>
            <a:r>
              <a:rPr lang="en-CA" dirty="0"/>
              <a:t>Draft Presentation</a:t>
            </a:r>
          </a:p>
        </p:txBody>
      </p:sp>
      <p:sp>
        <p:nvSpPr>
          <p:cNvPr id="3" name="Content Placeholder 2">
            <a:extLst>
              <a:ext uri="{FF2B5EF4-FFF2-40B4-BE49-F238E27FC236}">
                <a16:creationId xmlns:a16="http://schemas.microsoft.com/office/drawing/2014/main" id="{0EA9DABA-4197-F733-02A8-59F6903E27E9}"/>
              </a:ext>
            </a:extLst>
          </p:cNvPr>
          <p:cNvSpPr>
            <a:spLocks noGrp="1"/>
          </p:cNvSpPr>
          <p:nvPr>
            <p:ph idx="1"/>
          </p:nvPr>
        </p:nvSpPr>
        <p:spPr/>
        <p:txBody>
          <a:bodyPr/>
          <a:lstStyle/>
          <a:p>
            <a:pPr algn="l">
              <a:buFont typeface="+mj-lt"/>
              <a:buAutoNum type="arabicPeriod"/>
            </a:pPr>
            <a:r>
              <a:rPr lang="en-US" sz="1200" b="0" i="0" dirty="0">
                <a:effectLst/>
                <a:latin typeface="Open Sans" panose="020B0606030504020204" pitchFamily="34" charset="0"/>
              </a:rPr>
              <a:t>Title Slide that includes:</a:t>
            </a:r>
          </a:p>
          <a:p>
            <a:pPr marL="742950" lvl="1" indent="-285750" algn="l">
              <a:buFont typeface="+mj-lt"/>
              <a:buAutoNum type="arabicPeriod"/>
            </a:pPr>
            <a:r>
              <a:rPr lang="en-US" sz="1200" b="0" i="0" dirty="0">
                <a:effectLst/>
                <a:latin typeface="Open Sans" panose="020B0606030504020204" pitchFamily="34" charset="0"/>
              </a:rPr>
              <a:t>Appropriate image or PowerPoint-style applied,</a:t>
            </a:r>
          </a:p>
          <a:p>
            <a:pPr marL="742950" lvl="1" indent="-285750" algn="l">
              <a:buFont typeface="+mj-lt"/>
              <a:buAutoNum type="arabicPeriod"/>
            </a:pPr>
            <a:r>
              <a:rPr lang="en-US" sz="1200" b="0" i="0" dirty="0">
                <a:effectLst/>
                <a:latin typeface="Open Sans" panose="020B0606030504020204" pitchFamily="34" charset="0"/>
              </a:rPr>
              <a:t>Team names,</a:t>
            </a:r>
          </a:p>
          <a:p>
            <a:pPr marL="742950" lvl="1" indent="-285750" algn="l">
              <a:buFont typeface="+mj-lt"/>
              <a:buAutoNum type="arabicPeriod"/>
            </a:pPr>
            <a:r>
              <a:rPr lang="en-US" sz="1200" b="0" i="0" dirty="0">
                <a:effectLst/>
                <a:latin typeface="Open Sans" panose="020B0606030504020204" pitchFamily="34" charset="0"/>
              </a:rPr>
              <a:t>Project advisors name (faculty name), and</a:t>
            </a:r>
          </a:p>
          <a:p>
            <a:pPr marL="742950" lvl="1" indent="-285750" algn="l">
              <a:buFont typeface="+mj-lt"/>
              <a:buAutoNum type="arabicPeriod"/>
            </a:pPr>
            <a:r>
              <a:rPr lang="en-US" sz="1200" b="0" i="0" dirty="0">
                <a:effectLst/>
                <a:latin typeface="Open Sans" panose="020B0606030504020204" pitchFamily="34" charset="0"/>
              </a:rPr>
              <a:t>Client name.</a:t>
            </a:r>
          </a:p>
          <a:p>
            <a:pPr algn="l">
              <a:buFont typeface="+mj-lt"/>
              <a:buAutoNum type="arabicPeriod"/>
            </a:pPr>
            <a:r>
              <a:rPr lang="en-US" sz="1200" b="0" i="0" dirty="0">
                <a:effectLst/>
                <a:latin typeface="Open Sans" panose="020B0606030504020204" pitchFamily="34" charset="0"/>
              </a:rPr>
              <a:t>Team Members</a:t>
            </a:r>
          </a:p>
          <a:p>
            <a:pPr marL="742950" lvl="1" indent="-285750" algn="l">
              <a:buFont typeface="+mj-lt"/>
              <a:buAutoNum type="arabicPeriod"/>
            </a:pPr>
            <a:r>
              <a:rPr lang="en-US" sz="1200" b="0" i="0" dirty="0">
                <a:effectLst/>
                <a:latin typeface="Open Sans" panose="020B0606030504020204" pitchFamily="34" charset="0"/>
              </a:rPr>
              <a:t>Insert an individual photo of each team member labelled with their name.</a:t>
            </a:r>
          </a:p>
          <a:p>
            <a:pPr algn="l">
              <a:buFont typeface="+mj-lt"/>
              <a:buAutoNum type="arabicPeriod"/>
            </a:pPr>
            <a:r>
              <a:rPr lang="en-US" sz="1200" b="0" i="0" dirty="0">
                <a:effectLst/>
                <a:latin typeface="Open Sans" panose="020B0606030504020204" pitchFamily="34" charset="0"/>
              </a:rPr>
              <a:t>Agenda (Optional)</a:t>
            </a:r>
          </a:p>
          <a:p>
            <a:pPr marL="742950" lvl="1" indent="-285750" algn="l">
              <a:buFont typeface="+mj-lt"/>
              <a:buAutoNum type="arabicPeriod"/>
            </a:pPr>
            <a:r>
              <a:rPr lang="en-US" sz="1200" b="0" i="0" dirty="0">
                <a:effectLst/>
                <a:latin typeface="Open Sans" panose="020B0606030504020204" pitchFamily="34" charset="0"/>
              </a:rPr>
              <a:t>A list of topics covered in your presentation.</a:t>
            </a:r>
          </a:p>
          <a:p>
            <a:pPr algn="l">
              <a:buFont typeface="+mj-lt"/>
              <a:buAutoNum type="arabicPeriod"/>
            </a:pPr>
            <a:r>
              <a:rPr lang="en-US" sz="1200" b="0" i="0" dirty="0">
                <a:effectLst/>
                <a:latin typeface="Open Sans" panose="020B0606030504020204" pitchFamily="34" charset="0"/>
              </a:rPr>
              <a:t>Provide company background information or Entrepreneur project context</a:t>
            </a:r>
          </a:p>
          <a:p>
            <a:pPr marL="742950" lvl="1" indent="-285750" algn="l">
              <a:buFont typeface="+mj-lt"/>
              <a:buAutoNum type="arabicPeriod"/>
            </a:pPr>
            <a:r>
              <a:rPr lang="en-US" sz="1200" b="0" i="0" dirty="0">
                <a:effectLst/>
                <a:latin typeface="Open Sans" panose="020B0606030504020204" pitchFamily="34" charset="0"/>
              </a:rPr>
              <a:t>What industry is the company from?</a:t>
            </a:r>
          </a:p>
          <a:p>
            <a:pPr marL="742950" lvl="1" indent="-285750" algn="l">
              <a:buFont typeface="+mj-lt"/>
              <a:buAutoNum type="arabicPeriod"/>
            </a:pPr>
            <a:r>
              <a:rPr lang="en-US" sz="1200" b="0" i="0" dirty="0">
                <a:effectLst/>
                <a:latin typeface="Open Sans" panose="020B0606030504020204" pitchFamily="34" charset="0"/>
              </a:rPr>
              <a:t>What products or services do they offer?</a:t>
            </a:r>
          </a:p>
          <a:p>
            <a:pPr marL="742950" lvl="1" indent="-285750" algn="l">
              <a:buFont typeface="+mj-lt"/>
              <a:buAutoNum type="arabicPeriod"/>
            </a:pPr>
            <a:r>
              <a:rPr lang="en-US" sz="1200" b="0" i="0" dirty="0">
                <a:effectLst/>
                <a:latin typeface="Open Sans" panose="020B0606030504020204" pitchFamily="34" charset="0"/>
              </a:rPr>
              <a:t>If an entrepreneur project, provide background on what your team will be developing and why.</a:t>
            </a:r>
          </a:p>
          <a:p>
            <a:pPr marL="0" indent="0">
              <a:buNone/>
            </a:pPr>
            <a:endParaRPr lang="en-CA" dirty="0"/>
          </a:p>
        </p:txBody>
      </p:sp>
    </p:spTree>
    <p:extLst>
      <p:ext uri="{BB962C8B-B14F-4D97-AF65-F5344CB8AC3E}">
        <p14:creationId xmlns:p14="http://schemas.microsoft.com/office/powerpoint/2010/main" val="3438665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ED1-BC92-6AAD-D53B-6CD01A9F8BBB}"/>
              </a:ext>
            </a:extLst>
          </p:cNvPr>
          <p:cNvSpPr>
            <a:spLocks noGrp="1"/>
          </p:cNvSpPr>
          <p:nvPr>
            <p:ph type="title"/>
          </p:nvPr>
        </p:nvSpPr>
        <p:spPr/>
        <p:txBody>
          <a:bodyPr/>
          <a:lstStyle/>
          <a:p>
            <a:r>
              <a:rPr lang="en-CA" dirty="0"/>
              <a:t>Draft Presentation</a:t>
            </a:r>
          </a:p>
        </p:txBody>
      </p:sp>
      <p:sp>
        <p:nvSpPr>
          <p:cNvPr id="3" name="Content Placeholder 2">
            <a:extLst>
              <a:ext uri="{FF2B5EF4-FFF2-40B4-BE49-F238E27FC236}">
                <a16:creationId xmlns:a16="http://schemas.microsoft.com/office/drawing/2014/main" id="{B5B786B0-0A4F-BBEC-778C-4128F133059A}"/>
              </a:ext>
            </a:extLst>
          </p:cNvPr>
          <p:cNvSpPr>
            <a:spLocks noGrp="1"/>
          </p:cNvSpPr>
          <p:nvPr>
            <p:ph idx="1"/>
          </p:nvPr>
        </p:nvSpPr>
        <p:spPr/>
        <p:txBody>
          <a:bodyPr/>
          <a:lstStyle/>
          <a:p>
            <a:pPr algn="l">
              <a:buFont typeface="+mj-lt"/>
              <a:buAutoNum type="arabicPeriod"/>
            </a:pPr>
            <a:r>
              <a:rPr lang="en-US" sz="1050" b="0" i="0" dirty="0">
                <a:effectLst/>
                <a:latin typeface="Open Sans" panose="020B0606030504020204" pitchFamily="34" charset="0"/>
              </a:rPr>
              <a:t>Project description</a:t>
            </a:r>
          </a:p>
          <a:p>
            <a:pPr marL="742950" lvl="1" indent="-285750" algn="l">
              <a:buFont typeface="+mj-lt"/>
              <a:buAutoNum type="arabicPeriod"/>
            </a:pPr>
            <a:r>
              <a:rPr lang="en-US" sz="1050" b="0" i="0" dirty="0">
                <a:effectLst/>
                <a:latin typeface="Open Sans" panose="020B0606030504020204" pitchFamily="34" charset="0"/>
              </a:rPr>
              <a:t>Explain the scope of the project.</a:t>
            </a:r>
          </a:p>
          <a:p>
            <a:pPr algn="l">
              <a:buFont typeface="+mj-lt"/>
              <a:buAutoNum type="arabicPeriod"/>
            </a:pPr>
            <a:r>
              <a:rPr lang="en-US" sz="1050" b="0" i="0" dirty="0">
                <a:effectLst/>
                <a:latin typeface="Open Sans" panose="020B0606030504020204" pitchFamily="34" charset="0"/>
              </a:rPr>
              <a:t>Design View</a:t>
            </a:r>
          </a:p>
          <a:p>
            <a:pPr marL="742950" lvl="1" indent="-285750" algn="l">
              <a:buFont typeface="+mj-lt"/>
              <a:buAutoNum type="arabicPeriod"/>
            </a:pPr>
            <a:r>
              <a:rPr lang="en-US" sz="1050" b="0" i="0" dirty="0">
                <a:effectLst/>
                <a:latin typeface="Open Sans" panose="020B0606030504020204" pitchFamily="34" charset="0"/>
              </a:rPr>
              <a:t>Class diagrams</a:t>
            </a:r>
          </a:p>
          <a:p>
            <a:pPr marL="742950" lvl="1" indent="-285750" algn="l">
              <a:buFont typeface="+mj-lt"/>
              <a:buAutoNum type="arabicPeriod"/>
            </a:pPr>
            <a:r>
              <a:rPr lang="en-US" sz="1050" b="0" i="0" dirty="0">
                <a:effectLst/>
                <a:latin typeface="Open Sans" panose="020B0606030504020204" pitchFamily="34" charset="0"/>
              </a:rPr>
              <a:t>Sequence diagrams</a:t>
            </a:r>
          </a:p>
          <a:p>
            <a:pPr marL="742950" lvl="1" indent="-285750" algn="l">
              <a:buFont typeface="+mj-lt"/>
              <a:buAutoNum type="arabicPeriod"/>
            </a:pPr>
            <a:r>
              <a:rPr lang="en-US" sz="1050" b="0" i="0" dirty="0">
                <a:effectLst/>
                <a:latin typeface="Open Sans" panose="020B0606030504020204" pitchFamily="34" charset="0"/>
              </a:rPr>
              <a:t>Navigation</a:t>
            </a:r>
          </a:p>
          <a:p>
            <a:pPr marL="742950" lvl="1" indent="-285750" algn="l">
              <a:buFont typeface="+mj-lt"/>
              <a:buAutoNum type="arabicPeriod"/>
            </a:pPr>
            <a:r>
              <a:rPr lang="en-US" sz="1050" b="0" i="0" dirty="0">
                <a:effectLst/>
                <a:latin typeface="Open Sans" panose="020B0606030504020204" pitchFamily="34" charset="0"/>
              </a:rPr>
              <a:t>Entity-relationship </a:t>
            </a:r>
            <a:r>
              <a:rPr lang="en-US" sz="1050" b="0" i="0" dirty="0" err="1">
                <a:effectLst/>
                <a:latin typeface="Open Sans" panose="020B0606030504020204" pitchFamily="34" charset="0"/>
              </a:rPr>
              <a:t>diagram</a:t>
            </a:r>
            <a:r>
              <a:rPr lang="en-US" sz="1050" b="1" i="0" dirty="0" err="1">
                <a:effectLst/>
                <a:latin typeface="Open Sans" panose="020B0606030504020204" pitchFamily="34" charset="0"/>
              </a:rPr>
              <a:t>Note</a:t>
            </a:r>
            <a:r>
              <a:rPr lang="en-US" sz="1050" b="0" i="0" dirty="0">
                <a:effectLst/>
                <a:latin typeface="Open Sans" panose="020B0606030504020204" pitchFamily="34" charset="0"/>
              </a:rPr>
              <a:t>: Only certain sections of the design view will be ready at this time and the remaining items will be provided later in the semester.</a:t>
            </a:r>
          </a:p>
          <a:p>
            <a:pPr algn="l">
              <a:buFont typeface="+mj-lt"/>
              <a:buAutoNum type="arabicPeriod"/>
            </a:pPr>
            <a:r>
              <a:rPr lang="en-US" sz="1050" b="0" i="0" dirty="0">
                <a:effectLst/>
                <a:latin typeface="Open Sans" panose="020B0606030504020204" pitchFamily="34" charset="0"/>
              </a:rPr>
              <a:t>Business Benefits</a:t>
            </a:r>
          </a:p>
          <a:p>
            <a:pPr marL="742950" lvl="1" indent="-285750" algn="l">
              <a:buFont typeface="+mj-lt"/>
              <a:buAutoNum type="arabicPeriod"/>
            </a:pPr>
            <a:r>
              <a:rPr lang="en-US" sz="1050" b="0" i="0" dirty="0">
                <a:effectLst/>
                <a:latin typeface="Open Sans" panose="020B0606030504020204" pitchFamily="34" charset="0"/>
              </a:rPr>
              <a:t>How does the solution assist the company in meeting its needs?</a:t>
            </a:r>
          </a:p>
          <a:p>
            <a:pPr marL="742950" lvl="1" indent="-285750" algn="l">
              <a:buFont typeface="+mj-lt"/>
              <a:buAutoNum type="arabicPeriod"/>
            </a:pPr>
            <a:r>
              <a:rPr lang="en-US" sz="1050" b="0" i="0" dirty="0">
                <a:effectLst/>
                <a:latin typeface="Open Sans" panose="020B0606030504020204" pitchFamily="34" charset="0"/>
              </a:rPr>
              <a:t>How does it compare from the old to the new process?</a:t>
            </a:r>
          </a:p>
          <a:p>
            <a:pPr algn="l">
              <a:buFont typeface="+mj-lt"/>
              <a:buAutoNum type="arabicPeriod"/>
            </a:pPr>
            <a:r>
              <a:rPr lang="en-US" sz="1050" b="0" i="0" dirty="0">
                <a:effectLst/>
                <a:latin typeface="Open Sans" panose="020B0606030504020204" pitchFamily="34" charset="0"/>
              </a:rPr>
              <a:t>Technologies Used</a:t>
            </a:r>
          </a:p>
          <a:p>
            <a:pPr marL="742950" lvl="1" indent="-285750" algn="l">
              <a:buFont typeface="+mj-lt"/>
              <a:buAutoNum type="arabicPeriod"/>
            </a:pPr>
            <a:r>
              <a:rPr lang="en-US" sz="1050" b="0" i="0" dirty="0">
                <a:effectLst/>
                <a:latin typeface="Open Sans" panose="020B0606030504020204" pitchFamily="34" charset="0"/>
              </a:rPr>
              <a:t>Provide brief explanations (1 to 3 words per technology) or images of technology architecture.</a:t>
            </a:r>
          </a:p>
          <a:p>
            <a:pPr algn="l">
              <a:buFont typeface="+mj-lt"/>
              <a:buAutoNum type="arabicPeriod"/>
            </a:pPr>
            <a:r>
              <a:rPr lang="en-US" sz="1050" b="0" i="0" dirty="0">
                <a:effectLst/>
                <a:latin typeface="Open Sans" panose="020B0606030504020204" pitchFamily="34" charset="0"/>
              </a:rPr>
              <a:t>Summary/Conclusion</a:t>
            </a:r>
          </a:p>
          <a:p>
            <a:pPr marL="742950" lvl="1" indent="-285750" algn="l">
              <a:buFont typeface="+mj-lt"/>
              <a:buAutoNum type="arabicPeriod"/>
            </a:pPr>
            <a:r>
              <a:rPr lang="en-US" sz="1050" b="0" i="0" dirty="0">
                <a:effectLst/>
                <a:latin typeface="Open Sans" panose="020B0606030504020204" pitchFamily="34" charset="0"/>
              </a:rPr>
              <a:t>Closing statements that bring together the key topics of your project.</a:t>
            </a:r>
          </a:p>
          <a:p>
            <a:pPr algn="l">
              <a:buFont typeface="+mj-lt"/>
              <a:buAutoNum type="arabicPeriod"/>
            </a:pPr>
            <a:r>
              <a:rPr lang="en-US" sz="1050" b="0" i="0" dirty="0">
                <a:effectLst/>
                <a:latin typeface="Open Sans" panose="020B0606030504020204" pitchFamily="34" charset="0"/>
              </a:rPr>
              <a:t>Note: Your conclusion bullet points will be very limited at this stage.</a:t>
            </a:r>
          </a:p>
          <a:p>
            <a:pPr algn="l">
              <a:buFont typeface="+mj-lt"/>
              <a:buAutoNum type="arabicPeriod"/>
            </a:pPr>
            <a:r>
              <a:rPr lang="en-US" sz="1050" b="0" i="0" dirty="0">
                <a:effectLst/>
                <a:latin typeface="Open Sans" panose="020B0606030504020204" pitchFamily="34" charset="0"/>
              </a:rPr>
              <a:t>Questions from the audience</a:t>
            </a:r>
          </a:p>
          <a:p>
            <a:endParaRPr lang="en-CA" dirty="0"/>
          </a:p>
        </p:txBody>
      </p:sp>
    </p:spTree>
    <p:extLst>
      <p:ext uri="{BB962C8B-B14F-4D97-AF65-F5344CB8AC3E}">
        <p14:creationId xmlns:p14="http://schemas.microsoft.com/office/powerpoint/2010/main" val="501654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3F44-56A6-69C9-9D27-2297EAF8F5B9}"/>
              </a:ext>
            </a:extLst>
          </p:cNvPr>
          <p:cNvSpPr>
            <a:spLocks noGrp="1"/>
          </p:cNvSpPr>
          <p:nvPr>
            <p:ph type="title"/>
          </p:nvPr>
        </p:nvSpPr>
        <p:spPr/>
        <p:txBody>
          <a:bodyPr/>
          <a:lstStyle/>
          <a:p>
            <a:r>
              <a:rPr lang="en-US" dirty="0"/>
              <a:t>Web Search &amp; Rationale Report</a:t>
            </a:r>
            <a:endParaRPr lang="en-CA" dirty="0"/>
          </a:p>
        </p:txBody>
      </p:sp>
      <p:sp>
        <p:nvSpPr>
          <p:cNvPr id="3" name="Content Placeholder 2">
            <a:extLst>
              <a:ext uri="{FF2B5EF4-FFF2-40B4-BE49-F238E27FC236}">
                <a16:creationId xmlns:a16="http://schemas.microsoft.com/office/drawing/2014/main" id="{FDB71F10-D59E-AF69-2A8A-A473451291C2}"/>
              </a:ext>
            </a:extLst>
          </p:cNvPr>
          <p:cNvSpPr>
            <a:spLocks noGrp="1"/>
          </p:cNvSpPr>
          <p:nvPr>
            <p:ph idx="1"/>
          </p:nvPr>
        </p:nvSpPr>
        <p:spPr/>
        <p:txBody>
          <a:bodyPr/>
          <a:lstStyle/>
          <a:p>
            <a:r>
              <a:rPr lang="en-CA" sz="2800" dirty="0"/>
              <a:t>Ensure you have done your research</a:t>
            </a:r>
          </a:p>
          <a:p>
            <a:r>
              <a:rPr lang="en-CA" sz="2800" dirty="0"/>
              <a:t>Are there similar applications/competitors in the market? What features sets your web app apart?</a:t>
            </a:r>
          </a:p>
          <a:p>
            <a:r>
              <a:rPr lang="en-CA" sz="2800" dirty="0"/>
              <a:t>Do the logistics of the web application make sense in the real world? </a:t>
            </a:r>
          </a:p>
          <a:p>
            <a:r>
              <a:rPr lang="en-CA" sz="2800" dirty="0"/>
              <a:t>Have you interviewed anyone or had experience in the area that this web app would be used? </a:t>
            </a:r>
          </a:p>
        </p:txBody>
      </p:sp>
    </p:spTree>
    <p:extLst>
      <p:ext uri="{BB962C8B-B14F-4D97-AF65-F5344CB8AC3E}">
        <p14:creationId xmlns:p14="http://schemas.microsoft.com/office/powerpoint/2010/main" val="78865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3F44-56A6-69C9-9D27-2297EAF8F5B9}"/>
              </a:ext>
            </a:extLst>
          </p:cNvPr>
          <p:cNvSpPr>
            <a:spLocks noGrp="1"/>
          </p:cNvSpPr>
          <p:nvPr>
            <p:ph type="title"/>
          </p:nvPr>
        </p:nvSpPr>
        <p:spPr/>
        <p:txBody>
          <a:bodyPr/>
          <a:lstStyle/>
          <a:p>
            <a:r>
              <a:rPr lang="en-US" dirty="0">
                <a:hlinkClick r:id="rId3" action="ppaction://hlinkfile"/>
              </a:rPr>
              <a:t>Web Search &amp; Rationale Report</a:t>
            </a:r>
            <a:endParaRPr lang="en-CA" dirty="0"/>
          </a:p>
        </p:txBody>
      </p:sp>
      <p:sp>
        <p:nvSpPr>
          <p:cNvPr id="3" name="Content Placeholder 2">
            <a:extLst>
              <a:ext uri="{FF2B5EF4-FFF2-40B4-BE49-F238E27FC236}">
                <a16:creationId xmlns:a16="http://schemas.microsoft.com/office/drawing/2014/main" id="{FDB71F10-D59E-AF69-2A8A-A473451291C2}"/>
              </a:ext>
            </a:extLst>
          </p:cNvPr>
          <p:cNvSpPr>
            <a:spLocks noGrp="1"/>
          </p:cNvSpPr>
          <p:nvPr>
            <p:ph idx="1"/>
          </p:nvPr>
        </p:nvSpPr>
        <p:spPr/>
        <p:txBody>
          <a:bodyPr/>
          <a:lstStyle/>
          <a:p>
            <a:r>
              <a:rPr lang="en-US" sz="1600" b="0" i="0" dirty="0">
                <a:solidFill>
                  <a:srgbClr val="050505"/>
                </a:solidFill>
                <a:effectLst/>
                <a:latin typeface="Segoe UI Historic" panose="020B0502040204020203" pitchFamily="34" charset="0"/>
              </a:rPr>
              <a:t>Competitor Identification: List the competitors identified, including their names, URLs, and brief descriptions. </a:t>
            </a:r>
            <a:endParaRPr lang="en-US" sz="1600" dirty="0">
              <a:solidFill>
                <a:srgbClr val="050505"/>
              </a:solidFill>
              <a:latin typeface="Segoe UI Historic" panose="020B0502040204020203" pitchFamily="34" charset="0"/>
            </a:endParaRPr>
          </a:p>
          <a:p>
            <a:r>
              <a:rPr lang="en-US" sz="1600" b="0" i="0" dirty="0">
                <a:solidFill>
                  <a:srgbClr val="050505"/>
                </a:solidFill>
                <a:effectLst/>
                <a:latin typeface="Segoe UI Historic" panose="020B0502040204020203" pitchFamily="34" charset="0"/>
              </a:rPr>
              <a:t>Competitor Analysis: For each competitor, provide: </a:t>
            </a:r>
          </a:p>
          <a:p>
            <a:pPr lvl="1"/>
            <a:r>
              <a:rPr lang="en-US" sz="1200" b="0" i="0" dirty="0">
                <a:solidFill>
                  <a:srgbClr val="050505"/>
                </a:solidFill>
                <a:effectLst/>
                <a:latin typeface="Segoe UI Historic" panose="020B0502040204020203" pitchFamily="34" charset="0"/>
              </a:rPr>
              <a:t>Overview: Summary of their web app, features, and target audience. </a:t>
            </a:r>
          </a:p>
          <a:p>
            <a:pPr lvl="1"/>
            <a:r>
              <a:rPr lang="en-US" sz="1200" b="0" i="0" dirty="0">
                <a:solidFill>
                  <a:srgbClr val="050505"/>
                </a:solidFill>
                <a:effectLst/>
                <a:latin typeface="Segoe UI Historic" panose="020B0502040204020203" pitchFamily="34" charset="0"/>
              </a:rPr>
              <a:t>Strengths and Weaknesses: Analysis of their advantages and disadvantages. </a:t>
            </a:r>
          </a:p>
          <a:p>
            <a:pPr lvl="1"/>
            <a:r>
              <a:rPr lang="en-US" sz="1200" b="0" i="0" dirty="0">
                <a:solidFill>
                  <a:srgbClr val="050505"/>
                </a:solidFill>
                <a:effectLst/>
                <a:latin typeface="Segoe UI Historic" panose="020B0502040204020203" pitchFamily="34" charset="0"/>
              </a:rPr>
              <a:t>Unique Selling Points (USPs): Identification of their differentiators. </a:t>
            </a:r>
          </a:p>
          <a:p>
            <a:pPr lvl="1"/>
            <a:r>
              <a:rPr lang="en-US" sz="1200" b="0" i="0" dirty="0">
                <a:solidFill>
                  <a:srgbClr val="050505"/>
                </a:solidFill>
                <a:effectLst/>
                <a:latin typeface="Segoe UI Historic" panose="020B0502040204020203" pitchFamily="34" charset="0"/>
              </a:rPr>
              <a:t>Marketing Strategies: Overview of their marketing tactics and channels. </a:t>
            </a:r>
          </a:p>
          <a:p>
            <a:pPr lvl="1"/>
            <a:r>
              <a:rPr lang="en-US" sz="1200" b="0" i="0" dirty="0">
                <a:solidFill>
                  <a:srgbClr val="050505"/>
                </a:solidFill>
                <a:effectLst/>
                <a:latin typeface="Segoe UI Historic" panose="020B0502040204020203" pitchFamily="34" charset="0"/>
              </a:rPr>
              <a:t>User Experience: Evaluation of their user interface, navigation, and overall experience. </a:t>
            </a:r>
          </a:p>
          <a:p>
            <a:pPr lvl="1"/>
            <a:r>
              <a:rPr lang="en-US" sz="1200" b="0" i="0" dirty="0">
                <a:solidFill>
                  <a:srgbClr val="050505"/>
                </a:solidFill>
                <a:effectLst/>
                <a:latin typeface="Segoe UI Historic" panose="020B0502040204020203" pitchFamily="34" charset="0"/>
              </a:rPr>
              <a:t>Features and Functionality: Comparison of their features and functionality with your web app. </a:t>
            </a:r>
          </a:p>
          <a:p>
            <a:pPr lvl="1"/>
            <a:r>
              <a:rPr lang="en-US" sz="1200" b="0" i="0" dirty="0">
                <a:solidFill>
                  <a:srgbClr val="050505"/>
                </a:solidFill>
                <a:effectLst/>
                <a:latin typeface="Segoe UI Historic" panose="020B0502040204020203" pitchFamily="34" charset="0"/>
              </a:rPr>
              <a:t>Pricing and Business Model: Analysis of their pricing strategy and revenue streams. </a:t>
            </a:r>
          </a:p>
          <a:p>
            <a:r>
              <a:rPr lang="en-US" sz="1600" b="0" i="0" dirty="0">
                <a:solidFill>
                  <a:srgbClr val="050505"/>
                </a:solidFill>
                <a:effectLst/>
                <a:latin typeface="Segoe UI Historic" panose="020B0502040204020203" pitchFamily="34" charset="0"/>
              </a:rPr>
              <a:t>Market Gap Analysis: Identify areas where your web app can differentiate itself or fill a gap in the market. </a:t>
            </a:r>
            <a:br>
              <a:rPr lang="en-US" sz="1600" dirty="0"/>
            </a:br>
            <a:endParaRPr lang="en-CA" sz="2800" dirty="0"/>
          </a:p>
        </p:txBody>
      </p:sp>
    </p:spTree>
    <p:extLst>
      <p:ext uri="{BB962C8B-B14F-4D97-AF65-F5344CB8AC3E}">
        <p14:creationId xmlns:p14="http://schemas.microsoft.com/office/powerpoint/2010/main" val="2683886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F622-008C-F4A8-DB46-B456553FF64F}"/>
              </a:ext>
            </a:extLst>
          </p:cNvPr>
          <p:cNvSpPr>
            <a:spLocks noGrp="1"/>
          </p:cNvSpPr>
          <p:nvPr>
            <p:ph type="title"/>
          </p:nvPr>
        </p:nvSpPr>
        <p:spPr/>
        <p:txBody>
          <a:bodyPr/>
          <a:lstStyle/>
          <a:p>
            <a:r>
              <a:rPr lang="en-CA"/>
              <a:t>Iteration Plan &amp; Agile Backlog 1</a:t>
            </a:r>
            <a:endParaRPr lang="en-CA" dirty="0"/>
          </a:p>
        </p:txBody>
      </p:sp>
      <p:sp>
        <p:nvSpPr>
          <p:cNvPr id="4" name="Content Placeholder 3">
            <a:extLst>
              <a:ext uri="{FF2B5EF4-FFF2-40B4-BE49-F238E27FC236}">
                <a16:creationId xmlns:a16="http://schemas.microsoft.com/office/drawing/2014/main" id="{BCEFCBAC-77F7-3A88-8058-D1261E745BA6}"/>
              </a:ext>
            </a:extLst>
          </p:cNvPr>
          <p:cNvSpPr>
            <a:spLocks noGrp="1"/>
          </p:cNvSpPr>
          <p:nvPr>
            <p:ph sz="half" idx="2"/>
          </p:nvPr>
        </p:nvSpPr>
        <p:spPr/>
        <p:txBody>
          <a:bodyPr/>
          <a:lstStyle/>
          <a:p>
            <a:endParaRPr lang="en-CA" dirty="0"/>
          </a:p>
        </p:txBody>
      </p:sp>
      <p:pic>
        <p:nvPicPr>
          <p:cNvPr id="7" name="Picture 6">
            <a:extLst>
              <a:ext uri="{FF2B5EF4-FFF2-40B4-BE49-F238E27FC236}">
                <a16:creationId xmlns:a16="http://schemas.microsoft.com/office/drawing/2014/main" id="{401E2F4F-C044-992A-E65B-3847BD526155}"/>
              </a:ext>
            </a:extLst>
          </p:cNvPr>
          <p:cNvPicPr>
            <a:picLocks noChangeAspect="1"/>
          </p:cNvPicPr>
          <p:nvPr/>
        </p:nvPicPr>
        <p:blipFill>
          <a:blip r:embed="rId2"/>
          <a:stretch>
            <a:fillRect/>
          </a:stretch>
        </p:blipFill>
        <p:spPr>
          <a:xfrm>
            <a:off x="1752600" y="2165714"/>
            <a:ext cx="5130995" cy="1162072"/>
          </a:xfrm>
          <a:prstGeom prst="rect">
            <a:avLst/>
          </a:prstGeom>
        </p:spPr>
      </p:pic>
      <p:sp>
        <p:nvSpPr>
          <p:cNvPr id="9" name="Content Placeholder 8">
            <a:extLst>
              <a:ext uri="{FF2B5EF4-FFF2-40B4-BE49-F238E27FC236}">
                <a16:creationId xmlns:a16="http://schemas.microsoft.com/office/drawing/2014/main" id="{B38B9331-297E-8001-E53D-546971D95AE7}"/>
              </a:ext>
            </a:extLst>
          </p:cNvPr>
          <p:cNvSpPr>
            <a:spLocks noGrp="1"/>
          </p:cNvSpPr>
          <p:nvPr>
            <p:ph sz="half" idx="1"/>
          </p:nvPr>
        </p:nvSpPr>
        <p:spPr/>
        <p:txBody>
          <a:bodyPr/>
          <a:lstStyle/>
          <a:p>
            <a:endParaRPr lang="en-CA"/>
          </a:p>
        </p:txBody>
      </p:sp>
    </p:spTree>
    <p:extLst>
      <p:ext uri="{BB962C8B-B14F-4D97-AF65-F5344CB8AC3E}">
        <p14:creationId xmlns:p14="http://schemas.microsoft.com/office/powerpoint/2010/main" val="192857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D56C-C791-2FBB-4AA2-8D01E7232EFC}"/>
              </a:ext>
            </a:extLst>
          </p:cNvPr>
          <p:cNvSpPr>
            <a:spLocks noGrp="1"/>
          </p:cNvSpPr>
          <p:nvPr>
            <p:ph type="title"/>
          </p:nvPr>
        </p:nvSpPr>
        <p:spPr/>
        <p:txBody>
          <a:bodyPr/>
          <a:lstStyle/>
          <a:p>
            <a:r>
              <a:rPr lang="en-CA" dirty="0"/>
              <a:t>Last Week</a:t>
            </a:r>
          </a:p>
        </p:txBody>
      </p:sp>
      <p:sp>
        <p:nvSpPr>
          <p:cNvPr id="3" name="Content Placeholder 2">
            <a:extLst>
              <a:ext uri="{FF2B5EF4-FFF2-40B4-BE49-F238E27FC236}">
                <a16:creationId xmlns:a16="http://schemas.microsoft.com/office/drawing/2014/main" id="{FE06AC09-F9C2-2F8F-B4AD-A922151DE6BA}"/>
              </a:ext>
            </a:extLst>
          </p:cNvPr>
          <p:cNvSpPr>
            <a:spLocks noGrp="1"/>
          </p:cNvSpPr>
          <p:nvPr>
            <p:ph idx="1"/>
          </p:nvPr>
        </p:nvSpPr>
        <p:spPr/>
        <p:txBody>
          <a:bodyPr/>
          <a:lstStyle/>
          <a:p>
            <a:r>
              <a:rPr lang="en-CA" dirty="0"/>
              <a:t>Capstone Requirements</a:t>
            </a:r>
          </a:p>
          <a:p>
            <a:pPr lvl="1" indent="-228600">
              <a:lnSpc>
                <a:spcPct val="90000"/>
              </a:lnSpc>
              <a:spcAft>
                <a:spcPts val="600"/>
              </a:spcAft>
              <a:buFont typeface="Arial" panose="020B0604020202020204" pitchFamily="34" charset="0"/>
              <a:buChar char="•"/>
            </a:pPr>
            <a:r>
              <a:rPr lang="en-US" sz="2000" b="0" i="0" strike="noStrike" dirty="0">
                <a:effectLst/>
              </a:rPr>
              <a:t>Build a multi-tier web application w/ user friendly frontend, a database, and a backend</a:t>
            </a:r>
          </a:p>
          <a:p>
            <a:pPr lvl="1" indent="-228600">
              <a:lnSpc>
                <a:spcPct val="90000"/>
              </a:lnSpc>
              <a:spcAft>
                <a:spcPts val="600"/>
              </a:spcAft>
              <a:buFont typeface="Arial" panose="020B0604020202020204" pitchFamily="34" charset="0"/>
              <a:buChar char="•"/>
            </a:pPr>
            <a:r>
              <a:rPr lang="en-US" sz="2000" b="0" i="0" u="sng" strike="noStrike" dirty="0">
                <a:effectLst/>
              </a:rPr>
              <a:t>Minimum</a:t>
            </a:r>
            <a:r>
              <a:rPr lang="en-US" sz="2000" b="0" i="0" u="none" strike="noStrike" dirty="0">
                <a:effectLst/>
              </a:rPr>
              <a:t> requirements:</a:t>
            </a:r>
            <a:r>
              <a:rPr lang="en-US" sz="2000" b="0" i="0" dirty="0">
                <a:effectLst/>
              </a:rPr>
              <a:t>​</a:t>
            </a:r>
          </a:p>
          <a:p>
            <a:pPr lvl="2" indent="-228600">
              <a:lnSpc>
                <a:spcPct val="90000"/>
              </a:lnSpc>
              <a:spcAft>
                <a:spcPts val="600"/>
              </a:spcAft>
              <a:buFont typeface="Arial" panose="020B0604020202020204" pitchFamily="34" charset="0"/>
              <a:buChar char="•"/>
            </a:pPr>
            <a:r>
              <a:rPr lang="en-US" sz="2000" b="0" i="0" u="none" strike="noStrike" dirty="0">
                <a:effectLst/>
              </a:rPr>
              <a:t>7 significant database tables</a:t>
            </a:r>
            <a:r>
              <a:rPr lang="en-US" sz="2000" b="0" i="0" dirty="0">
                <a:effectLst/>
              </a:rPr>
              <a:t>​</a:t>
            </a:r>
          </a:p>
          <a:p>
            <a:pPr lvl="2" indent="-228600">
              <a:lnSpc>
                <a:spcPct val="90000"/>
              </a:lnSpc>
              <a:spcAft>
                <a:spcPts val="600"/>
              </a:spcAft>
              <a:buFont typeface="Arial" panose="020B0604020202020204" pitchFamily="34" charset="0"/>
              <a:buChar char="•"/>
            </a:pPr>
            <a:r>
              <a:rPr lang="en-US" sz="2000" b="0" i="0" u="none" strike="noStrike" dirty="0">
                <a:effectLst/>
              </a:rPr>
              <a:t>7 use cases </a:t>
            </a:r>
            <a:r>
              <a:rPr lang="en-US" sz="2000" b="0" i="0" dirty="0">
                <a:effectLst/>
              </a:rPr>
              <a:t>​​</a:t>
            </a:r>
          </a:p>
          <a:p>
            <a:pPr lvl="1" indent="-228600">
              <a:lnSpc>
                <a:spcPct val="90000"/>
              </a:lnSpc>
              <a:spcAft>
                <a:spcPts val="600"/>
              </a:spcAft>
              <a:buFont typeface="Arial" panose="020B0604020202020204" pitchFamily="34" charset="0"/>
              <a:buChar char="•"/>
            </a:pPr>
            <a:r>
              <a:rPr lang="en-US" sz="2000" b="0" i="0" dirty="0">
                <a:effectLst/>
              </a:rPr>
              <a:t>Projects can be entrepreneurial, or you can have a client</a:t>
            </a:r>
          </a:p>
          <a:p>
            <a:pPr lvl="1" indent="-228600">
              <a:lnSpc>
                <a:spcPct val="90000"/>
              </a:lnSpc>
              <a:spcAft>
                <a:spcPts val="600"/>
              </a:spcAft>
              <a:buFont typeface="Arial" panose="020B0604020202020204" pitchFamily="34" charset="0"/>
              <a:buChar char="•"/>
            </a:pPr>
            <a:r>
              <a:rPr lang="en-US" sz="2000" dirty="0"/>
              <a:t>Projects need to adhere to the theme</a:t>
            </a:r>
            <a:endParaRPr lang="en-US" sz="2000" b="0" i="0" dirty="0">
              <a:effectLst/>
            </a:endParaRPr>
          </a:p>
          <a:p>
            <a:pPr lvl="1"/>
            <a:endParaRPr lang="en-CA" dirty="0"/>
          </a:p>
        </p:txBody>
      </p:sp>
    </p:spTree>
    <p:extLst>
      <p:ext uri="{BB962C8B-B14F-4D97-AF65-F5344CB8AC3E}">
        <p14:creationId xmlns:p14="http://schemas.microsoft.com/office/powerpoint/2010/main" val="176436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5E0D-0E09-2882-553B-E8DD51660C4E}"/>
              </a:ext>
            </a:extLst>
          </p:cNvPr>
          <p:cNvSpPr>
            <a:spLocks noGrp="1"/>
          </p:cNvSpPr>
          <p:nvPr>
            <p:ph type="title"/>
          </p:nvPr>
        </p:nvSpPr>
        <p:spPr/>
        <p:txBody>
          <a:bodyPr/>
          <a:lstStyle/>
          <a:p>
            <a:r>
              <a:rPr lang="en-US" sz="3600" dirty="0">
                <a:hlinkClick r:id="rId2" action="ppaction://hlinkfile"/>
              </a:rPr>
              <a:t>Iteration 1 Project Plan &amp; Backlog</a:t>
            </a:r>
            <a:endParaRPr lang="en-CA" sz="3600" dirty="0"/>
          </a:p>
        </p:txBody>
      </p:sp>
      <p:sp>
        <p:nvSpPr>
          <p:cNvPr id="3" name="Content Placeholder 2">
            <a:extLst>
              <a:ext uri="{FF2B5EF4-FFF2-40B4-BE49-F238E27FC236}">
                <a16:creationId xmlns:a16="http://schemas.microsoft.com/office/drawing/2014/main" id="{DEF21809-EC17-9F53-0D9F-61BD0D74806D}"/>
              </a:ext>
            </a:extLst>
          </p:cNvPr>
          <p:cNvSpPr>
            <a:spLocks noGrp="1"/>
          </p:cNvSpPr>
          <p:nvPr>
            <p:ph idx="1"/>
          </p:nvPr>
        </p:nvSpPr>
        <p:spPr/>
        <p:txBody>
          <a:bodyPr/>
          <a:lstStyle/>
          <a:p>
            <a:r>
              <a:rPr lang="en-US" sz="1600" dirty="0"/>
              <a:t>First, build a backlog list of items, tasks &amp; stories for iteration 1 (stories can include: development work, documentation work, research, testing/QA) that your team will work on</a:t>
            </a:r>
          </a:p>
          <a:p>
            <a:pPr lvl="1"/>
            <a:r>
              <a:rPr lang="en-US" sz="1600" dirty="0"/>
              <a:t>Backlog items should be specific and broken down into stand alone items</a:t>
            </a:r>
          </a:p>
          <a:p>
            <a:r>
              <a:rPr lang="en-US" sz="1600" dirty="0"/>
              <a:t>Prioritize the backlog/put it in order </a:t>
            </a:r>
          </a:p>
          <a:p>
            <a:pPr lvl="1"/>
            <a:r>
              <a:rPr lang="en-US" sz="1600" dirty="0"/>
              <a:t>What absolutely needs to be completed first?</a:t>
            </a:r>
          </a:p>
          <a:p>
            <a:r>
              <a:rPr lang="en-US" sz="1600" dirty="0"/>
              <a:t>Plan what items you will complete in the upcoming iteration </a:t>
            </a:r>
          </a:p>
          <a:p>
            <a:pPr lvl="1"/>
            <a:r>
              <a:rPr lang="en-US" sz="1600" dirty="0"/>
              <a:t>How much work will your team be able to take on? Don’t plan for too little or for too much</a:t>
            </a:r>
          </a:p>
          <a:p>
            <a:r>
              <a:rPr lang="en-US" sz="1600" dirty="0"/>
              <a:t>Would recommend Microsoft Project for tracking backlogs or Jira</a:t>
            </a:r>
          </a:p>
          <a:p>
            <a:r>
              <a:rPr lang="en-US" sz="1600" dirty="0"/>
              <a:t>Include screenshots of your backlog for the iteration</a:t>
            </a:r>
            <a:endParaRPr lang="en-CA" sz="1600" dirty="0"/>
          </a:p>
        </p:txBody>
      </p:sp>
    </p:spTree>
    <p:extLst>
      <p:ext uri="{BB962C8B-B14F-4D97-AF65-F5344CB8AC3E}">
        <p14:creationId xmlns:p14="http://schemas.microsoft.com/office/powerpoint/2010/main" val="336439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7EB8-E2BC-81C0-5EFD-45252A5FFF50}"/>
              </a:ext>
            </a:extLst>
          </p:cNvPr>
          <p:cNvSpPr>
            <a:spLocks noGrp="1"/>
          </p:cNvSpPr>
          <p:nvPr>
            <p:ph type="title"/>
          </p:nvPr>
        </p:nvSpPr>
        <p:spPr/>
        <p:txBody>
          <a:bodyPr/>
          <a:lstStyle/>
          <a:p>
            <a:r>
              <a:rPr lang="en-CA" dirty="0"/>
              <a:t>End of Class </a:t>
            </a:r>
            <a:r>
              <a:rPr lang="en-CA" dirty="0">
                <a:sym typeface="Wingdings" panose="05000000000000000000" pitchFamily="2" charset="2"/>
              </a:rPr>
              <a:t></a:t>
            </a:r>
            <a:endParaRPr lang="en-CA" dirty="0"/>
          </a:p>
        </p:txBody>
      </p:sp>
      <p:sp>
        <p:nvSpPr>
          <p:cNvPr id="3" name="Content Placeholder 2">
            <a:extLst>
              <a:ext uri="{FF2B5EF4-FFF2-40B4-BE49-F238E27FC236}">
                <a16:creationId xmlns:a16="http://schemas.microsoft.com/office/drawing/2014/main" id="{D6AAD92C-BB40-C39C-EE0A-B4DAE0C39602}"/>
              </a:ext>
            </a:extLst>
          </p:cNvPr>
          <p:cNvSpPr>
            <a:spLocks noGrp="1"/>
          </p:cNvSpPr>
          <p:nvPr>
            <p:ph idx="1"/>
          </p:nvPr>
        </p:nvSpPr>
        <p:spPr/>
        <p:txBody>
          <a:bodyPr/>
          <a:lstStyle/>
          <a:p>
            <a:r>
              <a:rPr lang="en-CA" dirty="0"/>
              <a:t>Next Week</a:t>
            </a:r>
          </a:p>
          <a:p>
            <a:pPr lvl="1"/>
            <a:r>
              <a:rPr lang="en-CA" dirty="0"/>
              <a:t>Going over Jira backlog creation</a:t>
            </a:r>
          </a:p>
          <a:p>
            <a:r>
              <a:rPr lang="en-CA" dirty="0"/>
              <a:t>Questions?</a:t>
            </a:r>
          </a:p>
        </p:txBody>
      </p:sp>
    </p:spTree>
    <p:extLst>
      <p:ext uri="{BB962C8B-B14F-4D97-AF65-F5344CB8AC3E}">
        <p14:creationId xmlns:p14="http://schemas.microsoft.com/office/powerpoint/2010/main" val="199426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EE87-B9E9-9D3F-1D61-BFDBFA11A973}"/>
              </a:ext>
            </a:extLst>
          </p:cNvPr>
          <p:cNvSpPr>
            <a:spLocks noGrp="1"/>
          </p:cNvSpPr>
          <p:nvPr>
            <p:ph type="title"/>
          </p:nvPr>
        </p:nvSpPr>
        <p:spPr/>
        <p:txBody>
          <a:bodyPr/>
          <a:lstStyle/>
          <a:p>
            <a:r>
              <a:rPr lang="en-CA" b="1" dirty="0"/>
              <a:t>Project Theme</a:t>
            </a:r>
          </a:p>
        </p:txBody>
      </p:sp>
      <p:sp>
        <p:nvSpPr>
          <p:cNvPr id="3" name="Content Placeholder 2">
            <a:extLst>
              <a:ext uri="{FF2B5EF4-FFF2-40B4-BE49-F238E27FC236}">
                <a16:creationId xmlns:a16="http://schemas.microsoft.com/office/drawing/2014/main" id="{83500780-3246-30DF-80A0-95EA352EB377}"/>
              </a:ext>
            </a:extLst>
          </p:cNvPr>
          <p:cNvSpPr>
            <a:spLocks noGrp="1"/>
          </p:cNvSpPr>
          <p:nvPr>
            <p:ph idx="1"/>
          </p:nvPr>
        </p:nvSpPr>
        <p:spPr>
          <a:xfrm>
            <a:off x="457200" y="2033815"/>
            <a:ext cx="8229600" cy="3051572"/>
          </a:xfrm>
        </p:spPr>
        <p:txBody>
          <a:bodyPr/>
          <a:lstStyle/>
          <a:p>
            <a:pPr marL="0" indent="0" algn="ctr">
              <a:buNone/>
            </a:pPr>
            <a:r>
              <a:rPr lang="en-US" sz="3600" b="0" i="0" dirty="0">
                <a:solidFill>
                  <a:srgbClr val="000000"/>
                </a:solidFill>
                <a:effectLst/>
                <a:latin typeface="Calibri" panose="020F0502020204030204" pitchFamily="34" charset="0"/>
              </a:rPr>
              <a:t>"</a:t>
            </a:r>
            <a:r>
              <a:rPr lang="en-US" sz="3600" b="1" i="1" dirty="0">
                <a:solidFill>
                  <a:srgbClr val="242424"/>
                </a:solidFill>
                <a:effectLst/>
                <a:highlight>
                  <a:srgbClr val="FFFFFF"/>
                </a:highlight>
                <a:latin typeface="Calibri" panose="020F0502020204030204" pitchFamily="34" charset="0"/>
                <a:cs typeface="Calibri" panose="020F0502020204030204" pitchFamily="34" charset="0"/>
              </a:rPr>
              <a:t>Sustainability</a:t>
            </a:r>
            <a:r>
              <a:rPr lang="en-US" sz="3600" b="0" i="1" dirty="0">
                <a:solidFill>
                  <a:srgbClr val="242424"/>
                </a:solidFill>
                <a:effectLst/>
                <a:highlight>
                  <a:srgbClr val="FFFFFF"/>
                </a:highlight>
                <a:latin typeface="Calibri" panose="020F0502020204030204" pitchFamily="34" charset="0"/>
                <a:cs typeface="Calibri" panose="020F0502020204030204" pitchFamily="34" charset="0"/>
              </a:rPr>
              <a:t> solutions as they relate to small, medium and large businesses and government and inter-governmental services</a:t>
            </a:r>
            <a:r>
              <a:rPr lang="en-US" sz="3600" b="0" i="1" dirty="0">
                <a:solidFill>
                  <a:srgbClr val="242424"/>
                </a:solidFill>
                <a:effectLst/>
                <a:latin typeface="inherit"/>
              </a:rPr>
              <a:t>.</a:t>
            </a:r>
            <a:r>
              <a:rPr lang="en-US" sz="3600" b="0" i="0" dirty="0">
                <a:solidFill>
                  <a:srgbClr val="000000"/>
                </a:solidFill>
                <a:effectLst/>
                <a:latin typeface="Calibri" panose="020F0502020204030204" pitchFamily="34" charset="0"/>
              </a:rPr>
              <a:t>"</a:t>
            </a:r>
            <a:br>
              <a:rPr lang="en-US" sz="3600" b="0" i="0" dirty="0">
                <a:solidFill>
                  <a:srgbClr val="000000"/>
                </a:solidFill>
                <a:effectLst/>
                <a:latin typeface="Aptos" panose="020B0004020202020204" pitchFamily="34" charset="0"/>
              </a:rPr>
            </a:br>
            <a:endParaRPr lang="en-US" sz="3600" b="0" i="0"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276781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67FA-03F2-578B-D0F4-3FA56920DEFB}"/>
              </a:ext>
            </a:extLst>
          </p:cNvPr>
          <p:cNvSpPr>
            <a:spLocks noGrp="1"/>
          </p:cNvSpPr>
          <p:nvPr>
            <p:ph type="title"/>
          </p:nvPr>
        </p:nvSpPr>
        <p:spPr/>
        <p:txBody>
          <a:bodyPr/>
          <a:lstStyle/>
          <a:p>
            <a:r>
              <a:rPr lang="en-CA" dirty="0"/>
              <a:t>Last Week</a:t>
            </a:r>
          </a:p>
        </p:txBody>
      </p:sp>
      <p:sp>
        <p:nvSpPr>
          <p:cNvPr id="3" name="Content Placeholder 2">
            <a:extLst>
              <a:ext uri="{FF2B5EF4-FFF2-40B4-BE49-F238E27FC236}">
                <a16:creationId xmlns:a16="http://schemas.microsoft.com/office/drawing/2014/main" id="{FBB32982-6E12-41F5-86F9-9B1F11F92F0E}"/>
              </a:ext>
            </a:extLst>
          </p:cNvPr>
          <p:cNvSpPr>
            <a:spLocks noGrp="1"/>
          </p:cNvSpPr>
          <p:nvPr>
            <p:ph idx="1"/>
          </p:nvPr>
        </p:nvSpPr>
        <p:spPr/>
        <p:txBody>
          <a:bodyPr/>
          <a:lstStyle/>
          <a:p>
            <a:r>
              <a:rPr lang="en-CA" dirty="0"/>
              <a:t>Tips</a:t>
            </a:r>
          </a:p>
          <a:p>
            <a:pPr lvl="1"/>
            <a:r>
              <a:rPr lang="en-CA" dirty="0"/>
              <a:t>Think about the business problem – the “why” your app matters. How will it help people? What are the intended user groups and roles of those using the app?</a:t>
            </a:r>
          </a:p>
          <a:p>
            <a:pPr lvl="1"/>
            <a:r>
              <a:rPr lang="en-CA" dirty="0"/>
              <a:t>Be original and unique</a:t>
            </a:r>
          </a:p>
          <a:p>
            <a:pPr lvl="1"/>
            <a:r>
              <a:rPr lang="en-CA" dirty="0"/>
              <a:t>Think about your market competitors</a:t>
            </a:r>
          </a:p>
        </p:txBody>
      </p:sp>
    </p:spTree>
    <p:extLst>
      <p:ext uri="{BB962C8B-B14F-4D97-AF65-F5344CB8AC3E}">
        <p14:creationId xmlns:p14="http://schemas.microsoft.com/office/powerpoint/2010/main" val="107466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7428-32F2-6987-4295-6DA0470EB1BD}"/>
              </a:ext>
            </a:extLst>
          </p:cNvPr>
          <p:cNvSpPr>
            <a:spLocks noGrp="1"/>
          </p:cNvSpPr>
          <p:nvPr>
            <p:ph type="title"/>
          </p:nvPr>
        </p:nvSpPr>
        <p:spPr/>
        <p:txBody>
          <a:bodyPr/>
          <a:lstStyle/>
          <a:p>
            <a:r>
              <a:rPr lang="en-CA" dirty="0"/>
              <a:t>Last Week</a:t>
            </a:r>
          </a:p>
        </p:txBody>
      </p:sp>
      <p:sp>
        <p:nvSpPr>
          <p:cNvPr id="3" name="Content Placeholder 2">
            <a:extLst>
              <a:ext uri="{FF2B5EF4-FFF2-40B4-BE49-F238E27FC236}">
                <a16:creationId xmlns:a16="http://schemas.microsoft.com/office/drawing/2014/main" id="{C8B9F451-83D5-CA69-2226-3783BB43AF50}"/>
              </a:ext>
            </a:extLst>
          </p:cNvPr>
          <p:cNvSpPr>
            <a:spLocks noGrp="1"/>
          </p:cNvSpPr>
          <p:nvPr>
            <p:ph idx="1"/>
          </p:nvPr>
        </p:nvSpPr>
        <p:spPr/>
        <p:txBody>
          <a:bodyPr/>
          <a:lstStyle/>
          <a:p>
            <a:r>
              <a:rPr lang="en-CA" dirty="0"/>
              <a:t>Agile Methodology and Iterative Development</a:t>
            </a:r>
          </a:p>
        </p:txBody>
      </p:sp>
      <p:pic>
        <p:nvPicPr>
          <p:cNvPr id="4" name="Picture 2" descr="sponsrad Återhållsamhet att förstå agile development methodology  Regeneration strumpor bevittna">
            <a:extLst>
              <a:ext uri="{FF2B5EF4-FFF2-40B4-BE49-F238E27FC236}">
                <a16:creationId xmlns:a16="http://schemas.microsoft.com/office/drawing/2014/main" id="{79183278-E468-496D-6F04-B8040D589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71750"/>
            <a:ext cx="56388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6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AF6F-9781-A237-D789-FED8320BD65D}"/>
              </a:ext>
            </a:extLst>
          </p:cNvPr>
          <p:cNvSpPr>
            <a:spLocks noGrp="1"/>
          </p:cNvSpPr>
          <p:nvPr>
            <p:ph type="title"/>
          </p:nvPr>
        </p:nvSpPr>
        <p:spPr/>
        <p:txBody>
          <a:bodyPr/>
          <a:lstStyle/>
          <a:p>
            <a:r>
              <a:rPr lang="en-CA" dirty="0"/>
              <a:t>Last Week</a:t>
            </a:r>
          </a:p>
        </p:txBody>
      </p:sp>
      <p:sp>
        <p:nvSpPr>
          <p:cNvPr id="3" name="Content Placeholder 2">
            <a:extLst>
              <a:ext uri="{FF2B5EF4-FFF2-40B4-BE49-F238E27FC236}">
                <a16:creationId xmlns:a16="http://schemas.microsoft.com/office/drawing/2014/main" id="{175B8F49-8D61-16D9-9502-007305068455}"/>
              </a:ext>
            </a:extLst>
          </p:cNvPr>
          <p:cNvSpPr>
            <a:spLocks noGrp="1"/>
          </p:cNvSpPr>
          <p:nvPr>
            <p:ph idx="1"/>
          </p:nvPr>
        </p:nvSpPr>
        <p:spPr>
          <a:xfrm>
            <a:off x="457200" y="1543051"/>
            <a:ext cx="7924800" cy="2781299"/>
          </a:xfrm>
        </p:spPr>
        <p:txBody>
          <a:bodyPr/>
          <a:lstStyle/>
          <a:p>
            <a:r>
              <a:rPr lang="en-CA" sz="2400" dirty="0"/>
              <a:t>Formed Capstone Groups</a:t>
            </a:r>
          </a:p>
          <a:p>
            <a:r>
              <a:rPr lang="en-CA" sz="2400" dirty="0"/>
              <a:t>Started thinking about your business purpose and solution</a:t>
            </a:r>
          </a:p>
          <a:p>
            <a:r>
              <a:rPr lang="en-CA" sz="2400" dirty="0"/>
              <a:t>Started thinking about the roles and responsibilities of team members</a:t>
            </a:r>
          </a:p>
          <a:p>
            <a:r>
              <a:rPr lang="en-CA" sz="2400" dirty="0"/>
              <a:t>Brainstormed initial feature list for your web app</a:t>
            </a:r>
          </a:p>
          <a:p>
            <a:r>
              <a:rPr lang="en-CA" sz="2400" dirty="0"/>
              <a:t>Discussed technologies you will use when creating your web app</a:t>
            </a:r>
          </a:p>
        </p:txBody>
      </p:sp>
    </p:spTree>
    <p:extLst>
      <p:ext uri="{BB962C8B-B14F-4D97-AF65-F5344CB8AC3E}">
        <p14:creationId xmlns:p14="http://schemas.microsoft.com/office/powerpoint/2010/main" val="88818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CC4E-7236-5D5B-6703-15443F0B56EA}"/>
              </a:ext>
            </a:extLst>
          </p:cNvPr>
          <p:cNvSpPr>
            <a:spLocks noGrp="1"/>
          </p:cNvSpPr>
          <p:nvPr>
            <p:ph type="title"/>
          </p:nvPr>
        </p:nvSpPr>
        <p:spPr/>
        <p:txBody>
          <a:bodyPr/>
          <a:lstStyle/>
          <a:p>
            <a:r>
              <a:rPr lang="en-CA" dirty="0"/>
              <a:t>Today’s Agenda</a:t>
            </a:r>
          </a:p>
        </p:txBody>
      </p:sp>
      <p:sp>
        <p:nvSpPr>
          <p:cNvPr id="3" name="Content Placeholder 2">
            <a:extLst>
              <a:ext uri="{FF2B5EF4-FFF2-40B4-BE49-F238E27FC236}">
                <a16:creationId xmlns:a16="http://schemas.microsoft.com/office/drawing/2014/main" id="{3F78B8B2-719E-FD92-B667-B39FF4D57B98}"/>
              </a:ext>
            </a:extLst>
          </p:cNvPr>
          <p:cNvSpPr>
            <a:spLocks noGrp="1"/>
          </p:cNvSpPr>
          <p:nvPr>
            <p:ph idx="1"/>
          </p:nvPr>
        </p:nvSpPr>
        <p:spPr/>
        <p:txBody>
          <a:bodyPr/>
          <a:lstStyle/>
          <a:p>
            <a:r>
              <a:rPr lang="en-CA" sz="2400" dirty="0"/>
              <a:t>Team Set-up/Structure</a:t>
            </a:r>
          </a:p>
          <a:p>
            <a:r>
              <a:rPr lang="en-CA" sz="2400" dirty="0"/>
              <a:t>Weekly Meeting Minutes/Agenda</a:t>
            </a:r>
          </a:p>
          <a:p>
            <a:r>
              <a:rPr lang="en-CA" sz="2400" dirty="0"/>
              <a:t>Weekly Individual Status Reports</a:t>
            </a:r>
          </a:p>
          <a:p>
            <a:r>
              <a:rPr lang="en-CA" sz="2400" dirty="0"/>
              <a:t>Inception Deliverables</a:t>
            </a:r>
          </a:p>
          <a:p>
            <a:r>
              <a:rPr lang="en-CA" sz="2400" dirty="0"/>
              <a:t>Iteration Plan &amp; Agile Backlog 1</a:t>
            </a:r>
          </a:p>
        </p:txBody>
      </p:sp>
    </p:spTree>
    <p:extLst>
      <p:ext uri="{BB962C8B-B14F-4D97-AF65-F5344CB8AC3E}">
        <p14:creationId xmlns:p14="http://schemas.microsoft.com/office/powerpoint/2010/main" val="52158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E9EA-0E78-A3DA-D38E-28D2E798B751}"/>
              </a:ext>
            </a:extLst>
          </p:cNvPr>
          <p:cNvSpPr>
            <a:spLocks noGrp="1"/>
          </p:cNvSpPr>
          <p:nvPr>
            <p:ph type="title"/>
          </p:nvPr>
        </p:nvSpPr>
        <p:spPr/>
        <p:txBody>
          <a:bodyPr/>
          <a:lstStyle/>
          <a:p>
            <a:r>
              <a:rPr lang="en-CA" dirty="0"/>
              <a:t>Reminders</a:t>
            </a:r>
          </a:p>
        </p:txBody>
      </p:sp>
      <p:sp>
        <p:nvSpPr>
          <p:cNvPr id="3" name="Content Placeholder 2">
            <a:extLst>
              <a:ext uri="{FF2B5EF4-FFF2-40B4-BE49-F238E27FC236}">
                <a16:creationId xmlns:a16="http://schemas.microsoft.com/office/drawing/2014/main" id="{D5A9439F-14AE-BDF4-0E74-3ACC80892C6C}"/>
              </a:ext>
            </a:extLst>
          </p:cNvPr>
          <p:cNvSpPr>
            <a:spLocks noGrp="1"/>
          </p:cNvSpPr>
          <p:nvPr>
            <p:ph idx="1"/>
          </p:nvPr>
        </p:nvSpPr>
        <p:spPr/>
        <p:txBody>
          <a:bodyPr/>
          <a:lstStyle/>
          <a:p>
            <a:endParaRPr lang="en-CA" sz="2400" dirty="0"/>
          </a:p>
          <a:p>
            <a:r>
              <a:rPr lang="en-CA" sz="2400" dirty="0"/>
              <a:t>Please ensure you have a reliable way to communicate with group members &amp; you are scheduling weekly team meetings that everyone is responsible for attending</a:t>
            </a:r>
          </a:p>
          <a:p>
            <a:pPr lvl="1"/>
            <a:r>
              <a:rPr lang="en-CA" sz="2000" dirty="0"/>
              <a:t>WhatsApp Chat or email for example for communication</a:t>
            </a:r>
          </a:p>
          <a:p>
            <a:pPr marL="0" indent="0">
              <a:buNone/>
            </a:pPr>
            <a:endParaRPr lang="en-CA" dirty="0"/>
          </a:p>
        </p:txBody>
      </p:sp>
    </p:spTree>
    <p:extLst>
      <p:ext uri="{BB962C8B-B14F-4D97-AF65-F5344CB8AC3E}">
        <p14:creationId xmlns:p14="http://schemas.microsoft.com/office/powerpoint/2010/main" val="31037136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12493</TotalTime>
  <Words>2188</Words>
  <Application>Microsoft Office PowerPoint</Application>
  <PresentationFormat>On-screen Show (16:9)</PresentationFormat>
  <Paragraphs>216</Paragraphs>
  <Slides>31</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ＭＳ Ｐゴシック</vt:lpstr>
      <vt:lpstr>Aptos</vt:lpstr>
      <vt:lpstr>Arial</vt:lpstr>
      <vt:lpstr>Calibri</vt:lpstr>
      <vt:lpstr>Google Sans</vt:lpstr>
      <vt:lpstr>inherit</vt:lpstr>
      <vt:lpstr>Open Sans</vt:lpstr>
      <vt:lpstr>Segoe UI Historic</vt:lpstr>
      <vt:lpstr>Times New Roman</vt:lpstr>
      <vt:lpstr>Wingdings</vt:lpstr>
      <vt:lpstr>Default Design</vt:lpstr>
      <vt:lpstr>INFO8106 Sec1 System Development Project Week 2</vt:lpstr>
      <vt:lpstr>Attendance Check</vt:lpstr>
      <vt:lpstr>Last Week</vt:lpstr>
      <vt:lpstr>Project Theme</vt:lpstr>
      <vt:lpstr>Last Week</vt:lpstr>
      <vt:lpstr>Last Week</vt:lpstr>
      <vt:lpstr>Last Week</vt:lpstr>
      <vt:lpstr>Today’s Agenda</vt:lpstr>
      <vt:lpstr>Reminders</vt:lpstr>
      <vt:lpstr>Team Set-up</vt:lpstr>
      <vt:lpstr>Team Set-up</vt:lpstr>
      <vt:lpstr>Week 2 Deliverables Due Monday the 20th, 11:59pm</vt:lpstr>
      <vt:lpstr>PowerPoint Presentation</vt:lpstr>
      <vt:lpstr>Inception Phase</vt:lpstr>
      <vt:lpstr>Inception Phase Deliverables Due May 24</vt:lpstr>
      <vt:lpstr>Client Letter</vt:lpstr>
      <vt:lpstr>Team Charter</vt:lpstr>
      <vt:lpstr>Team Charter</vt:lpstr>
      <vt:lpstr>Project Charter</vt:lpstr>
      <vt:lpstr>Intellectual Property Document</vt:lpstr>
      <vt:lpstr>Intellectual Property Document</vt:lpstr>
      <vt:lpstr>Project Plan</vt:lpstr>
      <vt:lpstr>Project Plan</vt:lpstr>
      <vt:lpstr>Draft Presentation</vt:lpstr>
      <vt:lpstr>Draft Presentation</vt:lpstr>
      <vt:lpstr>Draft Presentation</vt:lpstr>
      <vt:lpstr>Web Search &amp; Rationale Report</vt:lpstr>
      <vt:lpstr>Web Search &amp; Rationale Report</vt:lpstr>
      <vt:lpstr>Iteration Plan &amp; Agile Backlog 1</vt:lpstr>
      <vt:lpstr>Iteration 1 Project Plan &amp; Backlog</vt:lpstr>
      <vt:lpstr>End of Class </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Regan Benner</cp:lastModifiedBy>
  <cp:revision>67</cp:revision>
  <dcterms:created xsi:type="dcterms:W3CDTF">2010-11-05T14:49:01Z</dcterms:created>
  <dcterms:modified xsi:type="dcterms:W3CDTF">2024-05-17T19:54:38Z</dcterms:modified>
</cp:coreProperties>
</file>