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9" r:id="rId7"/>
    <p:sldId id="270" r:id="rId8"/>
    <p:sldId id="264" r:id="rId9"/>
    <p:sldId id="265" r:id="rId10"/>
    <p:sldId id="266" r:id="rId11"/>
    <p:sldId id="268" r:id="rId12"/>
    <p:sldId id="261" r:id="rId13"/>
    <p:sldId id="262"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D985C-341F-4E43-86F8-037545683564}" type="datetimeFigureOut">
              <a:rPr lang="en-IN" smtClean="0"/>
              <a:t>20-01-2016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F252A-62C7-417B-97EB-6BE22C9AA720}" type="slidenum">
              <a:rPr lang="en-IN" smtClean="0"/>
              <a:t>‹#›</a:t>
            </a:fld>
            <a:endParaRPr lang="en-IN"/>
          </a:p>
        </p:txBody>
      </p:sp>
    </p:spTree>
    <p:extLst>
      <p:ext uri="{BB962C8B-B14F-4D97-AF65-F5344CB8AC3E}">
        <p14:creationId xmlns:p14="http://schemas.microsoft.com/office/powerpoint/2010/main" val="88576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BF252A-62C7-417B-97EB-6BE22C9AA720}" type="slidenum">
              <a:rPr lang="en-IN" smtClean="0"/>
              <a:t>13</a:t>
            </a:fld>
            <a:endParaRPr lang="en-IN"/>
          </a:p>
        </p:txBody>
      </p:sp>
    </p:spTree>
    <p:extLst>
      <p:ext uri="{BB962C8B-B14F-4D97-AF65-F5344CB8AC3E}">
        <p14:creationId xmlns:p14="http://schemas.microsoft.com/office/powerpoint/2010/main" val="291982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DCAB6C-BEB1-4B70-BA96-95663B0A6EF0}" type="datetimeFigureOut">
              <a:rPr lang="en-IN" smtClean="0"/>
              <a:t>20-01-2016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281707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CAB6C-BEB1-4B70-BA96-95663B0A6EF0}" type="datetimeFigureOut">
              <a:rPr lang="en-IN" smtClean="0"/>
              <a:t>20-01-2016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308549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CAB6C-BEB1-4B70-BA96-95663B0A6EF0}" type="datetimeFigureOut">
              <a:rPr lang="en-IN" smtClean="0"/>
              <a:t>20-01-2016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329066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CAB6C-BEB1-4B70-BA96-95663B0A6EF0}" type="datetimeFigureOut">
              <a:rPr lang="en-IN" smtClean="0"/>
              <a:t>20-01-2016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90640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CAB6C-BEB1-4B70-BA96-95663B0A6EF0}" type="datetimeFigureOut">
              <a:rPr lang="en-IN" smtClean="0"/>
              <a:t>20-01-2016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289433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DCAB6C-BEB1-4B70-BA96-95663B0A6EF0}" type="datetimeFigureOut">
              <a:rPr lang="en-IN" smtClean="0"/>
              <a:t>20-01-2016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151206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DCAB6C-BEB1-4B70-BA96-95663B0A6EF0}" type="datetimeFigureOut">
              <a:rPr lang="en-IN" smtClean="0"/>
              <a:t>20-01-2016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296838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DCAB6C-BEB1-4B70-BA96-95663B0A6EF0}" type="datetimeFigureOut">
              <a:rPr lang="en-IN" smtClean="0"/>
              <a:t>20-01-2016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310952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CAB6C-BEB1-4B70-BA96-95663B0A6EF0}" type="datetimeFigureOut">
              <a:rPr lang="en-IN" smtClean="0"/>
              <a:t>20-01-2016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340510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CAB6C-BEB1-4B70-BA96-95663B0A6EF0}" type="datetimeFigureOut">
              <a:rPr lang="en-IN" smtClean="0"/>
              <a:t>20-01-2016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33420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CAB6C-BEB1-4B70-BA96-95663B0A6EF0}" type="datetimeFigureOut">
              <a:rPr lang="en-IN" smtClean="0"/>
              <a:t>20-01-2016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668014-0993-485C-BBFA-3B4EB164B74E}" type="slidenum">
              <a:rPr lang="en-IN" smtClean="0"/>
              <a:t>‹#›</a:t>
            </a:fld>
            <a:endParaRPr lang="en-IN"/>
          </a:p>
        </p:txBody>
      </p:sp>
    </p:spTree>
    <p:extLst>
      <p:ext uri="{BB962C8B-B14F-4D97-AF65-F5344CB8AC3E}">
        <p14:creationId xmlns:p14="http://schemas.microsoft.com/office/powerpoint/2010/main" val="298176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CAB6C-BEB1-4B70-BA96-95663B0A6EF0}" type="datetimeFigureOut">
              <a:rPr lang="en-IN" smtClean="0"/>
              <a:t>20-01-2016</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68014-0993-485C-BBFA-3B4EB164B74E}" type="slidenum">
              <a:rPr lang="en-IN" smtClean="0"/>
              <a:t>‹#›</a:t>
            </a:fld>
            <a:endParaRPr lang="en-IN"/>
          </a:p>
        </p:txBody>
      </p:sp>
    </p:spTree>
    <p:extLst>
      <p:ext uri="{BB962C8B-B14F-4D97-AF65-F5344CB8AC3E}">
        <p14:creationId xmlns:p14="http://schemas.microsoft.com/office/powerpoint/2010/main" val="147652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144000" cy="5486400"/>
          </a:xfrm>
          <a:prstGeom prst="rect">
            <a:avLst/>
          </a:prstGeom>
        </p:spPr>
      </p:pic>
    </p:spTree>
    <p:extLst>
      <p:ext uri="{BB962C8B-B14F-4D97-AF65-F5344CB8AC3E}">
        <p14:creationId xmlns:p14="http://schemas.microsoft.com/office/powerpoint/2010/main" val="297400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975" y="1961536"/>
            <a:ext cx="2643187" cy="469899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7881" y="1950061"/>
            <a:ext cx="2649642" cy="471047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1928" y="1961536"/>
            <a:ext cx="2643187" cy="4698999"/>
          </a:xfrm>
          <a:prstGeom prst="rect">
            <a:avLst/>
          </a:prstGeom>
        </p:spPr>
      </p:pic>
      <p:sp>
        <p:nvSpPr>
          <p:cNvPr id="8" name="TextBox 7"/>
          <p:cNvSpPr txBox="1"/>
          <p:nvPr/>
        </p:nvSpPr>
        <p:spPr>
          <a:xfrm>
            <a:off x="530942" y="796412"/>
            <a:ext cx="7197213" cy="52322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a:t>
            </a:r>
            <a:r>
              <a:rPr lang="en-US" sz="2800" dirty="0" smtClean="0">
                <a:solidFill>
                  <a:srgbClr val="7030A0"/>
                </a:solidFill>
                <a:latin typeface="Times New Roman" panose="02020603050405020304" pitchFamily="18" charset="0"/>
                <a:cs typeface="Times New Roman" panose="02020603050405020304" pitchFamily="18" charset="0"/>
              </a:rPr>
              <a:t>One Dimensional Array Activity</a:t>
            </a:r>
            <a:endParaRPr lang="en-IN" sz="2800" dirty="0">
              <a:solidFill>
                <a:srgbClr val="7030A0"/>
              </a:solidFill>
              <a:latin typeface="Times New Roman" panose="02020603050405020304" pitchFamily="18" charset="0"/>
              <a:cs typeface="Times New Roman" panose="02020603050405020304" pitchFamily="18" charset="0"/>
            </a:endParaRPr>
          </a:p>
        </p:txBody>
      </p:sp>
      <p:cxnSp>
        <p:nvCxnSpPr>
          <p:cNvPr id="3" name="Straight Arrow Connector 2"/>
          <p:cNvCxnSpPr/>
          <p:nvPr/>
        </p:nvCxnSpPr>
        <p:spPr>
          <a:xfrm flipV="1">
            <a:off x="2235200" y="4064000"/>
            <a:ext cx="1026728" cy="1041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5651500" y="2857500"/>
            <a:ext cx="63638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4353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3200" y="1435100"/>
            <a:ext cx="6578600" cy="2616101"/>
          </a:xfrm>
          <a:prstGeom prst="rect">
            <a:avLst/>
          </a:prstGeom>
          <a:noFill/>
        </p:spPr>
        <p:txBody>
          <a:bodyPr wrap="square" rtlCol="0">
            <a:spAutoFit/>
          </a:bodyPr>
          <a:lstStyle/>
          <a:p>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		Key Features</a:t>
            </a:r>
          </a:p>
          <a:p>
            <a:endParaRPr lang="en-US" sz="3200" b="1"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u="sng" dirty="0" smtClean="0">
                <a:latin typeface="Times New Roman" panose="02020603050405020304" pitchFamily="18" charset="0"/>
                <a:cs typeface="Times New Roman" panose="02020603050405020304" pitchFamily="18" charset="0"/>
              </a:rPr>
              <a:t>Google standards</a:t>
            </a:r>
            <a:r>
              <a:rPr lang="en-US" sz="2000" dirty="0" smtClean="0">
                <a:latin typeface="Times New Roman" panose="02020603050405020304" pitchFamily="18" charset="0"/>
                <a:cs typeface="Times New Roman" panose="02020603050405020304" pitchFamily="18" charset="0"/>
              </a:rPr>
              <a:t> for android application development are followed</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While designing the User Interface we have followed the </a:t>
            </a:r>
            <a:r>
              <a:rPr lang="en-US" sz="2000" u="sng" dirty="0" smtClean="0">
                <a:latin typeface="Times New Roman" panose="02020603050405020304" pitchFamily="18" charset="0"/>
                <a:cs typeface="Times New Roman" panose="02020603050405020304" pitchFamily="18" charset="0"/>
              </a:rPr>
              <a:t>Material Design </a:t>
            </a:r>
            <a:r>
              <a:rPr lang="en-US" sz="2000" dirty="0" smtClean="0">
                <a:latin typeface="Times New Roman" panose="02020603050405020304" pitchFamily="18" charset="0"/>
                <a:cs typeface="Times New Roman" panose="02020603050405020304" pitchFamily="18" charset="0"/>
              </a:rPr>
              <a:t>guidelines.</a:t>
            </a:r>
          </a:p>
        </p:txBody>
      </p:sp>
    </p:spTree>
    <p:extLst>
      <p:ext uri="{BB962C8B-B14F-4D97-AF65-F5344CB8AC3E}">
        <p14:creationId xmlns:p14="http://schemas.microsoft.com/office/powerpoint/2010/main" val="173739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812" y="886265"/>
            <a:ext cx="6907237"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                                        </a:t>
            </a:r>
            <a:r>
              <a:rPr lang="en-US" sz="2800" b="1" dirty="0" smtClean="0">
                <a:solidFill>
                  <a:schemeClr val="accent5">
                    <a:lumMod val="75000"/>
                  </a:schemeClr>
                </a:solidFill>
                <a:latin typeface="Times New Roman" panose="02020603050405020304" pitchFamily="18" charset="0"/>
                <a:cs typeface="Times New Roman" panose="02020603050405020304" pitchFamily="18" charset="0"/>
              </a:rPr>
              <a:t>Advantages:</a:t>
            </a:r>
            <a:endParaRPr lang="en-IN"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52026" y="2391508"/>
            <a:ext cx="7188590" cy="2862322"/>
          </a:xfrm>
          <a:prstGeom prst="rect">
            <a:avLst/>
          </a:prstGeom>
          <a:noFill/>
        </p:spPr>
        <p:txBody>
          <a:bodyPr wrap="square" rtlCol="0">
            <a:spAutoFit/>
          </a:bodyPr>
          <a:lstStyle/>
          <a:p>
            <a:pPr marL="742950" lvl="1"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Most of the Students use Android OS based System.</a:t>
            </a:r>
          </a:p>
          <a:p>
            <a:pPr marL="742950" lvl="1"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All the details a student desires to know about Data Structures are  enclosed into the Smart Class Application.</a:t>
            </a:r>
          </a:p>
          <a:p>
            <a:pPr lvl="1"/>
            <a:r>
              <a:rPr lang="en-US" sz="2000" dirty="0" smtClean="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Visualization of complex structures made easy</a:t>
            </a:r>
          </a:p>
          <a:p>
            <a:pPr marL="800100" lvl="1"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Learning process is simplified </a:t>
            </a:r>
          </a:p>
          <a:p>
            <a:pPr marL="800100" lvl="1"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27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2603" y="1111348"/>
            <a:ext cx="3812344" cy="584775"/>
          </a:xfrm>
          <a:prstGeom prst="rect">
            <a:avLst/>
          </a:prstGeom>
          <a:noFill/>
        </p:spPr>
        <p:txBody>
          <a:bodyPr wrap="square" rtlCol="0">
            <a:spAutoFit/>
          </a:bodyPr>
          <a:lstStyle/>
          <a:p>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Future</a:t>
            </a:r>
            <a:r>
              <a:rPr lang="en-US" sz="3200" b="1" dirty="0" smtClean="0">
                <a:latin typeface="Times New Roman" panose="02020603050405020304" pitchFamily="18" charset="0"/>
                <a:cs typeface="Times New Roman" panose="02020603050405020304" pitchFamily="18" charset="0"/>
              </a:rPr>
              <a:t> </a:t>
            </a:r>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Scope</a:t>
            </a:r>
            <a:endParaRPr lang="en-IN" sz="32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61514" y="2518118"/>
            <a:ext cx="717452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Animations can be improved.</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read theory activity, objective type questions can be included.</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More complex data structural elements can be included.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86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5642" y="2812590"/>
            <a:ext cx="4814075" cy="923330"/>
          </a:xfrm>
          <a:prstGeom prst="rect">
            <a:avLst/>
          </a:prstGeom>
          <a:noFill/>
        </p:spPr>
        <p:txBody>
          <a:bodyPr wrap="non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 !</a:t>
            </a:r>
            <a:endPar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29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941" y="745588"/>
            <a:ext cx="6879102" cy="6093976"/>
          </a:xfrm>
          <a:prstGeom prst="rect">
            <a:avLst/>
          </a:prstGeom>
          <a:noFill/>
        </p:spPr>
        <p:txBody>
          <a:bodyPr wrap="square" rtlCol="0">
            <a:spAutoFit/>
          </a:bodyPr>
          <a:lstStyle/>
          <a:p>
            <a:pPr algn="ctr"/>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Contents</a:t>
            </a:r>
            <a:r>
              <a:rPr lang="en-US" dirty="0" smtClean="0">
                <a:solidFill>
                  <a:schemeClr val="accent5">
                    <a:lumMod val="75000"/>
                  </a:schemeClr>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smtClean="0">
                <a:solidFill>
                  <a:schemeClr val="accent6">
                    <a:lumMod val="75000"/>
                  </a:schemeClr>
                </a:solidFill>
                <a:latin typeface="Times New Roman" panose="02020603050405020304" pitchFamily="18" charset="0"/>
                <a:cs typeface="Times New Roman" panose="02020603050405020304" pitchFamily="18" charset="0"/>
              </a:rPr>
              <a:t>Introduction</a:t>
            </a:r>
          </a:p>
          <a:p>
            <a:pPr marL="742950" lvl="1"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Overview</a:t>
            </a: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purpose</a:t>
            </a: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Motivation</a:t>
            </a:r>
          </a:p>
          <a:p>
            <a:pPr marL="742950" lvl="1"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Overall Description</a:t>
            </a:r>
          </a:p>
          <a:p>
            <a:pPr marL="742950" lvl="1"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Version Compatibility</a:t>
            </a: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Working</a:t>
            </a: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Key Features</a:t>
            </a: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Advantages</a:t>
            </a: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Future Scope</a:t>
            </a:r>
          </a:p>
          <a:p>
            <a:pPr marL="742950" lvl="1"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742950" lvl="2" indent="-285750">
              <a:buFont typeface="Arial" panose="020B0604020202020204" pitchFamily="34" charset="0"/>
              <a:buChar char="•"/>
            </a:pPr>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50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2535" y="703385"/>
            <a:ext cx="7652825" cy="954107"/>
          </a:xfrm>
          <a:prstGeom prst="rect">
            <a:avLst/>
          </a:prstGeom>
          <a:noFill/>
        </p:spPr>
        <p:txBody>
          <a:bodyPr wrap="square" rtlCol="0">
            <a:spAutoFit/>
          </a:bodyPr>
          <a:lstStyle/>
          <a:p>
            <a:r>
              <a:rPr lang="en-US" sz="2000" dirty="0" smtClean="0">
                <a:solidFill>
                  <a:srgbClr val="FF0000"/>
                </a:solidFill>
                <a:latin typeface="Times New Roman" panose="02020603050405020304" pitchFamily="18" charset="0"/>
                <a:cs typeface="Times New Roman" panose="02020603050405020304" pitchFamily="18" charset="0"/>
              </a:rPr>
              <a:t>Introduction</a:t>
            </a:r>
            <a:r>
              <a:rPr lang="en-US" dirty="0" smtClean="0">
                <a:solidFill>
                  <a:srgbClr val="FF000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solidFill>
                  <a:schemeClr val="accent5">
                    <a:lumMod val="75000"/>
                  </a:schemeClr>
                </a:solidFill>
                <a:latin typeface="Times New Roman" panose="02020603050405020304" pitchFamily="18" charset="0"/>
                <a:cs typeface="Times New Roman" panose="02020603050405020304" pitchFamily="18" charset="0"/>
              </a:rPr>
              <a:t>                                                 </a:t>
            </a:r>
            <a:endParaRPr lang="en-IN" sz="32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83212" y="1420837"/>
            <a:ext cx="7512148" cy="4293483"/>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		</a:t>
            </a:r>
            <a:r>
              <a:rPr lang="en-US"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5">
                    <a:lumMod val="75000"/>
                  </a:schemeClr>
                </a:solidFill>
                <a:latin typeface="Times New Roman" panose="02020603050405020304" pitchFamily="18" charset="0"/>
                <a:cs typeface="Times New Roman" panose="02020603050405020304" pitchFamily="18" charset="0"/>
              </a:rPr>
              <a:t>What is Smart Class ?</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Smart Class is an Android application developed for students, considering perspective of simplifying the learning of core subjects. The moto behind developing this application is to provide students a unique platform to access every bit of data regarding particular subject.</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 this application, we have focused on most essential subject of Computer Science , i.e. , Data Structures.</a:t>
            </a:r>
          </a:p>
          <a:p>
            <a:pPr>
              <a:lnSpc>
                <a:spcPct val="150000"/>
              </a:lnSpc>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3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6421" y="103553"/>
            <a:ext cx="8088925" cy="7248138"/>
          </a:xfrm>
          <a:prstGeom prst="rect">
            <a:avLst/>
          </a:prstGeom>
          <a:noFill/>
        </p:spPr>
        <p:txBody>
          <a:bodyPr wrap="square" rtlCol="0">
            <a:spAutoFit/>
          </a:bodyPr>
          <a:lstStyle/>
          <a:p>
            <a:pPr algn="ctr">
              <a:lnSpc>
                <a:spcPct val="150000"/>
              </a:lnSpc>
            </a:pPr>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Purpose</a:t>
            </a:r>
          </a:p>
          <a:p>
            <a:pPr>
              <a:lnSpc>
                <a:spcPct val="150000"/>
              </a:lnSpc>
            </a:pPr>
            <a:endParaRPr lang="en-US" sz="1400" b="1"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	The simple and noble aspiration behind the Smart Class application is to enhance the way of user friendly learning for the students by presenting the basic concepts of data structures in simple, easy and efficient way.</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Reason behind choosing android as a platform is, it is an open source and most widely (75%-80%) used Mobile OS.</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b="1" dirty="0" smtClean="0">
              <a:latin typeface="Times New Roman" panose="02020603050405020304" pitchFamily="18" charset="0"/>
              <a:cs typeface="Times New Roman" panose="02020603050405020304" pitchFamily="18" charset="0"/>
            </a:endParaRPr>
          </a:p>
          <a:p>
            <a:pPr algn="ctr">
              <a:lnSpc>
                <a:spcPct val="150000"/>
              </a:lnSpc>
            </a:pPr>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Motivation</a:t>
            </a:r>
            <a:endParaRPr lang="en-US" sz="2000" b="1" dirty="0" smtClean="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As the complexity level of the problems increases, it becomes more difficult for the students to visualize and understand the things. Hence to visualize the students the actual constructs of data structures, the Smart Class application has a vital role in the learning process.</a:t>
            </a:r>
            <a:endParaRPr lang="en-US" sz="2000" b="1" dirty="0" smtClean="0">
              <a:latin typeface="Times New Roman" panose="02020603050405020304" pitchFamily="18" charset="0"/>
              <a:cs typeface="Times New Roman" panose="02020603050405020304" pitchFamily="18" charset="0"/>
            </a:endParaRPr>
          </a:p>
          <a:p>
            <a:pPr>
              <a:lnSpc>
                <a:spcPct val="150000"/>
              </a:lnSpc>
            </a:pPr>
            <a:endParaRPr lang="en-IN" sz="3200" b="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3191606" y="4004212"/>
            <a:ext cx="3024554" cy="140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27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384" y="1786597"/>
            <a:ext cx="7779434" cy="366254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algn="ctr"/>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Version Compatibility</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Smart Class application is compatible within the wide range of Android versions ranging from 4.2.2 ( sdk version 14) to 6.0 ( sdk version 23).</a:t>
            </a:r>
            <a:endParaRPr lang="en-US" sz="2000"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Development Tool</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algn="ctr"/>
            <a:r>
              <a:rPr lang="en-US" dirty="0" smtClean="0">
                <a:latin typeface="Times New Roman" panose="02020603050405020304" pitchFamily="18" charset="0"/>
                <a:cs typeface="Times New Roman" panose="02020603050405020304" pitchFamily="18" charset="0"/>
              </a:rPr>
              <a:t>Android Studio 1.4.1 and 1.5</a:t>
            </a:r>
          </a:p>
        </p:txBody>
      </p:sp>
      <p:sp>
        <p:nvSpPr>
          <p:cNvPr id="3" name="TextBox 2"/>
          <p:cNvSpPr txBox="1"/>
          <p:nvPr/>
        </p:nvSpPr>
        <p:spPr>
          <a:xfrm>
            <a:off x="703384" y="422031"/>
            <a:ext cx="3530991" cy="677108"/>
          </a:xfrm>
          <a:prstGeom prst="rect">
            <a:avLst/>
          </a:prstGeom>
          <a:noFill/>
        </p:spPr>
        <p:txBody>
          <a:bodyPr wrap="square" rtlCol="0">
            <a:spAutoFit/>
          </a:bodyPr>
          <a:lstStyle/>
          <a:p>
            <a:r>
              <a:rPr lang="en-US" sz="2000" dirty="0" smtClean="0">
                <a:solidFill>
                  <a:srgbClr val="FF0000"/>
                </a:solidFill>
                <a:latin typeface="Times New Roman" panose="02020603050405020304" pitchFamily="18" charset="0"/>
                <a:cs typeface="Times New Roman" panose="02020603050405020304" pitchFamily="18" charset="0"/>
              </a:rPr>
              <a:t>Overall Description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7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36728" y="1760561"/>
            <a:ext cx="8011236" cy="4609541"/>
          </a:xfrm>
          <a:prstGeom prst="rect">
            <a:avLst/>
          </a:prstGeom>
        </p:spPr>
      </p:pic>
      <p:sp>
        <p:nvSpPr>
          <p:cNvPr id="3" name="TextBox 2"/>
          <p:cNvSpPr txBox="1"/>
          <p:nvPr/>
        </p:nvSpPr>
        <p:spPr>
          <a:xfrm>
            <a:off x="2968386" y="641445"/>
            <a:ext cx="3357349" cy="584775"/>
          </a:xfrm>
          <a:prstGeom prst="rect">
            <a:avLst/>
          </a:prstGeom>
          <a:noFill/>
        </p:spPr>
        <p:txBody>
          <a:bodyPr wrap="square" rtlCol="0">
            <a:spAutoFit/>
          </a:bodyPr>
          <a:lstStyle/>
          <a:p>
            <a:r>
              <a:rPr lang="en-US" sz="3200" b="1" dirty="0" smtClean="0">
                <a:solidFill>
                  <a:schemeClr val="accent5">
                    <a:lumMod val="75000"/>
                  </a:schemeClr>
                </a:solidFill>
              </a:rPr>
              <a:t>UML DIAGRAMS</a:t>
            </a:r>
            <a:endParaRPr lang="en-IN" sz="3200" b="1" dirty="0">
              <a:solidFill>
                <a:schemeClr val="accent5">
                  <a:lumMod val="75000"/>
                </a:schemeClr>
              </a:solidFill>
            </a:endParaRPr>
          </a:p>
        </p:txBody>
      </p:sp>
    </p:spTree>
    <p:extLst>
      <p:ext uri="{BB962C8B-B14F-4D97-AF65-F5344CB8AC3E}">
        <p14:creationId xmlns:p14="http://schemas.microsoft.com/office/powerpoint/2010/main" val="235732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996286" y="805218"/>
            <a:ext cx="7356143" cy="5595582"/>
          </a:xfrm>
          <a:prstGeom prst="rect">
            <a:avLst/>
          </a:prstGeom>
        </p:spPr>
      </p:pic>
    </p:spTree>
    <p:extLst>
      <p:ext uri="{BB962C8B-B14F-4D97-AF65-F5344CB8AC3E}">
        <p14:creationId xmlns:p14="http://schemas.microsoft.com/office/powerpoint/2010/main" val="220639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212" y="588137"/>
            <a:ext cx="8102991" cy="1015663"/>
          </a:xfrm>
          <a:prstGeom prst="rect">
            <a:avLst/>
          </a:prstGeom>
        </p:spPr>
        <p:txBody>
          <a:bodyPr wrap="square">
            <a:spAutoFit/>
          </a:bodyPr>
          <a:lstStyle/>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Smart Class Application covers the basics of Data Structures. </a:t>
            </a:r>
            <a:endParaRPr lang="en-US" sz="2000" b="1"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3435172" y="302254"/>
            <a:ext cx="1823489" cy="861774"/>
          </a:xfrm>
          <a:prstGeom prst="rect">
            <a:avLst/>
          </a:prstGeom>
          <a:noFill/>
        </p:spPr>
        <p:txBody>
          <a:bodyPr wrap="square" rtlCol="0">
            <a:spAutoFit/>
          </a:bodyPr>
          <a:lstStyle/>
          <a:p>
            <a:r>
              <a:rPr lang="en-US" sz="3200" b="1" dirty="0" smtClean="0">
                <a:solidFill>
                  <a:schemeClr val="accent5">
                    <a:lumMod val="75000"/>
                  </a:schemeClr>
                </a:solidFill>
                <a:latin typeface="Times New Roman" panose="02020603050405020304" pitchFamily="18" charset="0"/>
                <a:cs typeface="Times New Roman" panose="02020603050405020304" pitchFamily="18" charset="0"/>
              </a:rPr>
              <a:t>Working</a:t>
            </a:r>
            <a:endParaRPr lang="en-IN" sz="3200" b="1" dirty="0" smtClean="0">
              <a:solidFill>
                <a:schemeClr val="accent5">
                  <a:lumMod val="7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529797" y="3657600"/>
            <a:ext cx="3826412"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main activity of Smart Class includes expandable view listing different types of Data Structures.</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1" y="2024475"/>
            <a:ext cx="2647382" cy="4612299"/>
          </a:xfrm>
          <a:prstGeom prst="rect">
            <a:avLst/>
          </a:prstGeom>
        </p:spPr>
      </p:pic>
    </p:spTree>
    <p:extLst>
      <p:ext uri="{BB962C8B-B14F-4D97-AF65-F5344CB8AC3E}">
        <p14:creationId xmlns:p14="http://schemas.microsoft.com/office/powerpoint/2010/main" val="320822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0" y="2023494"/>
            <a:ext cx="2669634" cy="4642778"/>
          </a:xfrm>
          <a:prstGeom prst="rect">
            <a:avLst/>
          </a:prstGeom>
        </p:spPr>
      </p:pic>
      <p:sp>
        <p:nvSpPr>
          <p:cNvPr id="3" name="TextBox 2"/>
          <p:cNvSpPr txBox="1"/>
          <p:nvPr/>
        </p:nvSpPr>
        <p:spPr>
          <a:xfrm>
            <a:off x="4468761" y="3429000"/>
            <a:ext cx="4188542"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Dropdown view enlists the subtypes of the corresponding main Data Structure.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570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TotalTime>
  <Words>166</Words>
  <Application>Microsoft Office PowerPoint</Application>
  <PresentationFormat>On-screen Show (4:3)</PresentationFormat>
  <Paragraphs>71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mrunal selokar</dc:creator>
  <cp:lastModifiedBy>Suraj Bobade</cp:lastModifiedBy>
  <cp:revision>22</cp:revision>
  <dcterms:created xsi:type="dcterms:W3CDTF">2015-11-19T22:22:19Z</dcterms:created>
  <dcterms:modified xsi:type="dcterms:W3CDTF">2016-01-20T06:19:33Z</dcterms:modified>
</cp:coreProperties>
</file>