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50"/>
  </p:notesMasterIdLst>
  <p:sldIdLst>
    <p:sldId id="257" r:id="rId2"/>
    <p:sldId id="818" r:id="rId3"/>
    <p:sldId id="259" r:id="rId4"/>
    <p:sldId id="725" r:id="rId5"/>
    <p:sldId id="726" r:id="rId6"/>
    <p:sldId id="728" r:id="rId7"/>
    <p:sldId id="745" r:id="rId8"/>
    <p:sldId id="730" r:id="rId9"/>
    <p:sldId id="731" r:id="rId10"/>
    <p:sldId id="732" r:id="rId11"/>
    <p:sldId id="769" r:id="rId12"/>
    <p:sldId id="766" r:id="rId13"/>
    <p:sldId id="770" r:id="rId14"/>
    <p:sldId id="771" r:id="rId15"/>
    <p:sldId id="773" r:id="rId16"/>
    <p:sldId id="778" r:id="rId17"/>
    <p:sldId id="774" r:id="rId18"/>
    <p:sldId id="775" r:id="rId19"/>
    <p:sldId id="776" r:id="rId20"/>
    <p:sldId id="777" r:id="rId21"/>
    <p:sldId id="789" r:id="rId22"/>
    <p:sldId id="736" r:id="rId23"/>
    <p:sldId id="792" r:id="rId24"/>
    <p:sldId id="793" r:id="rId25"/>
    <p:sldId id="737" r:id="rId26"/>
    <p:sldId id="738" r:id="rId27"/>
    <p:sldId id="780" r:id="rId28"/>
    <p:sldId id="779" r:id="rId29"/>
    <p:sldId id="782" r:id="rId30"/>
    <p:sldId id="783" r:id="rId31"/>
    <p:sldId id="784" r:id="rId32"/>
    <p:sldId id="785" r:id="rId33"/>
    <p:sldId id="781" r:id="rId34"/>
    <p:sldId id="743" r:id="rId35"/>
    <p:sldId id="786" r:id="rId36"/>
    <p:sldId id="819" r:id="rId37"/>
    <p:sldId id="787" r:id="rId38"/>
    <p:sldId id="815" r:id="rId39"/>
    <p:sldId id="794" r:id="rId40"/>
    <p:sldId id="795" r:id="rId41"/>
    <p:sldId id="539" r:id="rId42"/>
    <p:sldId id="820" r:id="rId43"/>
    <p:sldId id="496" r:id="rId44"/>
    <p:sldId id="796" r:id="rId45"/>
    <p:sldId id="821" r:id="rId46"/>
    <p:sldId id="817" r:id="rId47"/>
    <p:sldId id="788" r:id="rId48"/>
    <p:sldId id="382" r:id="rId4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1528" y="64"/>
      </p:cViewPr>
      <p:guideLst>
        <p:guide orient="horz" pos="2105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6B484B-DFF7-47A5-9F46-7382F8B556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E4C369-246C-4A98-9239-F1C10831EB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6C54897-F7F3-485D-8D86-121D95DBAE5A}" type="datetime1">
              <a:rPr lang="zh-CN" altLang="en-US"/>
              <a:pPr/>
              <a:t>2018/10/17 Wednesday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F146F0-4831-442F-B385-B1F57F4F7FC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766763"/>
            <a:ext cx="473233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8630204-4E10-420C-B59C-2D47C19D3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784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A40649D-27BC-45A9-92E5-CA9A7320B6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CE5C11-1706-42A2-B2D6-280BC66C6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8A01122-A8E9-402B-8CF4-6A46901102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43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2E870B7-7691-4F86-93E3-EF5AB10E0C6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3529280"/>
            <a:ext cx="2339752" cy="63394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083" y="4176450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0A1F-5852-4A09-BDBB-C9AAA4839EC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15FC-0FBD-4CFD-AB41-03A94898F00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8D5-EEC5-4DEF-96B6-A944A5C8ED9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9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5B50-0200-49A9-B2B1-EF2D8E8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A8DA5-F57E-48C3-BA65-AC9B47361D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41EC9-84AD-40FA-A28E-53F33883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631C0-4E8C-49E8-963B-910C67B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526213"/>
            <a:ext cx="344805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0685B-E870-4D6C-95D3-5AB0FB7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526213"/>
            <a:ext cx="411480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 by ZHANG Chun-yuan, Fall 2018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C4E05-B506-483F-9B5F-3478DD91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526213"/>
            <a:ext cx="946150" cy="195262"/>
          </a:xfrm>
        </p:spPr>
        <p:txBody>
          <a:bodyPr/>
          <a:lstStyle>
            <a:lvl1pPr>
              <a:defRPr/>
            </a:lvl1pPr>
          </a:lstStyle>
          <a:p>
            <a:fld id="{8DCEB6C1-E314-4012-8E75-B4E97143AB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5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65A1D-67E0-4F00-A5F0-D6AB053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618BF157-EA06-4665-B86E-D03746F01DC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DB994-2041-442A-B32E-40C0D8F9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526213"/>
            <a:ext cx="344805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College of Computer, NUDT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B20E6-A256-4988-A72B-2281EEF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526213"/>
            <a:ext cx="411480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98A00-EBAF-4D06-9CDF-3DB1F3EC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526213"/>
            <a:ext cx="946150" cy="195262"/>
          </a:xfrm>
        </p:spPr>
        <p:txBody>
          <a:bodyPr/>
          <a:lstStyle>
            <a:lvl1pPr>
              <a:defRPr/>
            </a:lvl1pPr>
          </a:lstStyle>
          <a:p>
            <a:fld id="{71D16290-1295-4182-97AD-1830E1971E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0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BF65C-67F7-43BC-BC17-26A7ECDC9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D0284-45E4-4D8C-B59D-BBC3D2543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CE5C5-FC8F-4ACD-A0E7-7999F37A7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2FE9-DACE-486E-B0A8-1EBE2A5AE4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8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4A66-ED64-4C44-9994-A9EA7E0B03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335338" cy="547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736"/>
            <a:ext cx="4335338" cy="547260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2416-87D7-4686-8487-6E3BE2682E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94" y="104775"/>
            <a:ext cx="8793440" cy="823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2340"/>
            <a:ext cx="4318670" cy="504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557089"/>
            <a:ext cx="4318670" cy="496825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52340"/>
            <a:ext cx="4335338" cy="504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57089"/>
            <a:ext cx="4340184" cy="496825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3AD-1FD6-4006-8339-2F7C5F0615E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3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840-2BB1-45EC-BDEA-DE825D6ADB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9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23F3-1F8D-43DB-B696-DD0EC19DDAB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F7F-1009-4701-A982-B361A9A5A74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3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077-14D3-47C7-B9FA-A53BD69E1E1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5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36524"/>
            <a:ext cx="8784976" cy="77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4100"/>
            <a:ext cx="8784976" cy="544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479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6716" y="6479382"/>
            <a:ext cx="416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 by ZHANG Chun-yuan, Fall 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3230" y="6459538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2D06-41C1-4303-B1D9-F581E5FE907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2244483-38C9-421D-A8CE-36604EE9EE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911225"/>
            <a:ext cx="4572000" cy="142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4" r:id="rId12"/>
    <p:sldLayoutId id="2147483685" r:id="rId13"/>
    <p:sldLayoutId id="2147483686" r:id="rId14"/>
    <p:sldLayoutId id="214748368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 2018)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2018</a:t>
            </a:r>
          </a:p>
        </p:txBody>
      </p:sp>
    </p:spTree>
  </p:cSld>
  <p:clrMapOvr>
    <a:masterClrMapping/>
  </p:clrMapOvr>
  <p:transition advTm="381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951BD2-C614-469D-8893-A4501C218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Types of Register File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8348FD-AB31-4F8C-B963-66422D300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Accumulator architecture</a:t>
            </a:r>
          </a:p>
          <a:p>
            <a:r>
              <a:rPr lang="en-US" altLang="zh-CN"/>
              <a:t>Stack architecture</a:t>
            </a:r>
          </a:p>
          <a:p>
            <a:r>
              <a:rPr lang="en-US" altLang="zh-CN"/>
              <a:t>Register Architecture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8BBCC-F1AB-4956-AA0C-EE15587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978D0-DEFF-4BA8-93C6-E6BE5057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8ED26-8633-4F15-A689-1D6F982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A77186-2E7A-4BA7-8104-8B58F26C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9298FF-C328-4EAB-A2FB-914C6AB1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Addressing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7BD18-E674-4AD7-8244-5E90E04E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B23D1-E648-40C9-8052-A109AFA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74ED8-8463-4644-B0C6-0A3A08C6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15B696-04DA-4999-9700-B133EDD38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and Size of Common Operands</a:t>
            </a:r>
          </a:p>
        </p:txBody>
      </p:sp>
      <p:graphicFrame>
        <p:nvGraphicFramePr>
          <p:cNvPr id="19459" name="Group 3">
            <a:extLst>
              <a:ext uri="{FF2B5EF4-FFF2-40B4-BE49-F238E27FC236}">
                <a16:creationId xmlns:a16="http://schemas.microsoft.com/office/drawing/2014/main" id="{CEF20FDC-669F-4725-B3D3-721EEF22A5AA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60193923"/>
              </p:ext>
            </p:extLst>
          </p:nvPr>
        </p:nvGraphicFramePr>
        <p:xfrm>
          <a:off x="179388" y="1054100"/>
          <a:ext cx="8785225" cy="5327228"/>
        </p:xfrm>
        <a:graphic>
          <a:graphicData uri="http://schemas.openxmlformats.org/drawingml/2006/table">
            <a:tbl>
              <a:tblPr/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Character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(1 byte)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(16-bit short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Long word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integer)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Floating point (Real)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single-precision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double-precision number)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Decimal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Unpacked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   A decimal characters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4-bit to encode values 0-9, usually based on BCD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A two decimal digits packed into each byte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98226A-51A4-43A1-B8C9-98DB064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BB830-E7A5-412C-8C4C-446815E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2CC5-49B3-4F56-A9CE-F45E1CEA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1A4B35-B87A-4840-A88E-4A73B76A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142700-7401-4ACB-97A2-978E0C1EC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/>
              <a:t>Operands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C8860-B8A8-403F-8FCB-EB64E979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9D8AB-9C9C-4B12-B9AD-350314CB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F50224-3DA1-4EEC-84C0-774705A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F552C0-5A9C-49EF-AEE5-7EF422BD5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Types of Instructions</a:t>
            </a:r>
          </a:p>
        </p:txBody>
      </p:sp>
      <p:graphicFrame>
        <p:nvGraphicFramePr>
          <p:cNvPr id="21507" name="Group 3">
            <a:extLst>
              <a:ext uri="{FF2B5EF4-FFF2-40B4-BE49-F238E27FC236}">
                <a16:creationId xmlns:a16="http://schemas.microsoft.com/office/drawing/2014/main" id="{4456B854-E388-4781-B16E-5CA6DCEB9BE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229600" cy="4525964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Operations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Arithmetic &amp; logical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Integer: ADD, AND, OR,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Data transfer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LOADS and STORES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Control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JUMP, CALL, RETURN TRAPS,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System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OS call, virtual memory instructions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point: ADD, AND, OR,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Decimal: ADD, AND, conversion,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String: MOVE, COMP, SEARCH,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Graphics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Pixel operations, compression, etc.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4B549-A763-43E2-94AF-A5D6BE1F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0DCE6-1615-4A1A-B98D-341939C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7F31F-B841-4B73-A60D-8870BCF1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24247D-AD98-47DC-8091-0B817699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The Top 10 Instructions for the 80x86 (SPECint92)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FC54BC0C-09F7-42C4-983E-AC4B1D49A9C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5" cy="5473703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Rank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80x86 instruction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 average( % total executed)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load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conditional branch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compare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store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add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and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sub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move register-register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call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return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total</a:t>
                      </a:r>
                    </a:p>
                  </a:txBody>
                  <a:tcPr marL="90170" marR="90170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96%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C3934-36C2-4B92-94E7-0D8912E5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FA0AF-555C-478A-B483-C0DF005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DDE66-ACAE-4DE4-AD0A-9425313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A2DE7F-37D8-4514-98F4-A3EF242A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Branch Instructions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86E67D-CD47-4A91-8F9E-5F473D127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Conditional branch -- branch</a:t>
            </a:r>
          </a:p>
          <a:p>
            <a:r>
              <a:rPr lang="zh-CN" altLang="en-US"/>
              <a:t>Unconditional branch -- jump</a:t>
            </a:r>
          </a:p>
          <a:p>
            <a:r>
              <a:rPr lang="zh-CN" altLang="en-US"/>
              <a:t>Call</a:t>
            </a:r>
          </a:p>
          <a:p>
            <a:r>
              <a:rPr lang="zh-CN" altLang="en-US"/>
              <a:t>Return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AFB14-1854-45F7-939D-3B314B39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612E9-BA64-4D8B-B960-1F3B6EA0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CFF34B-49A0-42A0-AB2D-611F091C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BFC9563-30B4-418A-B4EE-B965292DB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 The Frequencies of Control Flow Instructions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F6504BD2-A93C-4D83-BD7D-8F19F6EAF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734098"/>
            <a:ext cx="8785225" cy="4085129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D35C-7BF9-4C99-A19D-3A17725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5143B-9210-4F15-B3AD-C5A9592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EC186-C31B-4D0E-B777-3541106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2BCE7A-BFC4-48FF-8AD7-19779D46D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Methods to Evaluation Branch Conditions</a:t>
            </a:r>
          </a:p>
        </p:txBody>
      </p:sp>
      <p:graphicFrame>
        <p:nvGraphicFramePr>
          <p:cNvPr id="27651" name="Group 3">
            <a:extLst>
              <a:ext uri="{FF2B5EF4-FFF2-40B4-BE49-F238E27FC236}">
                <a16:creationId xmlns:a16="http://schemas.microsoft.com/office/drawing/2014/main" id="{00655D43-D857-427B-845C-1A65228BCD7E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5" cy="5473701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Name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How condition is tested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code (CC)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Special bits are set by ALU operations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register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Set arbitrary register with the result of a comparison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Compare and branch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Branch is part of the compare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95172-1CF9-4A3F-AFE4-CFC7EE1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28F70-8F80-4578-9ECB-0AACC46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7D66B-551A-4D95-B691-1E38EF6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582078D-29CB-4437-92C0-55B308D88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Distances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97932B1C-1F9D-412A-B387-DC443CCD4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75691"/>
            <a:ext cx="8785225" cy="3601942"/>
          </a:xfrm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F073F5AE-9898-4DCD-8454-3D8E93CD78D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68900"/>
            <a:ext cx="8264525" cy="1277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/>
              <a:t>Branch distances in terms of number of instructions between the target and the branch instruction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1F9AD-0239-4568-817F-8E098EA5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EB458-3244-4D8C-9438-75D8252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6E137-3479-4A8C-9E98-EBAB94E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5912DBA-2F61-448D-9BA6-A494C28CD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Quiz 1 - Functions of X Y Z … 2min</a:t>
            </a:r>
            <a:endParaRPr lang="zh-CN" altLang="en-US"/>
          </a:p>
        </p:txBody>
      </p:sp>
      <p:pic>
        <p:nvPicPr>
          <p:cNvPr id="6150" name="内容占位符 9">
            <a:extLst>
              <a:ext uri="{FF2B5EF4-FFF2-40B4-BE49-F238E27FC236}">
                <a16:creationId xmlns:a16="http://schemas.microsoft.com/office/drawing/2014/main" id="{24747D08-698C-4239-A1ED-A5F63F139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6" y="1054100"/>
            <a:ext cx="7347188" cy="5445125"/>
          </a:xfrm>
        </p:spPr>
      </p:pic>
      <p:sp>
        <p:nvSpPr>
          <p:cNvPr id="6147" name="日期占位符 3">
            <a:extLst>
              <a:ext uri="{FF2B5EF4-FFF2-40B4-BE49-F238E27FC236}">
                <a16:creationId xmlns:a16="http://schemas.microsoft.com/office/drawing/2014/main" id="{8F5CC5AD-C0EF-4C06-B2DE-F15DB0D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100"/>
              <a:t>College of Computer, NUDT</a:t>
            </a:r>
            <a:endParaRPr kumimoji="0" lang="zh-CN" altLang="en-US" sz="1100"/>
          </a:p>
        </p:txBody>
      </p:sp>
      <p:sp>
        <p:nvSpPr>
          <p:cNvPr id="6148" name="页脚占位符 4">
            <a:extLst>
              <a:ext uri="{FF2B5EF4-FFF2-40B4-BE49-F238E27FC236}">
                <a16:creationId xmlns:a16="http://schemas.microsoft.com/office/drawing/2014/main" id="{DC16951A-DFE5-4EA2-8BA1-BF559973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100"/>
              <a:t>ACA by ZHANG Chun-yuan, Fall 2018</a:t>
            </a: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E58B7B3-DA9C-4D08-A123-7ED8006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950DA-DBC7-41CC-A725-E9198B94A48D}" type="slidenum">
              <a:rPr kumimoji="0" lang="zh-CN" altLang="en-US" sz="11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DA9BDFB-20FC-44E7-91EA-384F3B6EA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Frequency of Types of Compares in Conditional Branches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326E20C8-491D-4D63-A77D-130EEC97B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472" y="1054100"/>
            <a:ext cx="6817057" cy="5445125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1AD3C-68B2-4258-AB9D-BBE1379E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CE122-30B9-449B-87CF-5131200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C4A9D-7882-4217-9A76-2854EAF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4D108-F235-4BE5-B68A-0A121CDE9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507CE1-82EC-4ED5-A56C-BF0D8B937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Storage</a:t>
            </a:r>
          </a:p>
          <a:p>
            <a:pPr lvl="1"/>
            <a:r>
              <a:rPr lang="en-US" altLang="zh-CN"/>
              <a:t>Memory</a:t>
            </a:r>
          </a:p>
          <a:p>
            <a:pPr lvl="1"/>
            <a:r>
              <a:rPr lang="en-US" altLang="zh-CN"/>
              <a:t>Registers</a:t>
            </a:r>
          </a:p>
          <a:p>
            <a:r>
              <a:rPr lang="en-US" altLang="zh-CN"/>
              <a:t>Operands</a:t>
            </a:r>
          </a:p>
          <a:p>
            <a:r>
              <a:rPr lang="en-US" altLang="zh-CN"/>
              <a:t>Operations</a:t>
            </a:r>
          </a:p>
          <a:p>
            <a:r>
              <a:rPr lang="en-US" altLang="zh-CN"/>
              <a:t>Format of instructions</a:t>
            </a:r>
          </a:p>
          <a:p>
            <a:r>
              <a:rPr lang="en-US" altLang="zh-CN"/>
              <a:t>Addressing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52F10-6DA8-4C80-91EC-7869651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F2D44-FE05-43C5-825C-B6452987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56A56-A046-4645-B2C6-5BA1F230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43F5D7-04C4-49F1-B3F0-F9EC87F41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Pop Addressing Modes</a:t>
            </a:r>
          </a:p>
        </p:txBody>
      </p:sp>
      <p:graphicFrame>
        <p:nvGraphicFramePr>
          <p:cNvPr id="31747" name="Group 3">
            <a:extLst>
              <a:ext uri="{FF2B5EF4-FFF2-40B4-BE49-F238E27FC236}">
                <a16:creationId xmlns:a16="http://schemas.microsoft.com/office/drawing/2014/main" id="{B8496C19-67AF-4075-9CD7-045F3F59AA8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5" cy="5473702"/>
        </p:xfrm>
        <a:graphic>
          <a:graphicData uri="http://schemas.openxmlformats.org/drawingml/2006/table">
            <a:tbl>
              <a:tblPr/>
              <a:tblGrid>
                <a:gridCol w="277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 instruction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Usage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R3,R4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Value is in register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Immediate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R4,#3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Constants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Displacement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R4,100(R1)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Local variables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 indirect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R4,(R1)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Pointers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Indexed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R3,(R1+R2)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Array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Direct or absolute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R1,(1001)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Static data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Mem. Indirect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R1,@(R3)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Pointers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increment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R1,(R2)+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Stepping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decrement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R1,-(R2)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As inc.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Scaled</a:t>
                      </a:r>
                    </a:p>
                  </a:txBody>
                  <a:tcPr marL="92075" marR="92075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R1,100(R2)(R3)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To index array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4A74A-3DD0-400B-B42A-15B41CD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03F2A-0AC3-4EC1-888D-F69BD68F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B551C-75E4-4C7A-8F03-B0590D5D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99386C0-3D33-4DCA-A512-42FB8A88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Operand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6906569C-F15E-46B5-8196-458638A8E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42747"/>
            <a:ext cx="8785225" cy="3667831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86FD53F-4961-4947-B258-423633BB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8775"/>
            <a:ext cx="51784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00FF"/>
                </a:solidFill>
                <a:ea typeface="楷体_GB2312" pitchFamily="1" charset="-122"/>
              </a:rPr>
              <a:t>About one-quarter of data transfers and ALU operations have an immediate operand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41FD6-5E6C-4E39-9C9D-713AB6C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E1CB8-9F7A-4C31-AF26-16A051C1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C69DB-915F-4AFF-9406-8D822000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38A769-789B-468B-88D8-ECE9BEC9B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Values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2FA1D6CC-D0FB-4E0D-B6F6-FEC027396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922" y="1054100"/>
            <a:ext cx="8188157" cy="5445125"/>
          </a:xfrm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84FCCC51-1630-41CA-BBE9-A04AD11F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989013"/>
            <a:ext cx="35290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16 bits would capture about 80% and 8 bits about 50% of immediates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about 20% to 25% were longer than 16 bits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42899-EDD7-4187-ACC7-BE42DBD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2CDA7-72DB-4239-A986-B2E728B7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1CEEFD-D232-4899-849E-78D0D03D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CA7D39-1A78-4356-90F9-ABF833AD3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of Memory Addressing Modes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D07515E-174E-4EDF-B008-46E1B99BF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85021"/>
            <a:ext cx="8785225" cy="5183282"/>
          </a:xfrm>
        </p:spPr>
      </p:pic>
      <p:sp>
        <p:nvSpPr>
          <p:cNvPr id="29700" name="Rectangle 4">
            <a:extLst>
              <a:ext uri="{FF2B5EF4-FFF2-40B4-BE49-F238E27FC236}">
                <a16:creationId xmlns:a16="http://schemas.microsoft.com/office/drawing/2014/main" id="{18416BA9-9292-48FF-8DC7-FF675E05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127125"/>
            <a:ext cx="33813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  Almost all the memory indirect references use displacement mode as the base</a:t>
            </a: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  Displacement mode includes all displacement lengths (8, 16, and 32 bits)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78807A-697B-4C4E-AF5E-D50062E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D43F5-1FB3-498B-91B0-343734E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9DDA72-C606-446C-BFC8-1285071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37417C0-6DAD-48A0-AB46-E1D4FEB63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Displacement Values Distributions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6944982F-87D2-49C9-B79B-C8A3E9AC1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30113"/>
            <a:ext cx="8785225" cy="5293098"/>
          </a:xfrm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EF0628CC-F1C1-43EC-90BB-24011CF9C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78000"/>
            <a:ext cx="47212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These data were taken on the Alpha architecture with full optimization for SPEC CPU2000, showing the average of integer programs (CINT2000) and the average of floating-point programs (CFP2000)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B9EEF-CF1D-4F33-9646-453397B9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7B995-1631-4320-9CB4-12D5BEEC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54BBF-A3EB-4C9E-B616-126A223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3919F8-59B3-4C3C-A348-FCC131FF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DDA675-456F-426B-87E8-3A3F9926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Format of instructions</a:t>
            </a:r>
          </a:p>
          <a:p>
            <a:r>
              <a:rPr lang="en-US" altLang="zh-CN" dirty="0"/>
              <a:t>Addressing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27113-763D-4BF8-8D26-A175E4E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6CA40-9978-456E-8637-77F6C63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8FBFD-9B9F-4616-942D-DCF2AC8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8811A6-F17B-45D7-942F-1904C9EEA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Encoding an Instruction Set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C4F78D-45DC-4CA4-8EB4-039C1FD28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fields must a instruction has?</a:t>
            </a:r>
          </a:p>
          <a:p>
            <a:r>
              <a:rPr lang="en-US" altLang="zh-CN"/>
              <a:t>How big the operations fields?</a:t>
            </a:r>
          </a:p>
          <a:p>
            <a:r>
              <a:rPr lang="en-US" altLang="zh-CN"/>
              <a:t>How many address fields must it has?</a:t>
            </a:r>
          </a:p>
          <a:p>
            <a:r>
              <a:rPr lang="en-US" altLang="zh-CN"/>
              <a:t>How long a address field ought to be?</a:t>
            </a:r>
          </a:p>
          <a:p>
            <a:r>
              <a:rPr lang="en-US" altLang="zh-CN"/>
              <a:t>Something else?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D65B5-E0E9-42B3-A77D-7E3B0855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43D06-C312-425F-85A6-B358860D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4CFB7-1E55-46B4-9331-5D6CAEC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402608-E297-4667-A824-4BBD4CCF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Three Basic Variations in Instruction Encoding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E1147216-E68D-45FD-902A-D2017DE8B5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4221" y="1054100"/>
            <a:ext cx="7615559" cy="5445125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24455-7A72-4301-B497-FF634FE1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B8F15-0D61-405F-A1AD-A8AB680F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1C182-0AC8-42A3-BE48-5796FAB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F181A02-80D6-4B29-A64D-5E121D511B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Lecture 02</a:t>
            </a:r>
            <a:br>
              <a:rPr lang="zh-CN" altLang="en-US"/>
            </a:br>
            <a:r>
              <a:rPr lang="zh-CN" altLang="en-US"/>
              <a:t>ISA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7274C4-A2FD-4DBC-A622-5E4641030D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October 1</a:t>
            </a:r>
            <a:r>
              <a:rPr lang="en-US" altLang="zh-CN" dirty="0"/>
              <a:t>6</a:t>
            </a:r>
            <a:r>
              <a:rPr lang="zh-CN" altLang="en-US" dirty="0"/>
              <a:t>, 201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D0A426-5987-4B61-A821-2A3B63661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31B989-2D62-480A-A7CC-650B6767B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manufacturers offered a new  hybrid version of their RISC instruction sets</a:t>
            </a:r>
          </a:p>
          <a:p>
            <a:pPr lvl="1"/>
            <a:r>
              <a:rPr lang="en-US" altLang="zh-CN"/>
              <a:t>With both 16-bit and 32-bit instructions, even 64-bit</a:t>
            </a:r>
          </a:p>
          <a:p>
            <a:pPr lvl="1"/>
            <a:r>
              <a:rPr lang="en-US" altLang="zh-CN"/>
              <a:t>The narrow instructions support</a:t>
            </a:r>
          </a:p>
          <a:p>
            <a:pPr lvl="2"/>
            <a:r>
              <a:rPr lang="en-US" altLang="zh-CN"/>
              <a:t>Fewer operations</a:t>
            </a:r>
          </a:p>
          <a:p>
            <a:pPr lvl="2"/>
            <a:r>
              <a:rPr lang="en-US" altLang="zh-CN"/>
              <a:t>Smaller address and immediate fields</a:t>
            </a:r>
          </a:p>
          <a:p>
            <a:pPr lvl="2"/>
            <a:r>
              <a:rPr lang="en-US" altLang="zh-CN"/>
              <a:t>Fewer registers</a:t>
            </a:r>
          </a:p>
          <a:p>
            <a:pPr lvl="2"/>
            <a:r>
              <a:rPr lang="en-US" altLang="zh-CN"/>
              <a:t>Two-address format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17153-CB1E-42C4-8805-4D7D750A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F3F1ED-2B94-4D46-A6F8-42C4788D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40EF5F-479A-437A-A629-D84C83E2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B5A38C-6C01-448B-BFCC-4975A0E7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EAFE6F4-802E-4C36-BF04-9E74E27A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ARM Thumb and MIPS MIPS16, which both claim a code size reduction of up to 40%</a:t>
            </a:r>
          </a:p>
          <a:p>
            <a:pPr lvl="1"/>
            <a:r>
              <a:rPr lang="en-US" altLang="zh-CN"/>
              <a:t>Instruction caches act as if they are about 25% larger</a:t>
            </a:r>
          </a:p>
          <a:p>
            <a:r>
              <a:rPr lang="en-US" altLang="zh-CN"/>
              <a:t>IBM</a:t>
            </a:r>
            <a:r>
              <a:rPr lang="zh-CN" altLang="en-US"/>
              <a:t>’</a:t>
            </a:r>
            <a:r>
              <a:rPr lang="en-US" altLang="zh-CN"/>
              <a:t>s CodePack: compresses its standard instruction set</a:t>
            </a:r>
          </a:p>
          <a:p>
            <a:pPr lvl="1"/>
            <a:r>
              <a:rPr lang="en-US" altLang="zh-CN"/>
              <a:t>An overall performance cost of 10%, resulting in a code size reduction of 35% to 40%</a:t>
            </a:r>
          </a:p>
          <a:p>
            <a:r>
              <a:rPr lang="en-US" altLang="zh-CN"/>
              <a:t>Hitachi invented a fixed 16-bit RISC instruction set, called SuperH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82D8C-FDB8-472A-A6A6-267DBFF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FD2F6-C927-475D-82CC-4227B6C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10E85-ED22-493F-BED7-73E94530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746D4F-D1EA-4B6E-A7E6-68941258B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"Typical" RISC ISA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791358-4BD6-4A2F-9CA7-4AFEC3ACF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32-bit fixed format instruction</a:t>
            </a:r>
          </a:p>
          <a:p>
            <a:r>
              <a:rPr lang="en-US" altLang="zh-CN"/>
              <a:t>32 32-bit GPR (R0 == 0, DP takes pair)</a:t>
            </a:r>
          </a:p>
          <a:p>
            <a:r>
              <a:rPr lang="en-US" altLang="zh-CN"/>
              <a:t>3-address, reg-reg arithmetic instruction</a:t>
            </a:r>
          </a:p>
          <a:p>
            <a:r>
              <a:rPr lang="en-US" altLang="zh-CN"/>
              <a:t>Single address mode for load/store</a:t>
            </a:r>
          </a:p>
          <a:p>
            <a:r>
              <a:rPr lang="en-US" altLang="zh-CN"/>
              <a:t>Simple branch conditions</a:t>
            </a:r>
          </a:p>
          <a:p>
            <a:r>
              <a:rPr lang="en-US" altLang="zh-CN"/>
              <a:t>Delayed branch</a:t>
            </a:r>
          </a:p>
          <a:p>
            <a:r>
              <a:rPr lang="en-US" altLang="zh-CN"/>
              <a:t>SPARC, MIPS, HP PA, DEC Alpha, IBM PowerPC, CDC6600, CDC7600, Cray-1, Cray-2...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05EF-5AC7-4CBE-B480-929C53B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EA844-CEAB-4498-80C0-29B5CA8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3A2CAC-BE61-4396-918C-87968BE9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B2EC423-298A-4839-B892-8409BE27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Format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C8CE8A7-A7AD-46A4-AD28-CC80F7FC7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588" y="1052513"/>
            <a:ext cx="3773062" cy="54721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E4701-9494-4367-8E9C-811F0291B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These four formats are found in all five architectures</a:t>
            </a:r>
          </a:p>
          <a:p>
            <a:pPr lvl="1"/>
            <a:r>
              <a:rPr lang="en-US" altLang="zh-CN" dirty="0"/>
              <a:t>Op = the main opcode</a:t>
            </a:r>
          </a:p>
          <a:p>
            <a:pPr lvl="1"/>
            <a:r>
              <a:rPr lang="en-US" altLang="zh-CN" dirty="0" err="1"/>
              <a:t>Opx</a:t>
            </a:r>
            <a:r>
              <a:rPr lang="en-US" altLang="zh-CN" dirty="0"/>
              <a:t> = an opcode extension</a:t>
            </a:r>
          </a:p>
          <a:p>
            <a:pPr lvl="1"/>
            <a:r>
              <a:rPr lang="en-US" altLang="zh-CN" dirty="0"/>
              <a:t>Rd = the destination register</a:t>
            </a:r>
          </a:p>
          <a:p>
            <a:pPr lvl="1"/>
            <a:r>
              <a:rPr lang="en-US" altLang="zh-CN" dirty="0"/>
              <a:t>Rs1 = source register 1</a:t>
            </a:r>
          </a:p>
          <a:p>
            <a:pPr lvl="1"/>
            <a:r>
              <a:rPr lang="en-US" altLang="zh-CN" dirty="0"/>
              <a:t>Rs2 = source register 2</a:t>
            </a:r>
          </a:p>
          <a:p>
            <a:pPr lvl="1"/>
            <a:r>
              <a:rPr lang="en-US" altLang="zh-CN" dirty="0"/>
              <a:t>Const = a constant</a:t>
            </a:r>
          </a:p>
          <a:p>
            <a:pPr lvl="2"/>
            <a:r>
              <a:rPr lang="en-US" altLang="zh-CN" dirty="0"/>
              <a:t>used as an immediate, address, mask, or sift amount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30609A0-6103-4F08-84F2-D19BE25B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2382B2D-81A9-469E-BB8F-8934345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1B37C9A-7ED6-4E77-B472-57790036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840-2BB1-45EC-BDEA-DE825D6ADB4A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EC6FE7B-98C8-4434-918E-B5C88590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Distribution of Data Accesses by Size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7F61934-8ABA-49E5-8683-3609160C5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717625"/>
            <a:ext cx="8785225" cy="4118074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10999-C502-4B77-A65B-A54598C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11767-555D-4089-9046-DBD31B6A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041FD-34AF-4BCD-9E8B-0092654E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808BF26-E5A8-4402-B324-620FDDF52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of Compilers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A3AD8111-E456-49C2-BAC9-029B4F052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079372"/>
            <a:ext cx="8064896" cy="539458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F4BE0-866A-473F-8BA2-6754CF4F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1AF5-41DC-45E3-9FE4-318EC76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CD899-1869-4861-8B1D-50BC49A2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2287B-7F31-4143-88E1-703DE04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Major Types of Optimizations and Examples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7AFC4B-177D-4D59-8820-6AA02102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97" y="1054100"/>
            <a:ext cx="6748606" cy="544512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4349-DDD8-4454-AF0A-0AC5E34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232C-5025-4364-B545-CA11FF0D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E827-69AF-49CA-A546-3B06BF0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0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082BD0-B122-4B4E-B2B4-CD2FA291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Change In Instruction Count as Compiler Optimization Levels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AB9EADF9-9BED-46FE-B012-33A0975D4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16799"/>
            <a:ext cx="8785225" cy="4919726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252E71-6914-49E9-9750-795E5BA7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529F4-84A3-4708-9146-52607310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2F513-5E05-4465-B2D5-182CBC24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36387FB-06E5-435A-8970-2A8B98534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Lineage of RISC Instruction Sets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A8B49BC-3EDC-47D0-862B-0F8BB94DF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037407"/>
            <a:ext cx="8208912" cy="547851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BD5DB-32B4-4EA3-B9CC-7B0D0C3E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7993B-DEF4-4308-8ADC-F88BA3C6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25796-9FB7-49DE-99DB-277E0AA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4313E0-026C-4F73-8533-4E9640B6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Berkeley New ISA, RISC-V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03263D-8EB4-411C-904E-F3E6DD634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RISC-V is a new simple, clean, extensible ISA we developed at Berkeley for education and research</a:t>
            </a:r>
          </a:p>
          <a:p>
            <a:pPr lvl="1"/>
            <a:r>
              <a:rPr lang="en-US" altLang="zh-CN"/>
              <a:t>RISC-I/II, Berkeley RISC implementations</a:t>
            </a:r>
          </a:p>
          <a:p>
            <a:pPr lvl="1"/>
            <a:r>
              <a:rPr lang="en-US" altLang="zh-CN"/>
              <a:t>Berkeley research machines SOAR/SPUR considered RISC-III/IV </a:t>
            </a:r>
          </a:p>
          <a:p>
            <a:r>
              <a:rPr lang="en-US" altLang="zh-CN"/>
              <a:t>Both of the dominant ISAs (x86 and ARM) are too complex to use for teaching</a:t>
            </a:r>
          </a:p>
          <a:p>
            <a:r>
              <a:rPr lang="en-US" altLang="zh-CN"/>
              <a:t>RISC-V ISA manual available on web page</a:t>
            </a:r>
          </a:p>
          <a:p>
            <a:r>
              <a:rPr lang="en-US" altLang="zh-CN"/>
              <a:t>Full GCC-based tool chain available</a:t>
            </a:r>
          </a:p>
          <a:p>
            <a:r>
              <a:rPr lang="en-US" altLang="zh-CN"/>
              <a:t>Version 1.0 published on March 28, 2012</a:t>
            </a:r>
          </a:p>
          <a:p>
            <a:pPr lvl="1"/>
            <a:r>
              <a:rPr lang="en-US" altLang="zh-CN"/>
              <a:t>Based on experience with all these previous projects, the RISC-V ISA definition was begun in summer 2010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D6F92-B981-445C-8196-C0890403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BADD4-009D-464E-9B9B-CFF1CCC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4D4D18-1976-4807-BA60-58375CDC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A9E936-F5CD-4B8F-B163-9E698841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Today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00FCD0-4AAD-4971-99AB-52BB4A14F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Storage</a:t>
            </a:r>
          </a:p>
          <a:p>
            <a:pPr lvl="1"/>
            <a:r>
              <a:rPr lang="en-US" altLang="zh-CN"/>
              <a:t>Memory</a:t>
            </a:r>
          </a:p>
          <a:p>
            <a:pPr lvl="1"/>
            <a:r>
              <a:rPr lang="en-US" altLang="zh-CN"/>
              <a:t>Regesters</a:t>
            </a:r>
          </a:p>
          <a:p>
            <a:r>
              <a:rPr lang="en-US" altLang="zh-CN"/>
              <a:t>Operands</a:t>
            </a:r>
          </a:p>
          <a:p>
            <a:r>
              <a:rPr lang="en-US" altLang="zh-CN"/>
              <a:t>Operations</a:t>
            </a:r>
          </a:p>
          <a:p>
            <a:r>
              <a:rPr lang="en-US" altLang="zh-CN"/>
              <a:t>Format of instructions</a:t>
            </a:r>
          </a:p>
          <a:p>
            <a:r>
              <a:rPr lang="en-US" altLang="zh-CN"/>
              <a:t>Addressing</a:t>
            </a:r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4395F556-38FA-4D3B-92F7-17EFE73D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9038B769-B073-4240-8CD2-EAE8FE85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BF6DE23A-3A21-46E3-B548-E4D8FA1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CAFA9CC-8389-4D62-AFA9-C30B9FD2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RISC-V Instruction Set Manual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0EDD73A-B5CF-417C-9C80-D7C734E0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RISC-V is a new ISA designed to support computer architecture research and education</a:t>
            </a:r>
          </a:p>
          <a:p>
            <a:r>
              <a:rPr lang="zh-CN" altLang="en-US"/>
              <a:t>Our goals in defining RISC-V include:</a:t>
            </a:r>
          </a:p>
          <a:p>
            <a:pPr lvl="1"/>
            <a:r>
              <a:rPr lang="zh-CN" altLang="en-US"/>
              <a:t>Provide a realistic but open ISA that captures important details of commercial general-purpose ISA designs and that is suitable for direct hardware implementation.</a:t>
            </a:r>
          </a:p>
          <a:p>
            <a:pPr lvl="1"/>
            <a:r>
              <a:rPr lang="zh-CN" altLang="en-US"/>
              <a:t>Provide a small but complete base ISA that avoids “over-architecting” for a particular microarchitecture style (e.g., microcoded, in-order, decoupled, out-of-order) or implementation technology (e.g., full-custom, ASIC, FPGA), but which allows efficient implementation in any of these</a:t>
            </a:r>
          </a:p>
          <a:p>
            <a:pPr lvl="1"/>
            <a:r>
              <a:rPr lang="zh-CN" altLang="en-US"/>
              <a:t>Support both 32-bit and 64-bit address space variants for applications, operating system kernels, and hardware implementations.</a:t>
            </a:r>
          </a:p>
          <a:p>
            <a:pPr lvl="1"/>
            <a:r>
              <a:rPr lang="zh-CN" altLang="en-US"/>
              <a:t>Support highly-parallel multicore or manycore implementations, including heterogeneous multiprocessors.</a:t>
            </a:r>
          </a:p>
          <a:p>
            <a:pPr lvl="1"/>
            <a:r>
              <a:rPr lang="zh-CN" altLang="en-US"/>
              <a:t>Support an efficient dense instruction encoding with variable-length instructions, improving performance and reducing energy and code size.</a:t>
            </a:r>
          </a:p>
          <a:p>
            <a:pPr lvl="1"/>
            <a:r>
              <a:rPr lang="zh-CN" altLang="en-US"/>
              <a:t>Support the revised 2008 IEEE 754 floating-point standard.</a:t>
            </a:r>
          </a:p>
          <a:p>
            <a:pPr lvl="1"/>
            <a:r>
              <a:rPr lang="zh-CN" altLang="en-US"/>
              <a:t>Be fully virtualizable.</a:t>
            </a:r>
          </a:p>
          <a:p>
            <a:pPr lvl="1"/>
            <a:r>
              <a:rPr lang="zh-CN" altLang="en-US"/>
              <a:t>Be simple to subset for educational purposes and to reduce complexity of bringing up new implementations.</a:t>
            </a:r>
          </a:p>
          <a:p>
            <a:pPr lvl="1"/>
            <a:r>
              <a:rPr lang="zh-CN" altLang="en-US"/>
              <a:t>Support experimentation with user-level ISA extensions and specialized variants.</a:t>
            </a:r>
          </a:p>
          <a:p>
            <a:pPr lvl="1"/>
            <a:r>
              <a:rPr lang="zh-CN" altLang="en-US"/>
              <a:t>Support independent experimentation with new supervisor-level ISA designs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7FD92-3F09-4579-BAFF-2491057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1A1B3-B0D1-4619-8041-562E158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38C2A-0AA2-4A71-9E0C-F1F01B3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New  fifth-generation RISC design from UC Berkeley</a:t>
            </a:r>
          </a:p>
          <a:p>
            <a:r>
              <a:rPr lang="en-US" dirty="0"/>
              <a:t>Realistic &amp; complete ISA, but open &amp; small</a:t>
            </a:r>
          </a:p>
          <a:p>
            <a:r>
              <a:rPr lang="en-US" dirty="0"/>
              <a:t>Not over-architected for a certain implementation style</a:t>
            </a:r>
          </a:p>
          <a:p>
            <a:r>
              <a:rPr lang="en-US" dirty="0"/>
              <a:t>Both 32-bit (RV32) and 64-bit (RV64) address-space variants</a:t>
            </a:r>
          </a:p>
          <a:p>
            <a:r>
              <a:rPr lang="en-US" dirty="0"/>
              <a:t>Designed for multiprocessing</a:t>
            </a:r>
          </a:p>
          <a:p>
            <a:r>
              <a:rPr lang="en-US" dirty="0"/>
              <a:t>Efficient instruction encoding</a:t>
            </a:r>
          </a:p>
          <a:p>
            <a:r>
              <a:rPr lang="en-US" dirty="0"/>
              <a:t>Easy to subset/extend for education/research</a:t>
            </a:r>
          </a:p>
          <a:p>
            <a:r>
              <a:rPr lang="en-US" dirty="0" err="1"/>
              <a:t>Techreport</a:t>
            </a:r>
            <a:r>
              <a:rPr lang="en-US" dirty="0"/>
              <a:t> with RISC-V spec available on class website</a:t>
            </a:r>
          </a:p>
          <a:p>
            <a:r>
              <a:rPr lang="en-US" dirty="0"/>
              <a:t>Increasing momentum with industry adoption</a:t>
            </a:r>
          </a:p>
          <a:p>
            <a:endParaRPr lang="en-US" dirty="0"/>
          </a:p>
          <a:p>
            <a:r>
              <a:rPr lang="en-US" dirty="0"/>
              <a:t>Please see CS61C Fall 2017, Lectures 5-7 for RISC-V ISA review:</a:t>
            </a:r>
          </a:p>
          <a:p>
            <a:pPr marL="0" indent="0" algn="ctr">
              <a:buNone/>
            </a:pPr>
            <a:r>
              <a:rPr lang="en-US" b="1" dirty="0">
                <a:latin typeface="Courier"/>
                <a:cs typeface="Courier"/>
              </a:rPr>
              <a:t>http://</a:t>
            </a:r>
            <a:r>
              <a:rPr lang="en-US" b="1" dirty="0" err="1">
                <a:latin typeface="Courier"/>
                <a:cs typeface="Courier"/>
              </a:rPr>
              <a:t>inst.eecs.berkeley.edu</a:t>
            </a:r>
            <a:r>
              <a:rPr lang="en-US" b="1" dirty="0">
                <a:latin typeface="Courier"/>
                <a:cs typeface="Courier"/>
              </a:rPr>
              <a:t>/~cs61c/fa17/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41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00CD-33C2-461A-AB88-B12075A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RISC-V Has Three Base Instructions Sets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BC942-E73C-4A0E-A152-3048558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7C007-C767-45A1-97DF-FE84B4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AC7A-F111-4D2A-B873-4B58199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42</a:t>
            </a:fld>
            <a:endParaRPr lang="en-US" altLang="zh-CN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56DF9C-831E-4409-A1B1-0AE11750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02" y="1054100"/>
            <a:ext cx="5058397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2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C1D20-4049-4640-A64F-4AD6C9600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Program counter (</a:t>
            </a:r>
            <a:r>
              <a:rPr lang="en-US" altLang="zh-CN" sz="2400" b="1" dirty="0">
                <a:cs typeface="Calibri"/>
              </a:rPr>
              <a:t>pc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32x32-bit integer registers (</a:t>
            </a:r>
            <a:r>
              <a:rPr lang="en-US" altLang="zh-CN" sz="2400" b="1" dirty="0">
                <a:cs typeface="Calibri"/>
              </a:rPr>
              <a:t>x0-x31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b="1" dirty="0">
                <a:cs typeface="Calibri"/>
              </a:rPr>
              <a:t>x0 </a:t>
            </a:r>
            <a:r>
              <a:rPr lang="en-US" altLang="zh-CN" sz="2400" dirty="0">
                <a:cs typeface="Calibri"/>
              </a:rPr>
              <a:t>always contains a 0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32 floating-point (FP) registers (</a:t>
            </a:r>
            <a:r>
              <a:rPr lang="en-US" altLang="zh-CN" sz="2400" b="1" dirty="0">
                <a:cs typeface="Calibri"/>
              </a:rPr>
              <a:t>f0-f31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altLang="zh-CN" sz="2400" dirty="0">
                <a:cs typeface="Calibri"/>
              </a:rPr>
              <a:t> each can contain a single- or double-precision FP value (32-bit or 64-bit IEEE FP)</a:t>
            </a:r>
          </a:p>
          <a:p>
            <a:pPr lvl="1">
              <a:spcBef>
                <a:spcPct val="0"/>
              </a:spcBef>
              <a:buFont typeface="Arial"/>
              <a:buChar char="•"/>
            </a:pPr>
            <a:endParaRPr lang="en-US" altLang="zh-CN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FP status register (</a:t>
            </a:r>
            <a:r>
              <a:rPr lang="en-US" altLang="zh-CN" sz="2400" b="1" dirty="0" err="1">
                <a:cs typeface="Calibri"/>
              </a:rPr>
              <a:t>fsr</a:t>
            </a:r>
            <a:r>
              <a:rPr lang="en-US" altLang="zh-CN" sz="2400" dirty="0">
                <a:cs typeface="Calibri"/>
              </a:rPr>
              <a:t>), used for FP rounding mode &amp; exception reporting</a:t>
            </a:r>
          </a:p>
          <a:p>
            <a:pPr lvl="1">
              <a:spcBef>
                <a:spcPct val="0"/>
              </a:spcBef>
            </a:pPr>
            <a:endParaRPr lang="en-US" altLang="zh-CN" dirty="0"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771468D-4BF6-45DC-9BC5-CE573A12D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249226"/>
            <a:ext cx="4335463" cy="5078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CD89192-E7DB-408F-B7BF-6AB4D9E17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RISC-V Instruction Length Encoding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8E4C7FC3-A642-4778-9CE1-B0AC44B9D1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540409"/>
            <a:ext cx="8785225" cy="1688031"/>
          </a:xfrm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4B8A4778-07DA-4CE4-ABEF-B7D73625E2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All the 32-bit instructions in the base ISA have their lowest two bits set to 11</a:t>
            </a:r>
          </a:p>
          <a:p>
            <a:r>
              <a:rPr lang="en-US" altLang="zh-CN"/>
              <a:t>The compressed 16-bit instruction-set extensions have their lowest two bits equal to 00, 01, or 10</a:t>
            </a:r>
          </a:p>
          <a:p>
            <a:r>
              <a:rPr lang="en-US" altLang="zh-CN"/>
              <a:t>Instruction-set extensions encoded with more than 32 bits have additional low-order bits set to 1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8C77562-DD3F-4449-ADB5-DE626FEC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2BD6741-DB1E-40A8-A087-7EAC1266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6CFE32-B5E1-4D48-984D-04B8D4C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82FE9-DACE-486E-B0A8-1EBE2A5AE47F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08ACBEF-1582-441C-A9FB-E8AD3475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RISC-V Dynamic Instruction Mix for the SPECint2006 Programs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3CD7F6D-5DBD-41E9-89AC-700C76BC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1843812"/>
            <a:ext cx="8785225" cy="3865701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CCA52-A54B-4542-B59D-A4E95722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2E3F4-5700-46C5-B5CA-2FE161E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C2635-FD13-4AC5-8122-E9345FD5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82FE9-DACE-486E-B0A8-1EBE2A5AE47F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673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>
            <a:extLst>
              <a:ext uri="{FF2B5EF4-FFF2-40B4-BE49-F238E27FC236}">
                <a16:creationId xmlns:a16="http://schemas.microsoft.com/office/drawing/2014/main" id="{360CA5E7-AADB-4BF6-96A7-D718DA97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– 10min Presentations</a:t>
            </a:r>
            <a:endParaRPr lang="zh-CN" altLang="en-US" dirty="0"/>
          </a:p>
        </p:txBody>
      </p:sp>
      <p:sp>
        <p:nvSpPr>
          <p:cNvPr id="46083" name="内容占位符 8">
            <a:extLst>
              <a:ext uri="{FF2B5EF4-FFF2-40B4-BE49-F238E27FC236}">
                <a16:creationId xmlns:a16="http://schemas.microsoft.com/office/drawing/2014/main" id="{19EC1C0C-9C2E-48F7-81A7-D6E45BC24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</a:p>
          <a:p>
            <a:pPr lvl="1"/>
            <a:r>
              <a:rPr lang="en-US" altLang="zh-CN" dirty="0"/>
              <a:t>Appendix A</a:t>
            </a:r>
          </a:p>
          <a:p>
            <a:pPr lvl="2"/>
            <a:r>
              <a:rPr lang="en-US" altLang="zh-CN" dirty="0"/>
              <a:t>A.1~A.9: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A.9</a:t>
            </a:r>
          </a:p>
          <a:p>
            <a:pPr lvl="3"/>
            <a:r>
              <a:rPr lang="en-US" altLang="zh-CN" dirty="0"/>
              <a:t>A.9 Putting It All Together: The RISC-V Architecture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Papers </a:t>
            </a:r>
          </a:p>
          <a:p>
            <a:pPr lvl="1"/>
            <a:r>
              <a:rPr lang="en-US" altLang="zh-CN" dirty="0"/>
              <a:t>"The Case for the Reduced Instruction Set Computer", Patterson, </a:t>
            </a:r>
            <a:r>
              <a:rPr lang="en-US" altLang="zh-CN" dirty="0" err="1"/>
              <a:t>Ditzel</a:t>
            </a:r>
            <a:r>
              <a:rPr lang="en-US" altLang="zh-CN" dirty="0"/>
              <a:t>, 1980 </a:t>
            </a:r>
          </a:p>
          <a:p>
            <a:pPr lvl="1"/>
            <a:r>
              <a:rPr lang="en-US" altLang="zh-CN" dirty="0"/>
              <a:t>Comments on the "The Case for the RISC", Clark, Strecker, 1980</a:t>
            </a:r>
          </a:p>
        </p:txBody>
      </p:sp>
      <p:sp>
        <p:nvSpPr>
          <p:cNvPr id="46087" name="Text Box 4">
            <a:extLst>
              <a:ext uri="{FF2B5EF4-FFF2-40B4-BE49-F238E27FC236}">
                <a16:creationId xmlns:a16="http://schemas.microsoft.com/office/drawing/2014/main" id="{BB79A151-58AB-4E3B-8B5A-5AFB67F36B58}"/>
              </a:ext>
            </a:extLst>
          </p:cNvPr>
          <p:cNvSpPr txBox="1">
            <a:spLocks noChangeArrowheads="1"/>
          </p:cNvSpPr>
          <p:nvPr/>
        </p:nvSpPr>
        <p:spPr bwMode="auto">
          <a:xfrm rot="-1980000">
            <a:off x="3324225" y="3440113"/>
            <a:ext cx="5148263" cy="1176337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6600" b="1">
                <a:solidFill>
                  <a:srgbClr val="FF0000"/>
                </a:solidFill>
              </a:rPr>
              <a:t>Homeworks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A77D9-F758-43E2-9F2D-0EBA6D0B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0CD51-53B4-44C3-9636-32620BBF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5079E-8DB6-46FE-97DE-C2803F2C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E7F934D-B968-420D-82DB-A533B8C00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Coding </a:t>
            </a:r>
            <a:r>
              <a:rPr lang="en-US" altLang="zh-CN"/>
              <a:t>– in 2 Weeks</a:t>
            </a:r>
            <a:endParaRPr lang="zh-CN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713A5AA-058B-4FD7-8541-79E4B33F8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 V Specification v2.1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Report in next lecture</a:t>
            </a:r>
          </a:p>
          <a:p>
            <a:r>
              <a:rPr lang="zh-CN" altLang="en-US" dirty="0"/>
              <a:t>All instructions in </a:t>
            </a:r>
            <a:r>
              <a:rPr lang="en-US" altLang="zh-CN" dirty="0"/>
              <a:t>RISC V 2.1 RV32I&amp;RV32E</a:t>
            </a:r>
            <a:r>
              <a:rPr lang="zh-CN" altLang="en-US" dirty="0"/>
              <a:t> subset</a:t>
            </a:r>
          </a:p>
          <a:p>
            <a:r>
              <a:rPr lang="zh-CN" altLang="en-US" dirty="0"/>
              <a:t>Only the function without the time charactor of the instruction is specified by the program</a:t>
            </a:r>
          </a:p>
          <a:p>
            <a:r>
              <a:rPr lang="zh-CN" altLang="en-US" dirty="0"/>
              <a:t>Test the functions</a:t>
            </a:r>
          </a:p>
          <a:p>
            <a:r>
              <a:rPr lang="zh-CN" altLang="en-US" dirty="0"/>
              <a:t>Exchange your code and then integrate all code</a:t>
            </a:r>
            <a:endParaRPr lang="en-US" altLang="zh-CN" dirty="0"/>
          </a:p>
          <a:p>
            <a:r>
              <a:rPr lang="en-US" altLang="zh-CN" dirty="0"/>
              <a:t>These two weeks</a:t>
            </a:r>
            <a:endParaRPr lang="zh-CN" altLang="en-US" dirty="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AFE12AF9-E865-4D86-9C65-0DC3314E6EBA}"/>
              </a:ext>
            </a:extLst>
          </p:cNvPr>
          <p:cNvSpPr txBox="1">
            <a:spLocks noChangeArrowheads="1"/>
          </p:cNvSpPr>
          <p:nvPr/>
        </p:nvSpPr>
        <p:spPr bwMode="auto">
          <a:xfrm rot="-1980000">
            <a:off x="3324225" y="3727450"/>
            <a:ext cx="5148263" cy="1176338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6600" b="1">
                <a:solidFill>
                  <a:srgbClr val="FF0000"/>
                </a:solidFill>
              </a:rPr>
              <a:t>Homeworks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EFB35A-6F32-496E-A273-154E0F45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83E3D-D64A-405B-98EC-D7288E2D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6E8B3-41A7-4BAB-A79D-FFE4C7E9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285BEF-F294-4562-93BA-AFBBB43C9D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40BBB5-20BE-484C-A868-57D53B6405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A Processor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542D47-8B98-4701-AEC5-A1F6E7D7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What Is a Memory?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79783A-EC06-4C04-B753-6AAF58355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 container of binary number</a:t>
            </a:r>
          </a:p>
          <a:p>
            <a:r>
              <a:rPr lang="zh-CN" altLang="en-US"/>
              <a:t>How to specify a memory?</a:t>
            </a:r>
          </a:p>
          <a:p>
            <a:pPr lvl="1"/>
            <a:r>
              <a:rPr lang="zh-CN" altLang="en-US"/>
              <a:t>How many binary cells (bits) can be accessed in one time? -- the object size</a:t>
            </a:r>
          </a:p>
          <a:p>
            <a:pPr lvl="2"/>
            <a:r>
              <a:rPr lang="zh-CN" altLang="en-US"/>
              <a:t>8 bits in our book and most computer</a:t>
            </a:r>
          </a:p>
          <a:p>
            <a:pPr lvl="2"/>
            <a:r>
              <a:rPr lang="zh-CN" altLang="en-US"/>
              <a:t>8 bits == a byte</a:t>
            </a:r>
          </a:p>
          <a:p>
            <a:pPr lvl="1"/>
            <a:r>
              <a:rPr lang="zh-CN" altLang="en-US"/>
              <a:t>How many bytes in all? -- the memory size</a:t>
            </a:r>
          </a:p>
          <a:p>
            <a:pPr lvl="1"/>
            <a:r>
              <a:rPr lang="zh-CN" altLang="en-US"/>
              <a:t>Where is the cell position? -- the address</a:t>
            </a:r>
          </a:p>
          <a:p>
            <a:pPr lvl="1"/>
            <a:endParaRPr lang="zh-CN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1B4825A-0F50-40A3-89A2-92C6CE6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734D1AE-BCD2-4C57-B08D-CF2D6179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F977BCC-4A5E-4458-B4AC-A2EE2AD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FD896D-7079-48B8-976F-0D75E94F1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343CBF-7DD8-4CCD-91A1-ACC08BE85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Bytes (8 bits)</a:t>
            </a:r>
          </a:p>
          <a:p>
            <a:r>
              <a:rPr lang="zh-CN" altLang="en-US"/>
              <a:t>Half words (16 bits)</a:t>
            </a:r>
          </a:p>
          <a:p>
            <a:r>
              <a:rPr lang="zh-CN" altLang="en-US"/>
              <a:t>Words (32 bits)</a:t>
            </a:r>
          </a:p>
          <a:p>
            <a:r>
              <a:rPr lang="zh-CN" altLang="en-US"/>
              <a:t>Double words (64 bits)</a:t>
            </a:r>
          </a:p>
          <a:p>
            <a:endParaRPr lang="zh-CN" altLang="en-US"/>
          </a:p>
          <a:p>
            <a:r>
              <a:rPr lang="zh-CN" altLang="en-US"/>
              <a:t>How to access these units?</a:t>
            </a:r>
          </a:p>
          <a:p>
            <a:pPr lvl="1"/>
            <a:r>
              <a:rPr lang="zh-CN" altLang="en-US"/>
              <a:t>Programming in your code</a:t>
            </a:r>
          </a:p>
          <a:p>
            <a:pPr lvl="1"/>
            <a:r>
              <a:rPr lang="zh-CN" altLang="en-US"/>
              <a:t>Test</a:t>
            </a:r>
          </a:p>
          <a:p>
            <a:pPr lvl="1"/>
            <a:r>
              <a:rPr lang="zh-CN" altLang="en-US"/>
              <a:t>suggestion: in procedures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26723-90CC-4FE9-AAA3-0D0E8D3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E1364-04A9-42FC-ACED-8E9F961E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2329A-774F-45E9-ACC8-B7132FD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0E6DD5-12C4-4AB4-9E3A-666142DB3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Little and Big Endian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80361835-0F00-48F0-A8D1-DB3B3FC4D84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40095494"/>
              </p:ext>
            </p:extLst>
          </p:nvPr>
        </p:nvGraphicFramePr>
        <p:xfrm>
          <a:off x="179389" y="1054101"/>
          <a:ext cx="8785224" cy="5327229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bit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24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31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#0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#2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#3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#0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32-bit integer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36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0x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36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6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big-endian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ost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4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little-endian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ost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1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90170" marR="90170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90170" marR="90170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BC048-88C7-4BD1-B367-14BE4B38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BEBFC-EA1F-4518-BE96-E18A305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A6CD1-F9A9-4B9F-9EC9-227585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374B34-9914-4E61-84B6-D0CEBBD5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Byte Aligned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3AC895-7185-425C-9F26-20F5CDD799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An access to an object of size s bytes at byte address A is aligned if </a:t>
            </a:r>
          </a:p>
          <a:p>
            <a:r>
              <a:rPr lang="en-US" altLang="zh-CN"/>
              <a:t>         A mod s = 0</a:t>
            </a:r>
          </a:p>
          <a:p>
            <a:pPr lvl="1"/>
            <a:r>
              <a:rPr lang="en-US" altLang="zh-CN"/>
              <a:t>Figure A.5/page A8</a:t>
            </a:r>
          </a:p>
        </p:txBody>
      </p:sp>
      <p:graphicFrame>
        <p:nvGraphicFramePr>
          <p:cNvPr id="15364" name="Group 4">
            <a:extLst>
              <a:ext uri="{FF2B5EF4-FFF2-40B4-BE49-F238E27FC236}">
                <a16:creationId xmlns:a16="http://schemas.microsoft.com/office/drawing/2014/main" id="{75E81DF0-4F78-4882-80E7-CCF3A7B5D0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1570341"/>
              </p:ext>
            </p:extLst>
          </p:nvPr>
        </p:nvGraphicFramePr>
        <p:xfrm>
          <a:off x="211931" y="3068960"/>
          <a:ext cx="8720138" cy="2919414"/>
        </p:xfrm>
        <a:graphic>
          <a:graphicData uri="http://schemas.openxmlformats.org/drawingml/2006/table">
            <a:tbl>
              <a:tblPr/>
              <a:tblGrid>
                <a:gridCol w="326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Width of object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Byte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14497F-0542-41C7-B02D-E2897A53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22D022D-2640-4B82-8560-67DC49F2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C3DC7B9-4302-4914-B146-1DDE77C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B6C1-E314-4012-8E75-B4E97143AB3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70CC70-08AD-40C4-A1C2-C55AC5FB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Registers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4E8648-50D4-459F-95EF-F837E1427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Another forms of storage internal to the CPU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831F-BB50-4C24-9CB0-F659DB36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4643C-6E51-4F6A-8F61-310C454A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98F066-B291-4617-B378-B29A5079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2374</Words>
  <Characters>0</Characters>
  <Application>Microsoft Office PowerPoint</Application>
  <DocSecurity>0</DocSecurity>
  <PresentationFormat>全屏显示(4:3)</PresentationFormat>
  <Lines>0</Lines>
  <Paragraphs>517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Courier</vt:lpstr>
      <vt:lpstr>等线</vt:lpstr>
      <vt:lpstr>楷体_GB2312</vt:lpstr>
      <vt:lpstr>宋体</vt:lpstr>
      <vt:lpstr>Arial</vt:lpstr>
      <vt:lpstr>Calibri</vt:lpstr>
      <vt:lpstr>Times New Roman</vt:lpstr>
      <vt:lpstr>Office Theme</vt:lpstr>
      <vt:lpstr>Advanced Computer Architecture (ACA 2018)</vt:lpstr>
      <vt:lpstr>Quiz 1 - Functions of X Y Z … 2min</vt:lpstr>
      <vt:lpstr>Lecture 02 ISA</vt:lpstr>
      <vt:lpstr>Objects Today</vt:lpstr>
      <vt:lpstr>What Is a Memory?</vt:lpstr>
      <vt:lpstr>Accessing Mode</vt:lpstr>
      <vt:lpstr>The Little and Big Endian</vt:lpstr>
      <vt:lpstr>Byte Aligned</vt:lpstr>
      <vt:lpstr>Registers</vt:lpstr>
      <vt:lpstr>Three Types of Register File</vt:lpstr>
      <vt:lpstr>Structure of a Copmuter</vt:lpstr>
      <vt:lpstr>Type and Size of Common Operands</vt:lpstr>
      <vt:lpstr>Structure of a Copmuter</vt:lpstr>
      <vt:lpstr>Operations: Types of Instructions</vt:lpstr>
      <vt:lpstr>The Top 10 Instructions for the 80x86 (SPECint92)</vt:lpstr>
      <vt:lpstr>Branch Instructions</vt:lpstr>
      <vt:lpstr> The Frequencies of Control Flow Instructions</vt:lpstr>
      <vt:lpstr>Methods to Evaluation Branch Conditions</vt:lpstr>
      <vt:lpstr>Branch Distances</vt:lpstr>
      <vt:lpstr>Frequency of Types of Compares in Conditional Branches</vt:lpstr>
      <vt:lpstr>Structure of a Copmuter</vt:lpstr>
      <vt:lpstr>The Pop Addressing Modes</vt:lpstr>
      <vt:lpstr>Immediate Operand</vt:lpstr>
      <vt:lpstr>Immediate Values</vt:lpstr>
      <vt:lpstr>Use of Memory Addressing Modes</vt:lpstr>
      <vt:lpstr>Displacement Values Distributions</vt:lpstr>
      <vt:lpstr>Structure of a Copmuter</vt:lpstr>
      <vt:lpstr>How to Encoding an Instruction Set</vt:lpstr>
      <vt:lpstr>Three Basic Variations in Instruction Encoding</vt:lpstr>
      <vt:lpstr>Reduced Code Size in RISCs</vt:lpstr>
      <vt:lpstr>Reduced Code Size in RISCs</vt:lpstr>
      <vt:lpstr>A "Typical" RISC ISA</vt:lpstr>
      <vt:lpstr>Instruction Format</vt:lpstr>
      <vt:lpstr>Distribution of Data Accesses by Size</vt:lpstr>
      <vt:lpstr>The Structure of Compilers</vt:lpstr>
      <vt:lpstr>Major Types of Optimizations and Examples</vt:lpstr>
      <vt:lpstr>Change In Instruction Count as Compiler Optimization Levels</vt:lpstr>
      <vt:lpstr>The Lineage of RISC Instruction Sets</vt:lpstr>
      <vt:lpstr>Berkeley New ISA, RISC-V</vt:lpstr>
      <vt:lpstr>The RISC-V Instruction Set Manual</vt:lpstr>
      <vt:lpstr>RISC-V ISA</vt:lpstr>
      <vt:lpstr>RISC-V Has Three Base Instructions Sets </vt:lpstr>
      <vt:lpstr>RV32 Processor State</vt:lpstr>
      <vt:lpstr>RISC-V Instruction Length Encoding</vt:lpstr>
      <vt:lpstr>RISC-V Dynamic Instruction Mix for the SPECint2006 Programs</vt:lpstr>
      <vt:lpstr>Reading – 10min Presentations</vt:lpstr>
      <vt:lpstr>Coding – in 2 Weeks</vt:lpstr>
      <vt:lpstr>Next…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zaq</dc:creator>
  <cp:keywords/>
  <dc:description/>
  <cp:lastModifiedBy>Chun-yuan Zhang</cp:lastModifiedBy>
  <cp:revision>88</cp:revision>
  <dcterms:created xsi:type="dcterms:W3CDTF">2013-01-25T01:44:32Z</dcterms:created>
  <dcterms:modified xsi:type="dcterms:W3CDTF">2018-10-17T09:37:42Z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