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61"/>
  </p:notesMasterIdLst>
  <p:sldIdLst>
    <p:sldId id="257" r:id="rId2"/>
    <p:sldId id="258" r:id="rId3"/>
    <p:sldId id="693" r:id="rId4"/>
    <p:sldId id="694" r:id="rId5"/>
    <p:sldId id="695" r:id="rId6"/>
    <p:sldId id="696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11" r:id="rId23"/>
    <p:sldId id="765" r:id="rId24"/>
    <p:sldId id="766" r:id="rId25"/>
    <p:sldId id="767" r:id="rId26"/>
    <p:sldId id="716" r:id="rId27"/>
    <p:sldId id="768" r:id="rId28"/>
    <p:sldId id="769" r:id="rId29"/>
    <p:sldId id="770" r:id="rId30"/>
    <p:sldId id="771" r:id="rId31"/>
    <p:sldId id="772" r:id="rId32"/>
    <p:sldId id="773" r:id="rId33"/>
    <p:sldId id="774" r:id="rId34"/>
    <p:sldId id="775" r:id="rId35"/>
    <p:sldId id="776" r:id="rId36"/>
    <p:sldId id="777" r:id="rId37"/>
    <p:sldId id="778" r:id="rId38"/>
    <p:sldId id="779" r:id="rId39"/>
    <p:sldId id="780" r:id="rId40"/>
    <p:sldId id="781" r:id="rId41"/>
    <p:sldId id="782" r:id="rId42"/>
    <p:sldId id="783" r:id="rId43"/>
    <p:sldId id="784" r:id="rId44"/>
    <p:sldId id="785" r:id="rId45"/>
    <p:sldId id="786" r:id="rId46"/>
    <p:sldId id="787" r:id="rId47"/>
    <p:sldId id="788" r:id="rId48"/>
    <p:sldId id="789" r:id="rId49"/>
    <p:sldId id="790" r:id="rId50"/>
    <p:sldId id="791" r:id="rId51"/>
    <p:sldId id="741" r:id="rId52"/>
    <p:sldId id="792" r:id="rId53"/>
    <p:sldId id="793" r:id="rId54"/>
    <p:sldId id="794" r:id="rId55"/>
    <p:sldId id="795" r:id="rId56"/>
    <p:sldId id="796" r:id="rId57"/>
    <p:sldId id="797" r:id="rId58"/>
    <p:sldId id="798" r:id="rId59"/>
    <p:sldId id="799" r:id="rId6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Objects="1">
      <p:cViewPr varScale="1">
        <p:scale>
          <a:sx n="106" d="100"/>
          <a:sy n="106" d="100"/>
        </p:scale>
        <p:origin x="600" y="184"/>
      </p:cViewPr>
      <p:guideLst>
        <p:guide orient="horz" pos="2105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6B484B-DFF7-47A5-9F46-7382F8B556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E4C369-246C-4A98-9239-F1C10831EB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6C54897-F7F3-485D-8D86-121D95DBAE5A}" type="datetime1">
              <a:rPr lang="zh-CN" altLang="en-US"/>
              <a:pPr/>
              <a:t>2018/11/7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F146F0-4831-442F-B385-B1F57F4F7FC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766763"/>
            <a:ext cx="473233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8630204-4E10-420C-B59C-2D47C19D3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784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A40649D-27BC-45A9-92E5-CA9A7320B6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CE5C11-1706-42A2-B2D6-280BC66C6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8A01122-A8E9-402B-8CF4-6A46901102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2E870B7-7691-4F86-93E3-EF5AB10E0C6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3529280"/>
            <a:ext cx="2339752" cy="63394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083" y="4176450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0A1F-5852-4A09-BDBB-C9AAA4839EC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15FC-0FBD-4CFD-AB41-03A94898F00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6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8D5-EEC5-4DEF-96B6-A944A5C8ED9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9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3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E5E539-93AB-4F1A-B16F-4A220B2C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19B39-7C00-4AFD-8960-90E51BB9E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ACA14, Fall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1BFF8-17E7-4D0A-AD3C-F17A8981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8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4A66-ED64-4C44-9994-A9EA7E0B03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335338" cy="547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736"/>
            <a:ext cx="4335338" cy="547260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2416-87D7-4686-8487-6E3BE2682E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94" y="104775"/>
            <a:ext cx="8793440" cy="823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2340"/>
            <a:ext cx="4318670" cy="504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557089"/>
            <a:ext cx="4318670" cy="496825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52340"/>
            <a:ext cx="4335338" cy="504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57089"/>
            <a:ext cx="4340184" cy="496825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3AD-1FD6-4006-8339-2F7C5F0615E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3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840-2BB1-45EC-BDEA-DE825D6ADB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9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23F3-1F8D-43DB-B696-DD0EC19DDAB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3F7F-1009-4701-A982-B361A9A5A74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3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Advanced Computer Architecture, 2018 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077-14D3-47C7-B9FA-A53BD69E1E1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5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36524"/>
            <a:ext cx="8784976" cy="77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4100"/>
            <a:ext cx="8784976" cy="544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479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College of Computer, NUDT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6716" y="6479382"/>
            <a:ext cx="416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Advanced Computer Architecture, 201</a:t>
            </a:r>
            <a:r>
              <a:rPr lang="en-US" altLang="zh-CN" dirty="0"/>
              <a:t>8</a:t>
            </a:r>
            <a:r>
              <a:rPr lang="zh-CN" altLang="en-US" dirty="0"/>
              <a:t> Fall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3230" y="6459538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2D06-41C1-4303-B1D9-F581E5FE907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2244483-38C9-421D-A8CE-36604EE9EE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911225"/>
            <a:ext cx="4572000" cy="142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6" r:id="rId12"/>
    <p:sldLayoutId id="214748368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 2018)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ans" dirty="0"/>
              <a:t>Prof</a:t>
            </a:r>
            <a:r>
              <a:rPr lang="en-US" altLang="zh-CN" dirty="0"/>
              <a:t>. </a:t>
            </a:r>
            <a:r>
              <a:rPr lang="en-US" altLang="zh-Hans" dirty="0"/>
              <a:t>SHEN</a:t>
            </a:r>
            <a:r>
              <a:rPr lang="zh-Hans" altLang="en-US" dirty="0"/>
              <a:t> </a:t>
            </a:r>
            <a:r>
              <a:rPr lang="en-US" altLang="zh-Hans" dirty="0"/>
              <a:t>Li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2018</a:t>
            </a:r>
          </a:p>
        </p:txBody>
      </p:sp>
    </p:spTree>
  </p:cSld>
  <p:clrMapOvr>
    <a:masterClrMapping/>
  </p:clrMapOvr>
  <p:transition advTm="381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Dependences, Hazard and Stall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Dependences are a property of programs</a:t>
            </a:r>
          </a:p>
          <a:p>
            <a:r>
              <a:rPr lang="en-US" altLang="zh-CN" dirty="0"/>
              <a:t>But</a:t>
            </a:r>
          </a:p>
          <a:p>
            <a:pPr lvl="1"/>
            <a:r>
              <a:rPr lang="en-US" altLang="zh-CN" dirty="0"/>
              <a:t>A dependence results in an actual hazard?</a:t>
            </a:r>
          </a:p>
          <a:p>
            <a:pPr lvl="1"/>
            <a:r>
              <a:rPr lang="en-US" altLang="zh-CN" dirty="0"/>
              <a:t>That hazard actually causes a stall?</a:t>
            </a:r>
          </a:p>
          <a:p>
            <a:r>
              <a:rPr lang="en-US" altLang="zh-CN" dirty="0"/>
              <a:t>The presence of the dependence indicates the </a:t>
            </a:r>
            <a:r>
              <a:rPr lang="zh-CN" altLang="en-US" dirty="0"/>
              <a:t>potential </a:t>
            </a:r>
            <a:r>
              <a:rPr lang="en-US" altLang="zh-CN" dirty="0"/>
              <a:t>for a hazard</a:t>
            </a:r>
          </a:p>
          <a:p>
            <a:pPr lvl="1"/>
            <a:r>
              <a:rPr lang="en-US" altLang="zh-CN" dirty="0"/>
              <a:t>This is critical to understanding how ILP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CN" dirty="0"/>
              <a:t>exploited</a:t>
            </a:r>
          </a:p>
        </p:txBody>
      </p:sp>
    </p:spTree>
    <p:extLst>
      <p:ext uri="{BB962C8B-B14F-4D97-AF65-F5344CB8AC3E}">
        <p14:creationId xmlns:p14="http://schemas.microsoft.com/office/powerpoint/2010/main" val="24194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hazard is created by dependence between instructions</a:t>
            </a:r>
          </a:p>
          <a:p>
            <a:pPr lvl="1"/>
            <a:r>
              <a:rPr lang="en-US" altLang="zh-CN" dirty="0"/>
              <a:t>They are </a:t>
            </a:r>
            <a:r>
              <a:rPr lang="en-US" altLang="zh-CN" b="1" dirty="0">
                <a:solidFill>
                  <a:srgbClr val="FF0000"/>
                </a:solidFill>
              </a:rPr>
              <a:t>close</a:t>
            </a:r>
            <a:r>
              <a:rPr lang="en-US" altLang="zh-CN" dirty="0"/>
              <a:t> enough</a:t>
            </a:r>
          </a:p>
          <a:p>
            <a:pPr lvl="1"/>
            <a:r>
              <a:rPr lang="en-US" altLang="zh-CN" dirty="0"/>
              <a:t>The overlap during execution</a:t>
            </a:r>
          </a:p>
          <a:p>
            <a:pPr lvl="1"/>
            <a:r>
              <a:rPr lang="en-US" altLang="zh-CN" dirty="0"/>
              <a:t>&gt; Change the order of access to the operand involved in the dependence</a:t>
            </a:r>
          </a:p>
          <a:p>
            <a:r>
              <a:rPr lang="en-US" altLang="zh-CN" dirty="0"/>
              <a:t>Three types of data hazards</a:t>
            </a:r>
          </a:p>
          <a:p>
            <a:pPr lvl="1"/>
            <a:r>
              <a:rPr lang="en-US" altLang="zh-CN" dirty="0"/>
              <a:t>Read after write (RAW)</a:t>
            </a:r>
          </a:p>
          <a:p>
            <a:pPr lvl="1"/>
            <a:r>
              <a:rPr lang="en-US" altLang="zh-CN" dirty="0"/>
              <a:t>Write after write (WAW)</a:t>
            </a:r>
          </a:p>
          <a:p>
            <a:pPr lvl="1"/>
            <a:r>
              <a:rPr lang="en-US" altLang="zh-CN" dirty="0"/>
              <a:t>Write after read (WAR)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3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An Example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</p:spTree>
    <p:extLst>
      <p:ext uri="{BB962C8B-B14F-4D97-AF65-F5344CB8AC3E}">
        <p14:creationId xmlns:p14="http://schemas.microsoft.com/office/powerpoint/2010/main" val="819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RAW Hazard - 1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F6BCD6-5D65-364C-811D-FB5FA2AD7A9A}"/>
              </a:ext>
            </a:extLst>
          </p:cNvPr>
          <p:cNvGrpSpPr/>
          <p:nvPr/>
        </p:nvGrpSpPr>
        <p:grpSpPr>
          <a:xfrm>
            <a:off x="3275856" y="1412776"/>
            <a:ext cx="1728192" cy="1728192"/>
            <a:chOff x="3275856" y="1412776"/>
            <a:chExt cx="1728192" cy="1728192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E58730B4-9689-7046-BA2F-52126A16B85C}"/>
                </a:ext>
              </a:extLst>
            </p:cNvPr>
            <p:cNvCxnSpPr/>
            <p:nvPr/>
          </p:nvCxnSpPr>
          <p:spPr>
            <a:xfrm>
              <a:off x="3275856" y="1412776"/>
              <a:ext cx="864096" cy="12241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3086D07-2463-4A4C-9EBB-51997D9E53B8}"/>
                </a:ext>
              </a:extLst>
            </p:cNvPr>
            <p:cNvCxnSpPr>
              <a:cxnSpLocks/>
            </p:cNvCxnSpPr>
            <p:nvPr/>
          </p:nvCxnSpPr>
          <p:spPr>
            <a:xfrm>
              <a:off x="4355976" y="2780928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090D2C92-0542-AD48-9074-EDF9DCFDFCF7}"/>
                </a:ext>
              </a:extLst>
            </p:cNvPr>
            <p:cNvCxnSpPr/>
            <p:nvPr/>
          </p:nvCxnSpPr>
          <p:spPr>
            <a:xfrm>
              <a:off x="4644008" y="2780928"/>
              <a:ext cx="36004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7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RAW Hazard - 1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67B1A75-EBE1-DC4A-8B8E-21010EC8ADC6}"/>
              </a:ext>
            </a:extLst>
          </p:cNvPr>
          <p:cNvGrpSpPr/>
          <p:nvPr/>
        </p:nvGrpSpPr>
        <p:grpSpPr>
          <a:xfrm>
            <a:off x="3203848" y="1916832"/>
            <a:ext cx="1872208" cy="1800200"/>
            <a:chOff x="3203848" y="1916832"/>
            <a:chExt cx="1872208" cy="1800200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5668694-1139-BA4E-BEC6-8AB379423F02}"/>
                </a:ext>
              </a:extLst>
            </p:cNvPr>
            <p:cNvCxnSpPr/>
            <p:nvPr/>
          </p:nvCxnSpPr>
          <p:spPr>
            <a:xfrm>
              <a:off x="3203848" y="1916832"/>
              <a:ext cx="720080" cy="288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D9420294-548B-6C43-9040-D26535A27974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2276872"/>
              <a:ext cx="432048" cy="1440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70B2E81-23A3-4E49-B342-8E493E3D5B4F}"/>
                </a:ext>
              </a:extLst>
            </p:cNvPr>
            <p:cNvCxnSpPr/>
            <p:nvPr/>
          </p:nvCxnSpPr>
          <p:spPr>
            <a:xfrm>
              <a:off x="4355976" y="2276872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E08469A6-F078-ED48-874F-8272EE00FFF4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2276872"/>
              <a:ext cx="36004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89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RAW Hazard - 3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9FF7A11-DD0C-A14C-977B-01C319022E5E}"/>
              </a:ext>
            </a:extLst>
          </p:cNvPr>
          <p:cNvCxnSpPr/>
          <p:nvPr/>
        </p:nvCxnSpPr>
        <p:spPr>
          <a:xfrm>
            <a:off x="3203848" y="2420888"/>
            <a:ext cx="936104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6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RAW Hazard - 4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f8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f8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f2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9FF7A11-DD0C-A14C-977B-01C319022E5E}"/>
              </a:ext>
            </a:extLst>
          </p:cNvPr>
          <p:cNvCxnSpPr/>
          <p:nvPr/>
        </p:nvCxnSpPr>
        <p:spPr>
          <a:xfrm>
            <a:off x="3203848" y="2924944"/>
            <a:ext cx="936104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WAR Hazard - 1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f8,	f2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D6F5A77-0F4B-DD41-A9C0-00771B9E6D4F}"/>
              </a:ext>
            </a:extLst>
          </p:cNvPr>
          <p:cNvCxnSpPr/>
          <p:nvPr/>
        </p:nvCxnSpPr>
        <p:spPr>
          <a:xfrm flipH="1">
            <a:off x="3203848" y="2924944"/>
            <a:ext cx="936104" cy="7920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8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WAR Hazard - 2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f8,	f2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D6F5A77-0F4B-DD41-A9C0-00771B9E6D4F}"/>
              </a:ext>
            </a:extLst>
          </p:cNvPr>
          <p:cNvCxnSpPr>
            <a:cxnSpLocks/>
          </p:cNvCxnSpPr>
          <p:nvPr/>
        </p:nvCxnSpPr>
        <p:spPr>
          <a:xfrm flipH="1">
            <a:off x="3419872" y="3429000"/>
            <a:ext cx="1656184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WAW Hazard - 1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	f8,	f2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6E2EE0-A27A-F344-9218-91D53B75A6FB}"/>
              </a:ext>
            </a:extLst>
          </p:cNvPr>
          <p:cNvGrpSpPr/>
          <p:nvPr/>
        </p:nvGrpSpPr>
        <p:grpSpPr>
          <a:xfrm>
            <a:off x="2689212" y="1412776"/>
            <a:ext cx="307504" cy="2304256"/>
            <a:chOff x="7524328" y="2348880"/>
            <a:chExt cx="288032" cy="180020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64764C9B-B0E0-3F40-97C9-531B383112AD}"/>
                </a:ext>
              </a:extLst>
            </p:cNvPr>
            <p:cNvCxnSpPr/>
            <p:nvPr/>
          </p:nvCxnSpPr>
          <p:spPr>
            <a:xfrm flipH="1">
              <a:off x="7524328" y="2348880"/>
              <a:ext cx="288032" cy="216024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644A6B8-1F0F-DF41-8BCA-B36361D9B85D}"/>
                </a:ext>
              </a:extLst>
            </p:cNvPr>
            <p:cNvCxnSpPr/>
            <p:nvPr/>
          </p:nvCxnSpPr>
          <p:spPr>
            <a:xfrm>
              <a:off x="7524328" y="2564904"/>
              <a:ext cx="0" cy="1368152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59D2E98-7118-6C4B-98AC-4AAADE11FF13}"/>
                </a:ext>
              </a:extLst>
            </p:cNvPr>
            <p:cNvCxnSpPr/>
            <p:nvPr/>
          </p:nvCxnSpPr>
          <p:spPr>
            <a:xfrm>
              <a:off x="7524328" y="3933056"/>
              <a:ext cx="288032" cy="216024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10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Lecture </a:t>
            </a:r>
            <a:r>
              <a:rPr lang="en-US" altLang="zh-Hans" dirty="0"/>
              <a:t>05</a:t>
            </a:r>
            <a:br>
              <a:rPr lang="zh-CN" altLang="en-US" dirty="0"/>
            </a:br>
            <a:r>
              <a:rPr lang="en-US" altLang="zh-Hans" dirty="0"/>
              <a:t>ILP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Loop</a:t>
            </a:r>
            <a:r>
              <a:rPr lang="zh-Hans" altLang="en-US" dirty="0"/>
              <a:t> </a:t>
            </a:r>
            <a:r>
              <a:rPr lang="en-US" altLang="zh-Hans" dirty="0"/>
              <a:t>Unrolling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/>
              <a:t>November</a:t>
            </a:r>
            <a:r>
              <a:rPr lang="zh-CN" altLang="en-US" dirty="0"/>
              <a:t> </a:t>
            </a:r>
            <a:r>
              <a:rPr lang="en-US" altLang="zh-Hans" dirty="0"/>
              <a:t>07</a:t>
            </a:r>
            <a:r>
              <a:rPr lang="zh-CN" altLang="en-US" dirty="0"/>
              <a:t>, 201</a:t>
            </a:r>
            <a:r>
              <a:rPr lang="en-US" altLang="zh-CN" dirty="0"/>
              <a:t>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Hans" dirty="0"/>
              <a:t>ata</a:t>
            </a:r>
            <a:r>
              <a:rPr lang="zh-Hans" altLang="en-US" dirty="0"/>
              <a:t> </a:t>
            </a:r>
            <a:r>
              <a:rPr lang="en-US" altLang="zh-Hans" dirty="0"/>
              <a:t>Hazards: All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6FC5451A-8040-DF49-BAFD-EA5A889BC4DA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260476"/>
            <a:ext cx="2230438" cy="2516187"/>
            <a:chOff x="0" y="0"/>
            <a:chExt cx="4426" cy="4212"/>
          </a:xfrm>
        </p:grpSpPr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23503BC0-D190-E94B-AD0D-EF3898FA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15" cy="4177"/>
            </a:xfrm>
            <a:custGeom>
              <a:avLst/>
              <a:gdLst>
                <a:gd name="T0" fmla="*/ 715 w 192"/>
                <a:gd name="T1" fmla="*/ 0 h 1872"/>
                <a:gd name="T2" fmla="*/ 0 w 192"/>
                <a:gd name="T3" fmla="*/ 214 h 1872"/>
                <a:gd name="T4" fmla="*/ 0 w 192"/>
                <a:gd name="T5" fmla="*/ 3856 h 1872"/>
                <a:gd name="T6" fmla="*/ 715 w 192"/>
                <a:gd name="T7" fmla="*/ 4177 h 18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872">
                  <a:moveTo>
                    <a:pt x="192" y="0"/>
                  </a:moveTo>
                  <a:lnTo>
                    <a:pt x="0" y="96"/>
                  </a:lnTo>
                  <a:lnTo>
                    <a:pt x="0" y="1728"/>
                  </a:lnTo>
                  <a:lnTo>
                    <a:pt x="192" y="1872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543D285A-50C8-3548-B4D1-F90B75A0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427"/>
              <a:ext cx="2997" cy="2785"/>
              <a:chOff x="0" y="0"/>
              <a:chExt cx="952" cy="1179"/>
            </a:xfrm>
          </p:grpSpPr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D4641A4E-54C7-1A4B-BC08-4E9EB61D8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89" cy="850"/>
              </a:xfrm>
              <a:prstGeom prst="line">
                <a:avLst/>
              </a:prstGeom>
              <a:noFill/>
              <a:ln w="254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6" name="未知">
                <a:extLst>
                  <a:ext uri="{FF2B5EF4-FFF2-40B4-BE49-F238E27FC236}">
                    <a16:creationId xmlns:a16="http://schemas.microsoft.com/office/drawing/2014/main" id="{D8B220F8-9218-D54E-B072-3F7562F47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" y="728"/>
                <a:ext cx="606" cy="451"/>
              </a:xfrm>
              <a:custGeom>
                <a:avLst/>
                <a:gdLst>
                  <a:gd name="T0" fmla="*/ 0 w 576"/>
                  <a:gd name="T1" fmla="*/ 0 h 528"/>
                  <a:gd name="T2" fmla="*/ 303 w 576"/>
                  <a:gd name="T3" fmla="*/ 0 h 528"/>
                  <a:gd name="T4" fmla="*/ 606 w 576"/>
                  <a:gd name="T5" fmla="*/ 451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528">
                    <a:moveTo>
                      <a:pt x="0" y="0"/>
                    </a:moveTo>
                    <a:lnTo>
                      <a:pt x="288" y="0"/>
                    </a:lnTo>
                    <a:lnTo>
                      <a:pt x="576" y="528"/>
                    </a:ln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FF8B886A-15B1-424F-B239-84058FDC1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3532"/>
              <a:ext cx="2429" cy="680"/>
            </a:xfrm>
            <a:prstGeom prst="line">
              <a:avLst/>
            </a:prstGeom>
            <a:noFill/>
            <a:ln w="25400" cmpd="sng">
              <a:solidFill>
                <a:srgbClr val="FF01F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CACCB328-C70E-6246-915E-21497EE4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2891"/>
              <a:ext cx="1144" cy="1175"/>
            </a:xfrm>
            <a:prstGeom prst="line">
              <a:avLst/>
            </a:prstGeom>
            <a:noFill/>
            <a:ln w="25400" cmpd="sng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2F23ECF-7ED2-7643-9CD4-41DC31313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2891"/>
              <a:ext cx="999" cy="1175"/>
            </a:xfrm>
            <a:prstGeom prst="line">
              <a:avLst/>
            </a:prstGeom>
            <a:noFill/>
            <a:ln w="25400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835E710B-7383-A54D-AF22-8496F6BA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052"/>
              <a:ext cx="1090" cy="1145"/>
            </a:xfrm>
            <a:prstGeom prst="line">
              <a:avLst/>
            </a:prstGeom>
            <a:noFill/>
            <a:ln w="25400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21" name="Group 13">
              <a:extLst>
                <a:ext uri="{FF2B5EF4-FFF2-40B4-BE49-F238E27FC236}">
                  <a16:creationId xmlns:a16="http://schemas.microsoft.com/office/drawing/2014/main" id="{D7701350-9080-BE42-8DF1-E4B4CCED1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962"/>
              <a:ext cx="2453" cy="3000"/>
              <a:chOff x="0" y="0"/>
              <a:chExt cx="778" cy="1270"/>
            </a:xfrm>
          </p:grpSpPr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36D832E2-10C4-A048-9601-D60AF3AFF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86" cy="18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3" name="未知">
                <a:extLst>
                  <a:ext uri="{FF2B5EF4-FFF2-40B4-BE49-F238E27FC236}">
                    <a16:creationId xmlns:a16="http://schemas.microsoft.com/office/drawing/2014/main" id="{636B9995-2BD5-F548-8A44-10C002C2B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" y="91"/>
                <a:ext cx="683" cy="418"/>
              </a:xfrm>
              <a:custGeom>
                <a:avLst/>
                <a:gdLst>
                  <a:gd name="T0" fmla="*/ 0 w 672"/>
                  <a:gd name="T1" fmla="*/ 0 h 480"/>
                  <a:gd name="T2" fmla="*/ 390 w 672"/>
                  <a:gd name="T3" fmla="*/ 0 h 480"/>
                  <a:gd name="T4" fmla="*/ 683 w 672"/>
                  <a:gd name="T5" fmla="*/ 418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480">
                    <a:moveTo>
                      <a:pt x="0" y="0"/>
                    </a:moveTo>
                    <a:lnTo>
                      <a:pt x="384" y="0"/>
                    </a:lnTo>
                    <a:lnTo>
                      <a:pt x="672" y="48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未知">
                <a:extLst>
                  <a:ext uri="{FF2B5EF4-FFF2-40B4-BE49-F238E27FC236}">
                    <a16:creationId xmlns:a16="http://schemas.microsoft.com/office/drawing/2014/main" id="{FE85186D-03A9-AD4E-A837-A444541FE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27"/>
                <a:ext cx="181" cy="1043"/>
              </a:xfrm>
              <a:custGeom>
                <a:avLst/>
                <a:gdLst>
                  <a:gd name="T0" fmla="*/ 0 w 192"/>
                  <a:gd name="T1" fmla="*/ 0 h 1008"/>
                  <a:gd name="T2" fmla="*/ 45 w 192"/>
                  <a:gd name="T3" fmla="*/ 894 h 1008"/>
                  <a:gd name="T4" fmla="*/ 181 w 192"/>
                  <a:gd name="T5" fmla="*/ 1043 h 10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0" y="0"/>
                    </a:moveTo>
                    <a:lnTo>
                      <a:pt x="48" y="864"/>
                    </a:lnTo>
                    <a:lnTo>
                      <a:pt x="192" y="100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FE8EA15D-0CA9-134D-94EB-411640258458}"/>
              </a:ext>
            </a:extLst>
          </p:cNvPr>
          <p:cNvGrpSpPr>
            <a:grpSpLocks/>
          </p:cNvGrpSpPr>
          <p:nvPr/>
        </p:nvGrpSpPr>
        <p:grpSpPr bwMode="auto">
          <a:xfrm>
            <a:off x="6724869" y="734178"/>
            <a:ext cx="1776413" cy="5727700"/>
            <a:chOff x="0" y="0"/>
            <a:chExt cx="3349" cy="6982"/>
          </a:xfrm>
        </p:grpSpPr>
        <p:sp>
          <p:nvSpPr>
            <p:cNvPr id="28" name="Oval 18">
              <a:extLst>
                <a:ext uri="{FF2B5EF4-FFF2-40B4-BE49-F238E27FC236}">
                  <a16:creationId xmlns:a16="http://schemas.microsoft.com/office/drawing/2014/main" id="{5B11DEE5-EBA3-4E4C-9888-FC2015F99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78FA7241-380E-0E43-B21B-48C6856C3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5F8624E7-5EE6-8C48-8183-76329FA8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F0116DC4-2A25-AF49-9F53-19F367ED4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D17A82A4-1EC0-4948-A53D-B9F44359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938152-81ED-5542-AF6F-D6C9723B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3CB30FB9-828B-9441-BAD7-C5701058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49B6BA6F-A5CA-AD45-B68C-903F0BDB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67E5AA99-3D16-BE47-9F92-4152D16D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27">
              <a:extLst>
                <a:ext uri="{FF2B5EF4-FFF2-40B4-BE49-F238E27FC236}">
                  <a16:creationId xmlns:a16="http://schemas.microsoft.com/office/drawing/2014/main" id="{5747F0C0-A9EB-494B-AF8D-BB247609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940D71B5-AA6E-C84D-9BB1-597CD3A0D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29">
              <a:extLst>
                <a:ext uri="{FF2B5EF4-FFF2-40B4-BE49-F238E27FC236}">
                  <a16:creationId xmlns:a16="http://schemas.microsoft.com/office/drawing/2014/main" id="{D652BFAE-3E57-0543-80C9-1154EFAD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F0C9397F-F487-354E-ACB8-D7B2B1CC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EEE7B67B-5E80-A44C-858B-3EEFFE47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D5550E44-EB3A-1342-80FC-970D3A2B9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1ECFA49F-C718-0D4A-B3B6-49AE6132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44" name="Text Box 34">
            <a:extLst>
              <a:ext uri="{FF2B5EF4-FFF2-40B4-BE49-F238E27FC236}">
                <a16:creationId xmlns:a16="http://schemas.microsoft.com/office/drawing/2014/main" id="{F3BBD489-C5FF-1246-9463-7AAF0970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34" y="4630126"/>
            <a:ext cx="47102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/>
              <a:t>Execuation 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zh-CN" altLang="en-US" sz="2800" dirty="0"/>
              <a:t>In-order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0" lang="zh-CN" altLang="en-US" sz="2800" dirty="0"/>
              <a:t>Out-of-order (o-o-o)</a:t>
            </a:r>
          </a:p>
        </p:txBody>
      </p:sp>
    </p:spTree>
    <p:extLst>
      <p:ext uri="{BB962C8B-B14F-4D97-AF65-F5344CB8AC3E}">
        <p14:creationId xmlns:p14="http://schemas.microsoft.com/office/powerpoint/2010/main" val="259157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Valid Order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6FC5451A-8040-DF49-BAFD-EA5A889BC4DA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260476"/>
            <a:ext cx="2230438" cy="2516187"/>
            <a:chOff x="0" y="0"/>
            <a:chExt cx="4426" cy="4212"/>
          </a:xfrm>
        </p:grpSpPr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23503BC0-D190-E94B-AD0D-EF3898FA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15" cy="4177"/>
            </a:xfrm>
            <a:custGeom>
              <a:avLst/>
              <a:gdLst>
                <a:gd name="T0" fmla="*/ 715 w 192"/>
                <a:gd name="T1" fmla="*/ 0 h 1872"/>
                <a:gd name="T2" fmla="*/ 0 w 192"/>
                <a:gd name="T3" fmla="*/ 214 h 1872"/>
                <a:gd name="T4" fmla="*/ 0 w 192"/>
                <a:gd name="T5" fmla="*/ 3856 h 1872"/>
                <a:gd name="T6" fmla="*/ 715 w 192"/>
                <a:gd name="T7" fmla="*/ 4177 h 18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872">
                  <a:moveTo>
                    <a:pt x="192" y="0"/>
                  </a:moveTo>
                  <a:lnTo>
                    <a:pt x="0" y="96"/>
                  </a:lnTo>
                  <a:lnTo>
                    <a:pt x="0" y="1728"/>
                  </a:lnTo>
                  <a:lnTo>
                    <a:pt x="192" y="1872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543D285A-50C8-3548-B4D1-F90B75A0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427"/>
              <a:ext cx="2997" cy="2785"/>
              <a:chOff x="0" y="0"/>
              <a:chExt cx="952" cy="1179"/>
            </a:xfrm>
          </p:grpSpPr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D4641A4E-54C7-1A4B-BC08-4E9EB61D8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89" cy="850"/>
              </a:xfrm>
              <a:prstGeom prst="line">
                <a:avLst/>
              </a:prstGeom>
              <a:noFill/>
              <a:ln w="254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6" name="未知">
                <a:extLst>
                  <a:ext uri="{FF2B5EF4-FFF2-40B4-BE49-F238E27FC236}">
                    <a16:creationId xmlns:a16="http://schemas.microsoft.com/office/drawing/2014/main" id="{D8B220F8-9218-D54E-B072-3F7562F47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" y="728"/>
                <a:ext cx="606" cy="451"/>
              </a:xfrm>
              <a:custGeom>
                <a:avLst/>
                <a:gdLst>
                  <a:gd name="T0" fmla="*/ 0 w 576"/>
                  <a:gd name="T1" fmla="*/ 0 h 528"/>
                  <a:gd name="T2" fmla="*/ 303 w 576"/>
                  <a:gd name="T3" fmla="*/ 0 h 528"/>
                  <a:gd name="T4" fmla="*/ 606 w 576"/>
                  <a:gd name="T5" fmla="*/ 451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528">
                    <a:moveTo>
                      <a:pt x="0" y="0"/>
                    </a:moveTo>
                    <a:lnTo>
                      <a:pt x="288" y="0"/>
                    </a:lnTo>
                    <a:lnTo>
                      <a:pt x="576" y="528"/>
                    </a:ln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FF8B886A-15B1-424F-B239-84058FDC1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3532"/>
              <a:ext cx="2429" cy="680"/>
            </a:xfrm>
            <a:prstGeom prst="line">
              <a:avLst/>
            </a:prstGeom>
            <a:noFill/>
            <a:ln w="25400" cmpd="sng">
              <a:solidFill>
                <a:srgbClr val="FF01F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CACCB328-C70E-6246-915E-21497EE4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2891"/>
              <a:ext cx="1144" cy="1175"/>
            </a:xfrm>
            <a:prstGeom prst="line">
              <a:avLst/>
            </a:prstGeom>
            <a:noFill/>
            <a:ln w="25400" cmpd="sng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2F23ECF-7ED2-7643-9CD4-41DC31313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2891"/>
              <a:ext cx="999" cy="1175"/>
            </a:xfrm>
            <a:prstGeom prst="line">
              <a:avLst/>
            </a:prstGeom>
            <a:noFill/>
            <a:ln w="25400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835E710B-7383-A54D-AF22-8496F6BA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052"/>
              <a:ext cx="1090" cy="1145"/>
            </a:xfrm>
            <a:prstGeom prst="line">
              <a:avLst/>
            </a:prstGeom>
            <a:noFill/>
            <a:ln w="25400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21" name="Group 13">
              <a:extLst>
                <a:ext uri="{FF2B5EF4-FFF2-40B4-BE49-F238E27FC236}">
                  <a16:creationId xmlns:a16="http://schemas.microsoft.com/office/drawing/2014/main" id="{D7701350-9080-BE42-8DF1-E4B4CCED1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962"/>
              <a:ext cx="2453" cy="3000"/>
              <a:chOff x="0" y="0"/>
              <a:chExt cx="778" cy="1270"/>
            </a:xfrm>
          </p:grpSpPr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36D832E2-10C4-A048-9601-D60AF3AFF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86" cy="18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3" name="未知">
                <a:extLst>
                  <a:ext uri="{FF2B5EF4-FFF2-40B4-BE49-F238E27FC236}">
                    <a16:creationId xmlns:a16="http://schemas.microsoft.com/office/drawing/2014/main" id="{636B9995-2BD5-F548-8A44-10C002C2B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" y="91"/>
                <a:ext cx="683" cy="418"/>
              </a:xfrm>
              <a:custGeom>
                <a:avLst/>
                <a:gdLst>
                  <a:gd name="T0" fmla="*/ 0 w 672"/>
                  <a:gd name="T1" fmla="*/ 0 h 480"/>
                  <a:gd name="T2" fmla="*/ 390 w 672"/>
                  <a:gd name="T3" fmla="*/ 0 h 480"/>
                  <a:gd name="T4" fmla="*/ 683 w 672"/>
                  <a:gd name="T5" fmla="*/ 418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480">
                    <a:moveTo>
                      <a:pt x="0" y="0"/>
                    </a:moveTo>
                    <a:lnTo>
                      <a:pt x="384" y="0"/>
                    </a:lnTo>
                    <a:lnTo>
                      <a:pt x="672" y="48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未知">
                <a:extLst>
                  <a:ext uri="{FF2B5EF4-FFF2-40B4-BE49-F238E27FC236}">
                    <a16:creationId xmlns:a16="http://schemas.microsoft.com/office/drawing/2014/main" id="{FE85186D-03A9-AD4E-A837-A444541FE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27"/>
                <a:ext cx="181" cy="1043"/>
              </a:xfrm>
              <a:custGeom>
                <a:avLst/>
                <a:gdLst>
                  <a:gd name="T0" fmla="*/ 0 w 192"/>
                  <a:gd name="T1" fmla="*/ 0 h 1008"/>
                  <a:gd name="T2" fmla="*/ 45 w 192"/>
                  <a:gd name="T3" fmla="*/ 894 h 1008"/>
                  <a:gd name="T4" fmla="*/ 181 w 192"/>
                  <a:gd name="T5" fmla="*/ 1043 h 10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0" y="0"/>
                    </a:moveTo>
                    <a:lnTo>
                      <a:pt x="48" y="864"/>
                    </a:lnTo>
                    <a:lnTo>
                      <a:pt x="192" y="100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FE8EA15D-0CA9-134D-94EB-411640258458}"/>
              </a:ext>
            </a:extLst>
          </p:cNvPr>
          <p:cNvGrpSpPr>
            <a:grpSpLocks/>
          </p:cNvGrpSpPr>
          <p:nvPr/>
        </p:nvGrpSpPr>
        <p:grpSpPr bwMode="auto">
          <a:xfrm>
            <a:off x="6724869" y="734178"/>
            <a:ext cx="1776413" cy="5727700"/>
            <a:chOff x="0" y="0"/>
            <a:chExt cx="3349" cy="6982"/>
          </a:xfrm>
        </p:grpSpPr>
        <p:sp>
          <p:nvSpPr>
            <p:cNvPr id="28" name="Oval 18">
              <a:extLst>
                <a:ext uri="{FF2B5EF4-FFF2-40B4-BE49-F238E27FC236}">
                  <a16:creationId xmlns:a16="http://schemas.microsoft.com/office/drawing/2014/main" id="{5B11DEE5-EBA3-4E4C-9888-FC2015F99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78FA7241-380E-0E43-B21B-48C6856C3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5F8624E7-5EE6-8C48-8183-76329FA8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F0116DC4-2A25-AF49-9F53-19F367ED4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D17A82A4-1EC0-4948-A53D-B9F44359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938152-81ED-5542-AF6F-D6C9723B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3CB30FB9-828B-9441-BAD7-C5701058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49B6BA6F-A5CA-AD45-B68C-903F0BDB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67E5AA99-3D16-BE47-9F92-4152D16D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27">
              <a:extLst>
                <a:ext uri="{FF2B5EF4-FFF2-40B4-BE49-F238E27FC236}">
                  <a16:creationId xmlns:a16="http://schemas.microsoft.com/office/drawing/2014/main" id="{5747F0C0-A9EB-494B-AF8D-BB247609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940D71B5-AA6E-C84D-9BB1-597CD3A0D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29">
              <a:extLst>
                <a:ext uri="{FF2B5EF4-FFF2-40B4-BE49-F238E27FC236}">
                  <a16:creationId xmlns:a16="http://schemas.microsoft.com/office/drawing/2014/main" id="{D652BFAE-3E57-0543-80C9-1154EFAD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F0C9397F-F487-354E-ACB8-D7B2B1CC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EEE7B67B-5E80-A44C-858B-3EEFFE47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D5550E44-EB3A-1342-80FC-970D3A2B9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1ECFA49F-C718-0D4A-B3B6-49AE6132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aphicFrame>
        <p:nvGraphicFramePr>
          <p:cNvPr id="46" name="Group 4">
            <a:extLst>
              <a:ext uri="{FF2B5EF4-FFF2-40B4-BE49-F238E27FC236}">
                <a16:creationId xmlns:a16="http://schemas.microsoft.com/office/drawing/2014/main" id="{AED5CEAF-D472-0C44-B703-86C8692F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42574"/>
              </p:ext>
            </p:extLst>
          </p:nvPr>
        </p:nvGraphicFramePr>
        <p:xfrm>
          <a:off x="179512" y="4507953"/>
          <a:ext cx="6400800" cy="1657351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Group 4">
            <a:extLst>
              <a:ext uri="{FF2B5EF4-FFF2-40B4-BE49-F238E27FC236}">
                <a16:creationId xmlns:a16="http://schemas.microsoft.com/office/drawing/2014/main" id="{88DB7B53-1C44-4157-9BD3-82C3B354A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149"/>
              </p:ext>
            </p:extLst>
          </p:nvPr>
        </p:nvGraphicFramePr>
        <p:xfrm>
          <a:off x="179512" y="4507953"/>
          <a:ext cx="6400800" cy="1657351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日期占位符 6">
            <a:extLst>
              <a:ext uri="{FF2B5EF4-FFF2-40B4-BE49-F238E27FC236}">
                <a16:creationId xmlns:a16="http://schemas.microsoft.com/office/drawing/2014/main" id="{6F9EA022-1788-0B48-B09C-626C10D2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479381"/>
            <a:ext cx="2057400" cy="365125"/>
          </a:xfrm>
        </p:spPr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36" name="页脚占位符 7">
            <a:extLst>
              <a:ext uri="{FF2B5EF4-FFF2-40B4-BE49-F238E27FC236}">
                <a16:creationId xmlns:a16="http://schemas.microsoft.com/office/drawing/2014/main" id="{7DA47D72-13B6-9D4D-A29D-EA5A4B7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716" y="6479382"/>
            <a:ext cx="4167572" cy="365125"/>
          </a:xfrm>
        </p:spPr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37" name="灯片编号占位符 8">
            <a:extLst>
              <a:ext uri="{FF2B5EF4-FFF2-40B4-BE49-F238E27FC236}">
                <a16:creationId xmlns:a16="http://schemas.microsoft.com/office/drawing/2014/main" id="{1485C1C6-B3E1-7444-BF08-501E505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3230" y="6459538"/>
            <a:ext cx="936104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40" name="内容占位符 3">
            <a:extLst>
              <a:ext uri="{FF2B5EF4-FFF2-40B4-BE49-F238E27FC236}">
                <a16:creationId xmlns:a16="http://schemas.microsoft.com/office/drawing/2014/main" id="{E95001D8-3299-CA44-AADA-9CCA60BD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4100"/>
            <a:ext cx="8784976" cy="54451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I1 	DIVD		f6, 	f6,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I2 	LD		f2,	45(r3)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I3 	MULTD	f0,	f2,	f4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I4 	DIVD		f8,	f6,	f2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I5	SUBD		f10,	f0,	f6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I6 	ADDD		f6,	f8,	f2</a:t>
            </a: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6104C6DF-AE37-7A44-835C-D4A337184681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260476"/>
            <a:ext cx="2230438" cy="2516187"/>
            <a:chOff x="0" y="0"/>
            <a:chExt cx="4426" cy="4212"/>
          </a:xfrm>
        </p:grpSpPr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31BD9F83-0BB5-6642-BB1A-5C4CFC70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15" cy="4177"/>
            </a:xfrm>
            <a:custGeom>
              <a:avLst/>
              <a:gdLst>
                <a:gd name="T0" fmla="*/ 715 w 192"/>
                <a:gd name="T1" fmla="*/ 0 h 1872"/>
                <a:gd name="T2" fmla="*/ 0 w 192"/>
                <a:gd name="T3" fmla="*/ 214 h 1872"/>
                <a:gd name="T4" fmla="*/ 0 w 192"/>
                <a:gd name="T5" fmla="*/ 3856 h 1872"/>
                <a:gd name="T6" fmla="*/ 715 w 192"/>
                <a:gd name="T7" fmla="*/ 4177 h 18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872">
                  <a:moveTo>
                    <a:pt x="192" y="0"/>
                  </a:moveTo>
                  <a:lnTo>
                    <a:pt x="0" y="96"/>
                  </a:lnTo>
                  <a:lnTo>
                    <a:pt x="0" y="1728"/>
                  </a:lnTo>
                  <a:lnTo>
                    <a:pt x="192" y="1872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07253D5-749D-3C4C-8A56-C56C72E92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427"/>
              <a:ext cx="2997" cy="2785"/>
              <a:chOff x="0" y="0"/>
              <a:chExt cx="952" cy="1179"/>
            </a:xfrm>
          </p:grpSpPr>
          <p:sp>
            <p:nvSpPr>
              <p:cNvPr id="52" name="Line 7">
                <a:extLst>
                  <a:ext uri="{FF2B5EF4-FFF2-40B4-BE49-F238E27FC236}">
                    <a16:creationId xmlns:a16="http://schemas.microsoft.com/office/drawing/2014/main" id="{0AB8862A-B2A2-994B-A0BE-725E331E2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89" cy="850"/>
              </a:xfrm>
              <a:prstGeom prst="line">
                <a:avLst/>
              </a:prstGeom>
              <a:noFill/>
              <a:ln w="25400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3" name="未知">
                <a:extLst>
                  <a:ext uri="{FF2B5EF4-FFF2-40B4-BE49-F238E27FC236}">
                    <a16:creationId xmlns:a16="http://schemas.microsoft.com/office/drawing/2014/main" id="{A511531D-6E1D-E64D-BC2C-2F51FAEBB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" y="728"/>
                <a:ext cx="606" cy="451"/>
              </a:xfrm>
              <a:custGeom>
                <a:avLst/>
                <a:gdLst>
                  <a:gd name="T0" fmla="*/ 0 w 576"/>
                  <a:gd name="T1" fmla="*/ 0 h 528"/>
                  <a:gd name="T2" fmla="*/ 303 w 576"/>
                  <a:gd name="T3" fmla="*/ 0 h 528"/>
                  <a:gd name="T4" fmla="*/ 606 w 576"/>
                  <a:gd name="T5" fmla="*/ 451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528">
                    <a:moveTo>
                      <a:pt x="0" y="0"/>
                    </a:moveTo>
                    <a:lnTo>
                      <a:pt x="288" y="0"/>
                    </a:lnTo>
                    <a:lnTo>
                      <a:pt x="576" y="528"/>
                    </a:ln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3B306962-BB52-C94F-B17D-E6CF4DB95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3532"/>
              <a:ext cx="2429" cy="680"/>
            </a:xfrm>
            <a:prstGeom prst="line">
              <a:avLst/>
            </a:prstGeom>
            <a:noFill/>
            <a:ln w="25400" cmpd="sng">
              <a:solidFill>
                <a:srgbClr val="FF01F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540FDDB3-9883-6D4D-A3A7-0C0230E42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2891"/>
              <a:ext cx="1144" cy="1175"/>
            </a:xfrm>
            <a:prstGeom prst="line">
              <a:avLst/>
            </a:prstGeom>
            <a:noFill/>
            <a:ln w="25400" cmpd="sng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5A81017B-1DEF-5E4B-9D04-2709A0AB4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2891"/>
              <a:ext cx="999" cy="1175"/>
            </a:xfrm>
            <a:prstGeom prst="line">
              <a:avLst/>
            </a:prstGeom>
            <a:noFill/>
            <a:ln w="25400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09EE4B30-8339-294E-A4DB-BBDEF696D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052"/>
              <a:ext cx="1090" cy="1145"/>
            </a:xfrm>
            <a:prstGeom prst="line">
              <a:avLst/>
            </a:prstGeom>
            <a:noFill/>
            <a:ln w="25400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48" name="Group 13">
              <a:extLst>
                <a:ext uri="{FF2B5EF4-FFF2-40B4-BE49-F238E27FC236}">
                  <a16:creationId xmlns:a16="http://schemas.microsoft.com/office/drawing/2014/main" id="{AA392B85-B831-8440-87B3-1C0FFED08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962"/>
              <a:ext cx="2453" cy="3000"/>
              <a:chOff x="0" y="0"/>
              <a:chExt cx="778" cy="1270"/>
            </a:xfrm>
          </p:grpSpPr>
          <p:sp>
            <p:nvSpPr>
              <p:cNvPr id="49" name="Line 14">
                <a:extLst>
                  <a:ext uri="{FF2B5EF4-FFF2-40B4-BE49-F238E27FC236}">
                    <a16:creationId xmlns:a16="http://schemas.microsoft.com/office/drawing/2014/main" id="{11F616C2-5423-2647-9613-D7168591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86" cy="18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0" name="未知">
                <a:extLst>
                  <a:ext uri="{FF2B5EF4-FFF2-40B4-BE49-F238E27FC236}">
                    <a16:creationId xmlns:a16="http://schemas.microsoft.com/office/drawing/2014/main" id="{3618544B-ABD1-814A-9003-F2F79997B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" y="91"/>
                <a:ext cx="683" cy="418"/>
              </a:xfrm>
              <a:custGeom>
                <a:avLst/>
                <a:gdLst>
                  <a:gd name="T0" fmla="*/ 0 w 672"/>
                  <a:gd name="T1" fmla="*/ 0 h 480"/>
                  <a:gd name="T2" fmla="*/ 390 w 672"/>
                  <a:gd name="T3" fmla="*/ 0 h 480"/>
                  <a:gd name="T4" fmla="*/ 683 w 672"/>
                  <a:gd name="T5" fmla="*/ 418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480">
                    <a:moveTo>
                      <a:pt x="0" y="0"/>
                    </a:moveTo>
                    <a:lnTo>
                      <a:pt x="384" y="0"/>
                    </a:lnTo>
                    <a:lnTo>
                      <a:pt x="672" y="480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未知">
                <a:extLst>
                  <a:ext uri="{FF2B5EF4-FFF2-40B4-BE49-F238E27FC236}">
                    <a16:creationId xmlns:a16="http://schemas.microsoft.com/office/drawing/2014/main" id="{9D730CCC-A7FE-5B41-82E2-82F4F32E2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27"/>
                <a:ext cx="181" cy="1043"/>
              </a:xfrm>
              <a:custGeom>
                <a:avLst/>
                <a:gdLst>
                  <a:gd name="T0" fmla="*/ 0 w 192"/>
                  <a:gd name="T1" fmla="*/ 0 h 1008"/>
                  <a:gd name="T2" fmla="*/ 45 w 192"/>
                  <a:gd name="T3" fmla="*/ 894 h 1008"/>
                  <a:gd name="T4" fmla="*/ 181 w 192"/>
                  <a:gd name="T5" fmla="*/ 1043 h 10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0" y="0"/>
                    </a:moveTo>
                    <a:lnTo>
                      <a:pt x="48" y="864"/>
                    </a:lnTo>
                    <a:lnTo>
                      <a:pt x="192" y="1008"/>
                    </a:ln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17">
            <a:extLst>
              <a:ext uri="{FF2B5EF4-FFF2-40B4-BE49-F238E27FC236}">
                <a16:creationId xmlns:a16="http://schemas.microsoft.com/office/drawing/2014/main" id="{E21EE129-13A9-6747-B31A-B3B9D7EB8C68}"/>
              </a:ext>
            </a:extLst>
          </p:cNvPr>
          <p:cNvGrpSpPr>
            <a:grpSpLocks/>
          </p:cNvGrpSpPr>
          <p:nvPr/>
        </p:nvGrpSpPr>
        <p:grpSpPr bwMode="auto">
          <a:xfrm>
            <a:off x="6724869" y="734178"/>
            <a:ext cx="1776413" cy="5727700"/>
            <a:chOff x="0" y="0"/>
            <a:chExt cx="3349" cy="6982"/>
          </a:xfrm>
        </p:grpSpPr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50FFC670-4D10-0B45-81E7-F6FE612E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56" name="未知">
              <a:extLst>
                <a:ext uri="{FF2B5EF4-FFF2-40B4-BE49-F238E27FC236}">
                  <a16:creationId xmlns:a16="http://schemas.microsoft.com/office/drawing/2014/main" id="{307FF01C-AF58-9245-8CE3-441EEF80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未知">
              <a:extLst>
                <a:ext uri="{FF2B5EF4-FFF2-40B4-BE49-F238E27FC236}">
                  <a16:creationId xmlns:a16="http://schemas.microsoft.com/office/drawing/2014/main" id="{62565D21-6091-4646-B2D3-65E2D7732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未知">
              <a:extLst>
                <a:ext uri="{FF2B5EF4-FFF2-40B4-BE49-F238E27FC236}">
                  <a16:creationId xmlns:a16="http://schemas.microsoft.com/office/drawing/2014/main" id="{1E3E9774-B714-354E-8652-1D6D9F88C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未知">
              <a:extLst>
                <a:ext uri="{FF2B5EF4-FFF2-40B4-BE49-F238E27FC236}">
                  <a16:creationId xmlns:a16="http://schemas.microsoft.com/office/drawing/2014/main" id="{A154ADD7-0F4C-AE4C-99FC-057E538BF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592E4588-CCB8-EC4A-A59E-F08F0EFB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1" name="未知">
              <a:extLst>
                <a:ext uri="{FF2B5EF4-FFF2-40B4-BE49-F238E27FC236}">
                  <a16:creationId xmlns:a16="http://schemas.microsoft.com/office/drawing/2014/main" id="{7A252BF6-BC94-C344-B01E-CCBD8E71E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未知">
              <a:extLst>
                <a:ext uri="{FF2B5EF4-FFF2-40B4-BE49-F238E27FC236}">
                  <a16:creationId xmlns:a16="http://schemas.microsoft.com/office/drawing/2014/main" id="{267F4D49-5FBB-B34C-9162-BBB4C20B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未知">
              <a:extLst>
                <a:ext uri="{FF2B5EF4-FFF2-40B4-BE49-F238E27FC236}">
                  <a16:creationId xmlns:a16="http://schemas.microsoft.com/office/drawing/2014/main" id="{1527D0CE-10F4-DB4D-B853-E0876F52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7">
              <a:extLst>
                <a:ext uri="{FF2B5EF4-FFF2-40B4-BE49-F238E27FC236}">
                  <a16:creationId xmlns:a16="http://schemas.microsoft.com/office/drawing/2014/main" id="{31CB82A0-2084-F441-9576-5BE56199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65" name="未知">
              <a:extLst>
                <a:ext uri="{FF2B5EF4-FFF2-40B4-BE49-F238E27FC236}">
                  <a16:creationId xmlns:a16="http://schemas.microsoft.com/office/drawing/2014/main" id="{D4E896BE-276D-174B-8F6F-A1714BE89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29">
              <a:extLst>
                <a:ext uri="{FF2B5EF4-FFF2-40B4-BE49-F238E27FC236}">
                  <a16:creationId xmlns:a16="http://schemas.microsoft.com/office/drawing/2014/main" id="{20BE73D3-88FB-0B43-BBB3-9E34116C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7" name="未知">
              <a:extLst>
                <a:ext uri="{FF2B5EF4-FFF2-40B4-BE49-F238E27FC236}">
                  <a16:creationId xmlns:a16="http://schemas.microsoft.com/office/drawing/2014/main" id="{3A0E6633-A8D6-1440-A846-26BAA328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56127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31">
              <a:extLst>
                <a:ext uri="{FF2B5EF4-FFF2-40B4-BE49-F238E27FC236}">
                  <a16:creationId xmlns:a16="http://schemas.microsoft.com/office/drawing/2014/main" id="{9D284C8E-160B-6044-A0CC-2D81A5B1E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69" name="未知">
              <a:extLst>
                <a:ext uri="{FF2B5EF4-FFF2-40B4-BE49-F238E27FC236}">
                  <a16:creationId xmlns:a16="http://schemas.microsoft.com/office/drawing/2014/main" id="{560CB905-1232-E349-848E-67B57BAC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92D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70" name="Oval 33">
              <a:extLst>
                <a:ext uri="{FF2B5EF4-FFF2-40B4-BE49-F238E27FC236}">
                  <a16:creationId xmlns:a16="http://schemas.microsoft.com/office/drawing/2014/main" id="{6751CFD5-ED41-CC43-ABD5-55EA0D221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" name="标题 1">
            <a:extLst>
              <a:ext uri="{FF2B5EF4-FFF2-40B4-BE49-F238E27FC236}">
                <a16:creationId xmlns:a16="http://schemas.microsoft.com/office/drawing/2014/main" id="{BA59C2B9-3036-E146-966C-D5CECF8C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6524"/>
            <a:ext cx="8784976" cy="774701"/>
          </a:xfrm>
        </p:spPr>
        <p:txBody>
          <a:bodyPr/>
          <a:lstStyle/>
          <a:p>
            <a:r>
              <a:rPr lang="en-US" altLang="zh-CN" dirty="0"/>
              <a:t>Instruction Scheduling: Out of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7183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54459065-ABAE-4E99-9065-FA710376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15888"/>
            <a:ext cx="8783638" cy="650875"/>
          </a:xfrm>
        </p:spPr>
        <p:txBody>
          <a:bodyPr>
            <a:normAutofit/>
          </a:bodyPr>
          <a:lstStyle/>
          <a:p>
            <a:r>
              <a:rPr lang="en-US" altLang="zh-CN" dirty="0"/>
              <a:t>Latency of Instructions: Assumption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BDBC2F5-389B-4F7B-B20F-0E761697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981075"/>
            <a:ext cx="8783638" cy="54721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				      	      Latency*</a:t>
            </a:r>
          </a:p>
          <a:p>
            <a:pPr marL="0" indent="0">
              <a:buNone/>
            </a:pPr>
            <a:r>
              <a:rPr lang="zh-CN" altLang="en-US" dirty="0"/>
              <a:t>I1 	DIVD		f6, 	f6,	f4 	4</a:t>
            </a:r>
          </a:p>
          <a:p>
            <a:pPr marL="0" indent="0">
              <a:buNone/>
            </a:pPr>
            <a:r>
              <a:rPr lang="zh-CN" altLang="en-US" dirty="0"/>
              <a:t>I2	LD		f2,	45(r3)		1</a:t>
            </a:r>
          </a:p>
          <a:p>
            <a:pPr marL="0" indent="0">
              <a:buNone/>
            </a:pPr>
            <a:r>
              <a:rPr lang="zh-CN" altLang="en-US" dirty="0"/>
              <a:t>I3	MULTD	f0,	f2,	f4	3</a:t>
            </a:r>
          </a:p>
          <a:p>
            <a:pPr marL="0" indent="0">
              <a:buNone/>
            </a:pPr>
            <a:r>
              <a:rPr lang="zh-CN" altLang="en-US" dirty="0"/>
              <a:t>I4	DIVD		f8,	f6,	f2	4</a:t>
            </a:r>
          </a:p>
          <a:p>
            <a:pPr marL="0" indent="0">
              <a:buNone/>
            </a:pPr>
            <a:r>
              <a:rPr lang="zh-CN" altLang="en-US" dirty="0"/>
              <a:t>I5	SUBD		f10,	f0,	f6	1</a:t>
            </a:r>
          </a:p>
          <a:p>
            <a:pPr marL="0" indent="0">
              <a:buNone/>
            </a:pPr>
            <a:r>
              <a:rPr lang="zh-CN" altLang="en-US" dirty="0"/>
              <a:t>I6	ADDD		f6,	f8,	f2	1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*The latencies are extra cycles to the 5-stage</a:t>
            </a:r>
          </a:p>
        </p:txBody>
      </p:sp>
      <p:sp>
        <p:nvSpPr>
          <p:cNvPr id="35" name="日期占位符 6">
            <a:extLst>
              <a:ext uri="{FF2B5EF4-FFF2-40B4-BE49-F238E27FC236}">
                <a16:creationId xmlns:a16="http://schemas.microsoft.com/office/drawing/2014/main" id="{61329031-A66D-394D-8B5B-B9F032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479381"/>
            <a:ext cx="2057400" cy="365125"/>
          </a:xfrm>
        </p:spPr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36" name="页脚占位符 7">
            <a:extLst>
              <a:ext uri="{FF2B5EF4-FFF2-40B4-BE49-F238E27FC236}">
                <a16:creationId xmlns:a16="http://schemas.microsoft.com/office/drawing/2014/main" id="{5F2AD1BF-A5C6-4E44-97CF-F982149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716" y="6479382"/>
            <a:ext cx="4167572" cy="365125"/>
          </a:xfrm>
        </p:spPr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37" name="灯片编号占位符 8">
            <a:extLst>
              <a:ext uri="{FF2B5EF4-FFF2-40B4-BE49-F238E27FC236}">
                <a16:creationId xmlns:a16="http://schemas.microsoft.com/office/drawing/2014/main" id="{4F70A55F-BF00-4A48-8DBD-6264C3D9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3230" y="6459538"/>
            <a:ext cx="936104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6968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54459065-ABAE-4E99-9065-FA710376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15888"/>
            <a:ext cx="8783638" cy="650875"/>
          </a:xfrm>
        </p:spPr>
        <p:txBody>
          <a:bodyPr>
            <a:normAutofit/>
          </a:bodyPr>
          <a:lstStyle/>
          <a:p>
            <a:r>
              <a:rPr lang="en-US" altLang="zh-CN" dirty="0"/>
              <a:t>In-order </a:t>
            </a:r>
            <a:r>
              <a:rPr lang="en-US" altLang="zh-CN" dirty="0">
                <a:solidFill>
                  <a:srgbClr val="FF0000"/>
                </a:solidFill>
              </a:rPr>
              <a:t>Issue</a:t>
            </a:r>
            <a:r>
              <a:rPr lang="en-US" altLang="zh-CN" dirty="0"/>
              <a:t> and In-order </a:t>
            </a:r>
            <a:r>
              <a:rPr lang="en-US" altLang="zh-CN" u="sng" dirty="0">
                <a:solidFill>
                  <a:srgbClr val="FF7C80"/>
                </a:solidFill>
              </a:rPr>
              <a:t>Completion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BDBC2F5-389B-4F7B-B20F-0E761697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981075"/>
            <a:ext cx="8783638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I1 	DIVD		f6, 	f6,	f4 	4</a:t>
            </a:r>
          </a:p>
          <a:p>
            <a:pPr marL="0" indent="0">
              <a:buNone/>
            </a:pPr>
            <a:r>
              <a:rPr lang="zh-CN" altLang="en-US" sz="2400" dirty="0"/>
              <a:t>I2	LD		f2,	45(r3)		1</a:t>
            </a:r>
          </a:p>
          <a:p>
            <a:pPr marL="0" indent="0">
              <a:buNone/>
            </a:pPr>
            <a:r>
              <a:rPr lang="zh-CN" altLang="en-US" sz="2400" dirty="0"/>
              <a:t>I3	MULTD</a:t>
            </a:r>
            <a:r>
              <a:rPr lang="en-US" altLang="zh-CN" sz="2400" dirty="0"/>
              <a:t>	</a:t>
            </a:r>
            <a:r>
              <a:rPr lang="zh-CN" altLang="en-US" sz="2400" dirty="0"/>
              <a:t>	f0,	f2,	f4	3</a:t>
            </a:r>
          </a:p>
          <a:p>
            <a:pPr marL="0" indent="0">
              <a:buNone/>
            </a:pPr>
            <a:r>
              <a:rPr lang="zh-CN" altLang="en-US" sz="2400" dirty="0"/>
              <a:t>I4	DIVD		f8,	f6,	f2	4</a:t>
            </a:r>
          </a:p>
          <a:p>
            <a:pPr marL="0" indent="0">
              <a:buNone/>
            </a:pPr>
            <a:r>
              <a:rPr lang="zh-CN" altLang="en-US" sz="2400" dirty="0"/>
              <a:t>I5	SUBD		f10,	f0,	f6	1</a:t>
            </a:r>
          </a:p>
          <a:p>
            <a:pPr marL="0" indent="0">
              <a:buNone/>
            </a:pPr>
            <a:r>
              <a:rPr lang="zh-CN" altLang="en-US" sz="2400" dirty="0"/>
              <a:t>I6	ADDD		f6,	f8,	f2	1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AA6856A-5EE0-744A-A732-D3933FFC6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182798"/>
              </p:ext>
            </p:extLst>
          </p:nvPr>
        </p:nvGraphicFramePr>
        <p:xfrm>
          <a:off x="179388" y="3867150"/>
          <a:ext cx="8629650" cy="100776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6">
            <a:extLst>
              <a:ext uri="{FF2B5EF4-FFF2-40B4-BE49-F238E27FC236}">
                <a16:creationId xmlns:a16="http://schemas.microsoft.com/office/drawing/2014/main" id="{06A6C293-7859-9A46-BCF0-B972A63D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479381"/>
            <a:ext cx="2057400" cy="365125"/>
          </a:xfrm>
        </p:spPr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9A42002A-9571-9149-8BF8-A946AE2D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716" y="6479382"/>
            <a:ext cx="4167572" cy="365125"/>
          </a:xfrm>
        </p:spPr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08C2C7CA-5AEB-7B47-B3AF-44433BE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3230" y="6459538"/>
            <a:ext cx="936104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416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54459065-ABAE-4E99-9065-FA710376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15888"/>
            <a:ext cx="8783638" cy="6508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In-order </a:t>
            </a:r>
            <a:r>
              <a:rPr lang="en-US" altLang="zh-CN" dirty="0">
                <a:solidFill>
                  <a:srgbClr val="FF0000"/>
                </a:solidFill>
              </a:rPr>
              <a:t>Issue</a:t>
            </a:r>
            <a:r>
              <a:rPr lang="en-US" altLang="zh-CN" dirty="0"/>
              <a:t> and Out-of-order </a:t>
            </a:r>
            <a:r>
              <a:rPr lang="en-US" altLang="zh-CN" u="sng" dirty="0">
                <a:solidFill>
                  <a:srgbClr val="FF7C80"/>
                </a:solidFill>
              </a:rPr>
              <a:t>Completion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BDBC2F5-389B-4F7B-B20F-0E761697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981075"/>
            <a:ext cx="8783638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I1 	DIVD		f6, 	f6,	f4 	4</a:t>
            </a:r>
          </a:p>
          <a:p>
            <a:pPr marL="0" indent="0">
              <a:buNone/>
            </a:pPr>
            <a:r>
              <a:rPr lang="zh-CN" altLang="en-US" sz="2400" dirty="0"/>
              <a:t>I2	LD		f2,	45(r3)		1</a:t>
            </a:r>
          </a:p>
          <a:p>
            <a:pPr marL="0" indent="0">
              <a:buNone/>
            </a:pPr>
            <a:r>
              <a:rPr lang="zh-CN" altLang="en-US" sz="2400" dirty="0"/>
              <a:t>I3	MULTD	</a:t>
            </a:r>
            <a:r>
              <a:rPr lang="en-US" altLang="zh-CN" sz="2400" dirty="0"/>
              <a:t>	</a:t>
            </a:r>
            <a:r>
              <a:rPr lang="zh-CN" altLang="en-US" sz="2400" dirty="0"/>
              <a:t>f0,	f2,	f4	3</a:t>
            </a:r>
          </a:p>
          <a:p>
            <a:pPr marL="0" indent="0">
              <a:buNone/>
            </a:pPr>
            <a:r>
              <a:rPr lang="zh-CN" altLang="en-US" sz="2400" dirty="0"/>
              <a:t>I4	DIVD		f8,	f6,	f2	4</a:t>
            </a:r>
          </a:p>
          <a:p>
            <a:pPr marL="0" indent="0">
              <a:buNone/>
            </a:pPr>
            <a:r>
              <a:rPr lang="zh-CN" altLang="en-US" sz="2400" dirty="0"/>
              <a:t>I5	SUBD		f10,	f0,	f6	1</a:t>
            </a:r>
          </a:p>
          <a:p>
            <a:pPr marL="0" indent="0">
              <a:buNone/>
            </a:pPr>
            <a:r>
              <a:rPr lang="zh-CN" altLang="en-US" sz="2400" dirty="0"/>
              <a:t>I6	ADDD		f6,	f8,	f2	1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AA6856A-5EE0-744A-A732-D3933FFC6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468294"/>
              </p:ext>
            </p:extLst>
          </p:nvPr>
        </p:nvGraphicFramePr>
        <p:xfrm>
          <a:off x="179388" y="3867150"/>
          <a:ext cx="8629650" cy="100776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sng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sng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6">
            <a:extLst>
              <a:ext uri="{FF2B5EF4-FFF2-40B4-BE49-F238E27FC236}">
                <a16:creationId xmlns:a16="http://schemas.microsoft.com/office/drawing/2014/main" id="{2B97D108-5FC6-D744-B89E-5A5416ED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479381"/>
            <a:ext cx="2057400" cy="365125"/>
          </a:xfrm>
        </p:spPr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C7D8370A-60EA-5E41-88C8-4E3E7248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716" y="6479382"/>
            <a:ext cx="4167572" cy="365125"/>
          </a:xfrm>
        </p:spPr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3FADB2CF-3219-5D44-A308-C0A2663D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3230" y="6459538"/>
            <a:ext cx="936104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2365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1927468-5897-4E69-A9F0-C263A83FA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Usage: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A7D1D95-575F-4B96-8B75-E3C714148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Loop Unrolling </a:t>
            </a:r>
          </a:p>
          <a:p>
            <a:r>
              <a:rPr lang="en-US" altLang="zh-CN"/>
              <a:t>&amp; Instruction Scheduling</a:t>
            </a:r>
          </a:p>
        </p:txBody>
      </p:sp>
    </p:spTree>
    <p:extLst>
      <p:ext uri="{BB962C8B-B14F-4D97-AF65-F5344CB8AC3E}">
        <p14:creationId xmlns:p14="http://schemas.microsoft.com/office/powerpoint/2010/main" val="1113943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DB050-56FA-7048-9B78-54FB4ED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standard 5-stage integer pipeline</a:t>
            </a:r>
          </a:p>
          <a:p>
            <a:r>
              <a:rPr lang="en-US" altLang="zh-CN" dirty="0"/>
              <a:t>FUs are fully pipelined or replicated</a:t>
            </a:r>
          </a:p>
          <a:p>
            <a:r>
              <a:rPr lang="en-US" altLang="zh-CN" dirty="0"/>
              <a:t>Branches have a delay of 1 clock cycle</a:t>
            </a:r>
          </a:p>
          <a:p>
            <a:r>
              <a:rPr lang="en-US" altLang="zh-CN" dirty="0"/>
              <a:t>Previous conditions instruction have a delay of 1 clock cycle just before branch</a:t>
            </a:r>
          </a:p>
          <a:p>
            <a:r>
              <a:rPr lang="en-US" altLang="zh-CN" dirty="0"/>
              <a:t>An integer load latency of 1</a:t>
            </a:r>
          </a:p>
          <a:p>
            <a:r>
              <a:rPr lang="en-US" altLang="zh-CN" dirty="0"/>
              <a:t>An integer ALU operation latency of 0</a:t>
            </a:r>
          </a:p>
        </p:txBody>
      </p:sp>
    </p:spTree>
    <p:extLst>
      <p:ext uri="{BB962C8B-B14F-4D97-AF65-F5344CB8AC3E}">
        <p14:creationId xmlns:p14="http://schemas.microsoft.com/office/powerpoint/2010/main" val="2399924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Revised Pipeline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28</a:t>
            </a:fld>
            <a:endParaRPr lang="en-US" altLang="zh-CN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13C26C24-1DC0-684D-9DFE-045824644953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268413"/>
            <a:ext cx="8605837" cy="4970462"/>
            <a:chOff x="0" y="0"/>
            <a:chExt cx="5421" cy="3130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3253FB78-2CCC-594E-B65C-45A58395AB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716" y="884"/>
              <a:ext cx="486" cy="274"/>
            </a:xfrm>
            <a:custGeom>
              <a:avLst/>
              <a:gdLst>
                <a:gd name="T0" fmla="*/ 425 w 21600"/>
                <a:gd name="T1" fmla="*/ 137 h 21600"/>
                <a:gd name="T2" fmla="*/ 243 w 21600"/>
                <a:gd name="T3" fmla="*/ 274 h 21600"/>
                <a:gd name="T4" fmla="*/ 61 w 21600"/>
                <a:gd name="T5" fmla="*/ 137 h 21600"/>
                <a:gd name="T6" fmla="*/ 2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3 h 21600"/>
                <a:gd name="T14" fmla="*/ 17111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FB06E931-7C84-6642-97AC-C95C84E0C9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5400000">
              <a:off x="1740" y="919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Adder</a:t>
              </a: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EF21D3F1-FC2B-0F4F-B1BF-1004272F6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853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5C3911C2-AB5C-A645-9612-2F0A0A853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101" name="Rectangle 8">
                <a:extLst>
                  <a:ext uri="{FF2B5EF4-FFF2-40B4-BE49-F238E27FC236}">
                    <a16:creationId xmlns:a16="http://schemas.microsoft.com/office/drawing/2014/main" id="{7431F5F6-F3CC-CC4B-9FD9-E84F1966C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IF/ID</a:t>
                </a:r>
              </a:p>
            </p:txBody>
          </p:sp>
          <p:sp>
            <p:nvSpPr>
              <p:cNvPr id="102" name="AutoShape 9">
                <a:extLst>
                  <a:ext uri="{FF2B5EF4-FFF2-40B4-BE49-F238E27FC236}">
                    <a16:creationId xmlns:a16="http://schemas.microsoft.com/office/drawing/2014/main" id="{EB7E0302-EEBF-AA42-9CC4-A7C8C5CF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26EF687B-544F-2F49-AAFF-D5BDBB586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89F23CE8-A94E-0E40-A33A-B0C8125E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CA9EDE2A-C21D-BC4A-9051-3886F1A0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97"/>
              <a:ext cx="62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Access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3DB6FB2-0CA3-A84F-B3B2-29955550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0"/>
              <a:ext cx="52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Write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Back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8DBECA8-185A-3E4E-8E5E-BAF63D60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97"/>
              <a:ext cx="79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Instruction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Fetch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37C3AE48-05FB-CF4F-B1C7-A9C57ADF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00"/>
              <a:ext cx="97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Instr. Decode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Reg. Fetch</a:t>
              </a: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63EE86EC-DE3F-4A4E-9010-167E07DB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97"/>
              <a:ext cx="89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Execute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Addr. Calc</a:t>
              </a:r>
            </a:p>
          </p:txBody>
        </p:sp>
        <p:grpSp>
          <p:nvGrpSpPr>
            <p:cNvPr id="22" name="Group 17">
              <a:extLst>
                <a:ext uri="{FF2B5EF4-FFF2-40B4-BE49-F238E27FC236}">
                  <a16:creationId xmlns:a16="http://schemas.microsoft.com/office/drawing/2014/main" id="{2D7C9B8C-CBD4-E444-B22A-0D72255A2D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96" name="Group 18">
                <a:extLst>
                  <a:ext uri="{FF2B5EF4-FFF2-40B4-BE49-F238E27FC236}">
                    <a16:creationId xmlns:a16="http://schemas.microsoft.com/office/drawing/2014/main" id="{4E30F8CC-CEA5-2447-AB20-1EA4DA5F8FF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98" name="AutoShape 19">
                  <a:extLst>
                    <a:ext uri="{FF2B5EF4-FFF2-40B4-BE49-F238E27FC236}">
                      <a16:creationId xmlns:a16="http://schemas.microsoft.com/office/drawing/2014/main" id="{75871255-AA81-1B45-8246-F91EF892D1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259" y="274"/>
                  <a:ext cx="816" cy="268"/>
                </a:xfrm>
                <a:custGeom>
                  <a:avLst/>
                  <a:gdLst>
                    <a:gd name="T0" fmla="*/ 714 w 21600"/>
                    <a:gd name="T1" fmla="*/ 134 h 21600"/>
                    <a:gd name="T2" fmla="*/ 408 w 21600"/>
                    <a:gd name="T3" fmla="*/ 268 h 21600"/>
                    <a:gd name="T4" fmla="*/ 102 w 21600"/>
                    <a:gd name="T5" fmla="*/ 134 h 21600"/>
                    <a:gd name="T6" fmla="*/ 40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AutoShape 20">
                  <a:extLst>
                    <a:ext uri="{FF2B5EF4-FFF2-40B4-BE49-F238E27FC236}">
                      <a16:creationId xmlns:a16="http://schemas.microsoft.com/office/drawing/2014/main" id="{003A2C7F-D890-2449-997F-16062014478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59" y="294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00" name="Text Box 21">
                  <a:extLst>
                    <a:ext uri="{FF2B5EF4-FFF2-40B4-BE49-F238E27FC236}">
                      <a16:creationId xmlns:a16="http://schemas.microsoft.com/office/drawing/2014/main" id="{39D00FB4-C0BE-8040-999A-75B6A99A5AB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-42" y="301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600">
                      <a:latin typeface="Tahoma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97" name="未知">
                <a:extLst>
                  <a:ext uri="{FF2B5EF4-FFF2-40B4-BE49-F238E27FC236}">
                    <a16:creationId xmlns:a16="http://schemas.microsoft.com/office/drawing/2014/main" id="{DB4C3F83-396D-6D44-A878-54BEA7071F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65" y="300"/>
                <a:ext cx="245" cy="115"/>
              </a:xfrm>
              <a:custGeom>
                <a:avLst/>
                <a:gdLst>
                  <a:gd name="T0" fmla="*/ 0 w 384"/>
                  <a:gd name="T1" fmla="*/ 115 h 288"/>
                  <a:gd name="T2" fmla="*/ 123 w 384"/>
                  <a:gd name="T3" fmla="*/ 0 h 288"/>
                  <a:gd name="T4" fmla="*/ 245 w 384"/>
                  <a:gd name="T5" fmla="*/ 115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40361AC-2BB0-4643-9629-96679CA2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6"/>
              <a:ext cx="480" cy="577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89221DFA-3CDB-0149-88FC-B8E21EC9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Reg File</a:t>
              </a: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F6BDB64B-98BF-DA48-95AD-7FF56D0E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926EB2FA-1578-2C4A-9580-12E049E4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Data</a:t>
              </a:r>
            </a:p>
            <a:p>
              <a:pPr algn="ctr" eaLnBrk="0" hangingPunct="0">
                <a:lnSpc>
                  <a:spcPct val="80000"/>
                </a:lnSpc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21A7D009-0AB6-FA4A-8D11-0C164629C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EC57B8B0-C475-8C4B-9C00-7CA26763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20"/>
              <a:ext cx="282" cy="426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Sign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Extend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FC51E9C1-F3C9-3748-9917-0DE1839A1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346"/>
              <a:ext cx="0" cy="27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1BD01F25-23C2-2343-BD36-CF972D0EF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7CFCD924-60F3-B546-8DB5-89184EA71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88EB4BE-A390-CB40-AE3C-B921AFC1A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5F745C18-B743-0F49-854B-E8BDD48B6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B8D84564-A1C7-774F-87B9-908A1A5A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16399638-66F8-8F4D-9C2B-1EBE7114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345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107 h 1056"/>
                <a:gd name="T4" fmla="*/ 432 w 480"/>
                <a:gd name="T5" fmla="*/ 110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C3D2247C-B1DD-134C-9CF3-246ADE564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C288C097-B1E4-5149-9C8D-E43C046C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498"/>
              <a:ext cx="8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BC1E1BD8-7CB8-3844-9E52-7BBF80D4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Zero?</a:t>
              </a: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694E8BB4-5FB2-B34E-90B9-1B4A3C415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CD35A8A3-3B37-3149-9C21-C1DB4403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AB9C4F0-DCF5-6649-8616-AD6326802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DAB0D2F7-0105-CE4F-B1D8-49C531150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6"/>
              <a:ext cx="52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CF7AD85-B587-D847-8DE8-0F05EB1B1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C67CD0C-8980-124E-860E-23513FA24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5" name="未知">
              <a:extLst>
                <a:ext uri="{FF2B5EF4-FFF2-40B4-BE49-F238E27FC236}">
                  <a16:creationId xmlns:a16="http://schemas.microsoft.com/office/drawing/2014/main" id="{3F95BC82-362B-504F-A806-339F60481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未知">
              <a:extLst>
                <a:ext uri="{FF2B5EF4-FFF2-40B4-BE49-F238E27FC236}">
                  <a16:creationId xmlns:a16="http://schemas.microsoft.com/office/drawing/2014/main" id="{09C04F9B-0251-E340-BA83-8AFD36C9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72 w 1008"/>
                <a:gd name="T5" fmla="*/ 720 h 720"/>
                <a:gd name="T6" fmla="*/ 872 w 1008"/>
                <a:gd name="T7" fmla="*/ 480 h 720"/>
                <a:gd name="T8" fmla="*/ 1017 w 1008"/>
                <a:gd name="T9" fmla="*/ 48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未知">
              <a:extLst>
                <a:ext uri="{FF2B5EF4-FFF2-40B4-BE49-F238E27FC236}">
                  <a16:creationId xmlns:a16="http://schemas.microsoft.com/office/drawing/2014/main" id="{BE7B90B4-55AD-274A-A242-2A0BF6EBE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214 w 3312"/>
                <a:gd name="T1" fmla="*/ 144 h 768"/>
                <a:gd name="T2" fmla="*/ 3360 w 3312"/>
                <a:gd name="T3" fmla="*/ 144 h 768"/>
                <a:gd name="T4" fmla="*/ 3360 w 3312"/>
                <a:gd name="T5" fmla="*/ 1152 h 768"/>
                <a:gd name="T6" fmla="*/ 0 w 3312"/>
                <a:gd name="T7" fmla="*/ 1152 h 768"/>
                <a:gd name="T8" fmla="*/ 0 w 3312"/>
                <a:gd name="T9" fmla="*/ 0 h 768"/>
                <a:gd name="T10" fmla="*/ 243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未知">
              <a:extLst>
                <a:ext uri="{FF2B5EF4-FFF2-40B4-BE49-F238E27FC236}">
                  <a16:creationId xmlns:a16="http://schemas.microsoft.com/office/drawing/2014/main" id="{058FE7AB-52A1-7348-A307-7CC995ED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12 w 1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未知">
              <a:extLst>
                <a:ext uri="{FF2B5EF4-FFF2-40B4-BE49-F238E27FC236}">
                  <a16:creationId xmlns:a16="http://schemas.microsoft.com/office/drawing/2014/main" id="{49174AB1-E413-114A-A4E8-436CA4812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22 h 1200"/>
                <a:gd name="T2" fmla="*/ 3312 w 3312"/>
                <a:gd name="T3" fmla="*/ 922 h 1200"/>
                <a:gd name="T4" fmla="*/ 3312 w 3312"/>
                <a:gd name="T5" fmla="*/ 1152 h 1200"/>
                <a:gd name="T6" fmla="*/ 0 w 3312"/>
                <a:gd name="T7" fmla="*/ 1152 h 1200"/>
                <a:gd name="T8" fmla="*/ 0 w 3312"/>
                <a:gd name="T9" fmla="*/ 0 h 1200"/>
                <a:gd name="T10" fmla="*/ 336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" name="Group 50">
              <a:extLst>
                <a:ext uri="{FF2B5EF4-FFF2-40B4-BE49-F238E27FC236}">
                  <a16:creationId xmlns:a16="http://schemas.microsoft.com/office/drawing/2014/main" id="{75F8A269-2409-E842-8479-BE5467BBA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94" name="Rectangle 51">
                <a:extLst>
                  <a:ext uri="{FF2B5EF4-FFF2-40B4-BE49-F238E27FC236}">
                    <a16:creationId xmlns:a16="http://schemas.microsoft.com/office/drawing/2014/main" id="{80CA35BA-40BF-EC44-A66C-E9C71D4F3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MEM/WB</a:t>
                </a:r>
              </a:p>
            </p:txBody>
          </p:sp>
          <p:sp>
            <p:nvSpPr>
              <p:cNvPr id="95" name="AutoShape 52">
                <a:extLst>
                  <a:ext uri="{FF2B5EF4-FFF2-40B4-BE49-F238E27FC236}">
                    <a16:creationId xmlns:a16="http://schemas.microsoft.com/office/drawing/2014/main" id="{98101499-E6CA-4D45-A835-B4E2EB3E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51" name="Group 53">
              <a:extLst>
                <a:ext uri="{FF2B5EF4-FFF2-40B4-BE49-F238E27FC236}">
                  <a16:creationId xmlns:a16="http://schemas.microsoft.com/office/drawing/2014/main" id="{06EE8C42-21B0-4242-A0AA-689D096EB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92" name="Rectangle 54">
                <a:extLst>
                  <a:ext uri="{FF2B5EF4-FFF2-40B4-BE49-F238E27FC236}">
                    <a16:creationId xmlns:a16="http://schemas.microsoft.com/office/drawing/2014/main" id="{1A9B7A04-5756-BB43-AB25-6F677397B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EX/MEM</a:t>
                </a: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5098E0-CB5F-C04C-BF4B-8D0B17AF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D4FC1F70-6478-DA42-A5A1-6B2619E5C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52"/>
              <a:ext cx="224" cy="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3" name="未知">
              <a:extLst>
                <a:ext uri="{FF2B5EF4-FFF2-40B4-BE49-F238E27FC236}">
                  <a16:creationId xmlns:a16="http://schemas.microsoft.com/office/drawing/2014/main" id="{76FE76D3-41C5-DA44-ADD7-1C2E66DC5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978"/>
              <a:ext cx="288" cy="474"/>
            </a:xfrm>
            <a:custGeom>
              <a:avLst/>
              <a:gdLst>
                <a:gd name="T0" fmla="*/ 0 w 336"/>
                <a:gd name="T1" fmla="*/ 474 h 432"/>
                <a:gd name="T2" fmla="*/ 165 w 336"/>
                <a:gd name="T3" fmla="*/ 474 h 432"/>
                <a:gd name="T4" fmla="*/ 165 w 336"/>
                <a:gd name="T5" fmla="*/ 0 h 432"/>
                <a:gd name="T6" fmla="*/ 288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未知">
              <a:extLst>
                <a:ext uri="{FF2B5EF4-FFF2-40B4-BE49-F238E27FC236}">
                  <a16:creationId xmlns:a16="http://schemas.microsoft.com/office/drawing/2014/main" id="{2CD026B4-5E8B-C04B-BBC8-4C1FC9FC1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52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40 h 288"/>
                <a:gd name="T4" fmla="*/ 944 w 864"/>
                <a:gd name="T5" fmla="*/ 24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2D5828BE-61D1-3545-B77D-FEF21685E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92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4CCCBCE5-5329-F94A-BE96-09B3C113B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92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未知">
              <a:extLst>
                <a:ext uri="{FF2B5EF4-FFF2-40B4-BE49-F238E27FC236}">
                  <a16:creationId xmlns:a16="http://schemas.microsoft.com/office/drawing/2014/main" id="{F957D35B-2252-AD4D-A588-C7A238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682"/>
              <a:ext cx="1199" cy="330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F5D9D06A-E78D-2240-9536-9E8C129F6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" y="739"/>
              <a:ext cx="576" cy="585"/>
              <a:chOff x="0" y="0"/>
              <a:chExt cx="576" cy="585"/>
            </a:xfrm>
          </p:grpSpPr>
          <p:sp>
            <p:nvSpPr>
              <p:cNvPr id="87" name="Text Box 63">
                <a:extLst>
                  <a:ext uri="{FF2B5EF4-FFF2-40B4-BE49-F238E27FC236}">
                    <a16:creationId xmlns:a16="http://schemas.microsoft.com/office/drawing/2014/main" id="{54A3475C-CD4F-DA4A-982F-12554CD5F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7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4</a:t>
                </a:r>
              </a:p>
            </p:txBody>
          </p:sp>
          <p:sp>
            <p:nvSpPr>
              <p:cNvPr id="88" name="AutoShape 64">
                <a:extLst>
                  <a:ext uri="{FF2B5EF4-FFF2-40B4-BE49-F238E27FC236}">
                    <a16:creationId xmlns:a16="http://schemas.microsoft.com/office/drawing/2014/main" id="{DD68BB4D-D7EC-2F49-8CB1-6EB2AD3B05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25" y="124"/>
                <a:ext cx="576" cy="301"/>
              </a:xfrm>
              <a:custGeom>
                <a:avLst/>
                <a:gdLst>
                  <a:gd name="T0" fmla="*/ 504 w 21600"/>
                  <a:gd name="T1" fmla="*/ 151 h 21600"/>
                  <a:gd name="T2" fmla="*/ 288 w 21600"/>
                  <a:gd name="T3" fmla="*/ 301 h 21600"/>
                  <a:gd name="T4" fmla="*/ 72 w 21600"/>
                  <a:gd name="T5" fmla="*/ 151 h 21600"/>
                  <a:gd name="T6" fmla="*/ 2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9" name="AutoShape 65">
                <a:extLst>
                  <a:ext uri="{FF2B5EF4-FFF2-40B4-BE49-F238E27FC236}">
                    <a16:creationId xmlns:a16="http://schemas.microsoft.com/office/drawing/2014/main" id="{33456AAE-BA49-604A-83BB-44460504B4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31" y="176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0" name="Text Box 66">
                <a:extLst>
                  <a:ext uri="{FF2B5EF4-FFF2-40B4-BE49-F238E27FC236}">
                    <a16:creationId xmlns:a16="http://schemas.microsoft.com/office/drawing/2014/main" id="{4DEA400D-69DD-7647-88E2-7EF3CF04F01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211" y="188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Adder</a:t>
                </a:r>
              </a:p>
            </p:txBody>
          </p:sp>
          <p:sp>
            <p:nvSpPr>
              <p:cNvPr id="91" name="未知">
                <a:extLst>
                  <a:ext uri="{FF2B5EF4-FFF2-40B4-BE49-F238E27FC236}">
                    <a16:creationId xmlns:a16="http://schemas.microsoft.com/office/drawing/2014/main" id="{5875BBD8-C00B-7049-A786-39B65C0636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36" y="184"/>
                <a:ext cx="173" cy="130"/>
              </a:xfrm>
              <a:custGeom>
                <a:avLst/>
                <a:gdLst>
                  <a:gd name="T0" fmla="*/ 0 w 384"/>
                  <a:gd name="T1" fmla="*/ 130 h 288"/>
                  <a:gd name="T2" fmla="*/ 87 w 384"/>
                  <a:gd name="T3" fmla="*/ 0 h 288"/>
                  <a:gd name="T4" fmla="*/ 173 w 384"/>
                  <a:gd name="T5" fmla="*/ 13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Oval 68">
              <a:extLst>
                <a:ext uri="{FF2B5EF4-FFF2-40B4-BE49-F238E27FC236}">
                  <a16:creationId xmlns:a16="http://schemas.microsoft.com/office/drawing/2014/main" id="{4ED10280-9912-2E4B-A219-C061C6C5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0" name="Oval 69">
              <a:extLst>
                <a:ext uri="{FF2B5EF4-FFF2-40B4-BE49-F238E27FC236}">
                  <a16:creationId xmlns:a16="http://schemas.microsoft.com/office/drawing/2014/main" id="{E3F25678-7035-FC4D-9595-5ED1BB7C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Oval 70">
              <a:extLst>
                <a:ext uri="{FF2B5EF4-FFF2-40B4-BE49-F238E27FC236}">
                  <a16:creationId xmlns:a16="http://schemas.microsoft.com/office/drawing/2014/main" id="{5F6CFA62-34E3-844D-B400-92E6951A5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51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3F40B273-A514-1F4A-AF68-5FE594287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416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3" name="Oval 72">
              <a:extLst>
                <a:ext uri="{FF2B5EF4-FFF2-40B4-BE49-F238E27FC236}">
                  <a16:creationId xmlns:a16="http://schemas.microsoft.com/office/drawing/2014/main" id="{2E8223E8-9242-C647-867C-78101EB73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5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4" name="Oval 73">
              <a:extLst>
                <a:ext uri="{FF2B5EF4-FFF2-40B4-BE49-F238E27FC236}">
                  <a16:creationId xmlns:a16="http://schemas.microsoft.com/office/drawing/2014/main" id="{2C5B0E35-CB99-7649-A33D-8C5DF5608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242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5" name="Text Box 74">
              <a:extLst>
                <a:ext uri="{FF2B5EF4-FFF2-40B4-BE49-F238E27FC236}">
                  <a16:creationId xmlns:a16="http://schemas.microsoft.com/office/drawing/2014/main" id="{51CAFF0E-671A-EE4D-AB77-3322610C2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435"/>
              <a:ext cx="52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SEQ PC</a:t>
              </a:r>
            </a:p>
          </p:txBody>
        </p:sp>
        <p:sp>
          <p:nvSpPr>
            <p:cNvPr id="66" name="Text Box 75">
              <a:extLst>
                <a:ext uri="{FF2B5EF4-FFF2-40B4-BE49-F238E27FC236}">
                  <a16:creationId xmlns:a16="http://schemas.microsoft.com/office/drawing/2014/main" id="{B4137498-89D0-064B-AD34-8BAA2B2A4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67" name="Text Box 76">
              <a:extLst>
                <a:ext uri="{FF2B5EF4-FFF2-40B4-BE49-F238E27FC236}">
                  <a16:creationId xmlns:a16="http://schemas.microsoft.com/office/drawing/2014/main" id="{BBE4E170-DDAC-2E41-AAF7-8C7F41776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68" name="Text Box 77">
              <a:extLst>
                <a:ext uri="{FF2B5EF4-FFF2-40B4-BE49-F238E27FC236}">
                  <a16:creationId xmlns:a16="http://schemas.microsoft.com/office/drawing/2014/main" id="{A73AA45D-B71D-DA4A-A54B-C6931C976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69" name="Text Box 78">
              <a:extLst>
                <a:ext uri="{FF2B5EF4-FFF2-40B4-BE49-F238E27FC236}">
                  <a16:creationId xmlns:a16="http://schemas.microsoft.com/office/drawing/2014/main" id="{02280968-DE9E-4449-A59B-3AB9BA90D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010" y="2428"/>
              <a:ext cx="6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WB Data</a:t>
              </a:r>
            </a:p>
          </p:txBody>
        </p:sp>
        <p:sp>
          <p:nvSpPr>
            <p:cNvPr id="70" name="Text Box 79">
              <a:extLst>
                <a:ext uri="{FF2B5EF4-FFF2-40B4-BE49-F238E27FC236}">
                  <a16:creationId xmlns:a16="http://schemas.microsoft.com/office/drawing/2014/main" id="{A846F668-05DD-C046-8C1A-459167701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528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PC</a:t>
              </a:r>
            </a:p>
          </p:txBody>
        </p:sp>
        <p:grpSp>
          <p:nvGrpSpPr>
            <p:cNvPr id="71" name="Group 80">
              <a:extLst>
                <a:ext uri="{FF2B5EF4-FFF2-40B4-BE49-F238E27FC236}">
                  <a16:creationId xmlns:a16="http://schemas.microsoft.com/office/drawing/2014/main" id="{F25196FB-1549-324F-B9F7-833E1BC48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5B371450-DC3F-2E43-BDA0-487FB339C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769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Address</a:t>
                </a:r>
              </a:p>
            </p:txBody>
          </p:sp>
          <p:sp>
            <p:nvSpPr>
              <p:cNvPr id="86" name="AutoShape 82">
                <a:extLst>
                  <a:ext uri="{FF2B5EF4-FFF2-40B4-BE49-F238E27FC236}">
                    <a16:creationId xmlns:a16="http://schemas.microsoft.com/office/drawing/2014/main" id="{3E0456BC-1AEF-7C4B-99BE-3E4AA1FF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72" name="Text Box 83">
              <a:extLst>
                <a:ext uri="{FF2B5EF4-FFF2-40B4-BE49-F238E27FC236}">
                  <a16:creationId xmlns:a16="http://schemas.microsoft.com/office/drawing/2014/main" id="{46602C5C-BCC3-DF41-98E8-FB0B8743C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18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RS1</a:t>
              </a:r>
            </a:p>
          </p:txBody>
        </p:sp>
        <p:sp>
          <p:nvSpPr>
            <p:cNvPr id="73" name="Text Box 84">
              <a:extLst>
                <a:ext uri="{FF2B5EF4-FFF2-40B4-BE49-F238E27FC236}">
                  <a16:creationId xmlns:a16="http://schemas.microsoft.com/office/drawing/2014/main" id="{A9C998C1-C1F1-B14C-97BB-1D015F23F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1373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RS2</a:t>
              </a:r>
            </a:p>
          </p:txBody>
        </p:sp>
        <p:sp>
          <p:nvSpPr>
            <p:cNvPr id="74" name="Text Box 85">
              <a:extLst>
                <a:ext uri="{FF2B5EF4-FFF2-40B4-BE49-F238E27FC236}">
                  <a16:creationId xmlns:a16="http://schemas.microsoft.com/office/drawing/2014/main" id="{F8D1AA18-66A9-1541-8248-9F01777A9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41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Imm</a:t>
              </a:r>
            </a:p>
          </p:txBody>
        </p:sp>
        <p:sp>
          <p:nvSpPr>
            <p:cNvPr id="75" name="Oval 86">
              <a:extLst>
                <a:ext uri="{FF2B5EF4-FFF2-40B4-BE49-F238E27FC236}">
                  <a16:creationId xmlns:a16="http://schemas.microsoft.com/office/drawing/2014/main" id="{6BC598B8-1E5E-BF45-B7C9-49A39299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634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76" name="Line 87">
              <a:extLst>
                <a:ext uri="{FF2B5EF4-FFF2-40B4-BE49-F238E27FC236}">
                  <a16:creationId xmlns:a16="http://schemas.microsoft.com/office/drawing/2014/main" id="{00E8ED60-76CF-B345-9177-3B9B972D0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7" name="未知">
              <a:extLst>
                <a:ext uri="{FF2B5EF4-FFF2-40B4-BE49-F238E27FC236}">
                  <a16:creationId xmlns:a16="http://schemas.microsoft.com/office/drawing/2014/main" id="{12AF8DE6-E021-E648-ADF9-470C3CD5E4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800" y="957"/>
              <a:ext cx="146" cy="118"/>
            </a:xfrm>
            <a:custGeom>
              <a:avLst/>
              <a:gdLst>
                <a:gd name="T0" fmla="*/ 0 w 384"/>
                <a:gd name="T1" fmla="*/ 118 h 288"/>
                <a:gd name="T2" fmla="*/ 73 w 384"/>
                <a:gd name="T3" fmla="*/ 0 h 288"/>
                <a:gd name="T4" fmla="*/ 146 w 384"/>
                <a:gd name="T5" fmla="*/ 11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未知">
              <a:extLst>
                <a:ext uri="{FF2B5EF4-FFF2-40B4-BE49-F238E27FC236}">
                  <a16:creationId xmlns:a16="http://schemas.microsoft.com/office/drawing/2014/main" id="{7AACC244-1218-414C-84A1-FB2154F28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79" name="Group 90">
              <a:extLst>
                <a:ext uri="{FF2B5EF4-FFF2-40B4-BE49-F238E27FC236}">
                  <a16:creationId xmlns:a16="http://schemas.microsoft.com/office/drawing/2014/main" id="{B5938F80-A9BF-8542-9F1D-F92E28D53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83" name="Rectangle 91">
                <a:extLst>
                  <a:ext uri="{FF2B5EF4-FFF2-40B4-BE49-F238E27FC236}">
                    <a16:creationId xmlns:a16="http://schemas.microsoft.com/office/drawing/2014/main" id="{1ECCC049-96EA-FB41-A3BB-09728C46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ID/EX</a:t>
                </a:r>
              </a:p>
            </p:txBody>
          </p:sp>
          <p:sp>
            <p:nvSpPr>
              <p:cNvPr id="84" name="AutoShape 92">
                <a:extLst>
                  <a:ext uri="{FF2B5EF4-FFF2-40B4-BE49-F238E27FC236}">
                    <a16:creationId xmlns:a16="http://schemas.microsoft.com/office/drawing/2014/main" id="{1B681CBE-76E4-7A4D-A750-3DC6BAA95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80" name="未知">
              <a:extLst>
                <a:ext uri="{FF2B5EF4-FFF2-40B4-BE49-F238E27FC236}">
                  <a16:creationId xmlns:a16="http://schemas.microsoft.com/office/drawing/2014/main" id="{7035D18C-91A4-A749-98E5-FDE6A311C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384 h 768"/>
                <a:gd name="T2" fmla="*/ 96 w 96"/>
                <a:gd name="T3" fmla="*/ 0 h 768"/>
                <a:gd name="T4" fmla="*/ 0 w 96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" name="Oval 94">
              <a:extLst>
                <a:ext uri="{FF2B5EF4-FFF2-40B4-BE49-F238E27FC236}">
                  <a16:creationId xmlns:a16="http://schemas.microsoft.com/office/drawing/2014/main" id="{A6F6CE01-AE39-6446-8262-8F0DD595D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4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2" name="未知">
              <a:extLst>
                <a:ext uri="{FF2B5EF4-FFF2-40B4-BE49-F238E27FC236}">
                  <a16:creationId xmlns:a16="http://schemas.microsoft.com/office/drawing/2014/main" id="{2BB7BEF0-BC3A-B341-B90B-27F600F49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75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and Branches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103" name="内容占位符 3">
            <a:extLst>
              <a:ext uri="{FF2B5EF4-FFF2-40B4-BE49-F238E27FC236}">
                <a16:creationId xmlns:a16="http://schemas.microsoft.com/office/drawing/2014/main" id="{034F59D0-65C0-954F-8181-2906C30D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4100"/>
            <a:ext cx="8784976" cy="544512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10: </a:t>
            </a:r>
            <a:r>
              <a:rPr lang="en-US" altLang="zh-CN" dirty="0" err="1"/>
              <a:t>beq</a:t>
            </a:r>
            <a:r>
              <a:rPr lang="en-US" altLang="zh-CN" dirty="0"/>
              <a:t> r1,r3,36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14: and r2,r3,r5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18: or  r6,r1,r7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22: add r8,r1,r9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36: </a:t>
            </a:r>
            <a:r>
              <a:rPr lang="en-US" altLang="zh-CN" dirty="0" err="1"/>
              <a:t>xor</a:t>
            </a:r>
            <a:r>
              <a:rPr lang="en-US" altLang="zh-CN" dirty="0"/>
              <a:t> r10,r1,r11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B78698C-0A66-454B-A080-F4CECB124497}"/>
              </a:ext>
            </a:extLst>
          </p:cNvPr>
          <p:cNvGrpSpPr/>
          <p:nvPr/>
        </p:nvGrpSpPr>
        <p:grpSpPr>
          <a:xfrm>
            <a:off x="3241633" y="1994774"/>
            <a:ext cx="5402305" cy="3915073"/>
            <a:chOff x="3241633" y="1994774"/>
            <a:chExt cx="5835650" cy="4057650"/>
          </a:xfrm>
        </p:grpSpPr>
        <p:sp>
          <p:nvSpPr>
            <p:cNvPr id="105" name="AutoShape 2">
              <a:extLst>
                <a:ext uri="{FF2B5EF4-FFF2-40B4-BE49-F238E27FC236}">
                  <a16:creationId xmlns:a16="http://schemas.microsoft.com/office/drawing/2014/main" id="{A9561EBD-61BC-9048-A88B-E1DBE48FA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60448" flipH="1">
              <a:off x="3241633" y="2785349"/>
              <a:ext cx="4392613" cy="863600"/>
            </a:xfrm>
            <a:prstGeom prst="cloudCallout">
              <a:avLst>
                <a:gd name="adj1" fmla="val -17343"/>
                <a:gd name="adj2" fmla="val 29653"/>
              </a:avLst>
            </a:prstGeom>
            <a:solidFill>
              <a:schemeClr val="accent1">
                <a:alpha val="45000"/>
              </a:schemeClr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06" name="Group 3">
              <a:extLst>
                <a:ext uri="{FF2B5EF4-FFF2-40B4-BE49-F238E27FC236}">
                  <a16:creationId xmlns:a16="http://schemas.microsoft.com/office/drawing/2014/main" id="{73BA1664-6B3A-C147-8289-5E502840FE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27521" y="3701337"/>
              <a:ext cx="3122612" cy="700087"/>
              <a:chOff x="0" y="0"/>
              <a:chExt cx="1970" cy="441"/>
            </a:xfrm>
          </p:grpSpPr>
          <p:grpSp>
            <p:nvGrpSpPr>
              <p:cNvPr id="248" name="Group 4">
                <a:extLst>
                  <a:ext uri="{FF2B5EF4-FFF2-40B4-BE49-F238E27FC236}">
                    <a16:creationId xmlns:a16="http://schemas.microsoft.com/office/drawing/2014/main" id="{5629C4F8-CCEB-DB44-8070-587C0084F6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277" name="Group 5">
                  <a:extLst>
                    <a:ext uri="{FF2B5EF4-FFF2-40B4-BE49-F238E27FC236}">
                      <a16:creationId xmlns:a16="http://schemas.microsoft.com/office/drawing/2014/main" id="{F2FC7E73-368A-A241-9773-0B3C804125D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0"/>
                  <a:ext cx="480" cy="432"/>
                  <a:chOff x="0" y="0"/>
                  <a:chExt cx="480" cy="432"/>
                </a:xfrm>
              </p:grpSpPr>
              <p:sp>
                <p:nvSpPr>
                  <p:cNvPr id="279" name="Rectangle 6">
                    <a:extLst>
                      <a:ext uri="{FF2B5EF4-FFF2-40B4-BE49-F238E27FC236}">
                        <a16:creationId xmlns:a16="http://schemas.microsoft.com/office/drawing/2014/main" id="{CC16142C-B21C-4243-9780-D2E993F64D8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80" name="Rectangle 7">
                    <a:extLst>
                      <a:ext uri="{FF2B5EF4-FFF2-40B4-BE49-F238E27FC236}">
                        <a16:creationId xmlns:a16="http://schemas.microsoft.com/office/drawing/2014/main" id="{F2B29967-02CE-504A-862D-33D47BBF21C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1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78" name="Text Box 8">
                  <a:extLst>
                    <a:ext uri="{FF2B5EF4-FFF2-40B4-BE49-F238E27FC236}">
                      <a16:creationId xmlns:a16="http://schemas.microsoft.com/office/drawing/2014/main" id="{B2DEA48B-9E7F-5242-A542-E0A3D85D081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6"/>
                  <a:ext cx="551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249" name="Line 9">
                <a:extLst>
                  <a:ext uri="{FF2B5EF4-FFF2-40B4-BE49-F238E27FC236}">
                    <a16:creationId xmlns:a16="http://schemas.microsoft.com/office/drawing/2014/main" id="{50F630EF-1179-4941-BB7D-6BD33B0EA8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0" name="Line 10">
                <a:extLst>
                  <a:ext uri="{FF2B5EF4-FFF2-40B4-BE49-F238E27FC236}">
                    <a16:creationId xmlns:a16="http://schemas.microsoft.com/office/drawing/2014/main" id="{E7EC8BCC-4E33-D44B-B0E1-5CA5D181EB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51" name="Group 11">
                <a:extLst>
                  <a:ext uri="{FF2B5EF4-FFF2-40B4-BE49-F238E27FC236}">
                    <a16:creationId xmlns:a16="http://schemas.microsoft.com/office/drawing/2014/main" id="{2EC9EE2D-97B8-A24E-A1F2-2490B67CC4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11" cy="371"/>
                <a:chOff x="0" y="0"/>
                <a:chExt cx="381" cy="768"/>
              </a:xfrm>
            </p:grpSpPr>
            <p:sp>
              <p:nvSpPr>
                <p:cNvPr id="273" name="AutoShape 12">
                  <a:extLst>
                    <a:ext uri="{FF2B5EF4-FFF2-40B4-BE49-F238E27FC236}">
                      <a16:creationId xmlns:a16="http://schemas.microsoft.com/office/drawing/2014/main" id="{3B67DA04-DFBE-FC4E-827B-61E20E78899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AutoShape 13">
                  <a:extLst>
                    <a:ext uri="{FF2B5EF4-FFF2-40B4-BE49-F238E27FC236}">
                      <a16:creationId xmlns:a16="http://schemas.microsoft.com/office/drawing/2014/main" id="{8CD796F7-8A3A-9049-A35E-54D03B16173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75" name="未知">
                  <a:extLst>
                    <a:ext uri="{FF2B5EF4-FFF2-40B4-BE49-F238E27FC236}">
                      <a16:creationId xmlns:a16="http://schemas.microsoft.com/office/drawing/2014/main" id="{220CF9AE-3B95-DA41-8CC7-A84277151B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Text Box 15">
                  <a:extLst>
                    <a:ext uri="{FF2B5EF4-FFF2-40B4-BE49-F238E27FC236}">
                      <a16:creationId xmlns:a16="http://schemas.microsoft.com/office/drawing/2014/main" id="{28E41AE2-3C38-B34C-B9A1-7CC681465A0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5" y="183"/>
                  <a:ext cx="575" cy="2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662E598F-E367-AA4E-8FB4-CCF3C25E74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3" name="Line 17">
                <a:extLst>
                  <a:ext uri="{FF2B5EF4-FFF2-40B4-BE49-F238E27FC236}">
                    <a16:creationId xmlns:a16="http://schemas.microsoft.com/office/drawing/2014/main" id="{8D9F4D96-36E7-194B-ADAC-B54F2420C8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54" name="Group 18">
                <a:extLst>
                  <a:ext uri="{FF2B5EF4-FFF2-40B4-BE49-F238E27FC236}">
                    <a16:creationId xmlns:a16="http://schemas.microsoft.com/office/drawing/2014/main" id="{601DB547-B72A-7F47-88F4-CA07C4F28F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3" cy="232"/>
                <a:chOff x="0" y="0"/>
                <a:chExt cx="763" cy="480"/>
              </a:xfrm>
            </p:grpSpPr>
            <p:sp>
              <p:nvSpPr>
                <p:cNvPr id="271" name="Rectangle 19">
                  <a:extLst>
                    <a:ext uri="{FF2B5EF4-FFF2-40B4-BE49-F238E27FC236}">
                      <a16:creationId xmlns:a16="http://schemas.microsoft.com/office/drawing/2014/main" id="{65962B9F-BEA7-9A46-807B-37A27BC44C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81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72" name="Text Box 20">
                  <a:extLst>
                    <a:ext uri="{FF2B5EF4-FFF2-40B4-BE49-F238E27FC236}">
                      <a16:creationId xmlns:a16="http://schemas.microsoft.com/office/drawing/2014/main" id="{67630440-319D-734D-A4D5-F7CB20B8928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4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255" name="未知">
                <a:extLst>
                  <a:ext uri="{FF2B5EF4-FFF2-40B4-BE49-F238E27FC236}">
                    <a16:creationId xmlns:a16="http://schemas.microsoft.com/office/drawing/2014/main" id="{D0A92626-3686-4841-B0A3-01A61F85A0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Line 22">
                <a:extLst>
                  <a:ext uri="{FF2B5EF4-FFF2-40B4-BE49-F238E27FC236}">
                    <a16:creationId xmlns:a16="http://schemas.microsoft.com/office/drawing/2014/main" id="{A6C07746-B50A-D444-A02D-EDDD372BFB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29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7" name="Line 23">
                <a:extLst>
                  <a:ext uri="{FF2B5EF4-FFF2-40B4-BE49-F238E27FC236}">
                    <a16:creationId xmlns:a16="http://schemas.microsoft.com/office/drawing/2014/main" id="{17252047-63C1-864C-901E-B555CC6A15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58" name="Group 24">
                <a:extLst>
                  <a:ext uri="{FF2B5EF4-FFF2-40B4-BE49-F238E27FC236}">
                    <a16:creationId xmlns:a16="http://schemas.microsoft.com/office/drawing/2014/main" id="{8CCC7D87-3D99-6E44-90B9-4924C53966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269" name="Rectangle 25">
                  <a:extLst>
                    <a:ext uri="{FF2B5EF4-FFF2-40B4-BE49-F238E27FC236}">
                      <a16:creationId xmlns:a16="http://schemas.microsoft.com/office/drawing/2014/main" id="{CE528136-024B-784C-8712-97653DD67E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70" name="Text Box 26">
                  <a:extLst>
                    <a:ext uri="{FF2B5EF4-FFF2-40B4-BE49-F238E27FC236}">
                      <a16:creationId xmlns:a16="http://schemas.microsoft.com/office/drawing/2014/main" id="{9258993A-21E2-1243-9FFD-CA46598A99C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259" name="Group 27">
                <a:extLst>
                  <a:ext uri="{FF2B5EF4-FFF2-40B4-BE49-F238E27FC236}">
                    <a16:creationId xmlns:a16="http://schemas.microsoft.com/office/drawing/2014/main" id="{F8B9B48D-7A67-D047-B5E4-EABBC905994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265" name="Rectangle 28">
                  <a:extLst>
                    <a:ext uri="{FF2B5EF4-FFF2-40B4-BE49-F238E27FC236}">
                      <a16:creationId xmlns:a16="http://schemas.microsoft.com/office/drawing/2014/main" id="{0C6F072E-1F14-7648-BFCF-6E2965ECF9F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66" name="Rectangle 29">
                  <a:extLst>
                    <a:ext uri="{FF2B5EF4-FFF2-40B4-BE49-F238E27FC236}">
                      <a16:creationId xmlns:a16="http://schemas.microsoft.com/office/drawing/2014/main" id="{F866DB8B-EC3D-8847-A387-1165774710A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67" name="Rectangle 30">
                  <a:extLst>
                    <a:ext uri="{FF2B5EF4-FFF2-40B4-BE49-F238E27FC236}">
                      <a16:creationId xmlns:a16="http://schemas.microsoft.com/office/drawing/2014/main" id="{EDF86742-798D-4F42-8D53-90F870F5D5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68" name="Rectangle 31">
                  <a:extLst>
                    <a:ext uri="{FF2B5EF4-FFF2-40B4-BE49-F238E27FC236}">
                      <a16:creationId xmlns:a16="http://schemas.microsoft.com/office/drawing/2014/main" id="{72A97D65-B196-F343-BD00-8B60DA970CA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60" name="Group 32">
                <a:extLst>
                  <a:ext uri="{FF2B5EF4-FFF2-40B4-BE49-F238E27FC236}">
                    <a16:creationId xmlns:a16="http://schemas.microsoft.com/office/drawing/2014/main" id="{9F9DC21B-7F64-1B4F-B781-8C000350E4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261" name="Group 33">
                  <a:extLst>
                    <a:ext uri="{FF2B5EF4-FFF2-40B4-BE49-F238E27FC236}">
                      <a16:creationId xmlns:a16="http://schemas.microsoft.com/office/drawing/2014/main" id="{81EE34AF-BF06-6645-828A-CD15309E10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263" name="Rectangle 34">
                    <a:extLst>
                      <a:ext uri="{FF2B5EF4-FFF2-40B4-BE49-F238E27FC236}">
                        <a16:creationId xmlns:a16="http://schemas.microsoft.com/office/drawing/2014/main" id="{BD551906-85A1-4442-8F18-86692B0193B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64" name="Rectangle 35">
                    <a:extLst>
                      <a:ext uri="{FF2B5EF4-FFF2-40B4-BE49-F238E27FC236}">
                        <a16:creationId xmlns:a16="http://schemas.microsoft.com/office/drawing/2014/main" id="{286E6C78-8532-1A45-A56A-4BE9F7CF681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62" name="Text Box 36">
                  <a:extLst>
                    <a:ext uri="{FF2B5EF4-FFF2-40B4-BE49-F238E27FC236}">
                      <a16:creationId xmlns:a16="http://schemas.microsoft.com/office/drawing/2014/main" id="{A4585C17-B664-0E47-BA44-51568DCF00F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07" name="Group 37">
              <a:extLst>
                <a:ext uri="{FF2B5EF4-FFF2-40B4-BE49-F238E27FC236}">
                  <a16:creationId xmlns:a16="http://schemas.microsoft.com/office/drawing/2014/main" id="{73285188-31CF-7741-8A93-1988692C76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60771" y="2850437"/>
              <a:ext cx="3122612" cy="700087"/>
              <a:chOff x="0" y="0"/>
              <a:chExt cx="1972" cy="441"/>
            </a:xfrm>
          </p:grpSpPr>
          <p:grpSp>
            <p:nvGrpSpPr>
              <p:cNvPr id="215" name="Group 38">
                <a:extLst>
                  <a:ext uri="{FF2B5EF4-FFF2-40B4-BE49-F238E27FC236}">
                    <a16:creationId xmlns:a16="http://schemas.microsoft.com/office/drawing/2014/main" id="{9C9F0D2F-9426-A647-8F42-68688DC25F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5" cy="233"/>
                <a:chOff x="0" y="0"/>
                <a:chExt cx="553" cy="432"/>
              </a:xfrm>
            </p:grpSpPr>
            <p:grpSp>
              <p:nvGrpSpPr>
                <p:cNvPr id="244" name="Group 39">
                  <a:extLst>
                    <a:ext uri="{FF2B5EF4-FFF2-40B4-BE49-F238E27FC236}">
                      <a16:creationId xmlns:a16="http://schemas.microsoft.com/office/drawing/2014/main" id="{A5EF4881-3E6A-3C47-AD2C-D8E0ED538C9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" y="0"/>
                  <a:ext cx="480" cy="432"/>
                  <a:chOff x="0" y="0"/>
                  <a:chExt cx="480" cy="432"/>
                </a:xfrm>
              </p:grpSpPr>
              <p:sp>
                <p:nvSpPr>
                  <p:cNvPr id="246" name="Rectangle 40">
                    <a:extLst>
                      <a:ext uri="{FF2B5EF4-FFF2-40B4-BE49-F238E27FC236}">
                        <a16:creationId xmlns:a16="http://schemas.microsoft.com/office/drawing/2014/main" id="{60CEFDE5-B798-1D46-BF6E-A6B4DBCCF01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47" name="Rectangle 41">
                    <a:extLst>
                      <a:ext uri="{FF2B5EF4-FFF2-40B4-BE49-F238E27FC236}">
                        <a16:creationId xmlns:a16="http://schemas.microsoft.com/office/drawing/2014/main" id="{745018C3-369C-754B-B335-06921D11D08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0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45" name="Text Box 42">
                  <a:extLst>
                    <a:ext uri="{FF2B5EF4-FFF2-40B4-BE49-F238E27FC236}">
                      <a16:creationId xmlns:a16="http://schemas.microsoft.com/office/drawing/2014/main" id="{911021DB-9787-5547-8780-7C7E5212ADF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" y="46"/>
                  <a:ext cx="552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216" name="Line 43">
                <a:extLst>
                  <a:ext uri="{FF2B5EF4-FFF2-40B4-BE49-F238E27FC236}">
                    <a16:creationId xmlns:a16="http://schemas.microsoft.com/office/drawing/2014/main" id="{734BA18B-0793-EE41-BBE6-988EE02A92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7" name="Line 44">
                <a:extLst>
                  <a:ext uri="{FF2B5EF4-FFF2-40B4-BE49-F238E27FC236}">
                    <a16:creationId xmlns:a16="http://schemas.microsoft.com/office/drawing/2014/main" id="{9A5734D5-C116-4047-A7A7-CDEF5AA5DF1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18" name="Group 45">
                <a:extLst>
                  <a:ext uri="{FF2B5EF4-FFF2-40B4-BE49-F238E27FC236}">
                    <a16:creationId xmlns:a16="http://schemas.microsoft.com/office/drawing/2014/main" id="{0390FB7A-ECA3-2746-BBD6-545EFC6A00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8" cy="371"/>
                <a:chOff x="0" y="0"/>
                <a:chExt cx="375" cy="768"/>
              </a:xfrm>
            </p:grpSpPr>
            <p:sp>
              <p:nvSpPr>
                <p:cNvPr id="240" name="AutoShape 46">
                  <a:extLst>
                    <a:ext uri="{FF2B5EF4-FFF2-40B4-BE49-F238E27FC236}">
                      <a16:creationId xmlns:a16="http://schemas.microsoft.com/office/drawing/2014/main" id="{994949BB-D72F-784D-9966-04FDE061A32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AutoShape 47">
                  <a:extLst>
                    <a:ext uri="{FF2B5EF4-FFF2-40B4-BE49-F238E27FC236}">
                      <a16:creationId xmlns:a16="http://schemas.microsoft.com/office/drawing/2014/main" id="{F0A117EE-1620-0B44-BDA6-29A323B445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5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42" name="未知">
                  <a:extLst>
                    <a:ext uri="{FF2B5EF4-FFF2-40B4-BE49-F238E27FC236}">
                      <a16:creationId xmlns:a16="http://schemas.microsoft.com/office/drawing/2014/main" id="{D7BC3AB0-2F1E-7E4D-B73B-696CCF83FE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Text Box 49">
                  <a:extLst>
                    <a:ext uri="{FF2B5EF4-FFF2-40B4-BE49-F238E27FC236}">
                      <a16:creationId xmlns:a16="http://schemas.microsoft.com/office/drawing/2014/main" id="{EFDC9A25-51BE-C842-B323-CDF105DFE1A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7"/>
                  <a:ext cx="575" cy="2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219" name="Line 50">
                <a:extLst>
                  <a:ext uri="{FF2B5EF4-FFF2-40B4-BE49-F238E27FC236}">
                    <a16:creationId xmlns:a16="http://schemas.microsoft.com/office/drawing/2014/main" id="{B242EC76-D20F-404F-BE35-726FA3C171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6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0" name="Line 51">
                <a:extLst>
                  <a:ext uri="{FF2B5EF4-FFF2-40B4-BE49-F238E27FC236}">
                    <a16:creationId xmlns:a16="http://schemas.microsoft.com/office/drawing/2014/main" id="{82B3FBA0-6E51-AF4E-A78A-2C70AE7BFD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21" name="Group 52">
                <a:extLst>
                  <a:ext uri="{FF2B5EF4-FFF2-40B4-BE49-F238E27FC236}">
                    <a16:creationId xmlns:a16="http://schemas.microsoft.com/office/drawing/2014/main" id="{9437AC81-0423-6442-AFF4-775AE44458E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9" y="105"/>
                <a:ext cx="353" cy="232"/>
                <a:chOff x="0" y="0"/>
                <a:chExt cx="763" cy="480"/>
              </a:xfrm>
            </p:grpSpPr>
            <p:sp>
              <p:nvSpPr>
                <p:cNvPr id="238" name="Rectangle 53">
                  <a:extLst>
                    <a:ext uri="{FF2B5EF4-FFF2-40B4-BE49-F238E27FC236}">
                      <a16:creationId xmlns:a16="http://schemas.microsoft.com/office/drawing/2014/main" id="{7565B74E-3376-D74F-9F00-A8ABE38504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79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39" name="Text Box 54">
                  <a:extLst>
                    <a:ext uri="{FF2B5EF4-FFF2-40B4-BE49-F238E27FC236}">
                      <a16:creationId xmlns:a16="http://schemas.microsoft.com/office/drawing/2014/main" id="{91E649A9-C775-8643-A4EF-C579329B1E3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3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222" name="未知">
                <a:extLst>
                  <a:ext uri="{FF2B5EF4-FFF2-40B4-BE49-F238E27FC236}">
                    <a16:creationId xmlns:a16="http://schemas.microsoft.com/office/drawing/2014/main" id="{C9428E34-1630-A74C-935F-FB96EDE7FC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9DCF91DF-3228-6842-ACA6-D14F21D0C4F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3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4D9E6755-17F8-1B4F-ADC0-666C88A747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6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25" name="Group 58">
                <a:extLst>
                  <a:ext uri="{FF2B5EF4-FFF2-40B4-BE49-F238E27FC236}">
                    <a16:creationId xmlns:a16="http://schemas.microsoft.com/office/drawing/2014/main" id="{FADD43E2-2E3B-4C4F-B029-C4F81591E9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2" cy="480"/>
              </a:xfrm>
            </p:grpSpPr>
            <p:sp>
              <p:nvSpPr>
                <p:cNvPr id="236" name="Rectangle 59">
                  <a:extLst>
                    <a:ext uri="{FF2B5EF4-FFF2-40B4-BE49-F238E27FC236}">
                      <a16:creationId xmlns:a16="http://schemas.microsoft.com/office/drawing/2014/main" id="{335832CA-D256-9940-BF97-3BC099FD58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37" name="Text Box 60">
                  <a:extLst>
                    <a:ext uri="{FF2B5EF4-FFF2-40B4-BE49-F238E27FC236}">
                      <a16:creationId xmlns:a16="http://schemas.microsoft.com/office/drawing/2014/main" id="{D0D5A51D-02F6-7A4F-B93C-8083908D7EB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226" name="Group 61">
                <a:extLst>
                  <a:ext uri="{FF2B5EF4-FFF2-40B4-BE49-F238E27FC236}">
                    <a16:creationId xmlns:a16="http://schemas.microsoft.com/office/drawing/2014/main" id="{EC1BFFBA-6FE4-8B47-984E-9BE10AAE3A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232" name="Rectangle 62">
                  <a:extLst>
                    <a:ext uri="{FF2B5EF4-FFF2-40B4-BE49-F238E27FC236}">
                      <a16:creationId xmlns:a16="http://schemas.microsoft.com/office/drawing/2014/main" id="{35122052-5505-1340-8968-7E98F7E8004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33" name="Rectangle 63">
                  <a:extLst>
                    <a:ext uri="{FF2B5EF4-FFF2-40B4-BE49-F238E27FC236}">
                      <a16:creationId xmlns:a16="http://schemas.microsoft.com/office/drawing/2014/main" id="{C8079079-285F-4243-AB78-DC9FE44A0FA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34" name="Rectangle 64">
                  <a:extLst>
                    <a:ext uri="{FF2B5EF4-FFF2-40B4-BE49-F238E27FC236}">
                      <a16:creationId xmlns:a16="http://schemas.microsoft.com/office/drawing/2014/main" id="{CEC42647-638E-1C4E-BD58-2FD98C6439B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35" name="Rectangle 65">
                  <a:extLst>
                    <a:ext uri="{FF2B5EF4-FFF2-40B4-BE49-F238E27FC236}">
                      <a16:creationId xmlns:a16="http://schemas.microsoft.com/office/drawing/2014/main" id="{051C5F11-ACBC-0C4C-9A14-BA1472B7791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27" name="Group 66">
                <a:extLst>
                  <a:ext uri="{FF2B5EF4-FFF2-40B4-BE49-F238E27FC236}">
                    <a16:creationId xmlns:a16="http://schemas.microsoft.com/office/drawing/2014/main" id="{D14334CA-ACFD-AA46-873D-324932F60E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7" y="96"/>
                <a:ext cx="255" cy="233"/>
                <a:chOff x="0" y="0"/>
                <a:chExt cx="548" cy="432"/>
              </a:xfrm>
            </p:grpSpPr>
            <p:grpSp>
              <p:nvGrpSpPr>
                <p:cNvPr id="228" name="Group 67">
                  <a:extLst>
                    <a:ext uri="{FF2B5EF4-FFF2-40B4-BE49-F238E27FC236}">
                      <a16:creationId xmlns:a16="http://schemas.microsoft.com/office/drawing/2014/main" id="{040BFDC9-8F45-6944-9370-D345063E85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230" name="Rectangle 68">
                    <a:extLst>
                      <a:ext uri="{FF2B5EF4-FFF2-40B4-BE49-F238E27FC236}">
                        <a16:creationId xmlns:a16="http://schemas.microsoft.com/office/drawing/2014/main" id="{B318DDC9-CC68-4C4E-8D0D-2CF03C0B65C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31" name="Rectangle 69">
                    <a:extLst>
                      <a:ext uri="{FF2B5EF4-FFF2-40B4-BE49-F238E27FC236}">
                        <a16:creationId xmlns:a16="http://schemas.microsoft.com/office/drawing/2014/main" id="{90C1F34F-C8F5-CE48-AC72-2D472A757F8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29" name="Text Box 70">
                  <a:extLst>
                    <a:ext uri="{FF2B5EF4-FFF2-40B4-BE49-F238E27FC236}">
                      <a16:creationId xmlns:a16="http://schemas.microsoft.com/office/drawing/2014/main" id="{FD1C5282-F1AD-CA4A-8AA9-C3CC6A30D56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08" name="Group 71">
              <a:extLst>
                <a:ext uri="{FF2B5EF4-FFF2-40B4-BE49-F238E27FC236}">
                  <a16:creationId xmlns:a16="http://schemas.microsoft.com/office/drawing/2014/main" id="{33B65DFB-AE63-DE4C-8A7F-B95C85A15C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06721" y="2026524"/>
              <a:ext cx="3122612" cy="698500"/>
              <a:chOff x="0" y="0"/>
              <a:chExt cx="1970" cy="441"/>
            </a:xfrm>
          </p:grpSpPr>
          <p:grpSp>
            <p:nvGrpSpPr>
              <p:cNvPr id="182" name="Group 72">
                <a:extLst>
                  <a:ext uri="{FF2B5EF4-FFF2-40B4-BE49-F238E27FC236}">
                    <a16:creationId xmlns:a16="http://schemas.microsoft.com/office/drawing/2014/main" id="{18BA38E7-CDC9-4D41-913C-E6E54B17E0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211" name="Group 73">
                  <a:extLst>
                    <a:ext uri="{FF2B5EF4-FFF2-40B4-BE49-F238E27FC236}">
                      <a16:creationId xmlns:a16="http://schemas.microsoft.com/office/drawing/2014/main" id="{AA6387E5-BF08-AF4B-94C4-0DCA8AC169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" y="0"/>
                  <a:ext cx="480" cy="432"/>
                  <a:chOff x="0" y="0"/>
                  <a:chExt cx="480" cy="432"/>
                </a:xfrm>
              </p:grpSpPr>
              <p:sp>
                <p:nvSpPr>
                  <p:cNvPr id="213" name="Rectangle 74">
                    <a:extLst>
                      <a:ext uri="{FF2B5EF4-FFF2-40B4-BE49-F238E27FC236}">
                        <a16:creationId xmlns:a16="http://schemas.microsoft.com/office/drawing/2014/main" id="{730892A4-7D2E-9544-829A-4D1F5EFE349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14" name="Rectangle 75">
                    <a:extLst>
                      <a:ext uri="{FF2B5EF4-FFF2-40B4-BE49-F238E27FC236}">
                        <a16:creationId xmlns:a16="http://schemas.microsoft.com/office/drawing/2014/main" id="{36F31A1B-1226-2842-BC28-CC82DB5B4A2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79" cy="431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12" name="Text Box 76">
                  <a:extLst>
                    <a:ext uri="{FF2B5EF4-FFF2-40B4-BE49-F238E27FC236}">
                      <a16:creationId xmlns:a16="http://schemas.microsoft.com/office/drawing/2014/main" id="{5FDF3AC3-D9AB-8545-85E0-29BF92D53B3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7"/>
                  <a:ext cx="551" cy="2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183" name="Line 77">
                <a:extLst>
                  <a:ext uri="{FF2B5EF4-FFF2-40B4-BE49-F238E27FC236}">
                    <a16:creationId xmlns:a16="http://schemas.microsoft.com/office/drawing/2014/main" id="{97480439-34E8-1B40-AECB-FB6321D5B2D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4" name="Line 78">
                <a:extLst>
                  <a:ext uri="{FF2B5EF4-FFF2-40B4-BE49-F238E27FC236}">
                    <a16:creationId xmlns:a16="http://schemas.microsoft.com/office/drawing/2014/main" id="{41E1ECEB-7CF0-B043-AB2F-A6F35A6AD6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85" name="Group 79">
                <a:extLst>
                  <a:ext uri="{FF2B5EF4-FFF2-40B4-BE49-F238E27FC236}">
                    <a16:creationId xmlns:a16="http://schemas.microsoft.com/office/drawing/2014/main" id="{BA7E4A6B-6A7C-8C46-BD87-E57D83FB90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9" cy="371"/>
                <a:chOff x="0" y="0"/>
                <a:chExt cx="377" cy="768"/>
              </a:xfrm>
            </p:grpSpPr>
            <p:sp>
              <p:nvSpPr>
                <p:cNvPr id="207" name="AutoShape 80">
                  <a:extLst>
                    <a:ext uri="{FF2B5EF4-FFF2-40B4-BE49-F238E27FC236}">
                      <a16:creationId xmlns:a16="http://schemas.microsoft.com/office/drawing/2014/main" id="{23FF47BA-14EC-A845-91EC-E69D9D3D11C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AutoShape 81">
                  <a:extLst>
                    <a:ext uri="{FF2B5EF4-FFF2-40B4-BE49-F238E27FC236}">
                      <a16:creationId xmlns:a16="http://schemas.microsoft.com/office/drawing/2014/main" id="{6A5102F3-2374-124E-BAFA-99B0CF670F2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4" y="295"/>
                  <a:ext cx="249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9" name="未知">
                  <a:extLst>
                    <a:ext uri="{FF2B5EF4-FFF2-40B4-BE49-F238E27FC236}">
                      <a16:creationId xmlns:a16="http://schemas.microsoft.com/office/drawing/2014/main" id="{915D210E-C686-5B4C-AA1E-BA71FB960D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Text Box 83">
                  <a:extLst>
                    <a:ext uri="{FF2B5EF4-FFF2-40B4-BE49-F238E27FC236}">
                      <a16:creationId xmlns:a16="http://schemas.microsoft.com/office/drawing/2014/main" id="{DEFF3E5C-0F4C-C748-B079-55713537567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8" y="185"/>
                  <a:ext cx="575" cy="2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186" name="Line 84">
                <a:extLst>
                  <a:ext uri="{FF2B5EF4-FFF2-40B4-BE49-F238E27FC236}">
                    <a16:creationId xmlns:a16="http://schemas.microsoft.com/office/drawing/2014/main" id="{FAFB7753-FD3C-3243-BC8F-AE8DD47235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5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87" name="Line 85">
                <a:extLst>
                  <a:ext uri="{FF2B5EF4-FFF2-40B4-BE49-F238E27FC236}">
                    <a16:creationId xmlns:a16="http://schemas.microsoft.com/office/drawing/2014/main" id="{B8A758BD-D83E-3443-8D78-96924D5B45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88" name="Group 86">
                <a:extLst>
                  <a:ext uri="{FF2B5EF4-FFF2-40B4-BE49-F238E27FC236}">
                    <a16:creationId xmlns:a16="http://schemas.microsoft.com/office/drawing/2014/main" id="{D91F961C-ED12-FD45-87F5-459D76A8760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4" cy="232"/>
                <a:chOff x="0" y="0"/>
                <a:chExt cx="765" cy="480"/>
              </a:xfrm>
            </p:grpSpPr>
            <p:sp>
              <p:nvSpPr>
                <p:cNvPr id="205" name="Rectangle 87">
                  <a:extLst>
                    <a:ext uri="{FF2B5EF4-FFF2-40B4-BE49-F238E27FC236}">
                      <a16:creationId xmlns:a16="http://schemas.microsoft.com/office/drawing/2014/main" id="{ADAAF01D-9BBE-C642-8E81-3ABA46347D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5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6" name="Text Box 88">
                  <a:extLst>
                    <a:ext uri="{FF2B5EF4-FFF2-40B4-BE49-F238E27FC236}">
                      <a16:creationId xmlns:a16="http://schemas.microsoft.com/office/drawing/2014/main" id="{FAC82B4B-3070-3E4C-8F18-8289C6DE013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6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189" name="未知">
                <a:extLst>
                  <a:ext uri="{FF2B5EF4-FFF2-40B4-BE49-F238E27FC236}">
                    <a16:creationId xmlns:a16="http://schemas.microsoft.com/office/drawing/2014/main" id="{F0747E0B-DD23-AE45-8C3B-1B43BC4066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90">
                <a:extLst>
                  <a:ext uri="{FF2B5EF4-FFF2-40B4-BE49-F238E27FC236}">
                    <a16:creationId xmlns:a16="http://schemas.microsoft.com/office/drawing/2014/main" id="{7D0A2ED3-C19D-F742-9EA7-29DD7872B9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29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91" name="Line 91">
                <a:extLst>
                  <a:ext uri="{FF2B5EF4-FFF2-40B4-BE49-F238E27FC236}">
                    <a16:creationId xmlns:a16="http://schemas.microsoft.com/office/drawing/2014/main" id="{CD708861-9F70-324D-AB5B-11715DFDCF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58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92" name="Group 92">
                <a:extLst>
                  <a:ext uri="{FF2B5EF4-FFF2-40B4-BE49-F238E27FC236}">
                    <a16:creationId xmlns:a16="http://schemas.microsoft.com/office/drawing/2014/main" id="{41559E44-29F4-7F47-8419-BCCD1C12E0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203" name="Rectangle 93">
                  <a:extLst>
                    <a:ext uri="{FF2B5EF4-FFF2-40B4-BE49-F238E27FC236}">
                      <a16:creationId xmlns:a16="http://schemas.microsoft.com/office/drawing/2014/main" id="{89F2D37E-96E6-C840-9FF1-F39477A63E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4" name="Text Box 94">
                  <a:extLst>
                    <a:ext uri="{FF2B5EF4-FFF2-40B4-BE49-F238E27FC236}">
                      <a16:creationId xmlns:a16="http://schemas.microsoft.com/office/drawing/2014/main" id="{EF03BF0C-9997-AB42-B582-A9AB7F32921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193" name="Group 95">
                <a:extLst>
                  <a:ext uri="{FF2B5EF4-FFF2-40B4-BE49-F238E27FC236}">
                    <a16:creationId xmlns:a16="http://schemas.microsoft.com/office/drawing/2014/main" id="{24640FB8-1E6D-FE47-AB13-54147CCB35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199" name="Rectangle 96">
                  <a:extLst>
                    <a:ext uri="{FF2B5EF4-FFF2-40B4-BE49-F238E27FC236}">
                      <a16:creationId xmlns:a16="http://schemas.microsoft.com/office/drawing/2014/main" id="{764FC8D0-CBFD-8042-A91E-69AF1700AD5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0" name="Rectangle 97">
                  <a:extLst>
                    <a:ext uri="{FF2B5EF4-FFF2-40B4-BE49-F238E27FC236}">
                      <a16:creationId xmlns:a16="http://schemas.microsoft.com/office/drawing/2014/main" id="{64EFB235-A098-E743-BC47-2471CC5987F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1" name="Rectangle 98">
                  <a:extLst>
                    <a:ext uri="{FF2B5EF4-FFF2-40B4-BE49-F238E27FC236}">
                      <a16:creationId xmlns:a16="http://schemas.microsoft.com/office/drawing/2014/main" id="{8FB626E3-5A49-424C-B82E-F63609E797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2" name="Rectangle 99">
                  <a:extLst>
                    <a:ext uri="{FF2B5EF4-FFF2-40B4-BE49-F238E27FC236}">
                      <a16:creationId xmlns:a16="http://schemas.microsoft.com/office/drawing/2014/main" id="{43E36947-0864-9E49-A58D-5D286BF1F17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194" name="Group 100">
                <a:extLst>
                  <a:ext uri="{FF2B5EF4-FFF2-40B4-BE49-F238E27FC236}">
                    <a16:creationId xmlns:a16="http://schemas.microsoft.com/office/drawing/2014/main" id="{BC9DDD96-687B-2441-94EC-0E6792CED63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195" name="Group 101">
                  <a:extLst>
                    <a:ext uri="{FF2B5EF4-FFF2-40B4-BE49-F238E27FC236}">
                      <a16:creationId xmlns:a16="http://schemas.microsoft.com/office/drawing/2014/main" id="{D22535E8-509C-3240-A98A-A0EC07F868F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197" name="Rectangle 102">
                    <a:extLst>
                      <a:ext uri="{FF2B5EF4-FFF2-40B4-BE49-F238E27FC236}">
                        <a16:creationId xmlns:a16="http://schemas.microsoft.com/office/drawing/2014/main" id="{89537B9C-6CC5-EB4E-B53B-C4BE0353D2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198" name="Rectangle 103">
                    <a:extLst>
                      <a:ext uri="{FF2B5EF4-FFF2-40B4-BE49-F238E27FC236}">
                        <a16:creationId xmlns:a16="http://schemas.microsoft.com/office/drawing/2014/main" id="{ECD2FB88-9DB0-2D49-9344-02086A984F2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1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196" name="Text Box 104">
                  <a:extLst>
                    <a:ext uri="{FF2B5EF4-FFF2-40B4-BE49-F238E27FC236}">
                      <a16:creationId xmlns:a16="http://schemas.microsoft.com/office/drawing/2014/main" id="{1B31A0D7-20D3-4C42-95D1-1EF5F341B24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7"/>
                  <a:ext cx="547" cy="2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109" name="Group 105">
              <a:extLst>
                <a:ext uri="{FF2B5EF4-FFF2-40B4-BE49-F238E27FC236}">
                  <a16:creationId xmlns:a16="http://schemas.microsoft.com/office/drawing/2014/main" id="{1F03A17A-4E25-FE49-8535-BD03BAF8D5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67383" y="4706224"/>
              <a:ext cx="403225" cy="368300"/>
              <a:chOff x="0" y="0"/>
              <a:chExt cx="552" cy="432"/>
            </a:xfrm>
          </p:grpSpPr>
          <p:grpSp>
            <p:nvGrpSpPr>
              <p:cNvPr id="178" name="Group 106">
                <a:extLst>
                  <a:ext uri="{FF2B5EF4-FFF2-40B4-BE49-F238E27FC236}">
                    <a16:creationId xmlns:a16="http://schemas.microsoft.com/office/drawing/2014/main" id="{FED78E8B-C500-B44F-8735-21D727C116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" y="0"/>
                <a:ext cx="480" cy="432"/>
                <a:chOff x="0" y="0"/>
                <a:chExt cx="480" cy="432"/>
              </a:xfrm>
            </p:grpSpPr>
            <p:sp>
              <p:nvSpPr>
                <p:cNvPr id="180" name="Rectangle 107">
                  <a:extLst>
                    <a:ext uri="{FF2B5EF4-FFF2-40B4-BE49-F238E27FC236}">
                      <a16:creationId xmlns:a16="http://schemas.microsoft.com/office/drawing/2014/main" id="{A18C7643-72AB-544D-819F-D0A93D63E8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39" cy="42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81" name="Rectangle 108">
                  <a:extLst>
                    <a:ext uri="{FF2B5EF4-FFF2-40B4-BE49-F238E27FC236}">
                      <a16:creationId xmlns:a16="http://schemas.microsoft.com/office/drawing/2014/main" id="{F33FAB77-7C36-1441-B6D1-98CDD8D976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0"/>
                  <a:ext cx="478" cy="43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179" name="Text Box 109">
                <a:extLst>
                  <a:ext uri="{FF2B5EF4-FFF2-40B4-BE49-F238E27FC236}">
                    <a16:creationId xmlns:a16="http://schemas.microsoft.com/office/drawing/2014/main" id="{5DF5F714-A9BE-7347-9FDB-5D3BF452454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7"/>
                <a:ext cx="552" cy="2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013233A0-B564-4E49-946F-5EB93988D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779249"/>
              <a:ext cx="38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6E403D4F-84CB-D044-BB6A-E06AC4FA6D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999912"/>
              <a:ext cx="38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12" name="Group 112">
              <a:extLst>
                <a:ext uri="{FF2B5EF4-FFF2-40B4-BE49-F238E27FC236}">
                  <a16:creationId xmlns:a16="http://schemas.microsoft.com/office/drawing/2014/main" id="{37EAF867-AD7C-4842-8720-23642333B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1121" y="4595099"/>
              <a:ext cx="331787" cy="590550"/>
              <a:chOff x="0" y="0"/>
              <a:chExt cx="379" cy="768"/>
            </a:xfrm>
          </p:grpSpPr>
          <p:sp>
            <p:nvSpPr>
              <p:cNvPr id="174" name="AutoShape 113">
                <a:extLst>
                  <a:ext uri="{FF2B5EF4-FFF2-40B4-BE49-F238E27FC236}">
                    <a16:creationId xmlns:a16="http://schemas.microsoft.com/office/drawing/2014/main" id="{B0FF8170-24F9-9247-8A41-93AD498755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-193" y="202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" name="AutoShape 114">
                <a:extLst>
                  <a:ext uri="{FF2B5EF4-FFF2-40B4-BE49-F238E27FC236}">
                    <a16:creationId xmlns:a16="http://schemas.microsoft.com/office/drawing/2014/main" id="{7950660B-A805-F44C-A22E-1D1EA015C1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4" y="294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76" name="未知">
                <a:extLst>
                  <a:ext uri="{FF2B5EF4-FFF2-40B4-BE49-F238E27FC236}">
                    <a16:creationId xmlns:a16="http://schemas.microsoft.com/office/drawing/2014/main" id="{2A000C07-A045-1144-94B4-CF1F2D3CA3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01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" name="Text Box 116">
                <a:extLst>
                  <a:ext uri="{FF2B5EF4-FFF2-40B4-BE49-F238E27FC236}">
                    <a16:creationId xmlns:a16="http://schemas.microsoft.com/office/drawing/2014/main" id="{9F40710F-7172-374B-B31D-11A3BD836B6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60" y="184"/>
                <a:ext cx="574" cy="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ALU</a:t>
                </a:r>
              </a:p>
            </p:txBody>
          </p:sp>
        </p:grpSp>
        <p:sp>
          <p:nvSpPr>
            <p:cNvPr id="113" name="Line 117">
              <a:extLst>
                <a:ext uri="{FF2B5EF4-FFF2-40B4-BE49-F238E27FC236}">
                  <a16:creationId xmlns:a16="http://schemas.microsoft.com/office/drawing/2014/main" id="{0F9EDC7F-964C-8E4A-B77F-022EDF43D0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78621" y="4890374"/>
              <a:ext cx="388937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4" name="Line 118">
              <a:extLst>
                <a:ext uri="{FF2B5EF4-FFF2-40B4-BE49-F238E27FC236}">
                  <a16:creationId xmlns:a16="http://schemas.microsoft.com/office/drawing/2014/main" id="{95770BDC-E370-3B4B-A92F-511E17F98D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50133" y="4890374"/>
              <a:ext cx="3873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15" name="Group 119">
              <a:extLst>
                <a:ext uri="{FF2B5EF4-FFF2-40B4-BE49-F238E27FC236}">
                  <a16:creationId xmlns:a16="http://schemas.microsoft.com/office/drawing/2014/main" id="{EE78D723-2499-E94F-883E-0914ABDB5D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67533" y="4706224"/>
              <a:ext cx="558800" cy="368300"/>
              <a:chOff x="0" y="0"/>
              <a:chExt cx="762" cy="480"/>
            </a:xfrm>
          </p:grpSpPr>
          <p:sp>
            <p:nvSpPr>
              <p:cNvPr id="172" name="Rectangle 120">
                <a:extLst>
                  <a:ext uri="{FF2B5EF4-FFF2-40B4-BE49-F238E27FC236}">
                    <a16:creationId xmlns:a16="http://schemas.microsoft.com/office/drawing/2014/main" id="{58DCC8FB-291B-7A4A-BB08-8EC844DDB7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5" y="0"/>
                <a:ext cx="478" cy="48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73" name="Text Box 121">
                <a:extLst>
                  <a:ext uri="{FF2B5EF4-FFF2-40B4-BE49-F238E27FC236}">
                    <a16:creationId xmlns:a16="http://schemas.microsoft.com/office/drawing/2014/main" id="{383125D8-D457-8B40-BC68-FF312C7541E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762" cy="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DMem</a:t>
                </a:r>
              </a:p>
            </p:txBody>
          </p:sp>
        </p:grpSp>
        <p:sp>
          <p:nvSpPr>
            <p:cNvPr id="116" name="未知">
              <a:extLst>
                <a:ext uri="{FF2B5EF4-FFF2-40B4-BE49-F238E27FC236}">
                  <a16:creationId xmlns:a16="http://schemas.microsoft.com/office/drawing/2014/main" id="{1C3503A0-71FE-A848-A34E-BFFA728F47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7858" y="4890374"/>
              <a:ext cx="525463" cy="29527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95275 h 384"/>
                <a:gd name="T4" fmla="*/ 463644 w 816"/>
                <a:gd name="T5" fmla="*/ 295275 h 384"/>
                <a:gd name="T6" fmla="*/ 463644 w 816"/>
                <a:gd name="T7" fmla="*/ 110728 h 384"/>
                <a:gd name="T8" fmla="*/ 525463 w 816"/>
                <a:gd name="T9" fmla="*/ 11072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AF8F70C7-58FD-5440-A4B4-FA338C4D70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30833" y="5001499"/>
              <a:ext cx="36353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18" name="Line 124">
              <a:extLst>
                <a:ext uri="{FF2B5EF4-FFF2-40B4-BE49-F238E27FC236}">
                  <a16:creationId xmlns:a16="http://schemas.microsoft.com/office/drawing/2014/main" id="{34A97B7C-3FF5-6F45-A0FE-B99173A9EE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83208" y="4779249"/>
              <a:ext cx="4095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1CBFBB2A-632F-3F42-9E00-ECB86D8EB6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92683" y="4706224"/>
              <a:ext cx="587375" cy="368300"/>
              <a:chOff x="0" y="0"/>
              <a:chExt cx="801" cy="480"/>
            </a:xfrm>
          </p:grpSpPr>
          <p:sp>
            <p:nvSpPr>
              <p:cNvPr id="170" name="Rectangle 126">
                <a:extLst>
                  <a:ext uri="{FF2B5EF4-FFF2-40B4-BE49-F238E27FC236}">
                    <a16:creationId xmlns:a16="http://schemas.microsoft.com/office/drawing/2014/main" id="{A26FBCDD-8D5C-B740-A8CA-17FB3C2E92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8" y="0"/>
                <a:ext cx="481" cy="48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71" name="Text Box 127">
                <a:extLst>
                  <a:ext uri="{FF2B5EF4-FFF2-40B4-BE49-F238E27FC236}">
                    <a16:creationId xmlns:a16="http://schemas.microsoft.com/office/drawing/2014/main" id="{1CDB0D9D-DE4F-3E4E-9FB3-2C0ACA784F7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801" cy="3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Ifetch</a:t>
                </a:r>
              </a:p>
            </p:txBody>
          </p:sp>
        </p:grpSp>
        <p:sp>
          <p:nvSpPr>
            <p:cNvPr id="120" name="Rectangle 128">
              <a:extLst>
                <a:ext uri="{FF2B5EF4-FFF2-40B4-BE49-F238E27FC236}">
                  <a16:creationId xmlns:a16="http://schemas.microsoft.com/office/drawing/2014/main" id="{8F0CC49A-C77B-B443-8969-04293FA3A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25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1" name="Rectangle 129">
              <a:extLst>
                <a:ext uri="{FF2B5EF4-FFF2-40B4-BE49-F238E27FC236}">
                  <a16:creationId xmlns:a16="http://schemas.microsoft.com/office/drawing/2014/main" id="{6CC1C71F-1137-BE47-A1A6-85B54CF01F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2" name="Rectangle 130">
              <a:extLst>
                <a:ext uri="{FF2B5EF4-FFF2-40B4-BE49-F238E27FC236}">
                  <a16:creationId xmlns:a16="http://schemas.microsoft.com/office/drawing/2014/main" id="{F41829FF-FAC9-494B-8427-67AF27ADE8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70533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3" name="Rectangle 131">
              <a:extLst>
                <a:ext uri="{FF2B5EF4-FFF2-40B4-BE49-F238E27FC236}">
                  <a16:creationId xmlns:a16="http://schemas.microsoft.com/office/drawing/2014/main" id="{CC87EA03-FAE8-5740-A32D-A8899DA914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1333" y="4544299"/>
              <a:ext cx="69850" cy="690563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24" name="Group 132">
              <a:extLst>
                <a:ext uri="{FF2B5EF4-FFF2-40B4-BE49-F238E27FC236}">
                  <a16:creationId xmlns:a16="http://schemas.microsoft.com/office/drawing/2014/main" id="{3D09AE97-DFBE-FC4A-848E-9A947F1E4E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8007308" y="4691937"/>
              <a:ext cx="403225" cy="369887"/>
              <a:chOff x="0" y="0"/>
              <a:chExt cx="547" cy="432"/>
            </a:xfrm>
          </p:grpSpPr>
          <p:grpSp>
            <p:nvGrpSpPr>
              <p:cNvPr id="166" name="Group 133">
                <a:extLst>
                  <a:ext uri="{FF2B5EF4-FFF2-40B4-BE49-F238E27FC236}">
                    <a16:creationId xmlns:a16="http://schemas.microsoft.com/office/drawing/2014/main" id="{2E005212-059C-464D-9266-599378C50E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" y="0"/>
                <a:ext cx="480" cy="432"/>
                <a:chOff x="0" y="0"/>
                <a:chExt cx="480" cy="432"/>
              </a:xfrm>
            </p:grpSpPr>
            <p:sp>
              <p:nvSpPr>
                <p:cNvPr id="168" name="Rectangle 134">
                  <a:extLst>
                    <a:ext uri="{FF2B5EF4-FFF2-40B4-BE49-F238E27FC236}">
                      <a16:creationId xmlns:a16="http://schemas.microsoft.com/office/drawing/2014/main" id="{BF27AE0F-DA36-BA41-888C-C5D2942925D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0"/>
                  <a:ext cx="241" cy="42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69" name="Rectangle 135">
                  <a:extLst>
                    <a:ext uri="{FF2B5EF4-FFF2-40B4-BE49-F238E27FC236}">
                      <a16:creationId xmlns:a16="http://schemas.microsoft.com/office/drawing/2014/main" id="{D6AFF229-5378-3E4A-9667-C3C0465CCE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167" name="Text Box 136">
                <a:extLst>
                  <a:ext uri="{FF2B5EF4-FFF2-40B4-BE49-F238E27FC236}">
                    <a16:creationId xmlns:a16="http://schemas.microsoft.com/office/drawing/2014/main" id="{DA9AE391-A68E-B341-A006-A6A2246B03C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6"/>
                <a:ext cx="547" cy="2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grpSp>
          <p:nvGrpSpPr>
            <p:cNvPr id="125" name="Group 137">
              <a:extLst>
                <a:ext uri="{FF2B5EF4-FFF2-40B4-BE49-F238E27FC236}">
                  <a16:creationId xmlns:a16="http://schemas.microsoft.com/office/drawing/2014/main" id="{E7606DD1-9F34-D147-BFDC-893F88948A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57846" y="5352337"/>
              <a:ext cx="3119437" cy="700087"/>
              <a:chOff x="0" y="0"/>
              <a:chExt cx="1969" cy="441"/>
            </a:xfrm>
          </p:grpSpPr>
          <p:grpSp>
            <p:nvGrpSpPr>
              <p:cNvPr id="133" name="Group 138">
                <a:extLst>
                  <a:ext uri="{FF2B5EF4-FFF2-40B4-BE49-F238E27FC236}">
                    <a16:creationId xmlns:a16="http://schemas.microsoft.com/office/drawing/2014/main" id="{2B85BB28-CCBE-5A4C-8370-B3FCBF5624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89" y="104"/>
                <a:ext cx="254" cy="233"/>
                <a:chOff x="0" y="0"/>
                <a:chExt cx="550" cy="432"/>
              </a:xfrm>
            </p:grpSpPr>
            <p:grpSp>
              <p:nvGrpSpPr>
                <p:cNvPr id="162" name="Group 139">
                  <a:extLst>
                    <a:ext uri="{FF2B5EF4-FFF2-40B4-BE49-F238E27FC236}">
                      <a16:creationId xmlns:a16="http://schemas.microsoft.com/office/drawing/2014/main" id="{3010A5A5-BC5C-A84D-B9B3-EC7A8CA1C51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" y="0"/>
                  <a:ext cx="480" cy="432"/>
                  <a:chOff x="0" y="0"/>
                  <a:chExt cx="480" cy="432"/>
                </a:xfrm>
              </p:grpSpPr>
              <p:sp>
                <p:nvSpPr>
                  <p:cNvPr id="164" name="Rectangle 140">
                    <a:extLst>
                      <a:ext uri="{FF2B5EF4-FFF2-40B4-BE49-F238E27FC236}">
                        <a16:creationId xmlns:a16="http://schemas.microsoft.com/office/drawing/2014/main" id="{214AF57C-9734-4546-8F25-8AB0BBA1626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165" name="Rectangle 141">
                    <a:extLst>
                      <a:ext uri="{FF2B5EF4-FFF2-40B4-BE49-F238E27FC236}">
                        <a16:creationId xmlns:a16="http://schemas.microsoft.com/office/drawing/2014/main" id="{8DEA02DE-C8A5-BC42-B96A-0FD1303E948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" y="0"/>
                    <a:ext cx="477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163" name="Text Box 142">
                  <a:extLst>
                    <a:ext uri="{FF2B5EF4-FFF2-40B4-BE49-F238E27FC236}">
                      <a16:creationId xmlns:a16="http://schemas.microsoft.com/office/drawing/2014/main" id="{C5B55982-DFBB-DE41-8A2A-6BA26DC5C76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9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134" name="Line 143">
                <a:extLst>
                  <a:ext uri="{FF2B5EF4-FFF2-40B4-BE49-F238E27FC236}">
                    <a16:creationId xmlns:a16="http://schemas.microsoft.com/office/drawing/2014/main" id="{14976CC0-8C4C-524D-B4B8-B0A707FA81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3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35" name="Line 144">
                <a:extLst>
                  <a:ext uri="{FF2B5EF4-FFF2-40B4-BE49-F238E27FC236}">
                    <a16:creationId xmlns:a16="http://schemas.microsoft.com/office/drawing/2014/main" id="{C183D48C-3A82-A840-A4FB-DCED312D23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3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36" name="Group 145">
                <a:extLst>
                  <a:ext uri="{FF2B5EF4-FFF2-40B4-BE49-F238E27FC236}">
                    <a16:creationId xmlns:a16="http://schemas.microsoft.com/office/drawing/2014/main" id="{463BF89A-2C89-4348-B5F8-C62C745070D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08" cy="371"/>
                <a:chOff x="0" y="0"/>
                <a:chExt cx="375" cy="768"/>
              </a:xfrm>
            </p:grpSpPr>
            <p:sp>
              <p:nvSpPr>
                <p:cNvPr id="158" name="AutoShape 146">
                  <a:extLst>
                    <a:ext uri="{FF2B5EF4-FFF2-40B4-BE49-F238E27FC236}">
                      <a16:creationId xmlns:a16="http://schemas.microsoft.com/office/drawing/2014/main" id="{BC9806B3-D6E7-AF46-825F-1473CE02FEF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AutoShape 147">
                  <a:extLst>
                    <a:ext uri="{FF2B5EF4-FFF2-40B4-BE49-F238E27FC236}">
                      <a16:creationId xmlns:a16="http://schemas.microsoft.com/office/drawing/2014/main" id="{D6F30322-1053-674F-8049-5D18F82AA0A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60" name="未知">
                  <a:extLst>
                    <a:ext uri="{FF2B5EF4-FFF2-40B4-BE49-F238E27FC236}">
                      <a16:creationId xmlns:a16="http://schemas.microsoft.com/office/drawing/2014/main" id="{217E7C24-9C1D-844F-9CD0-B55B3A458D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Text Box 149">
                  <a:extLst>
                    <a:ext uri="{FF2B5EF4-FFF2-40B4-BE49-F238E27FC236}">
                      <a16:creationId xmlns:a16="http://schemas.microsoft.com/office/drawing/2014/main" id="{C53C3901-C64D-7E49-956E-37E3A76A6F1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6"/>
                  <a:ext cx="575" cy="2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137" name="Line 150">
                <a:extLst>
                  <a:ext uri="{FF2B5EF4-FFF2-40B4-BE49-F238E27FC236}">
                    <a16:creationId xmlns:a16="http://schemas.microsoft.com/office/drawing/2014/main" id="{1EBBCC24-7205-B545-9D97-F8DE90A6722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38" name="Line 151">
                <a:extLst>
                  <a:ext uri="{FF2B5EF4-FFF2-40B4-BE49-F238E27FC236}">
                    <a16:creationId xmlns:a16="http://schemas.microsoft.com/office/drawing/2014/main" id="{6DF23B38-2BC8-5B46-9203-8082200BE6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39" name="Group 152">
                <a:extLst>
                  <a:ext uri="{FF2B5EF4-FFF2-40B4-BE49-F238E27FC236}">
                    <a16:creationId xmlns:a16="http://schemas.microsoft.com/office/drawing/2014/main" id="{C5D5C0BB-4E13-8C4E-936F-2064E5F72C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7" y="105"/>
                <a:ext cx="353" cy="232"/>
                <a:chOff x="0" y="0"/>
                <a:chExt cx="762" cy="480"/>
              </a:xfrm>
            </p:grpSpPr>
            <p:sp>
              <p:nvSpPr>
                <p:cNvPr id="156" name="Rectangle 153">
                  <a:extLst>
                    <a:ext uri="{FF2B5EF4-FFF2-40B4-BE49-F238E27FC236}">
                      <a16:creationId xmlns:a16="http://schemas.microsoft.com/office/drawing/2014/main" id="{270309C4-53EA-B24C-A611-AC2C324F759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57" name="Text Box 154">
                  <a:extLst>
                    <a:ext uri="{FF2B5EF4-FFF2-40B4-BE49-F238E27FC236}">
                      <a16:creationId xmlns:a16="http://schemas.microsoft.com/office/drawing/2014/main" id="{E3C9ECCB-FB26-5440-AAE3-BACC915480C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52"/>
                  <a:ext cx="764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140" name="未知">
                <a:extLst>
                  <a:ext uri="{FF2B5EF4-FFF2-40B4-BE49-F238E27FC236}">
                    <a16:creationId xmlns:a16="http://schemas.microsoft.com/office/drawing/2014/main" id="{E20E2280-0121-F748-A440-A2A4823654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156">
                <a:extLst>
                  <a:ext uri="{FF2B5EF4-FFF2-40B4-BE49-F238E27FC236}">
                    <a16:creationId xmlns:a16="http://schemas.microsoft.com/office/drawing/2014/main" id="{E63DB948-F4D5-994C-831C-248519A3A5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3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2" name="Line 157">
                <a:extLst>
                  <a:ext uri="{FF2B5EF4-FFF2-40B4-BE49-F238E27FC236}">
                    <a16:creationId xmlns:a16="http://schemas.microsoft.com/office/drawing/2014/main" id="{5CBDFFEE-B3DE-524A-ABCC-E993B25216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9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143" name="Group 158">
                <a:extLst>
                  <a:ext uri="{FF2B5EF4-FFF2-40B4-BE49-F238E27FC236}">
                    <a16:creationId xmlns:a16="http://schemas.microsoft.com/office/drawing/2014/main" id="{AD963B4B-12D0-9347-9A34-754EAC407A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154" name="Rectangle 159">
                  <a:extLst>
                    <a:ext uri="{FF2B5EF4-FFF2-40B4-BE49-F238E27FC236}">
                      <a16:creationId xmlns:a16="http://schemas.microsoft.com/office/drawing/2014/main" id="{13397514-5D27-2941-B8C3-070A166B161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55" name="Text Box 160">
                  <a:extLst>
                    <a:ext uri="{FF2B5EF4-FFF2-40B4-BE49-F238E27FC236}">
                      <a16:creationId xmlns:a16="http://schemas.microsoft.com/office/drawing/2014/main" id="{B48E63D3-9E8C-2D4C-93D3-92286B432AD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144" name="Group 161">
                <a:extLst>
                  <a:ext uri="{FF2B5EF4-FFF2-40B4-BE49-F238E27FC236}">
                    <a16:creationId xmlns:a16="http://schemas.microsoft.com/office/drawing/2014/main" id="{D953FDAB-50B1-BC49-8F79-5A21C425CB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150" name="Rectangle 162">
                  <a:extLst>
                    <a:ext uri="{FF2B5EF4-FFF2-40B4-BE49-F238E27FC236}">
                      <a16:creationId xmlns:a16="http://schemas.microsoft.com/office/drawing/2014/main" id="{24240F56-E7BE-0A4D-9589-B632F6592BC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51" name="Rectangle 163">
                  <a:extLst>
                    <a:ext uri="{FF2B5EF4-FFF2-40B4-BE49-F238E27FC236}">
                      <a16:creationId xmlns:a16="http://schemas.microsoft.com/office/drawing/2014/main" id="{49A3AF07-4E4A-DB42-AE1E-4F123C67A77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52" name="Rectangle 164">
                  <a:extLst>
                    <a:ext uri="{FF2B5EF4-FFF2-40B4-BE49-F238E27FC236}">
                      <a16:creationId xmlns:a16="http://schemas.microsoft.com/office/drawing/2014/main" id="{5A6B9858-424B-D54E-ABB1-043F1108BDF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53" name="Rectangle 165">
                  <a:extLst>
                    <a:ext uri="{FF2B5EF4-FFF2-40B4-BE49-F238E27FC236}">
                      <a16:creationId xmlns:a16="http://schemas.microsoft.com/office/drawing/2014/main" id="{0B671656-CD23-7B43-96A4-63B81F46DB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145" name="Group 166">
                <a:extLst>
                  <a:ext uri="{FF2B5EF4-FFF2-40B4-BE49-F238E27FC236}">
                    <a16:creationId xmlns:a16="http://schemas.microsoft.com/office/drawing/2014/main" id="{88C8E4A9-3F37-D841-829B-0718A31BAF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5" y="96"/>
                <a:ext cx="254" cy="233"/>
                <a:chOff x="0" y="0"/>
                <a:chExt cx="546" cy="432"/>
              </a:xfrm>
            </p:grpSpPr>
            <p:grpSp>
              <p:nvGrpSpPr>
                <p:cNvPr id="146" name="Group 167">
                  <a:extLst>
                    <a:ext uri="{FF2B5EF4-FFF2-40B4-BE49-F238E27FC236}">
                      <a16:creationId xmlns:a16="http://schemas.microsoft.com/office/drawing/2014/main" id="{8E80F883-5531-E047-B69A-1CFB5DB3A7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148" name="Rectangle 168">
                    <a:extLst>
                      <a:ext uri="{FF2B5EF4-FFF2-40B4-BE49-F238E27FC236}">
                        <a16:creationId xmlns:a16="http://schemas.microsoft.com/office/drawing/2014/main" id="{3165C298-5E73-AD47-A2AA-2833B8D0DE4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149" name="Rectangle 169">
                    <a:extLst>
                      <a:ext uri="{FF2B5EF4-FFF2-40B4-BE49-F238E27FC236}">
                        <a16:creationId xmlns:a16="http://schemas.microsoft.com/office/drawing/2014/main" id="{BE499028-1483-4946-865C-F07B638BA43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147" name="Text Box 170">
                  <a:extLst>
                    <a:ext uri="{FF2B5EF4-FFF2-40B4-BE49-F238E27FC236}">
                      <a16:creationId xmlns:a16="http://schemas.microsoft.com/office/drawing/2014/main" id="{FEEF0F5A-B2D6-DA4D-AA01-3A84C6CD352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5" cy="2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sp>
          <p:nvSpPr>
            <p:cNvPr id="126" name="Rectangle 171">
              <a:extLst>
                <a:ext uri="{FF2B5EF4-FFF2-40B4-BE49-F238E27FC236}">
                  <a16:creationId xmlns:a16="http://schemas.microsoft.com/office/drawing/2014/main" id="{B6632B0D-DF6F-E145-AD79-95C2A3736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7521" y="5338049"/>
              <a:ext cx="71437" cy="700088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EFF2D884-28AC-D942-B387-2E3E6763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569" y="2606506"/>
              <a:ext cx="320663" cy="1404393"/>
            </a:xfrm>
            <a:prstGeom prst="line">
              <a:avLst/>
            </a:prstGeom>
            <a:noFill/>
            <a:ln w="1905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8" name="Rectangle 173">
              <a:extLst>
                <a:ext uri="{FF2B5EF4-FFF2-40B4-BE49-F238E27FC236}">
                  <a16:creationId xmlns:a16="http://schemas.microsoft.com/office/drawing/2014/main" id="{25F18024-965C-AD49-8291-91AF93B115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9" name="Rectangle 174">
              <a:extLst>
                <a:ext uri="{FF2B5EF4-FFF2-40B4-BE49-F238E27FC236}">
                  <a16:creationId xmlns:a16="http://schemas.microsoft.com/office/drawing/2014/main" id="{AF0FE277-F76B-C34A-A05F-B3A0E4350D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30" name="Rectangle 175">
              <a:extLst>
                <a:ext uri="{FF2B5EF4-FFF2-40B4-BE49-F238E27FC236}">
                  <a16:creationId xmlns:a16="http://schemas.microsoft.com/office/drawing/2014/main" id="{2DADB006-455C-0B43-A8C9-8322BD9D12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7983" y="3671174"/>
              <a:ext cx="71438" cy="700088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31" name="Rectangle 176">
              <a:extLst>
                <a:ext uri="{FF2B5EF4-FFF2-40B4-BE49-F238E27FC236}">
                  <a16:creationId xmlns:a16="http://schemas.microsoft.com/office/drawing/2014/main" id="{A094D31D-C513-C446-BD4D-B45AEE8E6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1871" y="2817099"/>
              <a:ext cx="69850" cy="701675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32" name="Rectangle 177">
              <a:extLst>
                <a:ext uri="{FF2B5EF4-FFF2-40B4-BE49-F238E27FC236}">
                  <a16:creationId xmlns:a16="http://schemas.microsoft.com/office/drawing/2014/main" id="{3D6C0374-9026-0643-85A3-C2C108885C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021" y="1994774"/>
              <a:ext cx="71437" cy="700088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281" name="Line 178">
            <a:extLst>
              <a:ext uri="{FF2B5EF4-FFF2-40B4-BE49-F238E27FC236}">
                <a16:creationId xmlns:a16="http://schemas.microsoft.com/office/drawing/2014/main" id="{461B7F23-74A5-0C4D-B7AE-6A333E566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543" y="1916832"/>
            <a:ext cx="1944215" cy="3816424"/>
          </a:xfrm>
          <a:prstGeom prst="line">
            <a:avLst/>
          </a:prstGeom>
          <a:noFill/>
          <a:ln w="19050" cmpd="sng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图片包含 文字, 报纸&#10;&#10;已生成高可信度的说明">
            <a:extLst>
              <a:ext uri="{FF2B5EF4-FFF2-40B4-BE49-F238E27FC236}">
                <a16:creationId xmlns:a16="http://schemas.microsoft.com/office/drawing/2014/main" id="{6416EEAC-9AB6-423F-8F24-BD86EDE1F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191" y="282041"/>
            <a:ext cx="4749408" cy="641811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556" name="Rectangle 2">
            <a:extLst>
              <a:ext uri="{FF2B5EF4-FFF2-40B4-BE49-F238E27FC236}">
                <a16:creationId xmlns:a16="http://schemas.microsoft.com/office/drawing/2014/main" id="{28D7C33B-4DEF-4164-BC0A-974970A37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4005453" cy="1146176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>How Changes Bursted: Reformation to Revolution</a:t>
            </a: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65CBE989-09C3-4B9D-A8C2-F0E0381C2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173288"/>
            <a:ext cx="2702378" cy="3639684"/>
          </a:xfrm>
        </p:spPr>
        <p:txBody>
          <a:bodyPr anchor="ctr">
            <a:normAutofit/>
          </a:bodyPr>
          <a:lstStyle/>
          <a:p>
            <a:r>
              <a:rPr lang="en-US" altLang="zh-CN" sz="1700">
                <a:solidFill>
                  <a:schemeClr val="bg1"/>
                </a:solidFill>
              </a:rPr>
              <a:t>IBM PC</a:t>
            </a:r>
          </a:p>
          <a:p>
            <a:pPr lvl="1"/>
            <a:r>
              <a:rPr lang="en-US" altLang="zh-CN" sz="1700">
                <a:solidFill>
                  <a:schemeClr val="bg1"/>
                </a:solidFill>
              </a:rPr>
              <a:t>Personal Computing</a:t>
            </a:r>
          </a:p>
          <a:p>
            <a:pPr lvl="1"/>
            <a:r>
              <a:rPr lang="en-US" altLang="zh-CN" sz="1700">
                <a:solidFill>
                  <a:schemeClr val="bg1"/>
                </a:solidFill>
              </a:rPr>
              <a:t>Ad, 11/81</a:t>
            </a:r>
          </a:p>
          <a:p>
            <a:pPr lvl="1"/>
            <a:r>
              <a:rPr lang="en-US" altLang="zh-CN" sz="1700">
                <a:solidFill>
                  <a:schemeClr val="bg1"/>
                </a:solidFill>
              </a:rPr>
              <a:t>Giant</a:t>
            </a:r>
          </a:p>
        </p:txBody>
      </p:sp>
    </p:spTree>
    <p:extLst>
      <p:ext uri="{BB962C8B-B14F-4D97-AF65-F5344CB8AC3E}">
        <p14:creationId xmlns:p14="http://schemas.microsoft.com/office/powerpoint/2010/main" val="371147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of FP Operations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30</a:t>
            </a:fld>
            <a:endParaRPr lang="en-US" altLang="zh-CN"/>
          </a:p>
        </p:txBody>
      </p:sp>
      <p:graphicFrame>
        <p:nvGraphicFramePr>
          <p:cNvPr id="282" name="Group 3">
            <a:extLst>
              <a:ext uri="{FF2B5EF4-FFF2-40B4-BE49-F238E27FC236}">
                <a16:creationId xmlns:a16="http://schemas.microsoft.com/office/drawing/2014/main" id="{E46D92E9-C33D-AB4D-ACFD-DAE7E3152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197594"/>
              </p:ext>
            </p:extLst>
          </p:nvPr>
        </p:nvGraphicFramePr>
        <p:xfrm>
          <a:off x="304639" y="1866551"/>
          <a:ext cx="8534722" cy="3617818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producing result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using result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Latency in cycles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Another FP ALU op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70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Example - C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8450A-A0CB-9044-A2FE-41F41A22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–1)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x[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x[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s;</a:t>
            </a:r>
          </a:p>
        </p:txBody>
      </p:sp>
    </p:spTree>
    <p:extLst>
      <p:ext uri="{BB962C8B-B14F-4D97-AF65-F5344CB8AC3E}">
        <p14:creationId xmlns:p14="http://schemas.microsoft.com/office/powerpoint/2010/main" val="130500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Example - MIPS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8450A-A0CB-9044-A2FE-41F41A22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L.D    F0,0(R1)	;F0=vector element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ADD.D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F4,F0,F2	;add scalar from F2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S.D	   0(R1),F4	;store result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DADDU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R1,R1,#-8	;dec pointer 8B (DW)</a:t>
            </a:r>
          </a:p>
          <a:p>
            <a:pPr marL="0" indent="0">
              <a:buFontTx/>
              <a:buNone/>
              <a:defRPr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BNE	   R1,R2,Loop	;branch R1!=R2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/>
              <a:t>R1: initially highest address of the array</a:t>
            </a:r>
          </a:p>
          <a:p>
            <a:pPr>
              <a:defRPr/>
            </a:pPr>
            <a:r>
              <a:rPr lang="zh-CN" altLang="en-US" dirty="0"/>
              <a:t>R2: pre-computed to last element address - 8</a:t>
            </a:r>
          </a:p>
        </p:txBody>
      </p:sp>
    </p:spTree>
    <p:extLst>
      <p:ext uri="{BB962C8B-B14F-4D97-AF65-F5344CB8AC3E}">
        <p14:creationId xmlns:p14="http://schemas.microsoft.com/office/powerpoint/2010/main" val="349568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33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BB69281-B508-A742-A05F-DB558BC6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11179"/>
              </p:ext>
            </p:extLst>
          </p:nvPr>
        </p:nvGraphicFramePr>
        <p:xfrm>
          <a:off x="457200" y="1124744"/>
          <a:ext cx="8229600" cy="9731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33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34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C64F98D8-4FEB-1046-A12F-A52E49A4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04230"/>
              </p:ext>
            </p:extLst>
          </p:nvPr>
        </p:nvGraphicFramePr>
        <p:xfrm>
          <a:off x="457200" y="1124744"/>
          <a:ext cx="8229600" cy="1455738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17">
            <a:extLst>
              <a:ext uri="{FF2B5EF4-FFF2-40B4-BE49-F238E27FC236}">
                <a16:creationId xmlns:a16="http://schemas.microsoft.com/office/drawing/2014/main" id="{22F89AF7-A293-794C-A86B-AA5BD4A6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141663"/>
            <a:ext cx="8675688" cy="863600"/>
          </a:xfrm>
          <a:prstGeom prst="cloudCallout">
            <a:avLst>
              <a:gd name="adj1" fmla="val -32817"/>
              <a:gd name="adj2" fmla="val -13091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Load double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,  the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1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cycle</a:t>
            </a:r>
            <a:endParaRPr lang="zh-CN" altLang="en-US" b="1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A4759BD-52BC-0A4F-9C9F-A378FD3B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9" y="4056063"/>
            <a:ext cx="8002534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35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70C60DDB-AD67-6640-BE81-F9E248BD1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1082"/>
              </p:ext>
            </p:extLst>
          </p:nvPr>
        </p:nvGraphicFramePr>
        <p:xfrm>
          <a:off x="457200" y="1124272"/>
          <a:ext cx="8229600" cy="1944688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68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36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C4C91430-8D9C-BD48-96C8-8B3837D19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65798"/>
              </p:ext>
            </p:extLst>
          </p:nvPr>
        </p:nvGraphicFramePr>
        <p:xfrm>
          <a:off x="457200" y="1124744"/>
          <a:ext cx="8229600" cy="2427285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AutoShape 23">
            <a:extLst>
              <a:ext uri="{FF2B5EF4-FFF2-40B4-BE49-F238E27FC236}">
                <a16:creationId xmlns:a16="http://schemas.microsoft.com/office/drawing/2014/main" id="{A90402B2-0CCF-7942-A058-28B2BF7D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716338"/>
            <a:ext cx="8675688" cy="792162"/>
          </a:xfrm>
          <a:prstGeom prst="cloudCallout">
            <a:avLst>
              <a:gd name="adj1" fmla="val -32679"/>
              <a:gd name="adj2" fmla="val -9443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a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Store double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 ,  the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>
                <a:latin typeface="Arial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000" b="1">
                <a:latin typeface="Arial" charset="0"/>
                <a:ea typeface="楷体_GB2312" charset="0"/>
                <a:cs typeface="楷体_GB2312" charset="0"/>
              </a:rPr>
              <a:t>cycle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F657E85-937E-744E-A4ED-118BB8E0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437063"/>
            <a:ext cx="64214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353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37</a:t>
            </a:fld>
            <a:endParaRPr lang="en-US" altLang="zh-CN"/>
          </a:p>
        </p:txBody>
      </p: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A06B5D6B-BBF7-3C4B-9C5F-ED9A60FA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26357"/>
              </p:ext>
            </p:extLst>
          </p:nvPr>
        </p:nvGraphicFramePr>
        <p:xfrm>
          <a:off x="457200" y="1124744"/>
          <a:ext cx="8229600" cy="2914650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AutoShape 26">
            <a:extLst>
              <a:ext uri="{FF2B5EF4-FFF2-40B4-BE49-F238E27FC236}">
                <a16:creationId xmlns:a16="http://schemas.microsoft.com/office/drawing/2014/main" id="{0C78ABC6-0B1C-0E4B-AA68-CA5E6F5D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08500"/>
            <a:ext cx="8856663" cy="1800225"/>
          </a:xfrm>
          <a:prstGeom prst="cloudCallout">
            <a:avLst>
              <a:gd name="adj1" fmla="val -32343"/>
              <a:gd name="adj2" fmla="val -8307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553191DB-B1C0-7849-8921-DFD2649C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86350"/>
            <a:ext cx="9001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This is the second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49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38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17140AE9-3631-904C-A6F6-29B7B32F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39434"/>
              </p:ext>
            </p:extLst>
          </p:nvPr>
        </p:nvGraphicFramePr>
        <p:xfrm>
          <a:off x="457200" y="1124744"/>
          <a:ext cx="8229600" cy="3398840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29">
            <a:extLst>
              <a:ext uri="{FF2B5EF4-FFF2-40B4-BE49-F238E27FC236}">
                <a16:creationId xmlns:a16="http://schemas.microsoft.com/office/drawing/2014/main" id="{BCE70834-5603-BD46-8F5A-5A9F23C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943475"/>
            <a:ext cx="8856663" cy="1365250"/>
          </a:xfrm>
          <a:prstGeom prst="cloudCallout">
            <a:avLst>
              <a:gd name="adj1" fmla="val -15243"/>
              <a:gd name="adj2" fmla="val -12205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DEC9E157-F3E1-B841-ABD5-395ABACAB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43525"/>
            <a:ext cx="900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there are two stall cycles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0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39</a:t>
            </a:fld>
            <a:endParaRPr lang="en-US" altLang="zh-CN"/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8C9057DC-2F67-1B43-886E-CC6EA7362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67078"/>
              </p:ext>
            </p:extLst>
          </p:nvPr>
        </p:nvGraphicFramePr>
        <p:xfrm>
          <a:off x="457200" y="1124744"/>
          <a:ext cx="8229600" cy="3887788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?DADDUI 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6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>
            <a:extLst>
              <a:ext uri="{FF2B5EF4-FFF2-40B4-BE49-F238E27FC236}">
                <a16:creationId xmlns:a16="http://schemas.microsoft.com/office/drawing/2014/main" id="{3F36E2A9-DA90-4B5A-97D3-F83E8C097A7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31026" r="51591" b="45924"/>
          <a:stretch>
            <a:fillRect/>
          </a:stretch>
        </p:blipFill>
        <p:spPr>
          <a:xfrm>
            <a:off x="376238" y="360363"/>
            <a:ext cx="8407400" cy="6094412"/>
          </a:xfrm>
          <a:noFill/>
        </p:spPr>
      </p:pic>
    </p:spTree>
    <p:extLst>
      <p:ext uri="{BB962C8B-B14F-4D97-AF65-F5344CB8AC3E}">
        <p14:creationId xmlns:p14="http://schemas.microsoft.com/office/powerpoint/2010/main" val="32393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40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5669A7A7-F229-0C4A-BCA6-A5A459CC2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45240"/>
              </p:ext>
            </p:extLst>
          </p:nvPr>
        </p:nvGraphicFramePr>
        <p:xfrm>
          <a:off x="457200" y="1125388"/>
          <a:ext cx="8229600" cy="3887788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DADDUI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78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41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5D528305-BE9E-C54B-A327-79A424C99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80108"/>
              </p:ext>
            </p:extLst>
          </p:nvPr>
        </p:nvGraphicFramePr>
        <p:xfrm>
          <a:off x="457200" y="1124744"/>
          <a:ext cx="8229600" cy="4370383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DADDUI 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 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BNE		R1,R2,Loop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30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id="{9BD7BE1E-6BFE-C14C-A3DB-27313035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5888038"/>
            <a:ext cx="3673475" cy="936625"/>
          </a:xfrm>
          <a:prstGeom prst="cloudCallout">
            <a:avLst>
              <a:gd name="adj1" fmla="val -99772"/>
              <a:gd name="adj2" fmla="val -5533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what is the next?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9FC975F0-CC99-6F46-BA1C-F53E11B10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54241"/>
              </p:ext>
            </p:extLst>
          </p:nvPr>
        </p:nvGraphicFramePr>
        <p:xfrm>
          <a:off x="457200" y="1124744"/>
          <a:ext cx="8229600" cy="4857750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DADDUI 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BNE		R1,R2,Loop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09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43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05B6EB74-4102-5D49-8F72-71DFCF99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81160"/>
              </p:ext>
            </p:extLst>
          </p:nvPr>
        </p:nvGraphicFramePr>
        <p:xfrm>
          <a:off x="457200" y="1124744"/>
          <a:ext cx="8229600" cy="5341941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DADDUI 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BNE		R1,R2,Loop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30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44</a:t>
            </a:fld>
            <a:endParaRPr lang="en-US" altLang="zh-CN"/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0A18BD57-CC9F-6240-9E7B-2DC3506EF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04525"/>
              </p:ext>
            </p:extLst>
          </p:nvPr>
        </p:nvGraphicFramePr>
        <p:xfrm>
          <a:off x="457200" y="1124744"/>
          <a:ext cx="8229600" cy="5341941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L.D		F0,0(R1)</a:t>
                      </a: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ADD.D		F4,F0,F2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S.D		0(R1),F4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DADDUI 	R1,R1,#-8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BNE		R1,R2,Loop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10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Loop Execution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89B78013-F131-7843-B35B-6DDCE6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10 clock cycles an iteration</a:t>
            </a:r>
          </a:p>
          <a:p>
            <a:r>
              <a:rPr lang="en-US" altLang="zh-CN" dirty="0"/>
              <a:t>Just 3 for execution (L.D, ADD.D, S.D)</a:t>
            </a:r>
          </a:p>
          <a:p>
            <a:pPr lvl="1"/>
            <a:r>
              <a:rPr lang="en-US" altLang="zh-CN" dirty="0"/>
              <a:t>30%</a:t>
            </a:r>
          </a:p>
          <a:p>
            <a:pPr lvl="1"/>
            <a:r>
              <a:rPr lang="en-US" altLang="zh-CN" dirty="0"/>
              <a:t>5 clock cycles of stall (50%)</a:t>
            </a:r>
          </a:p>
          <a:p>
            <a:pPr lvl="1"/>
            <a:r>
              <a:rPr lang="en-US" altLang="zh-CN" dirty="0"/>
              <a:t>2 for loop overhead (20%)</a:t>
            </a:r>
          </a:p>
          <a:p>
            <a:r>
              <a:rPr lang="en-US" altLang="zh-CN" dirty="0"/>
              <a:t>Rewrite code to minimize stalls?</a:t>
            </a:r>
          </a:p>
        </p:txBody>
      </p:sp>
    </p:spTree>
    <p:extLst>
      <p:ext uri="{BB962C8B-B14F-4D97-AF65-F5344CB8AC3E}">
        <p14:creationId xmlns:p14="http://schemas.microsoft.com/office/powerpoint/2010/main" val="3956389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Scheduling: Rewrite the Code!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46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285E61D7-72BC-064A-8C39-D1B298A7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01295"/>
              </p:ext>
            </p:extLst>
          </p:nvPr>
        </p:nvGraphicFramePr>
        <p:xfrm>
          <a:off x="457200" y="1124744"/>
          <a:ext cx="8229600" cy="5341939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445647043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122417160"/>
                    </a:ext>
                  </a:extLst>
                </a:gridCol>
                <a:gridCol w="3827462">
                  <a:extLst>
                    <a:ext uri="{9D8B030D-6E8A-4147-A177-3AD203B41FA5}">
                      <a16:colId xmlns:a16="http://schemas.microsoft.com/office/drawing/2014/main" val="3840020731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Unscheduled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3684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	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766428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1203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6794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8926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96613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0(R1),F4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211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81603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9230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BNE    R1,R2,Loop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723637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9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19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Scheduling the loop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47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F4DD8149-FF42-C846-84AA-2473E04C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76172"/>
              </p:ext>
            </p:extLst>
          </p:nvPr>
        </p:nvGraphicFramePr>
        <p:xfrm>
          <a:off x="457200" y="1124744"/>
          <a:ext cx="8229600" cy="5341939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9527364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160829990"/>
                    </a:ext>
                  </a:extLst>
                </a:gridCol>
                <a:gridCol w="3827462">
                  <a:extLst>
                    <a:ext uri="{9D8B030D-6E8A-4147-A177-3AD203B41FA5}">
                      <a16:colId xmlns:a16="http://schemas.microsoft.com/office/drawing/2014/main" val="48029639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Unscheduled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245736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199893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02329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67984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22692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63347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0(R1),F4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13214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05010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70302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BNE    R1,R2,Loop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76249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37389"/>
                  </a:ext>
                </a:extLst>
              </a:tr>
            </a:tbl>
          </a:graphicData>
        </a:graphic>
      </p:graphicFrame>
      <p:sp>
        <p:nvSpPr>
          <p:cNvPr id="12" name="Line 53">
            <a:extLst>
              <a:ext uri="{FF2B5EF4-FFF2-40B4-BE49-F238E27FC236}">
                <a16:creationId xmlns:a16="http://schemas.microsoft.com/office/drawing/2014/main" id="{E68AEE69-518D-DA4E-8EE0-BDCDAEAB2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688" y="2348880"/>
            <a:ext cx="3643362" cy="223224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30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Scheduling the loop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48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595D5481-FB69-6A4B-B7B1-B5CDC8A6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64037"/>
              </p:ext>
            </p:extLst>
          </p:nvPr>
        </p:nvGraphicFramePr>
        <p:xfrm>
          <a:off x="457200" y="1124744"/>
          <a:ext cx="8229600" cy="5341939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3414570758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1743043509"/>
                    </a:ext>
                  </a:extLst>
                </a:gridCol>
                <a:gridCol w="3827462">
                  <a:extLst>
                    <a:ext uri="{9D8B030D-6E8A-4147-A177-3AD203B41FA5}">
                      <a16:colId xmlns:a16="http://schemas.microsoft.com/office/drawing/2014/main" val="117697045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Unscheduled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9362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10138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678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45781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393214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6709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0(R1),F4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8(R1),F4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4167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947472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11231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BNE    R1,R2,Loop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81019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25766"/>
                  </a:ext>
                </a:extLst>
              </a:tr>
            </a:tbl>
          </a:graphicData>
        </a:graphic>
      </p:graphicFrame>
      <p:sp>
        <p:nvSpPr>
          <p:cNvPr id="13" name="Line 53">
            <a:extLst>
              <a:ext uri="{FF2B5EF4-FFF2-40B4-BE49-F238E27FC236}">
                <a16:creationId xmlns:a16="http://schemas.microsoft.com/office/drawing/2014/main" id="{4A23C4A4-DCCE-B84B-BAF0-F44098B94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917156"/>
            <a:ext cx="3095625" cy="172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Line 54">
            <a:extLst>
              <a:ext uri="{FF2B5EF4-FFF2-40B4-BE49-F238E27FC236}">
                <a16:creationId xmlns:a16="http://schemas.microsoft.com/office/drawing/2014/main" id="{3E6D7CC4-D301-CF4E-A4AF-1A824876AA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412331"/>
            <a:ext cx="3168650" cy="22304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85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Scheduling the loop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E9CD907A-9FCF-1542-835B-46D098403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35625"/>
              </p:ext>
            </p:extLst>
          </p:nvPr>
        </p:nvGraphicFramePr>
        <p:xfrm>
          <a:off x="457200" y="1124744"/>
          <a:ext cx="8229600" cy="5341939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371885457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713421962"/>
                    </a:ext>
                  </a:extLst>
                </a:gridCol>
                <a:gridCol w="3827462">
                  <a:extLst>
                    <a:ext uri="{9D8B030D-6E8A-4147-A177-3AD203B41FA5}">
                      <a16:colId xmlns:a16="http://schemas.microsoft.com/office/drawing/2014/main" val="3244031244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Unscheduled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Scheduled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4641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L.D    F0,0(R1)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27065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7882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ADD.D  F4,F0,F2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57618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0719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BNE    R1,R2,Loop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4314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0(R1),F4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S.D    0(R1),F4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17699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DADDUI R1,R1,#-8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794947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8196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BNE    R1,R2,Loop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10245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963410"/>
                  </a:ext>
                </a:extLst>
              </a:tr>
            </a:tbl>
          </a:graphicData>
        </a:graphic>
      </p:graphicFrame>
      <p:sp>
        <p:nvSpPr>
          <p:cNvPr id="12" name="Line 53">
            <a:extLst>
              <a:ext uri="{FF2B5EF4-FFF2-40B4-BE49-F238E27FC236}">
                <a16:creationId xmlns:a16="http://schemas.microsoft.com/office/drawing/2014/main" id="{B357E2A7-BA64-8749-9C38-AD2EC9F4F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4" y="3861048"/>
            <a:ext cx="3383905" cy="178330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Oval 54">
            <a:extLst>
              <a:ext uri="{FF2B5EF4-FFF2-40B4-BE49-F238E27FC236}">
                <a16:creationId xmlns:a16="http://schemas.microsoft.com/office/drawing/2014/main" id="{8FCF2FDC-6E7E-EA4D-A09B-44587F9A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061619"/>
            <a:ext cx="503238" cy="357187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7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73DA1C5-ECC3-4E11-A989-8E036E5D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IBM PC, 1981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90BBC8B-9874-4BE4-BFAE-75445B91C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Hardware</a:t>
            </a:r>
          </a:p>
          <a:p>
            <a:pPr lvl="1"/>
            <a:r>
              <a:rPr lang="en-US" altLang="zh-CN" dirty="0"/>
              <a:t>Team from IBM building PC prototypes in 1979</a:t>
            </a:r>
          </a:p>
          <a:p>
            <a:pPr lvl="1"/>
            <a:r>
              <a:rPr lang="en-US" altLang="zh-CN" dirty="0"/>
              <a:t>Motorola 68000 chosen initially, but 8086 was late</a:t>
            </a:r>
          </a:p>
          <a:p>
            <a:pPr lvl="1"/>
            <a:r>
              <a:rPr lang="en-US" altLang="zh-CN" dirty="0"/>
              <a:t>IBM builds </a:t>
            </a:r>
            <a:r>
              <a:rPr lang="en-US" altLang="en-US" dirty="0"/>
              <a:t>“</a:t>
            </a:r>
            <a:r>
              <a:rPr lang="en-US" altLang="zh-CN" dirty="0"/>
              <a:t>stopgap</a:t>
            </a:r>
            <a:r>
              <a:rPr lang="en-US" altLang="en-US" dirty="0"/>
              <a:t>”</a:t>
            </a:r>
            <a:r>
              <a:rPr lang="en-US" altLang="zh-CN" dirty="0"/>
              <a:t> prototypes using 8088 boards from Display Writer word processor</a:t>
            </a:r>
          </a:p>
          <a:p>
            <a:pPr lvl="1"/>
            <a:r>
              <a:rPr lang="en-US" altLang="zh-CN" dirty="0"/>
              <a:t>8088 is 8-bit bus version of 8086 =&gt; allows cheaper system</a:t>
            </a:r>
          </a:p>
          <a:p>
            <a:pPr lvl="1"/>
            <a:r>
              <a:rPr lang="en-US" altLang="zh-CN" dirty="0"/>
              <a:t>Estimated sales of 250,000</a:t>
            </a:r>
            <a:r>
              <a:rPr lang="zh-CN" altLang="en-US" dirty="0"/>
              <a:t> =&gt; </a:t>
            </a:r>
            <a:r>
              <a:rPr lang="en-US" altLang="zh-CN" dirty="0"/>
              <a:t>100,000,000s </a:t>
            </a:r>
            <a:r>
              <a:rPr lang="zh-CN" altLang="en-US" dirty="0"/>
              <a:t>were </a:t>
            </a:r>
            <a:r>
              <a:rPr lang="en-US" altLang="zh-CN" dirty="0"/>
              <a:t>sold</a:t>
            </a:r>
          </a:p>
          <a:p>
            <a:r>
              <a:rPr lang="en-US" altLang="zh-CN" dirty="0"/>
              <a:t>Software</a:t>
            </a:r>
          </a:p>
          <a:p>
            <a:pPr lvl="1"/>
            <a:r>
              <a:rPr lang="en-US" altLang="zh-CN" dirty="0"/>
              <a:t>Microsoft negotiates to provide OS for IBM</a:t>
            </a:r>
          </a:p>
          <a:p>
            <a:pPr lvl="2"/>
            <a:r>
              <a:rPr lang="en-US" altLang="zh-CN" dirty="0"/>
              <a:t>Later buys and modifies QDOS from Seattle Computer Products</a:t>
            </a:r>
          </a:p>
          <a:p>
            <a:r>
              <a:rPr lang="en-US" altLang="zh-CN" dirty="0"/>
              <a:t>Open System</a:t>
            </a:r>
          </a:p>
          <a:p>
            <a:pPr lvl="1"/>
            <a:r>
              <a:rPr lang="en-US" altLang="zh-CN" dirty="0"/>
              <a:t>Standard processor, Intel 8088</a:t>
            </a:r>
          </a:p>
          <a:p>
            <a:pPr lvl="1"/>
            <a:r>
              <a:rPr lang="en-US" altLang="zh-CN" dirty="0"/>
              <a:t>Standard </a:t>
            </a:r>
            <a:r>
              <a:rPr lang="zh-CN" altLang="en-US" dirty="0"/>
              <a:t>(hardware) system </a:t>
            </a:r>
            <a:r>
              <a:rPr lang="en-US" altLang="zh-CN" dirty="0"/>
              <a:t>interfaces</a:t>
            </a:r>
            <a:r>
              <a:rPr lang="zh-CN" altLang="en-US" dirty="0"/>
              <a:t> =&gt; 8088 extension =&gt; ISA standard buses</a:t>
            </a:r>
            <a:endParaRPr lang="en-US" altLang="zh-CN" dirty="0"/>
          </a:p>
          <a:p>
            <a:pPr lvl="1"/>
            <a:r>
              <a:rPr lang="en-US" altLang="zh-CN" dirty="0"/>
              <a:t>Standard OS, MS-DOS</a:t>
            </a:r>
            <a:r>
              <a:rPr lang="zh-CN" altLang="en-US" dirty="0"/>
              <a:t>, PC-DOS, DR-DOS ...</a:t>
            </a:r>
            <a:endParaRPr lang="en-US" altLang="zh-CN" dirty="0"/>
          </a:p>
          <a:p>
            <a:pPr lvl="1"/>
            <a:r>
              <a:rPr lang="en-US" altLang="zh-CN" dirty="0"/>
              <a:t>IBM permits cloning and third-party software</a:t>
            </a:r>
          </a:p>
        </p:txBody>
      </p:sp>
    </p:spTree>
    <p:extLst>
      <p:ext uri="{BB962C8B-B14F-4D97-AF65-F5344CB8AC3E}">
        <p14:creationId xmlns:p14="http://schemas.microsoft.com/office/powerpoint/2010/main" val="611214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Loop with and without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89B78013-F131-7843-B35B-6DDCE6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6 clock cycles an iteration</a:t>
            </a:r>
          </a:p>
          <a:p>
            <a:r>
              <a:rPr lang="en-US" altLang="zh-CN" dirty="0"/>
              <a:t>The speedup is 10/6=1.7</a:t>
            </a:r>
          </a:p>
          <a:p>
            <a:r>
              <a:rPr lang="en-US" altLang="zh-CN" dirty="0"/>
              <a:t>Still just 3 for execution (L.D, ADD.D, S.D)</a:t>
            </a:r>
          </a:p>
          <a:p>
            <a:pPr lvl="1"/>
            <a:r>
              <a:rPr lang="en-US" altLang="zh-CN" dirty="0"/>
              <a:t>50%</a:t>
            </a:r>
          </a:p>
          <a:p>
            <a:pPr lvl="1"/>
            <a:r>
              <a:rPr lang="en-US" altLang="zh-CN" dirty="0"/>
              <a:t>1 clock cycle of stall (17%)</a:t>
            </a:r>
          </a:p>
          <a:p>
            <a:pPr lvl="1"/>
            <a:r>
              <a:rPr lang="en-US" altLang="zh-CN" dirty="0"/>
              <a:t>2 clock cycles for loop overhead (33%)</a:t>
            </a:r>
          </a:p>
          <a:p>
            <a:r>
              <a:rPr lang="en-US" altLang="zh-CN" dirty="0"/>
              <a:t>How to minimize stalls and get rid of the overhead cycles?</a:t>
            </a:r>
          </a:p>
        </p:txBody>
      </p:sp>
    </p:spTree>
    <p:extLst>
      <p:ext uri="{BB962C8B-B14F-4D97-AF65-F5344CB8AC3E}">
        <p14:creationId xmlns:p14="http://schemas.microsoft.com/office/powerpoint/2010/main" val="3649072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E55D93-48BF-4623-8E9E-F81477A59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Loop Unrolling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40A9AC7-4906-456B-B75C-B083FF74C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96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Codes – Unrolled the Loop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89B78013-F131-7843-B35B-6DDCE6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74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Assuming the vector contains some multiple of 4 elements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	L.D  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	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	  0(R1),F4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;drop DADDUI &amp; BNE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	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	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	  0(R1),F4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;drop DADDUI &amp; BNE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	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	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	  0(R1),F4		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;drop DADDUI &amp; BNE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	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	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	  0(R1),F4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DADDUI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R1,R1,#-32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BNE	  R1,R2,Loop</a:t>
            </a:r>
          </a:p>
        </p:txBody>
      </p:sp>
    </p:spTree>
    <p:extLst>
      <p:ext uri="{BB962C8B-B14F-4D97-AF65-F5344CB8AC3E}">
        <p14:creationId xmlns:p14="http://schemas.microsoft.com/office/powerpoint/2010/main" val="3019239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Codes – Execution Time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C4F73B3-9EDF-2245-8F93-5239BC3ADA5E}"/>
              </a:ext>
            </a:extLst>
          </p:cNvPr>
          <p:cNvSpPr txBox="1">
            <a:spLocks noChangeArrowheads="1"/>
          </p:cNvSpPr>
          <p:nvPr/>
        </p:nvSpPr>
        <p:spPr>
          <a:xfrm>
            <a:off x="683569" y="1557138"/>
            <a:ext cx="4292636" cy="5184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	L.D  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    0(R1),F4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    F0,-8(R1)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    -8(R1),F4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    F0,-16(R1)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    -16(R1),F4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    F0,-24(R1)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    -24(R1),F4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DADDUI R1,R1,#-32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BNE    R1,R2,Loop</a:t>
            </a:r>
            <a:endParaRPr lang="en-US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stall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0782DBD-E9C7-8943-9926-1F997D926F53}"/>
              </a:ext>
            </a:extLst>
          </p:cNvPr>
          <p:cNvSpPr txBox="1">
            <a:spLocks noChangeArrowheads="1"/>
          </p:cNvSpPr>
          <p:nvPr/>
        </p:nvSpPr>
        <p:spPr>
          <a:xfrm>
            <a:off x="4427984" y="1196751"/>
            <a:ext cx="3020269" cy="52562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900" dirty="0"/>
              <a:t>start waiting, …, execute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1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2,3</a:t>
            </a: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4,5,6</a:t>
            </a: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7</a:t>
            </a:r>
            <a:endParaRPr lang="en-US" altLang="zh-CN" sz="1700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8,9</a:t>
            </a:r>
            <a:endParaRPr lang="en-US" altLang="zh-CN" sz="1700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10,11,12</a:t>
            </a:r>
            <a:endParaRPr lang="en-US" altLang="zh-CN" sz="1700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900" dirty="0"/>
              <a:t>13</a:t>
            </a: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14,15</a:t>
            </a: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16,17,18</a:t>
            </a:r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19</a:t>
            </a:r>
            <a:endParaRPr lang="en-US" altLang="zh-CN" sz="1700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20,21</a:t>
            </a:r>
            <a:endParaRPr lang="en-US" altLang="zh-CN" sz="1700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900" dirty="0">
                <a:solidFill>
                  <a:srgbClr val="FF5050"/>
                </a:solidFill>
              </a:rPr>
              <a:t>22,23,24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25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26,27</a:t>
            </a: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28</a:t>
            </a:r>
          </a:p>
          <a:p>
            <a:pPr>
              <a:lnSpc>
                <a:spcPct val="80000"/>
              </a:lnSpc>
            </a:pP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00885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Codes – Cost Analysis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A919C39-3E57-EC46-A72C-57D48F56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This loop will run in 28 clock cycles</a:t>
            </a:r>
          </a:p>
          <a:p>
            <a:pPr lvl="1"/>
            <a:r>
              <a:rPr lang="en-US" altLang="zh-CN" dirty="0"/>
              <a:t>14 stalls</a:t>
            </a:r>
          </a:p>
          <a:p>
            <a:pPr lvl="2"/>
            <a:r>
              <a:rPr lang="en-US" altLang="zh-CN" dirty="0"/>
              <a:t>Each L.D has 1 stall - 4</a:t>
            </a:r>
          </a:p>
          <a:p>
            <a:pPr lvl="2"/>
            <a:r>
              <a:rPr lang="en-US" altLang="zh-CN" dirty="0"/>
              <a:t>Each ADD.D 2 stall - 8</a:t>
            </a:r>
          </a:p>
          <a:p>
            <a:pPr lvl="2"/>
            <a:r>
              <a:rPr lang="en-US" altLang="zh-CN" dirty="0"/>
              <a:t>The DADDUI 1 stall - 1</a:t>
            </a:r>
          </a:p>
          <a:p>
            <a:pPr lvl="2"/>
            <a:r>
              <a:rPr lang="en-US" altLang="zh-CN" dirty="0"/>
              <a:t>The branch 1 stall - 1</a:t>
            </a:r>
          </a:p>
          <a:p>
            <a:pPr lvl="1"/>
            <a:r>
              <a:rPr lang="en-US" altLang="zh-CN" dirty="0"/>
              <a:t>Plus 14 instruction issue cycles</a:t>
            </a:r>
          </a:p>
          <a:p>
            <a:r>
              <a:rPr lang="en-US" altLang="zh-CN" dirty="0"/>
              <a:t>7 clock cycles per iteration</a:t>
            </a:r>
          </a:p>
          <a:p>
            <a:r>
              <a:rPr lang="en-US" altLang="zh-CN" dirty="0"/>
              <a:t>8 Registers</a:t>
            </a:r>
          </a:p>
        </p:txBody>
      </p:sp>
    </p:spTree>
    <p:extLst>
      <p:ext uri="{BB962C8B-B14F-4D97-AF65-F5344CB8AC3E}">
        <p14:creationId xmlns:p14="http://schemas.microsoft.com/office/powerpoint/2010/main" val="2627252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Codes – Register Renaming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A919C39-3E57-EC46-A72C-57D48F56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3744416" cy="52304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If we simply replicated the instructions when we unrolled the loop, the resulting use of the same registers could prevent us from effectively scheduling the loop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Use different registers for each iteration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E813D69-66AF-6A46-9197-FEC9EA4013AA}"/>
              </a:ext>
            </a:extLst>
          </p:cNvPr>
          <p:cNvSpPr txBox="1">
            <a:spLocks noChangeArrowheads="1"/>
          </p:cNvSpPr>
          <p:nvPr/>
        </p:nvSpPr>
        <p:spPr>
          <a:xfrm>
            <a:off x="3923928" y="1052736"/>
            <a:ext cx="5040560" cy="5446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	L.D    F0,0(R1)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  F4,F0,F2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    0(R1),F4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    F6,-8(R1)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  F8,F6,F2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    -8(R1), F8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    F10,-16(R1)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  F12,F10,F2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    -16(R1), F12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    F14,-24(R1)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ADD.D  F16,F14,F2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S.D    -24(R1), F16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DADDUI R1,R1,#-32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BNE    R1,R2,Loop </a:t>
            </a:r>
          </a:p>
          <a:p>
            <a:pPr>
              <a:lnSpc>
                <a:spcPct val="80000"/>
              </a:lnSpc>
            </a:pPr>
            <a:endParaRPr lang="zh-CN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16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Codes – Scheduling to eliminate all stalls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56</a:t>
            </a:fld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6C882-82EF-1B43-A21D-0518BE69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		F0,0(R1)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		F6,-8(R1)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		F10,-16(R1)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L.D		F14,-24(R1)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	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F4,F0,F2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	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F8,F6,F2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	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F12,F10,F2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ADD.D	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F16,F14,F2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		0(R1),F4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		-8(R1),F8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DADDUI</a:t>
            </a:r>
            <a:r>
              <a:rPr lang="zh-CN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R1,R1,#-32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S.D		16(R1),F12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		R1,R2,Loop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		8(R1),F16</a:t>
            </a:r>
          </a:p>
        </p:txBody>
      </p:sp>
    </p:spTree>
    <p:extLst>
      <p:ext uri="{BB962C8B-B14F-4D97-AF65-F5344CB8AC3E}">
        <p14:creationId xmlns:p14="http://schemas.microsoft.com/office/powerpoint/2010/main" val="1924403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Codes – After Scheduling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A919C39-3E57-EC46-A72C-57D48F56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The execution time of the unrolled loop has dropped to 14 clock cycles</a:t>
            </a:r>
          </a:p>
          <a:p>
            <a:pPr lvl="1"/>
            <a:r>
              <a:rPr lang="en-US" altLang="zh-CN" dirty="0"/>
              <a:t>3.5 cycles per element of the four</a:t>
            </a:r>
          </a:p>
          <a:p>
            <a:r>
              <a:rPr lang="en-US" altLang="zh-CN" dirty="0"/>
              <a:t>Compared with</a:t>
            </a:r>
          </a:p>
          <a:p>
            <a:pPr lvl="1"/>
            <a:r>
              <a:rPr lang="en-US" altLang="zh-CN" dirty="0"/>
              <a:t>Unrolled but not scheduling: 7 cycles per element</a:t>
            </a:r>
          </a:p>
          <a:p>
            <a:pPr lvl="1"/>
            <a:r>
              <a:rPr lang="en-US" altLang="zh-CN" dirty="0"/>
              <a:t>Scheduled but not unrolled: 6 cycles per element</a:t>
            </a:r>
          </a:p>
        </p:txBody>
      </p:sp>
    </p:spTree>
    <p:extLst>
      <p:ext uri="{BB962C8B-B14F-4D97-AF65-F5344CB8AC3E}">
        <p14:creationId xmlns:p14="http://schemas.microsoft.com/office/powerpoint/2010/main" val="1892388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of Loop Unrolling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A919C39-3E57-EC46-A72C-57D48F56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The key is to know</a:t>
            </a:r>
          </a:p>
          <a:p>
            <a:pPr lvl="1"/>
            <a:r>
              <a:rPr lang="en-US" altLang="zh-CN" dirty="0"/>
              <a:t>WHEN and HOW the ordering among instructions may be changed</a:t>
            </a:r>
          </a:p>
          <a:p>
            <a:pPr lvl="1"/>
            <a:r>
              <a:rPr lang="en-US" altLang="zh-CN" dirty="0"/>
              <a:t>Register renaming + Instruction scheduling</a:t>
            </a:r>
          </a:p>
          <a:p>
            <a:pPr lvl="1"/>
            <a:r>
              <a:rPr lang="en-US" altLang="zh-CN" dirty="0"/>
              <a:t>Instruction combination</a:t>
            </a:r>
          </a:p>
          <a:p>
            <a:r>
              <a:rPr lang="en-US" altLang="zh-CN" dirty="0"/>
              <a:t>In practice, this process must be performed in a methodical fashion by</a:t>
            </a:r>
          </a:p>
          <a:p>
            <a:pPr lvl="1"/>
            <a:r>
              <a:rPr lang="en-US" altLang="zh-CN" dirty="0"/>
              <a:t>A compiler or (and)</a:t>
            </a:r>
          </a:p>
          <a:p>
            <a:pPr lvl="1"/>
            <a:r>
              <a:rPr lang="en-US" altLang="zh-CN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194082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59</a:t>
            </a:fld>
            <a:endParaRPr lang="en-US" altLang="zh-CN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A919C39-3E57-EC46-A72C-57D48F56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30466"/>
          </a:xfrm>
        </p:spPr>
        <p:txBody>
          <a:bodyPr/>
          <a:lstStyle/>
          <a:p>
            <a:r>
              <a:rPr lang="en-US" altLang="zh-CN" dirty="0"/>
              <a:t>Textbook: 3.1-3.2</a:t>
            </a:r>
          </a:p>
          <a:p>
            <a:r>
              <a:rPr lang="en-US" altLang="zh-CN" dirty="0"/>
              <a:t>Papers</a:t>
            </a:r>
          </a:p>
          <a:p>
            <a:pPr lvl="1"/>
            <a:r>
              <a:rPr lang="en-US" altLang="zh-CN" dirty="0"/>
              <a:t>"Performance from architecture: comparing a RISC and CISC with similar hardware organization", </a:t>
            </a:r>
            <a:r>
              <a:rPr lang="en-US" altLang="zh-CN" dirty="0" err="1"/>
              <a:t>Bhandarkar</a:t>
            </a:r>
            <a:r>
              <a:rPr lang="en-US" altLang="zh-CN" dirty="0"/>
              <a:t>, Clark, 1991</a:t>
            </a:r>
          </a:p>
          <a:p>
            <a:pPr lvl="1"/>
            <a:r>
              <a:rPr lang="en-US" altLang="zh-CN" dirty="0"/>
              <a:t>"Architecture of the IBM System/360", Amdahl, </a:t>
            </a:r>
            <a:r>
              <a:rPr lang="en-US" altLang="zh-CN" dirty="0" err="1"/>
              <a:t>Blaauw</a:t>
            </a:r>
            <a:r>
              <a:rPr lang="en-US" altLang="zh-CN" dirty="0"/>
              <a:t>, Brooks, 1964</a:t>
            </a:r>
          </a:p>
        </p:txBody>
      </p:sp>
    </p:spTree>
    <p:extLst>
      <p:ext uri="{BB962C8B-B14F-4D97-AF65-F5344CB8AC3E}">
        <p14:creationId xmlns:p14="http://schemas.microsoft.com/office/powerpoint/2010/main" val="36650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913CEFBF-C75B-4971-B4A5-12318CB9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Exploiting ILP Goal: Minimize CPI</a:t>
            </a:r>
            <a:endParaRPr lang="zh-CN" altLang="en-US" dirty="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A4CF5FE-03C2-43A7-A0A1-C973957F4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Pipeline CPI = Ideal pipeline CPI</a:t>
            </a:r>
          </a:p>
          <a:p>
            <a:pPr marL="0" indent="0">
              <a:buNone/>
            </a:pPr>
            <a:r>
              <a:rPr lang="en-US" altLang="zh-CN" dirty="0"/>
              <a:t>			+ Structural stalls</a:t>
            </a:r>
          </a:p>
          <a:p>
            <a:pPr marL="0" indent="0">
              <a:buNone/>
            </a:pPr>
            <a:r>
              <a:rPr lang="en-US" altLang="zh-CN" dirty="0"/>
              <a:t>			+ Data hazard stalls</a:t>
            </a:r>
          </a:p>
          <a:p>
            <a:pPr marL="0" indent="0">
              <a:buNone/>
            </a:pPr>
            <a:r>
              <a:rPr lang="en-US" altLang="zh-CN" dirty="0"/>
              <a:t>			+ Control stalls</a:t>
            </a:r>
          </a:p>
          <a:p>
            <a:endParaRPr lang="en-US" altLang="zh-CN" dirty="0"/>
          </a:p>
          <a:p>
            <a:r>
              <a:rPr lang="en-US" altLang="zh-CN" dirty="0"/>
              <a:t>The ideal pipeline CPI is a measure of the maximum performance attainable by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208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Major ILP Techniques 1/2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4789D551-4CB8-A941-8EB0-8612E745C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20773"/>
              </p:ext>
            </p:extLst>
          </p:nvPr>
        </p:nvGraphicFramePr>
        <p:xfrm>
          <a:off x="664129" y="1532729"/>
          <a:ext cx="7815741" cy="4285462"/>
        </p:xfrm>
        <a:graphic>
          <a:graphicData uri="http://schemas.openxmlformats.org/drawingml/2006/table">
            <a:tbl>
              <a:tblPr/>
              <a:tblGrid>
                <a:gridCol w="37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Forwarding and bypassing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Potential 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Delayed branches and simple branch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compiler pipeline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C.2, 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dynamic scheduling (scoreboarding)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from true dependences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Loop unrolling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Branch prediction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Major ILP Techniques </a:t>
            </a:r>
            <a:r>
              <a:rPr lang="en-US" altLang="zh-Hans" dirty="0"/>
              <a:t>2</a:t>
            </a:r>
            <a:r>
              <a:rPr lang="en-US" altLang="zh-CN" dirty="0"/>
              <a:t>/2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9964F98B-3259-1F4A-BEF7-7C09C1F36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15115"/>
              </p:ext>
            </p:extLst>
          </p:nvPr>
        </p:nvGraphicFramePr>
        <p:xfrm>
          <a:off x="628650" y="1307906"/>
          <a:ext cx="7886700" cy="4754950"/>
        </p:xfrm>
        <a:graphic>
          <a:graphicData uri="http://schemas.openxmlformats.org/drawingml/2006/table">
            <a:tbl>
              <a:tblPr/>
              <a:tblGrid>
                <a:gridCol w="358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scheduling with renaming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stalls from Data hazard, output dependences and antidependences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and control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memory disambiguation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with memory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Issuing multiple instructions per cycle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3.7, 3.8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Compiler dependence analysis, software pipelining, trace scheduling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H.2, H.3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support for compiler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stalls, branch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H.4, H.5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1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22CB-2FF8-4F74-9D47-01DF05A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 and Reduces: Hardware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FE0A2E-97DD-4F77-B5BC-90F97AC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C6FE4-B396-41A1-8DCA-EAB1166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Advanced Computer Architecture, 2018 Fall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CC51F-E5EC-4547-97FE-944F2BA4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329DB8C0-CCE8-2140-AFB6-1EAC49BEC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47638"/>
              </p:ext>
            </p:extLst>
          </p:nvPr>
        </p:nvGraphicFramePr>
        <p:xfrm>
          <a:off x="628650" y="1460352"/>
          <a:ext cx="7886700" cy="4469902"/>
        </p:xfrm>
        <a:graphic>
          <a:graphicData uri="http://schemas.openxmlformats.org/drawingml/2006/table">
            <a:tbl>
              <a:tblPr/>
              <a:tblGrid>
                <a:gridCol w="374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Techniques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Reduces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Forwarding and bypassing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Potential data hazard stalls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Delayed branches and simple branch scheduling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Control hazard stalls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Basic dynamic scheduling (scoreboarding)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Data hazard stalls from true dependences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Dynamic scheduling with renaming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Data hazard stalls and stalls from anti- and output dependences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Dynamic branch prediction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Control stalls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Issuing multiple instructions per cycle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Ideal CPI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peculation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Data hazard and control hazard stalls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Dynamic memory disambiguation</a:t>
                      </a:r>
                    </a:p>
                  </a:txBody>
                  <a:tcPr marL="82658" marR="82658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Data hazard stalls with memory</a:t>
                      </a:r>
                    </a:p>
                  </a:txBody>
                  <a:tcPr marL="82658" marR="82658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1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Pages>0</Pages>
  <Words>2651</Words>
  <Characters>0</Characters>
  <Application>Microsoft Macintosh PowerPoint</Application>
  <DocSecurity>0</DocSecurity>
  <PresentationFormat>全屏显示(4:3)</PresentationFormat>
  <Lines>0</Lines>
  <Paragraphs>1011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宋体</vt:lpstr>
      <vt:lpstr>楷体_GB2312</vt:lpstr>
      <vt:lpstr>等线</vt:lpstr>
      <vt:lpstr>Arial</vt:lpstr>
      <vt:lpstr>Calibri</vt:lpstr>
      <vt:lpstr>Comic Sans MS</vt:lpstr>
      <vt:lpstr>Courier New</vt:lpstr>
      <vt:lpstr>Tahoma</vt:lpstr>
      <vt:lpstr>Times New Roman</vt:lpstr>
      <vt:lpstr>Verdana</vt:lpstr>
      <vt:lpstr>Office Theme</vt:lpstr>
      <vt:lpstr>Advanced Computer Architecture (ACA 2018)</vt:lpstr>
      <vt:lpstr>Lecture 05 ILP &amp; Loop Unrolling</vt:lpstr>
      <vt:lpstr>How Changes Bursted: Reformation to Revolution</vt:lpstr>
      <vt:lpstr>PowerPoint 演示文稿</vt:lpstr>
      <vt:lpstr>IBM PC, 1981</vt:lpstr>
      <vt:lpstr>Exploiting ILP Goal: Minimize CPI</vt:lpstr>
      <vt:lpstr>The Major ILP Techniques 1/2</vt:lpstr>
      <vt:lpstr>The Major ILP Techniques 2/2</vt:lpstr>
      <vt:lpstr>Techniques and Reduces: Hardware</vt:lpstr>
      <vt:lpstr>Dependences, Hazard and Stall</vt:lpstr>
      <vt:lpstr>Data Hazards</vt:lpstr>
      <vt:lpstr>Data Hazards: An Example</vt:lpstr>
      <vt:lpstr>Data Hazards: RAW Hazard - 1</vt:lpstr>
      <vt:lpstr>Data Hazards: RAW Hazard - 1</vt:lpstr>
      <vt:lpstr>Data Hazards: RAW Hazard - 3</vt:lpstr>
      <vt:lpstr>Data Hazards: RAW Hazard - 4</vt:lpstr>
      <vt:lpstr>Data Hazards: WAR Hazard - 1</vt:lpstr>
      <vt:lpstr>Data Hazards: WAR Hazard - 2</vt:lpstr>
      <vt:lpstr>Data Hazards: WAW Hazard - 1</vt:lpstr>
      <vt:lpstr>Data Hazards: All</vt:lpstr>
      <vt:lpstr>Instruction Scheduling: Valid Order</vt:lpstr>
      <vt:lpstr>Instruction Scheduling: Out of Order</vt:lpstr>
      <vt:lpstr>Latency of Instructions: Assumption</vt:lpstr>
      <vt:lpstr>In-order Issue and In-order Completion</vt:lpstr>
      <vt:lpstr>In-order Issue and Out-of-order Completion</vt:lpstr>
      <vt:lpstr>Usage:</vt:lpstr>
      <vt:lpstr>Assumptions</vt:lpstr>
      <vt:lpstr>The Revised Pipeline</vt:lpstr>
      <vt:lpstr>Control Hazard and Branches</vt:lpstr>
      <vt:lpstr>Latency of FP Operations</vt:lpstr>
      <vt:lpstr>Code Example - C</vt:lpstr>
      <vt:lpstr>Code Example - MIPS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Scheduling: Rewrite the Code!</vt:lpstr>
      <vt:lpstr>Scheduling the loop</vt:lpstr>
      <vt:lpstr>Scheduling the loop</vt:lpstr>
      <vt:lpstr>Scheduling the loop</vt:lpstr>
      <vt:lpstr>The Loop with and without Scheduling</vt:lpstr>
      <vt:lpstr>Loop Unrolling</vt:lpstr>
      <vt:lpstr>Codes – Unrolled the Loop</vt:lpstr>
      <vt:lpstr>Codes – Execution Time</vt:lpstr>
      <vt:lpstr>Codes – Cost Analysis</vt:lpstr>
      <vt:lpstr>Codes – Register Renaming</vt:lpstr>
      <vt:lpstr>Codes – Scheduling to eliminate all stalls</vt:lpstr>
      <vt:lpstr>Codes – After Scheduling</vt:lpstr>
      <vt:lpstr>Summary of Loop Unrolling</vt:lpstr>
      <vt:lpstr>Homework</vt:lpstr>
    </vt:vector>
  </TitlesOfParts>
  <Manager/>
  <Company/>
  <LinksUpToDate>false</LinksUpToDate>
  <CharactersWithSpaces>0</CharactersWithSpaces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zaq</dc:creator>
  <cp:keywords/>
  <dc:description/>
  <cp:lastModifiedBy>SHEN</cp:lastModifiedBy>
  <cp:revision>124</cp:revision>
  <dcterms:created xsi:type="dcterms:W3CDTF">2013-01-25T01:44:32Z</dcterms:created>
  <dcterms:modified xsi:type="dcterms:W3CDTF">2018-11-07T14:07:45Z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