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1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A2CAE-323E-4390-87F0-17445F27AE15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DBAFE-33E2-469D-B597-B9FFF981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4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5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3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E236-12F8-4431-9F3B-F0498F32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2198B-D5B8-475D-809A-BE60E40F61D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1054100"/>
            <a:ext cx="4316412" cy="5473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E98AB-B64C-494F-ABDE-D72BBA587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54100"/>
            <a:ext cx="4316413" cy="5473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8AFBC-9533-4DB7-8949-CEF7273C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6213"/>
            <a:ext cx="3170238" cy="1952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AFB70-E76B-4C0C-B120-D1D597B3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5850" y="6526213"/>
            <a:ext cx="2895600" cy="1952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ACA2017, ©ZHANG Chun-yuan@NUDT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1EB70-6F77-4313-AE3D-89D4F3AD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6213"/>
            <a:ext cx="2133600" cy="195262"/>
          </a:xfrm>
        </p:spPr>
        <p:txBody>
          <a:bodyPr/>
          <a:lstStyle>
            <a:lvl1pPr>
              <a:defRPr/>
            </a:lvl1pPr>
          </a:lstStyle>
          <a:p>
            <a:fld id="{495CE0AC-7A98-4030-929E-6A826F5F52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5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A27E6-F11F-4667-B012-B5B123A5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04252-0011-4823-A29D-A17781776E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388" y="1054100"/>
            <a:ext cx="4316412" cy="2660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A38B7-A373-45AA-8B14-5AF30D0B2A2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179388" y="3867150"/>
            <a:ext cx="4316412" cy="2660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E89663-38AD-4777-B722-7F30707202AD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648200" y="1054100"/>
            <a:ext cx="4316413" cy="5473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4BDD86E-4894-4317-B54D-B3C4BDB8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6213"/>
            <a:ext cx="3170238" cy="1952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DAD970E-07BD-425D-B9F9-E49A794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5850" y="6526213"/>
            <a:ext cx="2895600" cy="1952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ACA2017, ©ZHANG Chun-yuan@NUDT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8AE7A36-FD87-4BD8-A488-49C4A38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6213"/>
            <a:ext cx="2133600" cy="195262"/>
          </a:xfrm>
        </p:spPr>
        <p:txBody>
          <a:bodyPr/>
          <a:lstStyle>
            <a:lvl1pPr>
              <a:defRPr/>
            </a:lvl1pPr>
          </a:lstStyle>
          <a:p>
            <a:fld id="{13EF9182-9BDE-441F-87AC-B312790A71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19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0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7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8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8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8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3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2017/11/15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ACA2017, ©ZHANG Chun-yuan@NUDT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762D-441D-4A6F-8F77-2398A36D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1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BCCE0-1CAA-4DC4-BB34-76219AC73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Tomasulo’s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70E8F-C747-45C7-BEED-59F5738A0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14 </a:t>
            </a:r>
            <a:r>
              <a:rPr lang="en-US" altLang="zh-CN"/>
              <a:t>November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57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C47EA780-62CE-40AA-BDAB-1E3F345AF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474354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DA0E4E21-B6B8-4BA3-BC40-958C518C3C0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Rectangle 2">
            <a:extLst>
              <a:ext uri="{FF2B5EF4-FFF2-40B4-BE49-F238E27FC236}">
                <a16:creationId xmlns:a16="http://schemas.microsoft.com/office/drawing/2014/main" id="{763355B3-E658-43B7-8981-153898D26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Tomasulo Example Cycle 1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F3183BCD-A671-4932-BD75-3AAE53E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A9CD-41FC-46D5-BB87-8F41FBE7AACC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34419B24-0023-454A-ACF1-44BF5585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217" y="2296757"/>
            <a:ext cx="533400" cy="24204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29503EE0-6BB3-476D-BA41-8D099984B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261" y="2296757"/>
            <a:ext cx="1298090" cy="204396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extLst>
              <a:ext uri="{FF2B5EF4-FFF2-40B4-BE49-F238E27FC236}">
                <a16:creationId xmlns:a16="http://schemas.microsoft.com/office/drawing/2014/main" id="{7C7A558D-BD81-43D8-A23A-7889C5392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422" y="5556325"/>
            <a:ext cx="598842" cy="308386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890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972D714B-5F9E-497A-B6DD-DB49C40F9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537710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0E1E227C-885C-4A29-847D-B8F0D89DF5B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Rectangle 2">
            <a:extLst>
              <a:ext uri="{FF2B5EF4-FFF2-40B4-BE49-F238E27FC236}">
                <a16:creationId xmlns:a16="http://schemas.microsoft.com/office/drawing/2014/main" id="{0AEC4421-3128-4AC3-B5EE-90C4A807F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n-US" altLang="zh-CN"/>
              <a:t>Tomasulo Example Cycle 2</a:t>
            </a:r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C9728ACC-B200-42D9-A9CD-C1CE0A1D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6CDF-49DD-4436-936F-282A640F6826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EE24A781-DD7A-483E-ADFC-800126C5C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2488602"/>
            <a:ext cx="533400" cy="227704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58B10E2F-62FF-48DD-8432-4AE4C716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75" y="2490395"/>
            <a:ext cx="1252033" cy="225911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F4E2B7A5-D106-4A82-A8FB-2E41E6213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721" y="5572461"/>
            <a:ext cx="625233" cy="289317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D84F838B-3B6B-4941-B811-050758415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24" y="5897251"/>
            <a:ext cx="64745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2400" b="1" u="sng" dirty="0">
                <a:solidFill>
                  <a:srgbClr val="0332B7"/>
                </a:solidFill>
                <a:latin typeface="Comic Sans MS" panose="030F0702030302020204" pitchFamily="66" charset="0"/>
              </a:rPr>
              <a:t>Note: Can have multiple loads outstanding</a:t>
            </a:r>
            <a:endParaRPr lang="zh-CN" altLang="en-US" sz="2400" dirty="0">
              <a:solidFill>
                <a:srgbClr val="0332B7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61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4AD407E1-9BB5-4148-A8C5-91144DE03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392846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A02E72CD-38F9-41F9-A86A-3E0ECD93D4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Rectangle 2">
            <a:extLst>
              <a:ext uri="{FF2B5EF4-FFF2-40B4-BE49-F238E27FC236}">
                <a16:creationId xmlns:a16="http://schemas.microsoft.com/office/drawing/2014/main" id="{4D490963-9028-45DF-B734-2A12B419D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Tomasulo Example Cycle 3</a:t>
            </a:r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6CADD638-953F-458E-B7AD-2731F118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E243-DB6B-4D46-B8C4-AB747FAC2322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5B7AB1BB-42C3-415D-ADA6-F4AE38E2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06" y="4564062"/>
            <a:ext cx="3962400" cy="288925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FBBC1896-2DAB-48FD-8195-8055D9EB2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188" y="5563947"/>
            <a:ext cx="543186" cy="288925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B218B13B-B3A0-42A2-B514-BE162CCF5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39" y="5870576"/>
            <a:ext cx="747454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332B7"/>
                </a:solidFill>
                <a:latin typeface="Comic Sans MS" panose="030F0702030302020204" pitchFamily="66" charset="0"/>
              </a:rPr>
              <a:t>Note: MULT issued, registers are removed (“renamed”) in RSs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332B7"/>
                </a:solidFill>
                <a:latin typeface="Comic Sans MS" panose="030F0702030302020204" pitchFamily="66" charset="0"/>
              </a:rPr>
              <a:t>Load1 exec completing; what is waiting for Load1? </a:t>
            </a:r>
          </a:p>
        </p:txBody>
      </p:sp>
      <p:sp>
        <p:nvSpPr>
          <p:cNvPr id="19463" name="AutoShape 7">
            <a:extLst>
              <a:ext uri="{FF2B5EF4-FFF2-40B4-BE49-F238E27FC236}">
                <a16:creationId xmlns:a16="http://schemas.microsoft.com/office/drawing/2014/main" id="{B93A6DC4-BB69-4D16-A0A8-7B99A53F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374" y="2293938"/>
            <a:ext cx="533400" cy="223351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77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5D4E213-05AB-464B-8484-102189AC5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4</a:t>
            </a: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94480DC4-0439-4318-8B80-12B0391EF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440124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0712FD52-B721-46B3-BE58-72056597B1D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F4709CE1-4AD0-4A45-9987-D1B644BD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B115-4313-4872-9CFF-79D040EEA46A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EF84FE20-BC50-46D5-9C7F-2008D9FEE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264" y="5879747"/>
            <a:ext cx="497003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Load2 exec completing</a:t>
            </a: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B1D4420F-B432-4C47-A1D7-A4504D6B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920" y="2271602"/>
            <a:ext cx="320264" cy="23493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8">
            <a:extLst>
              <a:ext uri="{FF2B5EF4-FFF2-40B4-BE49-F238E27FC236}">
                <a16:creationId xmlns:a16="http://schemas.microsoft.com/office/drawing/2014/main" id="{387E439F-54CD-48F4-8DFA-0264E15CD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127" y="3986438"/>
            <a:ext cx="3542852" cy="23493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AutoShape 9">
            <a:extLst>
              <a:ext uri="{FF2B5EF4-FFF2-40B4-BE49-F238E27FC236}">
                <a16:creationId xmlns:a16="http://schemas.microsoft.com/office/drawing/2014/main" id="{C917D9D5-E82F-4EA3-A60C-96F871A4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87" y="5572963"/>
            <a:ext cx="505610" cy="254792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5FB19E6C-3826-468A-B143-86DBB3FF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38" y="3915784"/>
            <a:ext cx="604782" cy="394504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78C28B94-CD36-4FE8-820F-05EEB536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136" y="2479685"/>
            <a:ext cx="320264" cy="23493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324532D0-B86B-47AA-B075-D01B6A1B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047" y="2870220"/>
            <a:ext cx="320264" cy="23493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6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FE84D19B-634A-4CF0-9278-A54F418D9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387419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3131EDC8-724C-45ED-A36B-3945730EF3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Rectangle 2">
            <a:extLst>
              <a:ext uri="{FF2B5EF4-FFF2-40B4-BE49-F238E27FC236}">
                <a16:creationId xmlns:a16="http://schemas.microsoft.com/office/drawing/2014/main" id="{354FCE18-807C-49D2-8877-5095E165F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5</a:t>
            </a:r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E2109733-96EF-4035-9BEF-53C8A552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D13-5B45-48D8-907A-F0AE18C75514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00D5AB67-25CF-4645-AF0F-BA5057EA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972174"/>
            <a:ext cx="619707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Timer starts down for Add1, Mult1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539C4751-BB25-40CA-813B-E681FB26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696" y="3997119"/>
            <a:ext cx="269754" cy="892232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4C567ED1-0432-4FA1-9322-8DDB153F9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2" y="3997324"/>
            <a:ext cx="533400" cy="238126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10D4ACBB-A220-43A9-91A6-A75AB08FE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583616"/>
            <a:ext cx="533400" cy="238126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A201C86E-A8DB-4547-9A51-58729DEF1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5583239"/>
            <a:ext cx="533400" cy="238126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69ADADB6-BF1E-463E-AA0E-4DFF8E52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5583239"/>
            <a:ext cx="533400" cy="238126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31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42C7FE-3A01-406C-80E2-7BDD847C6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6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637A450D-0383-470A-90FF-0E259F250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834125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22531" name="Object 3">
                        <a:extLst>
                          <a:ext uri="{FF2B5EF4-FFF2-40B4-BE49-F238E27FC236}">
                            <a16:creationId xmlns:a16="http://schemas.microsoft.com/office/drawing/2014/main" id="{2B357499-D514-48FB-A6F5-4917D8B4BF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ABC4C08E-F77C-42F3-8080-DF79AAD1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4397-382C-4B1E-9FA8-4BB155DEC4D5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B25E3FB-BF7F-415E-B633-FFA30021A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9" y="5972174"/>
            <a:ext cx="820449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Issue ADDD here despite name dependency on F6? </a:t>
            </a:r>
          </a:p>
        </p:txBody>
      </p:sp>
      <p:sp>
        <p:nvSpPr>
          <p:cNvPr id="22533" name="AutoShape 5">
            <a:extLst>
              <a:ext uri="{FF2B5EF4-FFF2-40B4-BE49-F238E27FC236}">
                <a16:creationId xmlns:a16="http://schemas.microsoft.com/office/drawing/2014/main" id="{D4887B75-0EA3-41AA-A972-E8DE0C2E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031" y="3275806"/>
            <a:ext cx="309282" cy="24685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6">
            <a:extLst>
              <a:ext uri="{FF2B5EF4-FFF2-40B4-BE49-F238E27FC236}">
                <a16:creationId xmlns:a16="http://schemas.microsoft.com/office/drawing/2014/main" id="{10F3F57A-D6B5-470F-A709-CBB0F4C16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885" y="4183497"/>
            <a:ext cx="3575124" cy="24685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7">
            <a:extLst>
              <a:ext uri="{FF2B5EF4-FFF2-40B4-BE49-F238E27FC236}">
                <a16:creationId xmlns:a16="http://schemas.microsoft.com/office/drawing/2014/main" id="{855A8317-0993-4C3B-8EE4-6C973F0D8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598" y="5583011"/>
            <a:ext cx="457984" cy="24685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002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AA770C7-E285-4C67-B866-05E0F1519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7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8BDB4171-AEE0-46B1-A035-8C1AEA017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20153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BA10773D-692E-4D05-B305-2D536D42C5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B8E28904-8533-4E64-B38E-F63E9793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677-ADCB-426F-B812-D7454D4D0155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FD69E4F7-3E57-4E28-BD64-FFE923FB5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875058"/>
            <a:ext cx="772640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Add1 (SUBD) completing; what is waiting for it? </a:t>
            </a:r>
          </a:p>
        </p:txBody>
      </p:sp>
      <p:sp>
        <p:nvSpPr>
          <p:cNvPr id="23557" name="AutoShape 5">
            <a:extLst>
              <a:ext uri="{FF2B5EF4-FFF2-40B4-BE49-F238E27FC236}">
                <a16:creationId xmlns:a16="http://schemas.microsoft.com/office/drawing/2014/main" id="{ABDA355C-571F-41A5-8BB6-5420DFC2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1" y="2850776"/>
            <a:ext cx="305024" cy="24204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6">
            <a:extLst>
              <a:ext uri="{FF2B5EF4-FFF2-40B4-BE49-F238E27FC236}">
                <a16:creationId xmlns:a16="http://schemas.microsoft.com/office/drawing/2014/main" id="{07FF5BB1-5A14-4A3A-A925-34058BFBC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242" y="3972112"/>
            <a:ext cx="192779" cy="27715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Line 7">
            <a:extLst>
              <a:ext uri="{FF2B5EF4-FFF2-40B4-BE49-F238E27FC236}">
                <a16:creationId xmlns:a16="http://schemas.microsoft.com/office/drawing/2014/main" id="{63C71EDA-446D-43A8-9CAD-AEF25807BE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8022" y="3092823"/>
            <a:ext cx="1551529" cy="908469"/>
          </a:xfrm>
          <a:prstGeom prst="line">
            <a:avLst/>
          </a:prstGeom>
          <a:noFill/>
          <a:ln w="38100" cmpd="sng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A981479-555B-4352-BDAF-362D7A3BA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8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85AFEE79-4A1F-4568-AFBC-A1929543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51150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24579" name="Object 3">
                        <a:extLst>
                          <a:ext uri="{FF2B5EF4-FFF2-40B4-BE49-F238E27FC236}">
                            <a16:creationId xmlns:a16="http://schemas.microsoft.com/office/drawing/2014/main" id="{70DA9F0B-29D4-4C08-ACC1-FDBFF733F0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A2A0AB98-2B18-42DF-B07F-E1E20F61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62D5-0C5C-47A9-92F8-9D687B0F106B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24580" name="AutoShape 4">
            <a:extLst>
              <a:ext uri="{FF2B5EF4-FFF2-40B4-BE49-F238E27FC236}">
                <a16:creationId xmlns:a16="http://schemas.microsoft.com/office/drawing/2014/main" id="{A91227B3-5814-4C3E-B4F7-9442A9FC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199" y="4163209"/>
            <a:ext cx="524436" cy="294042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id="{9BEFFF71-162C-43DB-A9CE-9221A4F19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578" y="5596666"/>
            <a:ext cx="498886" cy="223221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93F434E2-ED90-484E-B32E-FE1D3A38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696" y="4200861"/>
            <a:ext cx="269754" cy="68849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463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CB3993A-05F0-468E-B5B8-5EEEAC375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9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936B4510-C301-41C7-B2BF-D4C24836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61B1-F8F2-4B06-8003-01E5119E022B}" type="slidenum">
              <a:rPr lang="zh-CN" altLang="en-US" smtClean="0"/>
              <a:pPr/>
              <a:t>18</a:t>
            </a:fld>
            <a:endParaRPr lang="en-US" altLang="zh-CN"/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9A74CF42-ECAB-4685-AC8F-7E4EB3155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608862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25603" name="Object 3">
                        <a:extLst>
                          <a:ext uri="{FF2B5EF4-FFF2-40B4-BE49-F238E27FC236}">
                            <a16:creationId xmlns:a16="http://schemas.microsoft.com/office/drawing/2014/main" id="{1EF7969C-26F9-40D7-8B5D-01F919382F0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5">
            <a:extLst>
              <a:ext uri="{FF2B5EF4-FFF2-40B4-BE49-F238E27FC236}">
                <a16:creationId xmlns:a16="http://schemas.microsoft.com/office/drawing/2014/main" id="{A744CC16-C628-4621-9DB9-0650FD043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696" y="4200861"/>
            <a:ext cx="269754" cy="68849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331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BE73C86-63B0-4D24-85D3-07D826805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10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646EB3D7-CABF-436C-A090-578E0AF3C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086128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96815DAF-7EA4-4C21-82D5-BCFC0879AC1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9967A2BC-B892-4202-A5B5-FF212342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1420-E296-45AB-B6AD-8685D2D2E47D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871FE235-26F9-415E-BA24-81B64178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" y="5972174"/>
            <a:ext cx="779570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Add2 (ADDD) completing; what is waiting for it? </a:t>
            </a:r>
          </a:p>
        </p:txBody>
      </p:sp>
      <p:sp>
        <p:nvSpPr>
          <p:cNvPr id="26629" name="AutoShape 5">
            <a:extLst>
              <a:ext uri="{FF2B5EF4-FFF2-40B4-BE49-F238E27FC236}">
                <a16:creationId xmlns:a16="http://schemas.microsoft.com/office/drawing/2014/main" id="{B34E01AA-2E0D-4B8D-B2A2-BE1D4EF9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442" y="3270325"/>
            <a:ext cx="322617" cy="203126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A7320FB1-63B6-4F4D-81A1-9CD13396E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621" y="4171298"/>
            <a:ext cx="176642" cy="27698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8405BE5E-D0F3-4AEE-8066-C75C99E749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7263" y="3473450"/>
            <a:ext cx="1523179" cy="726280"/>
          </a:xfrm>
          <a:prstGeom prst="line">
            <a:avLst/>
          </a:prstGeom>
          <a:noFill/>
          <a:ln w="38100" cmpd="sng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A1636503-32E6-4FA1-A031-4A68E76FD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621" y="4555475"/>
            <a:ext cx="176642" cy="27698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32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B928614F-3B40-4306-9B87-114D517D3C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4735" y="348343"/>
            <a:ext cx="7147964" cy="6057900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DAD97356-B321-4683-AEA6-2B4F33058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19" y="734787"/>
            <a:ext cx="1323766" cy="5388426"/>
          </a:xfrm>
          <a:prstGeom prst="ellipse">
            <a:avLst/>
          </a:prstGeom>
          <a:solidFill>
            <a:schemeClr val="tx2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Front Panel of System 360 Model 91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3F801-1186-4100-B27B-C47C168A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0242" y="6356350"/>
            <a:ext cx="11103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zh-CN" sz="900">
                <a:solidFill>
                  <a:schemeClr val="bg1"/>
                </a:solidFill>
              </a:rPr>
              <a:t>2017/11/15 Wednesday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DFAEC-6FC7-4668-A068-20648DD3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2692" y="6356350"/>
            <a:ext cx="4200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EFD841C-7F2A-4FC0-AEE3-567B12BD100E}" type="slidenum">
              <a:rPr lang="en-US" altLang="zh-CN" smtClean="0"/>
              <a:pPr defTabSz="914400">
                <a:spcAft>
                  <a:spcPts val="60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4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800B7BA8-C688-4C22-B2A7-78EC3E77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847502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03697CC9-26BF-4CF9-B99F-988ABDE38F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" name="Rectangle 2">
            <a:extLst>
              <a:ext uri="{FF2B5EF4-FFF2-40B4-BE49-F238E27FC236}">
                <a16:creationId xmlns:a16="http://schemas.microsoft.com/office/drawing/2014/main" id="{D030B60D-148B-4092-9E9D-5B82183A4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n-US" altLang="zh-CN"/>
              <a:t>Tomasulo Example Cycle 11</a:t>
            </a:r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BE9C6B77-73D6-43C0-BC14-8DEB4AFC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9966-5FAF-4B8C-A9CD-519ECD36B55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62F38EB0-DA8C-4277-A70A-1823141B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35" y="5792787"/>
            <a:ext cx="610201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332B7"/>
                </a:solidFill>
                <a:latin typeface="Comic Sans MS" panose="030F0702030302020204" pitchFamily="66" charset="0"/>
              </a:rPr>
              <a:t>Write result of ADDD here?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332B7"/>
                </a:solidFill>
                <a:latin typeface="Comic Sans MS" panose="030F0702030302020204" pitchFamily="66" charset="0"/>
              </a:rPr>
              <a:t>All quick instructions complete in this cycle!</a:t>
            </a:r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67CAF3E1-EE94-43ED-8D80-47022888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812" y="5572461"/>
            <a:ext cx="787997" cy="23779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CC883754-B924-43AD-811D-937220FC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621" y="4555475"/>
            <a:ext cx="176642" cy="27698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22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0355E8D-3894-4AE2-A8E2-021BA8FFD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n-US" altLang="zh-CN"/>
              <a:t>Tomasulo Example Cycle 12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297443A8-0693-49FA-9708-D2565F11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CBEB-EC80-4A64-B3D5-EE830E373937}" type="slidenum">
              <a:rPr lang="zh-CN" altLang="en-US"/>
              <a:pPr/>
              <a:t>21</a:t>
            </a:fld>
            <a:endParaRPr lang="en-US" altLang="zh-CN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ED65078A-4662-4700-810E-BD469B974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37579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242D80A1-9A0E-4B07-B33E-DB22760F77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80462AEF-D96E-42D6-B89F-C9CD9B4B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621" y="4555475"/>
            <a:ext cx="176642" cy="27698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370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AFAFF95-AC00-4CD2-B770-89FD51531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n-US" altLang="zh-CN"/>
              <a:t>Tomasulo Example Cycle 13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CDB95074-AD05-4CDD-B29F-12A1529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192C-EA19-47EA-9A3A-4410DA6D37E1}" type="slidenum">
              <a:rPr lang="zh-CN" altLang="en-US"/>
              <a:pPr/>
              <a:t>22</a:t>
            </a:fld>
            <a:endParaRPr lang="en-US" altLang="zh-CN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249ACC35-6891-4EE8-B255-5A6AA33D1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253688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29699" name="Object 3">
                        <a:extLst>
                          <a:ext uri="{FF2B5EF4-FFF2-40B4-BE49-F238E27FC236}">
                            <a16:creationId xmlns:a16="http://schemas.microsoft.com/office/drawing/2014/main" id="{2429BA25-A375-43BE-9D5C-CD61B4BE5C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EEA8E33C-7E79-4925-8B28-0221E3EA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621" y="4555475"/>
            <a:ext cx="176642" cy="27698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6177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7071778-4FDE-4B8B-B2FA-D983CA5D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n-US" altLang="zh-CN"/>
              <a:t>Tomasulo Example Cycle 14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4C865D5-006C-4373-8234-F02E4A6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7075-5564-40A6-8750-29EFAC00916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92F66A-4A7B-4674-8FA9-E0D24CD2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621" y="4555475"/>
            <a:ext cx="176642" cy="27698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67AE0F94-75D2-4CD1-B7AA-44C0A5DA5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198986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91D055B7-84CB-4AD8-B2E3-30A6148EDD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2980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6190C47-2283-4156-B9C5-D883ED24C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15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56E53773-0141-427F-BFC3-76CEB02C6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202534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31747" name="Object 3">
                        <a:extLst>
                          <a:ext uri="{FF2B5EF4-FFF2-40B4-BE49-F238E27FC236}">
                            <a16:creationId xmlns:a16="http://schemas.microsoft.com/office/drawing/2014/main" id="{3DBC0ACD-16E9-43B2-9C08-DB9E1C06D4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566F19A5-32E3-4139-9BE7-6092E301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A999-EACF-4C00-9488-46DE07138C26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4DECE17B-BCB2-448E-813A-32C1EA525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973706"/>
            <a:ext cx="691840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Mult1 (MULTD) </a:t>
            </a:r>
            <a:r>
              <a:rPr lang="en-US" altLang="zh-CN" sz="2400" b="1" dirty="0" err="1">
                <a:solidFill>
                  <a:srgbClr val="0332B7"/>
                </a:solidFill>
                <a:latin typeface="Comic Sans MS" panose="030F0702030302020204" pitchFamily="66" charset="0"/>
              </a:rPr>
              <a:t>completing.Who</a:t>
            </a: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 is waiting? </a:t>
            </a:r>
          </a:p>
        </p:txBody>
      </p:sp>
      <p:sp>
        <p:nvSpPr>
          <p:cNvPr id="31749" name="AutoShape 5">
            <a:extLst>
              <a:ext uri="{FF2B5EF4-FFF2-40B4-BE49-F238E27FC236}">
                <a16:creationId xmlns:a16="http://schemas.microsoft.com/office/drawing/2014/main" id="{974E7E41-9981-4B25-A0AD-517ED255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2668589"/>
            <a:ext cx="283509" cy="23059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6">
            <a:extLst>
              <a:ext uri="{FF2B5EF4-FFF2-40B4-BE49-F238E27FC236}">
                <a16:creationId xmlns:a16="http://schemas.microsoft.com/office/drawing/2014/main" id="{04C54D05-8640-41BB-B4AF-ABCC3467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621" y="4588136"/>
            <a:ext cx="193638" cy="236669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6793ED21-FC16-46E3-A283-A3BC42A31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4259" y="2942216"/>
            <a:ext cx="1545291" cy="1645920"/>
          </a:xfrm>
          <a:prstGeom prst="line">
            <a:avLst/>
          </a:prstGeom>
          <a:noFill/>
          <a:ln w="38100" cmpd="sng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22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FB875595-3727-4CA1-92E4-5A1960056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507273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32771" name="Object 3">
                        <a:extLst>
                          <a:ext uri="{FF2B5EF4-FFF2-40B4-BE49-F238E27FC236}">
                            <a16:creationId xmlns:a16="http://schemas.microsoft.com/office/drawing/2014/main" id="{337099EB-0381-49C5-8FF8-ACEE83A5ECA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Rectangle 2">
            <a:extLst>
              <a:ext uri="{FF2B5EF4-FFF2-40B4-BE49-F238E27FC236}">
                <a16:creationId xmlns:a16="http://schemas.microsoft.com/office/drawing/2014/main" id="{8B323035-9244-43C7-8671-048C212E6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n-US" altLang="zh-CN"/>
              <a:t>Tomasulo Example Cycle 16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AB8380E5-9215-4E8E-9F6A-999BE456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412A-6261-4CE0-839D-0161602B0822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32772" name="AutoShape 4">
            <a:extLst>
              <a:ext uri="{FF2B5EF4-FFF2-40B4-BE49-F238E27FC236}">
                <a16:creationId xmlns:a16="http://schemas.microsoft.com/office/drawing/2014/main" id="{ECBA8E35-FC36-460D-9076-D2042FA3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522" y="5572461"/>
            <a:ext cx="503816" cy="236202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>
            <a:extLst>
              <a:ext uri="{FF2B5EF4-FFF2-40B4-BE49-F238E27FC236}">
                <a16:creationId xmlns:a16="http://schemas.microsoft.com/office/drawing/2014/main" id="{02FA5E0B-4366-48BC-806F-18E3B45E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199" y="4768327"/>
            <a:ext cx="513679" cy="255494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898C9008-41D2-4198-8A24-F9E1D922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910262"/>
            <a:ext cx="7074946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Just waiting for Mult2 (DIVD) to complete</a:t>
            </a:r>
          </a:p>
        </p:txBody>
      </p:sp>
    </p:spTree>
    <p:extLst>
      <p:ext uri="{BB962C8B-B14F-4D97-AF65-F5344CB8AC3E}">
        <p14:creationId xmlns:p14="http://schemas.microsoft.com/office/powerpoint/2010/main" val="4223970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662F9C1-35A6-45F3-BB0A-91E292F7D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16-54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E633A04-8F77-489F-8C3D-426463083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Faster than light computation</a:t>
            </a:r>
            <a:br>
              <a:rPr lang="en-US" altLang="zh-CN"/>
            </a:br>
            <a:r>
              <a:rPr lang="en-US" altLang="zh-CN"/>
              <a:t>(skip a couple of cycles)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5F10A-53E9-4E13-853D-95D42E33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71C-33C8-4694-BEFE-66958D1BA700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10405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EF8FC3F-912E-40F8-93B2-F777DF0B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55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34291596-81B5-4A56-882C-3C75E8D0C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068300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67A93CCB-4ECB-4FE3-9BBA-77DED19490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578F3B0-3F70-42C7-8128-96B64E42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F630-3EC3-4F20-8C2B-BFFE0AB42B24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34820" name="AutoShape 4">
            <a:extLst>
              <a:ext uri="{FF2B5EF4-FFF2-40B4-BE49-F238E27FC236}">
                <a16:creationId xmlns:a16="http://schemas.microsoft.com/office/drawing/2014/main" id="{C2755A8F-8DCD-4583-A6A6-C185C6213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36" y="4758280"/>
            <a:ext cx="165884" cy="23864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8699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ECBF2890-5262-451E-88CB-021F5C06F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001254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290E999F-D083-4E7B-A00D-4E40966D2B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Rectangle 2">
            <a:extLst>
              <a:ext uri="{FF2B5EF4-FFF2-40B4-BE49-F238E27FC236}">
                <a16:creationId xmlns:a16="http://schemas.microsoft.com/office/drawing/2014/main" id="{DD8F6345-D0C3-4913-99F1-6C920DAA2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n-US" altLang="zh-CN"/>
              <a:t>Tomasulo Example Cycle 56</a:t>
            </a:r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556CDA7A-84E8-4C15-BDC6-25BB967E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2EB9-B850-428B-B83C-2AD39580D1A5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0B0B1125-3E14-4BB4-BE3E-0DDE76CE6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916613"/>
            <a:ext cx="814959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Mult2 (DIVD) is completing. Who is waiting? 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B530ED58-81AF-40F0-BC1E-00D1B7088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3065929"/>
            <a:ext cx="272751" cy="22496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EDA4567E-FD1E-4686-A56A-7F55DAB1CB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2077" y="3290888"/>
            <a:ext cx="1527474" cy="1477198"/>
          </a:xfrm>
          <a:prstGeom prst="line">
            <a:avLst/>
          </a:prstGeom>
          <a:noFill/>
          <a:ln w="38100" cmpd="sng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915BB6B-7FB5-47E3-9590-B9AB8BB3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136" y="4758280"/>
            <a:ext cx="165884" cy="238648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51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3EA860F-4A42-4B38-B1F7-5B4AA3842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Tomasulo Example Cycle 57</a:t>
            </a: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1897AF93-0A67-40AF-A24D-338355301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366685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36867" name="Object 3">
                        <a:extLst>
                          <a:ext uri="{FF2B5EF4-FFF2-40B4-BE49-F238E27FC236}">
                            <a16:creationId xmlns:a16="http://schemas.microsoft.com/office/drawing/2014/main" id="{B77FDB7C-8F3E-4C4C-8159-F7C7299329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50EEC7AB-7516-4646-AC95-76ABBACB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8364-9A44-4B00-BBDD-F73C27208E2D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81208CE9-7275-428A-8592-F2662EEA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04" y="5916613"/>
            <a:ext cx="7989346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0250" indent="-171450" eaLnBrk="0" hangingPunct="0"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91440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332B7"/>
                </a:solidFill>
                <a:latin typeface="Comic Sans MS" panose="030F0702030302020204" pitchFamily="66" charset="0"/>
              </a:rPr>
              <a:t>In-order issue, o-o-o exec and o-o-o completion.</a:t>
            </a:r>
          </a:p>
        </p:txBody>
      </p:sp>
      <p:sp>
        <p:nvSpPr>
          <p:cNvPr id="36870" name="AutoShape 6">
            <a:extLst>
              <a:ext uri="{FF2B5EF4-FFF2-40B4-BE49-F238E27FC236}">
                <a16:creationId xmlns:a16="http://schemas.microsoft.com/office/drawing/2014/main" id="{4FE11BAB-769D-4206-801B-308560C50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274" y="1825625"/>
            <a:ext cx="457200" cy="167640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7">
            <a:extLst>
              <a:ext uri="{FF2B5EF4-FFF2-40B4-BE49-F238E27FC236}">
                <a16:creationId xmlns:a16="http://schemas.microsoft.com/office/drawing/2014/main" id="{9692BB57-D6D0-4B26-9735-8A0A54B0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270" y="1825625"/>
            <a:ext cx="457200" cy="167640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A6EC693A-6A6A-412F-BA18-7CCF68097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267" y="1825625"/>
            <a:ext cx="457200" cy="167640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AutoShape 9">
            <a:extLst>
              <a:ext uri="{FF2B5EF4-FFF2-40B4-BE49-F238E27FC236}">
                <a16:creationId xmlns:a16="http://schemas.microsoft.com/office/drawing/2014/main" id="{74B18417-8F46-49AB-9D6D-5AF93BFD0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755" y="5583219"/>
            <a:ext cx="555195" cy="24370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68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3D5AB01-4C14-4B39-96BF-EBA5D0226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Tomasulo Organization</a:t>
            </a:r>
          </a:p>
        </p:txBody>
      </p:sp>
      <p:sp>
        <p:nvSpPr>
          <p:cNvPr id="73" name="灯片编号占位符 4">
            <a:extLst>
              <a:ext uri="{FF2B5EF4-FFF2-40B4-BE49-F238E27FC236}">
                <a16:creationId xmlns:a16="http://schemas.microsoft.com/office/drawing/2014/main" id="{67B122AF-58C6-480F-B0CF-0BE05EB0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A88D-9169-418F-965E-BF9A85C3B767}" type="slidenum">
              <a:rPr lang="zh-CN" altLang="en-US"/>
              <a:pPr/>
              <a:t>3</a:t>
            </a:fld>
            <a:endParaRPr lang="en-US" altLang="zh-CN"/>
          </a:p>
        </p:txBody>
      </p:sp>
      <p:grpSp>
        <p:nvGrpSpPr>
          <p:cNvPr id="75" name="Group 3">
            <a:extLst>
              <a:ext uri="{FF2B5EF4-FFF2-40B4-BE49-F238E27FC236}">
                <a16:creationId xmlns:a16="http://schemas.microsoft.com/office/drawing/2014/main" id="{94F9CE27-E5F7-4B88-8228-254402178E42}"/>
              </a:ext>
            </a:extLst>
          </p:cNvPr>
          <p:cNvGrpSpPr>
            <a:grpSpLocks/>
          </p:cNvGrpSpPr>
          <p:nvPr/>
        </p:nvGrpSpPr>
        <p:grpSpPr bwMode="auto">
          <a:xfrm>
            <a:off x="562096" y="1802458"/>
            <a:ext cx="8019807" cy="4442124"/>
            <a:chOff x="0" y="0"/>
            <a:chExt cx="5641" cy="3399"/>
          </a:xfrm>
        </p:grpSpPr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59AEA4B6-3207-4C75-9126-FCB1DBAD5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" y="672"/>
              <a:ext cx="576" cy="768"/>
              <a:chOff x="0" y="0"/>
              <a:chExt cx="576" cy="864"/>
            </a:xfrm>
          </p:grpSpPr>
          <p:sp>
            <p:nvSpPr>
              <p:cNvPr id="137" name="Rectangle 5">
                <a:extLst>
                  <a:ext uri="{FF2B5EF4-FFF2-40B4-BE49-F238E27FC236}">
                    <a16:creationId xmlns:a16="http://schemas.microsoft.com/office/drawing/2014/main" id="{70EFDD3F-E264-4309-A773-4DAB3FEE3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" name="Rectangle 6">
                <a:extLst>
                  <a:ext uri="{FF2B5EF4-FFF2-40B4-BE49-F238E27FC236}">
                    <a16:creationId xmlns:a16="http://schemas.microsoft.com/office/drawing/2014/main" id="{364BF588-AA30-49AC-B091-2B00129DE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Rectangle 7">
                <a:extLst>
                  <a:ext uri="{FF2B5EF4-FFF2-40B4-BE49-F238E27FC236}">
                    <a16:creationId xmlns:a16="http://schemas.microsoft.com/office/drawing/2014/main" id="{198B9C0B-6B71-4401-9FD0-528C38334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Rectangle 8">
                <a:extLst>
                  <a:ext uri="{FF2B5EF4-FFF2-40B4-BE49-F238E27FC236}">
                    <a16:creationId xmlns:a16="http://schemas.microsoft.com/office/drawing/2014/main" id="{C5ECE907-D7CB-48A4-8E38-518ADE107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Rectangle 9">
                <a:extLst>
                  <a:ext uri="{FF2B5EF4-FFF2-40B4-BE49-F238E27FC236}">
                    <a16:creationId xmlns:a16="http://schemas.microsoft.com/office/drawing/2014/main" id="{7FD67677-A34A-41A0-85D2-7BD0A25FD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6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Rectangle 10">
                <a:extLst>
                  <a:ext uri="{FF2B5EF4-FFF2-40B4-BE49-F238E27FC236}">
                    <a16:creationId xmlns:a16="http://schemas.microsoft.com/office/drawing/2014/main" id="{84C47B85-4DFC-435C-A746-47D785531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" name="Line 11">
              <a:extLst>
                <a:ext uri="{FF2B5EF4-FFF2-40B4-BE49-F238E27FC236}">
                  <a16:creationId xmlns:a16="http://schemas.microsoft.com/office/drawing/2014/main" id="{9A532615-D001-4C63-A10E-5E8EB896F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288"/>
              <a:ext cx="0" cy="384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" name="Group 12">
              <a:extLst>
                <a:ext uri="{FF2B5EF4-FFF2-40B4-BE49-F238E27FC236}">
                  <a16:creationId xmlns:a16="http://schemas.microsoft.com/office/drawing/2014/main" id="{B8434BB3-9AF3-45F1-A5E7-683ABEF96A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" y="55"/>
              <a:ext cx="576" cy="768"/>
              <a:chOff x="0" y="0"/>
              <a:chExt cx="576" cy="864"/>
            </a:xfrm>
          </p:grpSpPr>
          <p:sp>
            <p:nvSpPr>
              <p:cNvPr id="131" name="Rectangle 13">
                <a:extLst>
                  <a:ext uri="{FF2B5EF4-FFF2-40B4-BE49-F238E27FC236}">
                    <a16:creationId xmlns:a16="http://schemas.microsoft.com/office/drawing/2014/main" id="{BEB08F53-EE8D-4B30-BA63-BEBAC11F5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Rectangle 14">
                <a:extLst>
                  <a:ext uri="{FF2B5EF4-FFF2-40B4-BE49-F238E27FC236}">
                    <a16:creationId xmlns:a16="http://schemas.microsoft.com/office/drawing/2014/main" id="{BDD9A700-1E02-4D33-865B-098454BB0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Rectangle 15">
                <a:extLst>
                  <a:ext uri="{FF2B5EF4-FFF2-40B4-BE49-F238E27FC236}">
                    <a16:creationId xmlns:a16="http://schemas.microsoft.com/office/drawing/2014/main" id="{6D61F151-8717-4DB5-8D33-67F14E524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Rectangle 16">
                <a:extLst>
                  <a:ext uri="{FF2B5EF4-FFF2-40B4-BE49-F238E27FC236}">
                    <a16:creationId xmlns:a16="http://schemas.microsoft.com/office/drawing/2014/main" id="{B328DD69-D1F3-445E-8BB0-E087A9DA0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Rectangle 17">
                <a:extLst>
                  <a:ext uri="{FF2B5EF4-FFF2-40B4-BE49-F238E27FC236}">
                    <a16:creationId xmlns:a16="http://schemas.microsoft.com/office/drawing/2014/main" id="{BE09082A-CF0C-48F6-A9CF-914219558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6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" name="Rectangle 18">
                <a:extLst>
                  <a:ext uri="{FF2B5EF4-FFF2-40B4-BE49-F238E27FC236}">
                    <a16:creationId xmlns:a16="http://schemas.microsoft.com/office/drawing/2014/main" id="{641AAD85-EC83-43C1-8077-412BEB0B2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" name="Group 19">
              <a:extLst>
                <a:ext uri="{FF2B5EF4-FFF2-40B4-BE49-F238E27FC236}">
                  <a16:creationId xmlns:a16="http://schemas.microsoft.com/office/drawing/2014/main" id="{26A89A45-045D-4D3E-B611-EA09999E90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9" y="199"/>
              <a:ext cx="1392" cy="512"/>
              <a:chOff x="0" y="0"/>
              <a:chExt cx="1392" cy="512"/>
            </a:xfrm>
          </p:grpSpPr>
          <p:sp>
            <p:nvSpPr>
              <p:cNvPr id="127" name="Rectangle 20">
                <a:extLst>
                  <a:ext uri="{FF2B5EF4-FFF2-40B4-BE49-F238E27FC236}">
                    <a16:creationId xmlns:a16="http://schemas.microsoft.com/office/drawing/2014/main" id="{B1D4842C-3C08-47DF-BAE6-D5FE862BA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C0D5490A-20BE-4B75-BF2A-CECFAD3DF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8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" name="Rectangle 22">
                <a:extLst>
                  <a:ext uri="{FF2B5EF4-FFF2-40B4-BE49-F238E27FC236}">
                    <a16:creationId xmlns:a16="http://schemas.microsoft.com/office/drawing/2014/main" id="{F08212E1-23AF-42C6-84A2-58C8B3B07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6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" name="Rectangle 23">
                <a:extLst>
                  <a:ext uri="{FF2B5EF4-FFF2-40B4-BE49-F238E27FC236}">
                    <a16:creationId xmlns:a16="http://schemas.microsoft.com/office/drawing/2014/main" id="{307170DD-889D-4BE2-96E3-942191DF3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0" name="Group 24">
              <a:extLst>
                <a:ext uri="{FF2B5EF4-FFF2-40B4-BE49-F238E27FC236}">
                  <a16:creationId xmlns:a16="http://schemas.microsoft.com/office/drawing/2014/main" id="{C133C5DD-D555-4172-B464-E0D0BED98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0" y="1392"/>
              <a:ext cx="576" cy="384"/>
              <a:chOff x="0" y="0"/>
              <a:chExt cx="576" cy="384"/>
            </a:xfrm>
          </p:grpSpPr>
          <p:sp>
            <p:nvSpPr>
              <p:cNvPr id="124" name="Rectangle 25">
                <a:extLst>
                  <a:ext uri="{FF2B5EF4-FFF2-40B4-BE49-F238E27FC236}">
                    <a16:creationId xmlns:a16="http://schemas.microsoft.com/office/drawing/2014/main" id="{CBBBAF83-AD54-444B-BCD7-AB7BF5A88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Rectangle 26">
                <a:extLst>
                  <a:ext uri="{FF2B5EF4-FFF2-40B4-BE49-F238E27FC236}">
                    <a16:creationId xmlns:a16="http://schemas.microsoft.com/office/drawing/2014/main" id="{821DCC3C-BB67-4B57-91F7-F55892DBF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8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Rectangle 27">
                <a:extLst>
                  <a:ext uri="{FF2B5EF4-FFF2-40B4-BE49-F238E27FC236}">
                    <a16:creationId xmlns:a16="http://schemas.microsoft.com/office/drawing/2014/main" id="{69FB67BD-6DF1-408C-8AB4-C11C9E95C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6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63E6ABFA-EAA4-4D31-9918-312AD21FB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0" y="1735"/>
              <a:ext cx="1392" cy="384"/>
              <a:chOff x="0" y="0"/>
              <a:chExt cx="1392" cy="384"/>
            </a:xfrm>
          </p:grpSpPr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5C004474-D050-440F-800B-E629BEBA2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28298BB-A95E-4CBA-B1D4-EF90BEB28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8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Rectangle 31">
                <a:extLst>
                  <a:ext uri="{FF2B5EF4-FFF2-40B4-BE49-F238E27FC236}">
                    <a16:creationId xmlns:a16="http://schemas.microsoft.com/office/drawing/2014/main" id="{BFC139F9-F2FC-4F2F-B311-4F1B14A48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6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" name="Rectangle 32">
              <a:extLst>
                <a:ext uri="{FF2B5EF4-FFF2-40B4-BE49-F238E27FC236}">
                  <a16:creationId xmlns:a16="http://schemas.microsoft.com/office/drawing/2014/main" id="{1BF58DD8-83AF-4095-A235-1E51EBCC0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35"/>
              <a:ext cx="480" cy="38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B6F293FE-A90B-4FAD-BF5F-4B703F353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2455"/>
              <a:ext cx="672" cy="19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FP adders</a:t>
              </a:r>
            </a:p>
          </p:txBody>
        </p:sp>
        <p:sp>
          <p:nvSpPr>
            <p:cNvPr id="84" name="Text Box 34">
              <a:extLst>
                <a:ext uri="{FF2B5EF4-FFF2-40B4-BE49-F238E27FC236}">
                  <a16:creationId xmlns:a16="http://schemas.microsoft.com/office/drawing/2014/main" id="{225276AE-E1AC-4708-8888-691974563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1690"/>
              <a:ext cx="410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Add1</a:t>
              </a:r>
            </a:p>
            <a:p>
              <a:pPr algn="ctr" eaLnBrk="0" hangingPunct="0"/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Add2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Add3</a:t>
              </a:r>
            </a:p>
          </p:txBody>
        </p:sp>
        <p:grpSp>
          <p:nvGrpSpPr>
            <p:cNvPr id="85" name="Group 35">
              <a:extLst>
                <a:ext uri="{FF2B5EF4-FFF2-40B4-BE49-F238E27FC236}">
                  <a16:creationId xmlns:a16="http://schemas.microsoft.com/office/drawing/2014/main" id="{BBE99799-4A13-4A44-BF14-677A76153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7" y="1831"/>
              <a:ext cx="1392" cy="240"/>
              <a:chOff x="0" y="0"/>
              <a:chExt cx="1392" cy="256"/>
            </a:xfrm>
          </p:grpSpPr>
          <p:sp>
            <p:nvSpPr>
              <p:cNvPr id="119" name="Rectangle 36">
                <a:extLst>
                  <a:ext uri="{FF2B5EF4-FFF2-40B4-BE49-F238E27FC236}">
                    <a16:creationId xmlns:a16="http://schemas.microsoft.com/office/drawing/2014/main" id="{8D6D5623-FF3F-49B2-9B06-70A9EEB2A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Rectangle 37">
                <a:extLst>
                  <a:ext uri="{FF2B5EF4-FFF2-40B4-BE49-F238E27FC236}">
                    <a16:creationId xmlns:a16="http://schemas.microsoft.com/office/drawing/2014/main" id="{3056D404-9DF5-4E90-B52A-8175BD456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8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6" name="Rectangle 38">
              <a:extLst>
                <a:ext uri="{FF2B5EF4-FFF2-40B4-BE49-F238E27FC236}">
                  <a16:creationId xmlns:a16="http://schemas.microsoft.com/office/drawing/2014/main" id="{EC6979C9-091A-4265-82BF-5D42A425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1831"/>
              <a:ext cx="480" cy="24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39">
              <a:extLst>
                <a:ext uri="{FF2B5EF4-FFF2-40B4-BE49-F238E27FC236}">
                  <a16:creationId xmlns:a16="http://schemas.microsoft.com/office/drawing/2014/main" id="{F60036F0-A11D-44CA-85D3-6A98A75BD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2455"/>
              <a:ext cx="912" cy="19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FP multipliers</a:t>
              </a:r>
            </a:p>
          </p:txBody>
        </p:sp>
        <p:sp>
          <p:nvSpPr>
            <p:cNvPr id="88" name="Text Box 40">
              <a:extLst>
                <a:ext uri="{FF2B5EF4-FFF2-40B4-BE49-F238E27FC236}">
                  <a16:creationId xmlns:a16="http://schemas.microsoft.com/office/drawing/2014/main" id="{83FE6A1C-B371-4E2F-BDE3-03CA2D6B3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824"/>
              <a:ext cx="40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Mult1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Mult2</a:t>
              </a:r>
            </a:p>
          </p:txBody>
        </p:sp>
        <p:sp>
          <p:nvSpPr>
            <p:cNvPr id="89" name="Line 41">
              <a:extLst>
                <a:ext uri="{FF2B5EF4-FFF2-40B4-BE49-F238E27FC236}">
                  <a16:creationId xmlns:a16="http://schemas.microsoft.com/office/drawing/2014/main" id="{146668CD-4D17-4049-A7D6-65134DC13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2119"/>
              <a:ext cx="0" cy="33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42">
              <a:extLst>
                <a:ext uri="{FF2B5EF4-FFF2-40B4-BE49-F238E27FC236}">
                  <a16:creationId xmlns:a16="http://schemas.microsoft.com/office/drawing/2014/main" id="{22334367-A39D-4AEB-8CDA-7A515127A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3" y="2119"/>
              <a:ext cx="0" cy="33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43">
              <a:extLst>
                <a:ext uri="{FF2B5EF4-FFF2-40B4-BE49-F238E27FC236}">
                  <a16:creationId xmlns:a16="http://schemas.microsoft.com/office/drawing/2014/main" id="{B80BEE5C-08B4-40F1-AC2F-37B6BFB18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2071"/>
              <a:ext cx="0" cy="38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44">
              <a:extLst>
                <a:ext uri="{FF2B5EF4-FFF2-40B4-BE49-F238E27FC236}">
                  <a16:creationId xmlns:a16="http://schemas.microsoft.com/office/drawing/2014/main" id="{90C2B614-AB25-4EC6-B366-C4CFF34A5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071"/>
              <a:ext cx="0" cy="38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未知">
              <a:extLst>
                <a:ext uri="{FF2B5EF4-FFF2-40B4-BE49-F238E27FC236}">
                  <a16:creationId xmlns:a16="http://schemas.microsoft.com/office/drawing/2014/main" id="{43A589B1-68B5-41CC-9900-C0D3E283C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" y="823"/>
              <a:ext cx="1248" cy="912"/>
            </a:xfrm>
            <a:custGeom>
              <a:avLst/>
              <a:gdLst>
                <a:gd name="T0" fmla="*/ 1248 w 1248"/>
                <a:gd name="T1" fmla="*/ 0 h 912"/>
                <a:gd name="T2" fmla="*/ 1248 w 1248"/>
                <a:gd name="T3" fmla="*/ 672 h 912"/>
                <a:gd name="T4" fmla="*/ 0 w 1248"/>
                <a:gd name="T5" fmla="*/ 672 h 912"/>
                <a:gd name="T6" fmla="*/ 0 w 1248"/>
                <a:gd name="T7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912">
                  <a:moveTo>
                    <a:pt x="1248" y="0"/>
                  </a:moveTo>
                  <a:lnTo>
                    <a:pt x="1248" y="672"/>
                  </a:lnTo>
                  <a:lnTo>
                    <a:pt x="0" y="672"/>
                  </a:lnTo>
                  <a:lnTo>
                    <a:pt x="0" y="9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未知">
              <a:extLst>
                <a:ext uri="{FF2B5EF4-FFF2-40B4-BE49-F238E27FC236}">
                  <a16:creationId xmlns:a16="http://schemas.microsoft.com/office/drawing/2014/main" id="{EDFBD063-374D-40B9-9A96-13B1473CD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1495"/>
              <a:ext cx="768" cy="336"/>
            </a:xfrm>
            <a:custGeom>
              <a:avLst/>
              <a:gdLst>
                <a:gd name="T0" fmla="*/ 0 w 768"/>
                <a:gd name="T1" fmla="*/ 0 h 336"/>
                <a:gd name="T2" fmla="*/ 768 w 768"/>
                <a:gd name="T3" fmla="*/ 0 h 336"/>
                <a:gd name="T4" fmla="*/ 768 w 768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未知">
              <a:extLst>
                <a:ext uri="{FF2B5EF4-FFF2-40B4-BE49-F238E27FC236}">
                  <a16:creationId xmlns:a16="http://schemas.microsoft.com/office/drawing/2014/main" id="{9295E9D5-B5B2-4F31-B00F-B8B724CE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" y="727"/>
              <a:ext cx="1968" cy="1008"/>
            </a:xfrm>
            <a:custGeom>
              <a:avLst/>
              <a:gdLst>
                <a:gd name="T0" fmla="*/ 1968 w 1968"/>
                <a:gd name="T1" fmla="*/ 0 h 1008"/>
                <a:gd name="T2" fmla="*/ 1968 w 1968"/>
                <a:gd name="T3" fmla="*/ 528 h 1008"/>
                <a:gd name="T4" fmla="*/ 0 w 1968"/>
                <a:gd name="T5" fmla="*/ 528 h 1008"/>
                <a:gd name="T6" fmla="*/ 0 w 1968"/>
                <a:gd name="T7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8" h="1008">
                  <a:moveTo>
                    <a:pt x="1968" y="0"/>
                  </a:moveTo>
                  <a:lnTo>
                    <a:pt x="1968" y="528"/>
                  </a:lnTo>
                  <a:lnTo>
                    <a:pt x="0" y="528"/>
                  </a:lnTo>
                  <a:lnTo>
                    <a:pt x="0" y="10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48">
              <a:extLst>
                <a:ext uri="{FF2B5EF4-FFF2-40B4-BE49-F238E27FC236}">
                  <a16:creationId xmlns:a16="http://schemas.microsoft.com/office/drawing/2014/main" id="{6E9FC65B-44A9-4544-B8FC-9C7AD3664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1255"/>
              <a:ext cx="1" cy="57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49">
              <a:extLst>
                <a:ext uri="{FF2B5EF4-FFF2-40B4-BE49-F238E27FC236}">
                  <a16:creationId xmlns:a16="http://schemas.microsoft.com/office/drawing/2014/main" id="{E92ACD72-9436-4FC9-BF97-A4F0A6CD6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727"/>
              <a:ext cx="0" cy="110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未知">
              <a:extLst>
                <a:ext uri="{FF2B5EF4-FFF2-40B4-BE49-F238E27FC236}">
                  <a16:creationId xmlns:a16="http://schemas.microsoft.com/office/drawing/2014/main" id="{B13832C2-EA11-47AA-AD43-10B2F4760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1351"/>
              <a:ext cx="1920" cy="384"/>
            </a:xfrm>
            <a:custGeom>
              <a:avLst/>
              <a:gdLst>
                <a:gd name="T0" fmla="*/ 1920 w 1920"/>
                <a:gd name="T1" fmla="*/ 0 h 384"/>
                <a:gd name="T2" fmla="*/ 0 w 1920"/>
                <a:gd name="T3" fmla="*/ 0 h 384"/>
                <a:gd name="T4" fmla="*/ 0 w 192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84">
                  <a:moveTo>
                    <a:pt x="1920" y="0"/>
                  </a:moveTo>
                  <a:lnTo>
                    <a:pt x="0" y="0"/>
                  </a:lnTo>
                  <a:lnTo>
                    <a:pt x="0" y="38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未知">
              <a:extLst>
                <a:ext uri="{FF2B5EF4-FFF2-40B4-BE49-F238E27FC236}">
                  <a16:creationId xmlns:a16="http://schemas.microsoft.com/office/drawing/2014/main" id="{1B0E774E-1CD6-46C9-927E-11374982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" y="1056"/>
              <a:ext cx="1104" cy="336"/>
            </a:xfrm>
            <a:custGeom>
              <a:avLst/>
              <a:gdLst>
                <a:gd name="T0" fmla="*/ 0 w 1008"/>
                <a:gd name="T1" fmla="*/ 0 h 144"/>
                <a:gd name="T2" fmla="*/ 1008 w 1008"/>
                <a:gd name="T3" fmla="*/ 0 h 144"/>
                <a:gd name="T4" fmla="*/ 1008 w 100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144">
                  <a:moveTo>
                    <a:pt x="0" y="0"/>
                  </a:moveTo>
                  <a:lnTo>
                    <a:pt x="1008" y="0"/>
                  </a:lnTo>
                  <a:lnTo>
                    <a:pt x="1008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52">
              <a:extLst>
                <a:ext uri="{FF2B5EF4-FFF2-40B4-BE49-F238E27FC236}">
                  <a16:creationId xmlns:a16="http://schemas.microsoft.com/office/drawing/2014/main" id="{7557A621-50DD-47C6-8DC6-E01B37E50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" y="3072"/>
              <a:ext cx="5235" cy="0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53">
              <a:extLst>
                <a:ext uri="{FF2B5EF4-FFF2-40B4-BE49-F238E27FC236}">
                  <a16:creationId xmlns:a16="http://schemas.microsoft.com/office/drawing/2014/main" id="{FE3F306C-390F-4945-BCED-CFEBA4B2F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6" y="1584"/>
              <a:ext cx="240" cy="0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未知">
              <a:extLst>
                <a:ext uri="{FF2B5EF4-FFF2-40B4-BE49-F238E27FC236}">
                  <a16:creationId xmlns:a16="http://schemas.microsoft.com/office/drawing/2014/main" id="{0FA8C3B3-4399-409D-977E-8B97994D7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" y="432"/>
              <a:ext cx="960" cy="2640"/>
            </a:xfrm>
            <a:custGeom>
              <a:avLst/>
              <a:gdLst>
                <a:gd name="T0" fmla="*/ 960 w 960"/>
                <a:gd name="T1" fmla="*/ 2448 h 2448"/>
                <a:gd name="T2" fmla="*/ 960 w 960"/>
                <a:gd name="T3" fmla="*/ 0 h 2448"/>
                <a:gd name="T4" fmla="*/ 0 w 960"/>
                <a:gd name="T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2448">
                  <a:moveTo>
                    <a:pt x="960" y="2448"/>
                  </a:moveTo>
                  <a:lnTo>
                    <a:pt x="960" y="0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55">
              <a:extLst>
                <a:ext uri="{FF2B5EF4-FFF2-40B4-BE49-F238E27FC236}">
                  <a16:creationId xmlns:a16="http://schemas.microsoft.com/office/drawing/2014/main" id="{2E77343D-39C0-4003-910B-29598E4D5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1440"/>
              <a:ext cx="0" cy="1632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56">
              <a:extLst>
                <a:ext uri="{FF2B5EF4-FFF2-40B4-BE49-F238E27FC236}">
                  <a16:creationId xmlns:a16="http://schemas.microsoft.com/office/drawing/2014/main" id="{12D46489-2CE4-4518-8937-CA3AE12FD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" y="2640"/>
              <a:ext cx="0" cy="432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57">
              <a:extLst>
                <a:ext uri="{FF2B5EF4-FFF2-40B4-BE49-F238E27FC236}">
                  <a16:creationId xmlns:a16="http://schemas.microsoft.com/office/drawing/2014/main" id="{B5C0264E-E07A-4414-9965-A6D7054B1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2640"/>
              <a:ext cx="0" cy="432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58">
              <a:extLst>
                <a:ext uri="{FF2B5EF4-FFF2-40B4-BE49-F238E27FC236}">
                  <a16:creationId xmlns:a16="http://schemas.microsoft.com/office/drawing/2014/main" id="{9A40A37E-3458-4B4A-B7A9-702F4C366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" y="1776"/>
              <a:ext cx="0" cy="384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Text Box 59">
              <a:extLst>
                <a:ext uri="{FF2B5EF4-FFF2-40B4-BE49-F238E27FC236}">
                  <a16:creationId xmlns:a16="http://schemas.microsoft.com/office/drawing/2014/main" id="{3868DFF6-FA12-473D-84CA-7F8F7FA18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" y="48"/>
              <a:ext cx="8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From Mem</a:t>
              </a:r>
            </a:p>
          </p:txBody>
        </p:sp>
        <p:sp>
          <p:nvSpPr>
            <p:cNvPr id="108" name="Text Box 60">
              <a:extLst>
                <a:ext uri="{FF2B5EF4-FFF2-40B4-BE49-F238E27FC236}">
                  <a16:creationId xmlns:a16="http://schemas.microsoft.com/office/drawing/2014/main" id="{8FF3CD78-C27F-4B09-AC7B-661DDABB3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0"/>
              <a:ext cx="9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FP Registers</a:t>
              </a:r>
            </a:p>
          </p:txBody>
        </p:sp>
        <p:sp>
          <p:nvSpPr>
            <p:cNvPr id="109" name="Text Box 61">
              <a:extLst>
                <a:ext uri="{FF2B5EF4-FFF2-40B4-BE49-F238E27FC236}">
                  <a16:creationId xmlns:a16="http://schemas.microsoft.com/office/drawing/2014/main" id="{309F6489-3045-44B9-9E11-01E9455D3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" y="2136"/>
              <a:ext cx="96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Reservation </a:t>
              </a:r>
            </a:p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Stations</a:t>
              </a:r>
            </a:p>
          </p:txBody>
        </p:sp>
        <p:sp>
          <p:nvSpPr>
            <p:cNvPr id="110" name="Line 62">
              <a:extLst>
                <a:ext uri="{FF2B5EF4-FFF2-40B4-BE49-F238E27FC236}">
                  <a16:creationId xmlns:a16="http://schemas.microsoft.com/office/drawing/2014/main" id="{972994ED-8806-4DEF-BAAB-A707CB4BF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6" y="2112"/>
              <a:ext cx="0" cy="7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63">
              <a:extLst>
                <a:ext uri="{FF2B5EF4-FFF2-40B4-BE49-F238E27FC236}">
                  <a16:creationId xmlns:a16="http://schemas.microsoft.com/office/drawing/2014/main" id="{78107D58-0511-47D4-B86D-AFCCA5CD6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6" y="2112"/>
              <a:ext cx="0" cy="960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64">
              <a:extLst>
                <a:ext uri="{FF2B5EF4-FFF2-40B4-BE49-F238E27FC236}">
                  <a16:creationId xmlns:a16="http://schemas.microsoft.com/office/drawing/2014/main" id="{F5CA8C1A-4FE0-4281-BEB9-3A6E33FC8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2064"/>
              <a:ext cx="0" cy="1008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65">
              <a:extLst>
                <a:ext uri="{FF2B5EF4-FFF2-40B4-BE49-F238E27FC236}">
                  <a16:creationId xmlns:a16="http://schemas.microsoft.com/office/drawing/2014/main" id="{09354975-ED4C-49FA-94BE-288B4E685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" y="3168"/>
              <a:ext cx="1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Common Data Bus (CDB)</a:t>
              </a:r>
            </a:p>
          </p:txBody>
        </p:sp>
        <p:sp>
          <p:nvSpPr>
            <p:cNvPr id="114" name="Text Box 66">
              <a:extLst>
                <a:ext uri="{FF2B5EF4-FFF2-40B4-BE49-F238E27FC236}">
                  <a16:creationId xmlns:a16="http://schemas.microsoft.com/office/drawing/2014/main" id="{C8C97DC3-DD89-4157-BE1D-A284E5163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2160"/>
              <a:ext cx="6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To Mem</a:t>
              </a:r>
            </a:p>
          </p:txBody>
        </p:sp>
        <p:sp>
          <p:nvSpPr>
            <p:cNvPr id="115" name="Text Box 67">
              <a:extLst>
                <a:ext uri="{FF2B5EF4-FFF2-40B4-BE49-F238E27FC236}">
                  <a16:creationId xmlns:a16="http://schemas.microsoft.com/office/drawing/2014/main" id="{FA6C260E-EA38-46CD-A762-A2DA99105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" y="48"/>
              <a:ext cx="59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FP Op</a:t>
              </a:r>
            </a:p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Queue</a:t>
              </a:r>
            </a:p>
          </p:txBody>
        </p:sp>
        <p:sp>
          <p:nvSpPr>
            <p:cNvPr id="116" name="Text Box 68">
              <a:extLst>
                <a:ext uri="{FF2B5EF4-FFF2-40B4-BE49-F238E27FC236}">
                  <a16:creationId xmlns:a16="http://schemas.microsoft.com/office/drawing/2014/main" id="{1DA8BD4B-08FE-477E-8452-A38299920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384"/>
              <a:ext cx="9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Load Buffers</a:t>
              </a:r>
            </a:p>
          </p:txBody>
        </p:sp>
        <p:sp>
          <p:nvSpPr>
            <p:cNvPr id="117" name="Text Box 69">
              <a:extLst>
                <a:ext uri="{FF2B5EF4-FFF2-40B4-BE49-F238E27FC236}">
                  <a16:creationId xmlns:a16="http://schemas.microsoft.com/office/drawing/2014/main" id="{A49131CD-F38C-4F60-AE1F-F68FAC501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1152"/>
              <a:ext cx="5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Store </a:t>
              </a:r>
            </a:p>
            <a:p>
              <a:pPr algn="ctr" eaLnBrk="0" hangingPunct="0"/>
              <a:r>
                <a:rPr lang="en-US" altLang="zh-CN" b="1">
                  <a:latin typeface="Century Gothic" panose="020B0502020202020204" pitchFamily="34" charset="0"/>
                </a:rPr>
                <a:t>Buffers</a:t>
              </a:r>
            </a:p>
          </p:txBody>
        </p:sp>
        <p:sp>
          <p:nvSpPr>
            <p:cNvPr id="118" name="Text Box 70">
              <a:extLst>
                <a:ext uri="{FF2B5EF4-FFF2-40B4-BE49-F238E27FC236}">
                  <a16:creationId xmlns:a16="http://schemas.microsoft.com/office/drawing/2014/main" id="{3C1D64C6-F797-4533-ABB9-1E933B4AF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62"/>
              <a:ext cx="448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Load1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Load2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Load3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Load4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Load5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solidFill>
                    <a:schemeClr val="hlink"/>
                  </a:solidFill>
                  <a:latin typeface="Century Gothic" panose="020B0502020202020204" pitchFamily="34" charset="0"/>
                </a:rPr>
                <a:t>Load6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22189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EB14D01-5C58-42A2-ADCD-CFE03AB70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Code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BE6D976-5C8A-4D4A-825F-93FA3E424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LOOP:	L.D		F0,0(R1)</a:t>
            </a:r>
          </a:p>
          <a:p>
            <a:r>
              <a:rPr lang="en-US" altLang="zh-CN" dirty="0"/>
              <a:t>		MUL.D 	F4,F0,F2</a:t>
            </a:r>
          </a:p>
          <a:p>
            <a:r>
              <a:rPr lang="en-US" altLang="zh-CN" dirty="0"/>
              <a:t>		S.D		0(R1),F4</a:t>
            </a:r>
          </a:p>
          <a:p>
            <a:r>
              <a:rPr lang="en-US" altLang="zh-CN" dirty="0"/>
              <a:t>		DADDUI	R1,R1,#-8</a:t>
            </a:r>
          </a:p>
          <a:p>
            <a:r>
              <a:rPr lang="en-US" altLang="zh-CN" dirty="0"/>
              <a:t>		BNE		R1,R2,LOOP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232BD-8481-47E2-8864-BF443774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AAD0-1D34-4ADA-9F29-1934056BC4B0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17235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6F46A98-4804-4CB5-B8A1-36489F4ED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Predict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AC24990-40A6-4DD8-A2F1-D914B0559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All branches are taken!</a:t>
            </a:r>
          </a:p>
          <a:p>
            <a:r>
              <a:rPr lang="en-US" altLang="zh-CN"/>
              <a:t>The reservation stations will allow multiple executions of the loop</a:t>
            </a:r>
          </a:p>
          <a:p>
            <a:pPr lvl="1"/>
            <a:r>
              <a:rPr lang="en-US" altLang="zh-CN"/>
              <a:t>The loop is unrolled dynamically by the hardware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01058-418D-4FA7-8EF2-A4303797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2083-0E71-4BD4-96DA-3E33C91F3555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8809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379BE04-797E-4728-A2E0-A88A5DD45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Snapshot Time Assume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4FC2B52-9D9C-4F4D-93C0-CAB18F6BE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All of the instructions in two successive iterations of the loop have issued</a:t>
            </a:r>
          </a:p>
          <a:p>
            <a:pPr lvl="1"/>
            <a:r>
              <a:rPr lang="en-US" altLang="zh-CN"/>
              <a:t>But none has completed</a:t>
            </a:r>
          </a:p>
          <a:p>
            <a:r>
              <a:rPr lang="en-US" altLang="zh-CN"/>
              <a:t>The load and store buffers contain the addresses to be loaded from and stored to</a:t>
            </a:r>
          </a:p>
          <a:p>
            <a:r>
              <a:rPr lang="en-US" altLang="zh-CN"/>
              <a:t>The load values are in the load buffers</a:t>
            </a:r>
          </a:p>
          <a:p>
            <a:r>
              <a:rPr lang="en-US" altLang="zh-CN"/>
              <a:t>The store buffers indicate that the multiply destinations are the values to store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503AD-2B4C-45A8-9D63-D59A90D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F12F-2096-48E6-966E-FFAFCE19ABF9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75728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47FD82A-3B55-4122-A5C3-BDE7149CA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Instruction Status</a:t>
            </a: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49EE9278-E865-4A3F-A35C-DA1F54F571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614" y="2736719"/>
            <a:ext cx="8326772" cy="2529150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23AEC-20BE-4ECA-9866-1A9A5F02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22E9-7B04-4CEB-87E3-A67FB47B49A1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0666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56D110C-8AEE-4639-AA5B-30E28F7E7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Status of FUs and Registers</a:t>
            </a:r>
          </a:p>
        </p:txBody>
      </p:sp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F6012E70-CAFB-4368-9648-EAFBE05B907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415664"/>
              </p:ext>
            </p:extLst>
          </p:nvPr>
        </p:nvGraphicFramePr>
        <p:xfrm>
          <a:off x="348906" y="1709364"/>
          <a:ext cx="8446188" cy="458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3" imgW="9476190" imgH="5144218" progId="">
                  <p:embed/>
                </p:oleObj>
              </mc:Choice>
              <mc:Fallback>
                <p:oleObj r:id="rId3" imgW="9476190" imgH="5144218" progId="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F6012E70-CAFB-4368-9648-EAFBE05B907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06" y="1709364"/>
                        <a:ext cx="8446188" cy="45838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4E180-AD02-495C-87A4-801F209F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3ED8-ACDA-41F2-8933-E2DFDCB88BF5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2176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E0C9-48E6-4A7B-8BB1-D6C19F5A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09C84-7591-41C2-A1E3-A3AD822A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Textbook: algorithms and execution evaluation</a:t>
            </a:r>
          </a:p>
          <a:p>
            <a:pPr lvl="1"/>
            <a:r>
              <a:rPr lang="en-US" altLang="zh-CN" dirty="0"/>
              <a:t>3.4~3.5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Papers</a:t>
            </a:r>
          </a:p>
          <a:p>
            <a:pPr lvl="1"/>
            <a:r>
              <a:rPr lang="en-US" altLang="zh-CN" dirty="0"/>
              <a:t>"An Efficient Algorithm for Exploiting Multiple Arithmetic units", </a:t>
            </a:r>
            <a:r>
              <a:rPr lang="en-US" altLang="zh-CN" dirty="0" err="1"/>
              <a:t>Tomasulo</a:t>
            </a:r>
            <a:r>
              <a:rPr lang="en-US" altLang="zh-CN" dirty="0"/>
              <a:t>, IBM Journal, January 1967</a:t>
            </a:r>
          </a:p>
          <a:p>
            <a:pPr lvl="1"/>
            <a:r>
              <a:rPr lang="en-US" altLang="zh-CN" dirty="0"/>
              <a:t>"Decoupled Access/Execute Computer Architectures", Smith, ISCA 1982 (ACM TOCS version)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DE17C-8415-4661-95E7-C3830502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3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8227FCE-2C8E-4E31-A022-7A82DB6AE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Fields of </a:t>
            </a:r>
            <a:r>
              <a:rPr lang="en-US" altLang="zh-CN" dirty="0">
                <a:solidFill>
                  <a:srgbClr val="0070C0"/>
                </a:solidFill>
              </a:rPr>
              <a:t>R</a:t>
            </a:r>
            <a:r>
              <a:rPr lang="en-US" altLang="zh-CN" dirty="0"/>
              <a:t>eservation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r>
              <a:rPr lang="en-US" altLang="zh-CN" dirty="0"/>
              <a:t>tations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F1393BC-485B-4941-8C75-893FA8B14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Op</a:t>
            </a:r>
            <a:r>
              <a:rPr lang="en-US" altLang="zh-CN" dirty="0"/>
              <a:t>: The operation to perform 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Vj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Vk</a:t>
            </a:r>
            <a:r>
              <a:rPr lang="en-US" altLang="zh-CN" dirty="0"/>
              <a:t>: value of the source operands</a:t>
            </a:r>
          </a:p>
          <a:p>
            <a:pPr lvl="1"/>
            <a:r>
              <a:rPr lang="en-US" altLang="zh-CN" dirty="0"/>
              <a:t>Only one of V or Q is valid for each operand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Qj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Qk</a:t>
            </a:r>
            <a:r>
              <a:rPr lang="en-US" altLang="zh-CN" dirty="0"/>
              <a:t>: RSs producing source registers</a:t>
            </a:r>
          </a:p>
          <a:p>
            <a:pPr lvl="1"/>
            <a:r>
              <a:rPr lang="en-US" altLang="zh-CN" dirty="0" err="1"/>
              <a:t>Qj</a:t>
            </a:r>
            <a:r>
              <a:rPr lang="en-US" altLang="zh-CN" dirty="0"/>
              <a:t>, </a:t>
            </a:r>
            <a:r>
              <a:rPr lang="en-US" altLang="zh-CN" dirty="0" err="1"/>
              <a:t>Qk</a:t>
            </a:r>
            <a:r>
              <a:rPr lang="en-US" altLang="zh-CN" dirty="0"/>
              <a:t> = 0 =&gt; ready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Busy</a:t>
            </a:r>
            <a:r>
              <a:rPr lang="en-US" altLang="zh-CN" dirty="0"/>
              <a:t>: indicates this reservation station and its accompanying FUs are occupied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1E727-E413-4134-9D3C-DEDC5D79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3E7-634B-4530-AAAD-1286CAD852D6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8006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B39B2DA-7DD4-46C2-BEBC-DF119A1E3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Register</a:t>
            </a:r>
            <a:r>
              <a:rPr lang="en-US" altLang="zh-CN" dirty="0"/>
              <a:t> File Has a Field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6EC4466-1ABE-4C6A-9AD9-AE893AF46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Qi</a:t>
            </a:r>
            <a:r>
              <a:rPr lang="en-US" altLang="zh-CN" dirty="0"/>
              <a:t>: the reservation station that contains the operation whose result should be stored into this register</a:t>
            </a:r>
          </a:p>
          <a:p>
            <a:pPr lvl="1"/>
            <a:r>
              <a:rPr lang="en-US" altLang="zh-CN" dirty="0"/>
              <a:t>If the value of Qi is blank (0), no currently active instruction is computing a result for this register </a:t>
            </a:r>
            <a:br>
              <a:rPr lang="en-US" altLang="zh-CN" dirty="0"/>
            </a:br>
            <a:r>
              <a:rPr lang="en-US" altLang="zh-CN" dirty="0"/>
              <a:t>(where is the value?)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BE990-7770-4EFC-8BD0-0218E991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4A3A-94FD-47D6-ACD6-C42D3559ED98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146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9DF737F-9642-46B7-95FE-17372B86B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L</a:t>
            </a:r>
            <a:r>
              <a:rPr lang="en-US" altLang="zh-CN" dirty="0"/>
              <a:t>oad And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r>
              <a:rPr lang="en-US" altLang="zh-CN" dirty="0"/>
              <a:t>tore Buffers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08A130F-6EE9-4714-80BB-E2F9C33E6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Each have a filed </a:t>
            </a:r>
            <a:r>
              <a:rPr lang="zh-CN" altLang="en-US" dirty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lang="en-US" altLang="zh-CN" dirty="0"/>
              <a:t>A: h</a:t>
            </a:r>
            <a:r>
              <a:rPr lang="zh-CN" altLang="en-US" dirty="0"/>
              <a:t>old the effective address</a:t>
            </a:r>
          </a:p>
          <a:p>
            <a:r>
              <a:rPr lang="zh-CN" altLang="en-US" dirty="0"/>
              <a:t>The store buffer also has a </a:t>
            </a:r>
            <a:r>
              <a:rPr lang="zh-CN" altLang="en-US" dirty="0">
                <a:solidFill>
                  <a:srgbClr val="0070C0"/>
                </a:solidFill>
              </a:rPr>
              <a:t>V</a:t>
            </a:r>
            <a:r>
              <a:rPr lang="zh-CN" altLang="en-US" dirty="0"/>
              <a:t> field</a:t>
            </a:r>
          </a:p>
          <a:p>
            <a:pPr lvl="1"/>
            <a:r>
              <a:rPr lang="en-US" altLang="zh-CN" dirty="0"/>
              <a:t>V: </a:t>
            </a:r>
            <a:r>
              <a:rPr lang="zh-CN" altLang="en-US" dirty="0"/>
              <a:t>value of the operands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E8A8A-21FE-436D-9711-BF5C9AB8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934-2F85-420B-86D2-19F66DE19D3A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0546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E42E03F-6CD7-40B0-A0CC-743679F7E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It Works: Previous Example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69D433E-F8D5-479B-8951-DFB83A22E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L.D		F6, 34(R2)</a:t>
            </a:r>
          </a:p>
          <a:p>
            <a:r>
              <a:rPr lang="en-US" altLang="zh-CN"/>
              <a:t>L.D		F2, 45(R3)</a:t>
            </a:r>
          </a:p>
          <a:p>
            <a:r>
              <a:rPr lang="en-US" altLang="zh-CN"/>
              <a:t>MUL.D	F0, F2, F4</a:t>
            </a:r>
          </a:p>
          <a:p>
            <a:r>
              <a:rPr lang="en-US" altLang="zh-CN"/>
              <a:t>SUB.D	F8, F2, F6</a:t>
            </a:r>
          </a:p>
          <a:p>
            <a:r>
              <a:rPr lang="en-US" altLang="zh-CN"/>
              <a:t>DIV.D	F10, F0, F6</a:t>
            </a:r>
          </a:p>
          <a:p>
            <a:r>
              <a:rPr lang="en-US" altLang="zh-CN"/>
              <a:t>ADD.D	F6, F8, F2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4C33D-6B2C-4250-8CFE-DB24514A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53F2-1615-4F09-B278-D265FA1E76E8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7754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59D936D-F6F5-46ED-99DC-7C9F58443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Latencies and Checking Points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903AB53-D2E9-4485-B3DA-20F6C9F9D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Latencies</a:t>
            </a:r>
          </a:p>
          <a:p>
            <a:pPr lvl="1"/>
            <a:r>
              <a:rPr lang="en-US" altLang="zh-CN"/>
              <a:t>Load is 1 clock cycle</a:t>
            </a:r>
          </a:p>
          <a:p>
            <a:pPr lvl="1"/>
            <a:r>
              <a:rPr lang="en-US" altLang="zh-CN"/>
              <a:t>Add/sub is 2</a:t>
            </a:r>
          </a:p>
          <a:p>
            <a:pPr lvl="1"/>
            <a:r>
              <a:rPr lang="en-US" altLang="zh-CN"/>
              <a:t>Multiply is 10</a:t>
            </a:r>
          </a:p>
          <a:p>
            <a:pPr lvl="1"/>
            <a:r>
              <a:rPr lang="en-US" altLang="zh-CN"/>
              <a:t>Divide is 40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813B8-754A-4890-AB61-CDE67846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AACC-8E14-442A-AF89-579BD7A7E125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484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42B7E06-FDED-4528-BB6E-A68159B11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Tomasulo Example</a:t>
            </a:r>
          </a:p>
        </p:txBody>
      </p:sp>
      <p:graphicFrame>
        <p:nvGraphicFramePr>
          <p:cNvPr id="45" name="Object 4">
            <a:extLst>
              <a:ext uri="{FF2B5EF4-FFF2-40B4-BE49-F238E27FC236}">
                <a16:creationId xmlns:a16="http://schemas.microsoft.com/office/drawing/2014/main" id="{B6E039FD-4A7D-4131-953D-A0434FFF6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839311"/>
              </p:ext>
            </p:extLst>
          </p:nvPr>
        </p:nvGraphicFramePr>
        <p:xfrm>
          <a:off x="1112797" y="1825625"/>
          <a:ext cx="691840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3" imgW="10396596" imgH="6538700" progId="Excel.Sheet.8">
                  <p:embed/>
                </p:oleObj>
              </mc:Choice>
              <mc:Fallback>
                <p:oleObj name="Worksheet" r:id="rId3" imgW="10396596" imgH="6538700" progId="Excel.Sheet.8">
                  <p:embed/>
                  <p:pic>
                    <p:nvPicPr>
                      <p:cNvPr id="29" name="Object 4">
                        <a:extLst>
                          <a:ext uri="{FF2B5EF4-FFF2-40B4-BE49-F238E27FC236}">
                            <a16:creationId xmlns:a16="http://schemas.microsoft.com/office/drawing/2014/main" id="{4E65A46A-133F-4583-BE99-0D1F7BF0A8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97" y="1825625"/>
                        <a:ext cx="691840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灯片编号占位符 4">
            <a:extLst>
              <a:ext uri="{FF2B5EF4-FFF2-40B4-BE49-F238E27FC236}">
                <a16:creationId xmlns:a16="http://schemas.microsoft.com/office/drawing/2014/main" id="{195E55AD-B08F-487F-A685-6DCF69B3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81C8-A2A6-4FE3-AEB3-12C6B2DC35D9}" type="slidenum">
              <a:rPr lang="zh-CN" altLang="en-US" smtClean="0"/>
              <a:pPr/>
              <a:t>9</a:t>
            </a:fld>
            <a:endParaRPr lang="en-US" altLang="zh-CN"/>
          </a:p>
        </p:txBody>
      </p:sp>
      <p:grpSp>
        <p:nvGrpSpPr>
          <p:cNvPr id="28" name="Group 3">
            <a:extLst>
              <a:ext uri="{FF2B5EF4-FFF2-40B4-BE49-F238E27FC236}">
                <a16:creationId xmlns:a16="http://schemas.microsoft.com/office/drawing/2014/main" id="{026DA7B2-725F-474B-BB25-7DE4CCCE874E}"/>
              </a:ext>
            </a:extLst>
          </p:cNvPr>
          <p:cNvGrpSpPr>
            <a:grpSpLocks/>
          </p:cNvGrpSpPr>
          <p:nvPr/>
        </p:nvGrpSpPr>
        <p:grpSpPr bwMode="auto">
          <a:xfrm>
            <a:off x="1004602" y="1500692"/>
            <a:ext cx="7365004" cy="4954083"/>
            <a:chOff x="38" y="0"/>
            <a:chExt cx="5673" cy="3421"/>
          </a:xfrm>
        </p:grpSpPr>
        <p:grpSp>
          <p:nvGrpSpPr>
            <p:cNvPr id="30" name="Group 5">
              <a:extLst>
                <a:ext uri="{FF2B5EF4-FFF2-40B4-BE49-F238E27FC236}">
                  <a16:creationId xmlns:a16="http://schemas.microsoft.com/office/drawing/2014/main" id="{29156CD5-E17C-47E3-B11B-A68D283BF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" y="2891"/>
              <a:ext cx="944" cy="530"/>
              <a:chOff x="0" y="40"/>
              <a:chExt cx="950" cy="636"/>
            </a:xfrm>
          </p:grpSpPr>
          <p:sp>
            <p:nvSpPr>
              <p:cNvPr id="43" name="Text Box 6">
                <a:extLst>
                  <a:ext uri="{FF2B5EF4-FFF2-40B4-BE49-F238E27FC236}">
                    <a16:creationId xmlns:a16="http://schemas.microsoft.com/office/drawing/2014/main" id="{EE6CF9AD-CF02-4BF4-8099-A3E0D6025E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950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Clock cycle </a:t>
                </a:r>
                <a:br>
                  <a:rPr lang="en-US" altLang="zh-CN" b="1">
                    <a:solidFill>
                      <a:schemeClr val="hlink"/>
                    </a:solidFill>
                    <a:latin typeface="Comic Sans MS" panose="030F0702030302020204" pitchFamily="66" charset="0"/>
                  </a:rPr>
                </a:br>
                <a:r>
                  <a:rPr lang="en-US" altLang="zh-CN" b="1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counter</a:t>
                </a:r>
              </a:p>
            </p:txBody>
          </p:sp>
          <p:sp>
            <p:nvSpPr>
              <p:cNvPr id="44" name="Line 7">
                <a:extLst>
                  <a:ext uri="{FF2B5EF4-FFF2-40B4-BE49-F238E27FC236}">
                    <a16:creationId xmlns:a16="http://schemas.microsoft.com/office/drawing/2014/main" id="{1D00DB69-F2A6-406D-BE6B-F31263DA5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" y="40"/>
                <a:ext cx="144" cy="192"/>
              </a:xfrm>
              <a:prstGeom prst="line">
                <a:avLst/>
              </a:prstGeom>
              <a:noFill/>
              <a:ln w="381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1" name="Group 8">
              <a:extLst>
                <a:ext uri="{FF2B5EF4-FFF2-40B4-BE49-F238E27FC236}">
                  <a16:creationId xmlns:a16="http://schemas.microsoft.com/office/drawing/2014/main" id="{BA282B6F-804E-4151-91FE-E56B2AC2E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" y="1688"/>
              <a:ext cx="739" cy="514"/>
              <a:chOff x="0" y="12"/>
              <a:chExt cx="745" cy="616"/>
            </a:xfrm>
          </p:grpSpPr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41FCB4BE-50FE-4220-A246-A0D8A5C71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45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FU count</a:t>
                </a:r>
              </a:p>
              <a:p>
                <a:pPr algn="ctr" eaLnBrk="0" hangingPunct="0"/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down</a:t>
                </a:r>
              </a:p>
            </p:txBody>
          </p:sp>
          <p:sp>
            <p:nvSpPr>
              <p:cNvPr id="42" name="Line 10">
                <a:extLst>
                  <a:ext uri="{FF2B5EF4-FFF2-40B4-BE49-F238E27FC236}">
                    <a16:creationId xmlns:a16="http://schemas.microsoft.com/office/drawing/2014/main" id="{AF329077-048E-4069-B915-4DB76FA9E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1" y="12"/>
                <a:ext cx="144" cy="192"/>
              </a:xfrm>
              <a:prstGeom prst="line">
                <a:avLst/>
              </a:prstGeom>
              <a:noFill/>
              <a:ln w="381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2" name="Group 11">
              <a:extLst>
                <a:ext uri="{FF2B5EF4-FFF2-40B4-BE49-F238E27FC236}">
                  <a16:creationId xmlns:a16="http://schemas.microsoft.com/office/drawing/2014/main" id="{32472333-13EA-4F04-9323-424D4C238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" y="0"/>
              <a:ext cx="1541" cy="627"/>
              <a:chOff x="198" y="0"/>
              <a:chExt cx="1552" cy="753"/>
            </a:xfrm>
          </p:grpSpPr>
          <p:sp>
            <p:nvSpPr>
              <p:cNvPr id="39" name="Text Box 12">
                <a:extLst>
                  <a:ext uri="{FF2B5EF4-FFF2-40B4-BE49-F238E27FC236}">
                    <a16:creationId xmlns:a16="http://schemas.microsoft.com/office/drawing/2014/main" id="{BD2A4FF3-17A5-4BC2-AF46-2A40D9B38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" y="0"/>
                <a:ext cx="1436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Instruction stream</a:t>
                </a:r>
              </a:p>
            </p:txBody>
          </p:sp>
          <p:sp>
            <p:nvSpPr>
              <p:cNvPr id="40" name="Line 13">
                <a:extLst>
                  <a:ext uri="{FF2B5EF4-FFF2-40B4-BE49-F238E27FC236}">
                    <a16:creationId xmlns:a16="http://schemas.microsoft.com/office/drawing/2014/main" id="{11154AC0-D00C-4A09-BCE9-81CB06F8E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" y="268"/>
                <a:ext cx="1006" cy="485"/>
              </a:xfrm>
              <a:prstGeom prst="line">
                <a:avLst/>
              </a:prstGeom>
              <a:noFill/>
              <a:ln w="381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3" name="Group 14">
              <a:extLst>
                <a:ext uri="{FF2B5EF4-FFF2-40B4-BE49-F238E27FC236}">
                  <a16:creationId xmlns:a16="http://schemas.microsoft.com/office/drawing/2014/main" id="{1739F32A-63B9-435A-A795-B3DC5E4D8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7" y="978"/>
              <a:ext cx="1192" cy="391"/>
              <a:chOff x="-505" y="49"/>
              <a:chExt cx="1200" cy="469"/>
            </a:xfrm>
          </p:grpSpPr>
          <p:sp>
            <p:nvSpPr>
              <p:cNvPr id="37" name="Line 15">
                <a:extLst>
                  <a:ext uri="{FF2B5EF4-FFF2-40B4-BE49-F238E27FC236}">
                    <a16:creationId xmlns:a16="http://schemas.microsoft.com/office/drawing/2014/main" id="{09858778-6E45-4E61-80D4-3726F8A9C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404" y="49"/>
                <a:ext cx="85" cy="192"/>
              </a:xfrm>
              <a:prstGeom prst="line">
                <a:avLst/>
              </a:prstGeom>
              <a:noFill/>
              <a:ln w="381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8" name="Text Box 16">
                <a:extLst>
                  <a:ext uri="{FF2B5EF4-FFF2-40B4-BE49-F238E27FC236}">
                    <a16:creationId xmlns:a16="http://schemas.microsoft.com/office/drawing/2014/main" id="{8DC6D5AE-3960-4589-8240-90E3CFD86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05" y="241"/>
                <a:ext cx="1200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3 Load/Buffers</a:t>
                </a:r>
              </a:p>
            </p:txBody>
          </p:sp>
        </p:grpSp>
        <p:grpSp>
          <p:nvGrpSpPr>
            <p:cNvPr id="34" name="Group 17">
              <a:extLst>
                <a:ext uri="{FF2B5EF4-FFF2-40B4-BE49-F238E27FC236}">
                  <a16:creationId xmlns:a16="http://schemas.microsoft.com/office/drawing/2014/main" id="{6E86BE41-199D-45D7-B6B9-96BE03DD8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8" y="1732"/>
              <a:ext cx="1873" cy="447"/>
              <a:chOff x="0" y="-54"/>
              <a:chExt cx="1886" cy="535"/>
            </a:xfrm>
          </p:grpSpPr>
          <p:sp>
            <p:nvSpPr>
              <p:cNvPr id="35" name="Text Box 18">
                <a:extLst>
                  <a:ext uri="{FF2B5EF4-FFF2-40B4-BE49-F238E27FC236}">
                    <a16:creationId xmlns:a16="http://schemas.microsoft.com/office/drawing/2014/main" id="{209350A2-99A5-41D6-93D3-593D545E7A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" y="-54"/>
                <a:ext cx="1609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3 FP Adder R.S.</a:t>
                </a:r>
              </a:p>
              <a:p>
                <a:pPr eaLnBrk="0" hangingPunct="0"/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2 FP </a:t>
                </a:r>
                <a:r>
                  <a:rPr lang="en-US" altLang="zh-CN" b="1" dirty="0" err="1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Mult</a:t>
                </a:r>
                <a:r>
                  <a:rPr lang="en-US" altLang="zh-CN" b="1" dirty="0">
                    <a:solidFill>
                      <a:schemeClr val="hlink"/>
                    </a:solidFill>
                    <a:latin typeface="Comic Sans MS" panose="030F0702030302020204" pitchFamily="66" charset="0"/>
                  </a:rPr>
                  <a:t> R.S.</a:t>
                </a:r>
              </a:p>
            </p:txBody>
          </p:sp>
          <p:sp>
            <p:nvSpPr>
              <p:cNvPr id="36" name="Line 19">
                <a:extLst>
                  <a:ext uri="{FF2B5EF4-FFF2-40B4-BE49-F238E27FC236}">
                    <a16:creationId xmlns:a16="http://schemas.microsoft.com/office/drawing/2014/main" id="{43775006-9E82-4ACA-A22D-8020D9929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192"/>
                <a:ext cx="240" cy="0"/>
              </a:xfrm>
              <a:prstGeom prst="line">
                <a:avLst/>
              </a:prstGeom>
              <a:noFill/>
              <a:ln w="28575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8505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618</Words>
  <Application>Microsoft Macintosh PowerPoint</Application>
  <PresentationFormat>全屏显示(4:3)</PresentationFormat>
  <Paragraphs>160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宋体</vt:lpstr>
      <vt:lpstr>等线</vt:lpstr>
      <vt:lpstr>等线 Light</vt:lpstr>
      <vt:lpstr>Arial</vt:lpstr>
      <vt:lpstr>Calibri</vt:lpstr>
      <vt:lpstr>Calibri Light</vt:lpstr>
      <vt:lpstr>Century Gothic</vt:lpstr>
      <vt:lpstr>Comic Sans MS</vt:lpstr>
      <vt:lpstr>Office 主题​​</vt:lpstr>
      <vt:lpstr>Worksheet</vt:lpstr>
      <vt:lpstr>Tomasulo’s Algorithm</vt:lpstr>
      <vt:lpstr>The Front Panel of System 360 Model 91</vt:lpstr>
      <vt:lpstr>Tomasulo Organization</vt:lpstr>
      <vt:lpstr>Fields of Reservation Stations</vt:lpstr>
      <vt:lpstr>Register File Has a Field</vt:lpstr>
      <vt:lpstr>Load And Store Buffers</vt:lpstr>
      <vt:lpstr>How It Works: Previous Example </vt:lpstr>
      <vt:lpstr>Latencies and Checking Points</vt:lpstr>
      <vt:lpstr>Tomasulo Example</vt:lpstr>
      <vt:lpstr>Tomasulo Example Cycle 1</vt:lpstr>
      <vt:lpstr>Tomasulo Example Cycle 2</vt:lpstr>
      <vt:lpstr>Tomasulo Example Cycle 3</vt:lpstr>
      <vt:lpstr>Tomasulo Example Cycle 4</vt:lpstr>
      <vt:lpstr>Tomasulo Example Cycle 5</vt:lpstr>
      <vt:lpstr>Tomasulo Example Cycle 6</vt:lpstr>
      <vt:lpstr>Tomasulo Example Cycle 7</vt:lpstr>
      <vt:lpstr>Tomasulo Example Cycle 8</vt:lpstr>
      <vt:lpstr>Tomasulo Example Cycle 9</vt:lpstr>
      <vt:lpstr>Tomasulo Example Cycle 10</vt:lpstr>
      <vt:lpstr>Tomasulo Example Cycle 11</vt:lpstr>
      <vt:lpstr>Tomasulo Example Cycle 12</vt:lpstr>
      <vt:lpstr>Tomasulo Example Cycle 13</vt:lpstr>
      <vt:lpstr>Tomasulo Example Cycle 14</vt:lpstr>
      <vt:lpstr>Tomasulo Example Cycle 15</vt:lpstr>
      <vt:lpstr>Tomasulo Example Cycle 16</vt:lpstr>
      <vt:lpstr>Tomasulo Example Cycle 16-54</vt:lpstr>
      <vt:lpstr>Tomasulo Example Cycle 55</vt:lpstr>
      <vt:lpstr>Tomasulo Example Cycle 56</vt:lpstr>
      <vt:lpstr>Tomasulo Example Cycle 57</vt:lpstr>
      <vt:lpstr>The Code</vt:lpstr>
      <vt:lpstr>Predict</vt:lpstr>
      <vt:lpstr>Snapshot Time Assume</vt:lpstr>
      <vt:lpstr>Instruction Status</vt:lpstr>
      <vt:lpstr>Status of FUs and Registers</vt:lpstr>
      <vt:lpstr>Homework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Architecture (ACA 2017)</dc:title>
  <dc:creator>Chun-yuan Zhang</dc:creator>
  <cp:lastModifiedBy>SHEN</cp:lastModifiedBy>
  <cp:revision>22</cp:revision>
  <dcterms:created xsi:type="dcterms:W3CDTF">2017-11-14T08:52:00Z</dcterms:created>
  <dcterms:modified xsi:type="dcterms:W3CDTF">2018-11-14T15:52:23Z</dcterms:modified>
</cp:coreProperties>
</file>