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1"/>
  </p:notesMasterIdLst>
  <p:sldIdLst>
    <p:sldId id="257" r:id="rId2"/>
    <p:sldId id="502" r:id="rId3"/>
    <p:sldId id="425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37" r:id="rId16"/>
    <p:sldId id="438" r:id="rId17"/>
    <p:sldId id="439" r:id="rId18"/>
    <p:sldId id="440" r:id="rId19"/>
    <p:sldId id="441" r:id="rId20"/>
    <p:sldId id="442" r:id="rId21"/>
    <p:sldId id="443" r:id="rId22"/>
    <p:sldId id="444" r:id="rId23"/>
    <p:sldId id="445" r:id="rId24"/>
    <p:sldId id="446" r:id="rId25"/>
    <p:sldId id="447" r:id="rId26"/>
    <p:sldId id="448" r:id="rId27"/>
    <p:sldId id="449" r:id="rId28"/>
    <p:sldId id="450" r:id="rId29"/>
    <p:sldId id="451" r:id="rId30"/>
    <p:sldId id="452" r:id="rId31"/>
    <p:sldId id="453" r:id="rId32"/>
    <p:sldId id="454" r:id="rId33"/>
    <p:sldId id="455" r:id="rId34"/>
    <p:sldId id="456" r:id="rId35"/>
    <p:sldId id="457" r:id="rId36"/>
    <p:sldId id="458" r:id="rId37"/>
    <p:sldId id="459" r:id="rId38"/>
    <p:sldId id="460" r:id="rId39"/>
    <p:sldId id="461" r:id="rId40"/>
    <p:sldId id="462" r:id="rId41"/>
    <p:sldId id="463" r:id="rId42"/>
    <p:sldId id="464" r:id="rId43"/>
    <p:sldId id="465" r:id="rId44"/>
    <p:sldId id="466" r:id="rId45"/>
    <p:sldId id="467" r:id="rId46"/>
    <p:sldId id="468" r:id="rId47"/>
    <p:sldId id="469" r:id="rId48"/>
    <p:sldId id="470" r:id="rId49"/>
    <p:sldId id="420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5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8ED22-BD0C-4BC7-A4DF-640A154DACCB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20E2C-152E-4752-AAAF-1F00F5B3E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828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CB5127-041A-0D48-992E-5F781F097742}" type="slidenum">
              <a:rPr lang="en-US"/>
              <a:pPr/>
              <a:t>7</a:t>
            </a:fld>
            <a:endParaRPr lang="en-US"/>
          </a:p>
        </p:txBody>
      </p:sp>
      <p:sp>
        <p:nvSpPr>
          <p:cNvPr id="131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100637" cy="3825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8" y="4860089"/>
            <a:ext cx="5207386" cy="460625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2402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5DC7E5-6782-F242-B4FB-EFDA95638155}" type="slidenum">
              <a:rPr lang="en-US"/>
              <a:pPr/>
              <a:t>16</a:t>
            </a:fld>
            <a:endParaRPr lang="en-US"/>
          </a:p>
        </p:txBody>
      </p:sp>
      <p:sp>
        <p:nvSpPr>
          <p:cNvPr id="134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100637" cy="3825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8" y="4860089"/>
            <a:ext cx="5207386" cy="460625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9204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B85A53-6E47-404B-809F-A618562936F9}" type="slidenum">
              <a:rPr lang="en-US"/>
              <a:pPr/>
              <a:t>17</a:t>
            </a:fld>
            <a:endParaRPr lang="en-US"/>
          </a:p>
        </p:txBody>
      </p:sp>
      <p:sp>
        <p:nvSpPr>
          <p:cNvPr id="134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100637" cy="3825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8" y="4860089"/>
            <a:ext cx="5207386" cy="460625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1414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8CBA7C-9B22-6646-BD2F-40AD407A0D6B}" type="slidenum">
              <a:rPr lang="en-US"/>
              <a:pPr/>
              <a:t>18</a:t>
            </a:fld>
            <a:endParaRPr lang="en-US"/>
          </a:p>
        </p:txBody>
      </p:sp>
      <p:sp>
        <p:nvSpPr>
          <p:cNvPr id="134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100637" cy="3825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8" y="4860089"/>
            <a:ext cx="5207386" cy="460625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2739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9B1B86-ED21-9D45-800D-D4F7E692673A}" type="slidenum">
              <a:rPr lang="en-US"/>
              <a:pPr/>
              <a:t>19</a:t>
            </a:fld>
            <a:endParaRPr lang="en-US"/>
          </a:p>
        </p:txBody>
      </p:sp>
      <p:sp>
        <p:nvSpPr>
          <p:cNvPr id="134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100637" cy="3825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8" y="4860089"/>
            <a:ext cx="5207386" cy="460625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779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286137-1860-EA44-9DB2-E23DF116C8BC}" type="slidenum">
              <a:rPr lang="en-US"/>
              <a:pPr/>
              <a:t>20</a:t>
            </a:fld>
            <a:endParaRPr lang="en-US"/>
          </a:p>
        </p:txBody>
      </p:sp>
      <p:sp>
        <p:nvSpPr>
          <p:cNvPr id="135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100637" cy="3825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8" y="4860089"/>
            <a:ext cx="5207386" cy="460625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81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16EA1C-689A-1E4E-B777-893B594E28B1}" type="slidenum">
              <a:rPr lang="en-US"/>
              <a:pPr/>
              <a:t>21</a:t>
            </a:fld>
            <a:endParaRPr lang="en-US"/>
          </a:p>
        </p:txBody>
      </p:sp>
      <p:sp>
        <p:nvSpPr>
          <p:cNvPr id="135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100637" cy="3825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8" y="4860089"/>
            <a:ext cx="5207386" cy="460625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4024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DEC4BB-29B3-7E4A-BF3C-BE43C0F627B3}" type="slidenum">
              <a:rPr lang="en-US"/>
              <a:pPr/>
              <a:t>22</a:t>
            </a:fld>
            <a:endParaRPr lang="en-US"/>
          </a:p>
        </p:txBody>
      </p:sp>
      <p:sp>
        <p:nvSpPr>
          <p:cNvPr id="135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100637" cy="3825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5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8" y="4860089"/>
            <a:ext cx="5207386" cy="460625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3944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0E5B0-886D-0C48-AAC6-890CD678230F}" type="slidenum">
              <a:rPr lang="en-US"/>
              <a:pPr/>
              <a:t>23</a:t>
            </a:fld>
            <a:endParaRPr lang="en-US"/>
          </a:p>
        </p:txBody>
      </p:sp>
      <p:sp>
        <p:nvSpPr>
          <p:cNvPr id="135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100637" cy="3825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8" y="4860089"/>
            <a:ext cx="5207386" cy="460625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749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012DB6-D42D-3842-BF2B-624D29F180FB}" type="slidenum">
              <a:rPr lang="en-US"/>
              <a:pPr/>
              <a:t>24</a:t>
            </a:fld>
            <a:endParaRPr lang="en-US"/>
          </a:p>
        </p:txBody>
      </p:sp>
      <p:sp>
        <p:nvSpPr>
          <p:cNvPr id="135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100637" cy="3825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9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8" y="4860089"/>
            <a:ext cx="5207386" cy="460625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6753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C815BC-8BAD-F349-A80A-A1EB84ADA80D}" type="slidenum">
              <a:rPr lang="en-US"/>
              <a:pPr/>
              <a:t>25</a:t>
            </a:fld>
            <a:endParaRPr lang="en-US"/>
          </a:p>
        </p:txBody>
      </p:sp>
      <p:sp>
        <p:nvSpPr>
          <p:cNvPr id="136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100637" cy="3825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8" y="4860089"/>
            <a:ext cx="5207386" cy="460625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2044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A0EFDD-1F3F-6249-9E49-5C7B4F0CBE6D}" type="slidenum">
              <a:rPr lang="en-US"/>
              <a:pPr/>
              <a:t>8</a:t>
            </a:fld>
            <a:endParaRPr lang="en-US"/>
          </a:p>
        </p:txBody>
      </p:sp>
      <p:sp>
        <p:nvSpPr>
          <p:cNvPr id="132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100637" cy="3825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8" y="4860089"/>
            <a:ext cx="5207386" cy="460625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47132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E55699-BFF5-DD42-B76B-F2BF985A8CD4}" type="slidenum">
              <a:rPr lang="en-US"/>
              <a:pPr/>
              <a:t>26</a:t>
            </a:fld>
            <a:endParaRPr lang="en-US"/>
          </a:p>
        </p:txBody>
      </p:sp>
      <p:sp>
        <p:nvSpPr>
          <p:cNvPr id="136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100637" cy="3825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8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8" y="4860089"/>
            <a:ext cx="5207386" cy="460625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80399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9DE2DC-F20D-0045-898B-D7A924D2C123}" type="slidenum">
              <a:rPr lang="en-US"/>
              <a:pPr/>
              <a:t>27</a:t>
            </a:fld>
            <a:endParaRPr lang="en-US"/>
          </a:p>
        </p:txBody>
      </p:sp>
      <p:sp>
        <p:nvSpPr>
          <p:cNvPr id="137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100637" cy="3825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0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8" y="4860089"/>
            <a:ext cx="5207386" cy="460625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61937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7914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EEA84C-FBAB-1C49-8587-2B44A70EB823}" type="slidenum">
              <a:rPr lang="en-US"/>
              <a:pPr/>
              <a:t>29</a:t>
            </a:fld>
            <a:endParaRPr lang="en-US"/>
          </a:p>
        </p:txBody>
      </p:sp>
      <p:sp>
        <p:nvSpPr>
          <p:cNvPr id="137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100637" cy="3825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4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8" y="4860089"/>
            <a:ext cx="5207386" cy="460625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12506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E6BF65-92ED-5744-93F6-D90F7780C39D}" type="slidenum">
              <a:rPr lang="en-US"/>
              <a:pPr/>
              <a:t>30</a:t>
            </a:fld>
            <a:endParaRPr lang="en-US"/>
          </a:p>
        </p:txBody>
      </p:sp>
      <p:sp>
        <p:nvSpPr>
          <p:cNvPr id="136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100637" cy="3825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8" y="4860089"/>
            <a:ext cx="5207386" cy="460625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19532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652488-E8EA-DD42-B002-DFC4EFA2D1FE}" type="slidenum">
              <a:rPr lang="en-US"/>
              <a:pPr/>
              <a:t>31</a:t>
            </a:fld>
            <a:endParaRPr lang="en-US"/>
          </a:p>
        </p:txBody>
      </p:sp>
      <p:sp>
        <p:nvSpPr>
          <p:cNvPr id="136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100637" cy="3825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6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8" y="4860089"/>
            <a:ext cx="5207386" cy="460625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998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096F92-05CB-A746-825C-60EB627C8671}" type="slidenum">
              <a:rPr lang="en-US"/>
              <a:pPr/>
              <a:t>33</a:t>
            </a:fld>
            <a:endParaRPr lang="en-US"/>
          </a:p>
        </p:txBody>
      </p:sp>
      <p:sp>
        <p:nvSpPr>
          <p:cNvPr id="137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100637" cy="3825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6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8" y="4860089"/>
            <a:ext cx="5207386" cy="460625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altLang="ko-KR">
                <a:ea typeface="굴림" charset="-127"/>
                <a:cs typeface="굴림" charset="-127"/>
              </a:rPr>
              <a:t>Picture from NEC article “A hardware overview of SX-6 and SX-7 supercomputer”</a:t>
            </a:r>
          </a:p>
        </p:txBody>
      </p:sp>
    </p:spTree>
    <p:extLst>
      <p:ext uri="{BB962C8B-B14F-4D97-AF65-F5344CB8AC3E}">
        <p14:creationId xmlns:p14="http://schemas.microsoft.com/office/powerpoint/2010/main" val="803276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882BDA-E39A-0C4A-8DAA-984A3D8ECC50}" type="slidenum">
              <a:rPr lang="en-US"/>
              <a:pPr/>
              <a:t>9</a:t>
            </a:fld>
            <a:endParaRPr lang="en-US"/>
          </a:p>
        </p:txBody>
      </p:sp>
      <p:sp>
        <p:nvSpPr>
          <p:cNvPr id="132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100637" cy="3825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8" y="4860089"/>
            <a:ext cx="5207386" cy="460625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5561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99591B-C989-7049-A5B9-8CFDD06A7446}" type="slidenum">
              <a:rPr lang="en-US"/>
              <a:pPr/>
              <a:t>10</a:t>
            </a:fld>
            <a:endParaRPr lang="en-US"/>
          </a:p>
        </p:txBody>
      </p:sp>
      <p:sp>
        <p:nvSpPr>
          <p:cNvPr id="133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100637" cy="3825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8" y="4860089"/>
            <a:ext cx="5207386" cy="460625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1757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B64D60-EE75-CE46-A316-F35583BF862F}" type="slidenum">
              <a:rPr lang="en-US"/>
              <a:pPr/>
              <a:t>11</a:t>
            </a:fld>
            <a:endParaRPr lang="en-US"/>
          </a:p>
        </p:txBody>
      </p:sp>
      <p:sp>
        <p:nvSpPr>
          <p:cNvPr id="132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100637" cy="3825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8" y="4860089"/>
            <a:ext cx="5207386" cy="460625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2567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5FEC57-58E9-D648-8CF8-07C143BF6BC0}" type="slidenum">
              <a:rPr lang="en-US"/>
              <a:pPr/>
              <a:t>12</a:t>
            </a:fld>
            <a:endParaRPr lang="en-US"/>
          </a:p>
        </p:txBody>
      </p:sp>
      <p:sp>
        <p:nvSpPr>
          <p:cNvPr id="133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100637" cy="3825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8" y="4860089"/>
            <a:ext cx="5207386" cy="460625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982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A8DC21-13E9-664B-8A90-D9756FBA8073}" type="slidenum">
              <a:rPr lang="en-US"/>
              <a:pPr/>
              <a:t>13</a:t>
            </a:fld>
            <a:endParaRPr lang="en-US"/>
          </a:p>
        </p:txBody>
      </p:sp>
      <p:sp>
        <p:nvSpPr>
          <p:cNvPr id="133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100637" cy="3825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8" y="4860089"/>
            <a:ext cx="5207386" cy="460625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2951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42C7C3-CE18-A14C-A789-F2A9AA26B19B}" type="slidenum">
              <a:rPr lang="en-US"/>
              <a:pPr/>
              <a:t>14</a:t>
            </a:fld>
            <a:endParaRPr lang="en-US"/>
          </a:p>
        </p:txBody>
      </p:sp>
      <p:sp>
        <p:nvSpPr>
          <p:cNvPr id="133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100637" cy="3825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8" y="4860089"/>
            <a:ext cx="5207386" cy="460625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6748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495B05-F852-E84D-8967-3F358D9DEA9C}" type="slidenum">
              <a:rPr lang="en-US"/>
              <a:pPr/>
              <a:t>15</a:t>
            </a:fld>
            <a:endParaRPr lang="en-US"/>
          </a:p>
        </p:txBody>
      </p:sp>
      <p:sp>
        <p:nvSpPr>
          <p:cNvPr id="133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100637" cy="3825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8" y="4860089"/>
            <a:ext cx="5207386" cy="460625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3693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57C5-1A2F-40CC-BFAC-75203E0A3A3B}" type="datetime1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ACA2017, ©ZHANG Chun-yuan                          @College of Computer, NUDT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9F60-DC96-4418-AA45-B65D142E4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3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80B5-B753-4BFC-AD4A-C54CD190B038}" type="datetime1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ACA2017, ©ZHANG Chun-yuan                          @College of Computer, NUDT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9F60-DC96-4418-AA45-B65D142E4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26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9E56-1CF4-4250-B807-17C420BEEAF2}" type="datetime1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ACA2017, ©ZHANG Chun-yuan                          @College of Computer, NUDT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9F60-DC96-4418-AA45-B65D142E4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769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BE354-EE47-442B-BAC7-EA1DCAA9B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27" y="137765"/>
            <a:ext cx="8806267" cy="77282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AF767D-893E-41EE-8222-C47D25AA04D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70128" y="1051717"/>
            <a:ext cx="4341383" cy="539634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8D9975-5C46-41AF-9D4B-0F37E91DC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2490" y="1051717"/>
            <a:ext cx="4342644" cy="539634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EACB67-24A6-4BF3-BA31-31AEE099CF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4560" y="6448066"/>
            <a:ext cx="3381113" cy="273850"/>
          </a:xfrm>
        </p:spPr>
        <p:txBody>
          <a:bodyPr/>
          <a:lstStyle>
            <a:lvl1pPr>
              <a:defRPr/>
            </a:lvl1pPr>
          </a:lstStyle>
          <a:p>
            <a:fld id="{B477A2BD-CE05-47C6-A466-829026F39A1D}" type="datetime1">
              <a:rPr lang="zh-CN" altLang="en-US" smtClean="0"/>
              <a:t>2018/12/12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25F584-842D-4825-A85B-A84D3FBD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81857" y="6448066"/>
            <a:ext cx="3888972" cy="2738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ACA2017, ©ZHANG Chun-yuan                          @College of Computer, NUDT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BBF6B7-1842-410A-87A6-72A50288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29985" y="6448066"/>
            <a:ext cx="946409" cy="273850"/>
          </a:xfrm>
        </p:spPr>
        <p:txBody>
          <a:bodyPr/>
          <a:lstStyle>
            <a:lvl1pPr>
              <a:defRPr/>
            </a:lvl1pPr>
          </a:lstStyle>
          <a:p>
            <a:fld id="{F1303F64-9331-4AD6-ACDD-325F6045E58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9262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54822-994E-40A6-B07B-15DB89F22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27" y="137765"/>
            <a:ext cx="8806267" cy="77282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>
            <a:extLst>
              <a:ext uri="{FF2B5EF4-FFF2-40B4-BE49-F238E27FC236}">
                <a16:creationId xmlns:a16="http://schemas.microsoft.com/office/drawing/2014/main" id="{735094CF-B05F-4900-AEC2-8FB28349F604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170127" y="1051717"/>
            <a:ext cx="8805006" cy="539634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8BD420-DAEE-4953-B435-A8DEA50B3B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4560" y="6448066"/>
            <a:ext cx="3381113" cy="273850"/>
          </a:xfrm>
        </p:spPr>
        <p:txBody>
          <a:bodyPr/>
          <a:lstStyle>
            <a:lvl1pPr>
              <a:defRPr/>
            </a:lvl1pPr>
          </a:lstStyle>
          <a:p>
            <a:fld id="{75083EF3-7E14-44C7-A50B-0B8DA5005388}" type="datetime1">
              <a:rPr lang="zh-CN" altLang="en-US" smtClean="0"/>
              <a:t>2018/12/12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3B3AC7-3584-4E6E-92EC-371B5521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81857" y="6448066"/>
            <a:ext cx="3888972" cy="2738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ACA2017, ©ZHANG Chun-yuan                          @College of Computer, NUDT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54A8C-78B1-4143-B332-6EB57AEF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29985" y="6448066"/>
            <a:ext cx="946409" cy="273850"/>
          </a:xfrm>
        </p:spPr>
        <p:txBody>
          <a:bodyPr/>
          <a:lstStyle>
            <a:lvl1pPr>
              <a:defRPr/>
            </a:lvl1pPr>
          </a:lstStyle>
          <a:p>
            <a:fld id="{E2063320-8E9A-4901-9E2A-172D0603756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7380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C6104-BB79-43D9-9183-04E1B4A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27" y="137765"/>
            <a:ext cx="8806267" cy="77282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627B04-56C5-4AA8-9EB4-469976DCDA0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70127" y="1051717"/>
            <a:ext cx="8805006" cy="261753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04182E-EF8A-45C5-9FD2-DB031AB01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0127" y="3830534"/>
            <a:ext cx="8805006" cy="261753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0141C0-3CB6-4B1D-9831-16D9E3107D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4560" y="6448066"/>
            <a:ext cx="3381113" cy="273850"/>
          </a:xfrm>
        </p:spPr>
        <p:txBody>
          <a:bodyPr/>
          <a:lstStyle>
            <a:lvl1pPr>
              <a:defRPr/>
            </a:lvl1pPr>
          </a:lstStyle>
          <a:p>
            <a:fld id="{E7A1B762-BB26-475C-BE97-182C5C410B66}" type="datetime1">
              <a:rPr lang="zh-CN" altLang="en-US" smtClean="0"/>
              <a:t>2018/12/12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3EB39A-E455-4472-95E9-8050BC758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81857" y="6448066"/>
            <a:ext cx="3888972" cy="2738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ACA2017, ©ZHANG Chun-yuan                          @College of Computer, NUDT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468E87-D193-4B16-9BF4-3C398F0D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29985" y="6448066"/>
            <a:ext cx="946409" cy="273850"/>
          </a:xfrm>
        </p:spPr>
        <p:txBody>
          <a:bodyPr/>
          <a:lstStyle>
            <a:lvl1pPr>
              <a:defRPr/>
            </a:lvl1pPr>
          </a:lstStyle>
          <a:p>
            <a:fld id="{613E453B-36CB-405E-9CA1-A1D55B93707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9454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1E644-1404-49CB-A2BF-CF93CB734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27" y="137765"/>
            <a:ext cx="8806267" cy="77282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FCD72E-05DE-4641-ABD3-168DC1EA3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0127" y="1051717"/>
            <a:ext cx="8805006" cy="261753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0DC2A2-6EAE-405A-81E2-0F0D4D633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0127" y="3830534"/>
            <a:ext cx="8805006" cy="261753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E911CF-72EB-4B9A-9EC0-C66C8E08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4560" y="6448066"/>
            <a:ext cx="3381113" cy="273850"/>
          </a:xfrm>
        </p:spPr>
        <p:txBody>
          <a:bodyPr/>
          <a:lstStyle>
            <a:lvl1pPr>
              <a:defRPr/>
            </a:lvl1pPr>
          </a:lstStyle>
          <a:p>
            <a:fld id="{DDE84742-3AA6-4322-A266-91ADE0BAF470}" type="datetime1">
              <a:rPr lang="zh-CN" altLang="en-US" smtClean="0"/>
              <a:t>2018/12/12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BCF397-E812-4D31-8AD7-30886FEF7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81857" y="6448066"/>
            <a:ext cx="3888972" cy="2738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ACA2017, ©ZHANG Chun-yuan                          @College of Computer, NUDT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2F112F-E97B-472E-AEC9-9BBC7904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29985" y="6448066"/>
            <a:ext cx="946409" cy="273850"/>
          </a:xfrm>
        </p:spPr>
        <p:txBody>
          <a:bodyPr/>
          <a:lstStyle>
            <a:lvl1pPr>
              <a:defRPr/>
            </a:lvl1pPr>
          </a:lstStyle>
          <a:p>
            <a:fld id="{4B92438E-418D-4BBA-AE4F-9A85CBB5479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578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6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57B7-A9A5-49DE-82A4-529A89F3CFB2}" type="datetime1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ACA2017, ©ZHANG Chun-yuan                          @College of Computer, NUDT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9F60-DC96-4418-AA45-B65D142E4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21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4C9D-459B-4211-8563-73248740117D}" type="datetime1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ACA2017, ©ZHANG Chun-yuan                          @College of Computer, NUDT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9F60-DC96-4418-AA45-B65D142E4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90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CDEF-9CAA-4B93-9762-F2BFB529ABCA}" type="datetime1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ACA2017, ©ZHANG Chun-yuan                          @College of Computer, NUDT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9F60-DC96-4418-AA45-B65D142E4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937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6E036-EAA8-4DF2-ACB4-61473FF98E37}" type="datetime1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ACA2017, ©ZHANG Chun-yuan                          @College of Computer, NUDT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9F60-DC96-4418-AA45-B65D142E4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27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74CA-6223-41F4-9028-4D45F6C6C81F}" type="datetime1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ACA2017, ©ZHANG Chun-yuan                          @College of Computer, NUDT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9F60-DC96-4418-AA45-B65D142E4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99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05EC-093E-4470-AC37-2C4653DC5DD9}" type="datetime1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ACA2017, ©ZHANG Chun-yuan                          @College of Computer, NUDT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9F60-DC96-4418-AA45-B65D142E4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74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EF81-727D-4253-B08D-9794CAAC4AD1}" type="datetime1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ACA2017, ©ZHANG Chun-yuan                          @College of Computer, NUDT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9F60-DC96-4418-AA45-B65D142E4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02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E397-20FE-4B16-9687-EBCED9BFF1C9}" type="datetime1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ACA2017, ©ZHANG Chun-yuan                          @College of Computer, NUDT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9F60-DC96-4418-AA45-B65D142E4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78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85C66-A04E-4891-AAF6-2DE209413F6F}" type="datetime1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ACA2017, ©ZHANG Chun-yuan                          @College of Computer, NUDT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F9F60-DC96-4418-AA45-B65D142E4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58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  <p:sldLayoutId id="2147483676" r:id="rId13"/>
    <p:sldLayoutId id="2147483677" r:id="rId14"/>
    <p:sldLayoutId id="2147483678" r:id="rId15"/>
    <p:sldLayoutId id="2147483679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59DBE62-A048-42FE-A6FB-4B433572B72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Advanced Computer Architecture</a:t>
            </a:r>
            <a:r>
              <a:rPr lang="en-US" altLang="zh-CN" dirty="0"/>
              <a:t> 2018</a:t>
            </a:r>
            <a:endParaRPr lang="zh-CN" altLang="zh-CN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D18C090-A38D-4825-8660-2668E90CBFC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r>
              <a:rPr lang="en-US" altLang="zh-CN" dirty="0"/>
              <a:t>Prof</a:t>
            </a:r>
            <a:r>
              <a:rPr lang="zh-CN" altLang="zh-CN" dirty="0"/>
              <a:t>. </a:t>
            </a:r>
            <a:r>
              <a:rPr lang="en-US" altLang="zh-CN" dirty="0"/>
              <a:t>SHEN Li</a:t>
            </a:r>
            <a:endParaRPr lang="zh-CN" altLang="zh-CN" dirty="0"/>
          </a:p>
          <a:p>
            <a:r>
              <a:rPr lang="zh-CN" altLang="zh-CN" dirty="0"/>
              <a:t>College of Computer, NUDT</a:t>
            </a:r>
          </a:p>
          <a:p>
            <a:r>
              <a:rPr lang="zh-CN" altLang="zh-CN" dirty="0"/>
              <a:t>Fall, 201</a:t>
            </a:r>
            <a:r>
              <a:rPr lang="en-US" altLang="zh-CN" dirty="0"/>
              <a:t>8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301948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Vector Code Example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87F9-B113-7C46-85DD-8A6DD11DC085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330179" name="Group 3"/>
          <p:cNvGrpSpPr>
            <a:grpSpLocks/>
          </p:cNvGrpSpPr>
          <p:nvPr/>
        </p:nvGrpSpPr>
        <p:grpSpPr bwMode="auto">
          <a:xfrm>
            <a:off x="3352800" y="1600200"/>
            <a:ext cx="2743200" cy="4038600"/>
            <a:chOff x="2112" y="1008"/>
            <a:chExt cx="1728" cy="2544"/>
          </a:xfrm>
        </p:grpSpPr>
        <p:sp>
          <p:nvSpPr>
            <p:cNvPr id="1330180" name="Rectangle 4"/>
            <p:cNvSpPr>
              <a:spLocks noChangeArrowheads="1"/>
            </p:cNvSpPr>
            <p:nvPr/>
          </p:nvSpPr>
          <p:spPr bwMode="auto">
            <a:xfrm>
              <a:off x="2112" y="1008"/>
              <a:ext cx="1728" cy="25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30181" name="Text Box 5"/>
            <p:cNvSpPr txBox="1">
              <a:spLocks noChangeArrowheads="1"/>
            </p:cNvSpPr>
            <p:nvPr/>
          </p:nvSpPr>
          <p:spPr bwMode="auto">
            <a:xfrm>
              <a:off x="2112" y="1213"/>
              <a:ext cx="1600" cy="21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# Scalar Code</a:t>
              </a:r>
            </a:p>
            <a:p>
              <a:pPr algn="l"/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 li x4, 64</a:t>
              </a:r>
            </a:p>
            <a:p>
              <a:pPr algn="l"/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loop:</a:t>
              </a:r>
            </a:p>
            <a:p>
              <a:pPr algn="l"/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 </a:t>
              </a:r>
              <a:r>
                <a:rPr lang="en-US" altLang="ko-KR" sz="1800" b="1" dirty="0" err="1">
                  <a:latin typeface="Courier New" charset="0"/>
                  <a:ea typeface="굴림" charset="-127"/>
                  <a:cs typeface="굴림" charset="-127"/>
                </a:rPr>
                <a:t>fld</a:t>
              </a: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f1, 0(x1)</a:t>
              </a:r>
            </a:p>
            <a:p>
              <a:pPr algn="l"/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 </a:t>
              </a:r>
              <a:r>
                <a:rPr lang="en-US" altLang="ko-KR" sz="1800" b="1" dirty="0" err="1">
                  <a:latin typeface="Courier New" charset="0"/>
                  <a:ea typeface="굴림" charset="-127"/>
                  <a:cs typeface="굴림" charset="-127"/>
                </a:rPr>
                <a:t>fld</a:t>
              </a: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f2, 0(x2)</a:t>
              </a:r>
            </a:p>
            <a:p>
              <a:pPr algn="l"/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 </a:t>
              </a:r>
              <a:r>
                <a:rPr lang="en-US" altLang="ko-KR" sz="1800" b="1" dirty="0" err="1">
                  <a:latin typeface="Courier New" charset="0"/>
                  <a:ea typeface="굴림" charset="-127"/>
                  <a:cs typeface="굴림" charset="-127"/>
                </a:rPr>
                <a:t>fadd.d</a:t>
              </a: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f3,f1,f2</a:t>
              </a:r>
            </a:p>
            <a:p>
              <a:pPr algn="l"/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 </a:t>
              </a:r>
              <a:r>
                <a:rPr lang="en-US" altLang="ko-KR" sz="1800" b="1" dirty="0" err="1">
                  <a:latin typeface="Courier New" charset="0"/>
                  <a:ea typeface="굴림" charset="-127"/>
                  <a:cs typeface="굴림" charset="-127"/>
                </a:rPr>
                <a:t>fsd</a:t>
              </a: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f3, 0(x3)</a:t>
              </a:r>
            </a:p>
            <a:p>
              <a:pPr algn="l"/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 </a:t>
              </a:r>
              <a:r>
                <a:rPr lang="en-US" altLang="ko-KR" sz="1800" b="1" dirty="0" err="1">
                  <a:latin typeface="Courier New" charset="0"/>
                  <a:ea typeface="굴림" charset="-127"/>
                  <a:cs typeface="굴림" charset="-127"/>
                </a:rPr>
                <a:t>addi</a:t>
              </a: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x1, 8</a:t>
              </a:r>
            </a:p>
            <a:p>
              <a:pPr algn="l"/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 </a:t>
              </a:r>
              <a:r>
                <a:rPr lang="en-US" altLang="ko-KR" sz="1800" b="1" dirty="0" err="1">
                  <a:latin typeface="Courier New" charset="0"/>
                  <a:ea typeface="굴림" charset="-127"/>
                  <a:cs typeface="굴림" charset="-127"/>
                </a:rPr>
                <a:t>addi</a:t>
              </a: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x2, 8</a:t>
              </a:r>
            </a:p>
            <a:p>
              <a:pPr algn="l"/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 </a:t>
              </a:r>
              <a:r>
                <a:rPr lang="en-US" altLang="ko-KR" sz="1800" b="1" dirty="0" err="1">
                  <a:latin typeface="Courier New" charset="0"/>
                  <a:ea typeface="굴림" charset="-127"/>
                  <a:cs typeface="굴림" charset="-127"/>
                </a:rPr>
                <a:t>addi</a:t>
              </a: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x3, 8</a:t>
              </a:r>
            </a:p>
            <a:p>
              <a:pPr algn="l"/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 </a:t>
              </a:r>
              <a:r>
                <a:rPr lang="en-US" altLang="ko-KR" sz="1800" b="1" dirty="0" err="1">
                  <a:latin typeface="Courier New" charset="0"/>
                  <a:ea typeface="굴림" charset="-127"/>
                  <a:cs typeface="굴림" charset="-127"/>
                </a:rPr>
                <a:t>subi</a:t>
              </a: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x4, 1</a:t>
              </a:r>
            </a:p>
            <a:p>
              <a:pPr algn="l"/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 </a:t>
              </a:r>
              <a:r>
                <a:rPr lang="en-US" altLang="ko-KR" sz="1800" b="1" dirty="0" err="1">
                  <a:latin typeface="Courier New" charset="0"/>
                  <a:ea typeface="굴림" charset="-127"/>
                  <a:cs typeface="굴림" charset="-127"/>
                </a:rPr>
                <a:t>bnez</a:t>
              </a: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x4, loop</a:t>
              </a:r>
            </a:p>
          </p:txBody>
        </p:sp>
      </p:grpSp>
      <p:grpSp>
        <p:nvGrpSpPr>
          <p:cNvPr id="1330182" name="Group 6"/>
          <p:cNvGrpSpPr>
            <a:grpSpLocks/>
          </p:cNvGrpSpPr>
          <p:nvPr/>
        </p:nvGrpSpPr>
        <p:grpSpPr bwMode="auto">
          <a:xfrm>
            <a:off x="6019800" y="1600200"/>
            <a:ext cx="2743200" cy="4038600"/>
            <a:chOff x="3792" y="1008"/>
            <a:chExt cx="1728" cy="2544"/>
          </a:xfrm>
        </p:grpSpPr>
        <p:sp>
          <p:nvSpPr>
            <p:cNvPr id="1330183" name="Rectangle 7"/>
            <p:cNvSpPr>
              <a:spLocks noChangeArrowheads="1"/>
            </p:cNvSpPr>
            <p:nvPr/>
          </p:nvSpPr>
          <p:spPr bwMode="auto">
            <a:xfrm>
              <a:off x="3840" y="1008"/>
              <a:ext cx="1680" cy="25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30184" name="Text Box 8"/>
            <p:cNvSpPr txBox="1">
              <a:spLocks noChangeArrowheads="1"/>
            </p:cNvSpPr>
            <p:nvPr/>
          </p:nvSpPr>
          <p:spPr bwMode="auto">
            <a:xfrm>
              <a:off x="3792" y="1026"/>
              <a:ext cx="1687" cy="12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# Vector Code</a:t>
              </a:r>
            </a:p>
            <a:p>
              <a:pPr algn="l"/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 li x4, 64</a:t>
              </a:r>
            </a:p>
            <a:p>
              <a:pPr algn="l"/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 </a:t>
              </a:r>
              <a:r>
                <a:rPr lang="en-US" altLang="ko-KR" sz="1800" b="1" dirty="0" err="1">
                  <a:latin typeface="Courier New" charset="0"/>
                  <a:ea typeface="굴림" charset="-127"/>
                  <a:cs typeface="굴림" charset="-127"/>
                </a:rPr>
                <a:t>setvlr</a:t>
              </a: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x4</a:t>
              </a:r>
            </a:p>
            <a:p>
              <a:pPr algn="l"/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 </a:t>
              </a:r>
              <a:r>
                <a:rPr lang="en-US" altLang="ko-KR" sz="1800" b="1" dirty="0" err="1">
                  <a:latin typeface="Courier New" charset="0"/>
                  <a:ea typeface="굴림" charset="-127"/>
                  <a:cs typeface="굴림" charset="-127"/>
                </a:rPr>
                <a:t>vfld</a:t>
              </a: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v1, x1</a:t>
              </a:r>
            </a:p>
            <a:p>
              <a:pPr algn="l"/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 </a:t>
              </a:r>
              <a:r>
                <a:rPr lang="en-US" altLang="ko-KR" sz="1800" b="1" dirty="0" err="1">
                  <a:latin typeface="Courier New" charset="0"/>
                  <a:ea typeface="굴림" charset="-127"/>
                  <a:cs typeface="굴림" charset="-127"/>
                </a:rPr>
                <a:t>vfld</a:t>
              </a: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v2, x2</a:t>
              </a:r>
            </a:p>
            <a:p>
              <a:pPr algn="l"/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 </a:t>
              </a:r>
              <a:r>
                <a:rPr lang="en-US" altLang="ko-KR" sz="1800" b="1" dirty="0" err="1">
                  <a:latin typeface="Courier New" charset="0"/>
                  <a:ea typeface="굴림" charset="-127"/>
                  <a:cs typeface="굴림" charset="-127"/>
                </a:rPr>
                <a:t>vfadd.d</a:t>
              </a: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v3,v1,v2</a:t>
              </a:r>
            </a:p>
            <a:p>
              <a:pPr algn="l"/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 </a:t>
              </a:r>
              <a:r>
                <a:rPr lang="en-US" altLang="ko-KR" sz="1800" b="1" dirty="0" err="1">
                  <a:latin typeface="Courier New" charset="0"/>
                  <a:ea typeface="굴림" charset="-127"/>
                  <a:cs typeface="굴림" charset="-127"/>
                </a:rPr>
                <a:t>vfsd</a:t>
              </a: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v3, x3</a:t>
              </a:r>
            </a:p>
          </p:txBody>
        </p:sp>
      </p:grpSp>
      <p:grpSp>
        <p:nvGrpSpPr>
          <p:cNvPr id="1330185" name="Group 9"/>
          <p:cNvGrpSpPr>
            <a:grpSpLocks/>
          </p:cNvGrpSpPr>
          <p:nvPr/>
        </p:nvGrpSpPr>
        <p:grpSpPr bwMode="auto">
          <a:xfrm>
            <a:off x="381000" y="1600200"/>
            <a:ext cx="3065463" cy="4038600"/>
            <a:chOff x="240" y="1008"/>
            <a:chExt cx="1931" cy="2544"/>
          </a:xfrm>
        </p:grpSpPr>
        <p:sp>
          <p:nvSpPr>
            <p:cNvPr id="1330186" name="Rectangle 10"/>
            <p:cNvSpPr>
              <a:spLocks noChangeArrowheads="1"/>
            </p:cNvSpPr>
            <p:nvPr/>
          </p:nvSpPr>
          <p:spPr bwMode="auto">
            <a:xfrm>
              <a:off x="240" y="1008"/>
              <a:ext cx="1872" cy="25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30187" name="Text Box 11"/>
            <p:cNvSpPr txBox="1">
              <a:spLocks noChangeArrowheads="1"/>
            </p:cNvSpPr>
            <p:nvPr/>
          </p:nvSpPr>
          <p:spPr bwMode="auto">
            <a:xfrm>
              <a:off x="240" y="1104"/>
              <a:ext cx="1931" cy="59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# C code</a:t>
              </a:r>
            </a:p>
            <a:p>
              <a:pPr algn="l"/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for (</a:t>
              </a:r>
              <a:r>
                <a:rPr lang="en-US" altLang="ko-KR" sz="1800" b="1" dirty="0" err="1"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=0; </a:t>
              </a:r>
              <a:r>
                <a:rPr lang="en-US" altLang="ko-KR" sz="1800" b="1" dirty="0" err="1"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&lt;64; </a:t>
              </a:r>
              <a:r>
                <a:rPr lang="en-US" altLang="ko-KR" sz="1800" b="1" dirty="0" err="1"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++)</a:t>
              </a:r>
            </a:p>
            <a:p>
              <a:pPr algn="l"/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 C[</a:t>
              </a:r>
              <a:r>
                <a:rPr lang="en-US" altLang="ko-KR" sz="1800" b="1" dirty="0" err="1"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] = A[</a:t>
              </a:r>
              <a:r>
                <a:rPr lang="en-US" altLang="ko-KR" sz="1800" b="1" dirty="0" err="1"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] + B[</a:t>
              </a:r>
              <a:r>
                <a:rPr lang="en-US" altLang="ko-KR" sz="1800" b="1" dirty="0" err="1"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];</a:t>
              </a:r>
            </a:p>
          </p:txBody>
        </p:sp>
      </p:grpSp>
      <p:sp>
        <p:nvSpPr>
          <p:cNvPr id="15" name="日期占位符 3">
            <a:extLst>
              <a:ext uri="{FF2B5EF4-FFF2-40B4-BE49-F238E27FC236}">
                <a16:creationId xmlns:a16="http://schemas.microsoft.com/office/drawing/2014/main" id="{4720948D-B813-481A-A434-FEB76868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C63D808C-D241-45A2-8F46-510B0B897F4E}" type="datetime1">
              <a:rPr lang="zh-CN" altLang="en-US" smtClean="0"/>
              <a:t>2018/12/12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29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4838" y="80562"/>
            <a:ext cx="7886700" cy="711201"/>
          </a:xfrm>
        </p:spPr>
        <p:txBody>
          <a:bodyPr/>
          <a:lstStyle/>
          <a:p>
            <a:r>
              <a:rPr lang="en-US" altLang="ko-KR" dirty="0"/>
              <a:t>Cray-1 (1976)</a:t>
            </a:r>
          </a:p>
        </p:txBody>
      </p:sp>
      <p:sp>
        <p:nvSpPr>
          <p:cNvPr id="1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3988-88BA-5F45-BE9B-E8806CE633E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26083" name="Rectangle 3"/>
          <p:cNvSpPr>
            <a:spLocks noChangeArrowheads="1"/>
          </p:cNvSpPr>
          <p:nvPr/>
        </p:nvSpPr>
        <p:spPr bwMode="auto">
          <a:xfrm>
            <a:off x="762000" y="901700"/>
            <a:ext cx="1754188" cy="48148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084" name="Rectangle 4"/>
          <p:cNvSpPr>
            <a:spLocks noChangeArrowheads="1"/>
          </p:cNvSpPr>
          <p:nvPr/>
        </p:nvSpPr>
        <p:spPr bwMode="auto">
          <a:xfrm>
            <a:off x="762000" y="1587500"/>
            <a:ext cx="1828800" cy="39338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800" dirty="0">
                <a:latin typeface="Calibri"/>
                <a:ea typeface="굴림" charset="-127"/>
                <a:cs typeface="Calibri"/>
              </a:rPr>
              <a:t>Single Port</a:t>
            </a:r>
          </a:p>
          <a:p>
            <a:pPr algn="l">
              <a:spcBef>
                <a:spcPct val="0"/>
              </a:spcBef>
            </a:pPr>
            <a:r>
              <a:rPr lang="en-US" altLang="ko-KR" sz="1800" dirty="0">
                <a:latin typeface="Calibri"/>
                <a:ea typeface="굴림" charset="-127"/>
                <a:cs typeface="Calibri"/>
              </a:rPr>
              <a:t>Memory</a:t>
            </a:r>
          </a:p>
          <a:p>
            <a:pPr algn="l">
              <a:spcBef>
                <a:spcPct val="0"/>
              </a:spcBef>
            </a:pPr>
            <a:endParaRPr lang="en-US" altLang="ko-KR" sz="1800" dirty="0">
              <a:latin typeface="Calibri"/>
              <a:ea typeface="굴림" charset="-127"/>
              <a:cs typeface="Calibri"/>
            </a:endParaRPr>
          </a:p>
          <a:p>
            <a:pPr algn="l">
              <a:spcBef>
                <a:spcPct val="0"/>
              </a:spcBef>
            </a:pPr>
            <a:r>
              <a:rPr lang="en-US" altLang="ko-KR" sz="1800" dirty="0">
                <a:latin typeface="Calibri"/>
                <a:ea typeface="굴림" charset="-127"/>
                <a:cs typeface="Calibri"/>
              </a:rPr>
              <a:t>16 banks of 64-bit words</a:t>
            </a:r>
          </a:p>
          <a:p>
            <a:pPr>
              <a:spcBef>
                <a:spcPct val="0"/>
              </a:spcBef>
            </a:pPr>
            <a:r>
              <a:rPr lang="en-US" altLang="ko-KR" sz="1800" dirty="0">
                <a:latin typeface="Calibri"/>
                <a:ea typeface="굴림" charset="-127"/>
                <a:cs typeface="Calibri"/>
              </a:rPr>
              <a:t>+ </a:t>
            </a:r>
          </a:p>
          <a:p>
            <a:pPr>
              <a:spcBef>
                <a:spcPct val="0"/>
              </a:spcBef>
            </a:pPr>
            <a:r>
              <a:rPr lang="en-US" altLang="ko-KR" sz="1800" dirty="0">
                <a:latin typeface="Calibri"/>
                <a:ea typeface="굴림" charset="-127"/>
                <a:cs typeface="Calibri"/>
              </a:rPr>
              <a:t>8-bit SECDED</a:t>
            </a:r>
          </a:p>
          <a:p>
            <a:pPr algn="l">
              <a:spcBef>
                <a:spcPct val="0"/>
              </a:spcBef>
            </a:pPr>
            <a:endParaRPr lang="en-US" altLang="ko-KR" sz="1800" dirty="0">
              <a:latin typeface="Calibri"/>
              <a:ea typeface="굴림" charset="-127"/>
              <a:cs typeface="Calibri"/>
            </a:endParaRPr>
          </a:p>
          <a:p>
            <a:pPr algn="l">
              <a:spcBef>
                <a:spcPct val="0"/>
              </a:spcBef>
            </a:pPr>
            <a:r>
              <a:rPr lang="en-US" altLang="ko-KR" sz="1800" dirty="0">
                <a:latin typeface="Calibri"/>
                <a:ea typeface="굴림" charset="-127"/>
                <a:cs typeface="Calibri"/>
              </a:rPr>
              <a:t>80MW/sec data load/store</a:t>
            </a:r>
          </a:p>
          <a:p>
            <a:pPr algn="l">
              <a:spcBef>
                <a:spcPct val="0"/>
              </a:spcBef>
            </a:pPr>
            <a:endParaRPr lang="en-US" altLang="ko-KR" sz="1800" dirty="0">
              <a:latin typeface="Calibri"/>
              <a:ea typeface="굴림" charset="-127"/>
              <a:cs typeface="Calibri"/>
            </a:endParaRPr>
          </a:p>
          <a:p>
            <a:pPr algn="l">
              <a:spcBef>
                <a:spcPct val="0"/>
              </a:spcBef>
            </a:pPr>
            <a:r>
              <a:rPr lang="en-US" altLang="ko-KR" sz="1800" dirty="0">
                <a:latin typeface="Calibri"/>
                <a:ea typeface="굴림" charset="-127"/>
                <a:cs typeface="Calibri"/>
              </a:rPr>
              <a:t>320MW/sec instruction</a:t>
            </a:r>
          </a:p>
          <a:p>
            <a:pPr algn="l">
              <a:spcBef>
                <a:spcPct val="0"/>
              </a:spcBef>
            </a:pPr>
            <a:r>
              <a:rPr lang="en-US" altLang="ko-KR" sz="1800" dirty="0">
                <a:latin typeface="Calibri"/>
                <a:ea typeface="굴림" charset="-127"/>
                <a:cs typeface="Calibri"/>
              </a:rPr>
              <a:t>buffer refill</a:t>
            </a:r>
          </a:p>
        </p:txBody>
      </p:sp>
      <p:sp>
        <p:nvSpPr>
          <p:cNvPr id="1326085" name="Rectangle 5"/>
          <p:cNvSpPr>
            <a:spLocks noChangeArrowheads="1"/>
          </p:cNvSpPr>
          <p:nvPr/>
        </p:nvSpPr>
        <p:spPr bwMode="auto">
          <a:xfrm>
            <a:off x="2655888" y="5702300"/>
            <a:ext cx="2478087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800">
                <a:latin typeface="Calibri"/>
                <a:ea typeface="굴림" charset="-127"/>
                <a:cs typeface="Calibri"/>
              </a:rPr>
              <a:t>4 Instruction Buffers</a:t>
            </a:r>
          </a:p>
        </p:txBody>
      </p:sp>
      <p:sp>
        <p:nvSpPr>
          <p:cNvPr id="1326086" name="Line 6"/>
          <p:cNvSpPr>
            <a:spLocks noChangeShapeType="1"/>
          </p:cNvSpPr>
          <p:nvPr/>
        </p:nvSpPr>
        <p:spPr bwMode="auto">
          <a:xfrm flipV="1">
            <a:off x="2960688" y="5143500"/>
            <a:ext cx="431800" cy="48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087" name="Line 7"/>
          <p:cNvSpPr>
            <a:spLocks noChangeShapeType="1"/>
          </p:cNvSpPr>
          <p:nvPr/>
        </p:nvSpPr>
        <p:spPr bwMode="auto">
          <a:xfrm>
            <a:off x="3036888" y="5537200"/>
            <a:ext cx="27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088" name="Line 8"/>
          <p:cNvSpPr>
            <a:spLocks noChangeShapeType="1"/>
          </p:cNvSpPr>
          <p:nvPr/>
        </p:nvSpPr>
        <p:spPr bwMode="auto">
          <a:xfrm>
            <a:off x="3113088" y="5461000"/>
            <a:ext cx="27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089" name="Line 9"/>
          <p:cNvSpPr>
            <a:spLocks noChangeShapeType="1"/>
          </p:cNvSpPr>
          <p:nvPr/>
        </p:nvSpPr>
        <p:spPr bwMode="auto">
          <a:xfrm>
            <a:off x="3189288" y="5384800"/>
            <a:ext cx="27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090" name="Line 10"/>
          <p:cNvSpPr>
            <a:spLocks noChangeShapeType="1"/>
          </p:cNvSpPr>
          <p:nvPr/>
        </p:nvSpPr>
        <p:spPr bwMode="auto">
          <a:xfrm>
            <a:off x="3265488" y="5308600"/>
            <a:ext cx="27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091" name="Rectangle 11"/>
          <p:cNvSpPr>
            <a:spLocks noChangeArrowheads="1"/>
          </p:cNvSpPr>
          <p:nvPr/>
        </p:nvSpPr>
        <p:spPr bwMode="auto">
          <a:xfrm>
            <a:off x="3570288" y="5092700"/>
            <a:ext cx="889000" cy="3556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092" name="Rectangle 12"/>
          <p:cNvSpPr>
            <a:spLocks noChangeArrowheads="1"/>
          </p:cNvSpPr>
          <p:nvPr/>
        </p:nvSpPr>
        <p:spPr bwMode="auto">
          <a:xfrm>
            <a:off x="3494088" y="5168900"/>
            <a:ext cx="889000" cy="3556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093" name="Rectangle 13"/>
          <p:cNvSpPr>
            <a:spLocks noChangeArrowheads="1"/>
          </p:cNvSpPr>
          <p:nvPr/>
        </p:nvSpPr>
        <p:spPr bwMode="auto">
          <a:xfrm>
            <a:off x="3417888" y="5245100"/>
            <a:ext cx="889000" cy="3556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094" name="Rectangle 14"/>
          <p:cNvSpPr>
            <a:spLocks noChangeArrowheads="1"/>
          </p:cNvSpPr>
          <p:nvPr/>
        </p:nvSpPr>
        <p:spPr bwMode="auto">
          <a:xfrm>
            <a:off x="3341688" y="5321300"/>
            <a:ext cx="889000" cy="3556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095" name="Rectangle 15"/>
          <p:cNvSpPr>
            <a:spLocks noChangeArrowheads="1"/>
          </p:cNvSpPr>
          <p:nvPr/>
        </p:nvSpPr>
        <p:spPr bwMode="auto">
          <a:xfrm>
            <a:off x="3314700" y="5332413"/>
            <a:ext cx="888065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400" dirty="0">
                <a:latin typeface="Calibri"/>
                <a:ea typeface="굴림" charset="-127"/>
                <a:cs typeface="Calibri"/>
              </a:rPr>
              <a:t>64-bitx16</a:t>
            </a:r>
          </a:p>
        </p:txBody>
      </p:sp>
      <p:sp>
        <p:nvSpPr>
          <p:cNvPr id="1326096" name="Line 16"/>
          <p:cNvSpPr>
            <a:spLocks noChangeShapeType="1"/>
          </p:cNvSpPr>
          <p:nvPr/>
        </p:nvSpPr>
        <p:spPr bwMode="auto">
          <a:xfrm>
            <a:off x="2503488" y="561340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097" name="Line 17"/>
          <p:cNvSpPr>
            <a:spLocks noChangeShapeType="1"/>
          </p:cNvSpPr>
          <p:nvPr/>
        </p:nvSpPr>
        <p:spPr bwMode="auto">
          <a:xfrm>
            <a:off x="2503488" y="5461000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098" name="Line 18"/>
          <p:cNvSpPr>
            <a:spLocks noChangeShapeType="1"/>
          </p:cNvSpPr>
          <p:nvPr/>
        </p:nvSpPr>
        <p:spPr bwMode="auto">
          <a:xfrm>
            <a:off x="2503488" y="5308600"/>
            <a:ext cx="736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099" name="Line 19"/>
          <p:cNvSpPr>
            <a:spLocks noChangeShapeType="1"/>
          </p:cNvSpPr>
          <p:nvPr/>
        </p:nvSpPr>
        <p:spPr bwMode="auto">
          <a:xfrm>
            <a:off x="2503488" y="5156200"/>
            <a:ext cx="88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100" name="Rectangle 20"/>
          <p:cNvSpPr>
            <a:spLocks noChangeArrowheads="1"/>
          </p:cNvSpPr>
          <p:nvPr/>
        </p:nvSpPr>
        <p:spPr bwMode="auto">
          <a:xfrm>
            <a:off x="5399088" y="5321300"/>
            <a:ext cx="838200" cy="203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101" name="Rectangle 21"/>
          <p:cNvSpPr>
            <a:spLocks noChangeArrowheads="1"/>
          </p:cNvSpPr>
          <p:nvPr/>
        </p:nvSpPr>
        <p:spPr bwMode="auto">
          <a:xfrm>
            <a:off x="5600700" y="5268913"/>
            <a:ext cx="444421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400">
                <a:latin typeface="Calibri"/>
                <a:ea typeface="굴림" charset="-127"/>
                <a:cs typeface="Calibri"/>
              </a:rPr>
              <a:t>NIP</a:t>
            </a:r>
          </a:p>
        </p:txBody>
      </p:sp>
      <p:sp>
        <p:nvSpPr>
          <p:cNvPr id="1326102" name="Rectangle 22"/>
          <p:cNvSpPr>
            <a:spLocks noChangeArrowheads="1"/>
          </p:cNvSpPr>
          <p:nvPr/>
        </p:nvSpPr>
        <p:spPr bwMode="auto">
          <a:xfrm>
            <a:off x="5399088" y="5702300"/>
            <a:ext cx="812800" cy="203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103" name="Rectangle 23"/>
          <p:cNvSpPr>
            <a:spLocks noChangeArrowheads="1"/>
          </p:cNvSpPr>
          <p:nvPr/>
        </p:nvSpPr>
        <p:spPr bwMode="auto">
          <a:xfrm>
            <a:off x="5600700" y="5649913"/>
            <a:ext cx="402079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400">
                <a:latin typeface="Calibri"/>
                <a:ea typeface="굴림" charset="-127"/>
                <a:cs typeface="Calibri"/>
              </a:rPr>
              <a:t>LIP</a:t>
            </a:r>
          </a:p>
        </p:txBody>
      </p:sp>
      <p:grpSp>
        <p:nvGrpSpPr>
          <p:cNvPr id="1326104" name="Group 24"/>
          <p:cNvGrpSpPr>
            <a:grpSpLocks/>
          </p:cNvGrpSpPr>
          <p:nvPr/>
        </p:nvGrpSpPr>
        <p:grpSpPr bwMode="auto">
          <a:xfrm>
            <a:off x="6999288" y="5268913"/>
            <a:ext cx="812800" cy="304800"/>
            <a:chOff x="4368" y="3327"/>
            <a:chExt cx="512" cy="192"/>
          </a:xfrm>
        </p:grpSpPr>
        <p:sp>
          <p:nvSpPr>
            <p:cNvPr id="1326105" name="Rectangle 25"/>
            <p:cNvSpPr>
              <a:spLocks noChangeArrowheads="1"/>
            </p:cNvSpPr>
            <p:nvPr/>
          </p:nvSpPr>
          <p:spPr bwMode="auto">
            <a:xfrm>
              <a:off x="4368" y="3360"/>
              <a:ext cx="512" cy="1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106" name="Rectangle 26"/>
            <p:cNvSpPr>
              <a:spLocks noChangeArrowheads="1"/>
            </p:cNvSpPr>
            <p:nvPr/>
          </p:nvSpPr>
          <p:spPr bwMode="auto">
            <a:xfrm>
              <a:off x="4495" y="3327"/>
              <a:ext cx="265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400">
                  <a:latin typeface="Calibri"/>
                  <a:ea typeface="굴림" charset="-127"/>
                  <a:cs typeface="Calibri"/>
                </a:rPr>
                <a:t>CIP</a:t>
              </a:r>
            </a:p>
          </p:txBody>
        </p:sp>
      </p:grpSp>
      <p:sp>
        <p:nvSpPr>
          <p:cNvPr id="1326107" name="Line 27"/>
          <p:cNvSpPr>
            <a:spLocks noChangeShapeType="1"/>
          </p:cNvSpPr>
          <p:nvPr/>
        </p:nvSpPr>
        <p:spPr bwMode="auto">
          <a:xfrm flipV="1">
            <a:off x="4560888" y="5295900"/>
            <a:ext cx="2032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108" name="Line 28"/>
          <p:cNvSpPr>
            <a:spLocks noChangeShapeType="1"/>
          </p:cNvSpPr>
          <p:nvPr/>
        </p:nvSpPr>
        <p:spPr bwMode="auto">
          <a:xfrm>
            <a:off x="4637088" y="53975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109" name="Line 29"/>
          <p:cNvSpPr>
            <a:spLocks noChangeShapeType="1"/>
          </p:cNvSpPr>
          <p:nvPr/>
        </p:nvSpPr>
        <p:spPr bwMode="auto">
          <a:xfrm>
            <a:off x="4256088" y="5537200"/>
            <a:ext cx="27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110" name="Line 30"/>
          <p:cNvSpPr>
            <a:spLocks noChangeShapeType="1"/>
          </p:cNvSpPr>
          <p:nvPr/>
        </p:nvSpPr>
        <p:spPr bwMode="auto">
          <a:xfrm>
            <a:off x="4332288" y="5461000"/>
            <a:ext cx="27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111" name="Line 31"/>
          <p:cNvSpPr>
            <a:spLocks noChangeShapeType="1"/>
          </p:cNvSpPr>
          <p:nvPr/>
        </p:nvSpPr>
        <p:spPr bwMode="auto">
          <a:xfrm>
            <a:off x="4408488" y="5397500"/>
            <a:ext cx="27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112" name="Line 32"/>
          <p:cNvSpPr>
            <a:spLocks noChangeShapeType="1"/>
          </p:cNvSpPr>
          <p:nvPr/>
        </p:nvSpPr>
        <p:spPr bwMode="auto">
          <a:xfrm>
            <a:off x="4484688" y="5308600"/>
            <a:ext cx="27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113" name="Freeform 33"/>
          <p:cNvSpPr>
            <a:spLocks/>
          </p:cNvSpPr>
          <p:nvPr/>
        </p:nvSpPr>
        <p:spPr bwMode="auto">
          <a:xfrm>
            <a:off x="5018088" y="5397500"/>
            <a:ext cx="369887" cy="369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0"/>
              </a:cxn>
              <a:cxn ang="0">
                <a:pos x="240" y="240"/>
              </a:cxn>
            </a:cxnLst>
            <a:rect l="0" t="0" r="r" b="b"/>
            <a:pathLst>
              <a:path w="241" h="241">
                <a:moveTo>
                  <a:pt x="0" y="0"/>
                </a:moveTo>
                <a:lnTo>
                  <a:pt x="0" y="240"/>
                </a:lnTo>
                <a:lnTo>
                  <a:pt x="240" y="24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114" name="Line 34"/>
          <p:cNvSpPr>
            <a:spLocks noChangeShapeType="1"/>
          </p:cNvSpPr>
          <p:nvPr/>
        </p:nvSpPr>
        <p:spPr bwMode="auto">
          <a:xfrm flipV="1">
            <a:off x="6237288" y="53975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115" name="Rectangle 35"/>
          <p:cNvSpPr>
            <a:spLocks noChangeArrowheads="1"/>
          </p:cNvSpPr>
          <p:nvPr/>
        </p:nvSpPr>
        <p:spPr bwMode="auto">
          <a:xfrm>
            <a:off x="3519488" y="2884488"/>
            <a:ext cx="812800" cy="584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116" name="Line 36"/>
          <p:cNvSpPr>
            <a:spLocks noChangeShapeType="1"/>
          </p:cNvSpPr>
          <p:nvPr/>
        </p:nvSpPr>
        <p:spPr bwMode="auto">
          <a:xfrm flipH="1">
            <a:off x="2503488" y="3176588"/>
            <a:ext cx="101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117" name="Line 37"/>
          <p:cNvSpPr>
            <a:spLocks noChangeShapeType="1"/>
          </p:cNvSpPr>
          <p:nvPr/>
        </p:nvSpPr>
        <p:spPr bwMode="auto">
          <a:xfrm flipV="1">
            <a:off x="4332288" y="3035300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118" name="Line 38"/>
          <p:cNvSpPr>
            <a:spLocks noChangeShapeType="1"/>
          </p:cNvSpPr>
          <p:nvPr/>
        </p:nvSpPr>
        <p:spPr bwMode="auto">
          <a:xfrm flipH="1">
            <a:off x="4332288" y="3328988"/>
            <a:ext cx="86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119" name="Rectangle 39"/>
          <p:cNvSpPr>
            <a:spLocks noChangeArrowheads="1"/>
          </p:cNvSpPr>
          <p:nvPr/>
        </p:nvSpPr>
        <p:spPr bwMode="auto">
          <a:xfrm>
            <a:off x="2717800" y="2882900"/>
            <a:ext cx="464872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400">
                <a:latin typeface="Calibri"/>
                <a:ea typeface="굴림" charset="-127"/>
                <a:cs typeface="Calibri"/>
              </a:rPr>
              <a:t>(A</a:t>
            </a:r>
            <a:r>
              <a:rPr lang="en-US" altLang="ko-KR" sz="1400" baseline="-25000">
                <a:latin typeface="Calibri"/>
                <a:ea typeface="굴림" charset="-127"/>
                <a:cs typeface="Calibri"/>
              </a:rPr>
              <a:t>0</a:t>
            </a:r>
            <a:r>
              <a:rPr lang="en-US" altLang="ko-KR" sz="1400">
                <a:latin typeface="Calibri"/>
                <a:ea typeface="굴림" charset="-127"/>
                <a:cs typeface="Calibri"/>
              </a:rPr>
              <a:t>)</a:t>
            </a:r>
          </a:p>
        </p:txBody>
      </p:sp>
      <p:sp>
        <p:nvSpPr>
          <p:cNvPr id="1326120" name="Line 40"/>
          <p:cNvSpPr>
            <a:spLocks noChangeShapeType="1"/>
          </p:cNvSpPr>
          <p:nvPr/>
        </p:nvSpPr>
        <p:spPr bwMode="auto">
          <a:xfrm flipH="1">
            <a:off x="2503488" y="2719388"/>
            <a:ext cx="269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121" name="Rectangle 41"/>
          <p:cNvSpPr>
            <a:spLocks noChangeArrowheads="1"/>
          </p:cNvSpPr>
          <p:nvPr/>
        </p:nvSpPr>
        <p:spPr bwMode="auto">
          <a:xfrm>
            <a:off x="3098800" y="2425700"/>
            <a:ext cx="1190502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400">
                <a:latin typeface="Calibri"/>
                <a:ea typeface="굴림" charset="-127"/>
                <a:cs typeface="Calibri"/>
              </a:rPr>
              <a:t>( (A</a:t>
            </a:r>
            <a:r>
              <a:rPr lang="en-US" altLang="ko-KR" sz="1400" baseline="-25000">
                <a:latin typeface="Calibri"/>
                <a:ea typeface="굴림" charset="-127"/>
                <a:cs typeface="Calibri"/>
              </a:rPr>
              <a:t>h</a:t>
            </a:r>
            <a:r>
              <a:rPr lang="en-US" altLang="ko-KR" sz="1400">
                <a:latin typeface="Calibri"/>
                <a:ea typeface="굴림" charset="-127"/>
                <a:cs typeface="Calibri"/>
              </a:rPr>
              <a:t>) + j k m )</a:t>
            </a:r>
          </a:p>
        </p:txBody>
      </p:sp>
      <p:sp>
        <p:nvSpPr>
          <p:cNvPr id="1326122" name="Rectangle 42"/>
          <p:cNvSpPr>
            <a:spLocks noChangeArrowheads="1"/>
          </p:cNvSpPr>
          <p:nvPr/>
        </p:nvSpPr>
        <p:spPr bwMode="auto">
          <a:xfrm>
            <a:off x="3479800" y="2836863"/>
            <a:ext cx="798296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800" dirty="0">
                <a:latin typeface="Calibri"/>
                <a:ea typeface="굴림" charset="-127"/>
                <a:cs typeface="Calibri"/>
              </a:rPr>
              <a:t>64</a:t>
            </a:r>
          </a:p>
          <a:p>
            <a:pPr algn="l">
              <a:spcBef>
                <a:spcPct val="0"/>
              </a:spcBef>
            </a:pPr>
            <a:r>
              <a:rPr lang="en-US" altLang="ko-KR" sz="1800" dirty="0">
                <a:latin typeface="Calibri"/>
                <a:ea typeface="굴림" charset="-127"/>
                <a:cs typeface="Calibri"/>
              </a:rPr>
              <a:t>T </a:t>
            </a:r>
            <a:r>
              <a:rPr lang="en-US" altLang="ko-KR" sz="1800" dirty="0" err="1">
                <a:latin typeface="Calibri"/>
                <a:ea typeface="굴림" charset="-127"/>
                <a:cs typeface="Calibri"/>
              </a:rPr>
              <a:t>Regs</a:t>
            </a:r>
            <a:endParaRPr lang="en-US" altLang="ko-KR" sz="1800" dirty="0">
              <a:latin typeface="Calibri"/>
              <a:ea typeface="굴림" charset="-127"/>
              <a:cs typeface="Calibri"/>
            </a:endParaRPr>
          </a:p>
        </p:txBody>
      </p:sp>
      <p:sp>
        <p:nvSpPr>
          <p:cNvPr id="1326123" name="Rectangle 43"/>
          <p:cNvSpPr>
            <a:spLocks noChangeArrowheads="1"/>
          </p:cNvSpPr>
          <p:nvPr/>
        </p:nvSpPr>
        <p:spPr bwMode="auto">
          <a:xfrm>
            <a:off x="3519488" y="4332288"/>
            <a:ext cx="812800" cy="584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124" name="Line 44"/>
          <p:cNvSpPr>
            <a:spLocks noChangeShapeType="1"/>
          </p:cNvSpPr>
          <p:nvPr/>
        </p:nvSpPr>
        <p:spPr bwMode="auto">
          <a:xfrm flipH="1">
            <a:off x="2503488" y="4624388"/>
            <a:ext cx="101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125" name="Line 45"/>
          <p:cNvSpPr>
            <a:spLocks noChangeShapeType="1"/>
          </p:cNvSpPr>
          <p:nvPr/>
        </p:nvSpPr>
        <p:spPr bwMode="auto">
          <a:xfrm>
            <a:off x="4357688" y="4471988"/>
            <a:ext cx="81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126" name="Line 46"/>
          <p:cNvSpPr>
            <a:spLocks noChangeShapeType="1"/>
          </p:cNvSpPr>
          <p:nvPr/>
        </p:nvSpPr>
        <p:spPr bwMode="auto">
          <a:xfrm flipH="1">
            <a:off x="4332288" y="4776788"/>
            <a:ext cx="86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127" name="Rectangle 47"/>
          <p:cNvSpPr>
            <a:spLocks noChangeArrowheads="1"/>
          </p:cNvSpPr>
          <p:nvPr/>
        </p:nvSpPr>
        <p:spPr bwMode="auto">
          <a:xfrm>
            <a:off x="2717800" y="4330700"/>
            <a:ext cx="464872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400">
                <a:latin typeface="Calibri"/>
                <a:ea typeface="굴림" charset="-127"/>
                <a:cs typeface="Calibri"/>
              </a:rPr>
              <a:t>(A</a:t>
            </a:r>
            <a:r>
              <a:rPr lang="en-US" altLang="ko-KR" sz="1400" baseline="-25000">
                <a:latin typeface="Calibri"/>
                <a:ea typeface="굴림" charset="-127"/>
                <a:cs typeface="Calibri"/>
              </a:rPr>
              <a:t>0</a:t>
            </a:r>
            <a:r>
              <a:rPr lang="en-US" altLang="ko-KR" sz="1400">
                <a:latin typeface="Calibri"/>
                <a:ea typeface="굴림" charset="-127"/>
                <a:cs typeface="Calibri"/>
              </a:rPr>
              <a:t>)</a:t>
            </a:r>
          </a:p>
        </p:txBody>
      </p:sp>
      <p:sp>
        <p:nvSpPr>
          <p:cNvPr id="1326128" name="Line 48"/>
          <p:cNvSpPr>
            <a:spLocks noChangeShapeType="1"/>
          </p:cNvSpPr>
          <p:nvPr/>
        </p:nvSpPr>
        <p:spPr bwMode="auto">
          <a:xfrm flipH="1">
            <a:off x="2503488" y="4167188"/>
            <a:ext cx="269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129" name="Rectangle 49"/>
          <p:cNvSpPr>
            <a:spLocks noChangeArrowheads="1"/>
          </p:cNvSpPr>
          <p:nvPr/>
        </p:nvSpPr>
        <p:spPr bwMode="auto">
          <a:xfrm>
            <a:off x="3098800" y="3873500"/>
            <a:ext cx="1190502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400">
                <a:latin typeface="Calibri"/>
                <a:ea typeface="굴림" charset="-127"/>
                <a:cs typeface="Calibri"/>
              </a:rPr>
              <a:t>( (A</a:t>
            </a:r>
            <a:r>
              <a:rPr lang="en-US" altLang="ko-KR" sz="1400" baseline="-25000">
                <a:latin typeface="Calibri"/>
                <a:ea typeface="굴림" charset="-127"/>
                <a:cs typeface="Calibri"/>
              </a:rPr>
              <a:t>h</a:t>
            </a:r>
            <a:r>
              <a:rPr lang="en-US" altLang="ko-KR" sz="1400">
                <a:latin typeface="Calibri"/>
                <a:ea typeface="굴림" charset="-127"/>
                <a:cs typeface="Calibri"/>
              </a:rPr>
              <a:t>) + j k m )</a:t>
            </a:r>
          </a:p>
        </p:txBody>
      </p:sp>
      <p:sp>
        <p:nvSpPr>
          <p:cNvPr id="1326130" name="Rectangle 50"/>
          <p:cNvSpPr>
            <a:spLocks noChangeArrowheads="1"/>
          </p:cNvSpPr>
          <p:nvPr/>
        </p:nvSpPr>
        <p:spPr bwMode="auto">
          <a:xfrm>
            <a:off x="3467100" y="4297363"/>
            <a:ext cx="812010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800">
                <a:latin typeface="Calibri"/>
                <a:ea typeface="굴림" charset="-127"/>
                <a:cs typeface="Calibri"/>
              </a:rPr>
              <a:t>64 </a:t>
            </a:r>
          </a:p>
          <a:p>
            <a:pPr algn="l">
              <a:spcBef>
                <a:spcPct val="0"/>
              </a:spcBef>
            </a:pPr>
            <a:r>
              <a:rPr lang="en-US" altLang="ko-KR" sz="1800">
                <a:latin typeface="Calibri"/>
                <a:ea typeface="굴림" charset="-127"/>
                <a:cs typeface="Calibri"/>
              </a:rPr>
              <a:t>B Regs</a:t>
            </a:r>
          </a:p>
        </p:txBody>
      </p:sp>
      <p:grpSp>
        <p:nvGrpSpPr>
          <p:cNvPr id="1326131" name="Group 51"/>
          <p:cNvGrpSpPr>
            <a:grpSpLocks/>
          </p:cNvGrpSpPr>
          <p:nvPr/>
        </p:nvGrpSpPr>
        <p:grpSpPr bwMode="auto">
          <a:xfrm>
            <a:off x="5189538" y="2319339"/>
            <a:ext cx="901700" cy="1309688"/>
            <a:chOff x="3236" y="988"/>
            <a:chExt cx="568" cy="825"/>
          </a:xfrm>
        </p:grpSpPr>
        <p:sp>
          <p:nvSpPr>
            <p:cNvPr id="1326132" name="Rectangle 52"/>
            <p:cNvSpPr>
              <a:spLocks noChangeArrowheads="1"/>
            </p:cNvSpPr>
            <p:nvPr/>
          </p:nvSpPr>
          <p:spPr bwMode="auto">
            <a:xfrm>
              <a:off x="3240" y="1008"/>
              <a:ext cx="560" cy="7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133" name="Line 53"/>
            <p:cNvSpPr>
              <a:spLocks noChangeShapeType="1"/>
            </p:cNvSpPr>
            <p:nvPr/>
          </p:nvSpPr>
          <p:spPr bwMode="auto">
            <a:xfrm>
              <a:off x="3236" y="1096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134" name="Line 54"/>
            <p:cNvSpPr>
              <a:spLocks noChangeShapeType="1"/>
            </p:cNvSpPr>
            <p:nvPr/>
          </p:nvSpPr>
          <p:spPr bwMode="auto">
            <a:xfrm>
              <a:off x="3236" y="1192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135" name="Line 55"/>
            <p:cNvSpPr>
              <a:spLocks noChangeShapeType="1"/>
            </p:cNvSpPr>
            <p:nvPr/>
          </p:nvSpPr>
          <p:spPr bwMode="auto">
            <a:xfrm>
              <a:off x="3236" y="1288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136" name="Line 56"/>
            <p:cNvSpPr>
              <a:spLocks noChangeShapeType="1"/>
            </p:cNvSpPr>
            <p:nvPr/>
          </p:nvSpPr>
          <p:spPr bwMode="auto">
            <a:xfrm>
              <a:off x="3236" y="1384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137" name="Line 57"/>
            <p:cNvSpPr>
              <a:spLocks noChangeShapeType="1"/>
            </p:cNvSpPr>
            <p:nvPr/>
          </p:nvSpPr>
          <p:spPr bwMode="auto">
            <a:xfrm>
              <a:off x="3236" y="1480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138" name="Line 58"/>
            <p:cNvSpPr>
              <a:spLocks noChangeShapeType="1"/>
            </p:cNvSpPr>
            <p:nvPr/>
          </p:nvSpPr>
          <p:spPr bwMode="auto">
            <a:xfrm>
              <a:off x="3236" y="1576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139" name="Line 59"/>
            <p:cNvSpPr>
              <a:spLocks noChangeShapeType="1"/>
            </p:cNvSpPr>
            <p:nvPr/>
          </p:nvSpPr>
          <p:spPr bwMode="auto">
            <a:xfrm>
              <a:off x="3236" y="1672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140" name="Rectangle 60"/>
            <p:cNvSpPr>
              <a:spLocks noChangeArrowheads="1"/>
            </p:cNvSpPr>
            <p:nvPr/>
          </p:nvSpPr>
          <p:spPr bwMode="auto">
            <a:xfrm>
              <a:off x="3407" y="988"/>
              <a:ext cx="196" cy="1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000">
                  <a:latin typeface="Calibri"/>
                  <a:ea typeface="굴림" charset="-127"/>
                  <a:cs typeface="Calibri"/>
                </a:rPr>
                <a:t>S0</a:t>
              </a:r>
            </a:p>
          </p:txBody>
        </p:sp>
        <p:sp>
          <p:nvSpPr>
            <p:cNvPr id="1326141" name="Rectangle 61"/>
            <p:cNvSpPr>
              <a:spLocks noChangeArrowheads="1"/>
            </p:cNvSpPr>
            <p:nvPr/>
          </p:nvSpPr>
          <p:spPr bwMode="auto">
            <a:xfrm>
              <a:off x="3407" y="1084"/>
              <a:ext cx="194" cy="1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000">
                  <a:latin typeface="Calibri"/>
                  <a:ea typeface="굴림" charset="-127"/>
                  <a:cs typeface="Calibri"/>
                </a:rPr>
                <a:t>S1</a:t>
              </a:r>
            </a:p>
          </p:txBody>
        </p:sp>
        <p:sp>
          <p:nvSpPr>
            <p:cNvPr id="1326142" name="Rectangle 62"/>
            <p:cNvSpPr>
              <a:spLocks noChangeArrowheads="1"/>
            </p:cNvSpPr>
            <p:nvPr/>
          </p:nvSpPr>
          <p:spPr bwMode="auto">
            <a:xfrm>
              <a:off x="3407" y="1180"/>
              <a:ext cx="196" cy="1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000">
                  <a:latin typeface="Calibri"/>
                  <a:ea typeface="굴림" charset="-127"/>
                  <a:cs typeface="Calibri"/>
                </a:rPr>
                <a:t>S2</a:t>
              </a:r>
            </a:p>
          </p:txBody>
        </p:sp>
        <p:sp>
          <p:nvSpPr>
            <p:cNvPr id="1326143" name="Rectangle 63"/>
            <p:cNvSpPr>
              <a:spLocks noChangeArrowheads="1"/>
            </p:cNvSpPr>
            <p:nvPr/>
          </p:nvSpPr>
          <p:spPr bwMode="auto">
            <a:xfrm>
              <a:off x="3407" y="1276"/>
              <a:ext cx="196" cy="1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000">
                  <a:latin typeface="Calibri"/>
                  <a:ea typeface="굴림" charset="-127"/>
                  <a:cs typeface="Calibri"/>
                </a:rPr>
                <a:t>S3</a:t>
              </a:r>
            </a:p>
          </p:txBody>
        </p:sp>
        <p:sp>
          <p:nvSpPr>
            <p:cNvPr id="1326144" name="Rectangle 64"/>
            <p:cNvSpPr>
              <a:spLocks noChangeArrowheads="1"/>
            </p:cNvSpPr>
            <p:nvPr/>
          </p:nvSpPr>
          <p:spPr bwMode="auto">
            <a:xfrm>
              <a:off x="3407" y="1372"/>
              <a:ext cx="196" cy="1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000">
                  <a:latin typeface="Calibri"/>
                  <a:ea typeface="굴림" charset="-127"/>
                  <a:cs typeface="Calibri"/>
                </a:rPr>
                <a:t>S4</a:t>
              </a:r>
            </a:p>
          </p:txBody>
        </p:sp>
        <p:sp>
          <p:nvSpPr>
            <p:cNvPr id="1326145" name="Rectangle 65"/>
            <p:cNvSpPr>
              <a:spLocks noChangeArrowheads="1"/>
            </p:cNvSpPr>
            <p:nvPr/>
          </p:nvSpPr>
          <p:spPr bwMode="auto">
            <a:xfrm>
              <a:off x="3407" y="1468"/>
              <a:ext cx="194" cy="1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000">
                  <a:latin typeface="Calibri"/>
                  <a:ea typeface="굴림" charset="-127"/>
                  <a:cs typeface="Calibri"/>
                </a:rPr>
                <a:t>S5</a:t>
              </a:r>
            </a:p>
          </p:txBody>
        </p:sp>
        <p:sp>
          <p:nvSpPr>
            <p:cNvPr id="1326146" name="Rectangle 66"/>
            <p:cNvSpPr>
              <a:spLocks noChangeArrowheads="1"/>
            </p:cNvSpPr>
            <p:nvPr/>
          </p:nvSpPr>
          <p:spPr bwMode="auto">
            <a:xfrm>
              <a:off x="3407" y="1564"/>
              <a:ext cx="196" cy="1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000">
                  <a:latin typeface="Calibri"/>
                  <a:ea typeface="굴림" charset="-127"/>
                  <a:cs typeface="Calibri"/>
                </a:rPr>
                <a:t>S6</a:t>
              </a:r>
            </a:p>
          </p:txBody>
        </p:sp>
        <p:sp>
          <p:nvSpPr>
            <p:cNvPr id="1326147" name="Rectangle 67"/>
            <p:cNvSpPr>
              <a:spLocks noChangeArrowheads="1"/>
            </p:cNvSpPr>
            <p:nvPr/>
          </p:nvSpPr>
          <p:spPr bwMode="auto">
            <a:xfrm>
              <a:off x="3407" y="1660"/>
              <a:ext cx="194" cy="1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000">
                  <a:latin typeface="Calibri"/>
                  <a:ea typeface="굴림" charset="-127"/>
                  <a:cs typeface="Calibri"/>
                </a:rPr>
                <a:t>S7</a:t>
              </a:r>
            </a:p>
          </p:txBody>
        </p:sp>
      </p:grpSp>
      <p:grpSp>
        <p:nvGrpSpPr>
          <p:cNvPr id="1326148" name="Group 68"/>
          <p:cNvGrpSpPr>
            <a:grpSpLocks/>
          </p:cNvGrpSpPr>
          <p:nvPr/>
        </p:nvGrpSpPr>
        <p:grpSpPr bwMode="auto">
          <a:xfrm>
            <a:off x="5189538" y="3767139"/>
            <a:ext cx="901700" cy="1309688"/>
            <a:chOff x="3236" y="1900"/>
            <a:chExt cx="568" cy="825"/>
          </a:xfrm>
        </p:grpSpPr>
        <p:sp>
          <p:nvSpPr>
            <p:cNvPr id="1326149" name="Rectangle 69"/>
            <p:cNvSpPr>
              <a:spLocks noChangeArrowheads="1"/>
            </p:cNvSpPr>
            <p:nvPr/>
          </p:nvSpPr>
          <p:spPr bwMode="auto">
            <a:xfrm>
              <a:off x="3240" y="1920"/>
              <a:ext cx="560" cy="7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150" name="Line 70"/>
            <p:cNvSpPr>
              <a:spLocks noChangeShapeType="1"/>
            </p:cNvSpPr>
            <p:nvPr/>
          </p:nvSpPr>
          <p:spPr bwMode="auto">
            <a:xfrm>
              <a:off x="3236" y="2008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151" name="Line 71"/>
            <p:cNvSpPr>
              <a:spLocks noChangeShapeType="1"/>
            </p:cNvSpPr>
            <p:nvPr/>
          </p:nvSpPr>
          <p:spPr bwMode="auto">
            <a:xfrm>
              <a:off x="3236" y="2104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152" name="Line 72"/>
            <p:cNvSpPr>
              <a:spLocks noChangeShapeType="1"/>
            </p:cNvSpPr>
            <p:nvPr/>
          </p:nvSpPr>
          <p:spPr bwMode="auto">
            <a:xfrm>
              <a:off x="3236" y="2200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153" name="Line 73"/>
            <p:cNvSpPr>
              <a:spLocks noChangeShapeType="1"/>
            </p:cNvSpPr>
            <p:nvPr/>
          </p:nvSpPr>
          <p:spPr bwMode="auto">
            <a:xfrm>
              <a:off x="3236" y="2296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154" name="Line 74"/>
            <p:cNvSpPr>
              <a:spLocks noChangeShapeType="1"/>
            </p:cNvSpPr>
            <p:nvPr/>
          </p:nvSpPr>
          <p:spPr bwMode="auto">
            <a:xfrm>
              <a:off x="3236" y="2392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155" name="Line 75"/>
            <p:cNvSpPr>
              <a:spLocks noChangeShapeType="1"/>
            </p:cNvSpPr>
            <p:nvPr/>
          </p:nvSpPr>
          <p:spPr bwMode="auto">
            <a:xfrm>
              <a:off x="3236" y="2488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156" name="Line 76"/>
            <p:cNvSpPr>
              <a:spLocks noChangeShapeType="1"/>
            </p:cNvSpPr>
            <p:nvPr/>
          </p:nvSpPr>
          <p:spPr bwMode="auto">
            <a:xfrm>
              <a:off x="3236" y="2584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157" name="Rectangle 77"/>
            <p:cNvSpPr>
              <a:spLocks noChangeArrowheads="1"/>
            </p:cNvSpPr>
            <p:nvPr/>
          </p:nvSpPr>
          <p:spPr bwMode="auto">
            <a:xfrm>
              <a:off x="3407" y="1900"/>
              <a:ext cx="204" cy="1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000">
                  <a:latin typeface="Calibri"/>
                  <a:ea typeface="굴림" charset="-127"/>
                  <a:cs typeface="Calibri"/>
                </a:rPr>
                <a:t>A0</a:t>
              </a:r>
            </a:p>
          </p:txBody>
        </p:sp>
        <p:sp>
          <p:nvSpPr>
            <p:cNvPr id="1326158" name="Rectangle 78"/>
            <p:cNvSpPr>
              <a:spLocks noChangeArrowheads="1"/>
            </p:cNvSpPr>
            <p:nvPr/>
          </p:nvSpPr>
          <p:spPr bwMode="auto">
            <a:xfrm>
              <a:off x="3407" y="1996"/>
              <a:ext cx="203" cy="1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000">
                  <a:latin typeface="Calibri"/>
                  <a:ea typeface="굴림" charset="-127"/>
                  <a:cs typeface="Calibri"/>
                </a:rPr>
                <a:t>A1</a:t>
              </a:r>
            </a:p>
          </p:txBody>
        </p:sp>
        <p:sp>
          <p:nvSpPr>
            <p:cNvPr id="1326159" name="Rectangle 79"/>
            <p:cNvSpPr>
              <a:spLocks noChangeArrowheads="1"/>
            </p:cNvSpPr>
            <p:nvPr/>
          </p:nvSpPr>
          <p:spPr bwMode="auto">
            <a:xfrm>
              <a:off x="3407" y="2092"/>
              <a:ext cx="204" cy="1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000">
                  <a:latin typeface="Calibri"/>
                  <a:ea typeface="굴림" charset="-127"/>
                  <a:cs typeface="Calibri"/>
                </a:rPr>
                <a:t>A2</a:t>
              </a:r>
            </a:p>
          </p:txBody>
        </p:sp>
        <p:sp>
          <p:nvSpPr>
            <p:cNvPr id="1326160" name="Rectangle 80"/>
            <p:cNvSpPr>
              <a:spLocks noChangeArrowheads="1"/>
            </p:cNvSpPr>
            <p:nvPr/>
          </p:nvSpPr>
          <p:spPr bwMode="auto">
            <a:xfrm>
              <a:off x="3407" y="2188"/>
              <a:ext cx="204" cy="1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000">
                  <a:latin typeface="Calibri"/>
                  <a:ea typeface="굴림" charset="-127"/>
                  <a:cs typeface="Calibri"/>
                </a:rPr>
                <a:t>A3</a:t>
              </a:r>
            </a:p>
          </p:txBody>
        </p:sp>
        <p:sp>
          <p:nvSpPr>
            <p:cNvPr id="1326161" name="Rectangle 81"/>
            <p:cNvSpPr>
              <a:spLocks noChangeArrowheads="1"/>
            </p:cNvSpPr>
            <p:nvPr/>
          </p:nvSpPr>
          <p:spPr bwMode="auto">
            <a:xfrm>
              <a:off x="3407" y="2284"/>
              <a:ext cx="204" cy="1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000">
                  <a:latin typeface="Calibri"/>
                  <a:ea typeface="굴림" charset="-127"/>
                  <a:cs typeface="Calibri"/>
                </a:rPr>
                <a:t>A4</a:t>
              </a:r>
            </a:p>
          </p:txBody>
        </p:sp>
        <p:sp>
          <p:nvSpPr>
            <p:cNvPr id="1326162" name="Rectangle 82"/>
            <p:cNvSpPr>
              <a:spLocks noChangeArrowheads="1"/>
            </p:cNvSpPr>
            <p:nvPr/>
          </p:nvSpPr>
          <p:spPr bwMode="auto">
            <a:xfrm>
              <a:off x="3407" y="2380"/>
              <a:ext cx="203" cy="1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000">
                  <a:latin typeface="Calibri"/>
                  <a:ea typeface="굴림" charset="-127"/>
                  <a:cs typeface="Calibri"/>
                </a:rPr>
                <a:t>A5</a:t>
              </a:r>
            </a:p>
          </p:txBody>
        </p:sp>
        <p:sp>
          <p:nvSpPr>
            <p:cNvPr id="1326163" name="Rectangle 83"/>
            <p:cNvSpPr>
              <a:spLocks noChangeArrowheads="1"/>
            </p:cNvSpPr>
            <p:nvPr/>
          </p:nvSpPr>
          <p:spPr bwMode="auto">
            <a:xfrm>
              <a:off x="3407" y="2476"/>
              <a:ext cx="204" cy="1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000">
                  <a:latin typeface="Calibri"/>
                  <a:ea typeface="굴림" charset="-127"/>
                  <a:cs typeface="Calibri"/>
                </a:rPr>
                <a:t>A6</a:t>
              </a:r>
            </a:p>
          </p:txBody>
        </p:sp>
        <p:sp>
          <p:nvSpPr>
            <p:cNvPr id="1326164" name="Rectangle 84"/>
            <p:cNvSpPr>
              <a:spLocks noChangeArrowheads="1"/>
            </p:cNvSpPr>
            <p:nvPr/>
          </p:nvSpPr>
          <p:spPr bwMode="auto">
            <a:xfrm>
              <a:off x="3407" y="2572"/>
              <a:ext cx="203" cy="1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000">
                  <a:latin typeface="Calibri"/>
                  <a:ea typeface="굴림" charset="-127"/>
                  <a:cs typeface="Calibri"/>
                </a:rPr>
                <a:t>A7</a:t>
              </a:r>
            </a:p>
          </p:txBody>
        </p:sp>
      </p:grpSp>
      <p:sp>
        <p:nvSpPr>
          <p:cNvPr id="1326165" name="Rectangle 85"/>
          <p:cNvSpPr>
            <a:spLocks noChangeArrowheads="1"/>
          </p:cNvSpPr>
          <p:nvPr/>
        </p:nvSpPr>
        <p:spPr bwMode="auto">
          <a:xfrm>
            <a:off x="4622800" y="2730500"/>
            <a:ext cx="298160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400">
                <a:latin typeface="Calibri"/>
                <a:ea typeface="굴림" charset="-127"/>
                <a:cs typeface="Calibri"/>
              </a:rPr>
              <a:t>S</a:t>
            </a:r>
            <a:r>
              <a:rPr lang="en-US" altLang="ko-KR" sz="1400" baseline="-25000">
                <a:latin typeface="Calibri"/>
                <a:ea typeface="굴림" charset="-127"/>
                <a:cs typeface="Calibri"/>
              </a:rPr>
              <a:t>i</a:t>
            </a:r>
          </a:p>
        </p:txBody>
      </p:sp>
      <p:sp>
        <p:nvSpPr>
          <p:cNvPr id="1326166" name="Rectangle 86"/>
          <p:cNvSpPr>
            <a:spLocks noChangeArrowheads="1"/>
          </p:cNvSpPr>
          <p:nvPr/>
        </p:nvSpPr>
        <p:spPr bwMode="auto">
          <a:xfrm>
            <a:off x="4622800" y="3035300"/>
            <a:ext cx="362280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400">
                <a:latin typeface="Calibri"/>
                <a:ea typeface="굴림" charset="-127"/>
                <a:cs typeface="Calibri"/>
              </a:rPr>
              <a:t>T</a:t>
            </a:r>
            <a:r>
              <a:rPr lang="en-US" altLang="ko-KR" sz="1400" baseline="-25000">
                <a:latin typeface="Calibri"/>
                <a:ea typeface="굴림" charset="-127"/>
                <a:cs typeface="Calibri"/>
              </a:rPr>
              <a:t>jk</a:t>
            </a:r>
          </a:p>
        </p:txBody>
      </p:sp>
      <p:sp>
        <p:nvSpPr>
          <p:cNvPr id="1326167" name="Rectangle 87"/>
          <p:cNvSpPr>
            <a:spLocks noChangeArrowheads="1"/>
          </p:cNvSpPr>
          <p:nvPr/>
        </p:nvSpPr>
        <p:spPr bwMode="auto">
          <a:xfrm>
            <a:off x="4622800" y="4178300"/>
            <a:ext cx="31409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400">
                <a:latin typeface="Calibri"/>
                <a:ea typeface="굴림" charset="-127"/>
                <a:cs typeface="Calibri"/>
              </a:rPr>
              <a:t>A</a:t>
            </a:r>
            <a:r>
              <a:rPr lang="en-US" altLang="ko-KR" sz="1400" baseline="-25000">
                <a:latin typeface="Calibri"/>
                <a:ea typeface="굴림" charset="-127"/>
                <a:cs typeface="Calibri"/>
              </a:rPr>
              <a:t>i</a:t>
            </a:r>
          </a:p>
        </p:txBody>
      </p:sp>
      <p:sp>
        <p:nvSpPr>
          <p:cNvPr id="1326168" name="Rectangle 88"/>
          <p:cNvSpPr>
            <a:spLocks noChangeArrowheads="1"/>
          </p:cNvSpPr>
          <p:nvPr/>
        </p:nvSpPr>
        <p:spPr bwMode="auto">
          <a:xfrm>
            <a:off x="4622800" y="4483100"/>
            <a:ext cx="375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400">
                <a:latin typeface="Calibri"/>
                <a:ea typeface="굴림" charset="-127"/>
                <a:cs typeface="Calibri"/>
              </a:rPr>
              <a:t>B</a:t>
            </a:r>
            <a:r>
              <a:rPr lang="en-US" altLang="ko-KR" sz="1400" baseline="-25000">
                <a:latin typeface="Calibri"/>
                <a:ea typeface="굴림" charset="-127"/>
                <a:cs typeface="Calibri"/>
              </a:rPr>
              <a:t>jk</a:t>
            </a:r>
          </a:p>
        </p:txBody>
      </p:sp>
      <p:sp>
        <p:nvSpPr>
          <p:cNvPr id="1326169" name="Rectangle 89"/>
          <p:cNvSpPr>
            <a:spLocks noChangeArrowheads="1"/>
          </p:cNvSpPr>
          <p:nvPr/>
        </p:nvSpPr>
        <p:spPr bwMode="auto">
          <a:xfrm>
            <a:off x="7405688" y="1970088"/>
            <a:ext cx="965200" cy="889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170" name="Rectangle 90"/>
          <p:cNvSpPr>
            <a:spLocks noChangeArrowheads="1"/>
          </p:cNvSpPr>
          <p:nvPr/>
        </p:nvSpPr>
        <p:spPr bwMode="auto">
          <a:xfrm>
            <a:off x="7442200" y="1968500"/>
            <a:ext cx="70276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400">
                <a:latin typeface="Calibri"/>
                <a:ea typeface="굴림" charset="-127"/>
                <a:cs typeface="Calibri"/>
              </a:rPr>
              <a:t>FP Add</a:t>
            </a:r>
          </a:p>
        </p:txBody>
      </p:sp>
      <p:sp>
        <p:nvSpPr>
          <p:cNvPr id="1326171" name="Rectangle 91"/>
          <p:cNvSpPr>
            <a:spLocks noChangeArrowheads="1"/>
          </p:cNvSpPr>
          <p:nvPr/>
        </p:nvSpPr>
        <p:spPr bwMode="auto">
          <a:xfrm>
            <a:off x="7442200" y="2273300"/>
            <a:ext cx="698647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400">
                <a:latin typeface="Calibri"/>
                <a:ea typeface="굴림" charset="-127"/>
                <a:cs typeface="Calibri"/>
              </a:rPr>
              <a:t>FP Mul</a:t>
            </a:r>
          </a:p>
        </p:txBody>
      </p:sp>
      <p:sp>
        <p:nvSpPr>
          <p:cNvPr id="1326172" name="Rectangle 92"/>
          <p:cNvSpPr>
            <a:spLocks noChangeArrowheads="1"/>
          </p:cNvSpPr>
          <p:nvPr/>
        </p:nvSpPr>
        <p:spPr bwMode="auto">
          <a:xfrm>
            <a:off x="7442200" y="2578100"/>
            <a:ext cx="808315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400">
                <a:latin typeface="Calibri"/>
                <a:ea typeface="굴림" charset="-127"/>
                <a:cs typeface="Calibri"/>
              </a:rPr>
              <a:t>FP Recip</a:t>
            </a:r>
          </a:p>
        </p:txBody>
      </p:sp>
      <p:sp>
        <p:nvSpPr>
          <p:cNvPr id="1326173" name="Line 93"/>
          <p:cNvSpPr>
            <a:spLocks noChangeShapeType="1"/>
          </p:cNvSpPr>
          <p:nvPr/>
        </p:nvSpPr>
        <p:spPr bwMode="auto">
          <a:xfrm>
            <a:off x="7405688" y="22621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174" name="Line 94"/>
          <p:cNvSpPr>
            <a:spLocks noChangeShapeType="1"/>
          </p:cNvSpPr>
          <p:nvPr/>
        </p:nvSpPr>
        <p:spPr bwMode="auto">
          <a:xfrm>
            <a:off x="7405688" y="25669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grpSp>
        <p:nvGrpSpPr>
          <p:cNvPr id="1326175" name="Group 95"/>
          <p:cNvGrpSpPr>
            <a:grpSpLocks/>
          </p:cNvGrpSpPr>
          <p:nvPr/>
        </p:nvGrpSpPr>
        <p:grpSpPr bwMode="auto">
          <a:xfrm>
            <a:off x="7405688" y="2959100"/>
            <a:ext cx="965200" cy="1219200"/>
            <a:chOff x="4624" y="1872"/>
            <a:chExt cx="608" cy="768"/>
          </a:xfrm>
        </p:grpSpPr>
        <p:sp>
          <p:nvSpPr>
            <p:cNvPr id="1326176" name="Rectangle 96"/>
            <p:cNvSpPr>
              <a:spLocks noChangeArrowheads="1"/>
            </p:cNvSpPr>
            <p:nvPr/>
          </p:nvSpPr>
          <p:spPr bwMode="auto">
            <a:xfrm>
              <a:off x="4624" y="1873"/>
              <a:ext cx="608" cy="7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177" name="Rectangle 97"/>
            <p:cNvSpPr>
              <a:spLocks noChangeArrowheads="1"/>
            </p:cNvSpPr>
            <p:nvPr/>
          </p:nvSpPr>
          <p:spPr bwMode="auto">
            <a:xfrm>
              <a:off x="4647" y="1872"/>
              <a:ext cx="461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400">
                  <a:latin typeface="Calibri"/>
                  <a:ea typeface="굴림" charset="-127"/>
                  <a:cs typeface="Calibri"/>
                </a:rPr>
                <a:t>Int Add</a:t>
              </a:r>
            </a:p>
          </p:txBody>
        </p:sp>
        <p:sp>
          <p:nvSpPr>
            <p:cNvPr id="1326178" name="Rectangle 98"/>
            <p:cNvSpPr>
              <a:spLocks noChangeArrowheads="1"/>
            </p:cNvSpPr>
            <p:nvPr/>
          </p:nvSpPr>
          <p:spPr bwMode="auto">
            <a:xfrm>
              <a:off x="4647" y="2064"/>
              <a:ext cx="511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400">
                  <a:latin typeface="Calibri"/>
                  <a:ea typeface="굴림" charset="-127"/>
                  <a:cs typeface="Calibri"/>
                </a:rPr>
                <a:t>Int Logic</a:t>
              </a:r>
            </a:p>
          </p:txBody>
        </p:sp>
        <p:sp>
          <p:nvSpPr>
            <p:cNvPr id="1326179" name="Rectangle 99"/>
            <p:cNvSpPr>
              <a:spLocks noChangeArrowheads="1"/>
            </p:cNvSpPr>
            <p:nvPr/>
          </p:nvSpPr>
          <p:spPr bwMode="auto">
            <a:xfrm>
              <a:off x="4647" y="2256"/>
              <a:ext cx="485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400">
                  <a:latin typeface="Calibri"/>
                  <a:ea typeface="굴림" charset="-127"/>
                  <a:cs typeface="Calibri"/>
                </a:rPr>
                <a:t>Int Shift</a:t>
              </a:r>
            </a:p>
          </p:txBody>
        </p:sp>
        <p:sp>
          <p:nvSpPr>
            <p:cNvPr id="1326180" name="Line 100"/>
            <p:cNvSpPr>
              <a:spLocks noChangeShapeType="1"/>
            </p:cNvSpPr>
            <p:nvPr/>
          </p:nvSpPr>
          <p:spPr bwMode="auto">
            <a:xfrm>
              <a:off x="4624" y="2057"/>
              <a:ext cx="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181" name="Line 101"/>
            <p:cNvSpPr>
              <a:spLocks noChangeShapeType="1"/>
            </p:cNvSpPr>
            <p:nvPr/>
          </p:nvSpPr>
          <p:spPr bwMode="auto">
            <a:xfrm>
              <a:off x="4624" y="2249"/>
              <a:ext cx="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182" name="Rectangle 102"/>
            <p:cNvSpPr>
              <a:spLocks noChangeArrowheads="1"/>
            </p:cNvSpPr>
            <p:nvPr/>
          </p:nvSpPr>
          <p:spPr bwMode="auto">
            <a:xfrm>
              <a:off x="4647" y="2448"/>
              <a:ext cx="487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400">
                  <a:latin typeface="Calibri"/>
                  <a:ea typeface="굴림" charset="-127"/>
                  <a:cs typeface="Calibri"/>
                </a:rPr>
                <a:t>Pop Cnt</a:t>
              </a:r>
            </a:p>
          </p:txBody>
        </p:sp>
        <p:sp>
          <p:nvSpPr>
            <p:cNvPr id="1326183" name="Line 103"/>
            <p:cNvSpPr>
              <a:spLocks noChangeShapeType="1"/>
            </p:cNvSpPr>
            <p:nvPr/>
          </p:nvSpPr>
          <p:spPr bwMode="auto">
            <a:xfrm>
              <a:off x="4624" y="2441"/>
              <a:ext cx="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sp>
        <p:nvSpPr>
          <p:cNvPr id="1326184" name="Freeform 104"/>
          <p:cNvSpPr>
            <a:spLocks/>
          </p:cNvSpPr>
          <p:nvPr/>
        </p:nvSpPr>
        <p:spPr bwMode="auto">
          <a:xfrm>
            <a:off x="6084888" y="2273300"/>
            <a:ext cx="1296987" cy="306388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88" y="192"/>
              </a:cxn>
              <a:cxn ang="0">
                <a:pos x="288" y="0"/>
              </a:cxn>
              <a:cxn ang="0">
                <a:pos x="816" y="0"/>
              </a:cxn>
            </a:cxnLst>
            <a:rect l="0" t="0" r="r" b="b"/>
            <a:pathLst>
              <a:path w="817" h="193">
                <a:moveTo>
                  <a:pt x="0" y="192"/>
                </a:moveTo>
                <a:lnTo>
                  <a:pt x="288" y="192"/>
                </a:lnTo>
                <a:lnTo>
                  <a:pt x="288" y="0"/>
                </a:lnTo>
                <a:lnTo>
                  <a:pt x="8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185" name="Freeform 105"/>
          <p:cNvSpPr>
            <a:spLocks/>
          </p:cNvSpPr>
          <p:nvPr/>
        </p:nvSpPr>
        <p:spPr bwMode="auto">
          <a:xfrm>
            <a:off x="6542088" y="2578100"/>
            <a:ext cx="839787" cy="839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28"/>
              </a:cxn>
              <a:cxn ang="0">
                <a:pos x="528" y="528"/>
              </a:cxn>
            </a:cxnLst>
            <a:rect l="0" t="0" r="r" b="b"/>
            <a:pathLst>
              <a:path w="529" h="529">
                <a:moveTo>
                  <a:pt x="0" y="0"/>
                </a:moveTo>
                <a:lnTo>
                  <a:pt x="0" y="528"/>
                </a:lnTo>
                <a:lnTo>
                  <a:pt x="528" y="52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186" name="Freeform 106"/>
          <p:cNvSpPr>
            <a:spLocks/>
          </p:cNvSpPr>
          <p:nvPr/>
        </p:nvSpPr>
        <p:spPr bwMode="auto">
          <a:xfrm>
            <a:off x="6084888" y="2425700"/>
            <a:ext cx="1296987" cy="458788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288"/>
              </a:cxn>
              <a:cxn ang="0">
                <a:pos x="384" y="0"/>
              </a:cxn>
              <a:cxn ang="0">
                <a:pos x="816" y="0"/>
              </a:cxn>
            </a:cxnLst>
            <a:rect l="0" t="0" r="r" b="b"/>
            <a:pathLst>
              <a:path w="817" h="289">
                <a:moveTo>
                  <a:pt x="0" y="288"/>
                </a:moveTo>
                <a:lnTo>
                  <a:pt x="384" y="288"/>
                </a:lnTo>
                <a:lnTo>
                  <a:pt x="384" y="0"/>
                </a:lnTo>
                <a:lnTo>
                  <a:pt x="8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187" name="Freeform 107"/>
          <p:cNvSpPr>
            <a:spLocks/>
          </p:cNvSpPr>
          <p:nvPr/>
        </p:nvSpPr>
        <p:spPr bwMode="auto">
          <a:xfrm>
            <a:off x="6694488" y="2882900"/>
            <a:ext cx="687387" cy="6873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32"/>
              </a:cxn>
              <a:cxn ang="0">
                <a:pos x="432" y="432"/>
              </a:cxn>
            </a:cxnLst>
            <a:rect l="0" t="0" r="r" b="b"/>
            <a:pathLst>
              <a:path w="433" h="433">
                <a:moveTo>
                  <a:pt x="0" y="0"/>
                </a:moveTo>
                <a:lnTo>
                  <a:pt x="0" y="432"/>
                </a:lnTo>
                <a:lnTo>
                  <a:pt x="432" y="43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188" name="Freeform 108"/>
          <p:cNvSpPr>
            <a:spLocks/>
          </p:cNvSpPr>
          <p:nvPr/>
        </p:nvSpPr>
        <p:spPr bwMode="auto">
          <a:xfrm>
            <a:off x="6084888" y="2578100"/>
            <a:ext cx="1296987" cy="611188"/>
          </a:xfrm>
          <a:custGeom>
            <a:avLst/>
            <a:gdLst/>
            <a:ahLst/>
            <a:cxnLst>
              <a:cxn ang="0">
                <a:pos x="816" y="0"/>
              </a:cxn>
              <a:cxn ang="0">
                <a:pos x="480" y="0"/>
              </a:cxn>
              <a:cxn ang="0">
                <a:pos x="480" y="384"/>
              </a:cxn>
              <a:cxn ang="0">
                <a:pos x="0" y="384"/>
              </a:cxn>
            </a:cxnLst>
            <a:rect l="0" t="0" r="r" b="b"/>
            <a:pathLst>
              <a:path w="817" h="385">
                <a:moveTo>
                  <a:pt x="816" y="0"/>
                </a:moveTo>
                <a:lnTo>
                  <a:pt x="480" y="0"/>
                </a:lnTo>
                <a:lnTo>
                  <a:pt x="480" y="384"/>
                </a:lnTo>
                <a:lnTo>
                  <a:pt x="0" y="38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189" name="Freeform 109"/>
          <p:cNvSpPr>
            <a:spLocks/>
          </p:cNvSpPr>
          <p:nvPr/>
        </p:nvSpPr>
        <p:spPr bwMode="auto">
          <a:xfrm>
            <a:off x="6846888" y="3187700"/>
            <a:ext cx="534987" cy="534988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336"/>
              </a:cxn>
              <a:cxn ang="0">
                <a:pos x="0" y="0"/>
              </a:cxn>
            </a:cxnLst>
            <a:rect l="0" t="0" r="r" b="b"/>
            <a:pathLst>
              <a:path w="337" h="337">
                <a:moveTo>
                  <a:pt x="336" y="336"/>
                </a:moveTo>
                <a:lnTo>
                  <a:pt x="0" y="336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190" name="Rectangle 110"/>
          <p:cNvSpPr>
            <a:spLocks noChangeArrowheads="1"/>
          </p:cNvSpPr>
          <p:nvPr/>
        </p:nvSpPr>
        <p:spPr bwMode="auto">
          <a:xfrm>
            <a:off x="6223000" y="2273300"/>
            <a:ext cx="29816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400">
                <a:latin typeface="Calibri"/>
                <a:ea typeface="굴림" charset="-127"/>
                <a:cs typeface="Calibri"/>
              </a:rPr>
              <a:t>S</a:t>
            </a:r>
            <a:r>
              <a:rPr lang="en-US" altLang="ko-KR" sz="1400" baseline="-25000">
                <a:latin typeface="Calibri"/>
                <a:ea typeface="굴림" charset="-127"/>
                <a:cs typeface="Calibri"/>
              </a:rPr>
              <a:t>j</a:t>
            </a:r>
          </a:p>
        </p:txBody>
      </p:sp>
      <p:sp>
        <p:nvSpPr>
          <p:cNvPr id="1326191" name="Rectangle 111"/>
          <p:cNvSpPr>
            <a:spLocks noChangeArrowheads="1"/>
          </p:cNvSpPr>
          <p:nvPr/>
        </p:nvSpPr>
        <p:spPr bwMode="auto">
          <a:xfrm>
            <a:off x="6223000" y="2882900"/>
            <a:ext cx="298160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400">
                <a:latin typeface="Calibri"/>
                <a:ea typeface="굴림" charset="-127"/>
                <a:cs typeface="Calibri"/>
              </a:rPr>
              <a:t>S</a:t>
            </a:r>
            <a:r>
              <a:rPr lang="en-US" altLang="ko-KR" sz="1400" baseline="-25000">
                <a:latin typeface="Calibri"/>
                <a:ea typeface="굴림" charset="-127"/>
                <a:cs typeface="Calibri"/>
              </a:rPr>
              <a:t>i</a:t>
            </a:r>
          </a:p>
        </p:txBody>
      </p:sp>
      <p:sp>
        <p:nvSpPr>
          <p:cNvPr id="1326192" name="Rectangle 112"/>
          <p:cNvSpPr>
            <a:spLocks noChangeArrowheads="1"/>
          </p:cNvSpPr>
          <p:nvPr/>
        </p:nvSpPr>
        <p:spPr bwMode="auto">
          <a:xfrm>
            <a:off x="6223000" y="2578100"/>
            <a:ext cx="319646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400">
                <a:latin typeface="Calibri"/>
                <a:ea typeface="굴림" charset="-127"/>
                <a:cs typeface="Calibri"/>
              </a:rPr>
              <a:t>S</a:t>
            </a:r>
            <a:r>
              <a:rPr lang="en-US" altLang="ko-KR" sz="1400" baseline="-25000">
                <a:latin typeface="Calibri"/>
                <a:ea typeface="굴림" charset="-127"/>
                <a:cs typeface="Calibri"/>
              </a:rPr>
              <a:t>k</a:t>
            </a:r>
          </a:p>
        </p:txBody>
      </p:sp>
      <p:sp>
        <p:nvSpPr>
          <p:cNvPr id="1326193" name="Rectangle 113"/>
          <p:cNvSpPr>
            <a:spLocks noChangeArrowheads="1"/>
          </p:cNvSpPr>
          <p:nvPr/>
        </p:nvSpPr>
        <p:spPr bwMode="auto">
          <a:xfrm>
            <a:off x="7405688" y="4332288"/>
            <a:ext cx="965200" cy="584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194" name="Rectangle 114"/>
          <p:cNvSpPr>
            <a:spLocks noChangeArrowheads="1"/>
          </p:cNvSpPr>
          <p:nvPr/>
        </p:nvSpPr>
        <p:spPr bwMode="auto">
          <a:xfrm>
            <a:off x="7442200" y="4330700"/>
            <a:ext cx="902930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400">
                <a:latin typeface="Calibri"/>
                <a:ea typeface="굴림" charset="-127"/>
                <a:cs typeface="Calibri"/>
              </a:rPr>
              <a:t>Addr Add</a:t>
            </a:r>
          </a:p>
        </p:txBody>
      </p:sp>
      <p:sp>
        <p:nvSpPr>
          <p:cNvPr id="1326195" name="Rectangle 115"/>
          <p:cNvSpPr>
            <a:spLocks noChangeArrowheads="1"/>
          </p:cNvSpPr>
          <p:nvPr/>
        </p:nvSpPr>
        <p:spPr bwMode="auto">
          <a:xfrm>
            <a:off x="7442200" y="4635500"/>
            <a:ext cx="898810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400">
                <a:latin typeface="Calibri"/>
                <a:ea typeface="굴림" charset="-127"/>
                <a:cs typeface="Calibri"/>
              </a:rPr>
              <a:t>Addr Mul</a:t>
            </a:r>
          </a:p>
        </p:txBody>
      </p:sp>
      <p:sp>
        <p:nvSpPr>
          <p:cNvPr id="1326196" name="Line 116"/>
          <p:cNvSpPr>
            <a:spLocks noChangeShapeType="1"/>
          </p:cNvSpPr>
          <p:nvPr/>
        </p:nvSpPr>
        <p:spPr bwMode="auto">
          <a:xfrm>
            <a:off x="7405688" y="46243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197" name="Line 117"/>
          <p:cNvSpPr>
            <a:spLocks noChangeShapeType="1"/>
          </p:cNvSpPr>
          <p:nvPr/>
        </p:nvSpPr>
        <p:spPr bwMode="auto">
          <a:xfrm>
            <a:off x="6110288" y="4395788"/>
            <a:ext cx="127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198" name="Line 118"/>
          <p:cNvSpPr>
            <a:spLocks noChangeShapeType="1"/>
          </p:cNvSpPr>
          <p:nvPr/>
        </p:nvSpPr>
        <p:spPr bwMode="auto">
          <a:xfrm>
            <a:off x="6110288" y="4624388"/>
            <a:ext cx="127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199" name="Line 119"/>
          <p:cNvSpPr>
            <a:spLocks noChangeShapeType="1"/>
          </p:cNvSpPr>
          <p:nvPr/>
        </p:nvSpPr>
        <p:spPr bwMode="auto">
          <a:xfrm flipH="1">
            <a:off x="6084888" y="4852988"/>
            <a:ext cx="132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200" name="Rectangle 120"/>
          <p:cNvSpPr>
            <a:spLocks noChangeArrowheads="1"/>
          </p:cNvSpPr>
          <p:nvPr/>
        </p:nvSpPr>
        <p:spPr bwMode="auto">
          <a:xfrm>
            <a:off x="6527800" y="4102100"/>
            <a:ext cx="315262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400">
                <a:latin typeface="Calibri"/>
                <a:ea typeface="굴림" charset="-127"/>
                <a:cs typeface="Calibri"/>
              </a:rPr>
              <a:t>A</a:t>
            </a:r>
            <a:r>
              <a:rPr lang="en-US" altLang="ko-KR" sz="1400" baseline="-25000">
                <a:latin typeface="Calibri"/>
                <a:ea typeface="굴림" charset="-127"/>
                <a:cs typeface="Calibri"/>
              </a:rPr>
              <a:t>j</a:t>
            </a:r>
          </a:p>
        </p:txBody>
      </p:sp>
      <p:sp>
        <p:nvSpPr>
          <p:cNvPr id="1326201" name="Rectangle 121"/>
          <p:cNvSpPr>
            <a:spLocks noChangeArrowheads="1"/>
          </p:cNvSpPr>
          <p:nvPr/>
        </p:nvSpPr>
        <p:spPr bwMode="auto">
          <a:xfrm>
            <a:off x="6527800" y="4559300"/>
            <a:ext cx="31409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400">
                <a:latin typeface="Calibri"/>
                <a:ea typeface="굴림" charset="-127"/>
                <a:cs typeface="Calibri"/>
              </a:rPr>
              <a:t>A</a:t>
            </a:r>
            <a:r>
              <a:rPr lang="en-US" altLang="ko-KR" sz="1400" baseline="-25000">
                <a:latin typeface="Calibri"/>
                <a:ea typeface="굴림" charset="-127"/>
                <a:cs typeface="Calibri"/>
              </a:rPr>
              <a:t>i</a:t>
            </a:r>
          </a:p>
        </p:txBody>
      </p:sp>
      <p:sp>
        <p:nvSpPr>
          <p:cNvPr id="1326202" name="Rectangle 122"/>
          <p:cNvSpPr>
            <a:spLocks noChangeArrowheads="1"/>
          </p:cNvSpPr>
          <p:nvPr/>
        </p:nvSpPr>
        <p:spPr bwMode="auto">
          <a:xfrm>
            <a:off x="6527800" y="4330700"/>
            <a:ext cx="341036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400">
                <a:latin typeface="Calibri"/>
                <a:ea typeface="굴림" charset="-127"/>
                <a:cs typeface="Calibri"/>
              </a:rPr>
              <a:t>A</a:t>
            </a:r>
            <a:r>
              <a:rPr lang="en-US" altLang="ko-KR" sz="1400" baseline="-25000">
                <a:latin typeface="Calibri"/>
                <a:ea typeface="굴림" charset="-127"/>
                <a:cs typeface="Calibri"/>
              </a:rPr>
              <a:t>k</a:t>
            </a:r>
          </a:p>
        </p:txBody>
      </p:sp>
      <p:sp>
        <p:nvSpPr>
          <p:cNvPr id="1326203" name="Rectangle 123"/>
          <p:cNvSpPr>
            <a:spLocks noChangeArrowheads="1"/>
          </p:cNvSpPr>
          <p:nvPr/>
        </p:nvSpPr>
        <p:spPr bwMode="auto">
          <a:xfrm>
            <a:off x="914400" y="5905717"/>
            <a:ext cx="6530647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2000" i="1" dirty="0">
                <a:latin typeface="Calibri"/>
                <a:ea typeface="굴림" charset="-127"/>
                <a:cs typeface="Calibri"/>
              </a:rPr>
              <a:t>memory bank cycle </a:t>
            </a:r>
            <a:r>
              <a:rPr lang="en-US" altLang="ko-KR" sz="2000" dirty="0">
                <a:latin typeface="Calibri"/>
                <a:ea typeface="굴림" charset="-127"/>
                <a:cs typeface="Calibri"/>
              </a:rPr>
              <a:t>50 ns     </a:t>
            </a:r>
            <a:r>
              <a:rPr lang="en-US" altLang="ko-KR" sz="2000" i="1" dirty="0">
                <a:latin typeface="Calibri"/>
                <a:ea typeface="굴림" charset="-127"/>
                <a:cs typeface="Calibri"/>
              </a:rPr>
              <a:t>processor cycle </a:t>
            </a:r>
            <a:r>
              <a:rPr lang="en-US" altLang="ko-KR" sz="2000" dirty="0">
                <a:latin typeface="Calibri"/>
                <a:ea typeface="굴림" charset="-127"/>
                <a:cs typeface="Calibri"/>
              </a:rPr>
              <a:t>12.5 ns (80MHz)</a:t>
            </a:r>
          </a:p>
        </p:txBody>
      </p:sp>
      <p:sp>
        <p:nvSpPr>
          <p:cNvPr id="1326204" name="Rectangle 124"/>
          <p:cNvSpPr>
            <a:spLocks noChangeArrowheads="1"/>
          </p:cNvSpPr>
          <p:nvPr/>
        </p:nvSpPr>
        <p:spPr bwMode="auto">
          <a:xfrm>
            <a:off x="2884488" y="901700"/>
            <a:ext cx="3200400" cy="1225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205" name="Line 125"/>
          <p:cNvSpPr>
            <a:spLocks noChangeShapeType="1"/>
          </p:cNvSpPr>
          <p:nvPr/>
        </p:nvSpPr>
        <p:spPr bwMode="auto">
          <a:xfrm>
            <a:off x="2884488" y="1044575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206" name="Line 126"/>
          <p:cNvSpPr>
            <a:spLocks noChangeShapeType="1"/>
          </p:cNvSpPr>
          <p:nvPr/>
        </p:nvSpPr>
        <p:spPr bwMode="auto">
          <a:xfrm>
            <a:off x="2884488" y="1201738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207" name="Line 127"/>
          <p:cNvSpPr>
            <a:spLocks noChangeShapeType="1"/>
          </p:cNvSpPr>
          <p:nvPr/>
        </p:nvSpPr>
        <p:spPr bwMode="auto">
          <a:xfrm>
            <a:off x="2884488" y="1357313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208" name="Line 128"/>
          <p:cNvSpPr>
            <a:spLocks noChangeShapeType="1"/>
          </p:cNvSpPr>
          <p:nvPr/>
        </p:nvSpPr>
        <p:spPr bwMode="auto">
          <a:xfrm>
            <a:off x="2884488" y="1514475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209" name="Line 129"/>
          <p:cNvSpPr>
            <a:spLocks noChangeShapeType="1"/>
          </p:cNvSpPr>
          <p:nvPr/>
        </p:nvSpPr>
        <p:spPr bwMode="auto">
          <a:xfrm>
            <a:off x="2884488" y="1671638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210" name="Line 130"/>
          <p:cNvSpPr>
            <a:spLocks noChangeShapeType="1"/>
          </p:cNvSpPr>
          <p:nvPr/>
        </p:nvSpPr>
        <p:spPr bwMode="auto">
          <a:xfrm>
            <a:off x="2884488" y="1827213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211" name="Line 131"/>
          <p:cNvSpPr>
            <a:spLocks noChangeShapeType="1"/>
          </p:cNvSpPr>
          <p:nvPr/>
        </p:nvSpPr>
        <p:spPr bwMode="auto">
          <a:xfrm>
            <a:off x="2884488" y="1984375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grpSp>
        <p:nvGrpSpPr>
          <p:cNvPr id="1326212" name="Group 132"/>
          <p:cNvGrpSpPr>
            <a:grpSpLocks/>
          </p:cNvGrpSpPr>
          <p:nvPr/>
        </p:nvGrpSpPr>
        <p:grpSpPr bwMode="auto">
          <a:xfrm>
            <a:off x="5475288" y="868363"/>
            <a:ext cx="336550" cy="1309688"/>
            <a:chOff x="2282" y="576"/>
            <a:chExt cx="212" cy="825"/>
          </a:xfrm>
        </p:grpSpPr>
        <p:sp>
          <p:nvSpPr>
            <p:cNvPr id="1326213" name="Rectangle 133"/>
            <p:cNvSpPr>
              <a:spLocks noChangeArrowheads="1"/>
            </p:cNvSpPr>
            <p:nvPr/>
          </p:nvSpPr>
          <p:spPr bwMode="auto">
            <a:xfrm>
              <a:off x="2282" y="576"/>
              <a:ext cx="212" cy="1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000">
                  <a:latin typeface="Calibri"/>
                  <a:ea typeface="굴림" charset="-127"/>
                  <a:cs typeface="Calibri"/>
                </a:rPr>
                <a:t>V0</a:t>
              </a:r>
            </a:p>
          </p:txBody>
        </p:sp>
        <p:sp>
          <p:nvSpPr>
            <p:cNvPr id="1326214" name="Rectangle 134"/>
            <p:cNvSpPr>
              <a:spLocks noChangeArrowheads="1"/>
            </p:cNvSpPr>
            <p:nvPr/>
          </p:nvSpPr>
          <p:spPr bwMode="auto">
            <a:xfrm>
              <a:off x="2282" y="672"/>
              <a:ext cx="204" cy="1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000">
                  <a:latin typeface="Calibri"/>
                  <a:ea typeface="굴림" charset="-127"/>
                  <a:cs typeface="Calibri"/>
                </a:rPr>
                <a:t>V1</a:t>
              </a:r>
            </a:p>
          </p:txBody>
        </p:sp>
        <p:sp>
          <p:nvSpPr>
            <p:cNvPr id="1326215" name="Rectangle 135"/>
            <p:cNvSpPr>
              <a:spLocks noChangeArrowheads="1"/>
            </p:cNvSpPr>
            <p:nvPr/>
          </p:nvSpPr>
          <p:spPr bwMode="auto">
            <a:xfrm>
              <a:off x="2282" y="768"/>
              <a:ext cx="204" cy="1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000">
                  <a:latin typeface="Calibri"/>
                  <a:ea typeface="굴림" charset="-127"/>
                  <a:cs typeface="Calibri"/>
                </a:rPr>
                <a:t>V2</a:t>
              </a:r>
            </a:p>
          </p:txBody>
        </p:sp>
        <p:sp>
          <p:nvSpPr>
            <p:cNvPr id="1326216" name="Rectangle 136"/>
            <p:cNvSpPr>
              <a:spLocks noChangeArrowheads="1"/>
            </p:cNvSpPr>
            <p:nvPr/>
          </p:nvSpPr>
          <p:spPr bwMode="auto">
            <a:xfrm>
              <a:off x="2282" y="864"/>
              <a:ext cx="204" cy="1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000">
                  <a:latin typeface="Calibri"/>
                  <a:ea typeface="굴림" charset="-127"/>
                  <a:cs typeface="Calibri"/>
                </a:rPr>
                <a:t>V3</a:t>
              </a:r>
            </a:p>
          </p:txBody>
        </p:sp>
        <p:sp>
          <p:nvSpPr>
            <p:cNvPr id="1326217" name="Rectangle 137"/>
            <p:cNvSpPr>
              <a:spLocks noChangeArrowheads="1"/>
            </p:cNvSpPr>
            <p:nvPr/>
          </p:nvSpPr>
          <p:spPr bwMode="auto">
            <a:xfrm>
              <a:off x="2282" y="960"/>
              <a:ext cx="212" cy="1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000">
                  <a:latin typeface="Calibri"/>
                  <a:ea typeface="굴림" charset="-127"/>
                  <a:cs typeface="Calibri"/>
                </a:rPr>
                <a:t>V4</a:t>
              </a:r>
            </a:p>
          </p:txBody>
        </p:sp>
        <p:sp>
          <p:nvSpPr>
            <p:cNvPr id="1326218" name="Rectangle 138"/>
            <p:cNvSpPr>
              <a:spLocks noChangeArrowheads="1"/>
            </p:cNvSpPr>
            <p:nvPr/>
          </p:nvSpPr>
          <p:spPr bwMode="auto">
            <a:xfrm>
              <a:off x="2282" y="1056"/>
              <a:ext cx="204" cy="1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000">
                  <a:latin typeface="Calibri"/>
                  <a:ea typeface="굴림" charset="-127"/>
                  <a:cs typeface="Calibri"/>
                </a:rPr>
                <a:t>V5</a:t>
              </a:r>
            </a:p>
          </p:txBody>
        </p:sp>
        <p:sp>
          <p:nvSpPr>
            <p:cNvPr id="1326219" name="Rectangle 139"/>
            <p:cNvSpPr>
              <a:spLocks noChangeArrowheads="1"/>
            </p:cNvSpPr>
            <p:nvPr/>
          </p:nvSpPr>
          <p:spPr bwMode="auto">
            <a:xfrm>
              <a:off x="2282" y="1152"/>
              <a:ext cx="204" cy="1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000">
                  <a:latin typeface="Calibri"/>
                  <a:ea typeface="굴림" charset="-127"/>
                  <a:cs typeface="Calibri"/>
                </a:rPr>
                <a:t>V6</a:t>
              </a:r>
            </a:p>
          </p:txBody>
        </p:sp>
        <p:sp>
          <p:nvSpPr>
            <p:cNvPr id="1326220" name="Rectangle 140"/>
            <p:cNvSpPr>
              <a:spLocks noChangeArrowheads="1"/>
            </p:cNvSpPr>
            <p:nvPr/>
          </p:nvSpPr>
          <p:spPr bwMode="auto">
            <a:xfrm>
              <a:off x="2282" y="1248"/>
              <a:ext cx="204" cy="1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000">
                  <a:latin typeface="Calibri"/>
                  <a:ea typeface="굴림" charset="-127"/>
                  <a:cs typeface="Calibri"/>
                </a:rPr>
                <a:t>V7</a:t>
              </a:r>
            </a:p>
          </p:txBody>
        </p:sp>
      </p:grpSp>
      <p:sp>
        <p:nvSpPr>
          <p:cNvPr id="1326221" name="Line 141"/>
          <p:cNvSpPr>
            <a:spLocks noChangeShapeType="1"/>
          </p:cNvSpPr>
          <p:nvPr/>
        </p:nvSpPr>
        <p:spPr bwMode="auto">
          <a:xfrm flipH="1">
            <a:off x="2514600" y="1512888"/>
            <a:ext cx="376238" cy="4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222" name="Line 142"/>
          <p:cNvSpPr>
            <a:spLocks noChangeShapeType="1"/>
          </p:cNvSpPr>
          <p:nvPr/>
        </p:nvSpPr>
        <p:spPr bwMode="auto">
          <a:xfrm flipV="1">
            <a:off x="6846888" y="11303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223" name="Line 143"/>
          <p:cNvSpPr>
            <a:spLocks noChangeShapeType="1"/>
          </p:cNvSpPr>
          <p:nvPr/>
        </p:nvSpPr>
        <p:spPr bwMode="auto">
          <a:xfrm flipH="1">
            <a:off x="6084888" y="11303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224" name="Line 144"/>
          <p:cNvSpPr>
            <a:spLocks noChangeShapeType="1"/>
          </p:cNvSpPr>
          <p:nvPr/>
        </p:nvSpPr>
        <p:spPr bwMode="auto">
          <a:xfrm>
            <a:off x="6084888" y="14351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225" name="Line 145"/>
          <p:cNvSpPr>
            <a:spLocks noChangeShapeType="1"/>
          </p:cNvSpPr>
          <p:nvPr/>
        </p:nvSpPr>
        <p:spPr bwMode="auto">
          <a:xfrm>
            <a:off x="6542088" y="17399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226" name="Line 146"/>
          <p:cNvSpPr>
            <a:spLocks noChangeShapeType="1"/>
          </p:cNvSpPr>
          <p:nvPr/>
        </p:nvSpPr>
        <p:spPr bwMode="auto">
          <a:xfrm>
            <a:off x="6084888" y="17399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227" name="Line 147"/>
          <p:cNvSpPr>
            <a:spLocks noChangeShapeType="1"/>
          </p:cNvSpPr>
          <p:nvPr/>
        </p:nvSpPr>
        <p:spPr bwMode="auto">
          <a:xfrm flipV="1">
            <a:off x="6694488" y="1435100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26228" name="Rectangle 148"/>
          <p:cNvSpPr>
            <a:spLocks noChangeArrowheads="1"/>
          </p:cNvSpPr>
          <p:nvPr/>
        </p:nvSpPr>
        <p:spPr bwMode="auto">
          <a:xfrm>
            <a:off x="6161088" y="1435100"/>
            <a:ext cx="349456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400">
                <a:latin typeface="Calibri"/>
                <a:ea typeface="굴림" charset="-127"/>
                <a:cs typeface="Calibri"/>
              </a:rPr>
              <a:t>V</a:t>
            </a:r>
            <a:r>
              <a:rPr lang="en-US" altLang="ko-KR" sz="1400" baseline="-25000">
                <a:latin typeface="Calibri"/>
                <a:ea typeface="굴림" charset="-127"/>
                <a:cs typeface="Calibri"/>
              </a:rPr>
              <a:t>k</a:t>
            </a:r>
          </a:p>
        </p:txBody>
      </p:sp>
      <p:sp>
        <p:nvSpPr>
          <p:cNvPr id="1326229" name="Rectangle 149"/>
          <p:cNvSpPr>
            <a:spLocks noChangeArrowheads="1"/>
          </p:cNvSpPr>
          <p:nvPr/>
        </p:nvSpPr>
        <p:spPr bwMode="auto">
          <a:xfrm>
            <a:off x="6161088" y="1130300"/>
            <a:ext cx="319470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400">
                <a:latin typeface="Calibri"/>
                <a:ea typeface="굴림" charset="-127"/>
                <a:cs typeface="Calibri"/>
              </a:rPr>
              <a:t>V</a:t>
            </a:r>
            <a:r>
              <a:rPr lang="en-US" altLang="ko-KR" sz="1400" baseline="-25000">
                <a:latin typeface="Calibri"/>
                <a:ea typeface="굴림" charset="-127"/>
                <a:cs typeface="Calibri"/>
              </a:rPr>
              <a:t>j</a:t>
            </a:r>
          </a:p>
        </p:txBody>
      </p:sp>
      <p:sp>
        <p:nvSpPr>
          <p:cNvPr id="1326230" name="Rectangle 150"/>
          <p:cNvSpPr>
            <a:spLocks noChangeArrowheads="1"/>
          </p:cNvSpPr>
          <p:nvPr/>
        </p:nvSpPr>
        <p:spPr bwMode="auto">
          <a:xfrm>
            <a:off x="6161088" y="825500"/>
            <a:ext cx="318301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400">
                <a:latin typeface="Calibri"/>
                <a:ea typeface="굴림" charset="-127"/>
                <a:cs typeface="Calibri"/>
              </a:rPr>
              <a:t>V</a:t>
            </a:r>
            <a:r>
              <a:rPr lang="en-US" altLang="ko-KR" sz="1400" baseline="-25000">
                <a:latin typeface="Calibri"/>
                <a:ea typeface="굴림" charset="-127"/>
                <a:cs typeface="Calibri"/>
              </a:rPr>
              <a:t>i</a:t>
            </a:r>
          </a:p>
        </p:txBody>
      </p:sp>
      <p:grpSp>
        <p:nvGrpSpPr>
          <p:cNvPr id="1326231" name="Group 151"/>
          <p:cNvGrpSpPr>
            <a:grpSpLocks/>
          </p:cNvGrpSpPr>
          <p:nvPr/>
        </p:nvGrpSpPr>
        <p:grpSpPr bwMode="auto">
          <a:xfrm>
            <a:off x="7388225" y="901700"/>
            <a:ext cx="974725" cy="304800"/>
            <a:chOff x="4613" y="576"/>
            <a:chExt cx="614" cy="192"/>
          </a:xfrm>
        </p:grpSpPr>
        <p:sp>
          <p:nvSpPr>
            <p:cNvPr id="1326232" name="Rectangle 152"/>
            <p:cNvSpPr>
              <a:spLocks noChangeArrowheads="1"/>
            </p:cNvSpPr>
            <p:nvPr/>
          </p:nvSpPr>
          <p:spPr bwMode="auto">
            <a:xfrm>
              <a:off x="4613" y="609"/>
              <a:ext cx="614" cy="1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233" name="Rectangle 153"/>
            <p:cNvSpPr>
              <a:spLocks noChangeArrowheads="1"/>
            </p:cNvSpPr>
            <p:nvPr/>
          </p:nvSpPr>
          <p:spPr bwMode="auto">
            <a:xfrm>
              <a:off x="4655" y="576"/>
              <a:ext cx="495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400">
                  <a:latin typeface="Calibri"/>
                  <a:ea typeface="굴림" charset="-127"/>
                  <a:cs typeface="Calibri"/>
                </a:rPr>
                <a:t>V. Mask</a:t>
              </a:r>
            </a:p>
          </p:txBody>
        </p:sp>
      </p:grpSp>
      <p:grpSp>
        <p:nvGrpSpPr>
          <p:cNvPr id="1326234" name="Group 154"/>
          <p:cNvGrpSpPr>
            <a:grpSpLocks/>
          </p:cNvGrpSpPr>
          <p:nvPr/>
        </p:nvGrpSpPr>
        <p:grpSpPr bwMode="auto">
          <a:xfrm>
            <a:off x="7380284" y="1282700"/>
            <a:ext cx="971909" cy="304800"/>
            <a:chOff x="4624" y="576"/>
            <a:chExt cx="520" cy="192"/>
          </a:xfrm>
        </p:grpSpPr>
        <p:sp>
          <p:nvSpPr>
            <p:cNvPr id="1326235" name="Rectangle 155"/>
            <p:cNvSpPr>
              <a:spLocks noChangeArrowheads="1"/>
            </p:cNvSpPr>
            <p:nvPr/>
          </p:nvSpPr>
          <p:spPr bwMode="auto">
            <a:xfrm>
              <a:off x="4632" y="609"/>
              <a:ext cx="512" cy="1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236" name="Rectangle 156"/>
            <p:cNvSpPr>
              <a:spLocks noChangeArrowheads="1"/>
            </p:cNvSpPr>
            <p:nvPr/>
          </p:nvSpPr>
          <p:spPr bwMode="auto">
            <a:xfrm>
              <a:off x="4624" y="576"/>
              <a:ext cx="473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400">
                  <a:latin typeface="Calibri"/>
                  <a:ea typeface="굴림" charset="-127"/>
                  <a:cs typeface="Calibri"/>
                </a:rPr>
                <a:t>V. Length</a:t>
              </a:r>
            </a:p>
          </p:txBody>
        </p:sp>
      </p:grpSp>
      <p:sp>
        <p:nvSpPr>
          <p:cNvPr id="1326237" name="Text Box 157"/>
          <p:cNvSpPr txBox="1">
            <a:spLocks noChangeArrowheads="1"/>
          </p:cNvSpPr>
          <p:nvPr/>
        </p:nvSpPr>
        <p:spPr bwMode="auto">
          <a:xfrm>
            <a:off x="3122613" y="1173163"/>
            <a:ext cx="20891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 altLang="ko-KR" sz="1800">
                <a:latin typeface="Calibri"/>
                <a:ea typeface="굴림" charset="-127"/>
                <a:cs typeface="Calibri"/>
              </a:rPr>
              <a:t>64 Element Vector Registers</a:t>
            </a:r>
            <a:endParaRPr lang="en-US" altLang="ko-KR" sz="2400">
              <a:latin typeface="Calibri"/>
              <a:ea typeface="굴림" charset="-127"/>
              <a:cs typeface="Calibri"/>
            </a:endParaRPr>
          </a:p>
        </p:txBody>
      </p:sp>
      <p:sp>
        <p:nvSpPr>
          <p:cNvPr id="161" name="日期占位符 3">
            <a:extLst>
              <a:ext uri="{FF2B5EF4-FFF2-40B4-BE49-F238E27FC236}">
                <a16:creationId xmlns:a16="http://schemas.microsoft.com/office/drawing/2014/main" id="{4720948D-B813-481A-A434-FEB76868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C63D808C-D241-45A2-8F46-510B0B897F4E}" type="datetime1">
              <a:rPr lang="zh-CN" altLang="en-US" smtClean="0"/>
              <a:t>2018/12/12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3794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Vector Instruction Set Advantages</a:t>
            </a:r>
          </a:p>
        </p:txBody>
      </p:sp>
      <p:sp>
        <p:nvSpPr>
          <p:cNvPr id="1332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/>
              <a:t>Compact</a:t>
            </a:r>
          </a:p>
          <a:p>
            <a:pPr lvl="1"/>
            <a:r>
              <a:rPr lang="en-US" altLang="ko-KR"/>
              <a:t>one short instruction encodes N operations</a:t>
            </a:r>
          </a:p>
          <a:p>
            <a:r>
              <a:rPr lang="en-US" altLang="ko-KR"/>
              <a:t>Expressive, tells hardware that these N operations:</a:t>
            </a:r>
          </a:p>
          <a:p>
            <a:pPr lvl="1"/>
            <a:r>
              <a:rPr lang="en-US" altLang="ko-KR"/>
              <a:t>are independent</a:t>
            </a:r>
          </a:p>
          <a:p>
            <a:pPr lvl="1"/>
            <a:r>
              <a:rPr lang="en-US" altLang="ko-KR"/>
              <a:t>use the same functional unit</a:t>
            </a:r>
          </a:p>
          <a:p>
            <a:pPr lvl="1"/>
            <a:r>
              <a:rPr lang="en-US" altLang="ko-KR"/>
              <a:t>access disjoint registers</a:t>
            </a:r>
          </a:p>
          <a:p>
            <a:pPr lvl="1"/>
            <a:r>
              <a:rPr lang="en-US" altLang="ko-KR"/>
              <a:t>access registers in same pattern as previous instructions</a:t>
            </a:r>
          </a:p>
          <a:p>
            <a:pPr lvl="1"/>
            <a:r>
              <a:rPr lang="en-US" altLang="ko-KR"/>
              <a:t>access a contiguous block of memory</a:t>
            </a:r>
            <a:br>
              <a:rPr lang="en-US" altLang="ko-KR"/>
            </a:br>
            <a:r>
              <a:rPr lang="en-US" altLang="ko-KR"/>
              <a:t> (unit-stride load/store)</a:t>
            </a:r>
          </a:p>
          <a:p>
            <a:pPr lvl="1"/>
            <a:r>
              <a:rPr lang="en-US" altLang="ko-KR"/>
              <a:t>access memory in a known pattern </a:t>
            </a:r>
            <a:br>
              <a:rPr lang="en-US" altLang="ko-KR"/>
            </a:br>
            <a:r>
              <a:rPr lang="en-US" altLang="ko-KR"/>
              <a:t>(strided load/store) </a:t>
            </a:r>
          </a:p>
          <a:p>
            <a:r>
              <a:rPr lang="en-US" altLang="ko-KR"/>
              <a:t>Scalable</a:t>
            </a:r>
          </a:p>
          <a:p>
            <a:pPr lvl="1"/>
            <a:r>
              <a:rPr lang="en-US" altLang="ko-KR"/>
              <a:t>can run same code on more parallel pipelines (lanes)</a:t>
            </a:r>
            <a:endParaRPr lang="en-US" altLang="ko-K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305800" y="6619875"/>
            <a:ext cx="838200" cy="238125"/>
          </a:xfrm>
        </p:spPr>
        <p:txBody>
          <a:bodyPr/>
          <a:lstStyle/>
          <a:p>
            <a:fld id="{13CD87BB-8E8E-7843-BA82-ADCCE7B2A44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720948D-B813-481A-A434-FEB7686800E7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3D808C-D241-45A2-8F46-510B0B897F4E}" type="datetime1">
              <a:rPr lang="zh-CN" altLang="en-US" smtClean="0"/>
              <a:pPr/>
              <a:t>2018/12/12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247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227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Vector Arithmetic Execution</a:t>
            </a:r>
            <a:br>
              <a:rPr lang="en-US" altLang="ko-KR"/>
            </a:br>
            <a:endParaRPr lang="en-US" dirty="0"/>
          </a:p>
        </p:txBody>
      </p:sp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ECFF-ED5D-E044-B2D1-1016CEAE44D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34275" name="Rectangle 3"/>
          <p:cNvSpPr>
            <a:spLocks noChangeArrowheads="1"/>
          </p:cNvSpPr>
          <p:nvPr/>
        </p:nvSpPr>
        <p:spPr bwMode="auto">
          <a:xfrm>
            <a:off x="479425" y="1408489"/>
            <a:ext cx="5562600" cy="216777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marL="285750" indent="-285750" algn="l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ko-KR" sz="2800" dirty="0">
                <a:latin typeface="Calibri"/>
                <a:ea typeface="굴림" charset="-127"/>
                <a:cs typeface="Calibri"/>
              </a:rPr>
              <a:t>Use deep pipeline (=&gt; fast clock) to execute element operations</a:t>
            </a: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ko-KR" sz="2800" dirty="0">
                <a:latin typeface="Calibri"/>
                <a:ea typeface="굴림" charset="-127"/>
                <a:cs typeface="Calibri"/>
              </a:rPr>
              <a:t>Simplifies control of deep pipeline because elements in vector are independent (=&gt; no hazards!) </a:t>
            </a:r>
            <a:endParaRPr lang="en-US" altLang="ko-KR" sz="2000" dirty="0">
              <a:latin typeface="Calibri"/>
              <a:ea typeface="굴림" charset="-127"/>
              <a:cs typeface="Calibri"/>
            </a:endParaRPr>
          </a:p>
        </p:txBody>
      </p:sp>
      <p:sp>
        <p:nvSpPr>
          <p:cNvPr id="1334276" name="Freeform 4"/>
          <p:cNvSpPr>
            <a:spLocks/>
          </p:cNvSpPr>
          <p:nvPr/>
        </p:nvSpPr>
        <p:spPr bwMode="auto">
          <a:xfrm>
            <a:off x="6477000" y="2971800"/>
            <a:ext cx="914400" cy="2286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672"/>
              </a:cxn>
              <a:cxn ang="0">
                <a:pos x="450" y="672"/>
              </a:cxn>
              <a:cxn ang="0">
                <a:pos x="576" y="0"/>
              </a:cxn>
              <a:cxn ang="0">
                <a:pos x="336" y="0"/>
              </a:cxn>
              <a:cxn ang="0">
                <a:pos x="288" y="96"/>
              </a:cxn>
              <a:cxn ang="0">
                <a:pos x="240" y="0"/>
              </a:cxn>
              <a:cxn ang="0">
                <a:pos x="0" y="0"/>
              </a:cxn>
            </a:cxnLst>
            <a:rect l="0" t="0" r="r" b="b"/>
            <a:pathLst>
              <a:path w="576" h="672">
                <a:moveTo>
                  <a:pt x="0" y="0"/>
                </a:moveTo>
                <a:lnTo>
                  <a:pt x="144" y="672"/>
                </a:lnTo>
                <a:lnTo>
                  <a:pt x="450" y="672"/>
                </a:lnTo>
                <a:lnTo>
                  <a:pt x="576" y="0"/>
                </a:lnTo>
                <a:lnTo>
                  <a:pt x="336" y="0"/>
                </a:lnTo>
                <a:lnTo>
                  <a:pt x="288" y="96"/>
                </a:lnTo>
                <a:lnTo>
                  <a:pt x="240" y="0"/>
                </a:lnTo>
                <a:lnTo>
                  <a:pt x="0" y="0"/>
                </a:lnTo>
                <a:close/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334277" name="Group 5"/>
          <p:cNvGrpSpPr>
            <a:grpSpLocks/>
          </p:cNvGrpSpPr>
          <p:nvPr/>
        </p:nvGrpSpPr>
        <p:grpSpPr bwMode="auto">
          <a:xfrm>
            <a:off x="6477000" y="3886200"/>
            <a:ext cx="993775" cy="76200"/>
            <a:chOff x="1536" y="2256"/>
            <a:chExt cx="626" cy="48"/>
          </a:xfrm>
        </p:grpSpPr>
        <p:sp>
          <p:nvSpPr>
            <p:cNvPr id="1334278" name="Rectangle 6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34279" name="Freeform 7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34280" name="Line 8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34281" name="Group 9"/>
          <p:cNvGrpSpPr>
            <a:grpSpLocks/>
          </p:cNvGrpSpPr>
          <p:nvPr/>
        </p:nvGrpSpPr>
        <p:grpSpPr bwMode="auto">
          <a:xfrm>
            <a:off x="6477000" y="3124200"/>
            <a:ext cx="993775" cy="76200"/>
            <a:chOff x="1536" y="2256"/>
            <a:chExt cx="626" cy="48"/>
          </a:xfrm>
        </p:grpSpPr>
        <p:sp>
          <p:nvSpPr>
            <p:cNvPr id="1334282" name="Rectangle 10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34283" name="Freeform 11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34284" name="Line 12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34285" name="Group 13"/>
          <p:cNvGrpSpPr>
            <a:grpSpLocks/>
          </p:cNvGrpSpPr>
          <p:nvPr/>
        </p:nvGrpSpPr>
        <p:grpSpPr bwMode="auto">
          <a:xfrm>
            <a:off x="6477000" y="3505200"/>
            <a:ext cx="993775" cy="76200"/>
            <a:chOff x="1536" y="2256"/>
            <a:chExt cx="626" cy="48"/>
          </a:xfrm>
        </p:grpSpPr>
        <p:sp>
          <p:nvSpPr>
            <p:cNvPr id="1334286" name="Rectangle 14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34287" name="Freeform 15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34288" name="Line 16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1334289" name="Line 17"/>
          <p:cNvSpPr>
            <a:spLocks noChangeShapeType="1"/>
          </p:cNvSpPr>
          <p:nvPr/>
        </p:nvSpPr>
        <p:spPr bwMode="auto">
          <a:xfrm>
            <a:off x="7239000" y="2667000"/>
            <a:ext cx="0" cy="304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34290" name="Line 18"/>
          <p:cNvSpPr>
            <a:spLocks noChangeShapeType="1"/>
          </p:cNvSpPr>
          <p:nvPr/>
        </p:nvSpPr>
        <p:spPr bwMode="auto">
          <a:xfrm>
            <a:off x="6629400" y="2667000"/>
            <a:ext cx="0" cy="304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34291" name="Freeform 19"/>
          <p:cNvSpPr>
            <a:spLocks/>
          </p:cNvSpPr>
          <p:nvPr/>
        </p:nvSpPr>
        <p:spPr bwMode="auto">
          <a:xfrm>
            <a:off x="6934200" y="2667000"/>
            <a:ext cx="762000" cy="2743200"/>
          </a:xfrm>
          <a:custGeom>
            <a:avLst/>
            <a:gdLst/>
            <a:ahLst/>
            <a:cxnLst>
              <a:cxn ang="0">
                <a:pos x="0" y="1490"/>
              </a:cxn>
              <a:cxn ang="0">
                <a:pos x="2" y="1584"/>
              </a:cxn>
              <a:cxn ang="0">
                <a:pos x="482" y="1584"/>
              </a:cxn>
              <a:cxn ang="0">
                <a:pos x="482" y="0"/>
              </a:cxn>
            </a:cxnLst>
            <a:rect l="0" t="0" r="r" b="b"/>
            <a:pathLst>
              <a:path w="482" h="1584">
                <a:moveTo>
                  <a:pt x="0" y="1490"/>
                </a:moveTo>
                <a:lnTo>
                  <a:pt x="2" y="1584"/>
                </a:lnTo>
                <a:lnTo>
                  <a:pt x="482" y="1584"/>
                </a:lnTo>
                <a:lnTo>
                  <a:pt x="482" y="0"/>
                </a:ln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34292" name="Rectangle 20"/>
          <p:cNvSpPr>
            <a:spLocks noChangeArrowheads="1"/>
          </p:cNvSpPr>
          <p:nvPr/>
        </p:nvSpPr>
        <p:spPr bwMode="auto">
          <a:xfrm>
            <a:off x="6400800" y="1371600"/>
            <a:ext cx="457200" cy="13049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altLang="ko-KR" sz="2800" dirty="0">
                <a:latin typeface="Calibri"/>
                <a:ea typeface="굴림" charset="-127"/>
                <a:cs typeface="Calibri"/>
              </a:rPr>
              <a:t>v1</a:t>
            </a:r>
          </a:p>
        </p:txBody>
      </p:sp>
      <p:sp>
        <p:nvSpPr>
          <p:cNvPr id="1334293" name="Rectangle 21"/>
          <p:cNvSpPr>
            <a:spLocks noChangeArrowheads="1"/>
          </p:cNvSpPr>
          <p:nvPr/>
        </p:nvSpPr>
        <p:spPr bwMode="auto">
          <a:xfrm>
            <a:off x="6934200" y="1371600"/>
            <a:ext cx="457200" cy="13049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altLang="ko-KR" sz="2800" dirty="0">
                <a:latin typeface="Calibri"/>
                <a:ea typeface="굴림" charset="-127"/>
                <a:cs typeface="Calibri"/>
              </a:rPr>
              <a:t>v2</a:t>
            </a:r>
          </a:p>
        </p:txBody>
      </p:sp>
      <p:sp>
        <p:nvSpPr>
          <p:cNvPr id="1334294" name="Rectangle 22"/>
          <p:cNvSpPr>
            <a:spLocks noChangeArrowheads="1"/>
          </p:cNvSpPr>
          <p:nvPr/>
        </p:nvSpPr>
        <p:spPr bwMode="auto">
          <a:xfrm>
            <a:off x="7467600" y="1371600"/>
            <a:ext cx="457200" cy="13049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altLang="ko-KR" sz="2800" dirty="0">
                <a:latin typeface="Calibri"/>
                <a:ea typeface="굴림" charset="-127"/>
                <a:cs typeface="Calibri"/>
              </a:rPr>
              <a:t>v3</a:t>
            </a:r>
          </a:p>
        </p:txBody>
      </p:sp>
      <p:sp>
        <p:nvSpPr>
          <p:cNvPr id="1334295" name="Text Box 23"/>
          <p:cNvSpPr txBox="1">
            <a:spLocks noChangeArrowheads="1"/>
          </p:cNvSpPr>
          <p:nvPr/>
        </p:nvSpPr>
        <p:spPr bwMode="auto">
          <a:xfrm>
            <a:off x="5943600" y="5575629"/>
            <a:ext cx="2009484" cy="52322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2800" dirty="0">
                <a:latin typeface="Calibri"/>
                <a:ea typeface="굴림" charset="-127"/>
                <a:cs typeface="Calibri"/>
              </a:rPr>
              <a:t>v3 &lt;- v1 * v2</a:t>
            </a:r>
          </a:p>
        </p:txBody>
      </p:sp>
      <p:grpSp>
        <p:nvGrpSpPr>
          <p:cNvPr id="1334296" name="Group 24"/>
          <p:cNvGrpSpPr>
            <a:grpSpLocks/>
          </p:cNvGrpSpPr>
          <p:nvPr/>
        </p:nvGrpSpPr>
        <p:grpSpPr bwMode="auto">
          <a:xfrm>
            <a:off x="6477000" y="5029200"/>
            <a:ext cx="993775" cy="76200"/>
            <a:chOff x="1536" y="2256"/>
            <a:chExt cx="626" cy="48"/>
          </a:xfrm>
        </p:grpSpPr>
        <p:sp>
          <p:nvSpPr>
            <p:cNvPr id="1334297" name="Rectangle 25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34298" name="Freeform 26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34299" name="Line 27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34300" name="Group 28"/>
          <p:cNvGrpSpPr>
            <a:grpSpLocks/>
          </p:cNvGrpSpPr>
          <p:nvPr/>
        </p:nvGrpSpPr>
        <p:grpSpPr bwMode="auto">
          <a:xfrm>
            <a:off x="6477000" y="4267200"/>
            <a:ext cx="993775" cy="76200"/>
            <a:chOff x="1536" y="2256"/>
            <a:chExt cx="626" cy="48"/>
          </a:xfrm>
        </p:grpSpPr>
        <p:sp>
          <p:nvSpPr>
            <p:cNvPr id="1334301" name="Rectangle 29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34302" name="Freeform 30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34303" name="Line 31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34304" name="Group 32"/>
          <p:cNvGrpSpPr>
            <a:grpSpLocks/>
          </p:cNvGrpSpPr>
          <p:nvPr/>
        </p:nvGrpSpPr>
        <p:grpSpPr bwMode="auto">
          <a:xfrm>
            <a:off x="6477000" y="4648200"/>
            <a:ext cx="993775" cy="76200"/>
            <a:chOff x="1536" y="2256"/>
            <a:chExt cx="626" cy="48"/>
          </a:xfrm>
        </p:grpSpPr>
        <p:sp>
          <p:nvSpPr>
            <p:cNvPr id="1334305" name="Rectangle 33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34306" name="Freeform 34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34307" name="Line 35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1334308" name="Text Box 36"/>
          <p:cNvSpPr txBox="1">
            <a:spLocks noChangeArrowheads="1"/>
          </p:cNvSpPr>
          <p:nvPr/>
        </p:nvSpPr>
        <p:spPr bwMode="auto">
          <a:xfrm>
            <a:off x="3733800" y="3962400"/>
            <a:ext cx="18288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ko-KR" altLang="en-US">
              <a:latin typeface="Verdana" charset="0"/>
              <a:ea typeface="굴림" charset="-127"/>
              <a:cs typeface="굴림" charset="-127"/>
            </a:endParaRPr>
          </a:p>
        </p:txBody>
      </p:sp>
      <p:sp>
        <p:nvSpPr>
          <p:cNvPr id="1334309" name="Text Box 37"/>
          <p:cNvSpPr txBox="1">
            <a:spLocks noChangeArrowheads="1"/>
          </p:cNvSpPr>
          <p:nvPr/>
        </p:nvSpPr>
        <p:spPr bwMode="auto">
          <a:xfrm>
            <a:off x="2248680" y="4491038"/>
            <a:ext cx="4041804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ko-KR" sz="2800" i="1" dirty="0">
                <a:latin typeface="Calibri"/>
                <a:ea typeface="굴림" charset="-127"/>
                <a:cs typeface="Calibri"/>
              </a:rPr>
              <a:t>Six-stage multiply pipeline</a:t>
            </a:r>
          </a:p>
        </p:txBody>
      </p:sp>
      <p:sp>
        <p:nvSpPr>
          <p:cNvPr id="1334310" name="Line 38"/>
          <p:cNvSpPr>
            <a:spLocks noChangeShapeType="1"/>
          </p:cNvSpPr>
          <p:nvPr/>
        </p:nvSpPr>
        <p:spPr bwMode="auto">
          <a:xfrm flipV="1">
            <a:off x="5715000" y="4343400"/>
            <a:ext cx="7620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2" name="日期占位符 3">
            <a:extLst>
              <a:ext uri="{FF2B5EF4-FFF2-40B4-BE49-F238E27FC236}">
                <a16:creationId xmlns:a16="http://schemas.microsoft.com/office/drawing/2014/main" id="{4720948D-B813-481A-A434-FEB76868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C63D808C-D241-45A2-8F46-510B0B897F4E}" type="datetime1">
              <a:rPr lang="zh-CN" altLang="en-US" smtClean="0"/>
              <a:t>2018/12/12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228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730251"/>
          </a:xfrm>
        </p:spPr>
        <p:txBody>
          <a:bodyPr/>
          <a:lstStyle/>
          <a:p>
            <a:r>
              <a:rPr lang="en-US" altLang="ko-KR" dirty="0"/>
              <a:t>Vector Instruction Execution</a:t>
            </a:r>
          </a:p>
        </p:txBody>
      </p:sp>
      <p:sp>
        <p:nvSpPr>
          <p:cNvPr id="1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53D0-6147-9444-A26C-FD99F1020E6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336323" name="Text Box 3"/>
          <p:cNvSpPr txBox="1">
            <a:spLocks noChangeArrowheads="1"/>
          </p:cNvSpPr>
          <p:nvPr/>
        </p:nvSpPr>
        <p:spPr bwMode="auto">
          <a:xfrm>
            <a:off x="2974975" y="963891"/>
            <a:ext cx="2678062" cy="3693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altLang="ko-KR" sz="1800" b="1" dirty="0" err="1">
                <a:latin typeface="Courier New"/>
                <a:ea typeface="굴림" charset="-127"/>
                <a:cs typeface="Courier New"/>
              </a:rPr>
              <a:t>vfadd.d</a:t>
            </a:r>
            <a:r>
              <a:rPr lang="en-US" altLang="ko-KR" sz="1800" b="1" dirty="0">
                <a:latin typeface="Courier New"/>
                <a:ea typeface="굴림" charset="-127"/>
                <a:cs typeface="Courier New"/>
              </a:rPr>
              <a:t> </a:t>
            </a:r>
            <a:r>
              <a:rPr lang="en-US" altLang="ko-KR" sz="1800" b="1" dirty="0" err="1">
                <a:latin typeface="Courier New"/>
                <a:ea typeface="굴림" charset="-127"/>
                <a:cs typeface="Courier New"/>
              </a:rPr>
              <a:t>vc</a:t>
            </a:r>
            <a:r>
              <a:rPr lang="en-US" altLang="ko-KR" sz="1800" b="1" dirty="0">
                <a:latin typeface="Courier New"/>
                <a:ea typeface="굴림" charset="-127"/>
                <a:cs typeface="Courier New"/>
              </a:rPr>
              <a:t>, </a:t>
            </a:r>
            <a:r>
              <a:rPr lang="en-US" altLang="ko-KR" sz="1800" b="1" dirty="0" err="1">
                <a:latin typeface="Courier New"/>
                <a:ea typeface="굴림" charset="-127"/>
                <a:cs typeface="Courier New"/>
              </a:rPr>
              <a:t>va</a:t>
            </a:r>
            <a:r>
              <a:rPr lang="en-US" altLang="ko-KR" sz="1800" b="1" dirty="0">
                <a:latin typeface="Courier New"/>
                <a:ea typeface="굴림" charset="-127"/>
                <a:cs typeface="Courier New"/>
              </a:rPr>
              <a:t>, </a:t>
            </a:r>
            <a:r>
              <a:rPr lang="en-US" altLang="ko-KR" sz="1800" b="1" dirty="0" err="1">
                <a:latin typeface="Courier New"/>
                <a:ea typeface="굴림" charset="-127"/>
                <a:cs typeface="Courier New"/>
              </a:rPr>
              <a:t>vb</a:t>
            </a:r>
            <a:endParaRPr lang="en-US" altLang="ko-KR" sz="1800" b="1" dirty="0">
              <a:latin typeface="Courier New"/>
              <a:ea typeface="굴림" charset="-127"/>
              <a:cs typeface="Courier New"/>
            </a:endParaRPr>
          </a:p>
        </p:txBody>
      </p:sp>
      <p:grpSp>
        <p:nvGrpSpPr>
          <p:cNvPr id="1336324" name="Group 4"/>
          <p:cNvGrpSpPr>
            <a:grpSpLocks/>
          </p:cNvGrpSpPr>
          <p:nvPr/>
        </p:nvGrpSpPr>
        <p:grpSpPr bwMode="auto">
          <a:xfrm>
            <a:off x="693738" y="1408113"/>
            <a:ext cx="2741612" cy="4832351"/>
            <a:chOff x="480" y="816"/>
            <a:chExt cx="1727" cy="3044"/>
          </a:xfrm>
        </p:grpSpPr>
        <p:grpSp>
          <p:nvGrpSpPr>
            <p:cNvPr id="1336325" name="Group 5"/>
            <p:cNvGrpSpPr>
              <a:grpSpLocks/>
            </p:cNvGrpSpPr>
            <p:nvPr/>
          </p:nvGrpSpPr>
          <p:grpSpPr bwMode="auto">
            <a:xfrm>
              <a:off x="672" y="1871"/>
              <a:ext cx="767" cy="1989"/>
              <a:chOff x="829" y="1391"/>
              <a:chExt cx="767" cy="1989"/>
            </a:xfrm>
          </p:grpSpPr>
          <p:sp>
            <p:nvSpPr>
              <p:cNvPr id="1336326" name="Freeform 6"/>
              <p:cNvSpPr>
                <a:spLocks/>
              </p:cNvSpPr>
              <p:nvPr/>
            </p:nvSpPr>
            <p:spPr bwMode="auto">
              <a:xfrm>
                <a:off x="960" y="2352"/>
                <a:ext cx="576" cy="6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672"/>
                  </a:cxn>
                  <a:cxn ang="0">
                    <a:pos x="450" y="672"/>
                  </a:cxn>
                  <a:cxn ang="0">
                    <a:pos x="576" y="0"/>
                  </a:cxn>
                  <a:cxn ang="0">
                    <a:pos x="336" y="0"/>
                  </a:cxn>
                  <a:cxn ang="0">
                    <a:pos x="288" y="96"/>
                  </a:cxn>
                  <a:cxn ang="0">
                    <a:pos x="240" y="0"/>
                  </a:cxn>
                  <a:cxn ang="0">
                    <a:pos x="0" y="0"/>
                  </a:cxn>
                </a:cxnLst>
                <a:rect l="0" t="0" r="r" b="b"/>
                <a:pathLst>
                  <a:path w="576" h="672">
                    <a:moveTo>
                      <a:pt x="0" y="0"/>
                    </a:moveTo>
                    <a:lnTo>
                      <a:pt x="144" y="672"/>
                    </a:lnTo>
                    <a:lnTo>
                      <a:pt x="450" y="672"/>
                    </a:lnTo>
                    <a:lnTo>
                      <a:pt x="576" y="0"/>
                    </a:lnTo>
                    <a:lnTo>
                      <a:pt x="336" y="0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336327" name="Group 7"/>
              <p:cNvGrpSpPr>
                <a:grpSpLocks/>
              </p:cNvGrpSpPr>
              <p:nvPr/>
            </p:nvGrpSpPr>
            <p:grpSpPr bwMode="auto">
              <a:xfrm>
                <a:off x="960" y="2928"/>
                <a:ext cx="626" cy="48"/>
                <a:chOff x="1536" y="2256"/>
                <a:chExt cx="626" cy="48"/>
              </a:xfrm>
            </p:grpSpPr>
            <p:sp>
              <p:nvSpPr>
                <p:cNvPr id="1336328" name="Rectangle 8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329" name="Freeform 9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330" name="Line 10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36331" name="Group 11"/>
              <p:cNvGrpSpPr>
                <a:grpSpLocks/>
              </p:cNvGrpSpPr>
              <p:nvPr/>
            </p:nvGrpSpPr>
            <p:grpSpPr bwMode="auto">
              <a:xfrm>
                <a:off x="960" y="2448"/>
                <a:ext cx="626" cy="48"/>
                <a:chOff x="1536" y="2256"/>
                <a:chExt cx="626" cy="48"/>
              </a:xfrm>
            </p:grpSpPr>
            <p:sp>
              <p:nvSpPr>
                <p:cNvPr id="1336332" name="Rectangle 12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333" name="Freeform 13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334" name="Line 14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36335" name="Group 15"/>
              <p:cNvGrpSpPr>
                <a:grpSpLocks/>
              </p:cNvGrpSpPr>
              <p:nvPr/>
            </p:nvGrpSpPr>
            <p:grpSpPr bwMode="auto">
              <a:xfrm>
                <a:off x="960" y="2688"/>
                <a:ext cx="626" cy="48"/>
                <a:chOff x="1536" y="2256"/>
                <a:chExt cx="626" cy="48"/>
              </a:xfrm>
            </p:grpSpPr>
            <p:sp>
              <p:nvSpPr>
                <p:cNvPr id="1336336" name="Rectangle 16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337" name="Freeform 17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338" name="Line 18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36339" name="Text Box 19"/>
              <p:cNvSpPr txBox="1">
                <a:spLocks noChangeArrowheads="1"/>
              </p:cNvSpPr>
              <p:nvPr/>
            </p:nvSpPr>
            <p:spPr bwMode="auto">
              <a:xfrm>
                <a:off x="1073" y="2687"/>
                <a:ext cx="330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C[1]</a:t>
                </a:r>
              </a:p>
            </p:txBody>
          </p:sp>
          <p:sp>
            <p:nvSpPr>
              <p:cNvPr id="1336340" name="Text Box 20"/>
              <p:cNvSpPr txBox="1">
                <a:spLocks noChangeArrowheads="1"/>
              </p:cNvSpPr>
              <p:nvPr/>
            </p:nvSpPr>
            <p:spPr bwMode="auto">
              <a:xfrm>
                <a:off x="1073" y="2447"/>
                <a:ext cx="330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C[2]</a:t>
                </a:r>
              </a:p>
            </p:txBody>
          </p:sp>
          <p:sp>
            <p:nvSpPr>
              <p:cNvPr id="1336341" name="Text Box 21"/>
              <p:cNvSpPr txBox="1">
                <a:spLocks noChangeArrowheads="1"/>
              </p:cNvSpPr>
              <p:nvPr/>
            </p:nvSpPr>
            <p:spPr bwMode="auto">
              <a:xfrm>
                <a:off x="1073" y="3167"/>
                <a:ext cx="330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 dirty="0">
                    <a:latin typeface="Calibri"/>
                    <a:ea typeface="굴림" charset="-127"/>
                    <a:cs typeface="Calibri"/>
                  </a:rPr>
                  <a:t>C[0]</a:t>
                </a:r>
              </a:p>
            </p:txBody>
          </p:sp>
          <p:sp>
            <p:nvSpPr>
              <p:cNvPr id="1336342" name="Line 22"/>
              <p:cNvSpPr>
                <a:spLocks noChangeShapeType="1"/>
              </p:cNvSpPr>
              <p:nvPr/>
            </p:nvSpPr>
            <p:spPr bwMode="auto">
              <a:xfrm>
                <a:off x="1248" y="3024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6343" name="Line 23"/>
              <p:cNvSpPr>
                <a:spLocks noChangeShapeType="1"/>
              </p:cNvSpPr>
              <p:nvPr/>
            </p:nvSpPr>
            <p:spPr bwMode="auto">
              <a:xfrm>
                <a:off x="1440" y="2208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6344" name="Line 24"/>
              <p:cNvSpPr>
                <a:spLocks noChangeShapeType="1"/>
              </p:cNvSpPr>
              <p:nvPr/>
            </p:nvSpPr>
            <p:spPr bwMode="auto">
              <a:xfrm>
                <a:off x="1056" y="2208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6345" name="Text Box 25"/>
              <p:cNvSpPr txBox="1">
                <a:spLocks noChangeArrowheads="1"/>
              </p:cNvSpPr>
              <p:nvPr/>
            </p:nvSpPr>
            <p:spPr bwMode="auto">
              <a:xfrm>
                <a:off x="829" y="1967"/>
                <a:ext cx="336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A[3]</a:t>
                </a:r>
              </a:p>
            </p:txBody>
          </p:sp>
          <p:sp>
            <p:nvSpPr>
              <p:cNvPr id="1336346" name="Text Box 26"/>
              <p:cNvSpPr txBox="1">
                <a:spLocks noChangeArrowheads="1"/>
              </p:cNvSpPr>
              <p:nvPr/>
            </p:nvSpPr>
            <p:spPr bwMode="auto">
              <a:xfrm>
                <a:off x="1265" y="1967"/>
                <a:ext cx="33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B[3]</a:t>
                </a:r>
              </a:p>
            </p:txBody>
          </p:sp>
          <p:sp>
            <p:nvSpPr>
              <p:cNvPr id="1336347" name="Text Box 27"/>
              <p:cNvSpPr txBox="1">
                <a:spLocks noChangeArrowheads="1"/>
              </p:cNvSpPr>
              <p:nvPr/>
            </p:nvSpPr>
            <p:spPr bwMode="auto">
              <a:xfrm>
                <a:off x="829" y="1775"/>
                <a:ext cx="336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A[4]</a:t>
                </a:r>
              </a:p>
            </p:txBody>
          </p:sp>
          <p:sp>
            <p:nvSpPr>
              <p:cNvPr id="1336348" name="Text Box 28"/>
              <p:cNvSpPr txBox="1">
                <a:spLocks noChangeArrowheads="1"/>
              </p:cNvSpPr>
              <p:nvPr/>
            </p:nvSpPr>
            <p:spPr bwMode="auto">
              <a:xfrm>
                <a:off x="1265" y="1775"/>
                <a:ext cx="33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B[4]</a:t>
                </a:r>
              </a:p>
            </p:txBody>
          </p:sp>
          <p:sp>
            <p:nvSpPr>
              <p:cNvPr id="1336349" name="Text Box 29"/>
              <p:cNvSpPr txBox="1">
                <a:spLocks noChangeArrowheads="1"/>
              </p:cNvSpPr>
              <p:nvPr/>
            </p:nvSpPr>
            <p:spPr bwMode="auto">
              <a:xfrm>
                <a:off x="829" y="1583"/>
                <a:ext cx="336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 dirty="0">
                    <a:latin typeface="Calibri"/>
                    <a:ea typeface="굴림" charset="-127"/>
                    <a:cs typeface="Calibri"/>
                  </a:rPr>
                  <a:t>A[5]</a:t>
                </a:r>
              </a:p>
            </p:txBody>
          </p:sp>
          <p:sp>
            <p:nvSpPr>
              <p:cNvPr id="1336350" name="Text Box 30"/>
              <p:cNvSpPr txBox="1">
                <a:spLocks noChangeArrowheads="1"/>
              </p:cNvSpPr>
              <p:nvPr/>
            </p:nvSpPr>
            <p:spPr bwMode="auto">
              <a:xfrm>
                <a:off x="1265" y="1583"/>
                <a:ext cx="33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B[5]</a:t>
                </a:r>
              </a:p>
            </p:txBody>
          </p:sp>
          <p:sp>
            <p:nvSpPr>
              <p:cNvPr id="1336351" name="Text Box 31"/>
              <p:cNvSpPr txBox="1">
                <a:spLocks noChangeArrowheads="1"/>
              </p:cNvSpPr>
              <p:nvPr/>
            </p:nvSpPr>
            <p:spPr bwMode="auto">
              <a:xfrm>
                <a:off x="829" y="1391"/>
                <a:ext cx="336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A[6]</a:t>
                </a:r>
              </a:p>
            </p:txBody>
          </p:sp>
          <p:sp>
            <p:nvSpPr>
              <p:cNvPr id="1336352" name="Text Box 32"/>
              <p:cNvSpPr txBox="1">
                <a:spLocks noChangeArrowheads="1"/>
              </p:cNvSpPr>
              <p:nvPr/>
            </p:nvSpPr>
            <p:spPr bwMode="auto">
              <a:xfrm>
                <a:off x="1265" y="1391"/>
                <a:ext cx="33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B[6]</a:t>
                </a:r>
              </a:p>
            </p:txBody>
          </p:sp>
        </p:grpSp>
        <p:sp>
          <p:nvSpPr>
            <p:cNvPr id="1336353" name="Line 33"/>
            <p:cNvSpPr>
              <a:spLocks noChangeShapeType="1"/>
            </p:cNvSpPr>
            <p:nvPr/>
          </p:nvSpPr>
          <p:spPr bwMode="auto">
            <a:xfrm flipH="1">
              <a:off x="1152" y="816"/>
              <a:ext cx="1008" cy="10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36354" name="Oval 34"/>
            <p:cNvSpPr>
              <a:spLocks noChangeArrowheads="1"/>
            </p:cNvSpPr>
            <p:nvPr/>
          </p:nvSpPr>
          <p:spPr bwMode="auto">
            <a:xfrm>
              <a:off x="480" y="859"/>
              <a:ext cx="1727" cy="81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800" i="1" dirty="0">
                  <a:latin typeface="Calibri"/>
                  <a:ea typeface="굴림" charset="-127"/>
                  <a:cs typeface="Calibri"/>
                </a:rPr>
                <a:t>Execution using one pipelined functional unit</a:t>
              </a:r>
            </a:p>
          </p:txBody>
        </p:sp>
      </p:grpSp>
      <p:grpSp>
        <p:nvGrpSpPr>
          <p:cNvPr id="1336355" name="Group 35"/>
          <p:cNvGrpSpPr>
            <a:grpSpLocks/>
          </p:cNvGrpSpPr>
          <p:nvPr/>
        </p:nvGrpSpPr>
        <p:grpSpPr bwMode="auto">
          <a:xfrm>
            <a:off x="3206750" y="1408113"/>
            <a:ext cx="5280025" cy="4832351"/>
            <a:chOff x="2063" y="816"/>
            <a:chExt cx="3326" cy="3044"/>
          </a:xfrm>
        </p:grpSpPr>
        <p:grpSp>
          <p:nvGrpSpPr>
            <p:cNvPr id="1336356" name="Group 36"/>
            <p:cNvGrpSpPr>
              <a:grpSpLocks/>
            </p:cNvGrpSpPr>
            <p:nvPr/>
          </p:nvGrpSpPr>
          <p:grpSpPr bwMode="auto">
            <a:xfrm>
              <a:off x="2063" y="1871"/>
              <a:ext cx="830" cy="1989"/>
              <a:chOff x="828" y="1391"/>
              <a:chExt cx="830" cy="1989"/>
            </a:xfrm>
          </p:grpSpPr>
          <p:sp>
            <p:nvSpPr>
              <p:cNvPr id="1336357" name="Freeform 37"/>
              <p:cNvSpPr>
                <a:spLocks/>
              </p:cNvSpPr>
              <p:nvPr/>
            </p:nvSpPr>
            <p:spPr bwMode="auto">
              <a:xfrm>
                <a:off x="960" y="2352"/>
                <a:ext cx="576" cy="6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672"/>
                  </a:cxn>
                  <a:cxn ang="0">
                    <a:pos x="450" y="672"/>
                  </a:cxn>
                  <a:cxn ang="0">
                    <a:pos x="576" y="0"/>
                  </a:cxn>
                  <a:cxn ang="0">
                    <a:pos x="336" y="0"/>
                  </a:cxn>
                  <a:cxn ang="0">
                    <a:pos x="288" y="96"/>
                  </a:cxn>
                  <a:cxn ang="0">
                    <a:pos x="240" y="0"/>
                  </a:cxn>
                  <a:cxn ang="0">
                    <a:pos x="0" y="0"/>
                  </a:cxn>
                </a:cxnLst>
                <a:rect l="0" t="0" r="r" b="b"/>
                <a:pathLst>
                  <a:path w="576" h="672">
                    <a:moveTo>
                      <a:pt x="0" y="0"/>
                    </a:moveTo>
                    <a:lnTo>
                      <a:pt x="144" y="672"/>
                    </a:lnTo>
                    <a:lnTo>
                      <a:pt x="450" y="672"/>
                    </a:lnTo>
                    <a:lnTo>
                      <a:pt x="576" y="0"/>
                    </a:lnTo>
                    <a:lnTo>
                      <a:pt x="336" y="0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336358" name="Group 38"/>
              <p:cNvGrpSpPr>
                <a:grpSpLocks/>
              </p:cNvGrpSpPr>
              <p:nvPr/>
            </p:nvGrpSpPr>
            <p:grpSpPr bwMode="auto">
              <a:xfrm>
                <a:off x="960" y="2928"/>
                <a:ext cx="626" cy="48"/>
                <a:chOff x="1536" y="2256"/>
                <a:chExt cx="626" cy="48"/>
              </a:xfrm>
            </p:grpSpPr>
            <p:sp>
              <p:nvSpPr>
                <p:cNvPr id="1336359" name="Rectangle 39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360" name="Freeform 40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361" name="Line 41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36362" name="Group 42"/>
              <p:cNvGrpSpPr>
                <a:grpSpLocks/>
              </p:cNvGrpSpPr>
              <p:nvPr/>
            </p:nvGrpSpPr>
            <p:grpSpPr bwMode="auto">
              <a:xfrm>
                <a:off x="960" y="2448"/>
                <a:ext cx="626" cy="48"/>
                <a:chOff x="1536" y="2256"/>
                <a:chExt cx="626" cy="48"/>
              </a:xfrm>
            </p:grpSpPr>
            <p:sp>
              <p:nvSpPr>
                <p:cNvPr id="1336363" name="Rectangle 43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364" name="Freeform 44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365" name="Line 45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36366" name="Group 46"/>
              <p:cNvGrpSpPr>
                <a:grpSpLocks/>
              </p:cNvGrpSpPr>
              <p:nvPr/>
            </p:nvGrpSpPr>
            <p:grpSpPr bwMode="auto">
              <a:xfrm>
                <a:off x="960" y="2688"/>
                <a:ext cx="626" cy="48"/>
                <a:chOff x="1536" y="2256"/>
                <a:chExt cx="626" cy="48"/>
              </a:xfrm>
            </p:grpSpPr>
            <p:sp>
              <p:nvSpPr>
                <p:cNvPr id="1336367" name="Rectangle 47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368" name="Freeform 48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369" name="Line 49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36370" name="Text Box 50"/>
              <p:cNvSpPr txBox="1">
                <a:spLocks noChangeArrowheads="1"/>
              </p:cNvSpPr>
              <p:nvPr/>
            </p:nvSpPr>
            <p:spPr bwMode="auto">
              <a:xfrm>
                <a:off x="1073" y="2701"/>
                <a:ext cx="330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C[4]</a:t>
                </a:r>
              </a:p>
            </p:txBody>
          </p:sp>
          <p:sp>
            <p:nvSpPr>
              <p:cNvPr id="1336371" name="Text Box 51"/>
              <p:cNvSpPr txBox="1">
                <a:spLocks noChangeArrowheads="1"/>
              </p:cNvSpPr>
              <p:nvPr/>
            </p:nvSpPr>
            <p:spPr bwMode="auto">
              <a:xfrm>
                <a:off x="1073" y="2461"/>
                <a:ext cx="330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 dirty="0">
                    <a:latin typeface="Calibri"/>
                    <a:ea typeface="굴림" charset="-127"/>
                    <a:cs typeface="Calibri"/>
                  </a:rPr>
                  <a:t>C[8]</a:t>
                </a:r>
              </a:p>
            </p:txBody>
          </p:sp>
          <p:sp>
            <p:nvSpPr>
              <p:cNvPr id="1336372" name="Text Box 52"/>
              <p:cNvSpPr txBox="1">
                <a:spLocks noChangeArrowheads="1"/>
              </p:cNvSpPr>
              <p:nvPr/>
            </p:nvSpPr>
            <p:spPr bwMode="auto">
              <a:xfrm>
                <a:off x="1073" y="3167"/>
                <a:ext cx="330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 dirty="0">
                    <a:latin typeface="Calibri"/>
                    <a:ea typeface="굴림" charset="-127"/>
                    <a:cs typeface="Calibri"/>
                  </a:rPr>
                  <a:t>C[0]</a:t>
                </a:r>
              </a:p>
            </p:txBody>
          </p:sp>
          <p:sp>
            <p:nvSpPr>
              <p:cNvPr id="1336373" name="Line 53"/>
              <p:cNvSpPr>
                <a:spLocks noChangeShapeType="1"/>
              </p:cNvSpPr>
              <p:nvPr/>
            </p:nvSpPr>
            <p:spPr bwMode="auto">
              <a:xfrm>
                <a:off x="1248" y="3024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6374" name="Line 54"/>
              <p:cNvSpPr>
                <a:spLocks noChangeShapeType="1"/>
              </p:cNvSpPr>
              <p:nvPr/>
            </p:nvSpPr>
            <p:spPr bwMode="auto">
              <a:xfrm>
                <a:off x="1440" y="2208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6375" name="Line 55"/>
              <p:cNvSpPr>
                <a:spLocks noChangeShapeType="1"/>
              </p:cNvSpPr>
              <p:nvPr/>
            </p:nvSpPr>
            <p:spPr bwMode="auto">
              <a:xfrm>
                <a:off x="1056" y="2208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6376" name="Text Box 56"/>
              <p:cNvSpPr txBox="1">
                <a:spLocks noChangeArrowheads="1"/>
              </p:cNvSpPr>
              <p:nvPr/>
            </p:nvSpPr>
            <p:spPr bwMode="auto">
              <a:xfrm>
                <a:off x="828" y="1967"/>
                <a:ext cx="40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A[12]</a:t>
                </a:r>
              </a:p>
            </p:txBody>
          </p:sp>
          <p:sp>
            <p:nvSpPr>
              <p:cNvPr id="1336377" name="Text Box 57"/>
              <p:cNvSpPr txBox="1">
                <a:spLocks noChangeArrowheads="1"/>
              </p:cNvSpPr>
              <p:nvPr/>
            </p:nvSpPr>
            <p:spPr bwMode="auto">
              <a:xfrm>
                <a:off x="1261" y="1967"/>
                <a:ext cx="397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B[12]</a:t>
                </a:r>
              </a:p>
            </p:txBody>
          </p:sp>
          <p:sp>
            <p:nvSpPr>
              <p:cNvPr id="1336378" name="Text Box 58"/>
              <p:cNvSpPr txBox="1">
                <a:spLocks noChangeArrowheads="1"/>
              </p:cNvSpPr>
              <p:nvPr/>
            </p:nvSpPr>
            <p:spPr bwMode="auto">
              <a:xfrm>
                <a:off x="828" y="1775"/>
                <a:ext cx="40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A[16]</a:t>
                </a:r>
              </a:p>
            </p:txBody>
          </p:sp>
          <p:sp>
            <p:nvSpPr>
              <p:cNvPr id="1336379" name="Text Box 59"/>
              <p:cNvSpPr txBox="1">
                <a:spLocks noChangeArrowheads="1"/>
              </p:cNvSpPr>
              <p:nvPr/>
            </p:nvSpPr>
            <p:spPr bwMode="auto">
              <a:xfrm>
                <a:off x="1261" y="1775"/>
                <a:ext cx="397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B[16]</a:t>
                </a:r>
              </a:p>
            </p:txBody>
          </p:sp>
          <p:sp>
            <p:nvSpPr>
              <p:cNvPr id="1336380" name="Text Box 60"/>
              <p:cNvSpPr txBox="1">
                <a:spLocks noChangeArrowheads="1"/>
              </p:cNvSpPr>
              <p:nvPr/>
            </p:nvSpPr>
            <p:spPr bwMode="auto">
              <a:xfrm>
                <a:off x="828" y="1583"/>
                <a:ext cx="40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A[20]</a:t>
                </a:r>
              </a:p>
            </p:txBody>
          </p:sp>
          <p:sp>
            <p:nvSpPr>
              <p:cNvPr id="1336381" name="Text Box 61"/>
              <p:cNvSpPr txBox="1">
                <a:spLocks noChangeArrowheads="1"/>
              </p:cNvSpPr>
              <p:nvPr/>
            </p:nvSpPr>
            <p:spPr bwMode="auto">
              <a:xfrm>
                <a:off x="1261" y="1583"/>
                <a:ext cx="397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B[20]</a:t>
                </a:r>
              </a:p>
            </p:txBody>
          </p:sp>
          <p:sp>
            <p:nvSpPr>
              <p:cNvPr id="1336382" name="Text Box 62"/>
              <p:cNvSpPr txBox="1">
                <a:spLocks noChangeArrowheads="1"/>
              </p:cNvSpPr>
              <p:nvPr/>
            </p:nvSpPr>
            <p:spPr bwMode="auto">
              <a:xfrm>
                <a:off x="828" y="1391"/>
                <a:ext cx="40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 dirty="0">
                    <a:latin typeface="Calibri"/>
                    <a:ea typeface="굴림" charset="-127"/>
                    <a:cs typeface="Calibri"/>
                  </a:rPr>
                  <a:t>A[24]</a:t>
                </a:r>
              </a:p>
            </p:txBody>
          </p:sp>
          <p:sp>
            <p:nvSpPr>
              <p:cNvPr id="1336383" name="Text Box 63"/>
              <p:cNvSpPr txBox="1">
                <a:spLocks noChangeArrowheads="1"/>
              </p:cNvSpPr>
              <p:nvPr/>
            </p:nvSpPr>
            <p:spPr bwMode="auto">
              <a:xfrm>
                <a:off x="1261" y="1391"/>
                <a:ext cx="397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B[24]</a:t>
                </a:r>
              </a:p>
            </p:txBody>
          </p:sp>
        </p:grpSp>
        <p:grpSp>
          <p:nvGrpSpPr>
            <p:cNvPr id="1336384" name="Group 64"/>
            <p:cNvGrpSpPr>
              <a:grpSpLocks/>
            </p:cNvGrpSpPr>
            <p:nvPr/>
          </p:nvGrpSpPr>
          <p:grpSpPr bwMode="auto">
            <a:xfrm>
              <a:off x="2927" y="1871"/>
              <a:ext cx="830" cy="1989"/>
              <a:chOff x="828" y="1391"/>
              <a:chExt cx="830" cy="1989"/>
            </a:xfrm>
          </p:grpSpPr>
          <p:sp>
            <p:nvSpPr>
              <p:cNvPr id="1336385" name="Freeform 65"/>
              <p:cNvSpPr>
                <a:spLocks/>
              </p:cNvSpPr>
              <p:nvPr/>
            </p:nvSpPr>
            <p:spPr bwMode="auto">
              <a:xfrm>
                <a:off x="960" y="2352"/>
                <a:ext cx="576" cy="6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672"/>
                  </a:cxn>
                  <a:cxn ang="0">
                    <a:pos x="450" y="672"/>
                  </a:cxn>
                  <a:cxn ang="0">
                    <a:pos x="576" y="0"/>
                  </a:cxn>
                  <a:cxn ang="0">
                    <a:pos x="336" y="0"/>
                  </a:cxn>
                  <a:cxn ang="0">
                    <a:pos x="288" y="96"/>
                  </a:cxn>
                  <a:cxn ang="0">
                    <a:pos x="240" y="0"/>
                  </a:cxn>
                  <a:cxn ang="0">
                    <a:pos x="0" y="0"/>
                  </a:cxn>
                </a:cxnLst>
                <a:rect l="0" t="0" r="r" b="b"/>
                <a:pathLst>
                  <a:path w="576" h="672">
                    <a:moveTo>
                      <a:pt x="0" y="0"/>
                    </a:moveTo>
                    <a:lnTo>
                      <a:pt x="144" y="672"/>
                    </a:lnTo>
                    <a:lnTo>
                      <a:pt x="450" y="672"/>
                    </a:lnTo>
                    <a:lnTo>
                      <a:pt x="576" y="0"/>
                    </a:lnTo>
                    <a:lnTo>
                      <a:pt x="336" y="0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336386" name="Group 66"/>
              <p:cNvGrpSpPr>
                <a:grpSpLocks/>
              </p:cNvGrpSpPr>
              <p:nvPr/>
            </p:nvGrpSpPr>
            <p:grpSpPr bwMode="auto">
              <a:xfrm>
                <a:off x="960" y="2928"/>
                <a:ext cx="626" cy="48"/>
                <a:chOff x="1536" y="2256"/>
                <a:chExt cx="626" cy="48"/>
              </a:xfrm>
            </p:grpSpPr>
            <p:sp>
              <p:nvSpPr>
                <p:cNvPr id="1336387" name="Rectangle 67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388" name="Freeform 68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389" name="Line 69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36390" name="Group 70"/>
              <p:cNvGrpSpPr>
                <a:grpSpLocks/>
              </p:cNvGrpSpPr>
              <p:nvPr/>
            </p:nvGrpSpPr>
            <p:grpSpPr bwMode="auto">
              <a:xfrm>
                <a:off x="960" y="2448"/>
                <a:ext cx="626" cy="48"/>
                <a:chOff x="1536" y="2256"/>
                <a:chExt cx="626" cy="48"/>
              </a:xfrm>
            </p:grpSpPr>
            <p:sp>
              <p:nvSpPr>
                <p:cNvPr id="1336391" name="Rectangle 71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392" name="Freeform 72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393" name="Line 73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36394" name="Group 74"/>
              <p:cNvGrpSpPr>
                <a:grpSpLocks/>
              </p:cNvGrpSpPr>
              <p:nvPr/>
            </p:nvGrpSpPr>
            <p:grpSpPr bwMode="auto">
              <a:xfrm>
                <a:off x="960" y="2688"/>
                <a:ext cx="626" cy="48"/>
                <a:chOff x="1536" y="2256"/>
                <a:chExt cx="626" cy="48"/>
              </a:xfrm>
            </p:grpSpPr>
            <p:sp>
              <p:nvSpPr>
                <p:cNvPr id="1336395" name="Rectangle 75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396" name="Freeform 76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397" name="Line 77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36398" name="Text Box 78"/>
              <p:cNvSpPr txBox="1">
                <a:spLocks noChangeArrowheads="1"/>
              </p:cNvSpPr>
              <p:nvPr/>
            </p:nvSpPr>
            <p:spPr bwMode="auto">
              <a:xfrm>
                <a:off x="1073" y="2701"/>
                <a:ext cx="330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C[5]</a:t>
                </a:r>
              </a:p>
            </p:txBody>
          </p:sp>
          <p:sp>
            <p:nvSpPr>
              <p:cNvPr id="1336399" name="Text Box 79"/>
              <p:cNvSpPr txBox="1">
                <a:spLocks noChangeArrowheads="1"/>
              </p:cNvSpPr>
              <p:nvPr/>
            </p:nvSpPr>
            <p:spPr bwMode="auto">
              <a:xfrm>
                <a:off x="1073" y="2461"/>
                <a:ext cx="330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 dirty="0">
                    <a:latin typeface="Calibri"/>
                    <a:ea typeface="굴림" charset="-127"/>
                    <a:cs typeface="Calibri"/>
                  </a:rPr>
                  <a:t>C[9]</a:t>
                </a:r>
              </a:p>
            </p:txBody>
          </p:sp>
          <p:sp>
            <p:nvSpPr>
              <p:cNvPr id="1336400" name="Text Box 80"/>
              <p:cNvSpPr txBox="1">
                <a:spLocks noChangeArrowheads="1"/>
              </p:cNvSpPr>
              <p:nvPr/>
            </p:nvSpPr>
            <p:spPr bwMode="auto">
              <a:xfrm>
                <a:off x="1073" y="3167"/>
                <a:ext cx="330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C[1]</a:t>
                </a:r>
              </a:p>
            </p:txBody>
          </p:sp>
          <p:sp>
            <p:nvSpPr>
              <p:cNvPr id="1336401" name="Line 81"/>
              <p:cNvSpPr>
                <a:spLocks noChangeShapeType="1"/>
              </p:cNvSpPr>
              <p:nvPr/>
            </p:nvSpPr>
            <p:spPr bwMode="auto">
              <a:xfrm>
                <a:off x="1248" y="3024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6402" name="Line 82"/>
              <p:cNvSpPr>
                <a:spLocks noChangeShapeType="1"/>
              </p:cNvSpPr>
              <p:nvPr/>
            </p:nvSpPr>
            <p:spPr bwMode="auto">
              <a:xfrm>
                <a:off x="1440" y="2208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6403" name="Line 83"/>
              <p:cNvSpPr>
                <a:spLocks noChangeShapeType="1"/>
              </p:cNvSpPr>
              <p:nvPr/>
            </p:nvSpPr>
            <p:spPr bwMode="auto">
              <a:xfrm>
                <a:off x="1056" y="2208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6404" name="Text Box 84"/>
              <p:cNvSpPr txBox="1">
                <a:spLocks noChangeArrowheads="1"/>
              </p:cNvSpPr>
              <p:nvPr/>
            </p:nvSpPr>
            <p:spPr bwMode="auto">
              <a:xfrm>
                <a:off x="828" y="1967"/>
                <a:ext cx="40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 dirty="0">
                    <a:latin typeface="Calibri"/>
                    <a:ea typeface="굴림" charset="-127"/>
                    <a:cs typeface="Calibri"/>
                  </a:rPr>
                  <a:t>A[13]</a:t>
                </a:r>
              </a:p>
            </p:txBody>
          </p:sp>
          <p:sp>
            <p:nvSpPr>
              <p:cNvPr id="1336405" name="Text Box 85"/>
              <p:cNvSpPr txBox="1">
                <a:spLocks noChangeArrowheads="1"/>
              </p:cNvSpPr>
              <p:nvPr/>
            </p:nvSpPr>
            <p:spPr bwMode="auto">
              <a:xfrm>
                <a:off x="1261" y="1967"/>
                <a:ext cx="397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B[13]</a:t>
                </a:r>
              </a:p>
            </p:txBody>
          </p:sp>
          <p:sp>
            <p:nvSpPr>
              <p:cNvPr id="1336406" name="Text Box 86"/>
              <p:cNvSpPr txBox="1">
                <a:spLocks noChangeArrowheads="1"/>
              </p:cNvSpPr>
              <p:nvPr/>
            </p:nvSpPr>
            <p:spPr bwMode="auto">
              <a:xfrm>
                <a:off x="828" y="1775"/>
                <a:ext cx="40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A[17]</a:t>
                </a:r>
              </a:p>
            </p:txBody>
          </p:sp>
          <p:sp>
            <p:nvSpPr>
              <p:cNvPr id="1336407" name="Text Box 87"/>
              <p:cNvSpPr txBox="1">
                <a:spLocks noChangeArrowheads="1"/>
              </p:cNvSpPr>
              <p:nvPr/>
            </p:nvSpPr>
            <p:spPr bwMode="auto">
              <a:xfrm>
                <a:off x="1261" y="1775"/>
                <a:ext cx="397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B[17]</a:t>
                </a:r>
              </a:p>
            </p:txBody>
          </p:sp>
          <p:sp>
            <p:nvSpPr>
              <p:cNvPr id="1336408" name="Text Box 88"/>
              <p:cNvSpPr txBox="1">
                <a:spLocks noChangeArrowheads="1"/>
              </p:cNvSpPr>
              <p:nvPr/>
            </p:nvSpPr>
            <p:spPr bwMode="auto">
              <a:xfrm>
                <a:off x="828" y="1583"/>
                <a:ext cx="40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 dirty="0">
                    <a:latin typeface="Calibri"/>
                    <a:ea typeface="굴림" charset="-127"/>
                    <a:cs typeface="Calibri"/>
                  </a:rPr>
                  <a:t>A[21]</a:t>
                </a:r>
              </a:p>
            </p:txBody>
          </p:sp>
          <p:sp>
            <p:nvSpPr>
              <p:cNvPr id="1336409" name="Text Box 89"/>
              <p:cNvSpPr txBox="1">
                <a:spLocks noChangeArrowheads="1"/>
              </p:cNvSpPr>
              <p:nvPr/>
            </p:nvSpPr>
            <p:spPr bwMode="auto">
              <a:xfrm>
                <a:off x="1261" y="1583"/>
                <a:ext cx="397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B[21]</a:t>
                </a:r>
              </a:p>
            </p:txBody>
          </p:sp>
          <p:sp>
            <p:nvSpPr>
              <p:cNvPr id="1336410" name="Text Box 90"/>
              <p:cNvSpPr txBox="1">
                <a:spLocks noChangeArrowheads="1"/>
              </p:cNvSpPr>
              <p:nvPr/>
            </p:nvSpPr>
            <p:spPr bwMode="auto">
              <a:xfrm>
                <a:off x="828" y="1391"/>
                <a:ext cx="40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A[25]</a:t>
                </a:r>
              </a:p>
            </p:txBody>
          </p:sp>
          <p:sp>
            <p:nvSpPr>
              <p:cNvPr id="1336411" name="Text Box 91"/>
              <p:cNvSpPr txBox="1">
                <a:spLocks noChangeArrowheads="1"/>
              </p:cNvSpPr>
              <p:nvPr/>
            </p:nvSpPr>
            <p:spPr bwMode="auto">
              <a:xfrm>
                <a:off x="1261" y="1391"/>
                <a:ext cx="397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B[25]</a:t>
                </a:r>
              </a:p>
            </p:txBody>
          </p:sp>
        </p:grpSp>
        <p:grpSp>
          <p:nvGrpSpPr>
            <p:cNvPr id="1336412" name="Group 92"/>
            <p:cNvGrpSpPr>
              <a:grpSpLocks/>
            </p:cNvGrpSpPr>
            <p:nvPr/>
          </p:nvGrpSpPr>
          <p:grpSpPr bwMode="auto">
            <a:xfrm>
              <a:off x="3743" y="1871"/>
              <a:ext cx="830" cy="1989"/>
              <a:chOff x="828" y="1391"/>
              <a:chExt cx="830" cy="1989"/>
            </a:xfrm>
          </p:grpSpPr>
          <p:sp>
            <p:nvSpPr>
              <p:cNvPr id="1336413" name="Freeform 93"/>
              <p:cNvSpPr>
                <a:spLocks/>
              </p:cNvSpPr>
              <p:nvPr/>
            </p:nvSpPr>
            <p:spPr bwMode="auto">
              <a:xfrm>
                <a:off x="960" y="2352"/>
                <a:ext cx="576" cy="6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672"/>
                  </a:cxn>
                  <a:cxn ang="0">
                    <a:pos x="450" y="672"/>
                  </a:cxn>
                  <a:cxn ang="0">
                    <a:pos x="576" y="0"/>
                  </a:cxn>
                  <a:cxn ang="0">
                    <a:pos x="336" y="0"/>
                  </a:cxn>
                  <a:cxn ang="0">
                    <a:pos x="288" y="96"/>
                  </a:cxn>
                  <a:cxn ang="0">
                    <a:pos x="240" y="0"/>
                  </a:cxn>
                  <a:cxn ang="0">
                    <a:pos x="0" y="0"/>
                  </a:cxn>
                </a:cxnLst>
                <a:rect l="0" t="0" r="r" b="b"/>
                <a:pathLst>
                  <a:path w="576" h="672">
                    <a:moveTo>
                      <a:pt x="0" y="0"/>
                    </a:moveTo>
                    <a:lnTo>
                      <a:pt x="144" y="672"/>
                    </a:lnTo>
                    <a:lnTo>
                      <a:pt x="450" y="672"/>
                    </a:lnTo>
                    <a:lnTo>
                      <a:pt x="576" y="0"/>
                    </a:lnTo>
                    <a:lnTo>
                      <a:pt x="336" y="0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336414" name="Group 94"/>
              <p:cNvGrpSpPr>
                <a:grpSpLocks/>
              </p:cNvGrpSpPr>
              <p:nvPr/>
            </p:nvGrpSpPr>
            <p:grpSpPr bwMode="auto">
              <a:xfrm>
                <a:off x="960" y="2928"/>
                <a:ext cx="626" cy="48"/>
                <a:chOff x="1536" y="2256"/>
                <a:chExt cx="626" cy="48"/>
              </a:xfrm>
            </p:grpSpPr>
            <p:sp>
              <p:nvSpPr>
                <p:cNvPr id="1336415" name="Rectangle 95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416" name="Freeform 96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417" name="Line 97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36418" name="Group 98"/>
              <p:cNvGrpSpPr>
                <a:grpSpLocks/>
              </p:cNvGrpSpPr>
              <p:nvPr/>
            </p:nvGrpSpPr>
            <p:grpSpPr bwMode="auto">
              <a:xfrm>
                <a:off x="960" y="2448"/>
                <a:ext cx="626" cy="48"/>
                <a:chOff x="1536" y="2256"/>
                <a:chExt cx="626" cy="48"/>
              </a:xfrm>
            </p:grpSpPr>
            <p:sp>
              <p:nvSpPr>
                <p:cNvPr id="1336419" name="Rectangle 99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420" name="Freeform 100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421" name="Line 101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36422" name="Group 102"/>
              <p:cNvGrpSpPr>
                <a:grpSpLocks/>
              </p:cNvGrpSpPr>
              <p:nvPr/>
            </p:nvGrpSpPr>
            <p:grpSpPr bwMode="auto">
              <a:xfrm>
                <a:off x="960" y="2688"/>
                <a:ext cx="626" cy="48"/>
                <a:chOff x="1536" y="2256"/>
                <a:chExt cx="626" cy="48"/>
              </a:xfrm>
            </p:grpSpPr>
            <p:sp>
              <p:nvSpPr>
                <p:cNvPr id="1336423" name="Rectangle 103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424" name="Freeform 104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425" name="Line 105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36426" name="Text Box 106"/>
              <p:cNvSpPr txBox="1">
                <a:spLocks noChangeArrowheads="1"/>
              </p:cNvSpPr>
              <p:nvPr/>
            </p:nvSpPr>
            <p:spPr bwMode="auto">
              <a:xfrm>
                <a:off x="1073" y="2701"/>
                <a:ext cx="330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C[6]</a:t>
                </a:r>
              </a:p>
            </p:txBody>
          </p:sp>
          <p:sp>
            <p:nvSpPr>
              <p:cNvPr id="1336427" name="Text Box 107"/>
              <p:cNvSpPr txBox="1">
                <a:spLocks noChangeArrowheads="1"/>
              </p:cNvSpPr>
              <p:nvPr/>
            </p:nvSpPr>
            <p:spPr bwMode="auto">
              <a:xfrm>
                <a:off x="1042" y="2461"/>
                <a:ext cx="396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C[10]</a:t>
                </a:r>
              </a:p>
            </p:txBody>
          </p:sp>
          <p:sp>
            <p:nvSpPr>
              <p:cNvPr id="1336428" name="Text Box 108"/>
              <p:cNvSpPr txBox="1">
                <a:spLocks noChangeArrowheads="1"/>
              </p:cNvSpPr>
              <p:nvPr/>
            </p:nvSpPr>
            <p:spPr bwMode="auto">
              <a:xfrm>
                <a:off x="1073" y="3167"/>
                <a:ext cx="330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C[2]</a:t>
                </a:r>
              </a:p>
            </p:txBody>
          </p:sp>
          <p:sp>
            <p:nvSpPr>
              <p:cNvPr id="1336429" name="Line 109"/>
              <p:cNvSpPr>
                <a:spLocks noChangeShapeType="1"/>
              </p:cNvSpPr>
              <p:nvPr/>
            </p:nvSpPr>
            <p:spPr bwMode="auto">
              <a:xfrm>
                <a:off x="1248" y="3024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6430" name="Line 110"/>
              <p:cNvSpPr>
                <a:spLocks noChangeShapeType="1"/>
              </p:cNvSpPr>
              <p:nvPr/>
            </p:nvSpPr>
            <p:spPr bwMode="auto">
              <a:xfrm>
                <a:off x="1440" y="2208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6431" name="Line 111"/>
              <p:cNvSpPr>
                <a:spLocks noChangeShapeType="1"/>
              </p:cNvSpPr>
              <p:nvPr/>
            </p:nvSpPr>
            <p:spPr bwMode="auto">
              <a:xfrm>
                <a:off x="1056" y="2208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6432" name="Text Box 112"/>
              <p:cNvSpPr txBox="1">
                <a:spLocks noChangeArrowheads="1"/>
              </p:cNvSpPr>
              <p:nvPr/>
            </p:nvSpPr>
            <p:spPr bwMode="auto">
              <a:xfrm>
                <a:off x="828" y="1967"/>
                <a:ext cx="40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A[14]</a:t>
                </a:r>
              </a:p>
            </p:txBody>
          </p:sp>
          <p:sp>
            <p:nvSpPr>
              <p:cNvPr id="1336433" name="Text Box 113"/>
              <p:cNvSpPr txBox="1">
                <a:spLocks noChangeArrowheads="1"/>
              </p:cNvSpPr>
              <p:nvPr/>
            </p:nvSpPr>
            <p:spPr bwMode="auto">
              <a:xfrm>
                <a:off x="1261" y="1967"/>
                <a:ext cx="397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B[14]</a:t>
                </a:r>
              </a:p>
            </p:txBody>
          </p:sp>
          <p:sp>
            <p:nvSpPr>
              <p:cNvPr id="1336434" name="Text Box 114"/>
              <p:cNvSpPr txBox="1">
                <a:spLocks noChangeArrowheads="1"/>
              </p:cNvSpPr>
              <p:nvPr/>
            </p:nvSpPr>
            <p:spPr bwMode="auto">
              <a:xfrm>
                <a:off x="828" y="1775"/>
                <a:ext cx="40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A[18]</a:t>
                </a:r>
              </a:p>
            </p:txBody>
          </p:sp>
          <p:sp>
            <p:nvSpPr>
              <p:cNvPr id="1336435" name="Text Box 115"/>
              <p:cNvSpPr txBox="1">
                <a:spLocks noChangeArrowheads="1"/>
              </p:cNvSpPr>
              <p:nvPr/>
            </p:nvSpPr>
            <p:spPr bwMode="auto">
              <a:xfrm>
                <a:off x="1261" y="1775"/>
                <a:ext cx="397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B[18]</a:t>
                </a:r>
              </a:p>
            </p:txBody>
          </p:sp>
          <p:sp>
            <p:nvSpPr>
              <p:cNvPr id="1336436" name="Text Box 116"/>
              <p:cNvSpPr txBox="1">
                <a:spLocks noChangeArrowheads="1"/>
              </p:cNvSpPr>
              <p:nvPr/>
            </p:nvSpPr>
            <p:spPr bwMode="auto">
              <a:xfrm>
                <a:off x="828" y="1583"/>
                <a:ext cx="40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A[22]</a:t>
                </a:r>
              </a:p>
            </p:txBody>
          </p:sp>
          <p:sp>
            <p:nvSpPr>
              <p:cNvPr id="1336437" name="Text Box 117"/>
              <p:cNvSpPr txBox="1">
                <a:spLocks noChangeArrowheads="1"/>
              </p:cNvSpPr>
              <p:nvPr/>
            </p:nvSpPr>
            <p:spPr bwMode="auto">
              <a:xfrm>
                <a:off x="1261" y="1583"/>
                <a:ext cx="397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B[22]</a:t>
                </a:r>
              </a:p>
            </p:txBody>
          </p:sp>
          <p:sp>
            <p:nvSpPr>
              <p:cNvPr id="1336438" name="Text Box 118"/>
              <p:cNvSpPr txBox="1">
                <a:spLocks noChangeArrowheads="1"/>
              </p:cNvSpPr>
              <p:nvPr/>
            </p:nvSpPr>
            <p:spPr bwMode="auto">
              <a:xfrm>
                <a:off x="828" y="1391"/>
                <a:ext cx="40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A[26]</a:t>
                </a:r>
              </a:p>
            </p:txBody>
          </p:sp>
          <p:sp>
            <p:nvSpPr>
              <p:cNvPr id="1336439" name="Text Box 119"/>
              <p:cNvSpPr txBox="1">
                <a:spLocks noChangeArrowheads="1"/>
              </p:cNvSpPr>
              <p:nvPr/>
            </p:nvSpPr>
            <p:spPr bwMode="auto">
              <a:xfrm>
                <a:off x="1261" y="1391"/>
                <a:ext cx="397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B[26]</a:t>
                </a:r>
              </a:p>
            </p:txBody>
          </p:sp>
        </p:grpSp>
        <p:grpSp>
          <p:nvGrpSpPr>
            <p:cNvPr id="1336440" name="Group 120"/>
            <p:cNvGrpSpPr>
              <a:grpSpLocks/>
            </p:cNvGrpSpPr>
            <p:nvPr/>
          </p:nvGrpSpPr>
          <p:grpSpPr bwMode="auto">
            <a:xfrm>
              <a:off x="4559" y="1871"/>
              <a:ext cx="830" cy="1989"/>
              <a:chOff x="828" y="1391"/>
              <a:chExt cx="830" cy="1989"/>
            </a:xfrm>
          </p:grpSpPr>
          <p:sp>
            <p:nvSpPr>
              <p:cNvPr id="1336441" name="Freeform 121"/>
              <p:cNvSpPr>
                <a:spLocks/>
              </p:cNvSpPr>
              <p:nvPr/>
            </p:nvSpPr>
            <p:spPr bwMode="auto">
              <a:xfrm>
                <a:off x="960" y="2352"/>
                <a:ext cx="576" cy="6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672"/>
                  </a:cxn>
                  <a:cxn ang="0">
                    <a:pos x="450" y="672"/>
                  </a:cxn>
                  <a:cxn ang="0">
                    <a:pos x="576" y="0"/>
                  </a:cxn>
                  <a:cxn ang="0">
                    <a:pos x="336" y="0"/>
                  </a:cxn>
                  <a:cxn ang="0">
                    <a:pos x="288" y="96"/>
                  </a:cxn>
                  <a:cxn ang="0">
                    <a:pos x="240" y="0"/>
                  </a:cxn>
                  <a:cxn ang="0">
                    <a:pos x="0" y="0"/>
                  </a:cxn>
                </a:cxnLst>
                <a:rect l="0" t="0" r="r" b="b"/>
                <a:pathLst>
                  <a:path w="576" h="672">
                    <a:moveTo>
                      <a:pt x="0" y="0"/>
                    </a:moveTo>
                    <a:lnTo>
                      <a:pt x="144" y="672"/>
                    </a:lnTo>
                    <a:lnTo>
                      <a:pt x="450" y="672"/>
                    </a:lnTo>
                    <a:lnTo>
                      <a:pt x="576" y="0"/>
                    </a:lnTo>
                    <a:lnTo>
                      <a:pt x="336" y="0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336442" name="Group 122"/>
              <p:cNvGrpSpPr>
                <a:grpSpLocks/>
              </p:cNvGrpSpPr>
              <p:nvPr/>
            </p:nvGrpSpPr>
            <p:grpSpPr bwMode="auto">
              <a:xfrm>
                <a:off x="960" y="2928"/>
                <a:ext cx="626" cy="48"/>
                <a:chOff x="1536" y="2256"/>
                <a:chExt cx="626" cy="48"/>
              </a:xfrm>
            </p:grpSpPr>
            <p:sp>
              <p:nvSpPr>
                <p:cNvPr id="1336443" name="Rectangle 123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444" name="Freeform 124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445" name="Line 125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36446" name="Group 126"/>
              <p:cNvGrpSpPr>
                <a:grpSpLocks/>
              </p:cNvGrpSpPr>
              <p:nvPr/>
            </p:nvGrpSpPr>
            <p:grpSpPr bwMode="auto">
              <a:xfrm>
                <a:off x="960" y="2448"/>
                <a:ext cx="626" cy="48"/>
                <a:chOff x="1536" y="2256"/>
                <a:chExt cx="626" cy="48"/>
              </a:xfrm>
            </p:grpSpPr>
            <p:sp>
              <p:nvSpPr>
                <p:cNvPr id="1336447" name="Rectangle 127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448" name="Freeform 128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449" name="Line 129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36450" name="Group 130"/>
              <p:cNvGrpSpPr>
                <a:grpSpLocks/>
              </p:cNvGrpSpPr>
              <p:nvPr/>
            </p:nvGrpSpPr>
            <p:grpSpPr bwMode="auto">
              <a:xfrm>
                <a:off x="960" y="2688"/>
                <a:ext cx="626" cy="48"/>
                <a:chOff x="1536" y="2256"/>
                <a:chExt cx="626" cy="48"/>
              </a:xfrm>
            </p:grpSpPr>
            <p:sp>
              <p:nvSpPr>
                <p:cNvPr id="1336451" name="Rectangle 131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452" name="Freeform 132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453" name="Line 133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36454" name="Text Box 134"/>
              <p:cNvSpPr txBox="1">
                <a:spLocks noChangeArrowheads="1"/>
              </p:cNvSpPr>
              <p:nvPr/>
            </p:nvSpPr>
            <p:spPr bwMode="auto">
              <a:xfrm>
                <a:off x="1073" y="2701"/>
                <a:ext cx="330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C[7]</a:t>
                </a:r>
              </a:p>
            </p:txBody>
          </p:sp>
          <p:sp>
            <p:nvSpPr>
              <p:cNvPr id="1336455" name="Text Box 135"/>
              <p:cNvSpPr txBox="1">
                <a:spLocks noChangeArrowheads="1"/>
              </p:cNvSpPr>
              <p:nvPr/>
            </p:nvSpPr>
            <p:spPr bwMode="auto">
              <a:xfrm>
                <a:off x="1042" y="2461"/>
                <a:ext cx="396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C[11]</a:t>
                </a:r>
              </a:p>
            </p:txBody>
          </p:sp>
          <p:sp>
            <p:nvSpPr>
              <p:cNvPr id="1336456" name="Text Box 136"/>
              <p:cNvSpPr txBox="1">
                <a:spLocks noChangeArrowheads="1"/>
              </p:cNvSpPr>
              <p:nvPr/>
            </p:nvSpPr>
            <p:spPr bwMode="auto">
              <a:xfrm>
                <a:off x="1073" y="3167"/>
                <a:ext cx="330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C[3]</a:t>
                </a:r>
              </a:p>
            </p:txBody>
          </p:sp>
          <p:sp>
            <p:nvSpPr>
              <p:cNvPr id="1336457" name="Line 137"/>
              <p:cNvSpPr>
                <a:spLocks noChangeShapeType="1"/>
              </p:cNvSpPr>
              <p:nvPr/>
            </p:nvSpPr>
            <p:spPr bwMode="auto">
              <a:xfrm>
                <a:off x="1248" y="3024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6458" name="Line 138"/>
              <p:cNvSpPr>
                <a:spLocks noChangeShapeType="1"/>
              </p:cNvSpPr>
              <p:nvPr/>
            </p:nvSpPr>
            <p:spPr bwMode="auto">
              <a:xfrm>
                <a:off x="1440" y="2208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6459" name="Line 139"/>
              <p:cNvSpPr>
                <a:spLocks noChangeShapeType="1"/>
              </p:cNvSpPr>
              <p:nvPr/>
            </p:nvSpPr>
            <p:spPr bwMode="auto">
              <a:xfrm>
                <a:off x="1056" y="2208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6460" name="Text Box 140"/>
              <p:cNvSpPr txBox="1">
                <a:spLocks noChangeArrowheads="1"/>
              </p:cNvSpPr>
              <p:nvPr/>
            </p:nvSpPr>
            <p:spPr bwMode="auto">
              <a:xfrm>
                <a:off x="828" y="1967"/>
                <a:ext cx="40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A[15]</a:t>
                </a:r>
              </a:p>
            </p:txBody>
          </p:sp>
          <p:sp>
            <p:nvSpPr>
              <p:cNvPr id="1336461" name="Text Box 141"/>
              <p:cNvSpPr txBox="1">
                <a:spLocks noChangeArrowheads="1"/>
              </p:cNvSpPr>
              <p:nvPr/>
            </p:nvSpPr>
            <p:spPr bwMode="auto">
              <a:xfrm>
                <a:off x="1261" y="1967"/>
                <a:ext cx="397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B[15]</a:t>
                </a:r>
              </a:p>
            </p:txBody>
          </p:sp>
          <p:sp>
            <p:nvSpPr>
              <p:cNvPr id="1336462" name="Text Box 142"/>
              <p:cNvSpPr txBox="1">
                <a:spLocks noChangeArrowheads="1"/>
              </p:cNvSpPr>
              <p:nvPr/>
            </p:nvSpPr>
            <p:spPr bwMode="auto">
              <a:xfrm>
                <a:off x="828" y="1775"/>
                <a:ext cx="40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A[19]</a:t>
                </a:r>
              </a:p>
            </p:txBody>
          </p:sp>
          <p:sp>
            <p:nvSpPr>
              <p:cNvPr id="1336463" name="Text Box 143"/>
              <p:cNvSpPr txBox="1">
                <a:spLocks noChangeArrowheads="1"/>
              </p:cNvSpPr>
              <p:nvPr/>
            </p:nvSpPr>
            <p:spPr bwMode="auto">
              <a:xfrm>
                <a:off x="1261" y="1775"/>
                <a:ext cx="397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B[19]</a:t>
                </a:r>
              </a:p>
            </p:txBody>
          </p:sp>
          <p:sp>
            <p:nvSpPr>
              <p:cNvPr id="1336464" name="Text Box 144"/>
              <p:cNvSpPr txBox="1">
                <a:spLocks noChangeArrowheads="1"/>
              </p:cNvSpPr>
              <p:nvPr/>
            </p:nvSpPr>
            <p:spPr bwMode="auto">
              <a:xfrm>
                <a:off x="828" y="1583"/>
                <a:ext cx="40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A[23]</a:t>
                </a:r>
              </a:p>
            </p:txBody>
          </p:sp>
          <p:sp>
            <p:nvSpPr>
              <p:cNvPr id="1336465" name="Text Box 145"/>
              <p:cNvSpPr txBox="1">
                <a:spLocks noChangeArrowheads="1"/>
              </p:cNvSpPr>
              <p:nvPr/>
            </p:nvSpPr>
            <p:spPr bwMode="auto">
              <a:xfrm>
                <a:off x="1261" y="1583"/>
                <a:ext cx="397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B[23]</a:t>
                </a:r>
              </a:p>
            </p:txBody>
          </p:sp>
          <p:sp>
            <p:nvSpPr>
              <p:cNvPr id="1336466" name="Text Box 146"/>
              <p:cNvSpPr txBox="1">
                <a:spLocks noChangeArrowheads="1"/>
              </p:cNvSpPr>
              <p:nvPr/>
            </p:nvSpPr>
            <p:spPr bwMode="auto">
              <a:xfrm>
                <a:off x="828" y="1391"/>
                <a:ext cx="40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A[27]</a:t>
                </a:r>
              </a:p>
            </p:txBody>
          </p:sp>
          <p:sp>
            <p:nvSpPr>
              <p:cNvPr id="1336467" name="Text Box 147"/>
              <p:cNvSpPr txBox="1">
                <a:spLocks noChangeArrowheads="1"/>
              </p:cNvSpPr>
              <p:nvPr/>
            </p:nvSpPr>
            <p:spPr bwMode="auto">
              <a:xfrm>
                <a:off x="1261" y="1391"/>
                <a:ext cx="397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B[27]</a:t>
                </a:r>
              </a:p>
            </p:txBody>
          </p:sp>
        </p:grpSp>
        <p:sp>
          <p:nvSpPr>
            <p:cNvPr id="1336468" name="Line 148"/>
            <p:cNvSpPr>
              <a:spLocks noChangeShapeType="1"/>
            </p:cNvSpPr>
            <p:nvPr/>
          </p:nvSpPr>
          <p:spPr bwMode="auto">
            <a:xfrm>
              <a:off x="2736" y="816"/>
              <a:ext cx="912" cy="100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36469" name="Oval 149"/>
            <p:cNvSpPr>
              <a:spLocks noChangeArrowheads="1"/>
            </p:cNvSpPr>
            <p:nvPr/>
          </p:nvSpPr>
          <p:spPr bwMode="auto">
            <a:xfrm flipH="1">
              <a:off x="2307" y="860"/>
              <a:ext cx="1727" cy="81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800" i="1" dirty="0">
                  <a:latin typeface="Calibri"/>
                  <a:ea typeface="굴림" charset="-127"/>
                  <a:cs typeface="Calibri"/>
                </a:rPr>
                <a:t>Execution using four pipelined functional units</a:t>
              </a:r>
            </a:p>
          </p:txBody>
        </p:sp>
      </p:grpSp>
      <p:sp>
        <p:nvSpPr>
          <p:cNvPr id="153" name="日期占位符 3">
            <a:extLst>
              <a:ext uri="{FF2B5EF4-FFF2-40B4-BE49-F238E27FC236}">
                <a16:creationId xmlns:a16="http://schemas.microsoft.com/office/drawing/2014/main" id="{4720948D-B813-481A-A434-FEB76868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C63D808C-D241-45A2-8F46-510B0B897F4E}" type="datetime1">
              <a:rPr lang="zh-CN" altLang="en-US" smtClean="0"/>
              <a:t>2018/12/12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44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70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73074"/>
          </a:xfrm>
        </p:spPr>
        <p:txBody>
          <a:bodyPr>
            <a:normAutofit fontScale="90000"/>
          </a:bodyPr>
          <a:lstStyle/>
          <a:p>
            <a:r>
              <a:rPr lang="en-US" altLang="ko-KR" sz="4000" dirty="0"/>
              <a:t>Interleaved Vector Memory System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38200"/>
            <a:ext cx="8226425" cy="12192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Bank busy time: Time before bank ready to accept next request</a:t>
            </a:r>
          </a:p>
          <a:p>
            <a:r>
              <a:rPr lang="en-US" altLang="ko-KR" sz="2400" dirty="0"/>
              <a:t>Cray-1, 16 banks, 4 cycle bank busy time, 12 cycle latency</a:t>
            </a:r>
          </a:p>
          <a:p>
            <a:endParaRPr lang="en-US" sz="2400" dirty="0"/>
          </a:p>
        </p:txBody>
      </p:sp>
      <p:sp>
        <p:nvSpPr>
          <p:cNvPr id="70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19900" y="6356351"/>
            <a:ext cx="2057400" cy="365125"/>
          </a:xfrm>
        </p:spPr>
        <p:txBody>
          <a:bodyPr/>
          <a:lstStyle/>
          <a:p>
            <a:pPr algn="r"/>
            <a:fld id="{4D8BE858-8F61-0E47-B2FD-4481229F233B}" type="slidenum">
              <a:rPr lang="en-US" smtClean="0"/>
              <a:pPr algn="r"/>
              <a:t>15</a:t>
            </a:fld>
            <a:endParaRPr lang="en-US" dirty="0"/>
          </a:p>
        </p:txBody>
      </p:sp>
      <p:grpSp>
        <p:nvGrpSpPr>
          <p:cNvPr id="1338437" name="Group 69"/>
          <p:cNvGrpSpPr>
            <a:grpSpLocks/>
          </p:cNvGrpSpPr>
          <p:nvPr/>
        </p:nvGrpSpPr>
        <p:grpSpPr bwMode="auto">
          <a:xfrm>
            <a:off x="381000" y="2286000"/>
            <a:ext cx="8610600" cy="4119563"/>
            <a:chOff x="240" y="1629"/>
            <a:chExt cx="5424" cy="2595"/>
          </a:xfrm>
        </p:grpSpPr>
        <p:grpSp>
          <p:nvGrpSpPr>
            <p:cNvPr id="1338372" name="Group 4"/>
            <p:cNvGrpSpPr>
              <a:grpSpLocks/>
            </p:cNvGrpSpPr>
            <p:nvPr/>
          </p:nvGrpSpPr>
          <p:grpSpPr bwMode="auto">
            <a:xfrm>
              <a:off x="240" y="2024"/>
              <a:ext cx="4616" cy="1895"/>
              <a:chOff x="524" y="2016"/>
              <a:chExt cx="4616" cy="1895"/>
            </a:xfrm>
          </p:grpSpPr>
          <p:sp>
            <p:nvSpPr>
              <p:cNvPr id="1338373" name="Rectangle 5"/>
              <p:cNvSpPr>
                <a:spLocks noChangeArrowheads="1"/>
              </p:cNvSpPr>
              <p:nvPr/>
            </p:nvSpPr>
            <p:spPr bwMode="auto">
              <a:xfrm>
                <a:off x="524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800">
                    <a:latin typeface="Calibri"/>
                    <a:ea typeface="굴림" charset="-127"/>
                    <a:cs typeface="Calibri"/>
                  </a:rPr>
                  <a:t>0</a:t>
                </a:r>
              </a:p>
            </p:txBody>
          </p:sp>
          <p:sp>
            <p:nvSpPr>
              <p:cNvPr id="1338374" name="Rectangle 6"/>
              <p:cNvSpPr>
                <a:spLocks noChangeArrowheads="1"/>
              </p:cNvSpPr>
              <p:nvPr/>
            </p:nvSpPr>
            <p:spPr bwMode="auto">
              <a:xfrm>
                <a:off x="816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800">
                    <a:latin typeface="Calibri"/>
                    <a:ea typeface="굴림" charset="-127"/>
                    <a:cs typeface="Calibri"/>
                  </a:rPr>
                  <a:t>1</a:t>
                </a:r>
              </a:p>
            </p:txBody>
          </p:sp>
          <p:sp>
            <p:nvSpPr>
              <p:cNvPr id="1338375" name="Rectangle 7"/>
              <p:cNvSpPr>
                <a:spLocks noChangeArrowheads="1"/>
              </p:cNvSpPr>
              <p:nvPr/>
            </p:nvSpPr>
            <p:spPr bwMode="auto">
              <a:xfrm>
                <a:off x="1104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800">
                    <a:latin typeface="Calibri"/>
                    <a:ea typeface="굴림" charset="-127"/>
                    <a:cs typeface="Calibri"/>
                  </a:rPr>
                  <a:t>2</a:t>
                </a:r>
              </a:p>
            </p:txBody>
          </p:sp>
          <p:sp>
            <p:nvSpPr>
              <p:cNvPr id="1338376" name="Rectangle 8"/>
              <p:cNvSpPr>
                <a:spLocks noChangeArrowheads="1"/>
              </p:cNvSpPr>
              <p:nvPr/>
            </p:nvSpPr>
            <p:spPr bwMode="auto">
              <a:xfrm>
                <a:off x="1392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800">
                    <a:latin typeface="Calibri"/>
                    <a:ea typeface="굴림" charset="-127"/>
                    <a:cs typeface="Calibri"/>
                  </a:rPr>
                  <a:t>3</a:t>
                </a:r>
              </a:p>
            </p:txBody>
          </p:sp>
          <p:sp>
            <p:nvSpPr>
              <p:cNvPr id="1338377" name="Rectangle 9"/>
              <p:cNvSpPr>
                <a:spLocks noChangeArrowheads="1"/>
              </p:cNvSpPr>
              <p:nvPr/>
            </p:nvSpPr>
            <p:spPr bwMode="auto">
              <a:xfrm>
                <a:off x="1676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800">
                    <a:latin typeface="Calibri"/>
                    <a:ea typeface="굴림" charset="-127"/>
                    <a:cs typeface="Calibri"/>
                  </a:rPr>
                  <a:t>4</a:t>
                </a:r>
              </a:p>
            </p:txBody>
          </p:sp>
          <p:sp>
            <p:nvSpPr>
              <p:cNvPr id="1338378" name="Rectangle 10"/>
              <p:cNvSpPr>
                <a:spLocks noChangeArrowheads="1"/>
              </p:cNvSpPr>
              <p:nvPr/>
            </p:nvSpPr>
            <p:spPr bwMode="auto">
              <a:xfrm>
                <a:off x="1968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800">
                    <a:latin typeface="Calibri"/>
                    <a:ea typeface="굴림" charset="-127"/>
                    <a:cs typeface="Calibri"/>
                  </a:rPr>
                  <a:t>5</a:t>
                </a:r>
              </a:p>
            </p:txBody>
          </p:sp>
          <p:sp>
            <p:nvSpPr>
              <p:cNvPr id="1338379" name="Rectangle 11"/>
              <p:cNvSpPr>
                <a:spLocks noChangeArrowheads="1"/>
              </p:cNvSpPr>
              <p:nvPr/>
            </p:nvSpPr>
            <p:spPr bwMode="auto">
              <a:xfrm>
                <a:off x="2256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800">
                    <a:latin typeface="Calibri"/>
                    <a:ea typeface="굴림" charset="-127"/>
                    <a:cs typeface="Calibri"/>
                  </a:rPr>
                  <a:t>6</a:t>
                </a:r>
              </a:p>
            </p:txBody>
          </p:sp>
          <p:sp>
            <p:nvSpPr>
              <p:cNvPr id="1338380" name="Rectangle 12"/>
              <p:cNvSpPr>
                <a:spLocks noChangeArrowheads="1"/>
              </p:cNvSpPr>
              <p:nvPr/>
            </p:nvSpPr>
            <p:spPr bwMode="auto">
              <a:xfrm>
                <a:off x="2544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800">
                    <a:latin typeface="Calibri"/>
                    <a:ea typeface="굴림" charset="-127"/>
                    <a:cs typeface="Calibri"/>
                  </a:rPr>
                  <a:t>7</a:t>
                </a:r>
              </a:p>
            </p:txBody>
          </p:sp>
          <p:sp>
            <p:nvSpPr>
              <p:cNvPr id="1338381" name="Rectangle 13"/>
              <p:cNvSpPr>
                <a:spLocks noChangeArrowheads="1"/>
              </p:cNvSpPr>
              <p:nvPr/>
            </p:nvSpPr>
            <p:spPr bwMode="auto">
              <a:xfrm>
                <a:off x="2828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800">
                    <a:latin typeface="Calibri"/>
                    <a:ea typeface="굴림" charset="-127"/>
                    <a:cs typeface="Calibri"/>
                  </a:rPr>
                  <a:t>8</a:t>
                </a:r>
              </a:p>
            </p:txBody>
          </p:sp>
          <p:sp>
            <p:nvSpPr>
              <p:cNvPr id="1338382" name="Rectangle 14"/>
              <p:cNvSpPr>
                <a:spLocks noChangeArrowheads="1"/>
              </p:cNvSpPr>
              <p:nvPr/>
            </p:nvSpPr>
            <p:spPr bwMode="auto">
              <a:xfrm>
                <a:off x="3120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800">
                    <a:latin typeface="Calibri"/>
                    <a:ea typeface="굴림" charset="-127"/>
                    <a:cs typeface="Calibri"/>
                  </a:rPr>
                  <a:t>9</a:t>
                </a:r>
              </a:p>
            </p:txBody>
          </p:sp>
          <p:sp>
            <p:nvSpPr>
              <p:cNvPr id="1338383" name="Rectangle 15"/>
              <p:cNvSpPr>
                <a:spLocks noChangeArrowheads="1"/>
              </p:cNvSpPr>
              <p:nvPr/>
            </p:nvSpPr>
            <p:spPr bwMode="auto">
              <a:xfrm>
                <a:off x="3408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800">
                    <a:latin typeface="Calibri"/>
                    <a:ea typeface="굴림" charset="-127"/>
                    <a:cs typeface="Calibri"/>
                  </a:rPr>
                  <a:t>A</a:t>
                </a:r>
              </a:p>
            </p:txBody>
          </p:sp>
          <p:sp>
            <p:nvSpPr>
              <p:cNvPr id="1338384" name="Rectangle 16"/>
              <p:cNvSpPr>
                <a:spLocks noChangeArrowheads="1"/>
              </p:cNvSpPr>
              <p:nvPr/>
            </p:nvSpPr>
            <p:spPr bwMode="auto">
              <a:xfrm>
                <a:off x="3696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800">
                    <a:latin typeface="Calibri"/>
                    <a:ea typeface="굴림" charset="-127"/>
                    <a:cs typeface="Calibri"/>
                  </a:rPr>
                  <a:t>B</a:t>
                </a:r>
              </a:p>
            </p:txBody>
          </p:sp>
          <p:sp>
            <p:nvSpPr>
              <p:cNvPr id="1338385" name="Rectangle 17"/>
              <p:cNvSpPr>
                <a:spLocks noChangeArrowheads="1"/>
              </p:cNvSpPr>
              <p:nvPr/>
            </p:nvSpPr>
            <p:spPr bwMode="auto">
              <a:xfrm>
                <a:off x="3980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800">
                    <a:latin typeface="Calibri"/>
                    <a:ea typeface="굴림" charset="-127"/>
                    <a:cs typeface="Calibri"/>
                  </a:rPr>
                  <a:t>C</a:t>
                </a:r>
              </a:p>
            </p:txBody>
          </p:sp>
          <p:sp>
            <p:nvSpPr>
              <p:cNvPr id="1338386" name="Rectangle 18"/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800">
                    <a:latin typeface="Calibri"/>
                    <a:ea typeface="굴림" charset="-127"/>
                    <a:cs typeface="Calibri"/>
                  </a:rPr>
                  <a:t>D</a:t>
                </a:r>
              </a:p>
            </p:txBody>
          </p:sp>
          <p:sp>
            <p:nvSpPr>
              <p:cNvPr id="1338387" name="Rectangle 19"/>
              <p:cNvSpPr>
                <a:spLocks noChangeArrowheads="1"/>
              </p:cNvSpPr>
              <p:nvPr/>
            </p:nvSpPr>
            <p:spPr bwMode="auto">
              <a:xfrm>
                <a:off x="4560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800">
                    <a:latin typeface="Calibri"/>
                    <a:ea typeface="굴림" charset="-127"/>
                    <a:cs typeface="Calibri"/>
                  </a:rPr>
                  <a:t>E</a:t>
                </a:r>
              </a:p>
            </p:txBody>
          </p:sp>
          <p:sp>
            <p:nvSpPr>
              <p:cNvPr id="1338388" name="Rectangle 20"/>
              <p:cNvSpPr>
                <a:spLocks noChangeArrowheads="1"/>
              </p:cNvSpPr>
              <p:nvPr/>
            </p:nvSpPr>
            <p:spPr bwMode="auto">
              <a:xfrm>
                <a:off x="4848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800">
                    <a:latin typeface="Calibri"/>
                    <a:ea typeface="굴림" charset="-127"/>
                    <a:cs typeface="Calibri"/>
                  </a:rPr>
                  <a:t>F</a:t>
                </a:r>
              </a:p>
            </p:txBody>
          </p:sp>
          <p:grpSp>
            <p:nvGrpSpPr>
              <p:cNvPr id="1338389" name="Group 21"/>
              <p:cNvGrpSpPr>
                <a:grpSpLocks/>
              </p:cNvGrpSpPr>
              <p:nvPr/>
            </p:nvGrpSpPr>
            <p:grpSpPr bwMode="auto">
              <a:xfrm>
                <a:off x="2544" y="2544"/>
                <a:ext cx="626" cy="48"/>
                <a:chOff x="1536" y="2256"/>
                <a:chExt cx="626" cy="48"/>
              </a:xfrm>
            </p:grpSpPr>
            <p:sp>
              <p:nvSpPr>
                <p:cNvPr id="1338390" name="Rectangle 22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8391" name="Freeform 23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8392" name="Line 24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38393" name="Line 25"/>
              <p:cNvSpPr>
                <a:spLocks noChangeShapeType="1"/>
              </p:cNvSpPr>
              <p:nvPr/>
            </p:nvSpPr>
            <p:spPr bwMode="auto">
              <a:xfrm flipV="1">
                <a:off x="672" y="2592"/>
                <a:ext cx="2112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8394" name="Line 26"/>
              <p:cNvSpPr>
                <a:spLocks noChangeShapeType="1"/>
              </p:cNvSpPr>
              <p:nvPr/>
            </p:nvSpPr>
            <p:spPr bwMode="auto">
              <a:xfrm flipV="1">
                <a:off x="1008" y="2592"/>
                <a:ext cx="1776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8395" name="Line 27"/>
              <p:cNvSpPr>
                <a:spLocks noChangeShapeType="1"/>
              </p:cNvSpPr>
              <p:nvPr/>
            </p:nvSpPr>
            <p:spPr bwMode="auto">
              <a:xfrm flipV="1">
                <a:off x="1248" y="2592"/>
                <a:ext cx="1536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8396" name="Line 28"/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1248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8397" name="Line 29"/>
              <p:cNvSpPr>
                <a:spLocks noChangeShapeType="1"/>
              </p:cNvSpPr>
              <p:nvPr/>
            </p:nvSpPr>
            <p:spPr bwMode="auto">
              <a:xfrm flipV="1">
                <a:off x="1824" y="2592"/>
                <a:ext cx="960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8398" name="Line 30"/>
              <p:cNvSpPr>
                <a:spLocks noChangeShapeType="1"/>
              </p:cNvSpPr>
              <p:nvPr/>
            </p:nvSpPr>
            <p:spPr bwMode="auto">
              <a:xfrm flipV="1">
                <a:off x="2112" y="2592"/>
                <a:ext cx="672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8399" name="Line 31"/>
              <p:cNvSpPr>
                <a:spLocks noChangeShapeType="1"/>
              </p:cNvSpPr>
              <p:nvPr/>
            </p:nvSpPr>
            <p:spPr bwMode="auto">
              <a:xfrm flipV="1">
                <a:off x="2400" y="2592"/>
                <a:ext cx="384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8400" name="Line 32"/>
              <p:cNvSpPr>
                <a:spLocks noChangeShapeType="1"/>
              </p:cNvSpPr>
              <p:nvPr/>
            </p:nvSpPr>
            <p:spPr bwMode="auto">
              <a:xfrm flipV="1">
                <a:off x="2688" y="2592"/>
                <a:ext cx="96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8401" name="Line 33"/>
              <p:cNvSpPr>
                <a:spLocks noChangeShapeType="1"/>
              </p:cNvSpPr>
              <p:nvPr/>
            </p:nvSpPr>
            <p:spPr bwMode="auto">
              <a:xfrm flipH="1" flipV="1">
                <a:off x="2784" y="2592"/>
                <a:ext cx="192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8402" name="Line 34"/>
              <p:cNvSpPr>
                <a:spLocks noChangeShapeType="1"/>
              </p:cNvSpPr>
              <p:nvPr/>
            </p:nvSpPr>
            <p:spPr bwMode="auto">
              <a:xfrm flipH="1" flipV="1">
                <a:off x="2784" y="2592"/>
                <a:ext cx="480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8403" name="Line 35"/>
              <p:cNvSpPr>
                <a:spLocks noChangeShapeType="1"/>
              </p:cNvSpPr>
              <p:nvPr/>
            </p:nvSpPr>
            <p:spPr bwMode="auto">
              <a:xfrm flipH="1" flipV="1">
                <a:off x="2784" y="2592"/>
                <a:ext cx="768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8404" name="Line 36"/>
              <p:cNvSpPr>
                <a:spLocks noChangeShapeType="1"/>
              </p:cNvSpPr>
              <p:nvPr/>
            </p:nvSpPr>
            <p:spPr bwMode="auto">
              <a:xfrm flipH="1" flipV="1">
                <a:off x="2784" y="2592"/>
                <a:ext cx="1056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8405" name="Line 37"/>
              <p:cNvSpPr>
                <a:spLocks noChangeShapeType="1"/>
              </p:cNvSpPr>
              <p:nvPr/>
            </p:nvSpPr>
            <p:spPr bwMode="auto">
              <a:xfrm flipH="1" flipV="1">
                <a:off x="2784" y="2592"/>
                <a:ext cx="1344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8406" name="Line 38"/>
              <p:cNvSpPr>
                <a:spLocks noChangeShapeType="1"/>
              </p:cNvSpPr>
              <p:nvPr/>
            </p:nvSpPr>
            <p:spPr bwMode="auto">
              <a:xfrm flipH="1" flipV="1">
                <a:off x="2784" y="2592"/>
                <a:ext cx="1632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8407" name="Line 39"/>
              <p:cNvSpPr>
                <a:spLocks noChangeShapeType="1"/>
              </p:cNvSpPr>
              <p:nvPr/>
            </p:nvSpPr>
            <p:spPr bwMode="auto">
              <a:xfrm flipH="1" flipV="1">
                <a:off x="2784" y="2592"/>
                <a:ext cx="1920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8408" name="Line 40"/>
              <p:cNvSpPr>
                <a:spLocks noChangeShapeType="1"/>
              </p:cNvSpPr>
              <p:nvPr/>
            </p:nvSpPr>
            <p:spPr bwMode="auto">
              <a:xfrm flipH="1" flipV="1">
                <a:off x="2784" y="2592"/>
                <a:ext cx="2208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8409" name="Line 41"/>
              <p:cNvSpPr>
                <a:spLocks noChangeShapeType="1"/>
              </p:cNvSpPr>
              <p:nvPr/>
            </p:nvSpPr>
            <p:spPr bwMode="auto">
              <a:xfrm flipH="1">
                <a:off x="2784" y="2016"/>
                <a:ext cx="0" cy="5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38410" name="Freeform 42"/>
            <p:cNvSpPr>
              <a:spLocks/>
            </p:cNvSpPr>
            <p:nvPr/>
          </p:nvSpPr>
          <p:spPr bwMode="auto">
            <a:xfrm>
              <a:off x="4848" y="2312"/>
              <a:ext cx="576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672"/>
                </a:cxn>
                <a:cxn ang="0">
                  <a:pos x="450" y="672"/>
                </a:cxn>
                <a:cxn ang="0">
                  <a:pos x="576" y="0"/>
                </a:cxn>
                <a:cxn ang="0">
                  <a:pos x="336" y="0"/>
                </a:cxn>
                <a:cxn ang="0">
                  <a:pos x="288" y="96"/>
                </a:cxn>
                <a:cxn ang="0">
                  <a:pos x="240" y="0"/>
                </a:cxn>
                <a:cxn ang="0">
                  <a:pos x="0" y="0"/>
                </a:cxn>
              </a:cxnLst>
              <a:rect l="0" t="0" r="r" b="b"/>
              <a:pathLst>
                <a:path w="576" h="672">
                  <a:moveTo>
                    <a:pt x="0" y="0"/>
                  </a:moveTo>
                  <a:lnTo>
                    <a:pt x="144" y="672"/>
                  </a:lnTo>
                  <a:lnTo>
                    <a:pt x="450" y="672"/>
                  </a:lnTo>
                  <a:lnTo>
                    <a:pt x="576" y="0"/>
                  </a:lnTo>
                  <a:lnTo>
                    <a:pt x="336" y="0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38411" name="Line 43"/>
            <p:cNvSpPr>
              <a:spLocks noChangeShapeType="1"/>
            </p:cNvSpPr>
            <p:nvPr/>
          </p:nvSpPr>
          <p:spPr bwMode="auto">
            <a:xfrm>
              <a:off x="5136" y="2552"/>
              <a:ext cx="1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grpSp>
          <p:nvGrpSpPr>
            <p:cNvPr id="1338412" name="Group 44"/>
            <p:cNvGrpSpPr>
              <a:grpSpLocks/>
            </p:cNvGrpSpPr>
            <p:nvPr/>
          </p:nvGrpSpPr>
          <p:grpSpPr bwMode="auto">
            <a:xfrm>
              <a:off x="4752" y="2120"/>
              <a:ext cx="338" cy="48"/>
              <a:chOff x="1536" y="2256"/>
              <a:chExt cx="626" cy="48"/>
            </a:xfrm>
          </p:grpSpPr>
          <p:sp>
            <p:nvSpPr>
              <p:cNvPr id="1338413" name="Rectangle 45"/>
              <p:cNvSpPr>
                <a:spLocks noChangeArrowheads="1"/>
              </p:cNvSpPr>
              <p:nvPr/>
            </p:nvSpPr>
            <p:spPr bwMode="auto">
              <a:xfrm>
                <a:off x="1536" y="2256"/>
                <a:ext cx="576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8414" name="Freeform 46"/>
              <p:cNvSpPr>
                <a:spLocks/>
              </p:cNvSpPr>
              <p:nvPr/>
            </p:nvSpPr>
            <p:spPr bwMode="auto">
              <a:xfrm>
                <a:off x="2064" y="2256"/>
                <a:ext cx="48" cy="48"/>
              </a:xfrm>
              <a:custGeom>
                <a:avLst/>
                <a:gdLst/>
                <a:ahLst/>
                <a:cxnLst>
                  <a:cxn ang="0">
                    <a:pos x="48" y="96"/>
                  </a:cxn>
                  <a:cxn ang="0">
                    <a:pos x="0" y="48"/>
                  </a:cxn>
                  <a:cxn ang="0">
                    <a:pos x="48" y="0"/>
                  </a:cxn>
                  <a:cxn ang="0">
                    <a:pos x="48" y="96"/>
                  </a:cxn>
                </a:cxnLst>
                <a:rect l="0" t="0" r="r" b="b"/>
                <a:pathLst>
                  <a:path w="48" h="96">
                    <a:moveTo>
                      <a:pt x="48" y="96"/>
                    </a:moveTo>
                    <a:lnTo>
                      <a:pt x="0" y="48"/>
                    </a:lnTo>
                    <a:lnTo>
                      <a:pt x="48" y="0"/>
                    </a:lnTo>
                    <a:lnTo>
                      <a:pt x="48" y="96"/>
                    </a:lnTo>
                    <a:close/>
                  </a:path>
                </a:pathLst>
              </a:cu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8415" name="Line 47"/>
              <p:cNvSpPr>
                <a:spLocks noChangeShapeType="1"/>
              </p:cNvSpPr>
              <p:nvPr/>
            </p:nvSpPr>
            <p:spPr bwMode="auto">
              <a:xfrm>
                <a:off x="2114" y="2280"/>
                <a:ext cx="48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38416" name="Group 48"/>
            <p:cNvGrpSpPr>
              <a:grpSpLocks/>
            </p:cNvGrpSpPr>
            <p:nvPr/>
          </p:nvGrpSpPr>
          <p:grpSpPr bwMode="auto">
            <a:xfrm>
              <a:off x="5184" y="2120"/>
              <a:ext cx="338" cy="48"/>
              <a:chOff x="1536" y="2256"/>
              <a:chExt cx="626" cy="48"/>
            </a:xfrm>
          </p:grpSpPr>
          <p:sp>
            <p:nvSpPr>
              <p:cNvPr id="1338417" name="Rectangle 49"/>
              <p:cNvSpPr>
                <a:spLocks noChangeArrowheads="1"/>
              </p:cNvSpPr>
              <p:nvPr/>
            </p:nvSpPr>
            <p:spPr bwMode="auto">
              <a:xfrm>
                <a:off x="1536" y="2256"/>
                <a:ext cx="576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8418" name="Freeform 50"/>
              <p:cNvSpPr>
                <a:spLocks/>
              </p:cNvSpPr>
              <p:nvPr/>
            </p:nvSpPr>
            <p:spPr bwMode="auto">
              <a:xfrm>
                <a:off x="2064" y="2256"/>
                <a:ext cx="48" cy="48"/>
              </a:xfrm>
              <a:custGeom>
                <a:avLst/>
                <a:gdLst/>
                <a:ahLst/>
                <a:cxnLst>
                  <a:cxn ang="0">
                    <a:pos x="48" y="96"/>
                  </a:cxn>
                  <a:cxn ang="0">
                    <a:pos x="0" y="48"/>
                  </a:cxn>
                  <a:cxn ang="0">
                    <a:pos x="48" y="0"/>
                  </a:cxn>
                  <a:cxn ang="0">
                    <a:pos x="48" y="96"/>
                  </a:cxn>
                </a:cxnLst>
                <a:rect l="0" t="0" r="r" b="b"/>
                <a:pathLst>
                  <a:path w="48" h="96">
                    <a:moveTo>
                      <a:pt x="48" y="96"/>
                    </a:moveTo>
                    <a:lnTo>
                      <a:pt x="0" y="48"/>
                    </a:lnTo>
                    <a:lnTo>
                      <a:pt x="48" y="0"/>
                    </a:lnTo>
                    <a:lnTo>
                      <a:pt x="48" y="96"/>
                    </a:lnTo>
                    <a:close/>
                  </a:path>
                </a:pathLst>
              </a:cu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8419" name="Line 51"/>
              <p:cNvSpPr>
                <a:spLocks noChangeShapeType="1"/>
              </p:cNvSpPr>
              <p:nvPr/>
            </p:nvSpPr>
            <p:spPr bwMode="auto">
              <a:xfrm>
                <a:off x="2114" y="2280"/>
                <a:ext cx="48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38420" name="Line 52"/>
            <p:cNvSpPr>
              <a:spLocks noChangeShapeType="1"/>
            </p:cNvSpPr>
            <p:nvPr/>
          </p:nvSpPr>
          <p:spPr bwMode="auto">
            <a:xfrm flipH="1">
              <a:off x="4944" y="2168"/>
              <a:ext cx="1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38421" name="Line 53"/>
            <p:cNvSpPr>
              <a:spLocks noChangeShapeType="1"/>
            </p:cNvSpPr>
            <p:nvPr/>
          </p:nvSpPr>
          <p:spPr bwMode="auto">
            <a:xfrm>
              <a:off x="5328" y="2168"/>
              <a:ext cx="1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38422" name="Text Box 54"/>
            <p:cNvSpPr txBox="1">
              <a:spLocks noChangeArrowheads="1"/>
            </p:cNvSpPr>
            <p:nvPr/>
          </p:nvSpPr>
          <p:spPr bwMode="auto">
            <a:xfrm>
              <a:off x="4992" y="2253"/>
              <a:ext cx="247" cy="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800" dirty="0">
                  <a:latin typeface="Calibri"/>
                  <a:ea typeface="굴림" charset="-127"/>
                  <a:cs typeface="Calibri"/>
                </a:rPr>
                <a:t>+</a:t>
              </a:r>
            </a:p>
          </p:txBody>
        </p:sp>
        <p:grpSp>
          <p:nvGrpSpPr>
            <p:cNvPr id="1338423" name="Group 55"/>
            <p:cNvGrpSpPr>
              <a:grpSpLocks/>
            </p:cNvGrpSpPr>
            <p:nvPr/>
          </p:nvGrpSpPr>
          <p:grpSpPr bwMode="auto">
            <a:xfrm>
              <a:off x="4992" y="2696"/>
              <a:ext cx="338" cy="48"/>
              <a:chOff x="1536" y="2256"/>
              <a:chExt cx="626" cy="48"/>
            </a:xfrm>
          </p:grpSpPr>
          <p:sp>
            <p:nvSpPr>
              <p:cNvPr id="1338424" name="Rectangle 56"/>
              <p:cNvSpPr>
                <a:spLocks noChangeArrowheads="1"/>
              </p:cNvSpPr>
              <p:nvPr/>
            </p:nvSpPr>
            <p:spPr bwMode="auto">
              <a:xfrm>
                <a:off x="1536" y="2256"/>
                <a:ext cx="576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8425" name="Freeform 57"/>
              <p:cNvSpPr>
                <a:spLocks/>
              </p:cNvSpPr>
              <p:nvPr/>
            </p:nvSpPr>
            <p:spPr bwMode="auto">
              <a:xfrm>
                <a:off x="2064" y="2256"/>
                <a:ext cx="48" cy="48"/>
              </a:xfrm>
              <a:custGeom>
                <a:avLst/>
                <a:gdLst/>
                <a:ahLst/>
                <a:cxnLst>
                  <a:cxn ang="0">
                    <a:pos x="48" y="96"/>
                  </a:cxn>
                  <a:cxn ang="0">
                    <a:pos x="0" y="48"/>
                  </a:cxn>
                  <a:cxn ang="0">
                    <a:pos x="48" y="0"/>
                  </a:cxn>
                  <a:cxn ang="0">
                    <a:pos x="48" y="96"/>
                  </a:cxn>
                </a:cxnLst>
                <a:rect l="0" t="0" r="r" b="b"/>
                <a:pathLst>
                  <a:path w="48" h="96">
                    <a:moveTo>
                      <a:pt x="48" y="96"/>
                    </a:moveTo>
                    <a:lnTo>
                      <a:pt x="0" y="48"/>
                    </a:lnTo>
                    <a:lnTo>
                      <a:pt x="48" y="0"/>
                    </a:lnTo>
                    <a:lnTo>
                      <a:pt x="48" y="96"/>
                    </a:lnTo>
                    <a:close/>
                  </a:path>
                </a:pathLst>
              </a:cu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8426" name="Line 58"/>
              <p:cNvSpPr>
                <a:spLocks noChangeShapeType="1"/>
              </p:cNvSpPr>
              <p:nvPr/>
            </p:nvSpPr>
            <p:spPr bwMode="auto">
              <a:xfrm>
                <a:off x="2114" y="2280"/>
                <a:ext cx="48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38427" name="Freeform 59"/>
            <p:cNvSpPr>
              <a:spLocks/>
            </p:cNvSpPr>
            <p:nvPr/>
          </p:nvSpPr>
          <p:spPr bwMode="auto">
            <a:xfrm>
              <a:off x="4560" y="2024"/>
              <a:ext cx="576" cy="576"/>
            </a:xfrm>
            <a:custGeom>
              <a:avLst/>
              <a:gdLst/>
              <a:ahLst/>
              <a:cxnLst>
                <a:cxn ang="0">
                  <a:pos x="576" y="576"/>
                </a:cxn>
                <a:cxn ang="0">
                  <a:pos x="0" y="576"/>
                </a:cxn>
                <a:cxn ang="0">
                  <a:pos x="0" y="0"/>
                </a:cxn>
                <a:cxn ang="0">
                  <a:pos x="288" y="0"/>
                </a:cxn>
                <a:cxn ang="0">
                  <a:pos x="288" y="96"/>
                </a:cxn>
              </a:cxnLst>
              <a:rect l="0" t="0" r="r" b="b"/>
              <a:pathLst>
                <a:path w="576" h="576">
                  <a:moveTo>
                    <a:pt x="576" y="576"/>
                  </a:moveTo>
                  <a:lnTo>
                    <a:pt x="0" y="576"/>
                  </a:lnTo>
                  <a:lnTo>
                    <a:pt x="0" y="0"/>
                  </a:lnTo>
                  <a:lnTo>
                    <a:pt x="288" y="0"/>
                  </a:lnTo>
                  <a:lnTo>
                    <a:pt x="288" y="96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38428" name="Line 60"/>
            <p:cNvSpPr>
              <a:spLocks noChangeShapeType="1"/>
            </p:cNvSpPr>
            <p:nvPr/>
          </p:nvSpPr>
          <p:spPr bwMode="auto">
            <a:xfrm>
              <a:off x="4992" y="1832"/>
              <a:ext cx="1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38429" name="Line 61"/>
            <p:cNvSpPr>
              <a:spLocks noChangeShapeType="1"/>
            </p:cNvSpPr>
            <p:nvPr/>
          </p:nvSpPr>
          <p:spPr bwMode="auto">
            <a:xfrm>
              <a:off x="5328" y="1832"/>
              <a:ext cx="1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38430" name="Text Box 62"/>
            <p:cNvSpPr txBox="1">
              <a:spLocks noChangeArrowheads="1"/>
            </p:cNvSpPr>
            <p:nvPr/>
          </p:nvSpPr>
          <p:spPr bwMode="auto">
            <a:xfrm>
              <a:off x="4608" y="1629"/>
              <a:ext cx="60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800" i="1" dirty="0">
                  <a:latin typeface="Calibri"/>
                  <a:ea typeface="굴림" charset="-127"/>
                  <a:cs typeface="Calibri"/>
                </a:rPr>
                <a:t>Base</a:t>
              </a:r>
            </a:p>
          </p:txBody>
        </p:sp>
        <p:sp>
          <p:nvSpPr>
            <p:cNvPr id="1338431" name="Text Box 63"/>
            <p:cNvSpPr txBox="1">
              <a:spLocks noChangeArrowheads="1"/>
            </p:cNvSpPr>
            <p:nvPr/>
          </p:nvSpPr>
          <p:spPr bwMode="auto">
            <a:xfrm>
              <a:off x="4992" y="1629"/>
              <a:ext cx="67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800" i="1" dirty="0">
                  <a:latin typeface="Calibri"/>
                  <a:ea typeface="굴림" charset="-127"/>
                  <a:cs typeface="Calibri"/>
                </a:rPr>
                <a:t>Stride</a:t>
              </a:r>
            </a:p>
          </p:txBody>
        </p:sp>
        <p:sp>
          <p:nvSpPr>
            <p:cNvPr id="1338432" name="Freeform 64"/>
            <p:cNvSpPr>
              <a:spLocks/>
            </p:cNvSpPr>
            <p:nvPr/>
          </p:nvSpPr>
          <p:spPr bwMode="auto">
            <a:xfrm>
              <a:off x="4848" y="2744"/>
              <a:ext cx="288" cy="768"/>
            </a:xfrm>
            <a:custGeom>
              <a:avLst/>
              <a:gdLst/>
              <a:ahLst/>
              <a:cxnLst>
                <a:cxn ang="0">
                  <a:pos x="288" y="0"/>
                </a:cxn>
                <a:cxn ang="0">
                  <a:pos x="288" y="768"/>
                </a:cxn>
                <a:cxn ang="0">
                  <a:pos x="0" y="768"/>
                </a:cxn>
              </a:cxnLst>
              <a:rect l="0" t="0" r="r" b="b"/>
              <a:pathLst>
                <a:path w="288" h="768">
                  <a:moveTo>
                    <a:pt x="288" y="0"/>
                  </a:moveTo>
                  <a:lnTo>
                    <a:pt x="288" y="768"/>
                  </a:lnTo>
                  <a:lnTo>
                    <a:pt x="0" y="768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38433" name="Text Box 65"/>
            <p:cNvSpPr txBox="1">
              <a:spLocks noChangeArrowheads="1"/>
            </p:cNvSpPr>
            <p:nvPr/>
          </p:nvSpPr>
          <p:spPr bwMode="auto">
            <a:xfrm>
              <a:off x="1872" y="1773"/>
              <a:ext cx="1218" cy="2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 i="1" dirty="0">
                  <a:latin typeface="Calibri"/>
                  <a:ea typeface="굴림" charset="-127"/>
                  <a:cs typeface="Calibri"/>
                </a:rPr>
                <a:t>Vector Registers</a:t>
              </a:r>
            </a:p>
          </p:txBody>
        </p:sp>
        <p:sp>
          <p:nvSpPr>
            <p:cNvPr id="1338434" name="Text Box 66"/>
            <p:cNvSpPr txBox="1">
              <a:spLocks noChangeArrowheads="1"/>
            </p:cNvSpPr>
            <p:nvPr/>
          </p:nvSpPr>
          <p:spPr bwMode="auto">
            <a:xfrm>
              <a:off x="2016" y="3933"/>
              <a:ext cx="1632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i="1" dirty="0">
                  <a:latin typeface="Calibri"/>
                  <a:ea typeface="굴림" charset="-127"/>
                  <a:cs typeface="Calibri"/>
                </a:rPr>
                <a:t>Memory Banks</a:t>
              </a:r>
            </a:p>
          </p:txBody>
        </p:sp>
        <p:sp>
          <p:nvSpPr>
            <p:cNvPr id="1338435" name="Text Box 67"/>
            <p:cNvSpPr txBox="1">
              <a:spLocks noChangeArrowheads="1"/>
            </p:cNvSpPr>
            <p:nvPr/>
          </p:nvSpPr>
          <p:spPr bwMode="auto">
            <a:xfrm>
              <a:off x="3744" y="2109"/>
              <a:ext cx="768" cy="4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altLang="ko-KR" sz="1800" i="1" dirty="0">
                  <a:latin typeface="Calibri"/>
                  <a:ea typeface="굴림" charset="-127"/>
                  <a:cs typeface="Calibri"/>
                </a:rPr>
                <a:t>Address Generator</a:t>
              </a:r>
            </a:p>
          </p:txBody>
        </p:sp>
      </p:grpSp>
      <p:sp>
        <p:nvSpPr>
          <p:cNvPr id="72" name="日期占位符 3">
            <a:extLst>
              <a:ext uri="{FF2B5EF4-FFF2-40B4-BE49-F238E27FC236}">
                <a16:creationId xmlns:a16="http://schemas.microsoft.com/office/drawing/2014/main" id="{4720948D-B813-481A-A434-FEB7686800E7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3D808C-D241-45A2-8F46-510B0B897F4E}" type="datetime1">
              <a:rPr lang="zh-CN" altLang="en-US" smtClean="0"/>
              <a:pPr/>
              <a:t>2018/12/12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650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76301"/>
            <a:ext cx="7886700" cy="752399"/>
          </a:xfrm>
        </p:spPr>
        <p:txBody>
          <a:bodyPr/>
          <a:lstStyle/>
          <a:p>
            <a:r>
              <a:rPr lang="en-US" altLang="ko-KR" dirty="0"/>
              <a:t>Vector Unit Structure</a:t>
            </a:r>
          </a:p>
        </p:txBody>
      </p:sp>
      <p:sp>
        <p:nvSpPr>
          <p:cNvPr id="1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10EA-6D4A-A742-9274-8F7B7E891E8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340419" name="Freeform 3"/>
          <p:cNvSpPr>
            <a:spLocks/>
          </p:cNvSpPr>
          <p:nvPr/>
        </p:nvSpPr>
        <p:spPr bwMode="auto">
          <a:xfrm>
            <a:off x="1828800" y="4062412"/>
            <a:ext cx="9144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672"/>
              </a:cxn>
              <a:cxn ang="0">
                <a:pos x="450" y="672"/>
              </a:cxn>
              <a:cxn ang="0">
                <a:pos x="576" y="0"/>
              </a:cxn>
              <a:cxn ang="0">
                <a:pos x="336" y="0"/>
              </a:cxn>
              <a:cxn ang="0">
                <a:pos x="288" y="96"/>
              </a:cxn>
              <a:cxn ang="0">
                <a:pos x="240" y="0"/>
              </a:cxn>
              <a:cxn ang="0">
                <a:pos x="0" y="0"/>
              </a:cxn>
            </a:cxnLst>
            <a:rect l="0" t="0" r="r" b="b"/>
            <a:pathLst>
              <a:path w="576" h="672">
                <a:moveTo>
                  <a:pt x="0" y="0"/>
                </a:moveTo>
                <a:lnTo>
                  <a:pt x="144" y="672"/>
                </a:lnTo>
                <a:lnTo>
                  <a:pt x="450" y="672"/>
                </a:lnTo>
                <a:lnTo>
                  <a:pt x="576" y="0"/>
                </a:lnTo>
                <a:lnTo>
                  <a:pt x="336" y="0"/>
                </a:lnTo>
                <a:lnTo>
                  <a:pt x="288" y="96"/>
                </a:lnTo>
                <a:lnTo>
                  <a:pt x="240" y="0"/>
                </a:lnTo>
                <a:lnTo>
                  <a:pt x="0" y="0"/>
                </a:lnTo>
                <a:close/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340420" name="Group 4"/>
          <p:cNvGrpSpPr>
            <a:grpSpLocks/>
          </p:cNvGrpSpPr>
          <p:nvPr/>
        </p:nvGrpSpPr>
        <p:grpSpPr bwMode="auto">
          <a:xfrm>
            <a:off x="1828800" y="4976812"/>
            <a:ext cx="993775" cy="76200"/>
            <a:chOff x="1536" y="2256"/>
            <a:chExt cx="626" cy="48"/>
          </a:xfrm>
        </p:grpSpPr>
        <p:sp>
          <p:nvSpPr>
            <p:cNvPr id="1340421" name="Rectangle 5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422" name="Freeform 6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423" name="Line 7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40424" name="Group 8"/>
          <p:cNvGrpSpPr>
            <a:grpSpLocks/>
          </p:cNvGrpSpPr>
          <p:nvPr/>
        </p:nvGrpSpPr>
        <p:grpSpPr bwMode="auto">
          <a:xfrm>
            <a:off x="1828800" y="4214812"/>
            <a:ext cx="993775" cy="76200"/>
            <a:chOff x="1536" y="2256"/>
            <a:chExt cx="626" cy="48"/>
          </a:xfrm>
        </p:grpSpPr>
        <p:sp>
          <p:nvSpPr>
            <p:cNvPr id="1340425" name="Rectangle 9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426" name="Freeform 10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427" name="Line 11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40428" name="Group 12"/>
          <p:cNvGrpSpPr>
            <a:grpSpLocks/>
          </p:cNvGrpSpPr>
          <p:nvPr/>
        </p:nvGrpSpPr>
        <p:grpSpPr bwMode="auto">
          <a:xfrm>
            <a:off x="1828800" y="4595812"/>
            <a:ext cx="993775" cy="76200"/>
            <a:chOff x="1536" y="2256"/>
            <a:chExt cx="626" cy="48"/>
          </a:xfrm>
        </p:grpSpPr>
        <p:sp>
          <p:nvSpPr>
            <p:cNvPr id="1340429" name="Rectangle 13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430" name="Freeform 14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431" name="Line 15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1340432" name="Line 16"/>
          <p:cNvSpPr>
            <a:spLocks noChangeShapeType="1"/>
          </p:cNvSpPr>
          <p:nvPr/>
        </p:nvSpPr>
        <p:spPr bwMode="auto">
          <a:xfrm>
            <a:off x="2590800" y="3833812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40433" name="Line 17"/>
          <p:cNvSpPr>
            <a:spLocks noChangeShapeType="1"/>
          </p:cNvSpPr>
          <p:nvPr/>
        </p:nvSpPr>
        <p:spPr bwMode="auto">
          <a:xfrm>
            <a:off x="1981200" y="3833812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40434" name="Freeform 18"/>
          <p:cNvSpPr>
            <a:spLocks/>
          </p:cNvSpPr>
          <p:nvPr/>
        </p:nvSpPr>
        <p:spPr bwMode="auto">
          <a:xfrm flipV="1">
            <a:off x="1828800" y="1471612"/>
            <a:ext cx="9144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672"/>
              </a:cxn>
              <a:cxn ang="0">
                <a:pos x="450" y="672"/>
              </a:cxn>
              <a:cxn ang="0">
                <a:pos x="576" y="0"/>
              </a:cxn>
              <a:cxn ang="0">
                <a:pos x="336" y="0"/>
              </a:cxn>
              <a:cxn ang="0">
                <a:pos x="288" y="96"/>
              </a:cxn>
              <a:cxn ang="0">
                <a:pos x="240" y="0"/>
              </a:cxn>
              <a:cxn ang="0">
                <a:pos x="0" y="0"/>
              </a:cxn>
            </a:cxnLst>
            <a:rect l="0" t="0" r="r" b="b"/>
            <a:pathLst>
              <a:path w="576" h="672">
                <a:moveTo>
                  <a:pt x="0" y="0"/>
                </a:moveTo>
                <a:lnTo>
                  <a:pt x="144" y="672"/>
                </a:lnTo>
                <a:lnTo>
                  <a:pt x="450" y="672"/>
                </a:lnTo>
                <a:lnTo>
                  <a:pt x="576" y="0"/>
                </a:lnTo>
                <a:lnTo>
                  <a:pt x="336" y="0"/>
                </a:lnTo>
                <a:lnTo>
                  <a:pt x="288" y="96"/>
                </a:lnTo>
                <a:lnTo>
                  <a:pt x="240" y="0"/>
                </a:lnTo>
                <a:lnTo>
                  <a:pt x="0" y="0"/>
                </a:lnTo>
                <a:close/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340435" name="Group 19"/>
          <p:cNvGrpSpPr>
            <a:grpSpLocks/>
          </p:cNvGrpSpPr>
          <p:nvPr/>
        </p:nvGrpSpPr>
        <p:grpSpPr bwMode="auto">
          <a:xfrm flipV="1">
            <a:off x="1828800" y="1547812"/>
            <a:ext cx="993775" cy="76200"/>
            <a:chOff x="1536" y="2256"/>
            <a:chExt cx="626" cy="48"/>
          </a:xfrm>
        </p:grpSpPr>
        <p:sp>
          <p:nvSpPr>
            <p:cNvPr id="1340436" name="Rectangle 20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437" name="Freeform 21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438" name="Line 22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40439" name="Group 23"/>
          <p:cNvGrpSpPr>
            <a:grpSpLocks/>
          </p:cNvGrpSpPr>
          <p:nvPr/>
        </p:nvGrpSpPr>
        <p:grpSpPr bwMode="auto">
          <a:xfrm flipV="1">
            <a:off x="1828800" y="2309812"/>
            <a:ext cx="993775" cy="76200"/>
            <a:chOff x="1536" y="2256"/>
            <a:chExt cx="626" cy="48"/>
          </a:xfrm>
        </p:grpSpPr>
        <p:sp>
          <p:nvSpPr>
            <p:cNvPr id="1340440" name="Rectangle 24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441" name="Freeform 25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442" name="Line 26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40443" name="Group 27"/>
          <p:cNvGrpSpPr>
            <a:grpSpLocks/>
          </p:cNvGrpSpPr>
          <p:nvPr/>
        </p:nvGrpSpPr>
        <p:grpSpPr bwMode="auto">
          <a:xfrm flipV="1">
            <a:off x="1828800" y="1928812"/>
            <a:ext cx="993775" cy="76200"/>
            <a:chOff x="1536" y="2256"/>
            <a:chExt cx="626" cy="48"/>
          </a:xfrm>
        </p:grpSpPr>
        <p:sp>
          <p:nvSpPr>
            <p:cNvPr id="1340444" name="Rectangle 28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445" name="Freeform 29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446" name="Line 30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1340447" name="Line 31"/>
          <p:cNvSpPr>
            <a:spLocks noChangeShapeType="1"/>
          </p:cNvSpPr>
          <p:nvPr/>
        </p:nvSpPr>
        <p:spPr bwMode="auto">
          <a:xfrm flipV="1">
            <a:off x="2590800" y="2538412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40448" name="Line 32"/>
          <p:cNvSpPr>
            <a:spLocks noChangeShapeType="1"/>
          </p:cNvSpPr>
          <p:nvPr/>
        </p:nvSpPr>
        <p:spPr bwMode="auto">
          <a:xfrm flipV="1">
            <a:off x="1981200" y="2538412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40449" name="Rectangle 33"/>
          <p:cNvSpPr>
            <a:spLocks noChangeArrowheads="1"/>
          </p:cNvSpPr>
          <p:nvPr/>
        </p:nvSpPr>
        <p:spPr bwMode="auto">
          <a:xfrm>
            <a:off x="1524000" y="2767012"/>
            <a:ext cx="1524000" cy="1066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40450" name="Freeform 34"/>
          <p:cNvSpPr>
            <a:spLocks/>
          </p:cNvSpPr>
          <p:nvPr/>
        </p:nvSpPr>
        <p:spPr bwMode="auto">
          <a:xfrm>
            <a:off x="2286000" y="3833812"/>
            <a:ext cx="685800" cy="1447800"/>
          </a:xfrm>
          <a:custGeom>
            <a:avLst/>
            <a:gdLst/>
            <a:ahLst/>
            <a:cxnLst>
              <a:cxn ang="0">
                <a:pos x="0" y="816"/>
              </a:cxn>
              <a:cxn ang="0">
                <a:pos x="0" y="912"/>
              </a:cxn>
              <a:cxn ang="0">
                <a:pos x="432" y="912"/>
              </a:cxn>
              <a:cxn ang="0">
                <a:pos x="432" y="0"/>
              </a:cxn>
            </a:cxnLst>
            <a:rect l="0" t="0" r="r" b="b"/>
            <a:pathLst>
              <a:path w="432" h="912">
                <a:moveTo>
                  <a:pt x="0" y="816"/>
                </a:moveTo>
                <a:lnTo>
                  <a:pt x="0" y="912"/>
                </a:lnTo>
                <a:lnTo>
                  <a:pt x="432" y="912"/>
                </a:lnTo>
                <a:lnTo>
                  <a:pt x="432" y="0"/>
                </a:ln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40451" name="Freeform 35"/>
          <p:cNvSpPr>
            <a:spLocks/>
          </p:cNvSpPr>
          <p:nvPr/>
        </p:nvSpPr>
        <p:spPr bwMode="auto">
          <a:xfrm flipV="1">
            <a:off x="2286000" y="1319212"/>
            <a:ext cx="685800" cy="1447800"/>
          </a:xfrm>
          <a:custGeom>
            <a:avLst/>
            <a:gdLst/>
            <a:ahLst/>
            <a:cxnLst>
              <a:cxn ang="0">
                <a:pos x="0" y="816"/>
              </a:cxn>
              <a:cxn ang="0">
                <a:pos x="0" y="912"/>
              </a:cxn>
              <a:cxn ang="0">
                <a:pos x="432" y="912"/>
              </a:cxn>
              <a:cxn ang="0">
                <a:pos x="432" y="0"/>
              </a:cxn>
            </a:cxnLst>
            <a:rect l="0" t="0" r="r" b="b"/>
            <a:pathLst>
              <a:path w="432" h="912">
                <a:moveTo>
                  <a:pt x="0" y="816"/>
                </a:moveTo>
                <a:lnTo>
                  <a:pt x="0" y="912"/>
                </a:lnTo>
                <a:lnTo>
                  <a:pt x="432" y="912"/>
                </a:lnTo>
                <a:lnTo>
                  <a:pt x="432" y="0"/>
                </a:ln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40452" name="Line 36"/>
          <p:cNvSpPr>
            <a:spLocks noChangeShapeType="1"/>
          </p:cNvSpPr>
          <p:nvPr/>
        </p:nvSpPr>
        <p:spPr bwMode="auto">
          <a:xfrm flipV="1">
            <a:off x="1600200" y="3833812"/>
            <a:ext cx="0" cy="1981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40453" name="Line 37"/>
          <p:cNvSpPr>
            <a:spLocks noChangeShapeType="1"/>
          </p:cNvSpPr>
          <p:nvPr/>
        </p:nvSpPr>
        <p:spPr bwMode="auto">
          <a:xfrm>
            <a:off x="1752600" y="3733800"/>
            <a:ext cx="0" cy="1981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40454" name="Freeform 38"/>
          <p:cNvSpPr>
            <a:spLocks/>
          </p:cNvSpPr>
          <p:nvPr/>
        </p:nvSpPr>
        <p:spPr bwMode="auto">
          <a:xfrm>
            <a:off x="3733800" y="4062412"/>
            <a:ext cx="9144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672"/>
              </a:cxn>
              <a:cxn ang="0">
                <a:pos x="450" y="672"/>
              </a:cxn>
              <a:cxn ang="0">
                <a:pos x="576" y="0"/>
              </a:cxn>
              <a:cxn ang="0">
                <a:pos x="336" y="0"/>
              </a:cxn>
              <a:cxn ang="0">
                <a:pos x="288" y="96"/>
              </a:cxn>
              <a:cxn ang="0">
                <a:pos x="240" y="0"/>
              </a:cxn>
              <a:cxn ang="0">
                <a:pos x="0" y="0"/>
              </a:cxn>
            </a:cxnLst>
            <a:rect l="0" t="0" r="r" b="b"/>
            <a:pathLst>
              <a:path w="576" h="672">
                <a:moveTo>
                  <a:pt x="0" y="0"/>
                </a:moveTo>
                <a:lnTo>
                  <a:pt x="144" y="672"/>
                </a:lnTo>
                <a:lnTo>
                  <a:pt x="450" y="672"/>
                </a:lnTo>
                <a:lnTo>
                  <a:pt x="576" y="0"/>
                </a:lnTo>
                <a:lnTo>
                  <a:pt x="336" y="0"/>
                </a:lnTo>
                <a:lnTo>
                  <a:pt x="288" y="96"/>
                </a:lnTo>
                <a:lnTo>
                  <a:pt x="240" y="0"/>
                </a:lnTo>
                <a:lnTo>
                  <a:pt x="0" y="0"/>
                </a:lnTo>
                <a:close/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340455" name="Group 39"/>
          <p:cNvGrpSpPr>
            <a:grpSpLocks/>
          </p:cNvGrpSpPr>
          <p:nvPr/>
        </p:nvGrpSpPr>
        <p:grpSpPr bwMode="auto">
          <a:xfrm>
            <a:off x="3733800" y="4976812"/>
            <a:ext cx="993775" cy="76200"/>
            <a:chOff x="1536" y="2256"/>
            <a:chExt cx="626" cy="48"/>
          </a:xfrm>
        </p:grpSpPr>
        <p:sp>
          <p:nvSpPr>
            <p:cNvPr id="1340456" name="Rectangle 40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457" name="Freeform 41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458" name="Line 42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40459" name="Group 43"/>
          <p:cNvGrpSpPr>
            <a:grpSpLocks/>
          </p:cNvGrpSpPr>
          <p:nvPr/>
        </p:nvGrpSpPr>
        <p:grpSpPr bwMode="auto">
          <a:xfrm>
            <a:off x="3733800" y="4214812"/>
            <a:ext cx="993775" cy="76200"/>
            <a:chOff x="1536" y="2256"/>
            <a:chExt cx="626" cy="48"/>
          </a:xfrm>
        </p:grpSpPr>
        <p:sp>
          <p:nvSpPr>
            <p:cNvPr id="1340460" name="Rectangle 44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461" name="Freeform 45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462" name="Line 46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40463" name="Group 47"/>
          <p:cNvGrpSpPr>
            <a:grpSpLocks/>
          </p:cNvGrpSpPr>
          <p:nvPr/>
        </p:nvGrpSpPr>
        <p:grpSpPr bwMode="auto">
          <a:xfrm>
            <a:off x="3733800" y="4595812"/>
            <a:ext cx="993775" cy="76200"/>
            <a:chOff x="1536" y="2256"/>
            <a:chExt cx="626" cy="48"/>
          </a:xfrm>
        </p:grpSpPr>
        <p:sp>
          <p:nvSpPr>
            <p:cNvPr id="1340464" name="Rectangle 48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465" name="Freeform 49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466" name="Line 50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1340467" name="Line 51"/>
          <p:cNvSpPr>
            <a:spLocks noChangeShapeType="1"/>
          </p:cNvSpPr>
          <p:nvPr/>
        </p:nvSpPr>
        <p:spPr bwMode="auto">
          <a:xfrm>
            <a:off x="4495800" y="3833812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40468" name="Line 52"/>
          <p:cNvSpPr>
            <a:spLocks noChangeShapeType="1"/>
          </p:cNvSpPr>
          <p:nvPr/>
        </p:nvSpPr>
        <p:spPr bwMode="auto">
          <a:xfrm>
            <a:off x="3886200" y="3833812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40469" name="Freeform 53"/>
          <p:cNvSpPr>
            <a:spLocks/>
          </p:cNvSpPr>
          <p:nvPr/>
        </p:nvSpPr>
        <p:spPr bwMode="auto">
          <a:xfrm flipV="1">
            <a:off x="3733800" y="1471612"/>
            <a:ext cx="9144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672"/>
              </a:cxn>
              <a:cxn ang="0">
                <a:pos x="450" y="672"/>
              </a:cxn>
              <a:cxn ang="0">
                <a:pos x="576" y="0"/>
              </a:cxn>
              <a:cxn ang="0">
                <a:pos x="336" y="0"/>
              </a:cxn>
              <a:cxn ang="0">
                <a:pos x="288" y="96"/>
              </a:cxn>
              <a:cxn ang="0">
                <a:pos x="240" y="0"/>
              </a:cxn>
              <a:cxn ang="0">
                <a:pos x="0" y="0"/>
              </a:cxn>
            </a:cxnLst>
            <a:rect l="0" t="0" r="r" b="b"/>
            <a:pathLst>
              <a:path w="576" h="672">
                <a:moveTo>
                  <a:pt x="0" y="0"/>
                </a:moveTo>
                <a:lnTo>
                  <a:pt x="144" y="672"/>
                </a:lnTo>
                <a:lnTo>
                  <a:pt x="450" y="672"/>
                </a:lnTo>
                <a:lnTo>
                  <a:pt x="576" y="0"/>
                </a:lnTo>
                <a:lnTo>
                  <a:pt x="336" y="0"/>
                </a:lnTo>
                <a:lnTo>
                  <a:pt x="288" y="96"/>
                </a:lnTo>
                <a:lnTo>
                  <a:pt x="240" y="0"/>
                </a:lnTo>
                <a:lnTo>
                  <a:pt x="0" y="0"/>
                </a:lnTo>
                <a:close/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340470" name="Group 54"/>
          <p:cNvGrpSpPr>
            <a:grpSpLocks/>
          </p:cNvGrpSpPr>
          <p:nvPr/>
        </p:nvGrpSpPr>
        <p:grpSpPr bwMode="auto">
          <a:xfrm flipV="1">
            <a:off x="3733800" y="1547812"/>
            <a:ext cx="993775" cy="76200"/>
            <a:chOff x="1536" y="2256"/>
            <a:chExt cx="626" cy="48"/>
          </a:xfrm>
        </p:grpSpPr>
        <p:sp>
          <p:nvSpPr>
            <p:cNvPr id="1340471" name="Rectangle 55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472" name="Freeform 56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473" name="Line 57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40474" name="Group 58"/>
          <p:cNvGrpSpPr>
            <a:grpSpLocks/>
          </p:cNvGrpSpPr>
          <p:nvPr/>
        </p:nvGrpSpPr>
        <p:grpSpPr bwMode="auto">
          <a:xfrm flipV="1">
            <a:off x="3733800" y="2309812"/>
            <a:ext cx="993775" cy="76200"/>
            <a:chOff x="1536" y="2256"/>
            <a:chExt cx="626" cy="48"/>
          </a:xfrm>
        </p:grpSpPr>
        <p:sp>
          <p:nvSpPr>
            <p:cNvPr id="1340475" name="Rectangle 59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476" name="Freeform 60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477" name="Line 61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40478" name="Group 62"/>
          <p:cNvGrpSpPr>
            <a:grpSpLocks/>
          </p:cNvGrpSpPr>
          <p:nvPr/>
        </p:nvGrpSpPr>
        <p:grpSpPr bwMode="auto">
          <a:xfrm flipV="1">
            <a:off x="3733800" y="1928812"/>
            <a:ext cx="993775" cy="76200"/>
            <a:chOff x="1536" y="2256"/>
            <a:chExt cx="626" cy="48"/>
          </a:xfrm>
        </p:grpSpPr>
        <p:sp>
          <p:nvSpPr>
            <p:cNvPr id="1340479" name="Rectangle 63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480" name="Freeform 64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481" name="Line 65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1340482" name="Line 66"/>
          <p:cNvSpPr>
            <a:spLocks noChangeShapeType="1"/>
          </p:cNvSpPr>
          <p:nvPr/>
        </p:nvSpPr>
        <p:spPr bwMode="auto">
          <a:xfrm flipV="1">
            <a:off x="4495800" y="2538412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40483" name="Line 67"/>
          <p:cNvSpPr>
            <a:spLocks noChangeShapeType="1"/>
          </p:cNvSpPr>
          <p:nvPr/>
        </p:nvSpPr>
        <p:spPr bwMode="auto">
          <a:xfrm flipV="1">
            <a:off x="3886200" y="2538412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40484" name="Rectangle 68"/>
          <p:cNvSpPr>
            <a:spLocks noChangeArrowheads="1"/>
          </p:cNvSpPr>
          <p:nvPr/>
        </p:nvSpPr>
        <p:spPr bwMode="auto">
          <a:xfrm>
            <a:off x="3429000" y="2767012"/>
            <a:ext cx="1524000" cy="1066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40485" name="Freeform 69"/>
          <p:cNvSpPr>
            <a:spLocks/>
          </p:cNvSpPr>
          <p:nvPr/>
        </p:nvSpPr>
        <p:spPr bwMode="auto">
          <a:xfrm>
            <a:off x="4191000" y="3833812"/>
            <a:ext cx="685800" cy="1447800"/>
          </a:xfrm>
          <a:custGeom>
            <a:avLst/>
            <a:gdLst/>
            <a:ahLst/>
            <a:cxnLst>
              <a:cxn ang="0">
                <a:pos x="0" y="816"/>
              </a:cxn>
              <a:cxn ang="0">
                <a:pos x="0" y="912"/>
              </a:cxn>
              <a:cxn ang="0">
                <a:pos x="432" y="912"/>
              </a:cxn>
              <a:cxn ang="0">
                <a:pos x="432" y="0"/>
              </a:cxn>
            </a:cxnLst>
            <a:rect l="0" t="0" r="r" b="b"/>
            <a:pathLst>
              <a:path w="432" h="912">
                <a:moveTo>
                  <a:pt x="0" y="816"/>
                </a:moveTo>
                <a:lnTo>
                  <a:pt x="0" y="912"/>
                </a:lnTo>
                <a:lnTo>
                  <a:pt x="432" y="912"/>
                </a:lnTo>
                <a:lnTo>
                  <a:pt x="432" y="0"/>
                </a:ln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40486" name="Freeform 70"/>
          <p:cNvSpPr>
            <a:spLocks/>
          </p:cNvSpPr>
          <p:nvPr/>
        </p:nvSpPr>
        <p:spPr bwMode="auto">
          <a:xfrm flipV="1">
            <a:off x="4191000" y="1319212"/>
            <a:ext cx="685800" cy="1447800"/>
          </a:xfrm>
          <a:custGeom>
            <a:avLst/>
            <a:gdLst/>
            <a:ahLst/>
            <a:cxnLst>
              <a:cxn ang="0">
                <a:pos x="0" y="816"/>
              </a:cxn>
              <a:cxn ang="0">
                <a:pos x="0" y="912"/>
              </a:cxn>
              <a:cxn ang="0">
                <a:pos x="432" y="912"/>
              </a:cxn>
              <a:cxn ang="0">
                <a:pos x="432" y="0"/>
              </a:cxn>
            </a:cxnLst>
            <a:rect l="0" t="0" r="r" b="b"/>
            <a:pathLst>
              <a:path w="432" h="912">
                <a:moveTo>
                  <a:pt x="0" y="816"/>
                </a:moveTo>
                <a:lnTo>
                  <a:pt x="0" y="912"/>
                </a:lnTo>
                <a:lnTo>
                  <a:pt x="432" y="912"/>
                </a:lnTo>
                <a:lnTo>
                  <a:pt x="432" y="0"/>
                </a:ln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40487" name="Line 71"/>
          <p:cNvSpPr>
            <a:spLocks noChangeShapeType="1"/>
          </p:cNvSpPr>
          <p:nvPr/>
        </p:nvSpPr>
        <p:spPr bwMode="auto">
          <a:xfrm flipV="1">
            <a:off x="3505200" y="3833812"/>
            <a:ext cx="0" cy="1981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40488" name="Line 72"/>
          <p:cNvSpPr>
            <a:spLocks noChangeShapeType="1"/>
          </p:cNvSpPr>
          <p:nvPr/>
        </p:nvSpPr>
        <p:spPr bwMode="auto">
          <a:xfrm>
            <a:off x="3657600" y="3833812"/>
            <a:ext cx="0" cy="1981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40489" name="Freeform 73"/>
          <p:cNvSpPr>
            <a:spLocks/>
          </p:cNvSpPr>
          <p:nvPr/>
        </p:nvSpPr>
        <p:spPr bwMode="auto">
          <a:xfrm>
            <a:off x="5638800" y="4062412"/>
            <a:ext cx="9144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672"/>
              </a:cxn>
              <a:cxn ang="0">
                <a:pos x="450" y="672"/>
              </a:cxn>
              <a:cxn ang="0">
                <a:pos x="576" y="0"/>
              </a:cxn>
              <a:cxn ang="0">
                <a:pos x="336" y="0"/>
              </a:cxn>
              <a:cxn ang="0">
                <a:pos x="288" y="96"/>
              </a:cxn>
              <a:cxn ang="0">
                <a:pos x="240" y="0"/>
              </a:cxn>
              <a:cxn ang="0">
                <a:pos x="0" y="0"/>
              </a:cxn>
            </a:cxnLst>
            <a:rect l="0" t="0" r="r" b="b"/>
            <a:pathLst>
              <a:path w="576" h="672">
                <a:moveTo>
                  <a:pt x="0" y="0"/>
                </a:moveTo>
                <a:lnTo>
                  <a:pt x="144" y="672"/>
                </a:lnTo>
                <a:lnTo>
                  <a:pt x="450" y="672"/>
                </a:lnTo>
                <a:lnTo>
                  <a:pt x="576" y="0"/>
                </a:lnTo>
                <a:lnTo>
                  <a:pt x="336" y="0"/>
                </a:lnTo>
                <a:lnTo>
                  <a:pt x="288" y="96"/>
                </a:lnTo>
                <a:lnTo>
                  <a:pt x="240" y="0"/>
                </a:lnTo>
                <a:lnTo>
                  <a:pt x="0" y="0"/>
                </a:lnTo>
                <a:close/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340490" name="Group 74"/>
          <p:cNvGrpSpPr>
            <a:grpSpLocks/>
          </p:cNvGrpSpPr>
          <p:nvPr/>
        </p:nvGrpSpPr>
        <p:grpSpPr bwMode="auto">
          <a:xfrm>
            <a:off x="5638800" y="4976812"/>
            <a:ext cx="993775" cy="76200"/>
            <a:chOff x="1536" y="2256"/>
            <a:chExt cx="626" cy="48"/>
          </a:xfrm>
        </p:grpSpPr>
        <p:sp>
          <p:nvSpPr>
            <p:cNvPr id="1340491" name="Rectangle 75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492" name="Freeform 76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493" name="Line 77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40494" name="Group 78"/>
          <p:cNvGrpSpPr>
            <a:grpSpLocks/>
          </p:cNvGrpSpPr>
          <p:nvPr/>
        </p:nvGrpSpPr>
        <p:grpSpPr bwMode="auto">
          <a:xfrm>
            <a:off x="5638800" y="4214812"/>
            <a:ext cx="993775" cy="76200"/>
            <a:chOff x="1536" y="2256"/>
            <a:chExt cx="626" cy="48"/>
          </a:xfrm>
        </p:grpSpPr>
        <p:sp>
          <p:nvSpPr>
            <p:cNvPr id="1340495" name="Rectangle 79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496" name="Freeform 80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497" name="Line 81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40498" name="Group 82"/>
          <p:cNvGrpSpPr>
            <a:grpSpLocks/>
          </p:cNvGrpSpPr>
          <p:nvPr/>
        </p:nvGrpSpPr>
        <p:grpSpPr bwMode="auto">
          <a:xfrm>
            <a:off x="5638800" y="4595812"/>
            <a:ext cx="993775" cy="76200"/>
            <a:chOff x="1536" y="2256"/>
            <a:chExt cx="626" cy="48"/>
          </a:xfrm>
        </p:grpSpPr>
        <p:sp>
          <p:nvSpPr>
            <p:cNvPr id="1340499" name="Rectangle 83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500" name="Freeform 84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501" name="Line 85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1340502" name="Line 86"/>
          <p:cNvSpPr>
            <a:spLocks noChangeShapeType="1"/>
          </p:cNvSpPr>
          <p:nvPr/>
        </p:nvSpPr>
        <p:spPr bwMode="auto">
          <a:xfrm>
            <a:off x="6400800" y="3833812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40503" name="Line 87"/>
          <p:cNvSpPr>
            <a:spLocks noChangeShapeType="1"/>
          </p:cNvSpPr>
          <p:nvPr/>
        </p:nvSpPr>
        <p:spPr bwMode="auto">
          <a:xfrm>
            <a:off x="5791200" y="3833812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40504" name="Freeform 88"/>
          <p:cNvSpPr>
            <a:spLocks/>
          </p:cNvSpPr>
          <p:nvPr/>
        </p:nvSpPr>
        <p:spPr bwMode="auto">
          <a:xfrm flipV="1">
            <a:off x="5638800" y="1471612"/>
            <a:ext cx="9144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672"/>
              </a:cxn>
              <a:cxn ang="0">
                <a:pos x="450" y="672"/>
              </a:cxn>
              <a:cxn ang="0">
                <a:pos x="576" y="0"/>
              </a:cxn>
              <a:cxn ang="0">
                <a:pos x="336" y="0"/>
              </a:cxn>
              <a:cxn ang="0">
                <a:pos x="288" y="96"/>
              </a:cxn>
              <a:cxn ang="0">
                <a:pos x="240" y="0"/>
              </a:cxn>
              <a:cxn ang="0">
                <a:pos x="0" y="0"/>
              </a:cxn>
            </a:cxnLst>
            <a:rect l="0" t="0" r="r" b="b"/>
            <a:pathLst>
              <a:path w="576" h="672">
                <a:moveTo>
                  <a:pt x="0" y="0"/>
                </a:moveTo>
                <a:lnTo>
                  <a:pt x="144" y="672"/>
                </a:lnTo>
                <a:lnTo>
                  <a:pt x="450" y="672"/>
                </a:lnTo>
                <a:lnTo>
                  <a:pt x="576" y="0"/>
                </a:lnTo>
                <a:lnTo>
                  <a:pt x="336" y="0"/>
                </a:lnTo>
                <a:lnTo>
                  <a:pt x="288" y="96"/>
                </a:lnTo>
                <a:lnTo>
                  <a:pt x="240" y="0"/>
                </a:lnTo>
                <a:lnTo>
                  <a:pt x="0" y="0"/>
                </a:lnTo>
                <a:close/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340505" name="Group 89"/>
          <p:cNvGrpSpPr>
            <a:grpSpLocks/>
          </p:cNvGrpSpPr>
          <p:nvPr/>
        </p:nvGrpSpPr>
        <p:grpSpPr bwMode="auto">
          <a:xfrm flipV="1">
            <a:off x="5638800" y="1547812"/>
            <a:ext cx="993775" cy="76200"/>
            <a:chOff x="1536" y="2256"/>
            <a:chExt cx="626" cy="48"/>
          </a:xfrm>
        </p:grpSpPr>
        <p:sp>
          <p:nvSpPr>
            <p:cNvPr id="1340506" name="Rectangle 90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507" name="Freeform 91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508" name="Line 92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40509" name="Group 93"/>
          <p:cNvGrpSpPr>
            <a:grpSpLocks/>
          </p:cNvGrpSpPr>
          <p:nvPr/>
        </p:nvGrpSpPr>
        <p:grpSpPr bwMode="auto">
          <a:xfrm flipV="1">
            <a:off x="5638800" y="2309812"/>
            <a:ext cx="993775" cy="76200"/>
            <a:chOff x="1536" y="2256"/>
            <a:chExt cx="626" cy="48"/>
          </a:xfrm>
        </p:grpSpPr>
        <p:sp>
          <p:nvSpPr>
            <p:cNvPr id="1340510" name="Rectangle 94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511" name="Freeform 95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512" name="Line 96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40513" name="Group 97"/>
          <p:cNvGrpSpPr>
            <a:grpSpLocks/>
          </p:cNvGrpSpPr>
          <p:nvPr/>
        </p:nvGrpSpPr>
        <p:grpSpPr bwMode="auto">
          <a:xfrm flipV="1">
            <a:off x="5638800" y="1928812"/>
            <a:ext cx="993775" cy="76200"/>
            <a:chOff x="1536" y="2256"/>
            <a:chExt cx="626" cy="48"/>
          </a:xfrm>
        </p:grpSpPr>
        <p:sp>
          <p:nvSpPr>
            <p:cNvPr id="1340514" name="Rectangle 98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515" name="Freeform 99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516" name="Line 100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1340517" name="Line 101"/>
          <p:cNvSpPr>
            <a:spLocks noChangeShapeType="1"/>
          </p:cNvSpPr>
          <p:nvPr/>
        </p:nvSpPr>
        <p:spPr bwMode="auto">
          <a:xfrm flipV="1">
            <a:off x="6400800" y="2538412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40518" name="Line 102"/>
          <p:cNvSpPr>
            <a:spLocks noChangeShapeType="1"/>
          </p:cNvSpPr>
          <p:nvPr/>
        </p:nvSpPr>
        <p:spPr bwMode="auto">
          <a:xfrm flipV="1">
            <a:off x="5791200" y="2538412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40519" name="Rectangle 103"/>
          <p:cNvSpPr>
            <a:spLocks noChangeArrowheads="1"/>
          </p:cNvSpPr>
          <p:nvPr/>
        </p:nvSpPr>
        <p:spPr bwMode="auto">
          <a:xfrm>
            <a:off x="5334000" y="2767012"/>
            <a:ext cx="1524000" cy="1066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40520" name="Freeform 104"/>
          <p:cNvSpPr>
            <a:spLocks/>
          </p:cNvSpPr>
          <p:nvPr/>
        </p:nvSpPr>
        <p:spPr bwMode="auto">
          <a:xfrm>
            <a:off x="6096000" y="3833812"/>
            <a:ext cx="685800" cy="1447800"/>
          </a:xfrm>
          <a:custGeom>
            <a:avLst/>
            <a:gdLst/>
            <a:ahLst/>
            <a:cxnLst>
              <a:cxn ang="0">
                <a:pos x="0" y="816"/>
              </a:cxn>
              <a:cxn ang="0">
                <a:pos x="0" y="912"/>
              </a:cxn>
              <a:cxn ang="0">
                <a:pos x="432" y="912"/>
              </a:cxn>
              <a:cxn ang="0">
                <a:pos x="432" y="0"/>
              </a:cxn>
            </a:cxnLst>
            <a:rect l="0" t="0" r="r" b="b"/>
            <a:pathLst>
              <a:path w="432" h="912">
                <a:moveTo>
                  <a:pt x="0" y="816"/>
                </a:moveTo>
                <a:lnTo>
                  <a:pt x="0" y="912"/>
                </a:lnTo>
                <a:lnTo>
                  <a:pt x="432" y="912"/>
                </a:lnTo>
                <a:lnTo>
                  <a:pt x="432" y="0"/>
                </a:ln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40521" name="Freeform 105"/>
          <p:cNvSpPr>
            <a:spLocks/>
          </p:cNvSpPr>
          <p:nvPr/>
        </p:nvSpPr>
        <p:spPr bwMode="auto">
          <a:xfrm flipV="1">
            <a:off x="6096000" y="1319212"/>
            <a:ext cx="685800" cy="1447800"/>
          </a:xfrm>
          <a:custGeom>
            <a:avLst/>
            <a:gdLst/>
            <a:ahLst/>
            <a:cxnLst>
              <a:cxn ang="0">
                <a:pos x="0" y="816"/>
              </a:cxn>
              <a:cxn ang="0">
                <a:pos x="0" y="912"/>
              </a:cxn>
              <a:cxn ang="0">
                <a:pos x="432" y="912"/>
              </a:cxn>
              <a:cxn ang="0">
                <a:pos x="432" y="0"/>
              </a:cxn>
            </a:cxnLst>
            <a:rect l="0" t="0" r="r" b="b"/>
            <a:pathLst>
              <a:path w="432" h="912">
                <a:moveTo>
                  <a:pt x="0" y="816"/>
                </a:moveTo>
                <a:lnTo>
                  <a:pt x="0" y="912"/>
                </a:lnTo>
                <a:lnTo>
                  <a:pt x="432" y="912"/>
                </a:lnTo>
                <a:lnTo>
                  <a:pt x="432" y="0"/>
                </a:ln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40522" name="Line 106"/>
          <p:cNvSpPr>
            <a:spLocks noChangeShapeType="1"/>
          </p:cNvSpPr>
          <p:nvPr/>
        </p:nvSpPr>
        <p:spPr bwMode="auto">
          <a:xfrm flipV="1">
            <a:off x="5410200" y="3833812"/>
            <a:ext cx="0" cy="1981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40523" name="Line 107"/>
          <p:cNvSpPr>
            <a:spLocks noChangeShapeType="1"/>
          </p:cNvSpPr>
          <p:nvPr/>
        </p:nvSpPr>
        <p:spPr bwMode="auto">
          <a:xfrm>
            <a:off x="5562600" y="3833812"/>
            <a:ext cx="0" cy="1981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40524" name="Freeform 108"/>
          <p:cNvSpPr>
            <a:spLocks/>
          </p:cNvSpPr>
          <p:nvPr/>
        </p:nvSpPr>
        <p:spPr bwMode="auto">
          <a:xfrm>
            <a:off x="7543800" y="4062412"/>
            <a:ext cx="9144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672"/>
              </a:cxn>
              <a:cxn ang="0">
                <a:pos x="450" y="672"/>
              </a:cxn>
              <a:cxn ang="0">
                <a:pos x="576" y="0"/>
              </a:cxn>
              <a:cxn ang="0">
                <a:pos x="336" y="0"/>
              </a:cxn>
              <a:cxn ang="0">
                <a:pos x="288" y="96"/>
              </a:cxn>
              <a:cxn ang="0">
                <a:pos x="240" y="0"/>
              </a:cxn>
              <a:cxn ang="0">
                <a:pos x="0" y="0"/>
              </a:cxn>
            </a:cxnLst>
            <a:rect l="0" t="0" r="r" b="b"/>
            <a:pathLst>
              <a:path w="576" h="672">
                <a:moveTo>
                  <a:pt x="0" y="0"/>
                </a:moveTo>
                <a:lnTo>
                  <a:pt x="144" y="672"/>
                </a:lnTo>
                <a:lnTo>
                  <a:pt x="450" y="672"/>
                </a:lnTo>
                <a:lnTo>
                  <a:pt x="576" y="0"/>
                </a:lnTo>
                <a:lnTo>
                  <a:pt x="336" y="0"/>
                </a:lnTo>
                <a:lnTo>
                  <a:pt x="288" y="96"/>
                </a:lnTo>
                <a:lnTo>
                  <a:pt x="240" y="0"/>
                </a:lnTo>
                <a:lnTo>
                  <a:pt x="0" y="0"/>
                </a:lnTo>
                <a:close/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340525" name="Group 109"/>
          <p:cNvGrpSpPr>
            <a:grpSpLocks/>
          </p:cNvGrpSpPr>
          <p:nvPr/>
        </p:nvGrpSpPr>
        <p:grpSpPr bwMode="auto">
          <a:xfrm>
            <a:off x="7543800" y="4976812"/>
            <a:ext cx="993775" cy="76200"/>
            <a:chOff x="1536" y="2256"/>
            <a:chExt cx="626" cy="48"/>
          </a:xfrm>
        </p:grpSpPr>
        <p:sp>
          <p:nvSpPr>
            <p:cNvPr id="1340526" name="Rectangle 110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527" name="Freeform 111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528" name="Line 112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40529" name="Group 113"/>
          <p:cNvGrpSpPr>
            <a:grpSpLocks/>
          </p:cNvGrpSpPr>
          <p:nvPr/>
        </p:nvGrpSpPr>
        <p:grpSpPr bwMode="auto">
          <a:xfrm>
            <a:off x="7543800" y="4214812"/>
            <a:ext cx="993775" cy="76200"/>
            <a:chOff x="1536" y="2256"/>
            <a:chExt cx="626" cy="48"/>
          </a:xfrm>
        </p:grpSpPr>
        <p:sp>
          <p:nvSpPr>
            <p:cNvPr id="1340530" name="Rectangle 114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531" name="Freeform 115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532" name="Line 116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40533" name="Group 117"/>
          <p:cNvGrpSpPr>
            <a:grpSpLocks/>
          </p:cNvGrpSpPr>
          <p:nvPr/>
        </p:nvGrpSpPr>
        <p:grpSpPr bwMode="auto">
          <a:xfrm>
            <a:off x="7543800" y="4595812"/>
            <a:ext cx="993775" cy="76200"/>
            <a:chOff x="1536" y="2256"/>
            <a:chExt cx="626" cy="48"/>
          </a:xfrm>
        </p:grpSpPr>
        <p:sp>
          <p:nvSpPr>
            <p:cNvPr id="1340534" name="Rectangle 118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535" name="Freeform 119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536" name="Line 120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1340537" name="Line 121"/>
          <p:cNvSpPr>
            <a:spLocks noChangeShapeType="1"/>
          </p:cNvSpPr>
          <p:nvPr/>
        </p:nvSpPr>
        <p:spPr bwMode="auto">
          <a:xfrm>
            <a:off x="8305800" y="3833812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40538" name="Line 122"/>
          <p:cNvSpPr>
            <a:spLocks noChangeShapeType="1"/>
          </p:cNvSpPr>
          <p:nvPr/>
        </p:nvSpPr>
        <p:spPr bwMode="auto">
          <a:xfrm>
            <a:off x="7696200" y="3833812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40539" name="Freeform 123"/>
          <p:cNvSpPr>
            <a:spLocks/>
          </p:cNvSpPr>
          <p:nvPr/>
        </p:nvSpPr>
        <p:spPr bwMode="auto">
          <a:xfrm flipV="1">
            <a:off x="7543800" y="1471612"/>
            <a:ext cx="9144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672"/>
              </a:cxn>
              <a:cxn ang="0">
                <a:pos x="450" y="672"/>
              </a:cxn>
              <a:cxn ang="0">
                <a:pos x="576" y="0"/>
              </a:cxn>
              <a:cxn ang="0">
                <a:pos x="336" y="0"/>
              </a:cxn>
              <a:cxn ang="0">
                <a:pos x="288" y="96"/>
              </a:cxn>
              <a:cxn ang="0">
                <a:pos x="240" y="0"/>
              </a:cxn>
              <a:cxn ang="0">
                <a:pos x="0" y="0"/>
              </a:cxn>
            </a:cxnLst>
            <a:rect l="0" t="0" r="r" b="b"/>
            <a:pathLst>
              <a:path w="576" h="672">
                <a:moveTo>
                  <a:pt x="0" y="0"/>
                </a:moveTo>
                <a:lnTo>
                  <a:pt x="144" y="672"/>
                </a:lnTo>
                <a:lnTo>
                  <a:pt x="450" y="672"/>
                </a:lnTo>
                <a:lnTo>
                  <a:pt x="576" y="0"/>
                </a:lnTo>
                <a:lnTo>
                  <a:pt x="336" y="0"/>
                </a:lnTo>
                <a:lnTo>
                  <a:pt x="288" y="96"/>
                </a:lnTo>
                <a:lnTo>
                  <a:pt x="240" y="0"/>
                </a:lnTo>
                <a:lnTo>
                  <a:pt x="0" y="0"/>
                </a:lnTo>
                <a:close/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340540" name="Group 124"/>
          <p:cNvGrpSpPr>
            <a:grpSpLocks/>
          </p:cNvGrpSpPr>
          <p:nvPr/>
        </p:nvGrpSpPr>
        <p:grpSpPr bwMode="auto">
          <a:xfrm flipV="1">
            <a:off x="7543800" y="1547812"/>
            <a:ext cx="993775" cy="76200"/>
            <a:chOff x="1536" y="2256"/>
            <a:chExt cx="626" cy="48"/>
          </a:xfrm>
        </p:grpSpPr>
        <p:sp>
          <p:nvSpPr>
            <p:cNvPr id="1340541" name="Rectangle 125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542" name="Freeform 126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543" name="Line 127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40544" name="Group 128"/>
          <p:cNvGrpSpPr>
            <a:grpSpLocks/>
          </p:cNvGrpSpPr>
          <p:nvPr/>
        </p:nvGrpSpPr>
        <p:grpSpPr bwMode="auto">
          <a:xfrm flipV="1">
            <a:off x="7543800" y="2309812"/>
            <a:ext cx="993775" cy="76200"/>
            <a:chOff x="1536" y="2256"/>
            <a:chExt cx="626" cy="48"/>
          </a:xfrm>
        </p:grpSpPr>
        <p:sp>
          <p:nvSpPr>
            <p:cNvPr id="1340545" name="Rectangle 129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546" name="Freeform 130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547" name="Line 131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40548" name="Group 132"/>
          <p:cNvGrpSpPr>
            <a:grpSpLocks/>
          </p:cNvGrpSpPr>
          <p:nvPr/>
        </p:nvGrpSpPr>
        <p:grpSpPr bwMode="auto">
          <a:xfrm flipV="1">
            <a:off x="7543800" y="1928812"/>
            <a:ext cx="993775" cy="76200"/>
            <a:chOff x="1536" y="2256"/>
            <a:chExt cx="626" cy="48"/>
          </a:xfrm>
        </p:grpSpPr>
        <p:sp>
          <p:nvSpPr>
            <p:cNvPr id="1340549" name="Rectangle 133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550" name="Freeform 134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551" name="Line 135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1340552" name="Line 136"/>
          <p:cNvSpPr>
            <a:spLocks noChangeShapeType="1"/>
          </p:cNvSpPr>
          <p:nvPr/>
        </p:nvSpPr>
        <p:spPr bwMode="auto">
          <a:xfrm flipV="1">
            <a:off x="8305800" y="2538412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40553" name="Line 137"/>
          <p:cNvSpPr>
            <a:spLocks noChangeShapeType="1"/>
          </p:cNvSpPr>
          <p:nvPr/>
        </p:nvSpPr>
        <p:spPr bwMode="auto">
          <a:xfrm flipV="1">
            <a:off x="7696200" y="2538412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40554" name="Rectangle 138"/>
          <p:cNvSpPr>
            <a:spLocks noChangeArrowheads="1"/>
          </p:cNvSpPr>
          <p:nvPr/>
        </p:nvSpPr>
        <p:spPr bwMode="auto">
          <a:xfrm>
            <a:off x="7239000" y="2767012"/>
            <a:ext cx="1524000" cy="1066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40555" name="Freeform 139"/>
          <p:cNvSpPr>
            <a:spLocks/>
          </p:cNvSpPr>
          <p:nvPr/>
        </p:nvSpPr>
        <p:spPr bwMode="auto">
          <a:xfrm>
            <a:off x="8001000" y="3833812"/>
            <a:ext cx="685800" cy="1447800"/>
          </a:xfrm>
          <a:custGeom>
            <a:avLst/>
            <a:gdLst/>
            <a:ahLst/>
            <a:cxnLst>
              <a:cxn ang="0">
                <a:pos x="0" y="816"/>
              </a:cxn>
              <a:cxn ang="0">
                <a:pos x="0" y="912"/>
              </a:cxn>
              <a:cxn ang="0">
                <a:pos x="432" y="912"/>
              </a:cxn>
              <a:cxn ang="0">
                <a:pos x="432" y="0"/>
              </a:cxn>
            </a:cxnLst>
            <a:rect l="0" t="0" r="r" b="b"/>
            <a:pathLst>
              <a:path w="432" h="912">
                <a:moveTo>
                  <a:pt x="0" y="816"/>
                </a:moveTo>
                <a:lnTo>
                  <a:pt x="0" y="912"/>
                </a:lnTo>
                <a:lnTo>
                  <a:pt x="432" y="912"/>
                </a:lnTo>
                <a:lnTo>
                  <a:pt x="432" y="0"/>
                </a:ln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40556" name="Freeform 140"/>
          <p:cNvSpPr>
            <a:spLocks/>
          </p:cNvSpPr>
          <p:nvPr/>
        </p:nvSpPr>
        <p:spPr bwMode="auto">
          <a:xfrm flipV="1">
            <a:off x="8001000" y="1319212"/>
            <a:ext cx="685800" cy="1447800"/>
          </a:xfrm>
          <a:custGeom>
            <a:avLst/>
            <a:gdLst/>
            <a:ahLst/>
            <a:cxnLst>
              <a:cxn ang="0">
                <a:pos x="0" y="816"/>
              </a:cxn>
              <a:cxn ang="0">
                <a:pos x="0" y="912"/>
              </a:cxn>
              <a:cxn ang="0">
                <a:pos x="432" y="912"/>
              </a:cxn>
              <a:cxn ang="0">
                <a:pos x="432" y="0"/>
              </a:cxn>
            </a:cxnLst>
            <a:rect l="0" t="0" r="r" b="b"/>
            <a:pathLst>
              <a:path w="432" h="912">
                <a:moveTo>
                  <a:pt x="0" y="816"/>
                </a:moveTo>
                <a:lnTo>
                  <a:pt x="0" y="912"/>
                </a:lnTo>
                <a:lnTo>
                  <a:pt x="432" y="912"/>
                </a:lnTo>
                <a:lnTo>
                  <a:pt x="432" y="0"/>
                </a:ln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40557" name="Line 141"/>
          <p:cNvSpPr>
            <a:spLocks noChangeShapeType="1"/>
          </p:cNvSpPr>
          <p:nvPr/>
        </p:nvSpPr>
        <p:spPr bwMode="auto">
          <a:xfrm flipV="1">
            <a:off x="7315200" y="3833812"/>
            <a:ext cx="0" cy="1981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40558" name="Line 142"/>
          <p:cNvSpPr>
            <a:spLocks noChangeShapeType="1"/>
          </p:cNvSpPr>
          <p:nvPr/>
        </p:nvSpPr>
        <p:spPr bwMode="auto">
          <a:xfrm>
            <a:off x="7467600" y="3833812"/>
            <a:ext cx="0" cy="1981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340559" name="Group 143"/>
          <p:cNvGrpSpPr>
            <a:grpSpLocks/>
          </p:cNvGrpSpPr>
          <p:nvPr/>
        </p:nvGrpSpPr>
        <p:grpSpPr bwMode="auto">
          <a:xfrm>
            <a:off x="117476" y="1090612"/>
            <a:ext cx="3082926" cy="4467226"/>
            <a:chOff x="74" y="816"/>
            <a:chExt cx="1942" cy="2814"/>
          </a:xfrm>
        </p:grpSpPr>
        <p:sp>
          <p:nvSpPr>
            <p:cNvPr id="1340560" name="AutoShape 144"/>
            <p:cNvSpPr>
              <a:spLocks noChangeArrowheads="1"/>
            </p:cNvSpPr>
            <p:nvPr/>
          </p:nvSpPr>
          <p:spPr bwMode="auto">
            <a:xfrm>
              <a:off x="864" y="816"/>
              <a:ext cx="1152" cy="273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561" name="Line 145"/>
            <p:cNvSpPr>
              <a:spLocks noChangeShapeType="1"/>
            </p:cNvSpPr>
            <p:nvPr/>
          </p:nvSpPr>
          <p:spPr bwMode="auto">
            <a:xfrm flipH="1">
              <a:off x="576" y="3312"/>
              <a:ext cx="286" cy="15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562" name="Text Box 146"/>
            <p:cNvSpPr txBox="1">
              <a:spLocks noChangeArrowheads="1"/>
            </p:cNvSpPr>
            <p:nvPr/>
          </p:nvSpPr>
          <p:spPr bwMode="auto">
            <a:xfrm>
              <a:off x="74" y="3339"/>
              <a:ext cx="537" cy="29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400" i="1" dirty="0">
                  <a:solidFill>
                    <a:srgbClr val="3366FF"/>
                  </a:solidFill>
                  <a:latin typeface="Calibri"/>
                  <a:ea typeface="굴림" charset="-127"/>
                  <a:cs typeface="Calibri"/>
                </a:rPr>
                <a:t>Lane</a:t>
              </a:r>
            </a:p>
          </p:txBody>
        </p:sp>
      </p:grpSp>
      <p:grpSp>
        <p:nvGrpSpPr>
          <p:cNvPr id="1340563" name="Group 147"/>
          <p:cNvGrpSpPr>
            <a:grpSpLocks/>
          </p:cNvGrpSpPr>
          <p:nvPr/>
        </p:nvGrpSpPr>
        <p:grpSpPr bwMode="auto">
          <a:xfrm>
            <a:off x="1524000" y="752474"/>
            <a:ext cx="7391400" cy="1862136"/>
            <a:chOff x="960" y="603"/>
            <a:chExt cx="4656" cy="1173"/>
          </a:xfrm>
        </p:grpSpPr>
        <p:sp>
          <p:nvSpPr>
            <p:cNvPr id="1340564" name="AutoShape 148"/>
            <p:cNvSpPr>
              <a:spLocks noChangeArrowheads="1"/>
            </p:cNvSpPr>
            <p:nvPr/>
          </p:nvSpPr>
          <p:spPr bwMode="auto">
            <a:xfrm>
              <a:off x="960" y="912"/>
              <a:ext cx="4656" cy="86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565" name="Line 149"/>
            <p:cNvSpPr>
              <a:spLocks noChangeShapeType="1"/>
            </p:cNvSpPr>
            <p:nvPr/>
          </p:nvSpPr>
          <p:spPr bwMode="auto">
            <a:xfrm flipV="1">
              <a:off x="3504" y="801"/>
              <a:ext cx="144" cy="11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566" name="Text Box 150"/>
            <p:cNvSpPr txBox="1">
              <a:spLocks noChangeArrowheads="1"/>
            </p:cNvSpPr>
            <p:nvPr/>
          </p:nvSpPr>
          <p:spPr bwMode="auto">
            <a:xfrm>
              <a:off x="3655" y="603"/>
              <a:ext cx="1361" cy="29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400" i="1" dirty="0">
                  <a:solidFill>
                    <a:srgbClr val="FF0000"/>
                  </a:solidFill>
                  <a:latin typeface="Calibri"/>
                  <a:ea typeface="굴림" charset="-127"/>
                  <a:cs typeface="Calibri"/>
                </a:rPr>
                <a:t>Functional Unit</a:t>
              </a:r>
            </a:p>
          </p:txBody>
        </p:sp>
      </p:grpSp>
      <p:sp>
        <p:nvSpPr>
          <p:cNvPr id="1340567" name="Text Box 151"/>
          <p:cNvSpPr txBox="1">
            <a:spLocks noChangeArrowheads="1"/>
          </p:cNvSpPr>
          <p:nvPr/>
        </p:nvSpPr>
        <p:spPr bwMode="auto">
          <a:xfrm>
            <a:off x="23586" y="2362200"/>
            <a:ext cx="1397200" cy="83099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altLang="ko-KR" sz="2400" i="1" dirty="0">
                <a:latin typeface="Calibri"/>
                <a:ea typeface="굴림" charset="-127"/>
                <a:cs typeface="Calibri"/>
              </a:rPr>
              <a:t>Vector</a:t>
            </a:r>
          </a:p>
          <a:p>
            <a:pPr>
              <a:spcBef>
                <a:spcPct val="0"/>
              </a:spcBef>
            </a:pPr>
            <a:r>
              <a:rPr lang="en-US" altLang="ko-KR" sz="2400" i="1" dirty="0">
                <a:latin typeface="Calibri"/>
                <a:ea typeface="굴림" charset="-127"/>
                <a:cs typeface="Calibri"/>
              </a:rPr>
              <a:t>Registers</a:t>
            </a:r>
          </a:p>
        </p:txBody>
      </p:sp>
      <p:sp>
        <p:nvSpPr>
          <p:cNvPr id="1340568" name="Line 152"/>
          <p:cNvSpPr>
            <a:spLocks noChangeShapeType="1"/>
          </p:cNvSpPr>
          <p:nvPr/>
        </p:nvSpPr>
        <p:spPr bwMode="auto">
          <a:xfrm flipH="1" flipV="1">
            <a:off x="1027113" y="3181350"/>
            <a:ext cx="496887" cy="16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40569" name="Rectangle 153"/>
          <p:cNvSpPr>
            <a:spLocks noChangeArrowheads="1"/>
          </p:cNvSpPr>
          <p:nvPr/>
        </p:nvSpPr>
        <p:spPr bwMode="auto">
          <a:xfrm>
            <a:off x="1447800" y="5815012"/>
            <a:ext cx="7315200" cy="5334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altLang="ko-KR" sz="2400" i="1" dirty="0">
                <a:latin typeface="Calibri"/>
                <a:ea typeface="굴림" charset="-127"/>
                <a:cs typeface="Calibri"/>
              </a:rPr>
              <a:t>Memory Subsystem</a:t>
            </a:r>
          </a:p>
        </p:txBody>
      </p:sp>
      <p:sp>
        <p:nvSpPr>
          <p:cNvPr id="1340570" name="Text Box 154"/>
          <p:cNvSpPr txBox="1">
            <a:spLocks noChangeArrowheads="1"/>
          </p:cNvSpPr>
          <p:nvPr/>
        </p:nvSpPr>
        <p:spPr bwMode="auto">
          <a:xfrm>
            <a:off x="1676400" y="2995612"/>
            <a:ext cx="1231900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altLang="ko-KR" sz="2000" dirty="0">
                <a:latin typeface="Calibri"/>
                <a:ea typeface="굴림" charset="-127"/>
                <a:cs typeface="Calibri"/>
              </a:rPr>
              <a:t>Elements 0, 4, 8, …</a:t>
            </a:r>
          </a:p>
        </p:txBody>
      </p:sp>
      <p:sp>
        <p:nvSpPr>
          <p:cNvPr id="1340571" name="Text Box 155"/>
          <p:cNvSpPr txBox="1">
            <a:spLocks noChangeArrowheads="1"/>
          </p:cNvSpPr>
          <p:nvPr/>
        </p:nvSpPr>
        <p:spPr bwMode="auto">
          <a:xfrm>
            <a:off x="3581400" y="2995612"/>
            <a:ext cx="1231900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altLang="ko-KR" sz="2000">
                <a:latin typeface="Calibri"/>
                <a:ea typeface="굴림" charset="-127"/>
                <a:cs typeface="Calibri"/>
              </a:rPr>
              <a:t>Elements 1, 5, 9, …</a:t>
            </a:r>
          </a:p>
        </p:txBody>
      </p:sp>
      <p:sp>
        <p:nvSpPr>
          <p:cNvPr id="1340572" name="Text Box 156"/>
          <p:cNvSpPr txBox="1">
            <a:spLocks noChangeArrowheads="1"/>
          </p:cNvSpPr>
          <p:nvPr/>
        </p:nvSpPr>
        <p:spPr bwMode="auto">
          <a:xfrm>
            <a:off x="5486400" y="2995612"/>
            <a:ext cx="1231900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altLang="ko-KR" sz="2000">
                <a:latin typeface="Calibri"/>
                <a:ea typeface="굴림" charset="-127"/>
                <a:cs typeface="Calibri"/>
              </a:rPr>
              <a:t>Elements 2, 6, 10, …</a:t>
            </a:r>
          </a:p>
        </p:txBody>
      </p:sp>
      <p:sp>
        <p:nvSpPr>
          <p:cNvPr id="1340573" name="Text Box 157"/>
          <p:cNvSpPr txBox="1">
            <a:spLocks noChangeArrowheads="1"/>
          </p:cNvSpPr>
          <p:nvPr/>
        </p:nvSpPr>
        <p:spPr bwMode="auto">
          <a:xfrm>
            <a:off x="7391400" y="2995612"/>
            <a:ext cx="1231900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altLang="ko-KR" sz="2000">
                <a:latin typeface="Calibri"/>
                <a:ea typeface="굴림" charset="-127"/>
                <a:cs typeface="Calibri"/>
              </a:rPr>
              <a:t>Elements 3, 7, 11, …</a:t>
            </a:r>
          </a:p>
        </p:txBody>
      </p:sp>
      <p:sp>
        <p:nvSpPr>
          <p:cNvPr id="161" name="日期占位符 3">
            <a:extLst>
              <a:ext uri="{FF2B5EF4-FFF2-40B4-BE49-F238E27FC236}">
                <a16:creationId xmlns:a16="http://schemas.microsoft.com/office/drawing/2014/main" id="{4720948D-B813-481A-A434-FEB76868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C63D808C-D241-45A2-8F46-510B0B897F4E}" type="datetime1">
              <a:rPr lang="zh-CN" altLang="en-US" smtClean="0"/>
              <a:t>2018/12/12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85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614" name="Rectangle 10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Vector Instruction Parallelism</a:t>
            </a:r>
          </a:p>
        </p:txBody>
      </p:sp>
      <p:sp>
        <p:nvSpPr>
          <p:cNvPr id="1344615" name="Rectangle 103"/>
          <p:cNvSpPr>
            <a:spLocks noGrp="1" noChangeArrowheads="1"/>
          </p:cNvSpPr>
          <p:nvPr>
            <p:ph idx="1"/>
          </p:nvPr>
        </p:nvSpPr>
        <p:spPr>
          <a:xfrm>
            <a:off x="628650" y="1245650"/>
            <a:ext cx="7886700" cy="4351338"/>
          </a:xfrm>
        </p:spPr>
        <p:txBody>
          <a:bodyPr/>
          <a:lstStyle/>
          <a:p>
            <a:r>
              <a:rPr lang="en-US" altLang="ko-KR" sz="2400" dirty="0"/>
              <a:t>Can overlap execution of multiple vector instructions</a:t>
            </a:r>
          </a:p>
          <a:p>
            <a:pPr lvl="1"/>
            <a:r>
              <a:rPr lang="en-US" altLang="ko-KR" sz="2000" dirty="0"/>
              <a:t>example machine has 32 elements per vector register and 8 lanes</a:t>
            </a:r>
          </a:p>
        </p:txBody>
      </p:sp>
      <p:sp>
        <p:nvSpPr>
          <p:cNvPr id="612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734300" y="6481763"/>
            <a:ext cx="838200" cy="238125"/>
          </a:xfrm>
        </p:spPr>
        <p:txBody>
          <a:bodyPr/>
          <a:lstStyle/>
          <a:p>
            <a:pPr algn="r"/>
            <a:fld id="{07F4E495-1865-8748-B438-24C7DB825D64}" type="slidenum">
              <a:rPr lang="en-US" smtClean="0"/>
              <a:pPr algn="r"/>
              <a:t>17</a:t>
            </a:fld>
            <a:endParaRPr lang="en-US" dirty="0"/>
          </a:p>
        </p:txBody>
      </p:sp>
      <p:grpSp>
        <p:nvGrpSpPr>
          <p:cNvPr id="1344514" name="Group 2"/>
          <p:cNvGrpSpPr>
            <a:grpSpLocks/>
          </p:cNvGrpSpPr>
          <p:nvPr/>
        </p:nvGrpSpPr>
        <p:grpSpPr bwMode="auto">
          <a:xfrm>
            <a:off x="685800" y="3184525"/>
            <a:ext cx="3276600" cy="1571625"/>
            <a:chOff x="432" y="2130"/>
            <a:chExt cx="2064" cy="990"/>
          </a:xfrm>
        </p:grpSpPr>
        <p:grpSp>
          <p:nvGrpSpPr>
            <p:cNvPr id="1344515" name="Group 3"/>
            <p:cNvGrpSpPr>
              <a:grpSpLocks/>
            </p:cNvGrpSpPr>
            <p:nvPr/>
          </p:nvGrpSpPr>
          <p:grpSpPr bwMode="auto">
            <a:xfrm>
              <a:off x="960" y="2352"/>
              <a:ext cx="1536" cy="768"/>
              <a:chOff x="480" y="2352"/>
              <a:chExt cx="1536" cy="768"/>
            </a:xfrm>
          </p:grpSpPr>
          <p:grpSp>
            <p:nvGrpSpPr>
              <p:cNvPr id="1344516" name="Group 4"/>
              <p:cNvGrpSpPr>
                <a:grpSpLocks/>
              </p:cNvGrpSpPr>
              <p:nvPr/>
            </p:nvGrpSpPr>
            <p:grpSpPr bwMode="auto">
              <a:xfrm>
                <a:off x="1824" y="2352"/>
                <a:ext cx="192" cy="192"/>
                <a:chOff x="1824" y="2352"/>
                <a:chExt cx="192" cy="192"/>
              </a:xfrm>
            </p:grpSpPr>
            <p:sp>
              <p:nvSpPr>
                <p:cNvPr id="1344517" name="Rectangle 5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518" name="Oval 6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44519" name="Rectangle 7"/>
              <p:cNvSpPr>
                <a:spLocks noChangeArrowheads="1"/>
              </p:cNvSpPr>
              <p:nvPr/>
            </p:nvSpPr>
            <p:spPr bwMode="auto">
              <a:xfrm>
                <a:off x="480" y="2352"/>
                <a:ext cx="1536" cy="76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344520" name="Group 8"/>
              <p:cNvGrpSpPr>
                <a:grpSpLocks/>
              </p:cNvGrpSpPr>
              <p:nvPr/>
            </p:nvGrpSpPr>
            <p:grpSpPr bwMode="auto">
              <a:xfrm>
                <a:off x="1824" y="2544"/>
                <a:ext cx="192" cy="192"/>
                <a:chOff x="1824" y="2352"/>
                <a:chExt cx="192" cy="192"/>
              </a:xfrm>
            </p:grpSpPr>
            <p:sp>
              <p:nvSpPr>
                <p:cNvPr id="1344521" name="Rectangle 9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522" name="Oval 10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523" name="Group 11"/>
              <p:cNvGrpSpPr>
                <a:grpSpLocks/>
              </p:cNvGrpSpPr>
              <p:nvPr/>
            </p:nvGrpSpPr>
            <p:grpSpPr bwMode="auto">
              <a:xfrm>
                <a:off x="1824" y="2736"/>
                <a:ext cx="192" cy="192"/>
                <a:chOff x="1824" y="2352"/>
                <a:chExt cx="192" cy="192"/>
              </a:xfrm>
            </p:grpSpPr>
            <p:sp>
              <p:nvSpPr>
                <p:cNvPr id="1344524" name="Rectangle 12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525" name="Oval 13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526" name="Group 14"/>
              <p:cNvGrpSpPr>
                <a:grpSpLocks/>
              </p:cNvGrpSpPr>
              <p:nvPr/>
            </p:nvGrpSpPr>
            <p:grpSpPr bwMode="auto">
              <a:xfrm>
                <a:off x="1824" y="2928"/>
                <a:ext cx="192" cy="192"/>
                <a:chOff x="1824" y="2352"/>
                <a:chExt cx="192" cy="192"/>
              </a:xfrm>
            </p:grpSpPr>
            <p:sp>
              <p:nvSpPr>
                <p:cNvPr id="1344527" name="Rectangle 15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528" name="Oval 16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529" name="Group 17"/>
              <p:cNvGrpSpPr>
                <a:grpSpLocks/>
              </p:cNvGrpSpPr>
              <p:nvPr/>
            </p:nvGrpSpPr>
            <p:grpSpPr bwMode="auto">
              <a:xfrm>
                <a:off x="1632" y="2352"/>
                <a:ext cx="192" cy="192"/>
                <a:chOff x="1824" y="2352"/>
                <a:chExt cx="192" cy="192"/>
              </a:xfrm>
            </p:grpSpPr>
            <p:sp>
              <p:nvSpPr>
                <p:cNvPr id="1344530" name="Rectangle 18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531" name="Oval 19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532" name="Group 20"/>
              <p:cNvGrpSpPr>
                <a:grpSpLocks/>
              </p:cNvGrpSpPr>
              <p:nvPr/>
            </p:nvGrpSpPr>
            <p:grpSpPr bwMode="auto">
              <a:xfrm>
                <a:off x="1632" y="2544"/>
                <a:ext cx="192" cy="192"/>
                <a:chOff x="1824" y="2352"/>
                <a:chExt cx="192" cy="192"/>
              </a:xfrm>
            </p:grpSpPr>
            <p:sp>
              <p:nvSpPr>
                <p:cNvPr id="1344533" name="Rectangle 21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534" name="Oval 22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535" name="Group 23"/>
              <p:cNvGrpSpPr>
                <a:grpSpLocks/>
              </p:cNvGrpSpPr>
              <p:nvPr/>
            </p:nvGrpSpPr>
            <p:grpSpPr bwMode="auto">
              <a:xfrm>
                <a:off x="1632" y="2736"/>
                <a:ext cx="192" cy="192"/>
                <a:chOff x="1824" y="2352"/>
                <a:chExt cx="192" cy="192"/>
              </a:xfrm>
            </p:grpSpPr>
            <p:sp>
              <p:nvSpPr>
                <p:cNvPr id="1344536" name="Rectangle 24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537" name="Oval 25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538" name="Group 26"/>
              <p:cNvGrpSpPr>
                <a:grpSpLocks/>
              </p:cNvGrpSpPr>
              <p:nvPr/>
            </p:nvGrpSpPr>
            <p:grpSpPr bwMode="auto">
              <a:xfrm>
                <a:off x="1632" y="2928"/>
                <a:ext cx="192" cy="192"/>
                <a:chOff x="1824" y="2352"/>
                <a:chExt cx="192" cy="192"/>
              </a:xfrm>
            </p:grpSpPr>
            <p:sp>
              <p:nvSpPr>
                <p:cNvPr id="1344539" name="Rectangle 27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540" name="Oval 28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541" name="Group 29"/>
              <p:cNvGrpSpPr>
                <a:grpSpLocks/>
              </p:cNvGrpSpPr>
              <p:nvPr/>
            </p:nvGrpSpPr>
            <p:grpSpPr bwMode="auto">
              <a:xfrm>
                <a:off x="1440" y="2352"/>
                <a:ext cx="192" cy="192"/>
                <a:chOff x="1824" y="2352"/>
                <a:chExt cx="192" cy="192"/>
              </a:xfrm>
            </p:grpSpPr>
            <p:sp>
              <p:nvSpPr>
                <p:cNvPr id="1344542" name="Rectangle 30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543" name="Oval 31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544" name="Group 32"/>
              <p:cNvGrpSpPr>
                <a:grpSpLocks/>
              </p:cNvGrpSpPr>
              <p:nvPr/>
            </p:nvGrpSpPr>
            <p:grpSpPr bwMode="auto">
              <a:xfrm>
                <a:off x="1440" y="2544"/>
                <a:ext cx="192" cy="192"/>
                <a:chOff x="1824" y="2352"/>
                <a:chExt cx="192" cy="192"/>
              </a:xfrm>
            </p:grpSpPr>
            <p:sp>
              <p:nvSpPr>
                <p:cNvPr id="1344545" name="Rectangle 33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546" name="Oval 34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547" name="Group 35"/>
              <p:cNvGrpSpPr>
                <a:grpSpLocks/>
              </p:cNvGrpSpPr>
              <p:nvPr/>
            </p:nvGrpSpPr>
            <p:grpSpPr bwMode="auto">
              <a:xfrm>
                <a:off x="1440" y="2736"/>
                <a:ext cx="192" cy="192"/>
                <a:chOff x="1824" y="2352"/>
                <a:chExt cx="192" cy="192"/>
              </a:xfrm>
            </p:grpSpPr>
            <p:sp>
              <p:nvSpPr>
                <p:cNvPr id="1344548" name="Rectangle 36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549" name="Oval 37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550" name="Group 38"/>
              <p:cNvGrpSpPr>
                <a:grpSpLocks/>
              </p:cNvGrpSpPr>
              <p:nvPr/>
            </p:nvGrpSpPr>
            <p:grpSpPr bwMode="auto">
              <a:xfrm>
                <a:off x="1440" y="2928"/>
                <a:ext cx="192" cy="192"/>
                <a:chOff x="1824" y="2352"/>
                <a:chExt cx="192" cy="192"/>
              </a:xfrm>
            </p:grpSpPr>
            <p:sp>
              <p:nvSpPr>
                <p:cNvPr id="1344551" name="Rectangle 39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552" name="Oval 40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553" name="Group 41"/>
              <p:cNvGrpSpPr>
                <a:grpSpLocks/>
              </p:cNvGrpSpPr>
              <p:nvPr/>
            </p:nvGrpSpPr>
            <p:grpSpPr bwMode="auto">
              <a:xfrm>
                <a:off x="1248" y="2352"/>
                <a:ext cx="192" cy="192"/>
                <a:chOff x="1824" y="2352"/>
                <a:chExt cx="192" cy="192"/>
              </a:xfrm>
            </p:grpSpPr>
            <p:sp>
              <p:nvSpPr>
                <p:cNvPr id="1344554" name="Rectangle 42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555" name="Oval 43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556" name="Group 44"/>
              <p:cNvGrpSpPr>
                <a:grpSpLocks/>
              </p:cNvGrpSpPr>
              <p:nvPr/>
            </p:nvGrpSpPr>
            <p:grpSpPr bwMode="auto">
              <a:xfrm>
                <a:off x="1248" y="2544"/>
                <a:ext cx="192" cy="192"/>
                <a:chOff x="1824" y="2352"/>
                <a:chExt cx="192" cy="192"/>
              </a:xfrm>
            </p:grpSpPr>
            <p:sp>
              <p:nvSpPr>
                <p:cNvPr id="1344557" name="Rectangle 45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558" name="Oval 46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559" name="Group 47"/>
              <p:cNvGrpSpPr>
                <a:grpSpLocks/>
              </p:cNvGrpSpPr>
              <p:nvPr/>
            </p:nvGrpSpPr>
            <p:grpSpPr bwMode="auto">
              <a:xfrm>
                <a:off x="1248" y="2736"/>
                <a:ext cx="192" cy="192"/>
                <a:chOff x="1824" y="2352"/>
                <a:chExt cx="192" cy="192"/>
              </a:xfrm>
            </p:grpSpPr>
            <p:sp>
              <p:nvSpPr>
                <p:cNvPr id="1344560" name="Rectangle 48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561" name="Oval 49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562" name="Group 50"/>
              <p:cNvGrpSpPr>
                <a:grpSpLocks/>
              </p:cNvGrpSpPr>
              <p:nvPr/>
            </p:nvGrpSpPr>
            <p:grpSpPr bwMode="auto">
              <a:xfrm>
                <a:off x="1248" y="2928"/>
                <a:ext cx="192" cy="192"/>
                <a:chOff x="1824" y="2352"/>
                <a:chExt cx="192" cy="192"/>
              </a:xfrm>
            </p:grpSpPr>
            <p:sp>
              <p:nvSpPr>
                <p:cNvPr id="1344563" name="Rectangle 51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564" name="Oval 52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565" name="Group 53"/>
              <p:cNvGrpSpPr>
                <a:grpSpLocks/>
              </p:cNvGrpSpPr>
              <p:nvPr/>
            </p:nvGrpSpPr>
            <p:grpSpPr bwMode="auto">
              <a:xfrm>
                <a:off x="1056" y="2352"/>
                <a:ext cx="192" cy="192"/>
                <a:chOff x="1824" y="2352"/>
                <a:chExt cx="192" cy="192"/>
              </a:xfrm>
            </p:grpSpPr>
            <p:sp>
              <p:nvSpPr>
                <p:cNvPr id="1344566" name="Rectangle 54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567" name="Oval 55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568" name="Group 56"/>
              <p:cNvGrpSpPr>
                <a:grpSpLocks/>
              </p:cNvGrpSpPr>
              <p:nvPr/>
            </p:nvGrpSpPr>
            <p:grpSpPr bwMode="auto">
              <a:xfrm>
                <a:off x="1056" y="2544"/>
                <a:ext cx="192" cy="192"/>
                <a:chOff x="1824" y="2352"/>
                <a:chExt cx="192" cy="192"/>
              </a:xfrm>
            </p:grpSpPr>
            <p:sp>
              <p:nvSpPr>
                <p:cNvPr id="1344569" name="Rectangle 57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570" name="Oval 58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571" name="Group 59"/>
              <p:cNvGrpSpPr>
                <a:grpSpLocks/>
              </p:cNvGrpSpPr>
              <p:nvPr/>
            </p:nvGrpSpPr>
            <p:grpSpPr bwMode="auto">
              <a:xfrm>
                <a:off x="1056" y="2736"/>
                <a:ext cx="192" cy="192"/>
                <a:chOff x="1824" y="2352"/>
                <a:chExt cx="192" cy="192"/>
              </a:xfrm>
            </p:grpSpPr>
            <p:sp>
              <p:nvSpPr>
                <p:cNvPr id="1344572" name="Rectangle 60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573" name="Oval 61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574" name="Group 62"/>
              <p:cNvGrpSpPr>
                <a:grpSpLocks/>
              </p:cNvGrpSpPr>
              <p:nvPr/>
            </p:nvGrpSpPr>
            <p:grpSpPr bwMode="auto">
              <a:xfrm>
                <a:off x="1056" y="2928"/>
                <a:ext cx="192" cy="192"/>
                <a:chOff x="1824" y="2352"/>
                <a:chExt cx="192" cy="192"/>
              </a:xfrm>
            </p:grpSpPr>
            <p:sp>
              <p:nvSpPr>
                <p:cNvPr id="1344575" name="Rectangle 63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576" name="Oval 64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577" name="Group 65"/>
              <p:cNvGrpSpPr>
                <a:grpSpLocks/>
              </p:cNvGrpSpPr>
              <p:nvPr/>
            </p:nvGrpSpPr>
            <p:grpSpPr bwMode="auto">
              <a:xfrm>
                <a:off x="864" y="2352"/>
                <a:ext cx="192" cy="192"/>
                <a:chOff x="1824" y="2352"/>
                <a:chExt cx="192" cy="192"/>
              </a:xfrm>
            </p:grpSpPr>
            <p:sp>
              <p:nvSpPr>
                <p:cNvPr id="1344578" name="Rectangle 66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579" name="Oval 67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580" name="Group 68"/>
              <p:cNvGrpSpPr>
                <a:grpSpLocks/>
              </p:cNvGrpSpPr>
              <p:nvPr/>
            </p:nvGrpSpPr>
            <p:grpSpPr bwMode="auto">
              <a:xfrm>
                <a:off x="864" y="2544"/>
                <a:ext cx="192" cy="192"/>
                <a:chOff x="1824" y="2352"/>
                <a:chExt cx="192" cy="192"/>
              </a:xfrm>
            </p:grpSpPr>
            <p:sp>
              <p:nvSpPr>
                <p:cNvPr id="1344581" name="Rectangle 69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582" name="Oval 70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583" name="Group 71"/>
              <p:cNvGrpSpPr>
                <a:grpSpLocks/>
              </p:cNvGrpSpPr>
              <p:nvPr/>
            </p:nvGrpSpPr>
            <p:grpSpPr bwMode="auto">
              <a:xfrm>
                <a:off x="864" y="2736"/>
                <a:ext cx="192" cy="192"/>
                <a:chOff x="1824" y="2352"/>
                <a:chExt cx="192" cy="192"/>
              </a:xfrm>
            </p:grpSpPr>
            <p:sp>
              <p:nvSpPr>
                <p:cNvPr id="1344584" name="Rectangle 72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585" name="Oval 73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586" name="Group 74"/>
              <p:cNvGrpSpPr>
                <a:grpSpLocks/>
              </p:cNvGrpSpPr>
              <p:nvPr/>
            </p:nvGrpSpPr>
            <p:grpSpPr bwMode="auto">
              <a:xfrm>
                <a:off x="864" y="2928"/>
                <a:ext cx="192" cy="192"/>
                <a:chOff x="1824" y="2352"/>
                <a:chExt cx="192" cy="192"/>
              </a:xfrm>
            </p:grpSpPr>
            <p:sp>
              <p:nvSpPr>
                <p:cNvPr id="1344587" name="Rectangle 75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588" name="Oval 76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589" name="Group 77"/>
              <p:cNvGrpSpPr>
                <a:grpSpLocks/>
              </p:cNvGrpSpPr>
              <p:nvPr/>
            </p:nvGrpSpPr>
            <p:grpSpPr bwMode="auto">
              <a:xfrm>
                <a:off x="672" y="2352"/>
                <a:ext cx="192" cy="192"/>
                <a:chOff x="1824" y="2352"/>
                <a:chExt cx="192" cy="192"/>
              </a:xfrm>
            </p:grpSpPr>
            <p:sp>
              <p:nvSpPr>
                <p:cNvPr id="1344590" name="Rectangle 78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591" name="Oval 79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592" name="Group 80"/>
              <p:cNvGrpSpPr>
                <a:grpSpLocks/>
              </p:cNvGrpSpPr>
              <p:nvPr/>
            </p:nvGrpSpPr>
            <p:grpSpPr bwMode="auto">
              <a:xfrm>
                <a:off x="672" y="2544"/>
                <a:ext cx="192" cy="192"/>
                <a:chOff x="1824" y="2352"/>
                <a:chExt cx="192" cy="192"/>
              </a:xfrm>
            </p:grpSpPr>
            <p:sp>
              <p:nvSpPr>
                <p:cNvPr id="1344593" name="Rectangle 81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594" name="Oval 82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595" name="Group 83"/>
              <p:cNvGrpSpPr>
                <a:grpSpLocks/>
              </p:cNvGrpSpPr>
              <p:nvPr/>
            </p:nvGrpSpPr>
            <p:grpSpPr bwMode="auto">
              <a:xfrm>
                <a:off x="672" y="2736"/>
                <a:ext cx="192" cy="192"/>
                <a:chOff x="1824" y="2352"/>
                <a:chExt cx="192" cy="192"/>
              </a:xfrm>
            </p:grpSpPr>
            <p:sp>
              <p:nvSpPr>
                <p:cNvPr id="1344596" name="Rectangle 84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597" name="Oval 85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598" name="Group 86"/>
              <p:cNvGrpSpPr>
                <a:grpSpLocks/>
              </p:cNvGrpSpPr>
              <p:nvPr/>
            </p:nvGrpSpPr>
            <p:grpSpPr bwMode="auto">
              <a:xfrm>
                <a:off x="672" y="2928"/>
                <a:ext cx="192" cy="192"/>
                <a:chOff x="1824" y="2352"/>
                <a:chExt cx="192" cy="192"/>
              </a:xfrm>
            </p:grpSpPr>
            <p:sp>
              <p:nvSpPr>
                <p:cNvPr id="1344599" name="Rectangle 87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600" name="Oval 88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601" name="Group 89"/>
              <p:cNvGrpSpPr>
                <a:grpSpLocks/>
              </p:cNvGrpSpPr>
              <p:nvPr/>
            </p:nvGrpSpPr>
            <p:grpSpPr bwMode="auto">
              <a:xfrm>
                <a:off x="480" y="2352"/>
                <a:ext cx="192" cy="192"/>
                <a:chOff x="1824" y="2352"/>
                <a:chExt cx="192" cy="192"/>
              </a:xfrm>
            </p:grpSpPr>
            <p:sp>
              <p:nvSpPr>
                <p:cNvPr id="1344602" name="Rectangle 90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603" name="Oval 91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604" name="Group 92"/>
              <p:cNvGrpSpPr>
                <a:grpSpLocks/>
              </p:cNvGrpSpPr>
              <p:nvPr/>
            </p:nvGrpSpPr>
            <p:grpSpPr bwMode="auto">
              <a:xfrm>
                <a:off x="480" y="2544"/>
                <a:ext cx="192" cy="192"/>
                <a:chOff x="1824" y="2352"/>
                <a:chExt cx="192" cy="192"/>
              </a:xfrm>
            </p:grpSpPr>
            <p:sp>
              <p:nvSpPr>
                <p:cNvPr id="1344605" name="Rectangle 93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606" name="Oval 94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607" name="Group 95"/>
              <p:cNvGrpSpPr>
                <a:grpSpLocks/>
              </p:cNvGrpSpPr>
              <p:nvPr/>
            </p:nvGrpSpPr>
            <p:grpSpPr bwMode="auto">
              <a:xfrm>
                <a:off x="480" y="2736"/>
                <a:ext cx="192" cy="192"/>
                <a:chOff x="1824" y="2352"/>
                <a:chExt cx="192" cy="192"/>
              </a:xfrm>
            </p:grpSpPr>
            <p:sp>
              <p:nvSpPr>
                <p:cNvPr id="1344608" name="Rectangle 96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609" name="Oval 97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610" name="Group 98"/>
              <p:cNvGrpSpPr>
                <a:grpSpLocks/>
              </p:cNvGrpSpPr>
              <p:nvPr/>
            </p:nvGrpSpPr>
            <p:grpSpPr bwMode="auto">
              <a:xfrm>
                <a:off x="480" y="2928"/>
                <a:ext cx="192" cy="192"/>
                <a:chOff x="1824" y="2352"/>
                <a:chExt cx="192" cy="192"/>
              </a:xfrm>
            </p:grpSpPr>
            <p:sp>
              <p:nvSpPr>
                <p:cNvPr id="1344611" name="Rectangle 99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612" name="Oval 100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344613" name="AutoShape 101"/>
            <p:cNvSpPr>
              <a:spLocks noChangeArrowheads="1"/>
            </p:cNvSpPr>
            <p:nvPr/>
          </p:nvSpPr>
          <p:spPr bwMode="auto">
            <a:xfrm>
              <a:off x="432" y="2130"/>
              <a:ext cx="529" cy="429"/>
            </a:xfrm>
            <a:prstGeom prst="rightArrow">
              <a:avLst>
                <a:gd name="adj1" fmla="val 50000"/>
                <a:gd name="adj2" fmla="val 30828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1800">
                  <a:latin typeface="Verdana" charset="0"/>
                  <a:ea typeface="굴림" charset="-127"/>
                  <a:cs typeface="굴림" charset="-127"/>
                </a:rPr>
                <a:t>load</a:t>
              </a:r>
            </a:p>
          </p:txBody>
        </p:sp>
      </p:grpSp>
      <p:grpSp>
        <p:nvGrpSpPr>
          <p:cNvPr id="1344616" name="Group 104"/>
          <p:cNvGrpSpPr>
            <a:grpSpLocks/>
          </p:cNvGrpSpPr>
          <p:nvPr/>
        </p:nvGrpSpPr>
        <p:grpSpPr bwMode="auto">
          <a:xfrm>
            <a:off x="685800" y="2014538"/>
            <a:ext cx="3276600" cy="1522412"/>
            <a:chOff x="432" y="1393"/>
            <a:chExt cx="2064" cy="959"/>
          </a:xfrm>
        </p:grpSpPr>
        <p:grpSp>
          <p:nvGrpSpPr>
            <p:cNvPr id="1344617" name="Group 105"/>
            <p:cNvGrpSpPr>
              <a:grpSpLocks/>
            </p:cNvGrpSpPr>
            <p:nvPr/>
          </p:nvGrpSpPr>
          <p:grpSpPr bwMode="auto">
            <a:xfrm>
              <a:off x="960" y="1584"/>
              <a:ext cx="1536" cy="768"/>
              <a:chOff x="480" y="1584"/>
              <a:chExt cx="1536" cy="768"/>
            </a:xfrm>
          </p:grpSpPr>
          <p:grpSp>
            <p:nvGrpSpPr>
              <p:cNvPr id="1344618" name="Group 106"/>
              <p:cNvGrpSpPr>
                <a:grpSpLocks/>
              </p:cNvGrpSpPr>
              <p:nvPr/>
            </p:nvGrpSpPr>
            <p:grpSpPr bwMode="auto">
              <a:xfrm>
                <a:off x="1824" y="1584"/>
                <a:ext cx="192" cy="192"/>
                <a:chOff x="1824" y="1584"/>
                <a:chExt cx="192" cy="192"/>
              </a:xfrm>
            </p:grpSpPr>
            <p:sp>
              <p:nvSpPr>
                <p:cNvPr id="1344619" name="Rectangle 107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620" name="Oval 108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44621" name="Rectangle 109"/>
              <p:cNvSpPr>
                <a:spLocks noChangeArrowheads="1"/>
              </p:cNvSpPr>
              <p:nvPr/>
            </p:nvSpPr>
            <p:spPr bwMode="auto">
              <a:xfrm>
                <a:off x="480" y="1584"/>
                <a:ext cx="1536" cy="76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344622" name="Group 110"/>
              <p:cNvGrpSpPr>
                <a:grpSpLocks/>
              </p:cNvGrpSpPr>
              <p:nvPr/>
            </p:nvGrpSpPr>
            <p:grpSpPr bwMode="auto">
              <a:xfrm>
                <a:off x="1824" y="1776"/>
                <a:ext cx="192" cy="192"/>
                <a:chOff x="1824" y="1584"/>
                <a:chExt cx="192" cy="192"/>
              </a:xfrm>
            </p:grpSpPr>
            <p:sp>
              <p:nvSpPr>
                <p:cNvPr id="1344623" name="Rectangle 111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624" name="Oval 112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625" name="Group 113"/>
              <p:cNvGrpSpPr>
                <a:grpSpLocks/>
              </p:cNvGrpSpPr>
              <p:nvPr/>
            </p:nvGrpSpPr>
            <p:grpSpPr bwMode="auto">
              <a:xfrm>
                <a:off x="1824" y="1968"/>
                <a:ext cx="192" cy="192"/>
                <a:chOff x="1824" y="1584"/>
                <a:chExt cx="192" cy="192"/>
              </a:xfrm>
            </p:grpSpPr>
            <p:sp>
              <p:nvSpPr>
                <p:cNvPr id="1344626" name="Rectangle 114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627" name="Oval 115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628" name="Group 116"/>
              <p:cNvGrpSpPr>
                <a:grpSpLocks/>
              </p:cNvGrpSpPr>
              <p:nvPr/>
            </p:nvGrpSpPr>
            <p:grpSpPr bwMode="auto">
              <a:xfrm>
                <a:off x="1824" y="2160"/>
                <a:ext cx="192" cy="192"/>
                <a:chOff x="1824" y="1584"/>
                <a:chExt cx="192" cy="192"/>
              </a:xfrm>
            </p:grpSpPr>
            <p:sp>
              <p:nvSpPr>
                <p:cNvPr id="1344629" name="Rectangle 117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630" name="Oval 118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631" name="Group 119"/>
              <p:cNvGrpSpPr>
                <a:grpSpLocks/>
              </p:cNvGrpSpPr>
              <p:nvPr/>
            </p:nvGrpSpPr>
            <p:grpSpPr bwMode="auto">
              <a:xfrm>
                <a:off x="1632" y="1584"/>
                <a:ext cx="192" cy="192"/>
                <a:chOff x="1824" y="1584"/>
                <a:chExt cx="192" cy="192"/>
              </a:xfrm>
            </p:grpSpPr>
            <p:sp>
              <p:nvSpPr>
                <p:cNvPr id="1344632" name="Rectangle 120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633" name="Oval 121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634" name="Group 122"/>
              <p:cNvGrpSpPr>
                <a:grpSpLocks/>
              </p:cNvGrpSpPr>
              <p:nvPr/>
            </p:nvGrpSpPr>
            <p:grpSpPr bwMode="auto">
              <a:xfrm>
                <a:off x="1632" y="1776"/>
                <a:ext cx="192" cy="192"/>
                <a:chOff x="1824" y="1584"/>
                <a:chExt cx="192" cy="192"/>
              </a:xfrm>
            </p:grpSpPr>
            <p:sp>
              <p:nvSpPr>
                <p:cNvPr id="1344635" name="Rectangle 123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636" name="Oval 124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637" name="Group 125"/>
              <p:cNvGrpSpPr>
                <a:grpSpLocks/>
              </p:cNvGrpSpPr>
              <p:nvPr/>
            </p:nvGrpSpPr>
            <p:grpSpPr bwMode="auto">
              <a:xfrm>
                <a:off x="1632" y="1968"/>
                <a:ext cx="192" cy="192"/>
                <a:chOff x="1824" y="1584"/>
                <a:chExt cx="192" cy="192"/>
              </a:xfrm>
            </p:grpSpPr>
            <p:sp>
              <p:nvSpPr>
                <p:cNvPr id="1344638" name="Rectangle 126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639" name="Oval 127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640" name="Group 128"/>
              <p:cNvGrpSpPr>
                <a:grpSpLocks/>
              </p:cNvGrpSpPr>
              <p:nvPr/>
            </p:nvGrpSpPr>
            <p:grpSpPr bwMode="auto">
              <a:xfrm>
                <a:off x="1632" y="2160"/>
                <a:ext cx="192" cy="192"/>
                <a:chOff x="1824" y="1584"/>
                <a:chExt cx="192" cy="192"/>
              </a:xfrm>
            </p:grpSpPr>
            <p:sp>
              <p:nvSpPr>
                <p:cNvPr id="1344641" name="Rectangle 129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642" name="Oval 130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643" name="Group 131"/>
              <p:cNvGrpSpPr>
                <a:grpSpLocks/>
              </p:cNvGrpSpPr>
              <p:nvPr/>
            </p:nvGrpSpPr>
            <p:grpSpPr bwMode="auto">
              <a:xfrm>
                <a:off x="1440" y="1584"/>
                <a:ext cx="192" cy="192"/>
                <a:chOff x="1824" y="1584"/>
                <a:chExt cx="192" cy="192"/>
              </a:xfrm>
            </p:grpSpPr>
            <p:sp>
              <p:nvSpPr>
                <p:cNvPr id="1344644" name="Rectangle 132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645" name="Oval 133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646" name="Group 134"/>
              <p:cNvGrpSpPr>
                <a:grpSpLocks/>
              </p:cNvGrpSpPr>
              <p:nvPr/>
            </p:nvGrpSpPr>
            <p:grpSpPr bwMode="auto">
              <a:xfrm>
                <a:off x="1440" y="1776"/>
                <a:ext cx="192" cy="192"/>
                <a:chOff x="1824" y="1584"/>
                <a:chExt cx="192" cy="192"/>
              </a:xfrm>
            </p:grpSpPr>
            <p:sp>
              <p:nvSpPr>
                <p:cNvPr id="1344647" name="Rectangle 135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648" name="Oval 136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649" name="Group 137"/>
              <p:cNvGrpSpPr>
                <a:grpSpLocks/>
              </p:cNvGrpSpPr>
              <p:nvPr/>
            </p:nvGrpSpPr>
            <p:grpSpPr bwMode="auto">
              <a:xfrm>
                <a:off x="1440" y="1968"/>
                <a:ext cx="192" cy="192"/>
                <a:chOff x="1824" y="1584"/>
                <a:chExt cx="192" cy="192"/>
              </a:xfrm>
            </p:grpSpPr>
            <p:sp>
              <p:nvSpPr>
                <p:cNvPr id="1344650" name="Rectangle 138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651" name="Oval 139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652" name="Group 140"/>
              <p:cNvGrpSpPr>
                <a:grpSpLocks/>
              </p:cNvGrpSpPr>
              <p:nvPr/>
            </p:nvGrpSpPr>
            <p:grpSpPr bwMode="auto">
              <a:xfrm>
                <a:off x="1440" y="2160"/>
                <a:ext cx="192" cy="192"/>
                <a:chOff x="1824" y="1584"/>
                <a:chExt cx="192" cy="192"/>
              </a:xfrm>
            </p:grpSpPr>
            <p:sp>
              <p:nvSpPr>
                <p:cNvPr id="1344653" name="Rectangle 141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654" name="Oval 142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655" name="Group 143"/>
              <p:cNvGrpSpPr>
                <a:grpSpLocks/>
              </p:cNvGrpSpPr>
              <p:nvPr/>
            </p:nvGrpSpPr>
            <p:grpSpPr bwMode="auto">
              <a:xfrm>
                <a:off x="1248" y="1584"/>
                <a:ext cx="192" cy="192"/>
                <a:chOff x="1824" y="1584"/>
                <a:chExt cx="192" cy="192"/>
              </a:xfrm>
            </p:grpSpPr>
            <p:sp>
              <p:nvSpPr>
                <p:cNvPr id="1344656" name="Rectangle 144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657" name="Oval 145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658" name="Group 146"/>
              <p:cNvGrpSpPr>
                <a:grpSpLocks/>
              </p:cNvGrpSpPr>
              <p:nvPr/>
            </p:nvGrpSpPr>
            <p:grpSpPr bwMode="auto">
              <a:xfrm>
                <a:off x="1248" y="1776"/>
                <a:ext cx="192" cy="192"/>
                <a:chOff x="1824" y="1584"/>
                <a:chExt cx="192" cy="192"/>
              </a:xfrm>
            </p:grpSpPr>
            <p:sp>
              <p:nvSpPr>
                <p:cNvPr id="1344659" name="Rectangle 147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660" name="Oval 148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661" name="Group 149"/>
              <p:cNvGrpSpPr>
                <a:grpSpLocks/>
              </p:cNvGrpSpPr>
              <p:nvPr/>
            </p:nvGrpSpPr>
            <p:grpSpPr bwMode="auto">
              <a:xfrm>
                <a:off x="1248" y="1968"/>
                <a:ext cx="192" cy="192"/>
                <a:chOff x="1824" y="1584"/>
                <a:chExt cx="192" cy="192"/>
              </a:xfrm>
            </p:grpSpPr>
            <p:sp>
              <p:nvSpPr>
                <p:cNvPr id="1344662" name="Rectangle 150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663" name="Oval 151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664" name="Group 152"/>
              <p:cNvGrpSpPr>
                <a:grpSpLocks/>
              </p:cNvGrpSpPr>
              <p:nvPr/>
            </p:nvGrpSpPr>
            <p:grpSpPr bwMode="auto">
              <a:xfrm>
                <a:off x="1248" y="2160"/>
                <a:ext cx="192" cy="192"/>
                <a:chOff x="1824" y="1584"/>
                <a:chExt cx="192" cy="192"/>
              </a:xfrm>
            </p:grpSpPr>
            <p:sp>
              <p:nvSpPr>
                <p:cNvPr id="1344665" name="Rectangle 153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666" name="Oval 154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667" name="Group 155"/>
              <p:cNvGrpSpPr>
                <a:grpSpLocks/>
              </p:cNvGrpSpPr>
              <p:nvPr/>
            </p:nvGrpSpPr>
            <p:grpSpPr bwMode="auto">
              <a:xfrm>
                <a:off x="1056" y="1584"/>
                <a:ext cx="192" cy="192"/>
                <a:chOff x="1824" y="1584"/>
                <a:chExt cx="192" cy="192"/>
              </a:xfrm>
            </p:grpSpPr>
            <p:sp>
              <p:nvSpPr>
                <p:cNvPr id="1344668" name="Rectangle 156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669" name="Oval 157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670" name="Group 158"/>
              <p:cNvGrpSpPr>
                <a:grpSpLocks/>
              </p:cNvGrpSpPr>
              <p:nvPr/>
            </p:nvGrpSpPr>
            <p:grpSpPr bwMode="auto">
              <a:xfrm>
                <a:off x="1056" y="1776"/>
                <a:ext cx="192" cy="192"/>
                <a:chOff x="1824" y="1584"/>
                <a:chExt cx="192" cy="192"/>
              </a:xfrm>
            </p:grpSpPr>
            <p:sp>
              <p:nvSpPr>
                <p:cNvPr id="1344671" name="Rectangle 159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672" name="Oval 160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673" name="Group 161"/>
              <p:cNvGrpSpPr>
                <a:grpSpLocks/>
              </p:cNvGrpSpPr>
              <p:nvPr/>
            </p:nvGrpSpPr>
            <p:grpSpPr bwMode="auto">
              <a:xfrm>
                <a:off x="1056" y="1968"/>
                <a:ext cx="192" cy="192"/>
                <a:chOff x="1824" y="1584"/>
                <a:chExt cx="192" cy="192"/>
              </a:xfrm>
            </p:grpSpPr>
            <p:sp>
              <p:nvSpPr>
                <p:cNvPr id="1344674" name="Rectangle 162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675" name="Oval 163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676" name="Group 164"/>
              <p:cNvGrpSpPr>
                <a:grpSpLocks/>
              </p:cNvGrpSpPr>
              <p:nvPr/>
            </p:nvGrpSpPr>
            <p:grpSpPr bwMode="auto">
              <a:xfrm>
                <a:off x="1056" y="2160"/>
                <a:ext cx="192" cy="192"/>
                <a:chOff x="1824" y="1584"/>
                <a:chExt cx="192" cy="192"/>
              </a:xfrm>
            </p:grpSpPr>
            <p:sp>
              <p:nvSpPr>
                <p:cNvPr id="1344677" name="Rectangle 165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678" name="Oval 166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679" name="Group 167"/>
              <p:cNvGrpSpPr>
                <a:grpSpLocks/>
              </p:cNvGrpSpPr>
              <p:nvPr/>
            </p:nvGrpSpPr>
            <p:grpSpPr bwMode="auto">
              <a:xfrm>
                <a:off x="864" y="1584"/>
                <a:ext cx="192" cy="192"/>
                <a:chOff x="1824" y="1584"/>
                <a:chExt cx="192" cy="192"/>
              </a:xfrm>
            </p:grpSpPr>
            <p:sp>
              <p:nvSpPr>
                <p:cNvPr id="1344680" name="Rectangle 168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681" name="Oval 169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682" name="Group 170"/>
              <p:cNvGrpSpPr>
                <a:grpSpLocks/>
              </p:cNvGrpSpPr>
              <p:nvPr/>
            </p:nvGrpSpPr>
            <p:grpSpPr bwMode="auto">
              <a:xfrm>
                <a:off x="864" y="1776"/>
                <a:ext cx="192" cy="192"/>
                <a:chOff x="1824" y="1584"/>
                <a:chExt cx="192" cy="192"/>
              </a:xfrm>
            </p:grpSpPr>
            <p:sp>
              <p:nvSpPr>
                <p:cNvPr id="1344683" name="Rectangle 171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684" name="Oval 172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685" name="Group 173"/>
              <p:cNvGrpSpPr>
                <a:grpSpLocks/>
              </p:cNvGrpSpPr>
              <p:nvPr/>
            </p:nvGrpSpPr>
            <p:grpSpPr bwMode="auto">
              <a:xfrm>
                <a:off x="864" y="1968"/>
                <a:ext cx="192" cy="192"/>
                <a:chOff x="1824" y="1584"/>
                <a:chExt cx="192" cy="192"/>
              </a:xfrm>
            </p:grpSpPr>
            <p:sp>
              <p:nvSpPr>
                <p:cNvPr id="1344686" name="Rectangle 174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687" name="Oval 175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688" name="Group 176"/>
              <p:cNvGrpSpPr>
                <a:grpSpLocks/>
              </p:cNvGrpSpPr>
              <p:nvPr/>
            </p:nvGrpSpPr>
            <p:grpSpPr bwMode="auto">
              <a:xfrm>
                <a:off x="864" y="2160"/>
                <a:ext cx="192" cy="192"/>
                <a:chOff x="1824" y="1584"/>
                <a:chExt cx="192" cy="192"/>
              </a:xfrm>
            </p:grpSpPr>
            <p:sp>
              <p:nvSpPr>
                <p:cNvPr id="1344689" name="Rectangle 177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690" name="Oval 178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691" name="Group 179"/>
              <p:cNvGrpSpPr>
                <a:grpSpLocks/>
              </p:cNvGrpSpPr>
              <p:nvPr/>
            </p:nvGrpSpPr>
            <p:grpSpPr bwMode="auto">
              <a:xfrm>
                <a:off x="672" y="1584"/>
                <a:ext cx="192" cy="192"/>
                <a:chOff x="1824" y="1584"/>
                <a:chExt cx="192" cy="192"/>
              </a:xfrm>
            </p:grpSpPr>
            <p:sp>
              <p:nvSpPr>
                <p:cNvPr id="1344692" name="Rectangle 180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693" name="Oval 181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694" name="Group 182"/>
              <p:cNvGrpSpPr>
                <a:grpSpLocks/>
              </p:cNvGrpSpPr>
              <p:nvPr/>
            </p:nvGrpSpPr>
            <p:grpSpPr bwMode="auto">
              <a:xfrm>
                <a:off x="672" y="1776"/>
                <a:ext cx="192" cy="192"/>
                <a:chOff x="1824" y="1584"/>
                <a:chExt cx="192" cy="192"/>
              </a:xfrm>
            </p:grpSpPr>
            <p:sp>
              <p:nvSpPr>
                <p:cNvPr id="1344695" name="Rectangle 183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696" name="Oval 184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697" name="Group 185"/>
              <p:cNvGrpSpPr>
                <a:grpSpLocks/>
              </p:cNvGrpSpPr>
              <p:nvPr/>
            </p:nvGrpSpPr>
            <p:grpSpPr bwMode="auto">
              <a:xfrm>
                <a:off x="672" y="1968"/>
                <a:ext cx="192" cy="192"/>
                <a:chOff x="1824" y="1584"/>
                <a:chExt cx="192" cy="192"/>
              </a:xfrm>
            </p:grpSpPr>
            <p:sp>
              <p:nvSpPr>
                <p:cNvPr id="1344698" name="Rectangle 186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699" name="Oval 187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700" name="Group 188"/>
              <p:cNvGrpSpPr>
                <a:grpSpLocks/>
              </p:cNvGrpSpPr>
              <p:nvPr/>
            </p:nvGrpSpPr>
            <p:grpSpPr bwMode="auto">
              <a:xfrm>
                <a:off x="672" y="2160"/>
                <a:ext cx="192" cy="192"/>
                <a:chOff x="1824" y="1584"/>
                <a:chExt cx="192" cy="192"/>
              </a:xfrm>
            </p:grpSpPr>
            <p:sp>
              <p:nvSpPr>
                <p:cNvPr id="1344701" name="Rectangle 189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702" name="Oval 190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703" name="Group 191"/>
              <p:cNvGrpSpPr>
                <a:grpSpLocks/>
              </p:cNvGrpSpPr>
              <p:nvPr/>
            </p:nvGrpSpPr>
            <p:grpSpPr bwMode="auto">
              <a:xfrm>
                <a:off x="480" y="1584"/>
                <a:ext cx="192" cy="192"/>
                <a:chOff x="1824" y="1584"/>
                <a:chExt cx="192" cy="192"/>
              </a:xfrm>
            </p:grpSpPr>
            <p:sp>
              <p:nvSpPr>
                <p:cNvPr id="1344704" name="Rectangle 192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705" name="Oval 193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706" name="Group 194"/>
              <p:cNvGrpSpPr>
                <a:grpSpLocks/>
              </p:cNvGrpSpPr>
              <p:nvPr/>
            </p:nvGrpSpPr>
            <p:grpSpPr bwMode="auto">
              <a:xfrm>
                <a:off x="480" y="1776"/>
                <a:ext cx="192" cy="192"/>
                <a:chOff x="1824" y="1584"/>
                <a:chExt cx="192" cy="192"/>
              </a:xfrm>
            </p:grpSpPr>
            <p:sp>
              <p:nvSpPr>
                <p:cNvPr id="1344707" name="Rectangle 195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708" name="Oval 196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709" name="Group 197"/>
              <p:cNvGrpSpPr>
                <a:grpSpLocks/>
              </p:cNvGrpSpPr>
              <p:nvPr/>
            </p:nvGrpSpPr>
            <p:grpSpPr bwMode="auto">
              <a:xfrm>
                <a:off x="480" y="1968"/>
                <a:ext cx="192" cy="192"/>
                <a:chOff x="1824" y="1584"/>
                <a:chExt cx="192" cy="192"/>
              </a:xfrm>
            </p:grpSpPr>
            <p:sp>
              <p:nvSpPr>
                <p:cNvPr id="1344710" name="Rectangle 198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711" name="Oval 199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712" name="Group 200"/>
              <p:cNvGrpSpPr>
                <a:grpSpLocks/>
              </p:cNvGrpSpPr>
              <p:nvPr/>
            </p:nvGrpSpPr>
            <p:grpSpPr bwMode="auto">
              <a:xfrm>
                <a:off x="480" y="2160"/>
                <a:ext cx="192" cy="192"/>
                <a:chOff x="1824" y="1584"/>
                <a:chExt cx="192" cy="192"/>
              </a:xfrm>
            </p:grpSpPr>
            <p:sp>
              <p:nvSpPr>
                <p:cNvPr id="1344713" name="Rectangle 201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714" name="Oval 202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344715" name="AutoShape 203"/>
            <p:cNvSpPr>
              <a:spLocks noChangeArrowheads="1"/>
            </p:cNvSpPr>
            <p:nvPr/>
          </p:nvSpPr>
          <p:spPr bwMode="auto">
            <a:xfrm>
              <a:off x="432" y="1393"/>
              <a:ext cx="529" cy="429"/>
            </a:xfrm>
            <a:prstGeom prst="rightArrow">
              <a:avLst>
                <a:gd name="adj1" fmla="val 50000"/>
                <a:gd name="adj2" fmla="val 30828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1800" dirty="0">
                  <a:latin typeface="Verdana" charset="0"/>
                  <a:ea typeface="굴림" charset="-127"/>
                  <a:cs typeface="굴림" charset="-127"/>
                </a:rPr>
                <a:t>load</a:t>
              </a:r>
            </a:p>
          </p:txBody>
        </p:sp>
      </p:grpSp>
      <p:grpSp>
        <p:nvGrpSpPr>
          <p:cNvPr id="1344716" name="Group 204"/>
          <p:cNvGrpSpPr>
            <a:grpSpLocks/>
          </p:cNvGrpSpPr>
          <p:nvPr/>
        </p:nvGrpSpPr>
        <p:grpSpPr bwMode="auto">
          <a:xfrm>
            <a:off x="3200400" y="2270125"/>
            <a:ext cx="3200400" cy="1571625"/>
            <a:chOff x="2016" y="1554"/>
            <a:chExt cx="2016" cy="990"/>
          </a:xfrm>
        </p:grpSpPr>
        <p:grpSp>
          <p:nvGrpSpPr>
            <p:cNvPr id="1344717" name="Group 205"/>
            <p:cNvGrpSpPr>
              <a:grpSpLocks/>
            </p:cNvGrpSpPr>
            <p:nvPr/>
          </p:nvGrpSpPr>
          <p:grpSpPr bwMode="auto">
            <a:xfrm>
              <a:off x="2496" y="1776"/>
              <a:ext cx="1536" cy="768"/>
              <a:chOff x="2016" y="1776"/>
              <a:chExt cx="1536" cy="768"/>
            </a:xfrm>
          </p:grpSpPr>
          <p:grpSp>
            <p:nvGrpSpPr>
              <p:cNvPr id="1344718" name="Group 206"/>
              <p:cNvGrpSpPr>
                <a:grpSpLocks/>
              </p:cNvGrpSpPr>
              <p:nvPr/>
            </p:nvGrpSpPr>
            <p:grpSpPr bwMode="auto">
              <a:xfrm>
                <a:off x="2016" y="1776"/>
                <a:ext cx="192" cy="192"/>
                <a:chOff x="2016" y="1776"/>
                <a:chExt cx="192" cy="192"/>
              </a:xfrm>
            </p:grpSpPr>
            <p:sp>
              <p:nvSpPr>
                <p:cNvPr id="1344719" name="Rectangle 207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720" name="Freeform 208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44721" name="Rectangle 209"/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1536" cy="76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344722" name="Group 210"/>
              <p:cNvGrpSpPr>
                <a:grpSpLocks/>
              </p:cNvGrpSpPr>
              <p:nvPr/>
            </p:nvGrpSpPr>
            <p:grpSpPr bwMode="auto">
              <a:xfrm>
                <a:off x="2016" y="1968"/>
                <a:ext cx="192" cy="192"/>
                <a:chOff x="2016" y="1776"/>
                <a:chExt cx="192" cy="192"/>
              </a:xfrm>
            </p:grpSpPr>
            <p:sp>
              <p:nvSpPr>
                <p:cNvPr id="1344723" name="Rectangle 211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724" name="Freeform 212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725" name="Group 213"/>
              <p:cNvGrpSpPr>
                <a:grpSpLocks/>
              </p:cNvGrpSpPr>
              <p:nvPr/>
            </p:nvGrpSpPr>
            <p:grpSpPr bwMode="auto">
              <a:xfrm>
                <a:off x="2016" y="2160"/>
                <a:ext cx="192" cy="192"/>
                <a:chOff x="2016" y="1776"/>
                <a:chExt cx="192" cy="192"/>
              </a:xfrm>
            </p:grpSpPr>
            <p:sp>
              <p:nvSpPr>
                <p:cNvPr id="1344726" name="Rectangle 214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727" name="Freeform 215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728" name="Group 216"/>
              <p:cNvGrpSpPr>
                <a:grpSpLocks/>
              </p:cNvGrpSpPr>
              <p:nvPr/>
            </p:nvGrpSpPr>
            <p:grpSpPr bwMode="auto">
              <a:xfrm>
                <a:off x="2016" y="2352"/>
                <a:ext cx="192" cy="192"/>
                <a:chOff x="2016" y="1776"/>
                <a:chExt cx="192" cy="192"/>
              </a:xfrm>
            </p:grpSpPr>
            <p:sp>
              <p:nvSpPr>
                <p:cNvPr id="1344729" name="Rectangle 217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730" name="Freeform 218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731" name="Group 219"/>
              <p:cNvGrpSpPr>
                <a:grpSpLocks/>
              </p:cNvGrpSpPr>
              <p:nvPr/>
            </p:nvGrpSpPr>
            <p:grpSpPr bwMode="auto">
              <a:xfrm>
                <a:off x="2208" y="1776"/>
                <a:ext cx="192" cy="192"/>
                <a:chOff x="2016" y="1776"/>
                <a:chExt cx="192" cy="192"/>
              </a:xfrm>
            </p:grpSpPr>
            <p:sp>
              <p:nvSpPr>
                <p:cNvPr id="1344732" name="Rectangle 220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733" name="Freeform 221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734" name="Group 222"/>
              <p:cNvGrpSpPr>
                <a:grpSpLocks/>
              </p:cNvGrpSpPr>
              <p:nvPr/>
            </p:nvGrpSpPr>
            <p:grpSpPr bwMode="auto">
              <a:xfrm>
                <a:off x="2208" y="1968"/>
                <a:ext cx="192" cy="192"/>
                <a:chOff x="2016" y="1776"/>
                <a:chExt cx="192" cy="192"/>
              </a:xfrm>
            </p:grpSpPr>
            <p:sp>
              <p:nvSpPr>
                <p:cNvPr id="1344735" name="Rectangle 223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736" name="Freeform 224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737" name="Group 225"/>
              <p:cNvGrpSpPr>
                <a:grpSpLocks/>
              </p:cNvGrpSpPr>
              <p:nvPr/>
            </p:nvGrpSpPr>
            <p:grpSpPr bwMode="auto">
              <a:xfrm>
                <a:off x="2208" y="2160"/>
                <a:ext cx="192" cy="192"/>
                <a:chOff x="2016" y="1776"/>
                <a:chExt cx="192" cy="192"/>
              </a:xfrm>
            </p:grpSpPr>
            <p:sp>
              <p:nvSpPr>
                <p:cNvPr id="1344738" name="Rectangle 226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739" name="Freeform 227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740" name="Group 228"/>
              <p:cNvGrpSpPr>
                <a:grpSpLocks/>
              </p:cNvGrpSpPr>
              <p:nvPr/>
            </p:nvGrpSpPr>
            <p:grpSpPr bwMode="auto">
              <a:xfrm>
                <a:off x="2208" y="2352"/>
                <a:ext cx="192" cy="192"/>
                <a:chOff x="2016" y="1776"/>
                <a:chExt cx="192" cy="192"/>
              </a:xfrm>
            </p:grpSpPr>
            <p:sp>
              <p:nvSpPr>
                <p:cNvPr id="1344741" name="Rectangle 229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742" name="Freeform 230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743" name="Group 231"/>
              <p:cNvGrpSpPr>
                <a:grpSpLocks/>
              </p:cNvGrpSpPr>
              <p:nvPr/>
            </p:nvGrpSpPr>
            <p:grpSpPr bwMode="auto">
              <a:xfrm>
                <a:off x="2400" y="1776"/>
                <a:ext cx="192" cy="192"/>
                <a:chOff x="2016" y="1776"/>
                <a:chExt cx="192" cy="192"/>
              </a:xfrm>
            </p:grpSpPr>
            <p:sp>
              <p:nvSpPr>
                <p:cNvPr id="1344744" name="Rectangle 232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745" name="Freeform 233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746" name="Group 234"/>
              <p:cNvGrpSpPr>
                <a:grpSpLocks/>
              </p:cNvGrpSpPr>
              <p:nvPr/>
            </p:nvGrpSpPr>
            <p:grpSpPr bwMode="auto">
              <a:xfrm>
                <a:off x="2400" y="1968"/>
                <a:ext cx="192" cy="192"/>
                <a:chOff x="2016" y="1776"/>
                <a:chExt cx="192" cy="192"/>
              </a:xfrm>
            </p:grpSpPr>
            <p:sp>
              <p:nvSpPr>
                <p:cNvPr id="1344747" name="Rectangle 235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748" name="Freeform 236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749" name="Group 237"/>
              <p:cNvGrpSpPr>
                <a:grpSpLocks/>
              </p:cNvGrpSpPr>
              <p:nvPr/>
            </p:nvGrpSpPr>
            <p:grpSpPr bwMode="auto">
              <a:xfrm>
                <a:off x="2400" y="2160"/>
                <a:ext cx="192" cy="192"/>
                <a:chOff x="2016" y="1776"/>
                <a:chExt cx="192" cy="192"/>
              </a:xfrm>
            </p:grpSpPr>
            <p:sp>
              <p:nvSpPr>
                <p:cNvPr id="1344750" name="Rectangle 238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751" name="Freeform 239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752" name="Group 240"/>
              <p:cNvGrpSpPr>
                <a:grpSpLocks/>
              </p:cNvGrpSpPr>
              <p:nvPr/>
            </p:nvGrpSpPr>
            <p:grpSpPr bwMode="auto">
              <a:xfrm>
                <a:off x="2400" y="2352"/>
                <a:ext cx="192" cy="192"/>
                <a:chOff x="2016" y="1776"/>
                <a:chExt cx="192" cy="192"/>
              </a:xfrm>
            </p:grpSpPr>
            <p:sp>
              <p:nvSpPr>
                <p:cNvPr id="1344753" name="Rectangle 241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754" name="Freeform 242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755" name="Group 243"/>
              <p:cNvGrpSpPr>
                <a:grpSpLocks/>
              </p:cNvGrpSpPr>
              <p:nvPr/>
            </p:nvGrpSpPr>
            <p:grpSpPr bwMode="auto">
              <a:xfrm>
                <a:off x="2592" y="1776"/>
                <a:ext cx="192" cy="192"/>
                <a:chOff x="2016" y="1776"/>
                <a:chExt cx="192" cy="192"/>
              </a:xfrm>
            </p:grpSpPr>
            <p:sp>
              <p:nvSpPr>
                <p:cNvPr id="1344756" name="Rectangle 244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757" name="Freeform 245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758" name="Group 246"/>
              <p:cNvGrpSpPr>
                <a:grpSpLocks/>
              </p:cNvGrpSpPr>
              <p:nvPr/>
            </p:nvGrpSpPr>
            <p:grpSpPr bwMode="auto">
              <a:xfrm>
                <a:off x="2592" y="1968"/>
                <a:ext cx="192" cy="192"/>
                <a:chOff x="2016" y="1776"/>
                <a:chExt cx="192" cy="192"/>
              </a:xfrm>
            </p:grpSpPr>
            <p:sp>
              <p:nvSpPr>
                <p:cNvPr id="1344759" name="Rectangle 247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760" name="Freeform 248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761" name="Group 249"/>
              <p:cNvGrpSpPr>
                <a:grpSpLocks/>
              </p:cNvGrpSpPr>
              <p:nvPr/>
            </p:nvGrpSpPr>
            <p:grpSpPr bwMode="auto">
              <a:xfrm>
                <a:off x="2592" y="2160"/>
                <a:ext cx="192" cy="192"/>
                <a:chOff x="2016" y="1776"/>
                <a:chExt cx="192" cy="192"/>
              </a:xfrm>
            </p:grpSpPr>
            <p:sp>
              <p:nvSpPr>
                <p:cNvPr id="1344762" name="Rectangle 250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763" name="Freeform 251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764" name="Group 252"/>
              <p:cNvGrpSpPr>
                <a:grpSpLocks/>
              </p:cNvGrpSpPr>
              <p:nvPr/>
            </p:nvGrpSpPr>
            <p:grpSpPr bwMode="auto">
              <a:xfrm>
                <a:off x="2592" y="2352"/>
                <a:ext cx="192" cy="192"/>
                <a:chOff x="2016" y="1776"/>
                <a:chExt cx="192" cy="192"/>
              </a:xfrm>
            </p:grpSpPr>
            <p:sp>
              <p:nvSpPr>
                <p:cNvPr id="1344765" name="Rectangle 253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766" name="Freeform 254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767" name="Group 255"/>
              <p:cNvGrpSpPr>
                <a:grpSpLocks/>
              </p:cNvGrpSpPr>
              <p:nvPr/>
            </p:nvGrpSpPr>
            <p:grpSpPr bwMode="auto">
              <a:xfrm>
                <a:off x="2784" y="1776"/>
                <a:ext cx="192" cy="192"/>
                <a:chOff x="2016" y="1776"/>
                <a:chExt cx="192" cy="192"/>
              </a:xfrm>
            </p:grpSpPr>
            <p:sp>
              <p:nvSpPr>
                <p:cNvPr id="1344768" name="Rectangle 256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769" name="Freeform 257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770" name="Group 258"/>
              <p:cNvGrpSpPr>
                <a:grpSpLocks/>
              </p:cNvGrpSpPr>
              <p:nvPr/>
            </p:nvGrpSpPr>
            <p:grpSpPr bwMode="auto">
              <a:xfrm>
                <a:off x="2784" y="1968"/>
                <a:ext cx="192" cy="192"/>
                <a:chOff x="2016" y="1776"/>
                <a:chExt cx="192" cy="192"/>
              </a:xfrm>
            </p:grpSpPr>
            <p:sp>
              <p:nvSpPr>
                <p:cNvPr id="1344771" name="Rectangle 259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772" name="Freeform 260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773" name="Group 261"/>
              <p:cNvGrpSpPr>
                <a:grpSpLocks/>
              </p:cNvGrpSpPr>
              <p:nvPr/>
            </p:nvGrpSpPr>
            <p:grpSpPr bwMode="auto">
              <a:xfrm>
                <a:off x="2784" y="2160"/>
                <a:ext cx="192" cy="192"/>
                <a:chOff x="2016" y="1776"/>
                <a:chExt cx="192" cy="192"/>
              </a:xfrm>
            </p:grpSpPr>
            <p:sp>
              <p:nvSpPr>
                <p:cNvPr id="1344774" name="Rectangle 262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775" name="Freeform 263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776" name="Group 264"/>
              <p:cNvGrpSpPr>
                <a:grpSpLocks/>
              </p:cNvGrpSpPr>
              <p:nvPr/>
            </p:nvGrpSpPr>
            <p:grpSpPr bwMode="auto">
              <a:xfrm>
                <a:off x="2784" y="2352"/>
                <a:ext cx="192" cy="192"/>
                <a:chOff x="2016" y="1776"/>
                <a:chExt cx="192" cy="192"/>
              </a:xfrm>
            </p:grpSpPr>
            <p:sp>
              <p:nvSpPr>
                <p:cNvPr id="1344777" name="Rectangle 265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778" name="Freeform 266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779" name="Group 267"/>
              <p:cNvGrpSpPr>
                <a:grpSpLocks/>
              </p:cNvGrpSpPr>
              <p:nvPr/>
            </p:nvGrpSpPr>
            <p:grpSpPr bwMode="auto">
              <a:xfrm>
                <a:off x="2976" y="1776"/>
                <a:ext cx="192" cy="192"/>
                <a:chOff x="2016" y="1776"/>
                <a:chExt cx="192" cy="192"/>
              </a:xfrm>
            </p:grpSpPr>
            <p:sp>
              <p:nvSpPr>
                <p:cNvPr id="1344780" name="Rectangle 268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781" name="Freeform 269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782" name="Group 270"/>
              <p:cNvGrpSpPr>
                <a:grpSpLocks/>
              </p:cNvGrpSpPr>
              <p:nvPr/>
            </p:nvGrpSpPr>
            <p:grpSpPr bwMode="auto">
              <a:xfrm>
                <a:off x="2976" y="1968"/>
                <a:ext cx="192" cy="192"/>
                <a:chOff x="2016" y="1776"/>
                <a:chExt cx="192" cy="192"/>
              </a:xfrm>
            </p:grpSpPr>
            <p:sp>
              <p:nvSpPr>
                <p:cNvPr id="1344783" name="Rectangle 271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784" name="Freeform 272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785" name="Group 273"/>
              <p:cNvGrpSpPr>
                <a:grpSpLocks/>
              </p:cNvGrpSpPr>
              <p:nvPr/>
            </p:nvGrpSpPr>
            <p:grpSpPr bwMode="auto">
              <a:xfrm>
                <a:off x="2976" y="2160"/>
                <a:ext cx="192" cy="192"/>
                <a:chOff x="2016" y="1776"/>
                <a:chExt cx="192" cy="192"/>
              </a:xfrm>
            </p:grpSpPr>
            <p:sp>
              <p:nvSpPr>
                <p:cNvPr id="1344786" name="Rectangle 274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787" name="Freeform 275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788" name="Group 276"/>
              <p:cNvGrpSpPr>
                <a:grpSpLocks/>
              </p:cNvGrpSpPr>
              <p:nvPr/>
            </p:nvGrpSpPr>
            <p:grpSpPr bwMode="auto">
              <a:xfrm>
                <a:off x="2976" y="2352"/>
                <a:ext cx="192" cy="192"/>
                <a:chOff x="2016" y="1776"/>
                <a:chExt cx="192" cy="192"/>
              </a:xfrm>
            </p:grpSpPr>
            <p:sp>
              <p:nvSpPr>
                <p:cNvPr id="1344789" name="Rectangle 277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790" name="Freeform 278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791" name="Group 279"/>
              <p:cNvGrpSpPr>
                <a:grpSpLocks/>
              </p:cNvGrpSpPr>
              <p:nvPr/>
            </p:nvGrpSpPr>
            <p:grpSpPr bwMode="auto">
              <a:xfrm>
                <a:off x="3168" y="1776"/>
                <a:ext cx="192" cy="192"/>
                <a:chOff x="2016" y="1776"/>
                <a:chExt cx="192" cy="192"/>
              </a:xfrm>
            </p:grpSpPr>
            <p:sp>
              <p:nvSpPr>
                <p:cNvPr id="1344792" name="Rectangle 280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793" name="Freeform 281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794" name="Group 282"/>
              <p:cNvGrpSpPr>
                <a:grpSpLocks/>
              </p:cNvGrpSpPr>
              <p:nvPr/>
            </p:nvGrpSpPr>
            <p:grpSpPr bwMode="auto">
              <a:xfrm>
                <a:off x="3168" y="1968"/>
                <a:ext cx="192" cy="192"/>
                <a:chOff x="2016" y="1776"/>
                <a:chExt cx="192" cy="192"/>
              </a:xfrm>
            </p:grpSpPr>
            <p:sp>
              <p:nvSpPr>
                <p:cNvPr id="1344795" name="Rectangle 283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796" name="Freeform 284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797" name="Group 285"/>
              <p:cNvGrpSpPr>
                <a:grpSpLocks/>
              </p:cNvGrpSpPr>
              <p:nvPr/>
            </p:nvGrpSpPr>
            <p:grpSpPr bwMode="auto">
              <a:xfrm>
                <a:off x="3168" y="2160"/>
                <a:ext cx="192" cy="192"/>
                <a:chOff x="2016" y="1776"/>
                <a:chExt cx="192" cy="192"/>
              </a:xfrm>
            </p:grpSpPr>
            <p:sp>
              <p:nvSpPr>
                <p:cNvPr id="1344798" name="Rectangle 286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799" name="Freeform 287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800" name="Group 288"/>
              <p:cNvGrpSpPr>
                <a:grpSpLocks/>
              </p:cNvGrpSpPr>
              <p:nvPr/>
            </p:nvGrpSpPr>
            <p:grpSpPr bwMode="auto">
              <a:xfrm>
                <a:off x="3168" y="2352"/>
                <a:ext cx="192" cy="192"/>
                <a:chOff x="2016" y="1776"/>
                <a:chExt cx="192" cy="192"/>
              </a:xfrm>
            </p:grpSpPr>
            <p:sp>
              <p:nvSpPr>
                <p:cNvPr id="1344801" name="Rectangle 289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802" name="Freeform 290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803" name="Group 291"/>
              <p:cNvGrpSpPr>
                <a:grpSpLocks/>
              </p:cNvGrpSpPr>
              <p:nvPr/>
            </p:nvGrpSpPr>
            <p:grpSpPr bwMode="auto">
              <a:xfrm>
                <a:off x="3360" y="1776"/>
                <a:ext cx="192" cy="192"/>
                <a:chOff x="2016" y="1776"/>
                <a:chExt cx="192" cy="192"/>
              </a:xfrm>
            </p:grpSpPr>
            <p:sp>
              <p:nvSpPr>
                <p:cNvPr id="1344804" name="Rectangle 292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805" name="Freeform 293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806" name="Group 294"/>
              <p:cNvGrpSpPr>
                <a:grpSpLocks/>
              </p:cNvGrpSpPr>
              <p:nvPr/>
            </p:nvGrpSpPr>
            <p:grpSpPr bwMode="auto">
              <a:xfrm>
                <a:off x="3360" y="1968"/>
                <a:ext cx="192" cy="192"/>
                <a:chOff x="2016" y="1776"/>
                <a:chExt cx="192" cy="192"/>
              </a:xfrm>
            </p:grpSpPr>
            <p:sp>
              <p:nvSpPr>
                <p:cNvPr id="1344807" name="Rectangle 295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808" name="Freeform 296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809" name="Group 297"/>
              <p:cNvGrpSpPr>
                <a:grpSpLocks/>
              </p:cNvGrpSpPr>
              <p:nvPr/>
            </p:nvGrpSpPr>
            <p:grpSpPr bwMode="auto">
              <a:xfrm>
                <a:off x="3360" y="2160"/>
                <a:ext cx="192" cy="192"/>
                <a:chOff x="2016" y="1776"/>
                <a:chExt cx="192" cy="192"/>
              </a:xfrm>
            </p:grpSpPr>
            <p:sp>
              <p:nvSpPr>
                <p:cNvPr id="1344810" name="Rectangle 298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811" name="Freeform 299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812" name="Group 300"/>
              <p:cNvGrpSpPr>
                <a:grpSpLocks/>
              </p:cNvGrpSpPr>
              <p:nvPr/>
            </p:nvGrpSpPr>
            <p:grpSpPr bwMode="auto">
              <a:xfrm>
                <a:off x="3360" y="2352"/>
                <a:ext cx="192" cy="192"/>
                <a:chOff x="2016" y="1776"/>
                <a:chExt cx="192" cy="192"/>
              </a:xfrm>
            </p:grpSpPr>
            <p:sp>
              <p:nvSpPr>
                <p:cNvPr id="1344813" name="Rectangle 301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814" name="Freeform 302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344815" name="AutoShape 303"/>
            <p:cNvSpPr>
              <a:spLocks noChangeArrowheads="1"/>
            </p:cNvSpPr>
            <p:nvPr/>
          </p:nvSpPr>
          <p:spPr bwMode="auto">
            <a:xfrm>
              <a:off x="2016" y="1554"/>
              <a:ext cx="481" cy="429"/>
            </a:xfrm>
            <a:prstGeom prst="rightArrow">
              <a:avLst>
                <a:gd name="adj1" fmla="val 50000"/>
                <a:gd name="adj2" fmla="val 2803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1800">
                  <a:latin typeface="Verdana" charset="0"/>
                  <a:ea typeface="굴림" charset="-127"/>
                  <a:cs typeface="굴림" charset="-127"/>
                </a:rPr>
                <a:t>mul</a:t>
              </a:r>
            </a:p>
          </p:txBody>
        </p:sp>
      </p:grpSp>
      <p:grpSp>
        <p:nvGrpSpPr>
          <p:cNvPr id="1344816" name="Group 304"/>
          <p:cNvGrpSpPr>
            <a:grpSpLocks/>
          </p:cNvGrpSpPr>
          <p:nvPr/>
        </p:nvGrpSpPr>
        <p:grpSpPr bwMode="auto">
          <a:xfrm>
            <a:off x="3200400" y="3489325"/>
            <a:ext cx="3200400" cy="1571625"/>
            <a:chOff x="2016" y="2322"/>
            <a:chExt cx="2016" cy="990"/>
          </a:xfrm>
        </p:grpSpPr>
        <p:grpSp>
          <p:nvGrpSpPr>
            <p:cNvPr id="1344817" name="Group 305"/>
            <p:cNvGrpSpPr>
              <a:grpSpLocks/>
            </p:cNvGrpSpPr>
            <p:nvPr/>
          </p:nvGrpSpPr>
          <p:grpSpPr bwMode="auto">
            <a:xfrm>
              <a:off x="2496" y="2544"/>
              <a:ext cx="1536" cy="768"/>
              <a:chOff x="2016" y="2544"/>
              <a:chExt cx="1536" cy="768"/>
            </a:xfrm>
          </p:grpSpPr>
          <p:grpSp>
            <p:nvGrpSpPr>
              <p:cNvPr id="1344818" name="Group 306"/>
              <p:cNvGrpSpPr>
                <a:grpSpLocks/>
              </p:cNvGrpSpPr>
              <p:nvPr/>
            </p:nvGrpSpPr>
            <p:grpSpPr bwMode="auto">
              <a:xfrm>
                <a:off x="2016" y="2544"/>
                <a:ext cx="192" cy="192"/>
                <a:chOff x="2016" y="2544"/>
                <a:chExt cx="192" cy="192"/>
              </a:xfrm>
            </p:grpSpPr>
            <p:sp>
              <p:nvSpPr>
                <p:cNvPr id="1344819" name="Rectangle 307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820" name="Freeform 308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44821" name="Rectangle 309"/>
              <p:cNvSpPr>
                <a:spLocks noChangeArrowheads="1"/>
              </p:cNvSpPr>
              <p:nvPr/>
            </p:nvSpPr>
            <p:spPr bwMode="auto">
              <a:xfrm>
                <a:off x="2016" y="2544"/>
                <a:ext cx="1536" cy="76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344822" name="Group 310"/>
              <p:cNvGrpSpPr>
                <a:grpSpLocks/>
              </p:cNvGrpSpPr>
              <p:nvPr/>
            </p:nvGrpSpPr>
            <p:grpSpPr bwMode="auto">
              <a:xfrm>
                <a:off x="2016" y="2736"/>
                <a:ext cx="192" cy="192"/>
                <a:chOff x="2016" y="2544"/>
                <a:chExt cx="192" cy="192"/>
              </a:xfrm>
            </p:grpSpPr>
            <p:sp>
              <p:nvSpPr>
                <p:cNvPr id="1344823" name="Rectangle 311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824" name="Freeform 312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825" name="Group 313"/>
              <p:cNvGrpSpPr>
                <a:grpSpLocks/>
              </p:cNvGrpSpPr>
              <p:nvPr/>
            </p:nvGrpSpPr>
            <p:grpSpPr bwMode="auto">
              <a:xfrm>
                <a:off x="2016" y="2928"/>
                <a:ext cx="192" cy="192"/>
                <a:chOff x="2016" y="2544"/>
                <a:chExt cx="192" cy="192"/>
              </a:xfrm>
            </p:grpSpPr>
            <p:sp>
              <p:nvSpPr>
                <p:cNvPr id="1344826" name="Rectangle 314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827" name="Freeform 315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828" name="Group 316"/>
              <p:cNvGrpSpPr>
                <a:grpSpLocks/>
              </p:cNvGrpSpPr>
              <p:nvPr/>
            </p:nvGrpSpPr>
            <p:grpSpPr bwMode="auto">
              <a:xfrm>
                <a:off x="2016" y="3120"/>
                <a:ext cx="192" cy="192"/>
                <a:chOff x="2016" y="2544"/>
                <a:chExt cx="192" cy="192"/>
              </a:xfrm>
            </p:grpSpPr>
            <p:sp>
              <p:nvSpPr>
                <p:cNvPr id="1344829" name="Rectangle 317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830" name="Freeform 318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831" name="Group 319"/>
              <p:cNvGrpSpPr>
                <a:grpSpLocks/>
              </p:cNvGrpSpPr>
              <p:nvPr/>
            </p:nvGrpSpPr>
            <p:grpSpPr bwMode="auto">
              <a:xfrm>
                <a:off x="2208" y="2544"/>
                <a:ext cx="192" cy="192"/>
                <a:chOff x="2016" y="2544"/>
                <a:chExt cx="192" cy="192"/>
              </a:xfrm>
            </p:grpSpPr>
            <p:sp>
              <p:nvSpPr>
                <p:cNvPr id="1344832" name="Rectangle 320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833" name="Freeform 321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834" name="Group 322"/>
              <p:cNvGrpSpPr>
                <a:grpSpLocks/>
              </p:cNvGrpSpPr>
              <p:nvPr/>
            </p:nvGrpSpPr>
            <p:grpSpPr bwMode="auto">
              <a:xfrm>
                <a:off x="2208" y="2736"/>
                <a:ext cx="192" cy="192"/>
                <a:chOff x="2016" y="2544"/>
                <a:chExt cx="192" cy="192"/>
              </a:xfrm>
            </p:grpSpPr>
            <p:sp>
              <p:nvSpPr>
                <p:cNvPr id="1344835" name="Rectangle 323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836" name="Freeform 324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837" name="Group 325"/>
              <p:cNvGrpSpPr>
                <a:grpSpLocks/>
              </p:cNvGrpSpPr>
              <p:nvPr/>
            </p:nvGrpSpPr>
            <p:grpSpPr bwMode="auto">
              <a:xfrm>
                <a:off x="2208" y="2928"/>
                <a:ext cx="192" cy="192"/>
                <a:chOff x="2016" y="2544"/>
                <a:chExt cx="192" cy="192"/>
              </a:xfrm>
            </p:grpSpPr>
            <p:sp>
              <p:nvSpPr>
                <p:cNvPr id="1344838" name="Rectangle 326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839" name="Freeform 327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840" name="Group 328"/>
              <p:cNvGrpSpPr>
                <a:grpSpLocks/>
              </p:cNvGrpSpPr>
              <p:nvPr/>
            </p:nvGrpSpPr>
            <p:grpSpPr bwMode="auto">
              <a:xfrm>
                <a:off x="2208" y="3120"/>
                <a:ext cx="192" cy="192"/>
                <a:chOff x="2016" y="2544"/>
                <a:chExt cx="192" cy="192"/>
              </a:xfrm>
            </p:grpSpPr>
            <p:sp>
              <p:nvSpPr>
                <p:cNvPr id="1344841" name="Rectangle 329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842" name="Freeform 330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843" name="Group 331"/>
              <p:cNvGrpSpPr>
                <a:grpSpLocks/>
              </p:cNvGrpSpPr>
              <p:nvPr/>
            </p:nvGrpSpPr>
            <p:grpSpPr bwMode="auto">
              <a:xfrm>
                <a:off x="2400" y="2544"/>
                <a:ext cx="192" cy="192"/>
                <a:chOff x="2016" y="2544"/>
                <a:chExt cx="192" cy="192"/>
              </a:xfrm>
            </p:grpSpPr>
            <p:sp>
              <p:nvSpPr>
                <p:cNvPr id="1344844" name="Rectangle 332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845" name="Freeform 333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846" name="Group 334"/>
              <p:cNvGrpSpPr>
                <a:grpSpLocks/>
              </p:cNvGrpSpPr>
              <p:nvPr/>
            </p:nvGrpSpPr>
            <p:grpSpPr bwMode="auto">
              <a:xfrm>
                <a:off x="2400" y="2736"/>
                <a:ext cx="192" cy="192"/>
                <a:chOff x="2016" y="2544"/>
                <a:chExt cx="192" cy="192"/>
              </a:xfrm>
            </p:grpSpPr>
            <p:sp>
              <p:nvSpPr>
                <p:cNvPr id="1344847" name="Rectangle 335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848" name="Freeform 336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849" name="Group 337"/>
              <p:cNvGrpSpPr>
                <a:grpSpLocks/>
              </p:cNvGrpSpPr>
              <p:nvPr/>
            </p:nvGrpSpPr>
            <p:grpSpPr bwMode="auto">
              <a:xfrm>
                <a:off x="2400" y="2928"/>
                <a:ext cx="192" cy="192"/>
                <a:chOff x="2016" y="2544"/>
                <a:chExt cx="192" cy="192"/>
              </a:xfrm>
            </p:grpSpPr>
            <p:sp>
              <p:nvSpPr>
                <p:cNvPr id="1344850" name="Rectangle 338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851" name="Freeform 339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852" name="Group 340"/>
              <p:cNvGrpSpPr>
                <a:grpSpLocks/>
              </p:cNvGrpSpPr>
              <p:nvPr/>
            </p:nvGrpSpPr>
            <p:grpSpPr bwMode="auto">
              <a:xfrm>
                <a:off x="2400" y="3120"/>
                <a:ext cx="192" cy="192"/>
                <a:chOff x="2016" y="2544"/>
                <a:chExt cx="192" cy="192"/>
              </a:xfrm>
            </p:grpSpPr>
            <p:sp>
              <p:nvSpPr>
                <p:cNvPr id="1344853" name="Rectangle 341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854" name="Freeform 342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855" name="Group 343"/>
              <p:cNvGrpSpPr>
                <a:grpSpLocks/>
              </p:cNvGrpSpPr>
              <p:nvPr/>
            </p:nvGrpSpPr>
            <p:grpSpPr bwMode="auto">
              <a:xfrm>
                <a:off x="2592" y="2544"/>
                <a:ext cx="192" cy="192"/>
                <a:chOff x="2016" y="2544"/>
                <a:chExt cx="192" cy="192"/>
              </a:xfrm>
            </p:grpSpPr>
            <p:sp>
              <p:nvSpPr>
                <p:cNvPr id="1344856" name="Rectangle 344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857" name="Freeform 345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858" name="Group 346"/>
              <p:cNvGrpSpPr>
                <a:grpSpLocks/>
              </p:cNvGrpSpPr>
              <p:nvPr/>
            </p:nvGrpSpPr>
            <p:grpSpPr bwMode="auto">
              <a:xfrm>
                <a:off x="2592" y="2736"/>
                <a:ext cx="192" cy="192"/>
                <a:chOff x="2016" y="2544"/>
                <a:chExt cx="192" cy="192"/>
              </a:xfrm>
            </p:grpSpPr>
            <p:sp>
              <p:nvSpPr>
                <p:cNvPr id="1344859" name="Rectangle 347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860" name="Freeform 348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861" name="Group 349"/>
              <p:cNvGrpSpPr>
                <a:grpSpLocks/>
              </p:cNvGrpSpPr>
              <p:nvPr/>
            </p:nvGrpSpPr>
            <p:grpSpPr bwMode="auto">
              <a:xfrm>
                <a:off x="2592" y="2928"/>
                <a:ext cx="192" cy="192"/>
                <a:chOff x="2016" y="2544"/>
                <a:chExt cx="192" cy="192"/>
              </a:xfrm>
            </p:grpSpPr>
            <p:sp>
              <p:nvSpPr>
                <p:cNvPr id="1344862" name="Rectangle 350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863" name="Freeform 351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864" name="Group 352"/>
              <p:cNvGrpSpPr>
                <a:grpSpLocks/>
              </p:cNvGrpSpPr>
              <p:nvPr/>
            </p:nvGrpSpPr>
            <p:grpSpPr bwMode="auto">
              <a:xfrm>
                <a:off x="2592" y="3120"/>
                <a:ext cx="192" cy="192"/>
                <a:chOff x="2016" y="2544"/>
                <a:chExt cx="192" cy="192"/>
              </a:xfrm>
            </p:grpSpPr>
            <p:sp>
              <p:nvSpPr>
                <p:cNvPr id="1344865" name="Rectangle 353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866" name="Freeform 354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867" name="Group 355"/>
              <p:cNvGrpSpPr>
                <a:grpSpLocks/>
              </p:cNvGrpSpPr>
              <p:nvPr/>
            </p:nvGrpSpPr>
            <p:grpSpPr bwMode="auto">
              <a:xfrm>
                <a:off x="2784" y="2544"/>
                <a:ext cx="192" cy="192"/>
                <a:chOff x="2016" y="2544"/>
                <a:chExt cx="192" cy="192"/>
              </a:xfrm>
            </p:grpSpPr>
            <p:sp>
              <p:nvSpPr>
                <p:cNvPr id="1344868" name="Rectangle 356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869" name="Freeform 357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870" name="Group 358"/>
              <p:cNvGrpSpPr>
                <a:grpSpLocks/>
              </p:cNvGrpSpPr>
              <p:nvPr/>
            </p:nvGrpSpPr>
            <p:grpSpPr bwMode="auto">
              <a:xfrm>
                <a:off x="2784" y="2736"/>
                <a:ext cx="192" cy="192"/>
                <a:chOff x="2016" y="2544"/>
                <a:chExt cx="192" cy="192"/>
              </a:xfrm>
            </p:grpSpPr>
            <p:sp>
              <p:nvSpPr>
                <p:cNvPr id="1344871" name="Rectangle 359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872" name="Freeform 360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873" name="Group 361"/>
              <p:cNvGrpSpPr>
                <a:grpSpLocks/>
              </p:cNvGrpSpPr>
              <p:nvPr/>
            </p:nvGrpSpPr>
            <p:grpSpPr bwMode="auto">
              <a:xfrm>
                <a:off x="2784" y="2928"/>
                <a:ext cx="192" cy="192"/>
                <a:chOff x="2016" y="2544"/>
                <a:chExt cx="192" cy="192"/>
              </a:xfrm>
            </p:grpSpPr>
            <p:sp>
              <p:nvSpPr>
                <p:cNvPr id="1344874" name="Rectangle 362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875" name="Freeform 363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876" name="Group 364"/>
              <p:cNvGrpSpPr>
                <a:grpSpLocks/>
              </p:cNvGrpSpPr>
              <p:nvPr/>
            </p:nvGrpSpPr>
            <p:grpSpPr bwMode="auto">
              <a:xfrm>
                <a:off x="2784" y="3120"/>
                <a:ext cx="192" cy="192"/>
                <a:chOff x="2016" y="2544"/>
                <a:chExt cx="192" cy="192"/>
              </a:xfrm>
            </p:grpSpPr>
            <p:sp>
              <p:nvSpPr>
                <p:cNvPr id="1344877" name="Rectangle 365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878" name="Freeform 366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879" name="Group 367"/>
              <p:cNvGrpSpPr>
                <a:grpSpLocks/>
              </p:cNvGrpSpPr>
              <p:nvPr/>
            </p:nvGrpSpPr>
            <p:grpSpPr bwMode="auto">
              <a:xfrm>
                <a:off x="2976" y="2544"/>
                <a:ext cx="192" cy="192"/>
                <a:chOff x="2016" y="2544"/>
                <a:chExt cx="192" cy="192"/>
              </a:xfrm>
            </p:grpSpPr>
            <p:sp>
              <p:nvSpPr>
                <p:cNvPr id="1344880" name="Rectangle 368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881" name="Freeform 369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882" name="Group 370"/>
              <p:cNvGrpSpPr>
                <a:grpSpLocks/>
              </p:cNvGrpSpPr>
              <p:nvPr/>
            </p:nvGrpSpPr>
            <p:grpSpPr bwMode="auto">
              <a:xfrm>
                <a:off x="2976" y="2736"/>
                <a:ext cx="192" cy="192"/>
                <a:chOff x="2016" y="2544"/>
                <a:chExt cx="192" cy="192"/>
              </a:xfrm>
            </p:grpSpPr>
            <p:sp>
              <p:nvSpPr>
                <p:cNvPr id="1344883" name="Rectangle 371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884" name="Freeform 372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885" name="Group 373"/>
              <p:cNvGrpSpPr>
                <a:grpSpLocks/>
              </p:cNvGrpSpPr>
              <p:nvPr/>
            </p:nvGrpSpPr>
            <p:grpSpPr bwMode="auto">
              <a:xfrm>
                <a:off x="2976" y="2928"/>
                <a:ext cx="192" cy="192"/>
                <a:chOff x="2016" y="2544"/>
                <a:chExt cx="192" cy="192"/>
              </a:xfrm>
            </p:grpSpPr>
            <p:sp>
              <p:nvSpPr>
                <p:cNvPr id="1344886" name="Rectangle 374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887" name="Freeform 375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888" name="Group 376"/>
              <p:cNvGrpSpPr>
                <a:grpSpLocks/>
              </p:cNvGrpSpPr>
              <p:nvPr/>
            </p:nvGrpSpPr>
            <p:grpSpPr bwMode="auto">
              <a:xfrm>
                <a:off x="2976" y="3120"/>
                <a:ext cx="192" cy="192"/>
                <a:chOff x="2016" y="2544"/>
                <a:chExt cx="192" cy="192"/>
              </a:xfrm>
            </p:grpSpPr>
            <p:sp>
              <p:nvSpPr>
                <p:cNvPr id="1344889" name="Rectangle 377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890" name="Freeform 378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891" name="Group 379"/>
              <p:cNvGrpSpPr>
                <a:grpSpLocks/>
              </p:cNvGrpSpPr>
              <p:nvPr/>
            </p:nvGrpSpPr>
            <p:grpSpPr bwMode="auto">
              <a:xfrm>
                <a:off x="3168" y="2544"/>
                <a:ext cx="192" cy="192"/>
                <a:chOff x="2016" y="2544"/>
                <a:chExt cx="192" cy="192"/>
              </a:xfrm>
            </p:grpSpPr>
            <p:sp>
              <p:nvSpPr>
                <p:cNvPr id="1344892" name="Rectangle 380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893" name="Freeform 381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894" name="Group 382"/>
              <p:cNvGrpSpPr>
                <a:grpSpLocks/>
              </p:cNvGrpSpPr>
              <p:nvPr/>
            </p:nvGrpSpPr>
            <p:grpSpPr bwMode="auto">
              <a:xfrm>
                <a:off x="3168" y="2736"/>
                <a:ext cx="192" cy="192"/>
                <a:chOff x="2016" y="2544"/>
                <a:chExt cx="192" cy="192"/>
              </a:xfrm>
            </p:grpSpPr>
            <p:sp>
              <p:nvSpPr>
                <p:cNvPr id="1344895" name="Rectangle 383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896" name="Freeform 384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897" name="Group 385"/>
              <p:cNvGrpSpPr>
                <a:grpSpLocks/>
              </p:cNvGrpSpPr>
              <p:nvPr/>
            </p:nvGrpSpPr>
            <p:grpSpPr bwMode="auto">
              <a:xfrm>
                <a:off x="3168" y="2928"/>
                <a:ext cx="192" cy="192"/>
                <a:chOff x="2016" y="2544"/>
                <a:chExt cx="192" cy="192"/>
              </a:xfrm>
            </p:grpSpPr>
            <p:sp>
              <p:nvSpPr>
                <p:cNvPr id="1344898" name="Rectangle 386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899" name="Freeform 387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900" name="Group 388"/>
              <p:cNvGrpSpPr>
                <a:grpSpLocks/>
              </p:cNvGrpSpPr>
              <p:nvPr/>
            </p:nvGrpSpPr>
            <p:grpSpPr bwMode="auto">
              <a:xfrm>
                <a:off x="3168" y="3120"/>
                <a:ext cx="192" cy="192"/>
                <a:chOff x="2016" y="2544"/>
                <a:chExt cx="192" cy="192"/>
              </a:xfrm>
            </p:grpSpPr>
            <p:sp>
              <p:nvSpPr>
                <p:cNvPr id="1344901" name="Rectangle 389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902" name="Freeform 390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903" name="Group 391"/>
              <p:cNvGrpSpPr>
                <a:grpSpLocks/>
              </p:cNvGrpSpPr>
              <p:nvPr/>
            </p:nvGrpSpPr>
            <p:grpSpPr bwMode="auto">
              <a:xfrm>
                <a:off x="3360" y="2544"/>
                <a:ext cx="192" cy="192"/>
                <a:chOff x="2016" y="2544"/>
                <a:chExt cx="192" cy="192"/>
              </a:xfrm>
            </p:grpSpPr>
            <p:sp>
              <p:nvSpPr>
                <p:cNvPr id="1344904" name="Rectangle 392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905" name="Freeform 393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906" name="Group 394"/>
              <p:cNvGrpSpPr>
                <a:grpSpLocks/>
              </p:cNvGrpSpPr>
              <p:nvPr/>
            </p:nvGrpSpPr>
            <p:grpSpPr bwMode="auto">
              <a:xfrm>
                <a:off x="3360" y="2736"/>
                <a:ext cx="192" cy="192"/>
                <a:chOff x="2016" y="2544"/>
                <a:chExt cx="192" cy="192"/>
              </a:xfrm>
            </p:grpSpPr>
            <p:sp>
              <p:nvSpPr>
                <p:cNvPr id="1344907" name="Rectangle 395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908" name="Freeform 396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909" name="Group 397"/>
              <p:cNvGrpSpPr>
                <a:grpSpLocks/>
              </p:cNvGrpSpPr>
              <p:nvPr/>
            </p:nvGrpSpPr>
            <p:grpSpPr bwMode="auto">
              <a:xfrm>
                <a:off x="3360" y="2928"/>
                <a:ext cx="192" cy="192"/>
                <a:chOff x="2016" y="2544"/>
                <a:chExt cx="192" cy="192"/>
              </a:xfrm>
            </p:grpSpPr>
            <p:sp>
              <p:nvSpPr>
                <p:cNvPr id="1344910" name="Rectangle 398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911" name="Freeform 399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912" name="Group 400"/>
              <p:cNvGrpSpPr>
                <a:grpSpLocks/>
              </p:cNvGrpSpPr>
              <p:nvPr/>
            </p:nvGrpSpPr>
            <p:grpSpPr bwMode="auto">
              <a:xfrm>
                <a:off x="3360" y="3120"/>
                <a:ext cx="192" cy="192"/>
                <a:chOff x="2016" y="2544"/>
                <a:chExt cx="192" cy="192"/>
              </a:xfrm>
            </p:grpSpPr>
            <p:sp>
              <p:nvSpPr>
                <p:cNvPr id="1344913" name="Rectangle 401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914" name="Freeform 402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344915" name="AutoShape 403"/>
            <p:cNvSpPr>
              <a:spLocks noChangeArrowheads="1"/>
            </p:cNvSpPr>
            <p:nvPr/>
          </p:nvSpPr>
          <p:spPr bwMode="auto">
            <a:xfrm>
              <a:off x="2016" y="2322"/>
              <a:ext cx="481" cy="429"/>
            </a:xfrm>
            <a:prstGeom prst="rightArrow">
              <a:avLst>
                <a:gd name="adj1" fmla="val 50000"/>
                <a:gd name="adj2" fmla="val 2803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1800">
                  <a:latin typeface="Verdana" charset="0"/>
                  <a:ea typeface="굴림" charset="-127"/>
                  <a:cs typeface="굴림" charset="-127"/>
                </a:rPr>
                <a:t>mul</a:t>
              </a:r>
            </a:p>
          </p:txBody>
        </p:sp>
      </p:grpSp>
      <p:grpSp>
        <p:nvGrpSpPr>
          <p:cNvPr id="1344916" name="Group 404"/>
          <p:cNvGrpSpPr>
            <a:grpSpLocks/>
          </p:cNvGrpSpPr>
          <p:nvPr/>
        </p:nvGrpSpPr>
        <p:grpSpPr bwMode="auto">
          <a:xfrm>
            <a:off x="5638800" y="2651125"/>
            <a:ext cx="3200400" cy="1495425"/>
            <a:chOff x="3552" y="1794"/>
            <a:chExt cx="2016" cy="942"/>
          </a:xfrm>
        </p:grpSpPr>
        <p:grpSp>
          <p:nvGrpSpPr>
            <p:cNvPr id="1344917" name="Group 405"/>
            <p:cNvGrpSpPr>
              <a:grpSpLocks/>
            </p:cNvGrpSpPr>
            <p:nvPr/>
          </p:nvGrpSpPr>
          <p:grpSpPr bwMode="auto">
            <a:xfrm>
              <a:off x="4032" y="1968"/>
              <a:ext cx="1536" cy="768"/>
              <a:chOff x="3552" y="1968"/>
              <a:chExt cx="1536" cy="768"/>
            </a:xfrm>
          </p:grpSpPr>
          <p:sp>
            <p:nvSpPr>
              <p:cNvPr id="1344918" name="Rectangle 406"/>
              <p:cNvSpPr>
                <a:spLocks noChangeArrowheads="1"/>
              </p:cNvSpPr>
              <p:nvPr/>
            </p:nvSpPr>
            <p:spPr bwMode="auto">
              <a:xfrm>
                <a:off x="3552" y="1968"/>
                <a:ext cx="1536" cy="76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344919" name="Group 407"/>
              <p:cNvGrpSpPr>
                <a:grpSpLocks/>
              </p:cNvGrpSpPr>
              <p:nvPr/>
            </p:nvGrpSpPr>
            <p:grpSpPr bwMode="auto">
              <a:xfrm>
                <a:off x="3552" y="1968"/>
                <a:ext cx="192" cy="192"/>
                <a:chOff x="3552" y="1968"/>
                <a:chExt cx="192" cy="192"/>
              </a:xfrm>
            </p:grpSpPr>
            <p:sp>
              <p:nvSpPr>
                <p:cNvPr id="1344920" name="Rectangle 408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921" name="Rectangle 409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922" name="Group 410"/>
              <p:cNvGrpSpPr>
                <a:grpSpLocks/>
              </p:cNvGrpSpPr>
              <p:nvPr/>
            </p:nvGrpSpPr>
            <p:grpSpPr bwMode="auto">
              <a:xfrm>
                <a:off x="3552" y="2160"/>
                <a:ext cx="192" cy="192"/>
                <a:chOff x="3552" y="1968"/>
                <a:chExt cx="192" cy="192"/>
              </a:xfrm>
            </p:grpSpPr>
            <p:sp>
              <p:nvSpPr>
                <p:cNvPr id="1344923" name="Rectangle 411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924" name="Rectangle 412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925" name="Group 413"/>
              <p:cNvGrpSpPr>
                <a:grpSpLocks/>
              </p:cNvGrpSpPr>
              <p:nvPr/>
            </p:nvGrpSpPr>
            <p:grpSpPr bwMode="auto">
              <a:xfrm>
                <a:off x="3552" y="2352"/>
                <a:ext cx="192" cy="192"/>
                <a:chOff x="3552" y="1968"/>
                <a:chExt cx="192" cy="192"/>
              </a:xfrm>
            </p:grpSpPr>
            <p:sp>
              <p:nvSpPr>
                <p:cNvPr id="1344926" name="Rectangle 414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927" name="Rectangle 415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928" name="Group 416"/>
              <p:cNvGrpSpPr>
                <a:grpSpLocks/>
              </p:cNvGrpSpPr>
              <p:nvPr/>
            </p:nvGrpSpPr>
            <p:grpSpPr bwMode="auto">
              <a:xfrm>
                <a:off x="3552" y="2544"/>
                <a:ext cx="192" cy="192"/>
                <a:chOff x="3552" y="1968"/>
                <a:chExt cx="192" cy="192"/>
              </a:xfrm>
            </p:grpSpPr>
            <p:sp>
              <p:nvSpPr>
                <p:cNvPr id="1344929" name="Rectangle 417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930" name="Rectangle 418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931" name="Group 419"/>
              <p:cNvGrpSpPr>
                <a:grpSpLocks/>
              </p:cNvGrpSpPr>
              <p:nvPr/>
            </p:nvGrpSpPr>
            <p:grpSpPr bwMode="auto">
              <a:xfrm>
                <a:off x="3744" y="1968"/>
                <a:ext cx="192" cy="192"/>
                <a:chOff x="3552" y="1968"/>
                <a:chExt cx="192" cy="192"/>
              </a:xfrm>
            </p:grpSpPr>
            <p:sp>
              <p:nvSpPr>
                <p:cNvPr id="1344932" name="Rectangle 420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933" name="Rectangle 421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934" name="Group 422"/>
              <p:cNvGrpSpPr>
                <a:grpSpLocks/>
              </p:cNvGrpSpPr>
              <p:nvPr/>
            </p:nvGrpSpPr>
            <p:grpSpPr bwMode="auto">
              <a:xfrm>
                <a:off x="3744" y="2160"/>
                <a:ext cx="192" cy="192"/>
                <a:chOff x="3552" y="1968"/>
                <a:chExt cx="192" cy="192"/>
              </a:xfrm>
            </p:grpSpPr>
            <p:sp>
              <p:nvSpPr>
                <p:cNvPr id="1344935" name="Rectangle 423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936" name="Rectangle 424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937" name="Group 425"/>
              <p:cNvGrpSpPr>
                <a:grpSpLocks/>
              </p:cNvGrpSpPr>
              <p:nvPr/>
            </p:nvGrpSpPr>
            <p:grpSpPr bwMode="auto">
              <a:xfrm>
                <a:off x="3744" y="2352"/>
                <a:ext cx="192" cy="192"/>
                <a:chOff x="3552" y="1968"/>
                <a:chExt cx="192" cy="192"/>
              </a:xfrm>
            </p:grpSpPr>
            <p:sp>
              <p:nvSpPr>
                <p:cNvPr id="1344938" name="Rectangle 426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939" name="Rectangle 427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940" name="Group 428"/>
              <p:cNvGrpSpPr>
                <a:grpSpLocks/>
              </p:cNvGrpSpPr>
              <p:nvPr/>
            </p:nvGrpSpPr>
            <p:grpSpPr bwMode="auto">
              <a:xfrm>
                <a:off x="3744" y="2544"/>
                <a:ext cx="192" cy="192"/>
                <a:chOff x="3552" y="1968"/>
                <a:chExt cx="192" cy="192"/>
              </a:xfrm>
            </p:grpSpPr>
            <p:sp>
              <p:nvSpPr>
                <p:cNvPr id="1344941" name="Rectangle 429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942" name="Rectangle 430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943" name="Group 431"/>
              <p:cNvGrpSpPr>
                <a:grpSpLocks/>
              </p:cNvGrpSpPr>
              <p:nvPr/>
            </p:nvGrpSpPr>
            <p:grpSpPr bwMode="auto">
              <a:xfrm>
                <a:off x="3936" y="1968"/>
                <a:ext cx="192" cy="192"/>
                <a:chOff x="3552" y="1968"/>
                <a:chExt cx="192" cy="192"/>
              </a:xfrm>
            </p:grpSpPr>
            <p:sp>
              <p:nvSpPr>
                <p:cNvPr id="1344944" name="Rectangle 432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945" name="Rectangle 433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946" name="Group 434"/>
              <p:cNvGrpSpPr>
                <a:grpSpLocks/>
              </p:cNvGrpSpPr>
              <p:nvPr/>
            </p:nvGrpSpPr>
            <p:grpSpPr bwMode="auto">
              <a:xfrm>
                <a:off x="3936" y="2160"/>
                <a:ext cx="192" cy="192"/>
                <a:chOff x="3552" y="1968"/>
                <a:chExt cx="192" cy="192"/>
              </a:xfrm>
            </p:grpSpPr>
            <p:sp>
              <p:nvSpPr>
                <p:cNvPr id="1344947" name="Rectangle 435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948" name="Rectangle 436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949" name="Group 437"/>
              <p:cNvGrpSpPr>
                <a:grpSpLocks/>
              </p:cNvGrpSpPr>
              <p:nvPr/>
            </p:nvGrpSpPr>
            <p:grpSpPr bwMode="auto">
              <a:xfrm>
                <a:off x="3936" y="2352"/>
                <a:ext cx="192" cy="192"/>
                <a:chOff x="3552" y="1968"/>
                <a:chExt cx="192" cy="192"/>
              </a:xfrm>
            </p:grpSpPr>
            <p:sp>
              <p:nvSpPr>
                <p:cNvPr id="1344950" name="Rectangle 438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951" name="Rectangle 439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952" name="Group 440"/>
              <p:cNvGrpSpPr>
                <a:grpSpLocks/>
              </p:cNvGrpSpPr>
              <p:nvPr/>
            </p:nvGrpSpPr>
            <p:grpSpPr bwMode="auto">
              <a:xfrm>
                <a:off x="3936" y="2544"/>
                <a:ext cx="192" cy="192"/>
                <a:chOff x="3552" y="1968"/>
                <a:chExt cx="192" cy="192"/>
              </a:xfrm>
            </p:grpSpPr>
            <p:sp>
              <p:nvSpPr>
                <p:cNvPr id="1344953" name="Rectangle 441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954" name="Rectangle 442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955" name="Group 443"/>
              <p:cNvGrpSpPr>
                <a:grpSpLocks/>
              </p:cNvGrpSpPr>
              <p:nvPr/>
            </p:nvGrpSpPr>
            <p:grpSpPr bwMode="auto">
              <a:xfrm>
                <a:off x="4128" y="1968"/>
                <a:ext cx="192" cy="192"/>
                <a:chOff x="3552" y="1968"/>
                <a:chExt cx="192" cy="192"/>
              </a:xfrm>
            </p:grpSpPr>
            <p:sp>
              <p:nvSpPr>
                <p:cNvPr id="1344956" name="Rectangle 444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957" name="Rectangle 445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958" name="Group 446"/>
              <p:cNvGrpSpPr>
                <a:grpSpLocks/>
              </p:cNvGrpSpPr>
              <p:nvPr/>
            </p:nvGrpSpPr>
            <p:grpSpPr bwMode="auto">
              <a:xfrm>
                <a:off x="4128" y="2160"/>
                <a:ext cx="192" cy="192"/>
                <a:chOff x="3552" y="1968"/>
                <a:chExt cx="192" cy="192"/>
              </a:xfrm>
            </p:grpSpPr>
            <p:sp>
              <p:nvSpPr>
                <p:cNvPr id="1344959" name="Rectangle 447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960" name="Rectangle 448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961" name="Group 449"/>
              <p:cNvGrpSpPr>
                <a:grpSpLocks/>
              </p:cNvGrpSpPr>
              <p:nvPr/>
            </p:nvGrpSpPr>
            <p:grpSpPr bwMode="auto">
              <a:xfrm>
                <a:off x="4128" y="2352"/>
                <a:ext cx="192" cy="192"/>
                <a:chOff x="3552" y="1968"/>
                <a:chExt cx="192" cy="192"/>
              </a:xfrm>
            </p:grpSpPr>
            <p:sp>
              <p:nvSpPr>
                <p:cNvPr id="1344962" name="Rectangle 450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963" name="Rectangle 451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964" name="Group 452"/>
              <p:cNvGrpSpPr>
                <a:grpSpLocks/>
              </p:cNvGrpSpPr>
              <p:nvPr/>
            </p:nvGrpSpPr>
            <p:grpSpPr bwMode="auto">
              <a:xfrm>
                <a:off x="4128" y="2544"/>
                <a:ext cx="192" cy="192"/>
                <a:chOff x="3552" y="1968"/>
                <a:chExt cx="192" cy="192"/>
              </a:xfrm>
            </p:grpSpPr>
            <p:sp>
              <p:nvSpPr>
                <p:cNvPr id="1344965" name="Rectangle 453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966" name="Rectangle 454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967" name="Group 455"/>
              <p:cNvGrpSpPr>
                <a:grpSpLocks/>
              </p:cNvGrpSpPr>
              <p:nvPr/>
            </p:nvGrpSpPr>
            <p:grpSpPr bwMode="auto">
              <a:xfrm>
                <a:off x="4320" y="1968"/>
                <a:ext cx="192" cy="192"/>
                <a:chOff x="3552" y="1968"/>
                <a:chExt cx="192" cy="192"/>
              </a:xfrm>
            </p:grpSpPr>
            <p:sp>
              <p:nvSpPr>
                <p:cNvPr id="1344968" name="Rectangle 456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969" name="Rectangle 457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970" name="Group 458"/>
              <p:cNvGrpSpPr>
                <a:grpSpLocks/>
              </p:cNvGrpSpPr>
              <p:nvPr/>
            </p:nvGrpSpPr>
            <p:grpSpPr bwMode="auto">
              <a:xfrm>
                <a:off x="4320" y="2160"/>
                <a:ext cx="192" cy="192"/>
                <a:chOff x="3552" y="1968"/>
                <a:chExt cx="192" cy="192"/>
              </a:xfrm>
            </p:grpSpPr>
            <p:sp>
              <p:nvSpPr>
                <p:cNvPr id="1344971" name="Rectangle 459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972" name="Rectangle 460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973" name="Group 461"/>
              <p:cNvGrpSpPr>
                <a:grpSpLocks/>
              </p:cNvGrpSpPr>
              <p:nvPr/>
            </p:nvGrpSpPr>
            <p:grpSpPr bwMode="auto">
              <a:xfrm>
                <a:off x="4320" y="2352"/>
                <a:ext cx="192" cy="192"/>
                <a:chOff x="3552" y="1968"/>
                <a:chExt cx="192" cy="192"/>
              </a:xfrm>
            </p:grpSpPr>
            <p:sp>
              <p:nvSpPr>
                <p:cNvPr id="1344974" name="Rectangle 462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975" name="Rectangle 463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976" name="Group 464"/>
              <p:cNvGrpSpPr>
                <a:grpSpLocks/>
              </p:cNvGrpSpPr>
              <p:nvPr/>
            </p:nvGrpSpPr>
            <p:grpSpPr bwMode="auto">
              <a:xfrm>
                <a:off x="4320" y="2544"/>
                <a:ext cx="192" cy="192"/>
                <a:chOff x="3552" y="1968"/>
                <a:chExt cx="192" cy="192"/>
              </a:xfrm>
            </p:grpSpPr>
            <p:sp>
              <p:nvSpPr>
                <p:cNvPr id="1344977" name="Rectangle 465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978" name="Rectangle 466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979" name="Group 467"/>
              <p:cNvGrpSpPr>
                <a:grpSpLocks/>
              </p:cNvGrpSpPr>
              <p:nvPr/>
            </p:nvGrpSpPr>
            <p:grpSpPr bwMode="auto">
              <a:xfrm>
                <a:off x="4512" y="1968"/>
                <a:ext cx="192" cy="192"/>
                <a:chOff x="3552" y="1968"/>
                <a:chExt cx="192" cy="192"/>
              </a:xfrm>
            </p:grpSpPr>
            <p:sp>
              <p:nvSpPr>
                <p:cNvPr id="1344980" name="Rectangle 468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981" name="Rectangle 469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982" name="Group 470"/>
              <p:cNvGrpSpPr>
                <a:grpSpLocks/>
              </p:cNvGrpSpPr>
              <p:nvPr/>
            </p:nvGrpSpPr>
            <p:grpSpPr bwMode="auto">
              <a:xfrm>
                <a:off x="4512" y="2160"/>
                <a:ext cx="192" cy="192"/>
                <a:chOff x="3552" y="1968"/>
                <a:chExt cx="192" cy="192"/>
              </a:xfrm>
            </p:grpSpPr>
            <p:sp>
              <p:nvSpPr>
                <p:cNvPr id="1344983" name="Rectangle 471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984" name="Rectangle 472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985" name="Group 473"/>
              <p:cNvGrpSpPr>
                <a:grpSpLocks/>
              </p:cNvGrpSpPr>
              <p:nvPr/>
            </p:nvGrpSpPr>
            <p:grpSpPr bwMode="auto">
              <a:xfrm>
                <a:off x="4512" y="2352"/>
                <a:ext cx="192" cy="192"/>
                <a:chOff x="3552" y="1968"/>
                <a:chExt cx="192" cy="192"/>
              </a:xfrm>
            </p:grpSpPr>
            <p:sp>
              <p:nvSpPr>
                <p:cNvPr id="1344986" name="Rectangle 474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987" name="Rectangle 475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988" name="Group 476"/>
              <p:cNvGrpSpPr>
                <a:grpSpLocks/>
              </p:cNvGrpSpPr>
              <p:nvPr/>
            </p:nvGrpSpPr>
            <p:grpSpPr bwMode="auto">
              <a:xfrm>
                <a:off x="4512" y="2544"/>
                <a:ext cx="192" cy="192"/>
                <a:chOff x="3552" y="1968"/>
                <a:chExt cx="192" cy="192"/>
              </a:xfrm>
            </p:grpSpPr>
            <p:sp>
              <p:nvSpPr>
                <p:cNvPr id="1344989" name="Rectangle 477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990" name="Rectangle 478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991" name="Group 479"/>
              <p:cNvGrpSpPr>
                <a:grpSpLocks/>
              </p:cNvGrpSpPr>
              <p:nvPr/>
            </p:nvGrpSpPr>
            <p:grpSpPr bwMode="auto">
              <a:xfrm>
                <a:off x="4704" y="1968"/>
                <a:ext cx="192" cy="192"/>
                <a:chOff x="3552" y="1968"/>
                <a:chExt cx="192" cy="192"/>
              </a:xfrm>
            </p:grpSpPr>
            <p:sp>
              <p:nvSpPr>
                <p:cNvPr id="1344992" name="Rectangle 480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993" name="Rectangle 481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994" name="Group 482"/>
              <p:cNvGrpSpPr>
                <a:grpSpLocks/>
              </p:cNvGrpSpPr>
              <p:nvPr/>
            </p:nvGrpSpPr>
            <p:grpSpPr bwMode="auto">
              <a:xfrm>
                <a:off x="4704" y="2160"/>
                <a:ext cx="192" cy="192"/>
                <a:chOff x="3552" y="1968"/>
                <a:chExt cx="192" cy="192"/>
              </a:xfrm>
            </p:grpSpPr>
            <p:sp>
              <p:nvSpPr>
                <p:cNvPr id="1344995" name="Rectangle 483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996" name="Rectangle 484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4997" name="Group 485"/>
              <p:cNvGrpSpPr>
                <a:grpSpLocks/>
              </p:cNvGrpSpPr>
              <p:nvPr/>
            </p:nvGrpSpPr>
            <p:grpSpPr bwMode="auto">
              <a:xfrm>
                <a:off x="4704" y="2352"/>
                <a:ext cx="192" cy="192"/>
                <a:chOff x="3552" y="1968"/>
                <a:chExt cx="192" cy="192"/>
              </a:xfrm>
            </p:grpSpPr>
            <p:sp>
              <p:nvSpPr>
                <p:cNvPr id="1344998" name="Rectangle 486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4999" name="Rectangle 487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5000" name="Group 488"/>
              <p:cNvGrpSpPr>
                <a:grpSpLocks/>
              </p:cNvGrpSpPr>
              <p:nvPr/>
            </p:nvGrpSpPr>
            <p:grpSpPr bwMode="auto">
              <a:xfrm>
                <a:off x="4704" y="2544"/>
                <a:ext cx="192" cy="192"/>
                <a:chOff x="3552" y="1968"/>
                <a:chExt cx="192" cy="192"/>
              </a:xfrm>
            </p:grpSpPr>
            <p:sp>
              <p:nvSpPr>
                <p:cNvPr id="1345001" name="Rectangle 489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5002" name="Rectangle 490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5003" name="Group 491"/>
              <p:cNvGrpSpPr>
                <a:grpSpLocks/>
              </p:cNvGrpSpPr>
              <p:nvPr/>
            </p:nvGrpSpPr>
            <p:grpSpPr bwMode="auto">
              <a:xfrm>
                <a:off x="4896" y="1968"/>
                <a:ext cx="192" cy="192"/>
                <a:chOff x="3552" y="1968"/>
                <a:chExt cx="192" cy="192"/>
              </a:xfrm>
            </p:grpSpPr>
            <p:sp>
              <p:nvSpPr>
                <p:cNvPr id="1345004" name="Rectangle 492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5005" name="Rectangle 493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5006" name="Group 494"/>
              <p:cNvGrpSpPr>
                <a:grpSpLocks/>
              </p:cNvGrpSpPr>
              <p:nvPr/>
            </p:nvGrpSpPr>
            <p:grpSpPr bwMode="auto">
              <a:xfrm>
                <a:off x="4896" y="2160"/>
                <a:ext cx="192" cy="192"/>
                <a:chOff x="3552" y="1968"/>
                <a:chExt cx="192" cy="192"/>
              </a:xfrm>
            </p:grpSpPr>
            <p:sp>
              <p:nvSpPr>
                <p:cNvPr id="1345007" name="Rectangle 495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5008" name="Rectangle 496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5009" name="Group 497"/>
              <p:cNvGrpSpPr>
                <a:grpSpLocks/>
              </p:cNvGrpSpPr>
              <p:nvPr/>
            </p:nvGrpSpPr>
            <p:grpSpPr bwMode="auto">
              <a:xfrm>
                <a:off x="4896" y="2352"/>
                <a:ext cx="192" cy="192"/>
                <a:chOff x="3552" y="1968"/>
                <a:chExt cx="192" cy="192"/>
              </a:xfrm>
            </p:grpSpPr>
            <p:sp>
              <p:nvSpPr>
                <p:cNvPr id="1345010" name="Rectangle 498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5011" name="Rectangle 499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5012" name="Group 500"/>
              <p:cNvGrpSpPr>
                <a:grpSpLocks/>
              </p:cNvGrpSpPr>
              <p:nvPr/>
            </p:nvGrpSpPr>
            <p:grpSpPr bwMode="auto">
              <a:xfrm>
                <a:off x="4896" y="2544"/>
                <a:ext cx="192" cy="192"/>
                <a:chOff x="3552" y="1968"/>
                <a:chExt cx="192" cy="192"/>
              </a:xfrm>
            </p:grpSpPr>
            <p:sp>
              <p:nvSpPr>
                <p:cNvPr id="1345013" name="Rectangle 501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5014" name="Rectangle 502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345015" name="AutoShape 503"/>
            <p:cNvSpPr>
              <a:spLocks noChangeArrowheads="1"/>
            </p:cNvSpPr>
            <p:nvPr/>
          </p:nvSpPr>
          <p:spPr bwMode="auto">
            <a:xfrm>
              <a:off x="3552" y="1794"/>
              <a:ext cx="481" cy="429"/>
            </a:xfrm>
            <a:prstGeom prst="rightArrow">
              <a:avLst>
                <a:gd name="adj1" fmla="val 50000"/>
                <a:gd name="adj2" fmla="val 2803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1800">
                  <a:latin typeface="Verdana" charset="0"/>
                  <a:ea typeface="굴림" charset="-127"/>
                  <a:cs typeface="굴림" charset="-127"/>
                </a:rPr>
                <a:t>add</a:t>
              </a:r>
            </a:p>
          </p:txBody>
        </p:sp>
      </p:grpSp>
      <p:grpSp>
        <p:nvGrpSpPr>
          <p:cNvPr id="1345016" name="Group 504"/>
          <p:cNvGrpSpPr>
            <a:grpSpLocks/>
          </p:cNvGrpSpPr>
          <p:nvPr/>
        </p:nvGrpSpPr>
        <p:grpSpPr bwMode="auto">
          <a:xfrm>
            <a:off x="5638800" y="3870325"/>
            <a:ext cx="3200400" cy="1495425"/>
            <a:chOff x="3552" y="2562"/>
            <a:chExt cx="2016" cy="942"/>
          </a:xfrm>
        </p:grpSpPr>
        <p:grpSp>
          <p:nvGrpSpPr>
            <p:cNvPr id="1345017" name="Group 505"/>
            <p:cNvGrpSpPr>
              <a:grpSpLocks/>
            </p:cNvGrpSpPr>
            <p:nvPr/>
          </p:nvGrpSpPr>
          <p:grpSpPr bwMode="auto">
            <a:xfrm>
              <a:off x="4032" y="2736"/>
              <a:ext cx="1536" cy="768"/>
              <a:chOff x="3552" y="2736"/>
              <a:chExt cx="1536" cy="768"/>
            </a:xfrm>
          </p:grpSpPr>
          <p:sp>
            <p:nvSpPr>
              <p:cNvPr id="1345018" name="Rectangle 506"/>
              <p:cNvSpPr>
                <a:spLocks noChangeArrowheads="1"/>
              </p:cNvSpPr>
              <p:nvPr/>
            </p:nvSpPr>
            <p:spPr bwMode="auto">
              <a:xfrm>
                <a:off x="3552" y="2736"/>
                <a:ext cx="1536" cy="76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345019" name="Group 507"/>
              <p:cNvGrpSpPr>
                <a:grpSpLocks/>
              </p:cNvGrpSpPr>
              <p:nvPr/>
            </p:nvGrpSpPr>
            <p:grpSpPr bwMode="auto">
              <a:xfrm>
                <a:off x="3552" y="2736"/>
                <a:ext cx="192" cy="192"/>
                <a:chOff x="3552" y="2736"/>
                <a:chExt cx="192" cy="192"/>
              </a:xfrm>
            </p:grpSpPr>
            <p:sp>
              <p:nvSpPr>
                <p:cNvPr id="1345020" name="Rectangle 508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5021" name="Rectangle 509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5022" name="Group 510"/>
              <p:cNvGrpSpPr>
                <a:grpSpLocks/>
              </p:cNvGrpSpPr>
              <p:nvPr/>
            </p:nvGrpSpPr>
            <p:grpSpPr bwMode="auto">
              <a:xfrm>
                <a:off x="3552" y="2928"/>
                <a:ext cx="192" cy="192"/>
                <a:chOff x="3552" y="2736"/>
                <a:chExt cx="192" cy="192"/>
              </a:xfrm>
            </p:grpSpPr>
            <p:sp>
              <p:nvSpPr>
                <p:cNvPr id="1345023" name="Rectangle 511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5024" name="Rectangle 512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5025" name="Group 513"/>
              <p:cNvGrpSpPr>
                <a:grpSpLocks/>
              </p:cNvGrpSpPr>
              <p:nvPr/>
            </p:nvGrpSpPr>
            <p:grpSpPr bwMode="auto">
              <a:xfrm>
                <a:off x="3552" y="3120"/>
                <a:ext cx="192" cy="192"/>
                <a:chOff x="3552" y="2736"/>
                <a:chExt cx="192" cy="192"/>
              </a:xfrm>
            </p:grpSpPr>
            <p:sp>
              <p:nvSpPr>
                <p:cNvPr id="1345026" name="Rectangle 514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5027" name="Rectangle 515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5028" name="Group 516"/>
              <p:cNvGrpSpPr>
                <a:grpSpLocks/>
              </p:cNvGrpSpPr>
              <p:nvPr/>
            </p:nvGrpSpPr>
            <p:grpSpPr bwMode="auto">
              <a:xfrm>
                <a:off x="3552" y="3312"/>
                <a:ext cx="192" cy="192"/>
                <a:chOff x="3552" y="2736"/>
                <a:chExt cx="192" cy="192"/>
              </a:xfrm>
            </p:grpSpPr>
            <p:sp>
              <p:nvSpPr>
                <p:cNvPr id="1345029" name="Rectangle 517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5030" name="Rectangle 518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5031" name="Group 519"/>
              <p:cNvGrpSpPr>
                <a:grpSpLocks/>
              </p:cNvGrpSpPr>
              <p:nvPr/>
            </p:nvGrpSpPr>
            <p:grpSpPr bwMode="auto">
              <a:xfrm>
                <a:off x="3744" y="2736"/>
                <a:ext cx="192" cy="192"/>
                <a:chOff x="3552" y="2736"/>
                <a:chExt cx="192" cy="192"/>
              </a:xfrm>
            </p:grpSpPr>
            <p:sp>
              <p:nvSpPr>
                <p:cNvPr id="1345032" name="Rectangle 520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5033" name="Rectangle 521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5034" name="Group 522"/>
              <p:cNvGrpSpPr>
                <a:grpSpLocks/>
              </p:cNvGrpSpPr>
              <p:nvPr/>
            </p:nvGrpSpPr>
            <p:grpSpPr bwMode="auto">
              <a:xfrm>
                <a:off x="3744" y="2928"/>
                <a:ext cx="192" cy="192"/>
                <a:chOff x="3552" y="2736"/>
                <a:chExt cx="192" cy="192"/>
              </a:xfrm>
            </p:grpSpPr>
            <p:sp>
              <p:nvSpPr>
                <p:cNvPr id="1345035" name="Rectangle 523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5036" name="Rectangle 524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5037" name="Group 525"/>
              <p:cNvGrpSpPr>
                <a:grpSpLocks/>
              </p:cNvGrpSpPr>
              <p:nvPr/>
            </p:nvGrpSpPr>
            <p:grpSpPr bwMode="auto">
              <a:xfrm>
                <a:off x="3744" y="3120"/>
                <a:ext cx="192" cy="192"/>
                <a:chOff x="3552" y="2736"/>
                <a:chExt cx="192" cy="192"/>
              </a:xfrm>
            </p:grpSpPr>
            <p:sp>
              <p:nvSpPr>
                <p:cNvPr id="1345038" name="Rectangle 526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5039" name="Rectangle 527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5040" name="Group 528"/>
              <p:cNvGrpSpPr>
                <a:grpSpLocks/>
              </p:cNvGrpSpPr>
              <p:nvPr/>
            </p:nvGrpSpPr>
            <p:grpSpPr bwMode="auto">
              <a:xfrm>
                <a:off x="3744" y="3312"/>
                <a:ext cx="192" cy="192"/>
                <a:chOff x="3552" y="2736"/>
                <a:chExt cx="192" cy="192"/>
              </a:xfrm>
            </p:grpSpPr>
            <p:sp>
              <p:nvSpPr>
                <p:cNvPr id="1345041" name="Rectangle 529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5042" name="Rectangle 530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5043" name="Group 531"/>
              <p:cNvGrpSpPr>
                <a:grpSpLocks/>
              </p:cNvGrpSpPr>
              <p:nvPr/>
            </p:nvGrpSpPr>
            <p:grpSpPr bwMode="auto">
              <a:xfrm>
                <a:off x="3936" y="2736"/>
                <a:ext cx="192" cy="192"/>
                <a:chOff x="3552" y="2736"/>
                <a:chExt cx="192" cy="192"/>
              </a:xfrm>
            </p:grpSpPr>
            <p:sp>
              <p:nvSpPr>
                <p:cNvPr id="1345044" name="Rectangle 532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5045" name="Rectangle 533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5046" name="Group 534"/>
              <p:cNvGrpSpPr>
                <a:grpSpLocks/>
              </p:cNvGrpSpPr>
              <p:nvPr/>
            </p:nvGrpSpPr>
            <p:grpSpPr bwMode="auto">
              <a:xfrm>
                <a:off x="3936" y="2928"/>
                <a:ext cx="192" cy="192"/>
                <a:chOff x="3552" y="2736"/>
                <a:chExt cx="192" cy="192"/>
              </a:xfrm>
            </p:grpSpPr>
            <p:sp>
              <p:nvSpPr>
                <p:cNvPr id="1345047" name="Rectangle 535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5048" name="Rectangle 536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5049" name="Group 537"/>
              <p:cNvGrpSpPr>
                <a:grpSpLocks/>
              </p:cNvGrpSpPr>
              <p:nvPr/>
            </p:nvGrpSpPr>
            <p:grpSpPr bwMode="auto">
              <a:xfrm>
                <a:off x="3936" y="3120"/>
                <a:ext cx="192" cy="192"/>
                <a:chOff x="3552" y="2736"/>
                <a:chExt cx="192" cy="192"/>
              </a:xfrm>
            </p:grpSpPr>
            <p:sp>
              <p:nvSpPr>
                <p:cNvPr id="1345050" name="Rectangle 538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5051" name="Rectangle 539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5052" name="Group 540"/>
              <p:cNvGrpSpPr>
                <a:grpSpLocks/>
              </p:cNvGrpSpPr>
              <p:nvPr/>
            </p:nvGrpSpPr>
            <p:grpSpPr bwMode="auto">
              <a:xfrm>
                <a:off x="3936" y="3312"/>
                <a:ext cx="192" cy="192"/>
                <a:chOff x="3552" y="2736"/>
                <a:chExt cx="192" cy="192"/>
              </a:xfrm>
            </p:grpSpPr>
            <p:sp>
              <p:nvSpPr>
                <p:cNvPr id="1345053" name="Rectangle 541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5054" name="Rectangle 542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5055" name="Group 543"/>
              <p:cNvGrpSpPr>
                <a:grpSpLocks/>
              </p:cNvGrpSpPr>
              <p:nvPr/>
            </p:nvGrpSpPr>
            <p:grpSpPr bwMode="auto">
              <a:xfrm>
                <a:off x="4128" y="2736"/>
                <a:ext cx="192" cy="192"/>
                <a:chOff x="3552" y="2736"/>
                <a:chExt cx="192" cy="192"/>
              </a:xfrm>
            </p:grpSpPr>
            <p:sp>
              <p:nvSpPr>
                <p:cNvPr id="1345056" name="Rectangle 544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5057" name="Rectangle 545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5058" name="Group 546"/>
              <p:cNvGrpSpPr>
                <a:grpSpLocks/>
              </p:cNvGrpSpPr>
              <p:nvPr/>
            </p:nvGrpSpPr>
            <p:grpSpPr bwMode="auto">
              <a:xfrm>
                <a:off x="4128" y="2928"/>
                <a:ext cx="192" cy="192"/>
                <a:chOff x="3552" y="2736"/>
                <a:chExt cx="192" cy="192"/>
              </a:xfrm>
            </p:grpSpPr>
            <p:sp>
              <p:nvSpPr>
                <p:cNvPr id="1345059" name="Rectangle 547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5060" name="Rectangle 548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5061" name="Group 549"/>
              <p:cNvGrpSpPr>
                <a:grpSpLocks/>
              </p:cNvGrpSpPr>
              <p:nvPr/>
            </p:nvGrpSpPr>
            <p:grpSpPr bwMode="auto">
              <a:xfrm>
                <a:off x="4128" y="3120"/>
                <a:ext cx="192" cy="192"/>
                <a:chOff x="3552" y="2736"/>
                <a:chExt cx="192" cy="192"/>
              </a:xfrm>
            </p:grpSpPr>
            <p:sp>
              <p:nvSpPr>
                <p:cNvPr id="1345062" name="Rectangle 550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5063" name="Rectangle 551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5064" name="Group 552"/>
              <p:cNvGrpSpPr>
                <a:grpSpLocks/>
              </p:cNvGrpSpPr>
              <p:nvPr/>
            </p:nvGrpSpPr>
            <p:grpSpPr bwMode="auto">
              <a:xfrm>
                <a:off x="4128" y="3312"/>
                <a:ext cx="192" cy="192"/>
                <a:chOff x="3552" y="2736"/>
                <a:chExt cx="192" cy="192"/>
              </a:xfrm>
            </p:grpSpPr>
            <p:sp>
              <p:nvSpPr>
                <p:cNvPr id="1345065" name="Rectangle 553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5066" name="Rectangle 554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5067" name="Group 555"/>
              <p:cNvGrpSpPr>
                <a:grpSpLocks/>
              </p:cNvGrpSpPr>
              <p:nvPr/>
            </p:nvGrpSpPr>
            <p:grpSpPr bwMode="auto">
              <a:xfrm>
                <a:off x="4320" y="2736"/>
                <a:ext cx="192" cy="192"/>
                <a:chOff x="3552" y="2736"/>
                <a:chExt cx="192" cy="192"/>
              </a:xfrm>
            </p:grpSpPr>
            <p:sp>
              <p:nvSpPr>
                <p:cNvPr id="1345068" name="Rectangle 556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5069" name="Rectangle 557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5070" name="Group 558"/>
              <p:cNvGrpSpPr>
                <a:grpSpLocks/>
              </p:cNvGrpSpPr>
              <p:nvPr/>
            </p:nvGrpSpPr>
            <p:grpSpPr bwMode="auto">
              <a:xfrm>
                <a:off x="4320" y="2928"/>
                <a:ext cx="192" cy="192"/>
                <a:chOff x="3552" y="2736"/>
                <a:chExt cx="192" cy="192"/>
              </a:xfrm>
            </p:grpSpPr>
            <p:sp>
              <p:nvSpPr>
                <p:cNvPr id="1345071" name="Rectangle 559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5072" name="Rectangle 560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5073" name="Group 561"/>
              <p:cNvGrpSpPr>
                <a:grpSpLocks/>
              </p:cNvGrpSpPr>
              <p:nvPr/>
            </p:nvGrpSpPr>
            <p:grpSpPr bwMode="auto">
              <a:xfrm>
                <a:off x="4320" y="3120"/>
                <a:ext cx="192" cy="192"/>
                <a:chOff x="3552" y="2736"/>
                <a:chExt cx="192" cy="192"/>
              </a:xfrm>
            </p:grpSpPr>
            <p:sp>
              <p:nvSpPr>
                <p:cNvPr id="1345074" name="Rectangle 562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5075" name="Rectangle 563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5076" name="Group 564"/>
              <p:cNvGrpSpPr>
                <a:grpSpLocks/>
              </p:cNvGrpSpPr>
              <p:nvPr/>
            </p:nvGrpSpPr>
            <p:grpSpPr bwMode="auto">
              <a:xfrm>
                <a:off x="4320" y="3312"/>
                <a:ext cx="192" cy="192"/>
                <a:chOff x="3552" y="2736"/>
                <a:chExt cx="192" cy="192"/>
              </a:xfrm>
            </p:grpSpPr>
            <p:sp>
              <p:nvSpPr>
                <p:cNvPr id="1345077" name="Rectangle 565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5078" name="Rectangle 566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5079" name="Group 567"/>
              <p:cNvGrpSpPr>
                <a:grpSpLocks/>
              </p:cNvGrpSpPr>
              <p:nvPr/>
            </p:nvGrpSpPr>
            <p:grpSpPr bwMode="auto">
              <a:xfrm>
                <a:off x="4512" y="2736"/>
                <a:ext cx="192" cy="192"/>
                <a:chOff x="3552" y="2736"/>
                <a:chExt cx="192" cy="192"/>
              </a:xfrm>
            </p:grpSpPr>
            <p:sp>
              <p:nvSpPr>
                <p:cNvPr id="1345080" name="Rectangle 568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5081" name="Rectangle 569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5082" name="Group 570"/>
              <p:cNvGrpSpPr>
                <a:grpSpLocks/>
              </p:cNvGrpSpPr>
              <p:nvPr/>
            </p:nvGrpSpPr>
            <p:grpSpPr bwMode="auto">
              <a:xfrm>
                <a:off x="4512" y="2928"/>
                <a:ext cx="192" cy="192"/>
                <a:chOff x="3552" y="2736"/>
                <a:chExt cx="192" cy="192"/>
              </a:xfrm>
            </p:grpSpPr>
            <p:sp>
              <p:nvSpPr>
                <p:cNvPr id="1345083" name="Rectangle 571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5084" name="Rectangle 572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5085" name="Group 573"/>
              <p:cNvGrpSpPr>
                <a:grpSpLocks/>
              </p:cNvGrpSpPr>
              <p:nvPr/>
            </p:nvGrpSpPr>
            <p:grpSpPr bwMode="auto">
              <a:xfrm>
                <a:off x="4512" y="3120"/>
                <a:ext cx="192" cy="192"/>
                <a:chOff x="3552" y="2736"/>
                <a:chExt cx="192" cy="192"/>
              </a:xfrm>
            </p:grpSpPr>
            <p:sp>
              <p:nvSpPr>
                <p:cNvPr id="1345086" name="Rectangle 574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5087" name="Rectangle 575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5088" name="Group 576"/>
              <p:cNvGrpSpPr>
                <a:grpSpLocks/>
              </p:cNvGrpSpPr>
              <p:nvPr/>
            </p:nvGrpSpPr>
            <p:grpSpPr bwMode="auto">
              <a:xfrm>
                <a:off x="4512" y="3312"/>
                <a:ext cx="192" cy="192"/>
                <a:chOff x="3552" y="2736"/>
                <a:chExt cx="192" cy="192"/>
              </a:xfrm>
            </p:grpSpPr>
            <p:sp>
              <p:nvSpPr>
                <p:cNvPr id="1345089" name="Rectangle 577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5090" name="Rectangle 578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5091" name="Group 579"/>
              <p:cNvGrpSpPr>
                <a:grpSpLocks/>
              </p:cNvGrpSpPr>
              <p:nvPr/>
            </p:nvGrpSpPr>
            <p:grpSpPr bwMode="auto">
              <a:xfrm>
                <a:off x="4704" y="2736"/>
                <a:ext cx="192" cy="192"/>
                <a:chOff x="3552" y="2736"/>
                <a:chExt cx="192" cy="192"/>
              </a:xfrm>
            </p:grpSpPr>
            <p:sp>
              <p:nvSpPr>
                <p:cNvPr id="1345092" name="Rectangle 580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5093" name="Rectangle 581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5094" name="Group 582"/>
              <p:cNvGrpSpPr>
                <a:grpSpLocks/>
              </p:cNvGrpSpPr>
              <p:nvPr/>
            </p:nvGrpSpPr>
            <p:grpSpPr bwMode="auto">
              <a:xfrm>
                <a:off x="4704" y="2928"/>
                <a:ext cx="192" cy="192"/>
                <a:chOff x="3552" y="2736"/>
                <a:chExt cx="192" cy="192"/>
              </a:xfrm>
            </p:grpSpPr>
            <p:sp>
              <p:nvSpPr>
                <p:cNvPr id="1345095" name="Rectangle 583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5096" name="Rectangle 584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5097" name="Group 585"/>
              <p:cNvGrpSpPr>
                <a:grpSpLocks/>
              </p:cNvGrpSpPr>
              <p:nvPr/>
            </p:nvGrpSpPr>
            <p:grpSpPr bwMode="auto">
              <a:xfrm>
                <a:off x="4704" y="3120"/>
                <a:ext cx="192" cy="192"/>
                <a:chOff x="3552" y="2736"/>
                <a:chExt cx="192" cy="192"/>
              </a:xfrm>
            </p:grpSpPr>
            <p:sp>
              <p:nvSpPr>
                <p:cNvPr id="1345098" name="Rectangle 586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5099" name="Rectangle 587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5100" name="Group 588"/>
              <p:cNvGrpSpPr>
                <a:grpSpLocks/>
              </p:cNvGrpSpPr>
              <p:nvPr/>
            </p:nvGrpSpPr>
            <p:grpSpPr bwMode="auto">
              <a:xfrm>
                <a:off x="4704" y="3312"/>
                <a:ext cx="192" cy="192"/>
                <a:chOff x="3552" y="2736"/>
                <a:chExt cx="192" cy="192"/>
              </a:xfrm>
            </p:grpSpPr>
            <p:sp>
              <p:nvSpPr>
                <p:cNvPr id="1345101" name="Rectangle 589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5102" name="Rectangle 590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5103" name="Group 591"/>
              <p:cNvGrpSpPr>
                <a:grpSpLocks/>
              </p:cNvGrpSpPr>
              <p:nvPr/>
            </p:nvGrpSpPr>
            <p:grpSpPr bwMode="auto">
              <a:xfrm>
                <a:off x="4896" y="2736"/>
                <a:ext cx="192" cy="192"/>
                <a:chOff x="3552" y="2736"/>
                <a:chExt cx="192" cy="192"/>
              </a:xfrm>
            </p:grpSpPr>
            <p:sp>
              <p:nvSpPr>
                <p:cNvPr id="1345104" name="Rectangle 592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5105" name="Rectangle 593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5106" name="Group 594"/>
              <p:cNvGrpSpPr>
                <a:grpSpLocks/>
              </p:cNvGrpSpPr>
              <p:nvPr/>
            </p:nvGrpSpPr>
            <p:grpSpPr bwMode="auto">
              <a:xfrm>
                <a:off x="4896" y="2928"/>
                <a:ext cx="192" cy="192"/>
                <a:chOff x="3552" y="2736"/>
                <a:chExt cx="192" cy="192"/>
              </a:xfrm>
            </p:grpSpPr>
            <p:sp>
              <p:nvSpPr>
                <p:cNvPr id="1345107" name="Rectangle 595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5108" name="Rectangle 596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5109" name="Group 597"/>
              <p:cNvGrpSpPr>
                <a:grpSpLocks/>
              </p:cNvGrpSpPr>
              <p:nvPr/>
            </p:nvGrpSpPr>
            <p:grpSpPr bwMode="auto">
              <a:xfrm>
                <a:off x="4896" y="3120"/>
                <a:ext cx="192" cy="192"/>
                <a:chOff x="3552" y="2736"/>
                <a:chExt cx="192" cy="192"/>
              </a:xfrm>
            </p:grpSpPr>
            <p:sp>
              <p:nvSpPr>
                <p:cNvPr id="1345110" name="Rectangle 598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5111" name="Rectangle 599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5112" name="Group 600"/>
              <p:cNvGrpSpPr>
                <a:grpSpLocks/>
              </p:cNvGrpSpPr>
              <p:nvPr/>
            </p:nvGrpSpPr>
            <p:grpSpPr bwMode="auto">
              <a:xfrm>
                <a:off x="4896" y="3312"/>
                <a:ext cx="192" cy="192"/>
                <a:chOff x="3552" y="2736"/>
                <a:chExt cx="192" cy="192"/>
              </a:xfrm>
            </p:grpSpPr>
            <p:sp>
              <p:nvSpPr>
                <p:cNvPr id="1345113" name="Rectangle 601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5114" name="Rectangle 602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345115" name="AutoShape 603"/>
            <p:cNvSpPr>
              <a:spLocks noChangeArrowheads="1"/>
            </p:cNvSpPr>
            <p:nvPr/>
          </p:nvSpPr>
          <p:spPr bwMode="auto">
            <a:xfrm>
              <a:off x="3552" y="2562"/>
              <a:ext cx="481" cy="429"/>
            </a:xfrm>
            <a:prstGeom prst="rightArrow">
              <a:avLst>
                <a:gd name="adj1" fmla="val 50000"/>
                <a:gd name="adj2" fmla="val 2803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1800">
                  <a:latin typeface="Verdana" charset="0"/>
                  <a:ea typeface="굴림" charset="-127"/>
                  <a:cs typeface="굴림" charset="-127"/>
                </a:rPr>
                <a:t>add</a:t>
              </a:r>
            </a:p>
          </p:txBody>
        </p:sp>
      </p:grpSp>
      <p:sp>
        <p:nvSpPr>
          <p:cNvPr id="1345116" name="Text Box 604"/>
          <p:cNvSpPr txBox="1">
            <a:spLocks noChangeArrowheads="1"/>
          </p:cNvSpPr>
          <p:nvPr/>
        </p:nvSpPr>
        <p:spPr bwMode="auto">
          <a:xfrm>
            <a:off x="2097088" y="1934488"/>
            <a:ext cx="1274762" cy="36671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altLang="ko-KR" sz="1800" dirty="0">
                <a:latin typeface="Verdana" charset="0"/>
                <a:ea typeface="굴림" charset="-127"/>
                <a:cs typeface="굴림" charset="-127"/>
              </a:rPr>
              <a:t>Load Unit</a:t>
            </a:r>
          </a:p>
        </p:txBody>
      </p:sp>
      <p:sp>
        <p:nvSpPr>
          <p:cNvPr id="1345117" name="Text Box 605"/>
          <p:cNvSpPr txBox="1">
            <a:spLocks noChangeArrowheads="1"/>
          </p:cNvSpPr>
          <p:nvPr/>
        </p:nvSpPr>
        <p:spPr bwMode="auto">
          <a:xfrm>
            <a:off x="4384675" y="1934488"/>
            <a:ext cx="1622425" cy="36671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altLang="ko-KR" sz="1800">
                <a:latin typeface="Verdana" charset="0"/>
                <a:ea typeface="굴림" charset="-127"/>
                <a:cs typeface="굴림" charset="-127"/>
              </a:rPr>
              <a:t>Multiply Unit</a:t>
            </a:r>
          </a:p>
        </p:txBody>
      </p:sp>
      <p:sp>
        <p:nvSpPr>
          <p:cNvPr id="1345118" name="Text Box 606"/>
          <p:cNvSpPr txBox="1">
            <a:spLocks noChangeArrowheads="1"/>
          </p:cNvSpPr>
          <p:nvPr/>
        </p:nvSpPr>
        <p:spPr bwMode="auto">
          <a:xfrm>
            <a:off x="7045325" y="1934488"/>
            <a:ext cx="1169988" cy="36671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altLang="ko-KR" sz="1800">
                <a:latin typeface="Verdana" charset="0"/>
                <a:ea typeface="굴림" charset="-127"/>
                <a:cs typeface="굴림" charset="-127"/>
              </a:rPr>
              <a:t>Add Unit</a:t>
            </a:r>
          </a:p>
        </p:txBody>
      </p:sp>
      <p:sp>
        <p:nvSpPr>
          <p:cNvPr id="1345119" name="Line 607"/>
          <p:cNvSpPr>
            <a:spLocks noChangeShapeType="1"/>
          </p:cNvSpPr>
          <p:nvPr/>
        </p:nvSpPr>
        <p:spPr bwMode="auto">
          <a:xfrm>
            <a:off x="228600" y="269875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45120" name="Text Box 608"/>
          <p:cNvSpPr txBox="1">
            <a:spLocks noChangeArrowheads="1"/>
          </p:cNvSpPr>
          <p:nvPr/>
        </p:nvSpPr>
        <p:spPr bwMode="auto">
          <a:xfrm>
            <a:off x="231775" y="2941638"/>
            <a:ext cx="695325" cy="36671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altLang="ko-KR" sz="1800" i="1">
                <a:latin typeface="Verdana" charset="0"/>
                <a:ea typeface="굴림" charset="-127"/>
                <a:cs typeface="굴림" charset="-127"/>
              </a:rPr>
              <a:t>time</a:t>
            </a:r>
          </a:p>
        </p:txBody>
      </p:sp>
      <p:sp>
        <p:nvSpPr>
          <p:cNvPr id="1345121" name="AutoShape 609"/>
          <p:cNvSpPr>
            <a:spLocks noChangeArrowheads="1"/>
          </p:cNvSpPr>
          <p:nvPr/>
        </p:nvSpPr>
        <p:spPr bwMode="auto">
          <a:xfrm>
            <a:off x="838200" y="4972050"/>
            <a:ext cx="1449388" cy="981075"/>
          </a:xfrm>
          <a:prstGeom prst="rightArrow">
            <a:avLst>
              <a:gd name="adj1" fmla="val 50000"/>
              <a:gd name="adj2" fmla="val 36934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 altLang="ko-KR" sz="1400" i="1">
                <a:latin typeface="Verdana" charset="0"/>
                <a:ea typeface="굴림" charset="-127"/>
                <a:cs typeface="굴림" charset="-127"/>
              </a:rPr>
              <a:t>Instruction issue</a:t>
            </a:r>
          </a:p>
        </p:txBody>
      </p:sp>
      <p:sp>
        <p:nvSpPr>
          <p:cNvPr id="1345122" name="Text Box 610"/>
          <p:cNvSpPr txBox="1">
            <a:spLocks noChangeArrowheads="1"/>
          </p:cNvSpPr>
          <p:nvPr/>
        </p:nvSpPr>
        <p:spPr bwMode="auto">
          <a:xfrm>
            <a:off x="262462" y="5927875"/>
            <a:ext cx="8717501" cy="46166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altLang="ko-KR" sz="2400" dirty="0">
                <a:latin typeface="Calibri"/>
                <a:ea typeface="굴림" charset="-127"/>
                <a:cs typeface="Calibri"/>
              </a:rPr>
              <a:t>Complete 24 operations/cycle while issuing 1 short instruction/cycle</a:t>
            </a:r>
          </a:p>
        </p:txBody>
      </p:sp>
      <p:sp>
        <p:nvSpPr>
          <p:cNvPr id="614" name="日期占位符 3">
            <a:extLst>
              <a:ext uri="{FF2B5EF4-FFF2-40B4-BE49-F238E27FC236}">
                <a16:creationId xmlns:a16="http://schemas.microsoft.com/office/drawing/2014/main" id="{4720948D-B813-481A-A434-FEB7686800E7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3D808C-D241-45A2-8F46-510B0B897F4E}" type="datetime1">
              <a:rPr lang="zh-CN" altLang="en-US" smtClean="0"/>
              <a:pPr/>
              <a:t>2018/12/12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44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512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787399"/>
          </a:xfrm>
        </p:spPr>
        <p:txBody>
          <a:bodyPr/>
          <a:lstStyle/>
          <a:p>
            <a:r>
              <a:rPr lang="en-US" altLang="ko-KR" dirty="0"/>
              <a:t>Vector Chaining</a:t>
            </a:r>
          </a:p>
        </p:txBody>
      </p:sp>
      <p:sp>
        <p:nvSpPr>
          <p:cNvPr id="6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C8C8-BF4D-A147-A1DB-B9A4EB2A325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3465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19200" y="990600"/>
            <a:ext cx="5753100" cy="750888"/>
          </a:xfrm>
          <a:noFill/>
          <a:ln/>
        </p:spPr>
        <p:txBody>
          <a:bodyPr wrap="none" anchor="ctr">
            <a:spAutoFit/>
          </a:bodyPr>
          <a:lstStyle/>
          <a:p>
            <a:r>
              <a:rPr lang="en-US" altLang="ko-KR" dirty="0">
                <a:ea typeface="굴림" charset="-127"/>
                <a:cs typeface="굴림" charset="-127"/>
              </a:rPr>
              <a:t>Vector version of register bypassing</a:t>
            </a:r>
          </a:p>
          <a:p>
            <a:pPr lvl="1"/>
            <a:r>
              <a:rPr lang="en-US" altLang="ko-KR" dirty="0">
                <a:ea typeface="굴림" charset="-127"/>
                <a:cs typeface="굴림" charset="-127"/>
              </a:rPr>
              <a:t>introduced with Cray-1</a:t>
            </a:r>
          </a:p>
        </p:txBody>
      </p:sp>
      <p:grpSp>
        <p:nvGrpSpPr>
          <p:cNvPr id="1346564" name="Group 4"/>
          <p:cNvGrpSpPr>
            <a:grpSpLocks/>
          </p:cNvGrpSpPr>
          <p:nvPr/>
        </p:nvGrpSpPr>
        <p:grpSpPr bwMode="auto">
          <a:xfrm>
            <a:off x="2895600" y="2209800"/>
            <a:ext cx="1547813" cy="3733800"/>
            <a:chOff x="1824" y="1392"/>
            <a:chExt cx="975" cy="2352"/>
          </a:xfrm>
        </p:grpSpPr>
        <p:sp>
          <p:nvSpPr>
            <p:cNvPr id="1346565" name="Rectangle 5"/>
            <p:cNvSpPr>
              <a:spLocks noChangeArrowheads="1"/>
            </p:cNvSpPr>
            <p:nvPr/>
          </p:nvSpPr>
          <p:spPr bwMode="auto">
            <a:xfrm>
              <a:off x="1824" y="3456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2000">
                  <a:latin typeface="Calibri"/>
                  <a:ea typeface="굴림" charset="-127"/>
                  <a:cs typeface="Calibri"/>
                </a:rPr>
                <a:t>Memory</a:t>
              </a:r>
            </a:p>
          </p:txBody>
        </p:sp>
        <p:sp>
          <p:nvSpPr>
            <p:cNvPr id="1346566" name="Rectangle 6"/>
            <p:cNvSpPr>
              <a:spLocks noChangeArrowheads="1"/>
            </p:cNvSpPr>
            <p:nvPr/>
          </p:nvSpPr>
          <p:spPr bwMode="auto">
            <a:xfrm>
              <a:off x="2496" y="1392"/>
              <a:ext cx="303" cy="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2000" dirty="0">
                  <a:latin typeface="Calibri"/>
                  <a:ea typeface="굴림" charset="-127"/>
                  <a:cs typeface="Calibri"/>
                </a:rPr>
                <a:t>V1</a:t>
              </a:r>
            </a:p>
          </p:txBody>
        </p:sp>
        <p:sp>
          <p:nvSpPr>
            <p:cNvPr id="1346567" name="Rectangle 7"/>
            <p:cNvSpPr>
              <a:spLocks noChangeArrowheads="1"/>
            </p:cNvSpPr>
            <p:nvPr/>
          </p:nvSpPr>
          <p:spPr bwMode="auto">
            <a:xfrm>
              <a:off x="1872" y="2832"/>
              <a:ext cx="714" cy="4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000" dirty="0">
                  <a:latin typeface="Calibri"/>
                  <a:ea typeface="굴림" charset="-127"/>
                  <a:cs typeface="Calibri"/>
                </a:rPr>
                <a:t>Load Unit</a:t>
              </a:r>
            </a:p>
          </p:txBody>
        </p:sp>
        <p:sp>
          <p:nvSpPr>
            <p:cNvPr id="1346568" name="Line 8"/>
            <p:cNvSpPr>
              <a:spLocks noChangeShapeType="1"/>
            </p:cNvSpPr>
            <p:nvPr/>
          </p:nvSpPr>
          <p:spPr bwMode="auto">
            <a:xfrm flipV="1">
              <a:off x="2256" y="2208"/>
              <a:ext cx="403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6569" name="Line 9"/>
            <p:cNvSpPr>
              <a:spLocks noChangeShapeType="1"/>
            </p:cNvSpPr>
            <p:nvPr/>
          </p:nvSpPr>
          <p:spPr bwMode="auto">
            <a:xfrm flipV="1">
              <a:off x="2208" y="3264"/>
              <a:ext cx="1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46570" name="Group 10"/>
          <p:cNvGrpSpPr>
            <a:grpSpLocks/>
          </p:cNvGrpSpPr>
          <p:nvPr/>
        </p:nvGrpSpPr>
        <p:grpSpPr bwMode="auto">
          <a:xfrm>
            <a:off x="3886200" y="2209800"/>
            <a:ext cx="2514600" cy="3810000"/>
            <a:chOff x="2448" y="1392"/>
            <a:chExt cx="1584" cy="2400"/>
          </a:xfrm>
        </p:grpSpPr>
        <p:grpSp>
          <p:nvGrpSpPr>
            <p:cNvPr id="1346571" name="Group 11"/>
            <p:cNvGrpSpPr>
              <a:grpSpLocks/>
            </p:cNvGrpSpPr>
            <p:nvPr/>
          </p:nvGrpSpPr>
          <p:grpSpPr bwMode="auto">
            <a:xfrm>
              <a:off x="3120" y="2880"/>
              <a:ext cx="720" cy="912"/>
              <a:chOff x="3120" y="2880"/>
              <a:chExt cx="720" cy="912"/>
            </a:xfrm>
          </p:grpSpPr>
          <p:sp>
            <p:nvSpPr>
              <p:cNvPr id="1346572" name="Freeform 12"/>
              <p:cNvSpPr>
                <a:spLocks/>
              </p:cNvSpPr>
              <p:nvPr/>
            </p:nvSpPr>
            <p:spPr bwMode="auto">
              <a:xfrm>
                <a:off x="3120" y="3024"/>
                <a:ext cx="576" cy="6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672"/>
                  </a:cxn>
                  <a:cxn ang="0">
                    <a:pos x="450" y="672"/>
                  </a:cxn>
                  <a:cxn ang="0">
                    <a:pos x="576" y="0"/>
                  </a:cxn>
                  <a:cxn ang="0">
                    <a:pos x="336" y="0"/>
                  </a:cxn>
                  <a:cxn ang="0">
                    <a:pos x="288" y="96"/>
                  </a:cxn>
                  <a:cxn ang="0">
                    <a:pos x="240" y="0"/>
                  </a:cxn>
                  <a:cxn ang="0">
                    <a:pos x="0" y="0"/>
                  </a:cxn>
                </a:cxnLst>
                <a:rect l="0" t="0" r="r" b="b"/>
                <a:pathLst>
                  <a:path w="576" h="672">
                    <a:moveTo>
                      <a:pt x="0" y="0"/>
                    </a:moveTo>
                    <a:lnTo>
                      <a:pt x="144" y="672"/>
                    </a:lnTo>
                    <a:lnTo>
                      <a:pt x="450" y="672"/>
                    </a:lnTo>
                    <a:lnTo>
                      <a:pt x="576" y="0"/>
                    </a:lnTo>
                    <a:lnTo>
                      <a:pt x="336" y="0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346573" name="Group 13"/>
              <p:cNvGrpSpPr>
                <a:grpSpLocks/>
              </p:cNvGrpSpPr>
              <p:nvPr/>
            </p:nvGrpSpPr>
            <p:grpSpPr bwMode="auto">
              <a:xfrm>
                <a:off x="3120" y="3600"/>
                <a:ext cx="626" cy="48"/>
                <a:chOff x="1536" y="2256"/>
                <a:chExt cx="626" cy="48"/>
              </a:xfrm>
            </p:grpSpPr>
            <p:sp>
              <p:nvSpPr>
                <p:cNvPr id="1346574" name="Rectangle 14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6575" name="Freeform 15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6576" name="Line 16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6577" name="Group 17"/>
              <p:cNvGrpSpPr>
                <a:grpSpLocks/>
              </p:cNvGrpSpPr>
              <p:nvPr/>
            </p:nvGrpSpPr>
            <p:grpSpPr bwMode="auto">
              <a:xfrm>
                <a:off x="3120" y="3120"/>
                <a:ext cx="626" cy="48"/>
                <a:chOff x="1536" y="2256"/>
                <a:chExt cx="626" cy="48"/>
              </a:xfrm>
            </p:grpSpPr>
            <p:sp>
              <p:nvSpPr>
                <p:cNvPr id="1346578" name="Rectangle 18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6579" name="Freeform 19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6580" name="Line 20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6581" name="Group 21"/>
              <p:cNvGrpSpPr>
                <a:grpSpLocks/>
              </p:cNvGrpSpPr>
              <p:nvPr/>
            </p:nvGrpSpPr>
            <p:grpSpPr bwMode="auto">
              <a:xfrm>
                <a:off x="3120" y="3360"/>
                <a:ext cx="626" cy="48"/>
                <a:chOff x="1536" y="2256"/>
                <a:chExt cx="626" cy="48"/>
              </a:xfrm>
            </p:grpSpPr>
            <p:sp>
              <p:nvSpPr>
                <p:cNvPr id="1346582" name="Rectangle 22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6583" name="Freeform 23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6584" name="Line 24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46585" name="Line 25"/>
              <p:cNvSpPr>
                <a:spLocks noChangeShapeType="1"/>
              </p:cNvSpPr>
              <p:nvPr/>
            </p:nvSpPr>
            <p:spPr bwMode="auto">
              <a:xfrm>
                <a:off x="3600" y="288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6586" name="Line 26"/>
              <p:cNvSpPr>
                <a:spLocks noChangeShapeType="1"/>
              </p:cNvSpPr>
              <p:nvPr/>
            </p:nvSpPr>
            <p:spPr bwMode="auto">
              <a:xfrm>
                <a:off x="3216" y="288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6587" name="Freeform 27"/>
              <p:cNvSpPr>
                <a:spLocks/>
              </p:cNvSpPr>
              <p:nvPr/>
            </p:nvSpPr>
            <p:spPr bwMode="auto">
              <a:xfrm>
                <a:off x="3408" y="2880"/>
                <a:ext cx="432" cy="912"/>
              </a:xfrm>
              <a:custGeom>
                <a:avLst/>
                <a:gdLst/>
                <a:ahLst/>
                <a:cxnLst>
                  <a:cxn ang="0">
                    <a:pos x="0" y="816"/>
                  </a:cxn>
                  <a:cxn ang="0">
                    <a:pos x="0" y="912"/>
                  </a:cxn>
                  <a:cxn ang="0">
                    <a:pos x="432" y="912"/>
                  </a:cxn>
                  <a:cxn ang="0">
                    <a:pos x="432" y="0"/>
                  </a:cxn>
                </a:cxnLst>
                <a:rect l="0" t="0" r="r" b="b"/>
                <a:pathLst>
                  <a:path w="432" h="912">
                    <a:moveTo>
                      <a:pt x="0" y="816"/>
                    </a:moveTo>
                    <a:lnTo>
                      <a:pt x="0" y="912"/>
                    </a:lnTo>
                    <a:lnTo>
                      <a:pt x="432" y="912"/>
                    </a:lnTo>
                    <a:lnTo>
                      <a:pt x="432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6588" name="Text Box 28"/>
              <p:cNvSpPr txBox="1">
                <a:spLocks noChangeArrowheads="1"/>
              </p:cNvSpPr>
              <p:nvPr/>
            </p:nvSpPr>
            <p:spPr bwMode="auto">
              <a:xfrm>
                <a:off x="3168" y="3120"/>
                <a:ext cx="471" cy="25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2000" dirty="0" err="1">
                    <a:latin typeface="Calibri"/>
                    <a:ea typeface="굴림" charset="-127"/>
                    <a:cs typeface="Calibri"/>
                  </a:rPr>
                  <a:t>Mult</a:t>
                </a:r>
                <a:r>
                  <a:rPr lang="en-US" altLang="ko-KR" sz="2000" dirty="0">
                    <a:latin typeface="Calibri"/>
                    <a:ea typeface="굴림" charset="-127"/>
                    <a:cs typeface="Calibri"/>
                  </a:rPr>
                  <a:t>.</a:t>
                </a:r>
              </a:p>
            </p:txBody>
          </p:sp>
        </p:grpSp>
        <p:sp>
          <p:nvSpPr>
            <p:cNvPr id="1346589" name="Line 29"/>
            <p:cNvSpPr>
              <a:spLocks noChangeShapeType="1"/>
            </p:cNvSpPr>
            <p:nvPr/>
          </p:nvSpPr>
          <p:spPr bwMode="auto">
            <a:xfrm>
              <a:off x="2448" y="2544"/>
              <a:ext cx="768" cy="33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6590" name="Rectangle 30"/>
            <p:cNvSpPr>
              <a:spLocks noChangeArrowheads="1"/>
            </p:cNvSpPr>
            <p:nvPr/>
          </p:nvSpPr>
          <p:spPr bwMode="auto">
            <a:xfrm>
              <a:off x="3408" y="1392"/>
              <a:ext cx="288" cy="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2000">
                  <a:latin typeface="Calibri"/>
                  <a:ea typeface="굴림" charset="-127"/>
                  <a:cs typeface="Calibri"/>
                </a:rPr>
                <a:t>V2</a:t>
              </a:r>
            </a:p>
          </p:txBody>
        </p:sp>
        <p:sp>
          <p:nvSpPr>
            <p:cNvPr id="1346591" name="Line 31"/>
            <p:cNvSpPr>
              <a:spLocks noChangeShapeType="1"/>
            </p:cNvSpPr>
            <p:nvPr/>
          </p:nvSpPr>
          <p:spPr bwMode="auto">
            <a:xfrm>
              <a:off x="3600" y="2208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6592" name="Rectangle 32"/>
            <p:cNvSpPr>
              <a:spLocks noChangeArrowheads="1"/>
            </p:cNvSpPr>
            <p:nvPr/>
          </p:nvSpPr>
          <p:spPr bwMode="auto">
            <a:xfrm>
              <a:off x="3744" y="1392"/>
              <a:ext cx="288" cy="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2000">
                  <a:latin typeface="Calibri"/>
                  <a:ea typeface="굴림" charset="-127"/>
                  <a:cs typeface="Calibri"/>
                </a:rPr>
                <a:t>V3</a:t>
              </a:r>
            </a:p>
          </p:txBody>
        </p:sp>
        <p:sp>
          <p:nvSpPr>
            <p:cNvPr id="1346593" name="Line 33"/>
            <p:cNvSpPr>
              <a:spLocks noChangeShapeType="1"/>
            </p:cNvSpPr>
            <p:nvPr/>
          </p:nvSpPr>
          <p:spPr bwMode="auto">
            <a:xfrm flipV="1">
              <a:off x="3840" y="2208"/>
              <a:ext cx="48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6594" name="Text Box 34"/>
            <p:cNvSpPr txBox="1">
              <a:spLocks noChangeArrowheads="1"/>
            </p:cNvSpPr>
            <p:nvPr/>
          </p:nvSpPr>
          <p:spPr bwMode="auto">
            <a:xfrm>
              <a:off x="2706" y="2494"/>
              <a:ext cx="526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 i="1" dirty="0">
                  <a:solidFill>
                    <a:schemeClr val="hlink"/>
                  </a:solidFill>
                  <a:latin typeface="Calibri"/>
                  <a:ea typeface="굴림" charset="-127"/>
                  <a:cs typeface="Calibri"/>
                </a:rPr>
                <a:t>Chain</a:t>
              </a:r>
            </a:p>
          </p:txBody>
        </p:sp>
      </p:grpSp>
      <p:grpSp>
        <p:nvGrpSpPr>
          <p:cNvPr id="1346595" name="Group 35"/>
          <p:cNvGrpSpPr>
            <a:grpSpLocks/>
          </p:cNvGrpSpPr>
          <p:nvPr/>
        </p:nvGrpSpPr>
        <p:grpSpPr bwMode="auto">
          <a:xfrm>
            <a:off x="6096000" y="2209800"/>
            <a:ext cx="2133600" cy="3810000"/>
            <a:chOff x="3840" y="1392"/>
            <a:chExt cx="1344" cy="2400"/>
          </a:xfrm>
        </p:grpSpPr>
        <p:grpSp>
          <p:nvGrpSpPr>
            <p:cNvPr id="1346596" name="Group 36"/>
            <p:cNvGrpSpPr>
              <a:grpSpLocks/>
            </p:cNvGrpSpPr>
            <p:nvPr/>
          </p:nvGrpSpPr>
          <p:grpSpPr bwMode="auto">
            <a:xfrm>
              <a:off x="4176" y="2880"/>
              <a:ext cx="720" cy="912"/>
              <a:chOff x="4176" y="2880"/>
              <a:chExt cx="720" cy="912"/>
            </a:xfrm>
          </p:grpSpPr>
          <p:sp>
            <p:nvSpPr>
              <p:cNvPr id="1346597" name="Freeform 37"/>
              <p:cNvSpPr>
                <a:spLocks/>
              </p:cNvSpPr>
              <p:nvPr/>
            </p:nvSpPr>
            <p:spPr bwMode="auto">
              <a:xfrm>
                <a:off x="4176" y="3024"/>
                <a:ext cx="576" cy="6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672"/>
                  </a:cxn>
                  <a:cxn ang="0">
                    <a:pos x="450" y="672"/>
                  </a:cxn>
                  <a:cxn ang="0">
                    <a:pos x="576" y="0"/>
                  </a:cxn>
                  <a:cxn ang="0">
                    <a:pos x="336" y="0"/>
                  </a:cxn>
                  <a:cxn ang="0">
                    <a:pos x="288" y="96"/>
                  </a:cxn>
                  <a:cxn ang="0">
                    <a:pos x="240" y="0"/>
                  </a:cxn>
                  <a:cxn ang="0">
                    <a:pos x="0" y="0"/>
                  </a:cxn>
                </a:cxnLst>
                <a:rect l="0" t="0" r="r" b="b"/>
                <a:pathLst>
                  <a:path w="576" h="672">
                    <a:moveTo>
                      <a:pt x="0" y="0"/>
                    </a:moveTo>
                    <a:lnTo>
                      <a:pt x="144" y="672"/>
                    </a:lnTo>
                    <a:lnTo>
                      <a:pt x="450" y="672"/>
                    </a:lnTo>
                    <a:lnTo>
                      <a:pt x="576" y="0"/>
                    </a:lnTo>
                    <a:lnTo>
                      <a:pt x="336" y="0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346598" name="Group 38"/>
              <p:cNvGrpSpPr>
                <a:grpSpLocks/>
              </p:cNvGrpSpPr>
              <p:nvPr/>
            </p:nvGrpSpPr>
            <p:grpSpPr bwMode="auto">
              <a:xfrm>
                <a:off x="4176" y="3600"/>
                <a:ext cx="626" cy="48"/>
                <a:chOff x="1536" y="2256"/>
                <a:chExt cx="626" cy="48"/>
              </a:xfrm>
            </p:grpSpPr>
            <p:sp>
              <p:nvSpPr>
                <p:cNvPr id="1346599" name="Rectangle 39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6600" name="Freeform 40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6601" name="Line 41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6602" name="Group 42"/>
              <p:cNvGrpSpPr>
                <a:grpSpLocks/>
              </p:cNvGrpSpPr>
              <p:nvPr/>
            </p:nvGrpSpPr>
            <p:grpSpPr bwMode="auto">
              <a:xfrm>
                <a:off x="4176" y="3120"/>
                <a:ext cx="626" cy="48"/>
                <a:chOff x="1536" y="2256"/>
                <a:chExt cx="626" cy="48"/>
              </a:xfrm>
            </p:grpSpPr>
            <p:sp>
              <p:nvSpPr>
                <p:cNvPr id="1346603" name="Rectangle 43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6604" name="Freeform 44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6605" name="Line 45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6606" name="Group 46"/>
              <p:cNvGrpSpPr>
                <a:grpSpLocks/>
              </p:cNvGrpSpPr>
              <p:nvPr/>
            </p:nvGrpSpPr>
            <p:grpSpPr bwMode="auto">
              <a:xfrm>
                <a:off x="4176" y="3360"/>
                <a:ext cx="626" cy="48"/>
                <a:chOff x="1536" y="2256"/>
                <a:chExt cx="626" cy="48"/>
              </a:xfrm>
            </p:grpSpPr>
            <p:sp>
              <p:nvSpPr>
                <p:cNvPr id="1346607" name="Rectangle 47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6608" name="Freeform 48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6609" name="Line 49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46610" name="Line 50"/>
              <p:cNvSpPr>
                <a:spLocks noChangeShapeType="1"/>
              </p:cNvSpPr>
              <p:nvPr/>
            </p:nvSpPr>
            <p:spPr bwMode="auto">
              <a:xfrm>
                <a:off x="4656" y="288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6611" name="Line 51"/>
              <p:cNvSpPr>
                <a:spLocks noChangeShapeType="1"/>
              </p:cNvSpPr>
              <p:nvPr/>
            </p:nvSpPr>
            <p:spPr bwMode="auto">
              <a:xfrm>
                <a:off x="4272" y="288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6612" name="Freeform 52"/>
              <p:cNvSpPr>
                <a:spLocks/>
              </p:cNvSpPr>
              <p:nvPr/>
            </p:nvSpPr>
            <p:spPr bwMode="auto">
              <a:xfrm>
                <a:off x="4464" y="2880"/>
                <a:ext cx="432" cy="912"/>
              </a:xfrm>
              <a:custGeom>
                <a:avLst/>
                <a:gdLst/>
                <a:ahLst/>
                <a:cxnLst>
                  <a:cxn ang="0">
                    <a:pos x="0" y="816"/>
                  </a:cxn>
                  <a:cxn ang="0">
                    <a:pos x="0" y="912"/>
                  </a:cxn>
                  <a:cxn ang="0">
                    <a:pos x="432" y="912"/>
                  </a:cxn>
                  <a:cxn ang="0">
                    <a:pos x="432" y="0"/>
                  </a:cxn>
                </a:cxnLst>
                <a:rect l="0" t="0" r="r" b="b"/>
                <a:pathLst>
                  <a:path w="432" h="912">
                    <a:moveTo>
                      <a:pt x="0" y="816"/>
                    </a:moveTo>
                    <a:lnTo>
                      <a:pt x="0" y="912"/>
                    </a:lnTo>
                    <a:lnTo>
                      <a:pt x="432" y="912"/>
                    </a:lnTo>
                    <a:lnTo>
                      <a:pt x="432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6613" name="Text Box 53"/>
              <p:cNvSpPr txBox="1">
                <a:spLocks noChangeArrowheads="1"/>
              </p:cNvSpPr>
              <p:nvPr/>
            </p:nvSpPr>
            <p:spPr bwMode="auto">
              <a:xfrm>
                <a:off x="4288" y="3120"/>
                <a:ext cx="380" cy="25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2000" dirty="0">
                    <a:latin typeface="Calibri"/>
                    <a:ea typeface="굴림" charset="-127"/>
                    <a:cs typeface="Calibri"/>
                  </a:rPr>
                  <a:t>Add</a:t>
                </a:r>
              </a:p>
            </p:txBody>
          </p:sp>
        </p:grpSp>
        <p:sp>
          <p:nvSpPr>
            <p:cNvPr id="1346614" name="Rectangle 54"/>
            <p:cNvSpPr>
              <a:spLocks noChangeArrowheads="1"/>
            </p:cNvSpPr>
            <p:nvPr/>
          </p:nvSpPr>
          <p:spPr bwMode="auto">
            <a:xfrm>
              <a:off x="4464" y="1392"/>
              <a:ext cx="288" cy="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2000" dirty="0">
                  <a:latin typeface="Calibri"/>
                  <a:ea typeface="굴림" charset="-127"/>
                  <a:cs typeface="Calibri"/>
                </a:rPr>
                <a:t>V4</a:t>
              </a:r>
            </a:p>
          </p:txBody>
        </p:sp>
        <p:sp>
          <p:nvSpPr>
            <p:cNvPr id="1346615" name="Rectangle 55"/>
            <p:cNvSpPr>
              <a:spLocks noChangeArrowheads="1"/>
            </p:cNvSpPr>
            <p:nvPr/>
          </p:nvSpPr>
          <p:spPr bwMode="auto">
            <a:xfrm>
              <a:off x="4896" y="1392"/>
              <a:ext cx="288" cy="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2000">
                  <a:latin typeface="Calibri"/>
                  <a:ea typeface="굴림" charset="-127"/>
                  <a:cs typeface="Calibri"/>
                </a:rPr>
                <a:t>V5</a:t>
              </a:r>
            </a:p>
          </p:txBody>
        </p:sp>
        <p:sp>
          <p:nvSpPr>
            <p:cNvPr id="1346616" name="Line 56"/>
            <p:cNvSpPr>
              <a:spLocks noChangeShapeType="1"/>
            </p:cNvSpPr>
            <p:nvPr/>
          </p:nvSpPr>
          <p:spPr bwMode="auto">
            <a:xfrm>
              <a:off x="3840" y="2640"/>
              <a:ext cx="43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6617" name="Line 57"/>
            <p:cNvSpPr>
              <a:spLocks noChangeShapeType="1"/>
            </p:cNvSpPr>
            <p:nvPr/>
          </p:nvSpPr>
          <p:spPr bwMode="auto">
            <a:xfrm>
              <a:off x="4656" y="2208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6618" name="Line 58"/>
            <p:cNvSpPr>
              <a:spLocks noChangeShapeType="1"/>
            </p:cNvSpPr>
            <p:nvPr/>
          </p:nvSpPr>
          <p:spPr bwMode="auto">
            <a:xfrm flipV="1">
              <a:off x="4896" y="2208"/>
              <a:ext cx="144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6619" name="Text Box 59"/>
            <p:cNvSpPr txBox="1">
              <a:spLocks noChangeArrowheads="1"/>
            </p:cNvSpPr>
            <p:nvPr/>
          </p:nvSpPr>
          <p:spPr bwMode="auto">
            <a:xfrm>
              <a:off x="3954" y="2542"/>
              <a:ext cx="526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 i="1" dirty="0">
                  <a:solidFill>
                    <a:schemeClr val="hlink"/>
                  </a:solidFill>
                  <a:latin typeface="Calibri"/>
                  <a:ea typeface="굴림" charset="-127"/>
                  <a:cs typeface="Calibri"/>
                </a:rPr>
                <a:t>Chain</a:t>
              </a:r>
              <a:endParaRPr lang="en-US" altLang="ko-KR" sz="2000" i="1" dirty="0">
                <a:latin typeface="Calibri"/>
                <a:ea typeface="굴림" charset="-127"/>
                <a:cs typeface="Calibri"/>
              </a:endParaRPr>
            </a:p>
          </p:txBody>
        </p:sp>
      </p:grpSp>
      <p:sp>
        <p:nvSpPr>
          <p:cNvPr id="1346620" name="Text Box 60"/>
          <p:cNvSpPr txBox="1">
            <a:spLocks noChangeArrowheads="1"/>
          </p:cNvSpPr>
          <p:nvPr/>
        </p:nvSpPr>
        <p:spPr bwMode="auto">
          <a:xfrm>
            <a:off x="533400" y="2814806"/>
            <a:ext cx="2647279" cy="101566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vld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 v1</a:t>
            </a:r>
          </a:p>
          <a:p>
            <a:pPr algn="l"/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vfmul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v3,v1,v2</a:t>
            </a:r>
          </a:p>
          <a:p>
            <a:pPr algn="l"/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Vfadd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v5, v3, v4</a:t>
            </a:r>
          </a:p>
        </p:txBody>
      </p:sp>
      <p:sp>
        <p:nvSpPr>
          <p:cNvPr id="1346621" name="Line 61"/>
          <p:cNvSpPr>
            <a:spLocks noChangeShapeType="1"/>
          </p:cNvSpPr>
          <p:nvPr/>
        </p:nvSpPr>
        <p:spPr bwMode="auto">
          <a:xfrm>
            <a:off x="1752600" y="3048000"/>
            <a:ext cx="228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46622" name="Line 62"/>
          <p:cNvSpPr>
            <a:spLocks noChangeShapeType="1"/>
          </p:cNvSpPr>
          <p:nvPr/>
        </p:nvSpPr>
        <p:spPr bwMode="auto">
          <a:xfrm>
            <a:off x="1905000" y="3429000"/>
            <a:ext cx="228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" name="日期占位符 3">
            <a:extLst>
              <a:ext uri="{FF2B5EF4-FFF2-40B4-BE49-F238E27FC236}">
                <a16:creationId xmlns:a16="http://schemas.microsoft.com/office/drawing/2014/main" id="{4720948D-B813-481A-A434-FEB76868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C63D808C-D241-45A2-8F46-510B0B897F4E}" type="datetime1">
              <a:rPr lang="zh-CN" altLang="en-US" smtClean="0"/>
              <a:t>2018/12/12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70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Vector Chaining Advantage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0B95-B1C9-C44E-942E-10E765C6C4BA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1348611" name="Group 3"/>
          <p:cNvGrpSpPr>
            <a:grpSpLocks/>
          </p:cNvGrpSpPr>
          <p:nvPr/>
        </p:nvGrpSpPr>
        <p:grpSpPr bwMode="auto">
          <a:xfrm>
            <a:off x="304800" y="3879850"/>
            <a:ext cx="8534400" cy="2235200"/>
            <a:chOff x="192" y="2444"/>
            <a:chExt cx="5376" cy="1408"/>
          </a:xfrm>
        </p:grpSpPr>
        <p:sp>
          <p:nvSpPr>
            <p:cNvPr id="1348612" name="Rectangle 4"/>
            <p:cNvSpPr>
              <a:spLocks noChangeArrowheads="1"/>
            </p:cNvSpPr>
            <p:nvPr/>
          </p:nvSpPr>
          <p:spPr bwMode="auto">
            <a:xfrm>
              <a:off x="192" y="2444"/>
              <a:ext cx="5376" cy="48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285750" indent="-285750" algn="l">
                <a:lnSpc>
                  <a:spcPct val="90000"/>
                </a:lnSpc>
                <a:spcBef>
                  <a:spcPct val="30000"/>
                </a:spcBef>
                <a:buSzPct val="100000"/>
                <a:buFontTx/>
                <a:buChar char="•"/>
              </a:pPr>
              <a:r>
                <a:rPr lang="en-US" altLang="ko-KR" sz="2400" dirty="0">
                  <a:latin typeface="Calibri"/>
                  <a:ea typeface="굴림" charset="-127"/>
                  <a:cs typeface="Calibri"/>
                </a:rPr>
                <a:t>With chaining, can start dependent instruction as soon as first result appears</a:t>
              </a:r>
            </a:p>
          </p:txBody>
        </p:sp>
        <p:grpSp>
          <p:nvGrpSpPr>
            <p:cNvPr id="1348613" name="Group 5"/>
            <p:cNvGrpSpPr>
              <a:grpSpLocks/>
            </p:cNvGrpSpPr>
            <p:nvPr/>
          </p:nvGrpSpPr>
          <p:grpSpPr bwMode="auto">
            <a:xfrm>
              <a:off x="816" y="3120"/>
              <a:ext cx="2064" cy="732"/>
              <a:chOff x="816" y="3120"/>
              <a:chExt cx="2064" cy="732"/>
            </a:xfrm>
          </p:grpSpPr>
          <p:sp>
            <p:nvSpPr>
              <p:cNvPr id="1348614" name="Rectangle 6"/>
              <p:cNvSpPr>
                <a:spLocks noChangeArrowheads="1"/>
              </p:cNvSpPr>
              <p:nvPr/>
            </p:nvSpPr>
            <p:spPr bwMode="auto">
              <a:xfrm>
                <a:off x="816" y="3120"/>
                <a:ext cx="1536" cy="240"/>
              </a:xfrm>
              <a:prstGeom prst="rect">
                <a:avLst/>
              </a:prstGeom>
              <a:solidFill>
                <a:srgbClr val="9999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800">
                    <a:solidFill>
                      <a:schemeClr val="bg1"/>
                    </a:solidFill>
                    <a:latin typeface="Calibri"/>
                    <a:ea typeface="굴림" charset="-127"/>
                    <a:cs typeface="Calibri"/>
                  </a:rPr>
                  <a:t>Load</a:t>
                </a:r>
              </a:p>
            </p:txBody>
          </p:sp>
          <p:sp>
            <p:nvSpPr>
              <p:cNvPr id="1348615" name="Rectangle 7"/>
              <p:cNvSpPr>
                <a:spLocks noChangeArrowheads="1"/>
              </p:cNvSpPr>
              <p:nvPr/>
            </p:nvSpPr>
            <p:spPr bwMode="auto">
              <a:xfrm>
                <a:off x="1104" y="3360"/>
                <a:ext cx="1536" cy="24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800">
                    <a:solidFill>
                      <a:schemeClr val="bg1"/>
                    </a:solidFill>
                    <a:latin typeface="Calibri"/>
                    <a:ea typeface="굴림" charset="-127"/>
                    <a:cs typeface="Calibri"/>
                  </a:rPr>
                  <a:t>Mul</a:t>
                </a:r>
              </a:p>
            </p:txBody>
          </p:sp>
          <p:sp>
            <p:nvSpPr>
              <p:cNvPr id="1348616" name="Rectangle 8"/>
              <p:cNvSpPr>
                <a:spLocks noChangeArrowheads="1"/>
              </p:cNvSpPr>
              <p:nvPr/>
            </p:nvSpPr>
            <p:spPr bwMode="auto">
              <a:xfrm>
                <a:off x="1344" y="3600"/>
                <a:ext cx="1536" cy="252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800" dirty="0">
                    <a:solidFill>
                      <a:schemeClr val="bg1"/>
                    </a:solidFill>
                    <a:latin typeface="Calibri"/>
                    <a:ea typeface="굴림" charset="-127"/>
                    <a:cs typeface="Calibri"/>
                  </a:rPr>
                  <a:t>Add</a:t>
                </a:r>
              </a:p>
            </p:txBody>
          </p:sp>
        </p:grpSp>
      </p:grpSp>
      <p:grpSp>
        <p:nvGrpSpPr>
          <p:cNvPr id="1348617" name="Group 9"/>
          <p:cNvGrpSpPr>
            <a:grpSpLocks/>
          </p:cNvGrpSpPr>
          <p:nvPr/>
        </p:nvGrpSpPr>
        <p:grpSpPr bwMode="auto">
          <a:xfrm>
            <a:off x="304800" y="1289051"/>
            <a:ext cx="8534400" cy="2173289"/>
            <a:chOff x="192" y="812"/>
            <a:chExt cx="5376" cy="1369"/>
          </a:xfrm>
        </p:grpSpPr>
        <p:grpSp>
          <p:nvGrpSpPr>
            <p:cNvPr id="1348618" name="Group 10"/>
            <p:cNvGrpSpPr>
              <a:grpSpLocks/>
            </p:cNvGrpSpPr>
            <p:nvPr/>
          </p:nvGrpSpPr>
          <p:grpSpPr bwMode="auto">
            <a:xfrm>
              <a:off x="624" y="1440"/>
              <a:ext cx="4608" cy="741"/>
              <a:chOff x="624" y="1440"/>
              <a:chExt cx="4608" cy="741"/>
            </a:xfrm>
          </p:grpSpPr>
          <p:grpSp>
            <p:nvGrpSpPr>
              <p:cNvPr id="1348619" name="Group 11"/>
              <p:cNvGrpSpPr>
                <a:grpSpLocks/>
              </p:cNvGrpSpPr>
              <p:nvPr/>
            </p:nvGrpSpPr>
            <p:grpSpPr bwMode="auto">
              <a:xfrm>
                <a:off x="624" y="1440"/>
                <a:ext cx="4608" cy="732"/>
                <a:chOff x="624" y="1440"/>
                <a:chExt cx="4608" cy="732"/>
              </a:xfrm>
            </p:grpSpPr>
            <p:sp>
              <p:nvSpPr>
                <p:cNvPr id="1348620" name="Rectangle 12"/>
                <p:cNvSpPr>
                  <a:spLocks noChangeArrowheads="1"/>
                </p:cNvSpPr>
                <p:nvPr/>
              </p:nvSpPr>
              <p:spPr bwMode="auto">
                <a:xfrm>
                  <a:off x="624" y="1440"/>
                  <a:ext cx="1536" cy="240"/>
                </a:xfrm>
                <a:prstGeom prst="rect">
                  <a:avLst/>
                </a:prstGeom>
                <a:solidFill>
                  <a:srgbClr val="9999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r>
                    <a:rPr lang="en-US" altLang="ko-KR" sz="2800" dirty="0">
                      <a:solidFill>
                        <a:schemeClr val="bg1"/>
                      </a:solidFill>
                      <a:latin typeface="Calibri"/>
                      <a:ea typeface="굴림" charset="-127"/>
                      <a:cs typeface="Calibri"/>
                    </a:rPr>
                    <a:t>Load</a:t>
                  </a:r>
                </a:p>
              </p:txBody>
            </p:sp>
            <p:sp>
              <p:nvSpPr>
                <p:cNvPr id="1348621" name="Rectangle 13"/>
                <p:cNvSpPr>
                  <a:spLocks noChangeArrowheads="1"/>
                </p:cNvSpPr>
                <p:nvPr/>
              </p:nvSpPr>
              <p:spPr bwMode="auto">
                <a:xfrm>
                  <a:off x="2160" y="1680"/>
                  <a:ext cx="1536" cy="24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r>
                    <a:rPr lang="en-US" altLang="ko-KR" sz="2800" dirty="0" err="1">
                      <a:solidFill>
                        <a:schemeClr val="bg1"/>
                      </a:solidFill>
                      <a:latin typeface="Calibri"/>
                      <a:ea typeface="굴림" charset="-127"/>
                      <a:cs typeface="Calibri"/>
                    </a:rPr>
                    <a:t>Mul</a:t>
                  </a:r>
                  <a:endParaRPr lang="en-US" altLang="ko-KR" sz="2800" dirty="0">
                    <a:solidFill>
                      <a:schemeClr val="bg1"/>
                    </a:solidFill>
                    <a:latin typeface="Calibri"/>
                    <a:ea typeface="굴림" charset="-127"/>
                    <a:cs typeface="Calibri"/>
                  </a:endParaRPr>
                </a:p>
              </p:txBody>
            </p:sp>
            <p:sp>
              <p:nvSpPr>
                <p:cNvPr id="1348622" name="Rectangle 14"/>
                <p:cNvSpPr>
                  <a:spLocks noChangeArrowheads="1"/>
                </p:cNvSpPr>
                <p:nvPr/>
              </p:nvSpPr>
              <p:spPr bwMode="auto">
                <a:xfrm>
                  <a:off x="3696" y="1920"/>
                  <a:ext cx="1536" cy="252"/>
                </a:xfrm>
                <a:prstGeom prst="rect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r>
                    <a:rPr lang="en-US" altLang="ko-KR" sz="2800" dirty="0">
                      <a:solidFill>
                        <a:schemeClr val="bg1"/>
                      </a:solidFill>
                      <a:latin typeface="Calibri"/>
                      <a:ea typeface="굴림" charset="-127"/>
                      <a:cs typeface="Calibri"/>
                    </a:rPr>
                    <a:t>Add</a:t>
                  </a:r>
                </a:p>
              </p:txBody>
            </p:sp>
          </p:grpSp>
          <p:grpSp>
            <p:nvGrpSpPr>
              <p:cNvPr id="1348623" name="Group 15"/>
              <p:cNvGrpSpPr>
                <a:grpSpLocks/>
              </p:cNvGrpSpPr>
              <p:nvPr/>
            </p:nvGrpSpPr>
            <p:grpSpPr bwMode="auto">
              <a:xfrm>
                <a:off x="1058" y="1851"/>
                <a:ext cx="862" cy="330"/>
                <a:chOff x="1058" y="1851"/>
                <a:chExt cx="862" cy="330"/>
              </a:xfrm>
            </p:grpSpPr>
            <p:sp>
              <p:nvSpPr>
                <p:cNvPr id="1348624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584" y="2016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862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058" y="1851"/>
                  <a:ext cx="572" cy="330"/>
                </a:xfrm>
                <a:prstGeom prst="rect">
                  <a:avLst/>
                </a:prstGeom>
                <a:noFill/>
                <a:ln w="31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altLang="ko-KR" sz="2800">
                      <a:latin typeface="Calibri"/>
                      <a:ea typeface="굴림" charset="-127"/>
                      <a:cs typeface="Calibri"/>
                    </a:rPr>
                    <a:t>Time</a:t>
                  </a:r>
                </a:p>
              </p:txBody>
            </p:sp>
          </p:grpSp>
        </p:grpSp>
        <p:sp>
          <p:nvSpPr>
            <p:cNvPr id="1348626" name="Rectangle 18"/>
            <p:cNvSpPr>
              <a:spLocks noChangeArrowheads="1"/>
            </p:cNvSpPr>
            <p:nvPr/>
          </p:nvSpPr>
          <p:spPr bwMode="auto">
            <a:xfrm>
              <a:off x="192" y="812"/>
              <a:ext cx="5376" cy="48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285750" indent="-285750" algn="l">
                <a:lnSpc>
                  <a:spcPct val="90000"/>
                </a:lnSpc>
                <a:spcBef>
                  <a:spcPct val="30000"/>
                </a:spcBef>
                <a:buSzPct val="100000"/>
                <a:buFontTx/>
                <a:buChar char="•"/>
              </a:pPr>
              <a:r>
                <a:rPr lang="en-US" altLang="ko-KR" sz="2400" dirty="0">
                  <a:latin typeface="Calibri"/>
                  <a:ea typeface="굴림" charset="-127"/>
                  <a:cs typeface="Calibri"/>
                </a:rPr>
                <a:t>Without chaining, must wait for last element of result to be written before starting dependent instruction</a:t>
              </a:r>
            </a:p>
          </p:txBody>
        </p:sp>
      </p:grpSp>
      <p:sp>
        <p:nvSpPr>
          <p:cNvPr id="22" name="日期占位符 3">
            <a:extLst>
              <a:ext uri="{FF2B5EF4-FFF2-40B4-BE49-F238E27FC236}">
                <a16:creationId xmlns:a16="http://schemas.microsoft.com/office/drawing/2014/main" id="{4720948D-B813-481A-A434-FEB76868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C63D808C-D241-45A2-8F46-510B0B897F4E}" type="datetime1">
              <a:rPr lang="zh-CN" altLang="en-US" smtClean="0"/>
              <a:t>2018/12/12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2314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A693C36-AE9A-4582-8828-F69DF760C8C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Lecture </a:t>
            </a:r>
            <a:r>
              <a:rPr lang="en-US" altLang="zh-CN" sz="4800" dirty="0"/>
              <a:t>10</a:t>
            </a:r>
            <a:br>
              <a:rPr lang="zh-CN" altLang="en-US" sz="4800" dirty="0"/>
            </a:br>
            <a:r>
              <a:rPr lang="en-US" altLang="zh-CN" sz="4800" dirty="0"/>
              <a:t>Vector Processor and  SIMD</a:t>
            </a:r>
            <a:endParaRPr lang="zh-CN" altLang="en-US" sz="4800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DAC882F-D65E-4D29-BF72-9D813EB3935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December </a:t>
            </a:r>
            <a:r>
              <a:rPr lang="en-US" altLang="zh-CN" dirty="0"/>
              <a:t>12</a:t>
            </a:r>
            <a:r>
              <a:rPr lang="zh-CN" altLang="en-US" dirty="0"/>
              <a:t>, 201</a:t>
            </a:r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6998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507484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Vector Startup</a:t>
            </a:r>
            <a:endParaRPr lang="en-US" altLang="ko-KR" dirty="0"/>
          </a:p>
        </p:txBody>
      </p:sp>
      <p:sp>
        <p:nvSpPr>
          <p:cNvPr id="1350659" name="Rectangle 3"/>
          <p:cNvSpPr>
            <a:spLocks noGrp="1" noChangeArrowheads="1"/>
          </p:cNvSpPr>
          <p:nvPr>
            <p:ph idx="1"/>
          </p:nvPr>
        </p:nvSpPr>
        <p:spPr>
          <a:xfrm>
            <a:off x="698500" y="762000"/>
            <a:ext cx="7683500" cy="5359400"/>
          </a:xfrm>
        </p:spPr>
        <p:txBody>
          <a:bodyPr/>
          <a:lstStyle/>
          <a:p>
            <a:r>
              <a:rPr lang="en-US" altLang="ko-KR" sz="2400" dirty="0"/>
              <a:t>Two components of vector startup penalty</a:t>
            </a:r>
          </a:p>
          <a:p>
            <a:pPr lvl="1"/>
            <a:r>
              <a:rPr lang="en-US" altLang="ko-KR" sz="2000" dirty="0"/>
              <a:t>functional unit latency (time through pipeline)</a:t>
            </a:r>
          </a:p>
          <a:p>
            <a:pPr lvl="1"/>
            <a:r>
              <a:rPr lang="en-US" altLang="ko-KR" sz="2000" dirty="0"/>
              <a:t>dead time or recovery time (time before another vector instruction can start down pipeline)</a:t>
            </a:r>
          </a:p>
        </p:txBody>
      </p:sp>
      <p:sp>
        <p:nvSpPr>
          <p:cNvPr id="8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877670" y="6390758"/>
            <a:ext cx="1905000" cy="292100"/>
          </a:xfrm>
          <a:prstGeom prst="rect">
            <a:avLst/>
          </a:prstGeom>
        </p:spPr>
        <p:txBody>
          <a:bodyPr/>
          <a:lstStyle/>
          <a:p>
            <a:fld id="{EA4BA7F1-CD0B-CF47-8830-D31C09C6905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350660" name="Group 4"/>
          <p:cNvGrpSpPr>
            <a:grpSpLocks/>
          </p:cNvGrpSpPr>
          <p:nvPr/>
        </p:nvGrpSpPr>
        <p:grpSpPr bwMode="auto">
          <a:xfrm>
            <a:off x="685800" y="2743200"/>
            <a:ext cx="1905000" cy="381000"/>
            <a:chOff x="480" y="1776"/>
            <a:chExt cx="1200" cy="240"/>
          </a:xfrm>
        </p:grpSpPr>
        <p:sp>
          <p:nvSpPr>
            <p:cNvPr id="1350661" name="Rectangle 5"/>
            <p:cNvSpPr>
              <a:spLocks noChangeArrowheads="1"/>
            </p:cNvSpPr>
            <p:nvPr/>
          </p:nvSpPr>
          <p:spPr bwMode="auto">
            <a:xfrm>
              <a:off x="48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2000" dirty="0">
                  <a:solidFill>
                    <a:schemeClr val="hlink"/>
                  </a:solidFill>
                  <a:latin typeface="Calibri"/>
                  <a:ea typeface="굴림" charset="-127"/>
                  <a:cs typeface="Calibri"/>
                </a:rPr>
                <a:t>R</a:t>
              </a:r>
            </a:p>
          </p:txBody>
        </p:sp>
        <p:sp>
          <p:nvSpPr>
            <p:cNvPr id="1350662" name="Rectangle 6"/>
            <p:cNvSpPr>
              <a:spLocks noChangeArrowheads="1"/>
            </p:cNvSpPr>
            <p:nvPr/>
          </p:nvSpPr>
          <p:spPr bwMode="auto">
            <a:xfrm>
              <a:off x="72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2000">
                  <a:solidFill>
                    <a:schemeClr val="hlink"/>
                  </a:solidFill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663" name="Rectangle 7"/>
            <p:cNvSpPr>
              <a:spLocks noChangeArrowheads="1"/>
            </p:cNvSpPr>
            <p:nvPr/>
          </p:nvSpPr>
          <p:spPr bwMode="auto">
            <a:xfrm>
              <a:off x="96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2000">
                  <a:solidFill>
                    <a:schemeClr val="hlink"/>
                  </a:solidFill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664" name="Rectangle 8"/>
            <p:cNvSpPr>
              <a:spLocks noChangeArrowheads="1"/>
            </p:cNvSpPr>
            <p:nvPr/>
          </p:nvSpPr>
          <p:spPr bwMode="auto">
            <a:xfrm>
              <a:off x="120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2000">
                  <a:solidFill>
                    <a:schemeClr val="hlink"/>
                  </a:solidFill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665" name="Rectangle 9"/>
            <p:cNvSpPr>
              <a:spLocks noChangeArrowheads="1"/>
            </p:cNvSpPr>
            <p:nvPr/>
          </p:nvSpPr>
          <p:spPr bwMode="auto">
            <a:xfrm>
              <a:off x="144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2000">
                  <a:solidFill>
                    <a:schemeClr val="hlink"/>
                  </a:solidFill>
                  <a:latin typeface="Calibri"/>
                  <a:ea typeface="굴림" charset="-127"/>
                  <a:cs typeface="Calibri"/>
                </a:rPr>
                <a:t>W</a:t>
              </a:r>
            </a:p>
          </p:txBody>
        </p:sp>
      </p:grpSp>
      <p:grpSp>
        <p:nvGrpSpPr>
          <p:cNvPr id="1350666" name="Group 10"/>
          <p:cNvGrpSpPr>
            <a:grpSpLocks/>
          </p:cNvGrpSpPr>
          <p:nvPr/>
        </p:nvGrpSpPr>
        <p:grpSpPr bwMode="auto">
          <a:xfrm>
            <a:off x="1066800" y="3124200"/>
            <a:ext cx="1905000" cy="381000"/>
            <a:chOff x="480" y="1776"/>
            <a:chExt cx="1200" cy="240"/>
          </a:xfrm>
        </p:grpSpPr>
        <p:sp>
          <p:nvSpPr>
            <p:cNvPr id="1350667" name="Rectangle 11"/>
            <p:cNvSpPr>
              <a:spLocks noChangeArrowheads="1"/>
            </p:cNvSpPr>
            <p:nvPr/>
          </p:nvSpPr>
          <p:spPr bwMode="auto">
            <a:xfrm>
              <a:off x="48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2000">
                  <a:solidFill>
                    <a:schemeClr val="hlink"/>
                  </a:solidFill>
                  <a:latin typeface="Calibri"/>
                  <a:ea typeface="굴림" charset="-127"/>
                  <a:cs typeface="Calibri"/>
                </a:rPr>
                <a:t>R</a:t>
              </a:r>
            </a:p>
          </p:txBody>
        </p:sp>
        <p:sp>
          <p:nvSpPr>
            <p:cNvPr id="1350668" name="Rectangle 12"/>
            <p:cNvSpPr>
              <a:spLocks noChangeArrowheads="1"/>
            </p:cNvSpPr>
            <p:nvPr/>
          </p:nvSpPr>
          <p:spPr bwMode="auto">
            <a:xfrm>
              <a:off x="72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2000">
                  <a:solidFill>
                    <a:schemeClr val="hlink"/>
                  </a:solidFill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669" name="Rectangle 13"/>
            <p:cNvSpPr>
              <a:spLocks noChangeArrowheads="1"/>
            </p:cNvSpPr>
            <p:nvPr/>
          </p:nvSpPr>
          <p:spPr bwMode="auto">
            <a:xfrm>
              <a:off x="96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2000">
                  <a:solidFill>
                    <a:schemeClr val="hlink"/>
                  </a:solidFill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670" name="Rectangle 14"/>
            <p:cNvSpPr>
              <a:spLocks noChangeArrowheads="1"/>
            </p:cNvSpPr>
            <p:nvPr/>
          </p:nvSpPr>
          <p:spPr bwMode="auto">
            <a:xfrm>
              <a:off x="120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2000">
                  <a:solidFill>
                    <a:schemeClr val="hlink"/>
                  </a:solidFill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671" name="Rectangle 15"/>
            <p:cNvSpPr>
              <a:spLocks noChangeArrowheads="1"/>
            </p:cNvSpPr>
            <p:nvPr/>
          </p:nvSpPr>
          <p:spPr bwMode="auto">
            <a:xfrm>
              <a:off x="144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2000">
                  <a:solidFill>
                    <a:schemeClr val="hlink"/>
                  </a:solidFill>
                  <a:latin typeface="Calibri"/>
                  <a:ea typeface="굴림" charset="-127"/>
                  <a:cs typeface="Calibri"/>
                </a:rPr>
                <a:t>W</a:t>
              </a:r>
            </a:p>
          </p:txBody>
        </p:sp>
      </p:grpSp>
      <p:grpSp>
        <p:nvGrpSpPr>
          <p:cNvPr id="1350672" name="Group 16"/>
          <p:cNvGrpSpPr>
            <a:grpSpLocks/>
          </p:cNvGrpSpPr>
          <p:nvPr/>
        </p:nvGrpSpPr>
        <p:grpSpPr bwMode="auto">
          <a:xfrm>
            <a:off x="1447800" y="3505200"/>
            <a:ext cx="1905000" cy="381000"/>
            <a:chOff x="480" y="1776"/>
            <a:chExt cx="1200" cy="240"/>
          </a:xfrm>
        </p:grpSpPr>
        <p:sp>
          <p:nvSpPr>
            <p:cNvPr id="1350673" name="Rectangle 17"/>
            <p:cNvSpPr>
              <a:spLocks noChangeArrowheads="1"/>
            </p:cNvSpPr>
            <p:nvPr/>
          </p:nvSpPr>
          <p:spPr bwMode="auto">
            <a:xfrm>
              <a:off x="48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2000">
                  <a:solidFill>
                    <a:schemeClr val="hlink"/>
                  </a:solidFill>
                  <a:latin typeface="Calibri"/>
                  <a:ea typeface="굴림" charset="-127"/>
                  <a:cs typeface="Calibri"/>
                </a:rPr>
                <a:t>R</a:t>
              </a:r>
            </a:p>
          </p:txBody>
        </p:sp>
        <p:sp>
          <p:nvSpPr>
            <p:cNvPr id="1350674" name="Rectangle 18"/>
            <p:cNvSpPr>
              <a:spLocks noChangeArrowheads="1"/>
            </p:cNvSpPr>
            <p:nvPr/>
          </p:nvSpPr>
          <p:spPr bwMode="auto">
            <a:xfrm>
              <a:off x="72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2000">
                  <a:solidFill>
                    <a:schemeClr val="hlink"/>
                  </a:solidFill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675" name="Rectangle 19"/>
            <p:cNvSpPr>
              <a:spLocks noChangeArrowheads="1"/>
            </p:cNvSpPr>
            <p:nvPr/>
          </p:nvSpPr>
          <p:spPr bwMode="auto">
            <a:xfrm>
              <a:off x="96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2000">
                  <a:solidFill>
                    <a:schemeClr val="hlink"/>
                  </a:solidFill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676" name="Rectangle 20"/>
            <p:cNvSpPr>
              <a:spLocks noChangeArrowheads="1"/>
            </p:cNvSpPr>
            <p:nvPr/>
          </p:nvSpPr>
          <p:spPr bwMode="auto">
            <a:xfrm>
              <a:off x="120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2000">
                  <a:solidFill>
                    <a:schemeClr val="hlink"/>
                  </a:solidFill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677" name="Rectangle 21"/>
            <p:cNvSpPr>
              <a:spLocks noChangeArrowheads="1"/>
            </p:cNvSpPr>
            <p:nvPr/>
          </p:nvSpPr>
          <p:spPr bwMode="auto">
            <a:xfrm>
              <a:off x="144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2000">
                  <a:solidFill>
                    <a:schemeClr val="hlink"/>
                  </a:solidFill>
                  <a:latin typeface="Calibri"/>
                  <a:ea typeface="굴림" charset="-127"/>
                  <a:cs typeface="Calibri"/>
                </a:rPr>
                <a:t>W</a:t>
              </a:r>
            </a:p>
          </p:txBody>
        </p:sp>
      </p:grpSp>
      <p:grpSp>
        <p:nvGrpSpPr>
          <p:cNvPr id="1350678" name="Group 22"/>
          <p:cNvGrpSpPr>
            <a:grpSpLocks/>
          </p:cNvGrpSpPr>
          <p:nvPr/>
        </p:nvGrpSpPr>
        <p:grpSpPr bwMode="auto">
          <a:xfrm>
            <a:off x="1828800" y="3886200"/>
            <a:ext cx="1905000" cy="381000"/>
            <a:chOff x="480" y="1776"/>
            <a:chExt cx="1200" cy="240"/>
          </a:xfrm>
        </p:grpSpPr>
        <p:sp>
          <p:nvSpPr>
            <p:cNvPr id="1350679" name="Rectangle 23"/>
            <p:cNvSpPr>
              <a:spLocks noChangeArrowheads="1"/>
            </p:cNvSpPr>
            <p:nvPr/>
          </p:nvSpPr>
          <p:spPr bwMode="auto">
            <a:xfrm>
              <a:off x="480" y="1776"/>
              <a:ext cx="240" cy="24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2000">
                  <a:latin typeface="Calibri"/>
                  <a:ea typeface="굴림" charset="-127"/>
                  <a:cs typeface="Calibri"/>
                </a:rPr>
                <a:t>R</a:t>
              </a:r>
            </a:p>
          </p:txBody>
        </p:sp>
        <p:sp>
          <p:nvSpPr>
            <p:cNvPr id="1350680" name="Rectangle 24"/>
            <p:cNvSpPr>
              <a:spLocks noChangeArrowheads="1"/>
            </p:cNvSpPr>
            <p:nvPr/>
          </p:nvSpPr>
          <p:spPr bwMode="auto">
            <a:xfrm>
              <a:off x="720" y="1776"/>
              <a:ext cx="240" cy="24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2000"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681" name="Rectangle 25"/>
            <p:cNvSpPr>
              <a:spLocks noChangeArrowheads="1"/>
            </p:cNvSpPr>
            <p:nvPr/>
          </p:nvSpPr>
          <p:spPr bwMode="auto">
            <a:xfrm>
              <a:off x="960" y="1776"/>
              <a:ext cx="240" cy="24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2000"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682" name="Rectangle 26"/>
            <p:cNvSpPr>
              <a:spLocks noChangeArrowheads="1"/>
            </p:cNvSpPr>
            <p:nvPr/>
          </p:nvSpPr>
          <p:spPr bwMode="auto">
            <a:xfrm>
              <a:off x="1200" y="1776"/>
              <a:ext cx="240" cy="24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2000"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683" name="Rectangle 27"/>
            <p:cNvSpPr>
              <a:spLocks noChangeArrowheads="1"/>
            </p:cNvSpPr>
            <p:nvPr/>
          </p:nvSpPr>
          <p:spPr bwMode="auto">
            <a:xfrm>
              <a:off x="1440" y="1776"/>
              <a:ext cx="240" cy="24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2000">
                  <a:latin typeface="Calibri"/>
                  <a:ea typeface="굴림" charset="-127"/>
                  <a:cs typeface="Calibri"/>
                </a:rPr>
                <a:t>W</a:t>
              </a:r>
            </a:p>
          </p:txBody>
        </p:sp>
      </p:grpSp>
      <p:grpSp>
        <p:nvGrpSpPr>
          <p:cNvPr id="1350684" name="Group 28"/>
          <p:cNvGrpSpPr>
            <a:grpSpLocks/>
          </p:cNvGrpSpPr>
          <p:nvPr/>
        </p:nvGrpSpPr>
        <p:grpSpPr bwMode="auto">
          <a:xfrm>
            <a:off x="2209800" y="4267200"/>
            <a:ext cx="1905000" cy="381000"/>
            <a:chOff x="480" y="1776"/>
            <a:chExt cx="1200" cy="240"/>
          </a:xfrm>
        </p:grpSpPr>
        <p:sp>
          <p:nvSpPr>
            <p:cNvPr id="1350685" name="Rectangle 29"/>
            <p:cNvSpPr>
              <a:spLocks noChangeArrowheads="1"/>
            </p:cNvSpPr>
            <p:nvPr/>
          </p:nvSpPr>
          <p:spPr bwMode="auto">
            <a:xfrm>
              <a:off x="480" y="1776"/>
              <a:ext cx="240" cy="24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2000">
                  <a:latin typeface="Calibri"/>
                  <a:ea typeface="굴림" charset="-127"/>
                  <a:cs typeface="Calibri"/>
                </a:rPr>
                <a:t>R</a:t>
              </a:r>
            </a:p>
          </p:txBody>
        </p:sp>
        <p:sp>
          <p:nvSpPr>
            <p:cNvPr id="1350686" name="Rectangle 30"/>
            <p:cNvSpPr>
              <a:spLocks noChangeArrowheads="1"/>
            </p:cNvSpPr>
            <p:nvPr/>
          </p:nvSpPr>
          <p:spPr bwMode="auto">
            <a:xfrm>
              <a:off x="720" y="1776"/>
              <a:ext cx="240" cy="24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2000"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687" name="Rectangle 31"/>
            <p:cNvSpPr>
              <a:spLocks noChangeArrowheads="1"/>
            </p:cNvSpPr>
            <p:nvPr/>
          </p:nvSpPr>
          <p:spPr bwMode="auto">
            <a:xfrm>
              <a:off x="960" y="1776"/>
              <a:ext cx="240" cy="24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2000"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688" name="Rectangle 32"/>
            <p:cNvSpPr>
              <a:spLocks noChangeArrowheads="1"/>
            </p:cNvSpPr>
            <p:nvPr/>
          </p:nvSpPr>
          <p:spPr bwMode="auto">
            <a:xfrm>
              <a:off x="1200" y="1776"/>
              <a:ext cx="240" cy="24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2000"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689" name="Rectangle 33"/>
            <p:cNvSpPr>
              <a:spLocks noChangeArrowheads="1"/>
            </p:cNvSpPr>
            <p:nvPr/>
          </p:nvSpPr>
          <p:spPr bwMode="auto">
            <a:xfrm>
              <a:off x="1440" y="1776"/>
              <a:ext cx="240" cy="24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2000">
                  <a:latin typeface="Calibri"/>
                  <a:ea typeface="굴림" charset="-127"/>
                  <a:cs typeface="Calibri"/>
                </a:rPr>
                <a:t>W</a:t>
              </a:r>
            </a:p>
          </p:txBody>
        </p:sp>
      </p:grpSp>
      <p:grpSp>
        <p:nvGrpSpPr>
          <p:cNvPr id="1350690" name="Group 34"/>
          <p:cNvGrpSpPr>
            <a:grpSpLocks/>
          </p:cNvGrpSpPr>
          <p:nvPr/>
        </p:nvGrpSpPr>
        <p:grpSpPr bwMode="auto">
          <a:xfrm>
            <a:off x="2590800" y="4648200"/>
            <a:ext cx="1905000" cy="381000"/>
            <a:chOff x="480" y="1776"/>
            <a:chExt cx="1200" cy="240"/>
          </a:xfrm>
        </p:grpSpPr>
        <p:sp>
          <p:nvSpPr>
            <p:cNvPr id="1350691" name="Rectangle 35"/>
            <p:cNvSpPr>
              <a:spLocks noChangeArrowheads="1"/>
            </p:cNvSpPr>
            <p:nvPr/>
          </p:nvSpPr>
          <p:spPr bwMode="auto">
            <a:xfrm>
              <a:off x="480" y="1776"/>
              <a:ext cx="240" cy="24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2000">
                  <a:latin typeface="Calibri"/>
                  <a:ea typeface="굴림" charset="-127"/>
                  <a:cs typeface="Calibri"/>
                </a:rPr>
                <a:t>R</a:t>
              </a:r>
            </a:p>
          </p:txBody>
        </p:sp>
        <p:sp>
          <p:nvSpPr>
            <p:cNvPr id="1350692" name="Rectangle 36"/>
            <p:cNvSpPr>
              <a:spLocks noChangeArrowheads="1"/>
            </p:cNvSpPr>
            <p:nvPr/>
          </p:nvSpPr>
          <p:spPr bwMode="auto">
            <a:xfrm>
              <a:off x="720" y="1776"/>
              <a:ext cx="240" cy="24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2000"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693" name="Rectangle 37"/>
            <p:cNvSpPr>
              <a:spLocks noChangeArrowheads="1"/>
            </p:cNvSpPr>
            <p:nvPr/>
          </p:nvSpPr>
          <p:spPr bwMode="auto">
            <a:xfrm>
              <a:off x="960" y="1776"/>
              <a:ext cx="240" cy="24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2000"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694" name="Rectangle 38"/>
            <p:cNvSpPr>
              <a:spLocks noChangeArrowheads="1"/>
            </p:cNvSpPr>
            <p:nvPr/>
          </p:nvSpPr>
          <p:spPr bwMode="auto">
            <a:xfrm>
              <a:off x="1200" y="1776"/>
              <a:ext cx="240" cy="24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2000"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695" name="Rectangle 39"/>
            <p:cNvSpPr>
              <a:spLocks noChangeArrowheads="1"/>
            </p:cNvSpPr>
            <p:nvPr/>
          </p:nvSpPr>
          <p:spPr bwMode="auto">
            <a:xfrm>
              <a:off x="1440" y="1776"/>
              <a:ext cx="240" cy="24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2000">
                  <a:latin typeface="Calibri"/>
                  <a:ea typeface="굴림" charset="-127"/>
                  <a:cs typeface="Calibri"/>
                </a:rPr>
                <a:t>W</a:t>
              </a:r>
            </a:p>
          </p:txBody>
        </p:sp>
      </p:grpSp>
      <p:grpSp>
        <p:nvGrpSpPr>
          <p:cNvPr id="1350696" name="Group 40"/>
          <p:cNvGrpSpPr>
            <a:grpSpLocks/>
          </p:cNvGrpSpPr>
          <p:nvPr/>
        </p:nvGrpSpPr>
        <p:grpSpPr bwMode="auto">
          <a:xfrm>
            <a:off x="2971800" y="5029200"/>
            <a:ext cx="1905000" cy="381000"/>
            <a:chOff x="480" y="1776"/>
            <a:chExt cx="1200" cy="240"/>
          </a:xfrm>
        </p:grpSpPr>
        <p:sp>
          <p:nvSpPr>
            <p:cNvPr id="1350697" name="Rectangle 41"/>
            <p:cNvSpPr>
              <a:spLocks noChangeArrowheads="1"/>
            </p:cNvSpPr>
            <p:nvPr/>
          </p:nvSpPr>
          <p:spPr bwMode="auto">
            <a:xfrm>
              <a:off x="480" y="1776"/>
              <a:ext cx="240" cy="24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1800">
                  <a:latin typeface="Calibri"/>
                  <a:ea typeface="굴림" charset="-127"/>
                  <a:cs typeface="Calibri"/>
                </a:rPr>
                <a:t>R</a:t>
              </a:r>
            </a:p>
          </p:txBody>
        </p:sp>
        <p:sp>
          <p:nvSpPr>
            <p:cNvPr id="1350698" name="Rectangle 42"/>
            <p:cNvSpPr>
              <a:spLocks noChangeArrowheads="1"/>
            </p:cNvSpPr>
            <p:nvPr/>
          </p:nvSpPr>
          <p:spPr bwMode="auto">
            <a:xfrm>
              <a:off x="720" y="1776"/>
              <a:ext cx="240" cy="24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1800"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699" name="Rectangle 43"/>
            <p:cNvSpPr>
              <a:spLocks noChangeArrowheads="1"/>
            </p:cNvSpPr>
            <p:nvPr/>
          </p:nvSpPr>
          <p:spPr bwMode="auto">
            <a:xfrm>
              <a:off x="960" y="1776"/>
              <a:ext cx="240" cy="24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1800"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700" name="Rectangle 44"/>
            <p:cNvSpPr>
              <a:spLocks noChangeArrowheads="1"/>
            </p:cNvSpPr>
            <p:nvPr/>
          </p:nvSpPr>
          <p:spPr bwMode="auto">
            <a:xfrm>
              <a:off x="1200" y="1776"/>
              <a:ext cx="240" cy="24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1800"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701" name="Rectangle 45"/>
            <p:cNvSpPr>
              <a:spLocks noChangeArrowheads="1"/>
            </p:cNvSpPr>
            <p:nvPr/>
          </p:nvSpPr>
          <p:spPr bwMode="auto">
            <a:xfrm>
              <a:off x="1440" y="1776"/>
              <a:ext cx="240" cy="24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1800">
                  <a:latin typeface="Calibri"/>
                  <a:ea typeface="굴림" charset="-127"/>
                  <a:cs typeface="Calibri"/>
                </a:rPr>
                <a:t>W</a:t>
              </a:r>
            </a:p>
          </p:txBody>
        </p:sp>
      </p:grpSp>
      <p:grpSp>
        <p:nvGrpSpPr>
          <p:cNvPr id="1350702" name="Group 46"/>
          <p:cNvGrpSpPr>
            <a:grpSpLocks/>
          </p:cNvGrpSpPr>
          <p:nvPr/>
        </p:nvGrpSpPr>
        <p:grpSpPr bwMode="auto">
          <a:xfrm>
            <a:off x="3352800" y="5410200"/>
            <a:ext cx="1905000" cy="381000"/>
            <a:chOff x="480" y="1776"/>
            <a:chExt cx="1200" cy="240"/>
          </a:xfrm>
        </p:grpSpPr>
        <p:sp>
          <p:nvSpPr>
            <p:cNvPr id="1350703" name="Rectangle 47"/>
            <p:cNvSpPr>
              <a:spLocks noChangeArrowheads="1"/>
            </p:cNvSpPr>
            <p:nvPr/>
          </p:nvSpPr>
          <p:spPr bwMode="auto">
            <a:xfrm>
              <a:off x="48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2000">
                  <a:solidFill>
                    <a:schemeClr val="accent2"/>
                  </a:solidFill>
                  <a:latin typeface="Calibri"/>
                  <a:ea typeface="굴림" charset="-127"/>
                  <a:cs typeface="Calibri"/>
                </a:rPr>
                <a:t>R</a:t>
              </a:r>
            </a:p>
          </p:txBody>
        </p:sp>
        <p:sp>
          <p:nvSpPr>
            <p:cNvPr id="1350704" name="Rectangle 48"/>
            <p:cNvSpPr>
              <a:spLocks noChangeArrowheads="1"/>
            </p:cNvSpPr>
            <p:nvPr/>
          </p:nvSpPr>
          <p:spPr bwMode="auto">
            <a:xfrm>
              <a:off x="72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2000">
                  <a:solidFill>
                    <a:schemeClr val="accent2"/>
                  </a:solidFill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705" name="Rectangle 49"/>
            <p:cNvSpPr>
              <a:spLocks noChangeArrowheads="1"/>
            </p:cNvSpPr>
            <p:nvPr/>
          </p:nvSpPr>
          <p:spPr bwMode="auto">
            <a:xfrm>
              <a:off x="96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2000">
                  <a:solidFill>
                    <a:schemeClr val="accent2"/>
                  </a:solidFill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706" name="Rectangle 50"/>
            <p:cNvSpPr>
              <a:spLocks noChangeArrowheads="1"/>
            </p:cNvSpPr>
            <p:nvPr/>
          </p:nvSpPr>
          <p:spPr bwMode="auto">
            <a:xfrm>
              <a:off x="120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2000">
                  <a:solidFill>
                    <a:schemeClr val="accent2"/>
                  </a:solidFill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707" name="Rectangle 51"/>
            <p:cNvSpPr>
              <a:spLocks noChangeArrowheads="1"/>
            </p:cNvSpPr>
            <p:nvPr/>
          </p:nvSpPr>
          <p:spPr bwMode="auto">
            <a:xfrm>
              <a:off x="144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2000">
                  <a:solidFill>
                    <a:schemeClr val="accent2"/>
                  </a:solidFill>
                  <a:latin typeface="Calibri"/>
                  <a:ea typeface="굴림" charset="-127"/>
                  <a:cs typeface="Calibri"/>
                </a:rPr>
                <a:t>W</a:t>
              </a:r>
            </a:p>
          </p:txBody>
        </p:sp>
      </p:grpSp>
      <p:grpSp>
        <p:nvGrpSpPr>
          <p:cNvPr id="1350708" name="Group 52"/>
          <p:cNvGrpSpPr>
            <a:grpSpLocks/>
          </p:cNvGrpSpPr>
          <p:nvPr/>
        </p:nvGrpSpPr>
        <p:grpSpPr bwMode="auto">
          <a:xfrm>
            <a:off x="3733800" y="5791200"/>
            <a:ext cx="1905000" cy="381000"/>
            <a:chOff x="480" y="1776"/>
            <a:chExt cx="1200" cy="240"/>
          </a:xfrm>
        </p:grpSpPr>
        <p:sp>
          <p:nvSpPr>
            <p:cNvPr id="1350709" name="Rectangle 53"/>
            <p:cNvSpPr>
              <a:spLocks noChangeArrowheads="1"/>
            </p:cNvSpPr>
            <p:nvPr/>
          </p:nvSpPr>
          <p:spPr bwMode="auto">
            <a:xfrm>
              <a:off x="48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2000">
                  <a:solidFill>
                    <a:schemeClr val="accent2"/>
                  </a:solidFill>
                  <a:latin typeface="Calibri"/>
                  <a:ea typeface="굴림" charset="-127"/>
                  <a:cs typeface="Calibri"/>
                </a:rPr>
                <a:t>R</a:t>
              </a:r>
            </a:p>
          </p:txBody>
        </p:sp>
        <p:sp>
          <p:nvSpPr>
            <p:cNvPr id="1350710" name="Rectangle 54"/>
            <p:cNvSpPr>
              <a:spLocks noChangeArrowheads="1"/>
            </p:cNvSpPr>
            <p:nvPr/>
          </p:nvSpPr>
          <p:spPr bwMode="auto">
            <a:xfrm>
              <a:off x="72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2000">
                  <a:solidFill>
                    <a:schemeClr val="accent2"/>
                  </a:solidFill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711" name="Rectangle 55"/>
            <p:cNvSpPr>
              <a:spLocks noChangeArrowheads="1"/>
            </p:cNvSpPr>
            <p:nvPr/>
          </p:nvSpPr>
          <p:spPr bwMode="auto">
            <a:xfrm>
              <a:off x="96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2000">
                  <a:solidFill>
                    <a:schemeClr val="accent2"/>
                  </a:solidFill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712" name="Rectangle 56"/>
            <p:cNvSpPr>
              <a:spLocks noChangeArrowheads="1"/>
            </p:cNvSpPr>
            <p:nvPr/>
          </p:nvSpPr>
          <p:spPr bwMode="auto">
            <a:xfrm>
              <a:off x="120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2000">
                  <a:solidFill>
                    <a:schemeClr val="accent2"/>
                  </a:solidFill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713" name="Rectangle 57"/>
            <p:cNvSpPr>
              <a:spLocks noChangeArrowheads="1"/>
            </p:cNvSpPr>
            <p:nvPr/>
          </p:nvSpPr>
          <p:spPr bwMode="auto">
            <a:xfrm>
              <a:off x="144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2000">
                  <a:solidFill>
                    <a:schemeClr val="accent2"/>
                  </a:solidFill>
                  <a:latin typeface="Calibri"/>
                  <a:ea typeface="굴림" charset="-127"/>
                  <a:cs typeface="Calibri"/>
                </a:rPr>
                <a:t>W</a:t>
              </a:r>
            </a:p>
          </p:txBody>
        </p:sp>
      </p:grpSp>
      <p:grpSp>
        <p:nvGrpSpPr>
          <p:cNvPr id="1350714" name="Group 58"/>
          <p:cNvGrpSpPr>
            <a:grpSpLocks/>
          </p:cNvGrpSpPr>
          <p:nvPr/>
        </p:nvGrpSpPr>
        <p:grpSpPr bwMode="auto">
          <a:xfrm>
            <a:off x="4114800" y="6172200"/>
            <a:ext cx="1905000" cy="381000"/>
            <a:chOff x="480" y="1776"/>
            <a:chExt cx="1200" cy="240"/>
          </a:xfrm>
        </p:grpSpPr>
        <p:sp>
          <p:nvSpPr>
            <p:cNvPr id="1350715" name="Rectangle 59"/>
            <p:cNvSpPr>
              <a:spLocks noChangeArrowheads="1"/>
            </p:cNvSpPr>
            <p:nvPr/>
          </p:nvSpPr>
          <p:spPr bwMode="auto">
            <a:xfrm>
              <a:off x="48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2000">
                  <a:solidFill>
                    <a:schemeClr val="accent2"/>
                  </a:solidFill>
                  <a:latin typeface="Calibri"/>
                  <a:ea typeface="굴림" charset="-127"/>
                  <a:cs typeface="Calibri"/>
                </a:rPr>
                <a:t>R</a:t>
              </a:r>
            </a:p>
          </p:txBody>
        </p:sp>
        <p:sp>
          <p:nvSpPr>
            <p:cNvPr id="1350716" name="Rectangle 60"/>
            <p:cNvSpPr>
              <a:spLocks noChangeArrowheads="1"/>
            </p:cNvSpPr>
            <p:nvPr/>
          </p:nvSpPr>
          <p:spPr bwMode="auto">
            <a:xfrm>
              <a:off x="72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2000">
                  <a:solidFill>
                    <a:schemeClr val="accent2"/>
                  </a:solidFill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717" name="Rectangle 61"/>
            <p:cNvSpPr>
              <a:spLocks noChangeArrowheads="1"/>
            </p:cNvSpPr>
            <p:nvPr/>
          </p:nvSpPr>
          <p:spPr bwMode="auto">
            <a:xfrm>
              <a:off x="96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2000">
                  <a:solidFill>
                    <a:schemeClr val="accent2"/>
                  </a:solidFill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718" name="Rectangle 62"/>
            <p:cNvSpPr>
              <a:spLocks noChangeArrowheads="1"/>
            </p:cNvSpPr>
            <p:nvPr/>
          </p:nvSpPr>
          <p:spPr bwMode="auto">
            <a:xfrm>
              <a:off x="120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2000">
                  <a:solidFill>
                    <a:schemeClr val="accent2"/>
                  </a:solidFill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719" name="Rectangle 63"/>
            <p:cNvSpPr>
              <a:spLocks noChangeArrowheads="1"/>
            </p:cNvSpPr>
            <p:nvPr/>
          </p:nvSpPr>
          <p:spPr bwMode="auto">
            <a:xfrm>
              <a:off x="144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2000">
                  <a:solidFill>
                    <a:schemeClr val="accent2"/>
                  </a:solidFill>
                  <a:latin typeface="Calibri"/>
                  <a:ea typeface="굴림" charset="-127"/>
                  <a:cs typeface="Calibri"/>
                </a:rPr>
                <a:t>W</a:t>
              </a:r>
            </a:p>
          </p:txBody>
        </p:sp>
      </p:grpSp>
      <p:sp>
        <p:nvSpPr>
          <p:cNvPr id="1350720" name="Line 64"/>
          <p:cNvSpPr>
            <a:spLocks noChangeShapeType="1"/>
          </p:cNvSpPr>
          <p:nvPr/>
        </p:nvSpPr>
        <p:spPr bwMode="auto">
          <a:xfrm>
            <a:off x="685800" y="2362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50721" name="Line 65"/>
          <p:cNvSpPr>
            <a:spLocks noChangeShapeType="1"/>
          </p:cNvSpPr>
          <p:nvPr/>
        </p:nvSpPr>
        <p:spPr bwMode="auto">
          <a:xfrm>
            <a:off x="2590800" y="2362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50722" name="Line 66"/>
          <p:cNvSpPr>
            <a:spLocks noChangeShapeType="1"/>
          </p:cNvSpPr>
          <p:nvPr/>
        </p:nvSpPr>
        <p:spPr bwMode="auto">
          <a:xfrm>
            <a:off x="685800" y="25146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50723" name="Text Box 67"/>
          <p:cNvSpPr txBox="1">
            <a:spLocks noChangeArrowheads="1"/>
          </p:cNvSpPr>
          <p:nvPr/>
        </p:nvSpPr>
        <p:spPr bwMode="auto">
          <a:xfrm>
            <a:off x="582635" y="2056399"/>
            <a:ext cx="214784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latin typeface="Calibri"/>
                <a:ea typeface="굴림" charset="-127"/>
                <a:cs typeface="Calibri"/>
              </a:rPr>
              <a:t>Functional Unit Latency</a:t>
            </a:r>
          </a:p>
        </p:txBody>
      </p:sp>
      <p:sp>
        <p:nvSpPr>
          <p:cNvPr id="1350724" name="Line 68"/>
          <p:cNvSpPr>
            <a:spLocks noChangeShapeType="1"/>
          </p:cNvSpPr>
          <p:nvPr/>
        </p:nvSpPr>
        <p:spPr bwMode="auto">
          <a:xfrm>
            <a:off x="1828800" y="43434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50725" name="Line 69"/>
          <p:cNvSpPr>
            <a:spLocks noChangeShapeType="1"/>
          </p:cNvSpPr>
          <p:nvPr/>
        </p:nvSpPr>
        <p:spPr bwMode="auto">
          <a:xfrm>
            <a:off x="3352800" y="5867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50726" name="Line 70"/>
          <p:cNvSpPr>
            <a:spLocks noChangeShapeType="1"/>
          </p:cNvSpPr>
          <p:nvPr/>
        </p:nvSpPr>
        <p:spPr bwMode="auto">
          <a:xfrm>
            <a:off x="1828800" y="60198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50727" name="Text Box 71"/>
          <p:cNvSpPr txBox="1">
            <a:spLocks noChangeArrowheads="1"/>
          </p:cNvSpPr>
          <p:nvPr/>
        </p:nvSpPr>
        <p:spPr bwMode="auto">
          <a:xfrm>
            <a:off x="2040907" y="5698610"/>
            <a:ext cx="119027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altLang="ko-KR" sz="1800">
                <a:latin typeface="Calibri"/>
                <a:ea typeface="굴림" charset="-127"/>
                <a:cs typeface="Calibri"/>
              </a:rPr>
              <a:t>Dead Time</a:t>
            </a:r>
          </a:p>
        </p:txBody>
      </p:sp>
      <p:sp>
        <p:nvSpPr>
          <p:cNvPr id="1350728" name="Line 72"/>
          <p:cNvSpPr>
            <a:spLocks noChangeShapeType="1"/>
          </p:cNvSpPr>
          <p:nvPr/>
        </p:nvSpPr>
        <p:spPr bwMode="auto">
          <a:xfrm>
            <a:off x="6400800" y="27432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50729" name="Line 73"/>
          <p:cNvSpPr>
            <a:spLocks noChangeShapeType="1"/>
          </p:cNvSpPr>
          <p:nvPr/>
        </p:nvSpPr>
        <p:spPr bwMode="auto">
          <a:xfrm>
            <a:off x="6400800" y="38862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50730" name="Line 74"/>
          <p:cNvSpPr>
            <a:spLocks noChangeShapeType="1"/>
          </p:cNvSpPr>
          <p:nvPr/>
        </p:nvSpPr>
        <p:spPr bwMode="auto">
          <a:xfrm>
            <a:off x="6400800" y="53340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50731" name="Line 75"/>
          <p:cNvSpPr>
            <a:spLocks noChangeShapeType="1"/>
          </p:cNvSpPr>
          <p:nvPr/>
        </p:nvSpPr>
        <p:spPr bwMode="auto">
          <a:xfrm>
            <a:off x="6400800" y="64770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50732" name="Line 76"/>
          <p:cNvSpPr>
            <a:spLocks noChangeShapeType="1"/>
          </p:cNvSpPr>
          <p:nvPr/>
        </p:nvSpPr>
        <p:spPr bwMode="auto">
          <a:xfrm>
            <a:off x="7239000" y="2743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50733" name="Line 77"/>
          <p:cNvSpPr>
            <a:spLocks noChangeShapeType="1"/>
          </p:cNvSpPr>
          <p:nvPr/>
        </p:nvSpPr>
        <p:spPr bwMode="auto">
          <a:xfrm>
            <a:off x="7239000" y="38862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50734" name="Line 78"/>
          <p:cNvSpPr>
            <a:spLocks noChangeShapeType="1"/>
          </p:cNvSpPr>
          <p:nvPr/>
        </p:nvSpPr>
        <p:spPr bwMode="auto">
          <a:xfrm>
            <a:off x="7239000" y="53340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50735" name="Text Box 79"/>
          <p:cNvSpPr txBox="1">
            <a:spLocks noChangeArrowheads="1"/>
          </p:cNvSpPr>
          <p:nvPr/>
        </p:nvSpPr>
        <p:spPr bwMode="auto">
          <a:xfrm>
            <a:off x="6063301" y="3107810"/>
            <a:ext cx="233711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altLang="ko-KR" sz="1800" dirty="0">
                <a:solidFill>
                  <a:schemeClr val="hlink"/>
                </a:solidFill>
                <a:latin typeface="Calibri"/>
                <a:ea typeface="굴림" charset="-127"/>
                <a:cs typeface="Calibri"/>
              </a:rPr>
              <a:t>First Vector Instruction</a:t>
            </a:r>
          </a:p>
        </p:txBody>
      </p:sp>
      <p:sp>
        <p:nvSpPr>
          <p:cNvPr id="1350736" name="Text Box 80"/>
          <p:cNvSpPr txBox="1">
            <a:spLocks noChangeArrowheads="1"/>
          </p:cNvSpPr>
          <p:nvPr/>
        </p:nvSpPr>
        <p:spPr bwMode="auto">
          <a:xfrm>
            <a:off x="6077062" y="5698610"/>
            <a:ext cx="261280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altLang="ko-KR" sz="1800" dirty="0">
                <a:solidFill>
                  <a:schemeClr val="accent2"/>
                </a:solidFill>
                <a:latin typeface="Calibri"/>
                <a:ea typeface="굴림" charset="-127"/>
                <a:cs typeface="Calibri"/>
              </a:rPr>
              <a:t>Second Vector Instruction</a:t>
            </a:r>
          </a:p>
        </p:txBody>
      </p:sp>
      <p:sp>
        <p:nvSpPr>
          <p:cNvPr id="1350737" name="Text Box 81"/>
          <p:cNvSpPr txBox="1">
            <a:spLocks noChangeArrowheads="1"/>
          </p:cNvSpPr>
          <p:nvPr/>
        </p:nvSpPr>
        <p:spPr bwMode="auto">
          <a:xfrm>
            <a:off x="6639895" y="4403210"/>
            <a:ext cx="119027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altLang="ko-KR" sz="1800" dirty="0">
                <a:latin typeface="Calibri"/>
                <a:ea typeface="굴림" charset="-127"/>
                <a:cs typeface="Calibri"/>
              </a:rPr>
              <a:t>Dead Time</a:t>
            </a:r>
          </a:p>
        </p:txBody>
      </p:sp>
      <p:sp>
        <p:nvSpPr>
          <p:cNvPr id="85" name="日期占位符 3">
            <a:extLst>
              <a:ext uri="{FF2B5EF4-FFF2-40B4-BE49-F238E27FC236}">
                <a16:creationId xmlns:a16="http://schemas.microsoft.com/office/drawing/2014/main" id="{4720948D-B813-481A-A434-FEB76868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C63D808C-D241-45A2-8F46-510B0B897F4E}" type="datetime1">
              <a:rPr lang="zh-CN" altLang="en-US" smtClean="0"/>
              <a:t>2018/12/12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907042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543800" cy="457200"/>
          </a:xfrm>
        </p:spPr>
        <p:txBody>
          <a:bodyPr>
            <a:normAutofit fontScale="90000"/>
          </a:bodyPr>
          <a:lstStyle/>
          <a:p>
            <a:r>
              <a:rPr lang="en-US" altLang="ko-KR" sz="2800">
                <a:ea typeface="굴림" charset="-127"/>
                <a:cs typeface="굴림" charset="-127"/>
              </a:rPr>
              <a:t>Dead Time and Short Vectors</a:t>
            </a:r>
          </a:p>
        </p:txBody>
      </p:sp>
      <p:sp>
        <p:nvSpPr>
          <p:cNvPr id="16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781800" y="6400800"/>
            <a:ext cx="1905000" cy="292100"/>
          </a:xfrm>
          <a:prstGeom prst="rect">
            <a:avLst/>
          </a:prstGeom>
        </p:spPr>
        <p:txBody>
          <a:bodyPr/>
          <a:lstStyle/>
          <a:p>
            <a:fld id="{EE985BE1-5E8F-434B-AC3E-412DDFD708C0}" type="slidenum">
              <a:rPr lang="en-US"/>
              <a:pPr/>
              <a:t>21</a:t>
            </a:fld>
            <a:endParaRPr lang="en-US" b="0" dirty="0">
              <a:solidFill>
                <a:srgbClr val="FBBA03"/>
              </a:solidFill>
            </a:endParaRPr>
          </a:p>
        </p:txBody>
      </p:sp>
      <p:grpSp>
        <p:nvGrpSpPr>
          <p:cNvPr id="1352707" name="Group 3"/>
          <p:cNvGrpSpPr>
            <a:grpSpLocks/>
          </p:cNvGrpSpPr>
          <p:nvPr/>
        </p:nvGrpSpPr>
        <p:grpSpPr bwMode="auto">
          <a:xfrm>
            <a:off x="914400" y="1066800"/>
            <a:ext cx="304800" cy="304800"/>
            <a:chOff x="672" y="1248"/>
            <a:chExt cx="192" cy="192"/>
          </a:xfrm>
        </p:grpSpPr>
        <p:sp>
          <p:nvSpPr>
            <p:cNvPr id="1352708" name="Rectangle 4"/>
            <p:cNvSpPr>
              <a:spLocks noChangeArrowheads="1"/>
            </p:cNvSpPr>
            <p:nvPr/>
          </p:nvSpPr>
          <p:spPr bwMode="auto">
            <a:xfrm>
              <a:off x="672" y="1248"/>
              <a:ext cx="19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2709" name="Oval 5"/>
            <p:cNvSpPr>
              <a:spLocks noChangeArrowheads="1"/>
            </p:cNvSpPr>
            <p:nvPr/>
          </p:nvSpPr>
          <p:spPr bwMode="auto">
            <a:xfrm>
              <a:off x="720" y="1296"/>
              <a:ext cx="96" cy="96"/>
            </a:xfrm>
            <a:prstGeom prst="ellipse">
              <a:avLst/>
            </a:prstGeom>
            <a:solidFill>
              <a:schemeClr val="hlink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52710" name="Group 6"/>
          <p:cNvGrpSpPr>
            <a:grpSpLocks/>
          </p:cNvGrpSpPr>
          <p:nvPr/>
        </p:nvGrpSpPr>
        <p:grpSpPr bwMode="auto">
          <a:xfrm>
            <a:off x="1219200" y="1066800"/>
            <a:ext cx="304800" cy="304800"/>
            <a:chOff x="672" y="1248"/>
            <a:chExt cx="192" cy="192"/>
          </a:xfrm>
        </p:grpSpPr>
        <p:sp>
          <p:nvSpPr>
            <p:cNvPr id="1352711" name="Rectangle 7"/>
            <p:cNvSpPr>
              <a:spLocks noChangeArrowheads="1"/>
            </p:cNvSpPr>
            <p:nvPr/>
          </p:nvSpPr>
          <p:spPr bwMode="auto">
            <a:xfrm>
              <a:off x="672" y="1248"/>
              <a:ext cx="19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2712" name="Oval 8"/>
            <p:cNvSpPr>
              <a:spLocks noChangeArrowheads="1"/>
            </p:cNvSpPr>
            <p:nvPr/>
          </p:nvSpPr>
          <p:spPr bwMode="auto">
            <a:xfrm>
              <a:off x="720" y="1296"/>
              <a:ext cx="96" cy="96"/>
            </a:xfrm>
            <a:prstGeom prst="ellipse">
              <a:avLst/>
            </a:prstGeom>
            <a:solidFill>
              <a:schemeClr val="hlink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52713" name="Group 9"/>
          <p:cNvGrpSpPr>
            <a:grpSpLocks/>
          </p:cNvGrpSpPr>
          <p:nvPr/>
        </p:nvGrpSpPr>
        <p:grpSpPr bwMode="auto">
          <a:xfrm>
            <a:off x="914400" y="1371600"/>
            <a:ext cx="304800" cy="304800"/>
            <a:chOff x="672" y="1248"/>
            <a:chExt cx="192" cy="192"/>
          </a:xfrm>
        </p:grpSpPr>
        <p:sp>
          <p:nvSpPr>
            <p:cNvPr id="1352714" name="Rectangle 10"/>
            <p:cNvSpPr>
              <a:spLocks noChangeArrowheads="1"/>
            </p:cNvSpPr>
            <p:nvPr/>
          </p:nvSpPr>
          <p:spPr bwMode="auto">
            <a:xfrm>
              <a:off x="672" y="1248"/>
              <a:ext cx="19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2715" name="Oval 11"/>
            <p:cNvSpPr>
              <a:spLocks noChangeArrowheads="1"/>
            </p:cNvSpPr>
            <p:nvPr/>
          </p:nvSpPr>
          <p:spPr bwMode="auto">
            <a:xfrm>
              <a:off x="720" y="1296"/>
              <a:ext cx="96" cy="96"/>
            </a:xfrm>
            <a:prstGeom prst="ellipse">
              <a:avLst/>
            </a:prstGeom>
            <a:solidFill>
              <a:schemeClr val="hlink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52716" name="Group 12"/>
          <p:cNvGrpSpPr>
            <a:grpSpLocks/>
          </p:cNvGrpSpPr>
          <p:nvPr/>
        </p:nvGrpSpPr>
        <p:grpSpPr bwMode="auto">
          <a:xfrm>
            <a:off x="1219200" y="1371600"/>
            <a:ext cx="304800" cy="304800"/>
            <a:chOff x="672" y="1248"/>
            <a:chExt cx="192" cy="192"/>
          </a:xfrm>
        </p:grpSpPr>
        <p:sp>
          <p:nvSpPr>
            <p:cNvPr id="1352717" name="Rectangle 13"/>
            <p:cNvSpPr>
              <a:spLocks noChangeArrowheads="1"/>
            </p:cNvSpPr>
            <p:nvPr/>
          </p:nvSpPr>
          <p:spPr bwMode="auto">
            <a:xfrm>
              <a:off x="672" y="1248"/>
              <a:ext cx="19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2718" name="Oval 14"/>
            <p:cNvSpPr>
              <a:spLocks noChangeArrowheads="1"/>
            </p:cNvSpPr>
            <p:nvPr/>
          </p:nvSpPr>
          <p:spPr bwMode="auto">
            <a:xfrm>
              <a:off x="720" y="1296"/>
              <a:ext cx="96" cy="96"/>
            </a:xfrm>
            <a:prstGeom prst="ellipse">
              <a:avLst/>
            </a:prstGeom>
            <a:solidFill>
              <a:schemeClr val="hlink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52719" name="Group 15"/>
          <p:cNvGrpSpPr>
            <a:grpSpLocks/>
          </p:cNvGrpSpPr>
          <p:nvPr/>
        </p:nvGrpSpPr>
        <p:grpSpPr bwMode="auto">
          <a:xfrm>
            <a:off x="914400" y="1676400"/>
            <a:ext cx="304800" cy="304800"/>
            <a:chOff x="672" y="1248"/>
            <a:chExt cx="192" cy="192"/>
          </a:xfrm>
        </p:grpSpPr>
        <p:sp>
          <p:nvSpPr>
            <p:cNvPr id="1352720" name="Rectangle 16"/>
            <p:cNvSpPr>
              <a:spLocks noChangeArrowheads="1"/>
            </p:cNvSpPr>
            <p:nvPr/>
          </p:nvSpPr>
          <p:spPr bwMode="auto">
            <a:xfrm>
              <a:off x="672" y="1248"/>
              <a:ext cx="19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2721" name="Oval 17"/>
            <p:cNvSpPr>
              <a:spLocks noChangeArrowheads="1"/>
            </p:cNvSpPr>
            <p:nvPr/>
          </p:nvSpPr>
          <p:spPr bwMode="auto">
            <a:xfrm>
              <a:off x="720" y="1296"/>
              <a:ext cx="96" cy="96"/>
            </a:xfrm>
            <a:prstGeom prst="ellipse">
              <a:avLst/>
            </a:prstGeom>
            <a:solidFill>
              <a:schemeClr val="hlink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52722" name="Group 18"/>
          <p:cNvGrpSpPr>
            <a:grpSpLocks/>
          </p:cNvGrpSpPr>
          <p:nvPr/>
        </p:nvGrpSpPr>
        <p:grpSpPr bwMode="auto">
          <a:xfrm>
            <a:off x="1219200" y="1676400"/>
            <a:ext cx="304800" cy="304800"/>
            <a:chOff x="672" y="1248"/>
            <a:chExt cx="192" cy="192"/>
          </a:xfrm>
        </p:grpSpPr>
        <p:sp>
          <p:nvSpPr>
            <p:cNvPr id="1352723" name="Rectangle 19"/>
            <p:cNvSpPr>
              <a:spLocks noChangeArrowheads="1"/>
            </p:cNvSpPr>
            <p:nvPr/>
          </p:nvSpPr>
          <p:spPr bwMode="auto">
            <a:xfrm>
              <a:off x="672" y="1248"/>
              <a:ext cx="19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2724" name="Oval 20"/>
            <p:cNvSpPr>
              <a:spLocks noChangeArrowheads="1"/>
            </p:cNvSpPr>
            <p:nvPr/>
          </p:nvSpPr>
          <p:spPr bwMode="auto">
            <a:xfrm>
              <a:off x="720" y="1296"/>
              <a:ext cx="96" cy="96"/>
            </a:xfrm>
            <a:prstGeom prst="ellipse">
              <a:avLst/>
            </a:prstGeom>
            <a:solidFill>
              <a:schemeClr val="hlink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52725" name="Group 21"/>
          <p:cNvGrpSpPr>
            <a:grpSpLocks/>
          </p:cNvGrpSpPr>
          <p:nvPr/>
        </p:nvGrpSpPr>
        <p:grpSpPr bwMode="auto">
          <a:xfrm>
            <a:off x="914400" y="1981200"/>
            <a:ext cx="304800" cy="304800"/>
            <a:chOff x="672" y="1248"/>
            <a:chExt cx="192" cy="192"/>
          </a:xfrm>
        </p:grpSpPr>
        <p:sp>
          <p:nvSpPr>
            <p:cNvPr id="1352726" name="Rectangle 22"/>
            <p:cNvSpPr>
              <a:spLocks noChangeArrowheads="1"/>
            </p:cNvSpPr>
            <p:nvPr/>
          </p:nvSpPr>
          <p:spPr bwMode="auto">
            <a:xfrm>
              <a:off x="672" y="1248"/>
              <a:ext cx="19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2727" name="Oval 23"/>
            <p:cNvSpPr>
              <a:spLocks noChangeArrowheads="1"/>
            </p:cNvSpPr>
            <p:nvPr/>
          </p:nvSpPr>
          <p:spPr bwMode="auto">
            <a:xfrm>
              <a:off x="720" y="1296"/>
              <a:ext cx="96" cy="96"/>
            </a:xfrm>
            <a:prstGeom prst="ellipse">
              <a:avLst/>
            </a:prstGeom>
            <a:solidFill>
              <a:schemeClr val="hlink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52728" name="Group 24"/>
          <p:cNvGrpSpPr>
            <a:grpSpLocks/>
          </p:cNvGrpSpPr>
          <p:nvPr/>
        </p:nvGrpSpPr>
        <p:grpSpPr bwMode="auto">
          <a:xfrm>
            <a:off x="1219200" y="1981200"/>
            <a:ext cx="304800" cy="304800"/>
            <a:chOff x="672" y="1248"/>
            <a:chExt cx="192" cy="192"/>
          </a:xfrm>
        </p:grpSpPr>
        <p:sp>
          <p:nvSpPr>
            <p:cNvPr id="1352729" name="Rectangle 25"/>
            <p:cNvSpPr>
              <a:spLocks noChangeArrowheads="1"/>
            </p:cNvSpPr>
            <p:nvPr/>
          </p:nvSpPr>
          <p:spPr bwMode="auto">
            <a:xfrm>
              <a:off x="672" y="1248"/>
              <a:ext cx="19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2730" name="Oval 26"/>
            <p:cNvSpPr>
              <a:spLocks noChangeArrowheads="1"/>
            </p:cNvSpPr>
            <p:nvPr/>
          </p:nvSpPr>
          <p:spPr bwMode="auto">
            <a:xfrm>
              <a:off x="720" y="1296"/>
              <a:ext cx="96" cy="96"/>
            </a:xfrm>
            <a:prstGeom prst="ellipse">
              <a:avLst/>
            </a:prstGeom>
            <a:solidFill>
              <a:schemeClr val="hlink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1352731" name="Freeform 27"/>
          <p:cNvSpPr>
            <a:spLocks/>
          </p:cNvSpPr>
          <p:nvPr/>
        </p:nvSpPr>
        <p:spPr bwMode="auto">
          <a:xfrm>
            <a:off x="914400" y="838200"/>
            <a:ext cx="609600" cy="1447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12"/>
              </a:cxn>
              <a:cxn ang="0">
                <a:pos x="384" y="912"/>
              </a:cxn>
              <a:cxn ang="0">
                <a:pos x="384" y="48"/>
              </a:cxn>
            </a:cxnLst>
            <a:rect l="0" t="0" r="r" b="b"/>
            <a:pathLst>
              <a:path w="384" h="912">
                <a:moveTo>
                  <a:pt x="0" y="0"/>
                </a:moveTo>
                <a:lnTo>
                  <a:pt x="0" y="912"/>
                </a:lnTo>
                <a:lnTo>
                  <a:pt x="384" y="912"/>
                </a:lnTo>
                <a:lnTo>
                  <a:pt x="384" y="48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352732" name="Group 28"/>
          <p:cNvGrpSpPr>
            <a:grpSpLocks/>
          </p:cNvGrpSpPr>
          <p:nvPr/>
        </p:nvGrpSpPr>
        <p:grpSpPr bwMode="auto">
          <a:xfrm>
            <a:off x="914400" y="2286000"/>
            <a:ext cx="304800" cy="304800"/>
            <a:chOff x="672" y="1248"/>
            <a:chExt cx="192" cy="192"/>
          </a:xfrm>
        </p:grpSpPr>
        <p:sp>
          <p:nvSpPr>
            <p:cNvPr id="1352733" name="Rectangle 29"/>
            <p:cNvSpPr>
              <a:spLocks noChangeArrowheads="1"/>
            </p:cNvSpPr>
            <p:nvPr/>
          </p:nvSpPr>
          <p:spPr bwMode="auto">
            <a:xfrm>
              <a:off x="672" y="1248"/>
              <a:ext cx="192" cy="192"/>
            </a:xfrm>
            <a:prstGeom prst="rect">
              <a:avLst/>
            </a:prstGeom>
            <a:solidFill>
              <a:schemeClr val="folHlink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2734" name="Oval 30"/>
            <p:cNvSpPr>
              <a:spLocks noChangeArrowheads="1"/>
            </p:cNvSpPr>
            <p:nvPr/>
          </p:nvSpPr>
          <p:spPr bwMode="auto">
            <a:xfrm>
              <a:off x="720" y="1296"/>
              <a:ext cx="96" cy="96"/>
            </a:xfrm>
            <a:prstGeom prst="ellipse">
              <a:avLst/>
            </a:prstGeom>
            <a:solidFill>
              <a:schemeClr val="folHlink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52735" name="Group 31"/>
          <p:cNvGrpSpPr>
            <a:grpSpLocks/>
          </p:cNvGrpSpPr>
          <p:nvPr/>
        </p:nvGrpSpPr>
        <p:grpSpPr bwMode="auto">
          <a:xfrm>
            <a:off x="1219200" y="2286000"/>
            <a:ext cx="304800" cy="304800"/>
            <a:chOff x="672" y="1248"/>
            <a:chExt cx="192" cy="192"/>
          </a:xfrm>
        </p:grpSpPr>
        <p:sp>
          <p:nvSpPr>
            <p:cNvPr id="1352736" name="Rectangle 32"/>
            <p:cNvSpPr>
              <a:spLocks noChangeArrowheads="1"/>
            </p:cNvSpPr>
            <p:nvPr/>
          </p:nvSpPr>
          <p:spPr bwMode="auto">
            <a:xfrm>
              <a:off x="672" y="1248"/>
              <a:ext cx="192" cy="192"/>
            </a:xfrm>
            <a:prstGeom prst="rect">
              <a:avLst/>
            </a:prstGeom>
            <a:solidFill>
              <a:schemeClr val="folHlink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2737" name="Oval 33"/>
            <p:cNvSpPr>
              <a:spLocks noChangeArrowheads="1"/>
            </p:cNvSpPr>
            <p:nvPr/>
          </p:nvSpPr>
          <p:spPr bwMode="auto">
            <a:xfrm>
              <a:off x="720" y="1296"/>
              <a:ext cx="96" cy="96"/>
            </a:xfrm>
            <a:prstGeom prst="ellipse">
              <a:avLst/>
            </a:prstGeom>
            <a:solidFill>
              <a:schemeClr val="folHlink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52738" name="Group 34"/>
          <p:cNvGrpSpPr>
            <a:grpSpLocks/>
          </p:cNvGrpSpPr>
          <p:nvPr/>
        </p:nvGrpSpPr>
        <p:grpSpPr bwMode="auto">
          <a:xfrm>
            <a:off x="914400" y="2590800"/>
            <a:ext cx="304800" cy="304800"/>
            <a:chOff x="672" y="1248"/>
            <a:chExt cx="192" cy="192"/>
          </a:xfrm>
        </p:grpSpPr>
        <p:sp>
          <p:nvSpPr>
            <p:cNvPr id="1352739" name="Rectangle 35"/>
            <p:cNvSpPr>
              <a:spLocks noChangeArrowheads="1"/>
            </p:cNvSpPr>
            <p:nvPr/>
          </p:nvSpPr>
          <p:spPr bwMode="auto">
            <a:xfrm>
              <a:off x="672" y="1248"/>
              <a:ext cx="192" cy="192"/>
            </a:xfrm>
            <a:prstGeom prst="rect">
              <a:avLst/>
            </a:prstGeom>
            <a:solidFill>
              <a:schemeClr val="folHlink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2740" name="Oval 36"/>
            <p:cNvSpPr>
              <a:spLocks noChangeArrowheads="1"/>
            </p:cNvSpPr>
            <p:nvPr/>
          </p:nvSpPr>
          <p:spPr bwMode="auto">
            <a:xfrm>
              <a:off x="720" y="1296"/>
              <a:ext cx="96" cy="96"/>
            </a:xfrm>
            <a:prstGeom prst="ellipse">
              <a:avLst/>
            </a:prstGeom>
            <a:solidFill>
              <a:schemeClr val="folHlink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52741" name="Group 37"/>
          <p:cNvGrpSpPr>
            <a:grpSpLocks/>
          </p:cNvGrpSpPr>
          <p:nvPr/>
        </p:nvGrpSpPr>
        <p:grpSpPr bwMode="auto">
          <a:xfrm>
            <a:off x="1219200" y="2590800"/>
            <a:ext cx="304800" cy="304800"/>
            <a:chOff x="672" y="1248"/>
            <a:chExt cx="192" cy="192"/>
          </a:xfrm>
        </p:grpSpPr>
        <p:sp>
          <p:nvSpPr>
            <p:cNvPr id="1352742" name="Rectangle 38"/>
            <p:cNvSpPr>
              <a:spLocks noChangeArrowheads="1"/>
            </p:cNvSpPr>
            <p:nvPr/>
          </p:nvSpPr>
          <p:spPr bwMode="auto">
            <a:xfrm>
              <a:off x="672" y="1248"/>
              <a:ext cx="192" cy="192"/>
            </a:xfrm>
            <a:prstGeom prst="rect">
              <a:avLst/>
            </a:prstGeom>
            <a:solidFill>
              <a:schemeClr val="folHlink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2743" name="Oval 39"/>
            <p:cNvSpPr>
              <a:spLocks noChangeArrowheads="1"/>
            </p:cNvSpPr>
            <p:nvPr/>
          </p:nvSpPr>
          <p:spPr bwMode="auto">
            <a:xfrm>
              <a:off x="720" y="1296"/>
              <a:ext cx="96" cy="96"/>
            </a:xfrm>
            <a:prstGeom prst="ellipse">
              <a:avLst/>
            </a:prstGeom>
            <a:solidFill>
              <a:schemeClr val="folHlink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52744" name="Group 40"/>
          <p:cNvGrpSpPr>
            <a:grpSpLocks/>
          </p:cNvGrpSpPr>
          <p:nvPr/>
        </p:nvGrpSpPr>
        <p:grpSpPr bwMode="auto">
          <a:xfrm>
            <a:off x="914400" y="2895600"/>
            <a:ext cx="304800" cy="304800"/>
            <a:chOff x="672" y="1248"/>
            <a:chExt cx="192" cy="192"/>
          </a:xfrm>
        </p:grpSpPr>
        <p:sp>
          <p:nvSpPr>
            <p:cNvPr id="1352745" name="Rectangle 41"/>
            <p:cNvSpPr>
              <a:spLocks noChangeArrowheads="1"/>
            </p:cNvSpPr>
            <p:nvPr/>
          </p:nvSpPr>
          <p:spPr bwMode="auto">
            <a:xfrm>
              <a:off x="672" y="1248"/>
              <a:ext cx="192" cy="192"/>
            </a:xfrm>
            <a:prstGeom prst="rect">
              <a:avLst/>
            </a:prstGeom>
            <a:solidFill>
              <a:schemeClr val="folHlink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2746" name="Oval 42"/>
            <p:cNvSpPr>
              <a:spLocks noChangeArrowheads="1"/>
            </p:cNvSpPr>
            <p:nvPr/>
          </p:nvSpPr>
          <p:spPr bwMode="auto">
            <a:xfrm>
              <a:off x="720" y="1296"/>
              <a:ext cx="96" cy="96"/>
            </a:xfrm>
            <a:prstGeom prst="ellipse">
              <a:avLst/>
            </a:prstGeom>
            <a:solidFill>
              <a:schemeClr val="folHlink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52747" name="Group 43"/>
          <p:cNvGrpSpPr>
            <a:grpSpLocks/>
          </p:cNvGrpSpPr>
          <p:nvPr/>
        </p:nvGrpSpPr>
        <p:grpSpPr bwMode="auto">
          <a:xfrm>
            <a:off x="1219200" y="2895600"/>
            <a:ext cx="304800" cy="304800"/>
            <a:chOff x="672" y="1248"/>
            <a:chExt cx="192" cy="192"/>
          </a:xfrm>
        </p:grpSpPr>
        <p:sp>
          <p:nvSpPr>
            <p:cNvPr id="1352748" name="Rectangle 44"/>
            <p:cNvSpPr>
              <a:spLocks noChangeArrowheads="1"/>
            </p:cNvSpPr>
            <p:nvPr/>
          </p:nvSpPr>
          <p:spPr bwMode="auto">
            <a:xfrm>
              <a:off x="672" y="1248"/>
              <a:ext cx="192" cy="192"/>
            </a:xfrm>
            <a:prstGeom prst="rect">
              <a:avLst/>
            </a:prstGeom>
            <a:solidFill>
              <a:schemeClr val="folHlink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2749" name="Oval 45"/>
            <p:cNvSpPr>
              <a:spLocks noChangeArrowheads="1"/>
            </p:cNvSpPr>
            <p:nvPr/>
          </p:nvSpPr>
          <p:spPr bwMode="auto">
            <a:xfrm>
              <a:off x="720" y="1296"/>
              <a:ext cx="96" cy="96"/>
            </a:xfrm>
            <a:prstGeom prst="ellipse">
              <a:avLst/>
            </a:prstGeom>
            <a:solidFill>
              <a:schemeClr val="folHlink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52750" name="Group 46"/>
          <p:cNvGrpSpPr>
            <a:grpSpLocks/>
          </p:cNvGrpSpPr>
          <p:nvPr/>
        </p:nvGrpSpPr>
        <p:grpSpPr bwMode="auto">
          <a:xfrm>
            <a:off x="914400" y="3200400"/>
            <a:ext cx="304800" cy="304800"/>
            <a:chOff x="672" y="1248"/>
            <a:chExt cx="192" cy="192"/>
          </a:xfrm>
        </p:grpSpPr>
        <p:sp>
          <p:nvSpPr>
            <p:cNvPr id="1352751" name="Rectangle 47"/>
            <p:cNvSpPr>
              <a:spLocks noChangeArrowheads="1"/>
            </p:cNvSpPr>
            <p:nvPr/>
          </p:nvSpPr>
          <p:spPr bwMode="auto">
            <a:xfrm>
              <a:off x="672" y="1248"/>
              <a:ext cx="192" cy="192"/>
            </a:xfrm>
            <a:prstGeom prst="rect">
              <a:avLst/>
            </a:prstGeom>
            <a:solidFill>
              <a:schemeClr val="folHlink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2752" name="Oval 48"/>
            <p:cNvSpPr>
              <a:spLocks noChangeArrowheads="1"/>
            </p:cNvSpPr>
            <p:nvPr/>
          </p:nvSpPr>
          <p:spPr bwMode="auto">
            <a:xfrm>
              <a:off x="720" y="1296"/>
              <a:ext cx="96" cy="96"/>
            </a:xfrm>
            <a:prstGeom prst="ellipse">
              <a:avLst/>
            </a:prstGeom>
            <a:solidFill>
              <a:schemeClr val="folHlink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52753" name="Group 49"/>
          <p:cNvGrpSpPr>
            <a:grpSpLocks/>
          </p:cNvGrpSpPr>
          <p:nvPr/>
        </p:nvGrpSpPr>
        <p:grpSpPr bwMode="auto">
          <a:xfrm>
            <a:off x="1219200" y="3200400"/>
            <a:ext cx="304800" cy="304800"/>
            <a:chOff x="672" y="1248"/>
            <a:chExt cx="192" cy="192"/>
          </a:xfrm>
        </p:grpSpPr>
        <p:sp>
          <p:nvSpPr>
            <p:cNvPr id="1352754" name="Rectangle 50"/>
            <p:cNvSpPr>
              <a:spLocks noChangeArrowheads="1"/>
            </p:cNvSpPr>
            <p:nvPr/>
          </p:nvSpPr>
          <p:spPr bwMode="auto">
            <a:xfrm>
              <a:off x="672" y="1248"/>
              <a:ext cx="192" cy="192"/>
            </a:xfrm>
            <a:prstGeom prst="rect">
              <a:avLst/>
            </a:prstGeom>
            <a:solidFill>
              <a:schemeClr val="folHlink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2755" name="Oval 51"/>
            <p:cNvSpPr>
              <a:spLocks noChangeArrowheads="1"/>
            </p:cNvSpPr>
            <p:nvPr/>
          </p:nvSpPr>
          <p:spPr bwMode="auto">
            <a:xfrm>
              <a:off x="720" y="1296"/>
              <a:ext cx="96" cy="96"/>
            </a:xfrm>
            <a:prstGeom prst="ellipse">
              <a:avLst/>
            </a:prstGeom>
            <a:solidFill>
              <a:schemeClr val="folHlink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52756" name="Group 52"/>
          <p:cNvGrpSpPr>
            <a:grpSpLocks/>
          </p:cNvGrpSpPr>
          <p:nvPr/>
        </p:nvGrpSpPr>
        <p:grpSpPr bwMode="auto">
          <a:xfrm>
            <a:off x="914400" y="3505200"/>
            <a:ext cx="304800" cy="304800"/>
            <a:chOff x="672" y="2784"/>
            <a:chExt cx="192" cy="192"/>
          </a:xfrm>
        </p:grpSpPr>
        <p:sp>
          <p:nvSpPr>
            <p:cNvPr id="1352757" name="Rectangle 53"/>
            <p:cNvSpPr>
              <a:spLocks noChangeArrowheads="1"/>
            </p:cNvSpPr>
            <p:nvPr/>
          </p:nvSpPr>
          <p:spPr bwMode="auto">
            <a:xfrm>
              <a:off x="672" y="2784"/>
              <a:ext cx="19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2758" name="Oval 54"/>
            <p:cNvSpPr>
              <a:spLocks noChangeArrowheads="1"/>
            </p:cNvSpPr>
            <p:nvPr/>
          </p:nvSpPr>
          <p:spPr bwMode="auto">
            <a:xfrm>
              <a:off x="720" y="2832"/>
              <a:ext cx="96" cy="96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52759" name="Group 55"/>
          <p:cNvGrpSpPr>
            <a:grpSpLocks/>
          </p:cNvGrpSpPr>
          <p:nvPr/>
        </p:nvGrpSpPr>
        <p:grpSpPr bwMode="auto">
          <a:xfrm>
            <a:off x="1219200" y="3505200"/>
            <a:ext cx="304800" cy="304800"/>
            <a:chOff x="672" y="2784"/>
            <a:chExt cx="192" cy="192"/>
          </a:xfrm>
        </p:grpSpPr>
        <p:sp>
          <p:nvSpPr>
            <p:cNvPr id="1352760" name="Rectangle 56"/>
            <p:cNvSpPr>
              <a:spLocks noChangeArrowheads="1"/>
            </p:cNvSpPr>
            <p:nvPr/>
          </p:nvSpPr>
          <p:spPr bwMode="auto">
            <a:xfrm>
              <a:off x="672" y="2784"/>
              <a:ext cx="19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2761" name="Oval 57"/>
            <p:cNvSpPr>
              <a:spLocks noChangeArrowheads="1"/>
            </p:cNvSpPr>
            <p:nvPr/>
          </p:nvSpPr>
          <p:spPr bwMode="auto">
            <a:xfrm>
              <a:off x="720" y="2832"/>
              <a:ext cx="96" cy="96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52762" name="Group 58"/>
          <p:cNvGrpSpPr>
            <a:grpSpLocks/>
          </p:cNvGrpSpPr>
          <p:nvPr/>
        </p:nvGrpSpPr>
        <p:grpSpPr bwMode="auto">
          <a:xfrm>
            <a:off x="1219200" y="3810000"/>
            <a:ext cx="304800" cy="304800"/>
            <a:chOff x="672" y="2784"/>
            <a:chExt cx="192" cy="192"/>
          </a:xfrm>
        </p:grpSpPr>
        <p:sp>
          <p:nvSpPr>
            <p:cNvPr id="1352763" name="Rectangle 59"/>
            <p:cNvSpPr>
              <a:spLocks noChangeArrowheads="1"/>
            </p:cNvSpPr>
            <p:nvPr/>
          </p:nvSpPr>
          <p:spPr bwMode="auto">
            <a:xfrm>
              <a:off x="672" y="2784"/>
              <a:ext cx="19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2764" name="Oval 60"/>
            <p:cNvSpPr>
              <a:spLocks noChangeArrowheads="1"/>
            </p:cNvSpPr>
            <p:nvPr/>
          </p:nvSpPr>
          <p:spPr bwMode="auto">
            <a:xfrm>
              <a:off x="720" y="2832"/>
              <a:ext cx="96" cy="96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52765" name="Group 61"/>
          <p:cNvGrpSpPr>
            <a:grpSpLocks/>
          </p:cNvGrpSpPr>
          <p:nvPr/>
        </p:nvGrpSpPr>
        <p:grpSpPr bwMode="auto">
          <a:xfrm>
            <a:off x="914400" y="3810000"/>
            <a:ext cx="304800" cy="304800"/>
            <a:chOff x="672" y="2784"/>
            <a:chExt cx="192" cy="192"/>
          </a:xfrm>
        </p:grpSpPr>
        <p:sp>
          <p:nvSpPr>
            <p:cNvPr id="1352766" name="Rectangle 62"/>
            <p:cNvSpPr>
              <a:spLocks noChangeArrowheads="1"/>
            </p:cNvSpPr>
            <p:nvPr/>
          </p:nvSpPr>
          <p:spPr bwMode="auto">
            <a:xfrm>
              <a:off x="672" y="2784"/>
              <a:ext cx="19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2767" name="Oval 63"/>
            <p:cNvSpPr>
              <a:spLocks noChangeArrowheads="1"/>
            </p:cNvSpPr>
            <p:nvPr/>
          </p:nvSpPr>
          <p:spPr bwMode="auto">
            <a:xfrm>
              <a:off x="720" y="2832"/>
              <a:ext cx="96" cy="96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52768" name="Group 64"/>
          <p:cNvGrpSpPr>
            <a:grpSpLocks/>
          </p:cNvGrpSpPr>
          <p:nvPr/>
        </p:nvGrpSpPr>
        <p:grpSpPr bwMode="auto">
          <a:xfrm>
            <a:off x="1219200" y="4114800"/>
            <a:ext cx="304800" cy="304800"/>
            <a:chOff x="672" y="2784"/>
            <a:chExt cx="192" cy="192"/>
          </a:xfrm>
        </p:grpSpPr>
        <p:sp>
          <p:nvSpPr>
            <p:cNvPr id="1352769" name="Rectangle 65"/>
            <p:cNvSpPr>
              <a:spLocks noChangeArrowheads="1"/>
            </p:cNvSpPr>
            <p:nvPr/>
          </p:nvSpPr>
          <p:spPr bwMode="auto">
            <a:xfrm>
              <a:off x="672" y="2784"/>
              <a:ext cx="19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2770" name="Oval 66"/>
            <p:cNvSpPr>
              <a:spLocks noChangeArrowheads="1"/>
            </p:cNvSpPr>
            <p:nvPr/>
          </p:nvSpPr>
          <p:spPr bwMode="auto">
            <a:xfrm>
              <a:off x="720" y="2832"/>
              <a:ext cx="96" cy="96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52771" name="Group 67"/>
          <p:cNvGrpSpPr>
            <a:grpSpLocks/>
          </p:cNvGrpSpPr>
          <p:nvPr/>
        </p:nvGrpSpPr>
        <p:grpSpPr bwMode="auto">
          <a:xfrm>
            <a:off x="914400" y="4114800"/>
            <a:ext cx="304800" cy="304800"/>
            <a:chOff x="672" y="2784"/>
            <a:chExt cx="192" cy="192"/>
          </a:xfrm>
        </p:grpSpPr>
        <p:sp>
          <p:nvSpPr>
            <p:cNvPr id="1352772" name="Rectangle 68"/>
            <p:cNvSpPr>
              <a:spLocks noChangeArrowheads="1"/>
            </p:cNvSpPr>
            <p:nvPr/>
          </p:nvSpPr>
          <p:spPr bwMode="auto">
            <a:xfrm>
              <a:off x="672" y="2784"/>
              <a:ext cx="19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2773" name="Oval 69"/>
            <p:cNvSpPr>
              <a:spLocks noChangeArrowheads="1"/>
            </p:cNvSpPr>
            <p:nvPr/>
          </p:nvSpPr>
          <p:spPr bwMode="auto">
            <a:xfrm>
              <a:off x="720" y="2832"/>
              <a:ext cx="96" cy="96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52774" name="Group 70"/>
          <p:cNvGrpSpPr>
            <a:grpSpLocks/>
          </p:cNvGrpSpPr>
          <p:nvPr/>
        </p:nvGrpSpPr>
        <p:grpSpPr bwMode="auto">
          <a:xfrm>
            <a:off x="914400" y="4419600"/>
            <a:ext cx="304800" cy="304800"/>
            <a:chOff x="672" y="2784"/>
            <a:chExt cx="192" cy="192"/>
          </a:xfrm>
        </p:grpSpPr>
        <p:sp>
          <p:nvSpPr>
            <p:cNvPr id="1352775" name="Rectangle 71"/>
            <p:cNvSpPr>
              <a:spLocks noChangeArrowheads="1"/>
            </p:cNvSpPr>
            <p:nvPr/>
          </p:nvSpPr>
          <p:spPr bwMode="auto">
            <a:xfrm>
              <a:off x="672" y="2784"/>
              <a:ext cx="19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2776" name="Oval 72"/>
            <p:cNvSpPr>
              <a:spLocks noChangeArrowheads="1"/>
            </p:cNvSpPr>
            <p:nvPr/>
          </p:nvSpPr>
          <p:spPr bwMode="auto">
            <a:xfrm>
              <a:off x="720" y="2832"/>
              <a:ext cx="96" cy="96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52777" name="Group 73"/>
          <p:cNvGrpSpPr>
            <a:grpSpLocks/>
          </p:cNvGrpSpPr>
          <p:nvPr/>
        </p:nvGrpSpPr>
        <p:grpSpPr bwMode="auto">
          <a:xfrm>
            <a:off x="1219200" y="4419600"/>
            <a:ext cx="304800" cy="304800"/>
            <a:chOff x="672" y="2784"/>
            <a:chExt cx="192" cy="192"/>
          </a:xfrm>
        </p:grpSpPr>
        <p:sp>
          <p:nvSpPr>
            <p:cNvPr id="1352778" name="Rectangle 74"/>
            <p:cNvSpPr>
              <a:spLocks noChangeArrowheads="1"/>
            </p:cNvSpPr>
            <p:nvPr/>
          </p:nvSpPr>
          <p:spPr bwMode="auto">
            <a:xfrm>
              <a:off x="672" y="2784"/>
              <a:ext cx="19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2779" name="Oval 75"/>
            <p:cNvSpPr>
              <a:spLocks noChangeArrowheads="1"/>
            </p:cNvSpPr>
            <p:nvPr/>
          </p:nvSpPr>
          <p:spPr bwMode="auto">
            <a:xfrm>
              <a:off x="720" y="2832"/>
              <a:ext cx="96" cy="96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52780" name="Group 76"/>
          <p:cNvGrpSpPr>
            <a:grpSpLocks/>
          </p:cNvGrpSpPr>
          <p:nvPr/>
        </p:nvGrpSpPr>
        <p:grpSpPr bwMode="auto">
          <a:xfrm>
            <a:off x="1219200" y="4724400"/>
            <a:ext cx="304800" cy="304800"/>
            <a:chOff x="672" y="2784"/>
            <a:chExt cx="192" cy="192"/>
          </a:xfrm>
        </p:grpSpPr>
        <p:sp>
          <p:nvSpPr>
            <p:cNvPr id="1352781" name="Rectangle 77"/>
            <p:cNvSpPr>
              <a:spLocks noChangeArrowheads="1"/>
            </p:cNvSpPr>
            <p:nvPr/>
          </p:nvSpPr>
          <p:spPr bwMode="auto">
            <a:xfrm>
              <a:off x="672" y="2784"/>
              <a:ext cx="19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2782" name="Oval 78"/>
            <p:cNvSpPr>
              <a:spLocks noChangeArrowheads="1"/>
            </p:cNvSpPr>
            <p:nvPr/>
          </p:nvSpPr>
          <p:spPr bwMode="auto">
            <a:xfrm>
              <a:off x="720" y="2832"/>
              <a:ext cx="96" cy="96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52783" name="Group 79"/>
          <p:cNvGrpSpPr>
            <a:grpSpLocks/>
          </p:cNvGrpSpPr>
          <p:nvPr/>
        </p:nvGrpSpPr>
        <p:grpSpPr bwMode="auto">
          <a:xfrm>
            <a:off x="914400" y="4724400"/>
            <a:ext cx="304800" cy="304800"/>
            <a:chOff x="672" y="2784"/>
            <a:chExt cx="192" cy="192"/>
          </a:xfrm>
        </p:grpSpPr>
        <p:sp>
          <p:nvSpPr>
            <p:cNvPr id="1352784" name="Rectangle 80"/>
            <p:cNvSpPr>
              <a:spLocks noChangeArrowheads="1"/>
            </p:cNvSpPr>
            <p:nvPr/>
          </p:nvSpPr>
          <p:spPr bwMode="auto">
            <a:xfrm>
              <a:off x="672" y="2784"/>
              <a:ext cx="19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2785" name="Oval 81"/>
            <p:cNvSpPr>
              <a:spLocks noChangeArrowheads="1"/>
            </p:cNvSpPr>
            <p:nvPr/>
          </p:nvSpPr>
          <p:spPr bwMode="auto">
            <a:xfrm>
              <a:off x="720" y="2832"/>
              <a:ext cx="96" cy="96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52786" name="Group 82"/>
          <p:cNvGrpSpPr>
            <a:grpSpLocks/>
          </p:cNvGrpSpPr>
          <p:nvPr/>
        </p:nvGrpSpPr>
        <p:grpSpPr bwMode="auto">
          <a:xfrm>
            <a:off x="1219200" y="5029200"/>
            <a:ext cx="304800" cy="304800"/>
            <a:chOff x="672" y="2784"/>
            <a:chExt cx="192" cy="192"/>
          </a:xfrm>
        </p:grpSpPr>
        <p:sp>
          <p:nvSpPr>
            <p:cNvPr id="1352787" name="Rectangle 83"/>
            <p:cNvSpPr>
              <a:spLocks noChangeArrowheads="1"/>
            </p:cNvSpPr>
            <p:nvPr/>
          </p:nvSpPr>
          <p:spPr bwMode="auto">
            <a:xfrm>
              <a:off x="672" y="2784"/>
              <a:ext cx="19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2788" name="Oval 84"/>
            <p:cNvSpPr>
              <a:spLocks noChangeArrowheads="1"/>
            </p:cNvSpPr>
            <p:nvPr/>
          </p:nvSpPr>
          <p:spPr bwMode="auto">
            <a:xfrm>
              <a:off x="720" y="2832"/>
              <a:ext cx="96" cy="96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52789" name="Group 85"/>
          <p:cNvGrpSpPr>
            <a:grpSpLocks/>
          </p:cNvGrpSpPr>
          <p:nvPr/>
        </p:nvGrpSpPr>
        <p:grpSpPr bwMode="auto">
          <a:xfrm>
            <a:off x="914400" y="5029200"/>
            <a:ext cx="304800" cy="304800"/>
            <a:chOff x="672" y="2784"/>
            <a:chExt cx="192" cy="192"/>
          </a:xfrm>
        </p:grpSpPr>
        <p:sp>
          <p:nvSpPr>
            <p:cNvPr id="1352790" name="Rectangle 86"/>
            <p:cNvSpPr>
              <a:spLocks noChangeArrowheads="1"/>
            </p:cNvSpPr>
            <p:nvPr/>
          </p:nvSpPr>
          <p:spPr bwMode="auto">
            <a:xfrm>
              <a:off x="672" y="2784"/>
              <a:ext cx="19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2791" name="Oval 87"/>
            <p:cNvSpPr>
              <a:spLocks noChangeArrowheads="1"/>
            </p:cNvSpPr>
            <p:nvPr/>
          </p:nvSpPr>
          <p:spPr bwMode="auto">
            <a:xfrm>
              <a:off x="720" y="2832"/>
              <a:ext cx="96" cy="96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1352792" name="Freeform 88"/>
          <p:cNvSpPr>
            <a:spLocks/>
          </p:cNvSpPr>
          <p:nvPr/>
        </p:nvSpPr>
        <p:spPr bwMode="auto">
          <a:xfrm>
            <a:off x="914400" y="3505200"/>
            <a:ext cx="609600" cy="2133600"/>
          </a:xfrm>
          <a:custGeom>
            <a:avLst/>
            <a:gdLst/>
            <a:ahLst/>
            <a:cxnLst>
              <a:cxn ang="0">
                <a:pos x="0" y="1296"/>
              </a:cxn>
              <a:cxn ang="0">
                <a:pos x="0" y="0"/>
              </a:cxn>
              <a:cxn ang="0">
                <a:pos x="384" y="0"/>
              </a:cxn>
              <a:cxn ang="0">
                <a:pos x="384" y="1344"/>
              </a:cxn>
            </a:cxnLst>
            <a:rect l="0" t="0" r="r" b="b"/>
            <a:pathLst>
              <a:path w="384" h="1344">
                <a:moveTo>
                  <a:pt x="0" y="1296"/>
                </a:moveTo>
                <a:lnTo>
                  <a:pt x="0" y="0"/>
                </a:lnTo>
                <a:lnTo>
                  <a:pt x="384" y="0"/>
                </a:lnTo>
                <a:lnTo>
                  <a:pt x="384" y="1344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52793" name="Text Box 89"/>
          <p:cNvSpPr txBox="1">
            <a:spLocks noChangeArrowheads="1"/>
          </p:cNvSpPr>
          <p:nvPr/>
        </p:nvSpPr>
        <p:spPr bwMode="auto">
          <a:xfrm>
            <a:off x="2209800" y="5251450"/>
            <a:ext cx="2819400" cy="1028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ko-KR" sz="1400" i="1">
                <a:latin typeface="Verdana" charset="0"/>
                <a:ea typeface="굴림" charset="-127"/>
                <a:cs typeface="굴림" charset="-127"/>
              </a:rPr>
              <a:t>Cray C90, Two lanes</a:t>
            </a:r>
          </a:p>
          <a:p>
            <a:pPr>
              <a:spcBef>
                <a:spcPct val="20000"/>
              </a:spcBef>
            </a:pPr>
            <a:r>
              <a:rPr lang="en-US" altLang="ko-KR" sz="1400" i="1">
                <a:latin typeface="Verdana" charset="0"/>
                <a:ea typeface="굴림" charset="-127"/>
                <a:cs typeface="굴림" charset="-127"/>
              </a:rPr>
              <a:t>4 cycle dead time</a:t>
            </a:r>
          </a:p>
          <a:p>
            <a:pPr>
              <a:spcBef>
                <a:spcPct val="20000"/>
              </a:spcBef>
            </a:pPr>
            <a:r>
              <a:rPr lang="en-US" altLang="ko-KR" sz="1400" i="1">
                <a:latin typeface="Verdana" charset="0"/>
                <a:ea typeface="굴림" charset="-127"/>
                <a:cs typeface="굴림" charset="-127"/>
              </a:rPr>
              <a:t>Maximum efficiency 94% with 128 element vectors</a:t>
            </a:r>
          </a:p>
        </p:txBody>
      </p:sp>
      <p:sp>
        <p:nvSpPr>
          <p:cNvPr id="1352794" name="Line 90"/>
          <p:cNvSpPr>
            <a:spLocks noChangeShapeType="1"/>
          </p:cNvSpPr>
          <p:nvPr/>
        </p:nvSpPr>
        <p:spPr bwMode="auto">
          <a:xfrm>
            <a:off x="1600200" y="3505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52795" name="Line 91"/>
          <p:cNvSpPr>
            <a:spLocks noChangeShapeType="1"/>
          </p:cNvSpPr>
          <p:nvPr/>
        </p:nvSpPr>
        <p:spPr bwMode="auto">
          <a:xfrm>
            <a:off x="1600200" y="22860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52796" name="Line 92"/>
          <p:cNvSpPr>
            <a:spLocks noChangeShapeType="1"/>
          </p:cNvSpPr>
          <p:nvPr/>
        </p:nvSpPr>
        <p:spPr bwMode="auto">
          <a:xfrm>
            <a:off x="1752600" y="22860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52797" name="Text Box 93"/>
          <p:cNvSpPr txBox="1">
            <a:spLocks noChangeArrowheads="1"/>
          </p:cNvSpPr>
          <p:nvPr/>
        </p:nvSpPr>
        <p:spPr bwMode="auto">
          <a:xfrm>
            <a:off x="1892300" y="2759075"/>
            <a:ext cx="1854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altLang="ko-KR" sz="1400">
                <a:latin typeface="Verdana" charset="0"/>
                <a:ea typeface="굴림" charset="-127"/>
                <a:cs typeface="굴림" charset="-127"/>
              </a:rPr>
              <a:t>4 cycles dead time</a:t>
            </a:r>
          </a:p>
        </p:txBody>
      </p:sp>
      <p:grpSp>
        <p:nvGrpSpPr>
          <p:cNvPr id="1352798" name="Group 94"/>
          <p:cNvGrpSpPr>
            <a:grpSpLocks/>
          </p:cNvGrpSpPr>
          <p:nvPr/>
        </p:nvGrpSpPr>
        <p:grpSpPr bwMode="auto">
          <a:xfrm>
            <a:off x="4725988" y="1905000"/>
            <a:ext cx="4265612" cy="1936750"/>
            <a:chOff x="2977" y="1392"/>
            <a:chExt cx="2687" cy="1220"/>
          </a:xfrm>
        </p:grpSpPr>
        <p:grpSp>
          <p:nvGrpSpPr>
            <p:cNvPr id="1352799" name="Group 95"/>
            <p:cNvGrpSpPr>
              <a:grpSpLocks/>
            </p:cNvGrpSpPr>
            <p:nvPr/>
          </p:nvGrpSpPr>
          <p:grpSpPr bwMode="auto">
            <a:xfrm>
              <a:off x="4032" y="1392"/>
              <a:ext cx="1536" cy="384"/>
              <a:chOff x="3024" y="1344"/>
              <a:chExt cx="1536" cy="384"/>
            </a:xfrm>
          </p:grpSpPr>
          <p:grpSp>
            <p:nvGrpSpPr>
              <p:cNvPr id="1352800" name="Group 96"/>
              <p:cNvGrpSpPr>
                <a:grpSpLocks/>
              </p:cNvGrpSpPr>
              <p:nvPr/>
            </p:nvGrpSpPr>
            <p:grpSpPr bwMode="auto">
              <a:xfrm>
                <a:off x="3024" y="1344"/>
                <a:ext cx="192" cy="192"/>
                <a:chOff x="672" y="1248"/>
                <a:chExt cx="192" cy="192"/>
              </a:xfrm>
            </p:grpSpPr>
            <p:sp>
              <p:nvSpPr>
                <p:cNvPr id="1352801" name="Rectangle 97"/>
                <p:cNvSpPr>
                  <a:spLocks noChangeArrowheads="1"/>
                </p:cNvSpPr>
                <p:nvPr/>
              </p:nvSpPr>
              <p:spPr bwMode="auto">
                <a:xfrm>
                  <a:off x="672" y="124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52802" name="Oval 98"/>
                <p:cNvSpPr>
                  <a:spLocks noChangeArrowheads="1"/>
                </p:cNvSpPr>
                <p:nvPr/>
              </p:nvSpPr>
              <p:spPr bwMode="auto">
                <a:xfrm>
                  <a:off x="720" y="1296"/>
                  <a:ext cx="96" cy="96"/>
                </a:xfrm>
                <a:prstGeom prst="ellipse">
                  <a:avLst/>
                </a:pr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52803" name="Group 99"/>
              <p:cNvGrpSpPr>
                <a:grpSpLocks/>
              </p:cNvGrpSpPr>
              <p:nvPr/>
            </p:nvGrpSpPr>
            <p:grpSpPr bwMode="auto">
              <a:xfrm>
                <a:off x="3216" y="1344"/>
                <a:ext cx="192" cy="192"/>
                <a:chOff x="672" y="1248"/>
                <a:chExt cx="192" cy="192"/>
              </a:xfrm>
            </p:grpSpPr>
            <p:sp>
              <p:nvSpPr>
                <p:cNvPr id="1352804" name="Rectangle 100"/>
                <p:cNvSpPr>
                  <a:spLocks noChangeArrowheads="1"/>
                </p:cNvSpPr>
                <p:nvPr/>
              </p:nvSpPr>
              <p:spPr bwMode="auto">
                <a:xfrm>
                  <a:off x="672" y="124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52805" name="Oval 101"/>
                <p:cNvSpPr>
                  <a:spLocks noChangeArrowheads="1"/>
                </p:cNvSpPr>
                <p:nvPr/>
              </p:nvSpPr>
              <p:spPr bwMode="auto">
                <a:xfrm>
                  <a:off x="720" y="1296"/>
                  <a:ext cx="96" cy="96"/>
                </a:xfrm>
                <a:prstGeom prst="ellipse">
                  <a:avLst/>
                </a:pr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52806" name="Group 102"/>
              <p:cNvGrpSpPr>
                <a:grpSpLocks/>
              </p:cNvGrpSpPr>
              <p:nvPr/>
            </p:nvGrpSpPr>
            <p:grpSpPr bwMode="auto">
              <a:xfrm>
                <a:off x="3792" y="1344"/>
                <a:ext cx="192" cy="192"/>
                <a:chOff x="672" y="1248"/>
                <a:chExt cx="192" cy="192"/>
              </a:xfrm>
            </p:grpSpPr>
            <p:sp>
              <p:nvSpPr>
                <p:cNvPr id="1352807" name="Rectangle 103"/>
                <p:cNvSpPr>
                  <a:spLocks noChangeArrowheads="1"/>
                </p:cNvSpPr>
                <p:nvPr/>
              </p:nvSpPr>
              <p:spPr bwMode="auto">
                <a:xfrm>
                  <a:off x="672" y="124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52808" name="Oval 104"/>
                <p:cNvSpPr>
                  <a:spLocks noChangeArrowheads="1"/>
                </p:cNvSpPr>
                <p:nvPr/>
              </p:nvSpPr>
              <p:spPr bwMode="auto">
                <a:xfrm>
                  <a:off x="720" y="1296"/>
                  <a:ext cx="96" cy="96"/>
                </a:xfrm>
                <a:prstGeom prst="ellipse">
                  <a:avLst/>
                </a:pr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52809" name="Group 105"/>
              <p:cNvGrpSpPr>
                <a:grpSpLocks/>
              </p:cNvGrpSpPr>
              <p:nvPr/>
            </p:nvGrpSpPr>
            <p:grpSpPr bwMode="auto">
              <a:xfrm>
                <a:off x="3984" y="1344"/>
                <a:ext cx="192" cy="192"/>
                <a:chOff x="672" y="1248"/>
                <a:chExt cx="192" cy="192"/>
              </a:xfrm>
            </p:grpSpPr>
            <p:sp>
              <p:nvSpPr>
                <p:cNvPr id="1352810" name="Rectangle 106"/>
                <p:cNvSpPr>
                  <a:spLocks noChangeArrowheads="1"/>
                </p:cNvSpPr>
                <p:nvPr/>
              </p:nvSpPr>
              <p:spPr bwMode="auto">
                <a:xfrm>
                  <a:off x="672" y="124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52811" name="Oval 107"/>
                <p:cNvSpPr>
                  <a:spLocks noChangeArrowheads="1"/>
                </p:cNvSpPr>
                <p:nvPr/>
              </p:nvSpPr>
              <p:spPr bwMode="auto">
                <a:xfrm>
                  <a:off x="720" y="1296"/>
                  <a:ext cx="96" cy="96"/>
                </a:xfrm>
                <a:prstGeom prst="ellipse">
                  <a:avLst/>
                </a:pr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52812" name="Group 108"/>
              <p:cNvGrpSpPr>
                <a:grpSpLocks/>
              </p:cNvGrpSpPr>
              <p:nvPr/>
            </p:nvGrpSpPr>
            <p:grpSpPr bwMode="auto">
              <a:xfrm>
                <a:off x="3408" y="1344"/>
                <a:ext cx="192" cy="192"/>
                <a:chOff x="672" y="1248"/>
                <a:chExt cx="192" cy="192"/>
              </a:xfrm>
            </p:grpSpPr>
            <p:sp>
              <p:nvSpPr>
                <p:cNvPr id="1352813" name="Rectangle 109"/>
                <p:cNvSpPr>
                  <a:spLocks noChangeArrowheads="1"/>
                </p:cNvSpPr>
                <p:nvPr/>
              </p:nvSpPr>
              <p:spPr bwMode="auto">
                <a:xfrm>
                  <a:off x="672" y="124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52814" name="Oval 110"/>
                <p:cNvSpPr>
                  <a:spLocks noChangeArrowheads="1"/>
                </p:cNvSpPr>
                <p:nvPr/>
              </p:nvSpPr>
              <p:spPr bwMode="auto">
                <a:xfrm>
                  <a:off x="720" y="1296"/>
                  <a:ext cx="96" cy="96"/>
                </a:xfrm>
                <a:prstGeom prst="ellipse">
                  <a:avLst/>
                </a:pr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52815" name="Group 111"/>
              <p:cNvGrpSpPr>
                <a:grpSpLocks/>
              </p:cNvGrpSpPr>
              <p:nvPr/>
            </p:nvGrpSpPr>
            <p:grpSpPr bwMode="auto">
              <a:xfrm>
                <a:off x="3600" y="1344"/>
                <a:ext cx="192" cy="192"/>
                <a:chOff x="672" y="1248"/>
                <a:chExt cx="192" cy="192"/>
              </a:xfrm>
            </p:grpSpPr>
            <p:sp>
              <p:nvSpPr>
                <p:cNvPr id="1352816" name="Rectangle 112"/>
                <p:cNvSpPr>
                  <a:spLocks noChangeArrowheads="1"/>
                </p:cNvSpPr>
                <p:nvPr/>
              </p:nvSpPr>
              <p:spPr bwMode="auto">
                <a:xfrm>
                  <a:off x="672" y="124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52817" name="Oval 113"/>
                <p:cNvSpPr>
                  <a:spLocks noChangeArrowheads="1"/>
                </p:cNvSpPr>
                <p:nvPr/>
              </p:nvSpPr>
              <p:spPr bwMode="auto">
                <a:xfrm>
                  <a:off x="720" y="1296"/>
                  <a:ext cx="96" cy="96"/>
                </a:xfrm>
                <a:prstGeom prst="ellipse">
                  <a:avLst/>
                </a:pr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52818" name="Group 114"/>
              <p:cNvGrpSpPr>
                <a:grpSpLocks/>
              </p:cNvGrpSpPr>
              <p:nvPr/>
            </p:nvGrpSpPr>
            <p:grpSpPr bwMode="auto">
              <a:xfrm>
                <a:off x="4176" y="1344"/>
                <a:ext cx="192" cy="192"/>
                <a:chOff x="672" y="1248"/>
                <a:chExt cx="192" cy="192"/>
              </a:xfrm>
            </p:grpSpPr>
            <p:sp>
              <p:nvSpPr>
                <p:cNvPr id="1352819" name="Rectangle 115"/>
                <p:cNvSpPr>
                  <a:spLocks noChangeArrowheads="1"/>
                </p:cNvSpPr>
                <p:nvPr/>
              </p:nvSpPr>
              <p:spPr bwMode="auto">
                <a:xfrm>
                  <a:off x="672" y="124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52820" name="Oval 116"/>
                <p:cNvSpPr>
                  <a:spLocks noChangeArrowheads="1"/>
                </p:cNvSpPr>
                <p:nvPr/>
              </p:nvSpPr>
              <p:spPr bwMode="auto">
                <a:xfrm>
                  <a:off x="720" y="1296"/>
                  <a:ext cx="96" cy="96"/>
                </a:xfrm>
                <a:prstGeom prst="ellipse">
                  <a:avLst/>
                </a:pr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52821" name="Group 117"/>
              <p:cNvGrpSpPr>
                <a:grpSpLocks/>
              </p:cNvGrpSpPr>
              <p:nvPr/>
            </p:nvGrpSpPr>
            <p:grpSpPr bwMode="auto">
              <a:xfrm>
                <a:off x="4368" y="1344"/>
                <a:ext cx="192" cy="192"/>
                <a:chOff x="672" y="1248"/>
                <a:chExt cx="192" cy="192"/>
              </a:xfrm>
            </p:grpSpPr>
            <p:sp>
              <p:nvSpPr>
                <p:cNvPr id="1352822" name="Rectangle 118"/>
                <p:cNvSpPr>
                  <a:spLocks noChangeArrowheads="1"/>
                </p:cNvSpPr>
                <p:nvPr/>
              </p:nvSpPr>
              <p:spPr bwMode="auto">
                <a:xfrm>
                  <a:off x="672" y="124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52823" name="Oval 119"/>
                <p:cNvSpPr>
                  <a:spLocks noChangeArrowheads="1"/>
                </p:cNvSpPr>
                <p:nvPr/>
              </p:nvSpPr>
              <p:spPr bwMode="auto">
                <a:xfrm>
                  <a:off x="720" y="1296"/>
                  <a:ext cx="96" cy="96"/>
                </a:xfrm>
                <a:prstGeom prst="ellipse">
                  <a:avLst/>
                </a:pr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52824" name="Rectangle 120"/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1536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352825" name="Group 121"/>
              <p:cNvGrpSpPr>
                <a:grpSpLocks/>
              </p:cNvGrpSpPr>
              <p:nvPr/>
            </p:nvGrpSpPr>
            <p:grpSpPr bwMode="auto">
              <a:xfrm>
                <a:off x="3024" y="1536"/>
                <a:ext cx="192" cy="192"/>
                <a:chOff x="672" y="2784"/>
                <a:chExt cx="192" cy="192"/>
              </a:xfrm>
            </p:grpSpPr>
            <p:sp>
              <p:nvSpPr>
                <p:cNvPr id="1352826" name="Rectangle 122"/>
                <p:cNvSpPr>
                  <a:spLocks noChangeArrowheads="1"/>
                </p:cNvSpPr>
                <p:nvPr/>
              </p:nvSpPr>
              <p:spPr bwMode="auto">
                <a:xfrm>
                  <a:off x="672" y="27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52827" name="Oval 123"/>
                <p:cNvSpPr>
                  <a:spLocks noChangeArrowheads="1"/>
                </p:cNvSpPr>
                <p:nvPr/>
              </p:nvSpPr>
              <p:spPr bwMode="auto">
                <a:xfrm>
                  <a:off x="720" y="2832"/>
                  <a:ext cx="96" cy="96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52828" name="Group 124"/>
              <p:cNvGrpSpPr>
                <a:grpSpLocks/>
              </p:cNvGrpSpPr>
              <p:nvPr/>
            </p:nvGrpSpPr>
            <p:grpSpPr bwMode="auto">
              <a:xfrm>
                <a:off x="3216" y="1536"/>
                <a:ext cx="192" cy="192"/>
                <a:chOff x="672" y="2784"/>
                <a:chExt cx="192" cy="192"/>
              </a:xfrm>
            </p:grpSpPr>
            <p:sp>
              <p:nvSpPr>
                <p:cNvPr id="1352829" name="Rectangle 125"/>
                <p:cNvSpPr>
                  <a:spLocks noChangeArrowheads="1"/>
                </p:cNvSpPr>
                <p:nvPr/>
              </p:nvSpPr>
              <p:spPr bwMode="auto">
                <a:xfrm>
                  <a:off x="672" y="27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52830" name="Oval 126"/>
                <p:cNvSpPr>
                  <a:spLocks noChangeArrowheads="1"/>
                </p:cNvSpPr>
                <p:nvPr/>
              </p:nvSpPr>
              <p:spPr bwMode="auto">
                <a:xfrm>
                  <a:off x="720" y="2832"/>
                  <a:ext cx="96" cy="96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52831" name="Group 127"/>
              <p:cNvGrpSpPr>
                <a:grpSpLocks/>
              </p:cNvGrpSpPr>
              <p:nvPr/>
            </p:nvGrpSpPr>
            <p:grpSpPr bwMode="auto">
              <a:xfrm>
                <a:off x="3408" y="1536"/>
                <a:ext cx="192" cy="192"/>
                <a:chOff x="672" y="2784"/>
                <a:chExt cx="192" cy="192"/>
              </a:xfrm>
            </p:grpSpPr>
            <p:sp>
              <p:nvSpPr>
                <p:cNvPr id="1352832" name="Rectangle 128"/>
                <p:cNvSpPr>
                  <a:spLocks noChangeArrowheads="1"/>
                </p:cNvSpPr>
                <p:nvPr/>
              </p:nvSpPr>
              <p:spPr bwMode="auto">
                <a:xfrm>
                  <a:off x="672" y="27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52833" name="Oval 129"/>
                <p:cNvSpPr>
                  <a:spLocks noChangeArrowheads="1"/>
                </p:cNvSpPr>
                <p:nvPr/>
              </p:nvSpPr>
              <p:spPr bwMode="auto">
                <a:xfrm>
                  <a:off x="720" y="2832"/>
                  <a:ext cx="96" cy="96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52834" name="Group 130"/>
              <p:cNvGrpSpPr>
                <a:grpSpLocks/>
              </p:cNvGrpSpPr>
              <p:nvPr/>
            </p:nvGrpSpPr>
            <p:grpSpPr bwMode="auto">
              <a:xfrm>
                <a:off x="3600" y="1536"/>
                <a:ext cx="192" cy="192"/>
                <a:chOff x="672" y="2784"/>
                <a:chExt cx="192" cy="192"/>
              </a:xfrm>
            </p:grpSpPr>
            <p:sp>
              <p:nvSpPr>
                <p:cNvPr id="1352835" name="Rectangle 131"/>
                <p:cNvSpPr>
                  <a:spLocks noChangeArrowheads="1"/>
                </p:cNvSpPr>
                <p:nvPr/>
              </p:nvSpPr>
              <p:spPr bwMode="auto">
                <a:xfrm>
                  <a:off x="672" y="27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52836" name="Oval 132"/>
                <p:cNvSpPr>
                  <a:spLocks noChangeArrowheads="1"/>
                </p:cNvSpPr>
                <p:nvPr/>
              </p:nvSpPr>
              <p:spPr bwMode="auto">
                <a:xfrm>
                  <a:off x="720" y="2832"/>
                  <a:ext cx="96" cy="96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52837" name="Group 133"/>
              <p:cNvGrpSpPr>
                <a:grpSpLocks/>
              </p:cNvGrpSpPr>
              <p:nvPr/>
            </p:nvGrpSpPr>
            <p:grpSpPr bwMode="auto">
              <a:xfrm>
                <a:off x="3792" y="1536"/>
                <a:ext cx="192" cy="192"/>
                <a:chOff x="672" y="2784"/>
                <a:chExt cx="192" cy="192"/>
              </a:xfrm>
            </p:grpSpPr>
            <p:sp>
              <p:nvSpPr>
                <p:cNvPr id="1352838" name="Rectangle 134"/>
                <p:cNvSpPr>
                  <a:spLocks noChangeArrowheads="1"/>
                </p:cNvSpPr>
                <p:nvPr/>
              </p:nvSpPr>
              <p:spPr bwMode="auto">
                <a:xfrm>
                  <a:off x="672" y="27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52839" name="Oval 135"/>
                <p:cNvSpPr>
                  <a:spLocks noChangeArrowheads="1"/>
                </p:cNvSpPr>
                <p:nvPr/>
              </p:nvSpPr>
              <p:spPr bwMode="auto">
                <a:xfrm>
                  <a:off x="720" y="2832"/>
                  <a:ext cx="96" cy="96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52840" name="Group 136"/>
              <p:cNvGrpSpPr>
                <a:grpSpLocks/>
              </p:cNvGrpSpPr>
              <p:nvPr/>
            </p:nvGrpSpPr>
            <p:grpSpPr bwMode="auto">
              <a:xfrm>
                <a:off x="3984" y="1536"/>
                <a:ext cx="192" cy="192"/>
                <a:chOff x="672" y="2784"/>
                <a:chExt cx="192" cy="192"/>
              </a:xfrm>
            </p:grpSpPr>
            <p:sp>
              <p:nvSpPr>
                <p:cNvPr id="1352841" name="Rectangle 137"/>
                <p:cNvSpPr>
                  <a:spLocks noChangeArrowheads="1"/>
                </p:cNvSpPr>
                <p:nvPr/>
              </p:nvSpPr>
              <p:spPr bwMode="auto">
                <a:xfrm>
                  <a:off x="672" y="27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52842" name="Oval 138"/>
                <p:cNvSpPr>
                  <a:spLocks noChangeArrowheads="1"/>
                </p:cNvSpPr>
                <p:nvPr/>
              </p:nvSpPr>
              <p:spPr bwMode="auto">
                <a:xfrm>
                  <a:off x="720" y="2832"/>
                  <a:ext cx="96" cy="96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52843" name="Group 139"/>
              <p:cNvGrpSpPr>
                <a:grpSpLocks/>
              </p:cNvGrpSpPr>
              <p:nvPr/>
            </p:nvGrpSpPr>
            <p:grpSpPr bwMode="auto">
              <a:xfrm>
                <a:off x="4176" y="1536"/>
                <a:ext cx="192" cy="192"/>
                <a:chOff x="672" y="2784"/>
                <a:chExt cx="192" cy="192"/>
              </a:xfrm>
            </p:grpSpPr>
            <p:sp>
              <p:nvSpPr>
                <p:cNvPr id="1352844" name="Rectangle 140"/>
                <p:cNvSpPr>
                  <a:spLocks noChangeArrowheads="1"/>
                </p:cNvSpPr>
                <p:nvPr/>
              </p:nvSpPr>
              <p:spPr bwMode="auto">
                <a:xfrm>
                  <a:off x="672" y="27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52845" name="Oval 141"/>
                <p:cNvSpPr>
                  <a:spLocks noChangeArrowheads="1"/>
                </p:cNvSpPr>
                <p:nvPr/>
              </p:nvSpPr>
              <p:spPr bwMode="auto">
                <a:xfrm>
                  <a:off x="720" y="2832"/>
                  <a:ext cx="96" cy="96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52846" name="Group 142"/>
              <p:cNvGrpSpPr>
                <a:grpSpLocks/>
              </p:cNvGrpSpPr>
              <p:nvPr/>
            </p:nvGrpSpPr>
            <p:grpSpPr bwMode="auto">
              <a:xfrm>
                <a:off x="4368" y="1536"/>
                <a:ext cx="192" cy="192"/>
                <a:chOff x="672" y="2784"/>
                <a:chExt cx="192" cy="192"/>
              </a:xfrm>
            </p:grpSpPr>
            <p:sp>
              <p:nvSpPr>
                <p:cNvPr id="1352847" name="Rectangle 143"/>
                <p:cNvSpPr>
                  <a:spLocks noChangeArrowheads="1"/>
                </p:cNvSpPr>
                <p:nvPr/>
              </p:nvSpPr>
              <p:spPr bwMode="auto">
                <a:xfrm>
                  <a:off x="672" y="27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52848" name="Oval 144"/>
                <p:cNvSpPr>
                  <a:spLocks noChangeArrowheads="1"/>
                </p:cNvSpPr>
                <p:nvPr/>
              </p:nvSpPr>
              <p:spPr bwMode="auto">
                <a:xfrm>
                  <a:off x="720" y="2832"/>
                  <a:ext cx="96" cy="96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52849" name="Rectangle 145"/>
              <p:cNvSpPr>
                <a:spLocks noChangeArrowheads="1"/>
              </p:cNvSpPr>
              <p:nvPr/>
            </p:nvSpPr>
            <p:spPr bwMode="auto">
              <a:xfrm>
                <a:off x="3024" y="1536"/>
                <a:ext cx="1536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52850" name="Text Box 146"/>
            <p:cNvSpPr txBox="1">
              <a:spLocks noChangeArrowheads="1"/>
            </p:cNvSpPr>
            <p:nvPr/>
          </p:nvSpPr>
          <p:spPr bwMode="auto">
            <a:xfrm>
              <a:off x="3648" y="1964"/>
              <a:ext cx="2016" cy="6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ko-KR" sz="1400" i="1">
                  <a:latin typeface="Verdana" charset="0"/>
                  <a:ea typeface="굴림" charset="-127"/>
                  <a:cs typeface="굴림" charset="-127"/>
                </a:rPr>
                <a:t>T0, Eight lanes</a:t>
              </a:r>
            </a:p>
            <a:p>
              <a:pPr>
                <a:spcBef>
                  <a:spcPct val="20000"/>
                </a:spcBef>
              </a:pPr>
              <a:r>
                <a:rPr lang="en-US" altLang="ko-KR" sz="1400" i="1">
                  <a:latin typeface="Verdana" charset="0"/>
                  <a:ea typeface="굴림" charset="-127"/>
                  <a:cs typeface="굴림" charset="-127"/>
                </a:rPr>
                <a:t>No dead time</a:t>
              </a:r>
            </a:p>
            <a:p>
              <a:pPr>
                <a:spcBef>
                  <a:spcPct val="20000"/>
                </a:spcBef>
              </a:pPr>
              <a:r>
                <a:rPr lang="en-US" altLang="ko-KR" sz="1400" i="1">
                  <a:latin typeface="Verdana" charset="0"/>
                  <a:ea typeface="굴림" charset="-127"/>
                  <a:cs typeface="굴림" charset="-127"/>
                </a:rPr>
                <a:t>100% efficiency with 8 element vectors</a:t>
              </a:r>
            </a:p>
          </p:txBody>
        </p:sp>
        <p:sp>
          <p:nvSpPr>
            <p:cNvPr id="1352851" name="Text Box 147"/>
            <p:cNvSpPr txBox="1">
              <a:spLocks noChangeArrowheads="1"/>
            </p:cNvSpPr>
            <p:nvPr/>
          </p:nvSpPr>
          <p:spPr bwMode="auto">
            <a:xfrm>
              <a:off x="2977" y="1498"/>
              <a:ext cx="871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1400">
                  <a:latin typeface="Verdana" charset="0"/>
                  <a:ea typeface="굴림" charset="-127"/>
                  <a:cs typeface="굴림" charset="-127"/>
                </a:rPr>
                <a:t>No dead time</a:t>
              </a:r>
            </a:p>
          </p:txBody>
        </p:sp>
        <p:sp>
          <p:nvSpPr>
            <p:cNvPr id="1352852" name="Line 148"/>
            <p:cNvSpPr>
              <a:spLocks noChangeShapeType="1"/>
            </p:cNvSpPr>
            <p:nvPr/>
          </p:nvSpPr>
          <p:spPr bwMode="auto">
            <a:xfrm>
              <a:off x="3888" y="15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52853" name="Group 149"/>
          <p:cNvGrpSpPr>
            <a:grpSpLocks/>
          </p:cNvGrpSpPr>
          <p:nvPr/>
        </p:nvGrpSpPr>
        <p:grpSpPr bwMode="auto">
          <a:xfrm>
            <a:off x="1219200" y="5791200"/>
            <a:ext cx="304800" cy="304800"/>
            <a:chOff x="672" y="2784"/>
            <a:chExt cx="192" cy="192"/>
          </a:xfrm>
        </p:grpSpPr>
        <p:sp>
          <p:nvSpPr>
            <p:cNvPr id="1352854" name="Rectangle 150"/>
            <p:cNvSpPr>
              <a:spLocks noChangeArrowheads="1"/>
            </p:cNvSpPr>
            <p:nvPr/>
          </p:nvSpPr>
          <p:spPr bwMode="auto">
            <a:xfrm>
              <a:off x="672" y="2784"/>
              <a:ext cx="19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2855" name="Oval 151"/>
            <p:cNvSpPr>
              <a:spLocks noChangeArrowheads="1"/>
            </p:cNvSpPr>
            <p:nvPr/>
          </p:nvSpPr>
          <p:spPr bwMode="auto">
            <a:xfrm>
              <a:off x="720" y="2832"/>
              <a:ext cx="96" cy="96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52856" name="Group 152"/>
          <p:cNvGrpSpPr>
            <a:grpSpLocks/>
          </p:cNvGrpSpPr>
          <p:nvPr/>
        </p:nvGrpSpPr>
        <p:grpSpPr bwMode="auto">
          <a:xfrm>
            <a:off x="914400" y="5791200"/>
            <a:ext cx="304800" cy="304800"/>
            <a:chOff x="672" y="2784"/>
            <a:chExt cx="192" cy="192"/>
          </a:xfrm>
        </p:grpSpPr>
        <p:sp>
          <p:nvSpPr>
            <p:cNvPr id="1352857" name="Rectangle 153"/>
            <p:cNvSpPr>
              <a:spLocks noChangeArrowheads="1"/>
            </p:cNvSpPr>
            <p:nvPr/>
          </p:nvSpPr>
          <p:spPr bwMode="auto">
            <a:xfrm>
              <a:off x="672" y="2784"/>
              <a:ext cx="19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2858" name="Oval 154"/>
            <p:cNvSpPr>
              <a:spLocks noChangeArrowheads="1"/>
            </p:cNvSpPr>
            <p:nvPr/>
          </p:nvSpPr>
          <p:spPr bwMode="auto">
            <a:xfrm>
              <a:off x="720" y="2832"/>
              <a:ext cx="96" cy="96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52859" name="Group 155"/>
          <p:cNvGrpSpPr>
            <a:grpSpLocks/>
          </p:cNvGrpSpPr>
          <p:nvPr/>
        </p:nvGrpSpPr>
        <p:grpSpPr bwMode="auto">
          <a:xfrm>
            <a:off x="1219200" y="6096000"/>
            <a:ext cx="304800" cy="304800"/>
            <a:chOff x="672" y="2784"/>
            <a:chExt cx="192" cy="192"/>
          </a:xfrm>
        </p:grpSpPr>
        <p:sp>
          <p:nvSpPr>
            <p:cNvPr id="1352860" name="Rectangle 156"/>
            <p:cNvSpPr>
              <a:spLocks noChangeArrowheads="1"/>
            </p:cNvSpPr>
            <p:nvPr/>
          </p:nvSpPr>
          <p:spPr bwMode="auto">
            <a:xfrm>
              <a:off x="672" y="2784"/>
              <a:ext cx="19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2861" name="Oval 157"/>
            <p:cNvSpPr>
              <a:spLocks noChangeArrowheads="1"/>
            </p:cNvSpPr>
            <p:nvPr/>
          </p:nvSpPr>
          <p:spPr bwMode="auto">
            <a:xfrm>
              <a:off x="720" y="2832"/>
              <a:ext cx="96" cy="96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52862" name="Group 158"/>
          <p:cNvGrpSpPr>
            <a:grpSpLocks/>
          </p:cNvGrpSpPr>
          <p:nvPr/>
        </p:nvGrpSpPr>
        <p:grpSpPr bwMode="auto">
          <a:xfrm>
            <a:off x="914400" y="6096000"/>
            <a:ext cx="304800" cy="304800"/>
            <a:chOff x="672" y="2784"/>
            <a:chExt cx="192" cy="192"/>
          </a:xfrm>
        </p:grpSpPr>
        <p:sp>
          <p:nvSpPr>
            <p:cNvPr id="1352863" name="Rectangle 159"/>
            <p:cNvSpPr>
              <a:spLocks noChangeArrowheads="1"/>
            </p:cNvSpPr>
            <p:nvPr/>
          </p:nvSpPr>
          <p:spPr bwMode="auto">
            <a:xfrm>
              <a:off x="672" y="2784"/>
              <a:ext cx="19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2864" name="Oval 160"/>
            <p:cNvSpPr>
              <a:spLocks noChangeArrowheads="1"/>
            </p:cNvSpPr>
            <p:nvPr/>
          </p:nvSpPr>
          <p:spPr bwMode="auto">
            <a:xfrm>
              <a:off x="720" y="2832"/>
              <a:ext cx="96" cy="96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1352865" name="Freeform 161"/>
          <p:cNvSpPr>
            <a:spLocks/>
          </p:cNvSpPr>
          <p:nvPr/>
        </p:nvSpPr>
        <p:spPr bwMode="auto">
          <a:xfrm>
            <a:off x="914400" y="5638800"/>
            <a:ext cx="609600" cy="762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80"/>
              </a:cxn>
              <a:cxn ang="0">
                <a:pos x="384" y="480"/>
              </a:cxn>
              <a:cxn ang="0">
                <a:pos x="384" y="96"/>
              </a:cxn>
            </a:cxnLst>
            <a:rect l="0" t="0" r="r" b="b"/>
            <a:pathLst>
              <a:path w="384" h="480">
                <a:moveTo>
                  <a:pt x="0" y="0"/>
                </a:moveTo>
                <a:lnTo>
                  <a:pt x="0" y="480"/>
                </a:lnTo>
                <a:lnTo>
                  <a:pt x="384" y="480"/>
                </a:lnTo>
                <a:lnTo>
                  <a:pt x="384" y="9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52866" name="Line 162"/>
          <p:cNvSpPr>
            <a:spLocks noChangeShapeType="1"/>
          </p:cNvSpPr>
          <p:nvPr/>
        </p:nvSpPr>
        <p:spPr bwMode="auto">
          <a:xfrm>
            <a:off x="1600200" y="6400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52867" name="Line 163"/>
          <p:cNvSpPr>
            <a:spLocks noChangeShapeType="1"/>
          </p:cNvSpPr>
          <p:nvPr/>
        </p:nvSpPr>
        <p:spPr bwMode="auto">
          <a:xfrm>
            <a:off x="1752600" y="3505200"/>
            <a:ext cx="0" cy="289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52868" name="Text Box 164"/>
          <p:cNvSpPr txBox="1">
            <a:spLocks noChangeArrowheads="1"/>
          </p:cNvSpPr>
          <p:nvPr/>
        </p:nvSpPr>
        <p:spPr bwMode="auto">
          <a:xfrm>
            <a:off x="1889125" y="4587875"/>
            <a:ext cx="16017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altLang="ko-KR" sz="1400">
                <a:latin typeface="Verdana" charset="0"/>
                <a:ea typeface="굴림" charset="-127"/>
                <a:cs typeface="굴림" charset="-127"/>
              </a:rPr>
              <a:t>64 cycles active</a:t>
            </a:r>
          </a:p>
        </p:txBody>
      </p:sp>
      <p:sp>
        <p:nvSpPr>
          <p:cNvPr id="1352869" name="Line 165"/>
          <p:cNvSpPr>
            <a:spLocks noChangeShapeType="1"/>
          </p:cNvSpPr>
          <p:nvPr/>
        </p:nvSpPr>
        <p:spPr bwMode="auto">
          <a:xfrm>
            <a:off x="1219200" y="5410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9" name="日期占位符 3">
            <a:extLst>
              <a:ext uri="{FF2B5EF4-FFF2-40B4-BE49-F238E27FC236}">
                <a16:creationId xmlns:a16="http://schemas.microsoft.com/office/drawing/2014/main" id="{4720948D-B813-481A-A434-FEB76868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C63D808C-D241-45A2-8F46-510B0B897F4E}" type="datetime1">
              <a:rPr lang="zh-CN" altLang="en-US" smtClean="0"/>
              <a:t>2018/12/12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5510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03869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Vector Memory-Memory versus Vector Register Machines</a:t>
            </a:r>
          </a:p>
        </p:txBody>
      </p:sp>
      <p:sp>
        <p:nvSpPr>
          <p:cNvPr id="135475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324011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Vector memory-memory instructions hold all vector operands in main memory</a:t>
            </a:r>
          </a:p>
          <a:p>
            <a:r>
              <a:rPr lang="en-US" altLang="ko-KR" sz="2400" dirty="0"/>
              <a:t>The first vector machines, CDC Star-100 (‘73) and TI ASC (‘71), were memory-memory machines</a:t>
            </a:r>
          </a:p>
          <a:p>
            <a:r>
              <a:rPr lang="en-US" altLang="ko-KR" sz="2400" dirty="0"/>
              <a:t>Cray-1 (’76) was first vector register machine</a:t>
            </a:r>
          </a:p>
        </p:txBody>
      </p:sp>
      <p:grpSp>
        <p:nvGrpSpPr>
          <p:cNvPr id="1354756" name="Group 4"/>
          <p:cNvGrpSpPr>
            <a:grpSpLocks/>
          </p:cNvGrpSpPr>
          <p:nvPr/>
        </p:nvGrpSpPr>
        <p:grpSpPr bwMode="auto">
          <a:xfrm>
            <a:off x="381000" y="3337073"/>
            <a:ext cx="3200400" cy="2163763"/>
            <a:chOff x="240" y="2016"/>
            <a:chExt cx="2016" cy="1363"/>
          </a:xfrm>
        </p:grpSpPr>
        <p:sp>
          <p:nvSpPr>
            <p:cNvPr id="1354757" name="Text Box 5"/>
            <p:cNvSpPr txBox="1">
              <a:spLocks noChangeArrowheads="1"/>
            </p:cNvSpPr>
            <p:nvPr/>
          </p:nvSpPr>
          <p:spPr bwMode="auto">
            <a:xfrm>
              <a:off x="288" y="2316"/>
              <a:ext cx="1931" cy="106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for (</a:t>
              </a:r>
              <a:r>
                <a:rPr lang="en-US" altLang="ko-KR" sz="1800" b="1" dirty="0" err="1"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=0; </a:t>
              </a:r>
              <a:r>
                <a:rPr lang="en-US" altLang="ko-KR" sz="1800" b="1" dirty="0" err="1"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&lt;N; </a:t>
              </a:r>
              <a:r>
                <a:rPr lang="en-US" altLang="ko-KR" sz="1800" b="1" dirty="0" err="1"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++)</a:t>
              </a:r>
            </a:p>
            <a:p>
              <a:pPr algn="l">
                <a:spcBef>
                  <a:spcPct val="20000"/>
                </a:spcBef>
              </a:pP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{</a:t>
              </a:r>
            </a:p>
            <a:p>
              <a:pPr algn="l">
                <a:spcBef>
                  <a:spcPct val="20000"/>
                </a:spcBef>
              </a:pP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 C[</a:t>
              </a:r>
              <a:r>
                <a:rPr lang="en-US" altLang="ko-KR" sz="1800" b="1" dirty="0" err="1"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] = A[</a:t>
              </a:r>
              <a:r>
                <a:rPr lang="en-US" altLang="ko-KR" sz="1800" b="1" dirty="0" err="1"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] + B[</a:t>
              </a:r>
              <a:r>
                <a:rPr lang="en-US" altLang="ko-KR" sz="1800" b="1" dirty="0" err="1"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];</a:t>
              </a:r>
            </a:p>
            <a:p>
              <a:pPr algn="l">
                <a:spcBef>
                  <a:spcPct val="20000"/>
                </a:spcBef>
              </a:pP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 D[</a:t>
              </a:r>
              <a:r>
                <a:rPr lang="en-US" altLang="ko-KR" sz="1800" b="1" dirty="0" err="1"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] = A[</a:t>
              </a:r>
              <a:r>
                <a:rPr lang="en-US" altLang="ko-KR" sz="1800" b="1" dirty="0" err="1"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] - B[</a:t>
              </a:r>
              <a:r>
                <a:rPr lang="en-US" altLang="ko-KR" sz="1800" b="1" dirty="0" err="1"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];</a:t>
              </a:r>
            </a:p>
            <a:p>
              <a:pPr algn="l">
                <a:spcBef>
                  <a:spcPct val="20000"/>
                </a:spcBef>
              </a:pP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}</a:t>
              </a:r>
            </a:p>
          </p:txBody>
        </p:sp>
        <p:sp>
          <p:nvSpPr>
            <p:cNvPr id="1354758" name="Text Box 6"/>
            <p:cNvSpPr txBox="1">
              <a:spLocks noChangeArrowheads="1"/>
            </p:cNvSpPr>
            <p:nvPr/>
          </p:nvSpPr>
          <p:spPr bwMode="auto">
            <a:xfrm>
              <a:off x="294" y="2073"/>
              <a:ext cx="1698" cy="23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1800">
                  <a:latin typeface="Verdana" charset="0"/>
                  <a:ea typeface="굴림" charset="-127"/>
                  <a:cs typeface="굴림" charset="-127"/>
                </a:rPr>
                <a:t>Example Source Code</a:t>
              </a:r>
            </a:p>
          </p:txBody>
        </p:sp>
        <p:sp>
          <p:nvSpPr>
            <p:cNvPr id="1354759" name="Rectangle 7"/>
            <p:cNvSpPr>
              <a:spLocks noChangeArrowheads="1"/>
            </p:cNvSpPr>
            <p:nvPr/>
          </p:nvSpPr>
          <p:spPr bwMode="auto">
            <a:xfrm>
              <a:off x="240" y="2016"/>
              <a:ext cx="2016" cy="134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54760" name="Group 8"/>
          <p:cNvGrpSpPr>
            <a:grpSpLocks/>
          </p:cNvGrpSpPr>
          <p:nvPr/>
        </p:nvGrpSpPr>
        <p:grpSpPr bwMode="auto">
          <a:xfrm>
            <a:off x="3581400" y="3266257"/>
            <a:ext cx="5334000" cy="973784"/>
            <a:chOff x="2256" y="1801"/>
            <a:chExt cx="3360" cy="864"/>
          </a:xfrm>
        </p:grpSpPr>
        <p:grpSp>
          <p:nvGrpSpPr>
            <p:cNvPr id="1354761" name="Group 9"/>
            <p:cNvGrpSpPr>
              <a:grpSpLocks/>
            </p:cNvGrpSpPr>
            <p:nvPr/>
          </p:nvGrpSpPr>
          <p:grpSpPr bwMode="auto">
            <a:xfrm>
              <a:off x="3168" y="1801"/>
              <a:ext cx="2448" cy="864"/>
              <a:chOff x="3168" y="1801"/>
              <a:chExt cx="2448" cy="864"/>
            </a:xfrm>
          </p:grpSpPr>
          <p:sp>
            <p:nvSpPr>
              <p:cNvPr id="1354762" name="Text Box 10"/>
              <p:cNvSpPr txBox="1">
                <a:spLocks noChangeArrowheads="1"/>
              </p:cNvSpPr>
              <p:nvPr/>
            </p:nvSpPr>
            <p:spPr bwMode="auto">
              <a:xfrm>
                <a:off x="3696" y="2087"/>
                <a:ext cx="1163" cy="44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20000"/>
                  </a:spcBef>
                </a:pPr>
                <a:r>
                  <a:rPr lang="en-US" altLang="ko-KR" sz="1800" b="1" dirty="0">
                    <a:latin typeface="Courier New" charset="0"/>
                    <a:ea typeface="굴림" charset="-127"/>
                    <a:cs typeface="굴림" charset="-127"/>
                  </a:rPr>
                  <a:t>ADDV C, A, B</a:t>
                </a:r>
              </a:p>
              <a:p>
                <a:pPr algn="l">
                  <a:spcBef>
                    <a:spcPct val="20000"/>
                  </a:spcBef>
                </a:pPr>
                <a:r>
                  <a:rPr lang="en-US" altLang="ko-KR" sz="1800" b="1" dirty="0">
                    <a:latin typeface="Courier New" charset="0"/>
                    <a:ea typeface="굴림" charset="-127"/>
                    <a:cs typeface="굴림" charset="-127"/>
                  </a:rPr>
                  <a:t>SUBV D, A, B</a:t>
                </a:r>
                <a:endParaRPr lang="en-US" altLang="ko-KR" sz="1800" b="1" dirty="0"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354763" name="Text Box 11"/>
              <p:cNvSpPr txBox="1">
                <a:spLocks noChangeArrowheads="1"/>
              </p:cNvSpPr>
              <p:nvPr/>
            </p:nvSpPr>
            <p:spPr bwMode="auto">
              <a:xfrm>
                <a:off x="3222" y="1810"/>
                <a:ext cx="2273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800" dirty="0">
                    <a:latin typeface="Verdana" charset="0"/>
                    <a:ea typeface="굴림" charset="-127"/>
                    <a:cs typeface="굴림" charset="-127"/>
                  </a:rPr>
                  <a:t>Vector Memory-Memory Code</a:t>
                </a:r>
              </a:p>
            </p:txBody>
          </p:sp>
          <p:sp>
            <p:nvSpPr>
              <p:cNvPr id="1354764" name="Rectangle 12"/>
              <p:cNvSpPr>
                <a:spLocks noChangeArrowheads="1"/>
              </p:cNvSpPr>
              <p:nvPr/>
            </p:nvSpPr>
            <p:spPr bwMode="auto">
              <a:xfrm>
                <a:off x="3168" y="1801"/>
                <a:ext cx="2448" cy="864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54765" name="Line 13"/>
            <p:cNvSpPr>
              <a:spLocks noChangeShapeType="1"/>
            </p:cNvSpPr>
            <p:nvPr/>
          </p:nvSpPr>
          <p:spPr bwMode="auto">
            <a:xfrm flipV="1">
              <a:off x="2256" y="2233"/>
              <a:ext cx="91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54766" name="Group 14"/>
          <p:cNvGrpSpPr>
            <a:grpSpLocks/>
          </p:cNvGrpSpPr>
          <p:nvPr/>
        </p:nvGrpSpPr>
        <p:grpSpPr bwMode="auto">
          <a:xfrm>
            <a:off x="3581400" y="4367361"/>
            <a:ext cx="5334000" cy="2085975"/>
            <a:chOff x="2256" y="2665"/>
            <a:chExt cx="3360" cy="1559"/>
          </a:xfrm>
        </p:grpSpPr>
        <p:grpSp>
          <p:nvGrpSpPr>
            <p:cNvPr id="1354767" name="Group 15"/>
            <p:cNvGrpSpPr>
              <a:grpSpLocks/>
            </p:cNvGrpSpPr>
            <p:nvPr/>
          </p:nvGrpSpPr>
          <p:grpSpPr bwMode="auto">
            <a:xfrm>
              <a:off x="3168" y="2688"/>
              <a:ext cx="2448" cy="1536"/>
              <a:chOff x="3168" y="2761"/>
              <a:chExt cx="2448" cy="1536"/>
            </a:xfrm>
          </p:grpSpPr>
          <p:sp>
            <p:nvSpPr>
              <p:cNvPr id="1354768" name="Text Box 16"/>
              <p:cNvSpPr txBox="1">
                <a:spLocks noChangeArrowheads="1"/>
              </p:cNvSpPr>
              <p:nvPr/>
            </p:nvSpPr>
            <p:spPr bwMode="auto">
              <a:xfrm>
                <a:off x="3648" y="3001"/>
                <a:ext cx="1425" cy="1198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en-US" altLang="ko-KR" sz="1800" b="1" dirty="0">
                    <a:latin typeface="Courier New" charset="0"/>
                    <a:ea typeface="굴림" charset="-127"/>
                    <a:cs typeface="굴림" charset="-127"/>
                  </a:rPr>
                  <a:t>LV V1, A</a:t>
                </a:r>
              </a:p>
              <a:p>
                <a:pPr algn="l"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en-US" altLang="ko-KR" sz="1800" b="1" dirty="0">
                    <a:latin typeface="Courier New" charset="0"/>
                    <a:ea typeface="굴림" charset="-127"/>
                    <a:cs typeface="굴림" charset="-127"/>
                  </a:rPr>
                  <a:t>LV V2, B</a:t>
                </a:r>
              </a:p>
              <a:p>
                <a:pPr algn="l"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en-US" altLang="ko-KR" sz="1800" b="1" dirty="0">
                    <a:latin typeface="Courier New" charset="0"/>
                    <a:ea typeface="굴림" charset="-127"/>
                    <a:cs typeface="굴림" charset="-127"/>
                  </a:rPr>
                  <a:t>ADDV V3, V1, V2</a:t>
                </a:r>
              </a:p>
              <a:p>
                <a:pPr algn="l"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en-US" altLang="ko-KR" sz="1800" b="1" dirty="0">
                    <a:latin typeface="Courier New" charset="0"/>
                    <a:ea typeface="굴림" charset="-127"/>
                    <a:cs typeface="굴림" charset="-127"/>
                  </a:rPr>
                  <a:t>SV V3, C</a:t>
                </a:r>
              </a:p>
              <a:p>
                <a:pPr algn="l"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en-US" altLang="ko-KR" sz="1800" b="1" dirty="0">
                    <a:latin typeface="Courier New" charset="0"/>
                    <a:ea typeface="굴림" charset="-127"/>
                    <a:cs typeface="굴림" charset="-127"/>
                  </a:rPr>
                  <a:t>SUBV V4, V1, V2</a:t>
                </a:r>
              </a:p>
              <a:p>
                <a:pPr algn="l"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en-US" altLang="ko-KR" sz="1800" b="1" dirty="0">
                    <a:latin typeface="Courier New" charset="0"/>
                    <a:ea typeface="굴림" charset="-127"/>
                    <a:cs typeface="굴림" charset="-127"/>
                  </a:rPr>
                  <a:t>SV V4, D</a:t>
                </a:r>
                <a:endParaRPr lang="en-US" altLang="ko-KR" sz="1800" b="1" dirty="0"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354769" name="Text Box 17"/>
              <p:cNvSpPr txBox="1">
                <a:spLocks noChangeArrowheads="1"/>
              </p:cNvSpPr>
              <p:nvPr/>
            </p:nvSpPr>
            <p:spPr bwMode="auto">
              <a:xfrm>
                <a:off x="3218" y="2770"/>
                <a:ext cx="1640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800">
                    <a:latin typeface="Verdana" charset="0"/>
                    <a:ea typeface="굴림" charset="-127"/>
                    <a:cs typeface="굴림" charset="-127"/>
                  </a:rPr>
                  <a:t>Vector Register Code</a:t>
                </a:r>
              </a:p>
            </p:txBody>
          </p:sp>
          <p:sp>
            <p:nvSpPr>
              <p:cNvPr id="1354770" name="Rectangle 18"/>
              <p:cNvSpPr>
                <a:spLocks noChangeArrowheads="1"/>
              </p:cNvSpPr>
              <p:nvPr/>
            </p:nvSpPr>
            <p:spPr bwMode="auto">
              <a:xfrm>
                <a:off x="3168" y="2761"/>
                <a:ext cx="2448" cy="153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54771" name="Line 19"/>
            <p:cNvSpPr>
              <a:spLocks noChangeShapeType="1"/>
            </p:cNvSpPr>
            <p:nvPr/>
          </p:nvSpPr>
          <p:spPr bwMode="auto">
            <a:xfrm>
              <a:off x="2256" y="2665"/>
              <a:ext cx="912" cy="91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790531" y="6356351"/>
            <a:ext cx="2057400" cy="365125"/>
          </a:xfrm>
        </p:spPr>
        <p:txBody>
          <a:bodyPr/>
          <a:lstStyle/>
          <a:p>
            <a:pPr>
              <a:defRPr/>
            </a:pPr>
            <a:fld id="{15C6271E-7FD5-544C-84F4-E2B2486D743B}" type="slidenum">
              <a:rPr lang="zh-CN" alt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3" name="日期占位符 3">
            <a:extLst>
              <a:ext uri="{FF2B5EF4-FFF2-40B4-BE49-F238E27FC236}">
                <a16:creationId xmlns:a16="http://schemas.microsoft.com/office/drawing/2014/main" id="{4720948D-B813-481A-A434-FEB76868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C63D808C-D241-45A2-8F46-510B0B897F4E}" type="datetime1">
              <a:rPr lang="zh-CN" altLang="en-US" smtClean="0"/>
              <a:t>2018/12/12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233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Vector Memory-Memory vs. Vector Register Machines</a:t>
            </a:r>
          </a:p>
        </p:txBody>
      </p:sp>
      <p:sp>
        <p:nvSpPr>
          <p:cNvPr id="1356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sz="2400"/>
              <a:t>Vector memory-memory architectures (VMMA) require greater main memory bandwidth, why?</a:t>
            </a:r>
          </a:p>
          <a:p>
            <a:pPr lvl="1"/>
            <a:r>
              <a:rPr lang="en-US" altLang="ko-KR" sz="2000">
                <a:solidFill>
                  <a:srgbClr val="FF0000"/>
                </a:solidFill>
              </a:rPr>
              <a:t>All operands must be read in and out of memory</a:t>
            </a:r>
          </a:p>
          <a:p>
            <a:r>
              <a:rPr lang="en-US" altLang="ko-KR" sz="2400"/>
              <a:t>VMMAs make if difficult to overlap execution of multiple vector operations, why? </a:t>
            </a:r>
          </a:p>
          <a:p>
            <a:pPr lvl="1"/>
            <a:r>
              <a:rPr lang="en-US" altLang="ko-KR" sz="2000">
                <a:solidFill>
                  <a:srgbClr val="FF0000"/>
                </a:solidFill>
              </a:rPr>
              <a:t>Must check dependencies on memory addresses</a:t>
            </a:r>
          </a:p>
          <a:p>
            <a:r>
              <a:rPr lang="en-US" altLang="ko-KR" sz="2400"/>
              <a:t>VMMAs incur greater startup latency</a:t>
            </a:r>
          </a:p>
          <a:p>
            <a:pPr lvl="1"/>
            <a:r>
              <a:rPr lang="en-US" altLang="ko-KR" sz="2000"/>
              <a:t>Scalar code was faster on CDC Star-100 for vectors &lt; 100 elements</a:t>
            </a:r>
          </a:p>
          <a:p>
            <a:pPr lvl="1"/>
            <a:r>
              <a:rPr lang="en-US" altLang="ko-KR" sz="2000"/>
              <a:t>For Cray-1, vector/scalar breakeven point was around 2-4 elements</a:t>
            </a:r>
          </a:p>
          <a:p>
            <a:r>
              <a:rPr lang="en-US" altLang="ko-KR" sz="2400"/>
              <a:t>Apart from CDC follow-ons (Cyber-205, ETA-10) all major vector machines since Cray-1 have had vector register architectures</a:t>
            </a:r>
          </a:p>
          <a:p>
            <a:r>
              <a:rPr lang="en-US" altLang="ko-KR" sz="2400">
                <a:solidFill>
                  <a:srgbClr val="F905F3"/>
                </a:solidFill>
              </a:rPr>
              <a:t>(we ignore vector memory-memory from now on)</a:t>
            </a:r>
            <a:endParaRPr lang="en-US" altLang="ko-KR" sz="2400" dirty="0">
              <a:solidFill>
                <a:srgbClr val="F905F3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840762" y="6419850"/>
            <a:ext cx="838200" cy="238125"/>
          </a:xfrm>
        </p:spPr>
        <p:txBody>
          <a:bodyPr/>
          <a:lstStyle/>
          <a:p>
            <a:pPr algn="r"/>
            <a:fld id="{C3BA0E03-C436-F74E-A22C-52EB86641017}" type="slidenum">
              <a:rPr lang="en-US" smtClean="0"/>
              <a:pPr algn="r"/>
              <a:t>23</a:t>
            </a:fld>
            <a:endParaRPr lang="en-US" dirty="0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720948D-B813-481A-A434-FEB7686800E7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3D808C-D241-45A2-8F46-510B0B897F4E}" type="datetime1">
              <a:rPr lang="zh-CN" altLang="en-US" smtClean="0"/>
              <a:pPr/>
              <a:t>2018/12/12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445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6803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9920" y="88898"/>
            <a:ext cx="7886700" cy="1325563"/>
          </a:xfrm>
        </p:spPr>
        <p:txBody>
          <a:bodyPr/>
          <a:lstStyle/>
          <a:p>
            <a:r>
              <a:rPr lang="en-US" altLang="ko-KR" dirty="0"/>
              <a:t>Automatic Code </a:t>
            </a:r>
            <a:r>
              <a:rPr lang="en-US" altLang="ko-KR" dirty="0" err="1"/>
              <a:t>Vectorization</a:t>
            </a:r>
            <a:endParaRPr lang="en-US" altLang="ko-KR" dirty="0"/>
          </a:p>
        </p:txBody>
      </p:sp>
      <p:sp>
        <p:nvSpPr>
          <p:cNvPr id="5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D21D-AB76-A94C-B70B-F478A8562A6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358851" name="Text Box 3"/>
          <p:cNvSpPr txBox="1">
            <a:spLocks noChangeArrowheads="1"/>
          </p:cNvSpPr>
          <p:nvPr/>
        </p:nvSpPr>
        <p:spPr bwMode="auto">
          <a:xfrm>
            <a:off x="3286034" y="1036832"/>
            <a:ext cx="4391025" cy="858838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spcBef>
                <a:spcPct val="10000"/>
              </a:spcBef>
            </a:pPr>
            <a:r>
              <a:rPr lang="en-US" altLang="ko-KR" sz="2400" b="1" dirty="0">
                <a:latin typeface="Courier New" charset="0"/>
                <a:ea typeface="굴림" charset="-127"/>
                <a:cs typeface="굴림" charset="-127"/>
              </a:rPr>
              <a:t>for (</a:t>
            </a:r>
            <a:r>
              <a:rPr lang="en-US" altLang="ko-KR" sz="24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400" b="1" dirty="0">
                <a:latin typeface="Courier New" charset="0"/>
                <a:ea typeface="굴림" charset="-127"/>
                <a:cs typeface="굴림" charset="-127"/>
              </a:rPr>
              <a:t>=0; </a:t>
            </a:r>
            <a:r>
              <a:rPr lang="en-US" altLang="ko-KR" sz="24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400" b="1" dirty="0">
                <a:latin typeface="Courier New" charset="0"/>
                <a:ea typeface="굴림" charset="-127"/>
                <a:cs typeface="굴림" charset="-127"/>
              </a:rPr>
              <a:t> &lt; N; </a:t>
            </a:r>
            <a:r>
              <a:rPr lang="en-US" altLang="ko-KR" sz="24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400" b="1" dirty="0">
                <a:latin typeface="Courier New" charset="0"/>
                <a:ea typeface="굴림" charset="-127"/>
                <a:cs typeface="굴림" charset="-127"/>
              </a:rPr>
              <a:t>++)</a:t>
            </a:r>
          </a:p>
          <a:p>
            <a:pPr algn="l">
              <a:spcBef>
                <a:spcPct val="10000"/>
              </a:spcBef>
            </a:pPr>
            <a:r>
              <a:rPr lang="en-US" altLang="ko-KR" sz="2400" b="1" dirty="0">
                <a:latin typeface="Courier New" charset="0"/>
                <a:ea typeface="굴림" charset="-127"/>
                <a:cs typeface="굴림" charset="-127"/>
              </a:rPr>
              <a:t>    C[</a:t>
            </a:r>
            <a:r>
              <a:rPr lang="en-US" altLang="ko-KR" sz="24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400" b="1" dirty="0">
                <a:latin typeface="Courier New" charset="0"/>
                <a:ea typeface="굴림" charset="-127"/>
                <a:cs typeface="굴림" charset="-127"/>
              </a:rPr>
              <a:t>] = A[</a:t>
            </a:r>
            <a:r>
              <a:rPr lang="en-US" altLang="ko-KR" sz="24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400" b="1" dirty="0">
                <a:latin typeface="Courier New" charset="0"/>
                <a:ea typeface="굴림" charset="-127"/>
                <a:cs typeface="굴림" charset="-127"/>
              </a:rPr>
              <a:t>] + B[</a:t>
            </a:r>
            <a:r>
              <a:rPr lang="en-US" altLang="ko-KR" sz="24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400" b="1" dirty="0">
                <a:latin typeface="Courier New" charset="0"/>
                <a:ea typeface="굴림" charset="-127"/>
                <a:cs typeface="굴림" charset="-127"/>
              </a:rPr>
              <a:t>];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69851" y="1414462"/>
            <a:ext cx="3268664" cy="4719636"/>
            <a:chOff x="-44" y="891"/>
            <a:chExt cx="2059" cy="333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649" y="1224"/>
              <a:ext cx="1065" cy="1474"/>
              <a:chOff x="697" y="888"/>
              <a:chExt cx="1065" cy="1474"/>
            </a:xfrm>
          </p:grpSpPr>
          <p:sp>
            <p:nvSpPr>
              <p:cNvPr id="1358854" name="AutoShape 6"/>
              <p:cNvSpPr>
                <a:spLocks noChangeArrowheads="1"/>
              </p:cNvSpPr>
              <p:nvPr/>
            </p:nvSpPr>
            <p:spPr bwMode="auto">
              <a:xfrm>
                <a:off x="697" y="888"/>
                <a:ext cx="489" cy="322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  <a:latin typeface="Calibri"/>
                    <a:ea typeface="굴림" charset="-127"/>
                    <a:cs typeface="Calibri"/>
                  </a:rPr>
                  <a:t>load</a:t>
                </a:r>
              </a:p>
            </p:txBody>
          </p:sp>
          <p:sp>
            <p:nvSpPr>
              <p:cNvPr id="1358855" name="AutoShape 7"/>
              <p:cNvSpPr>
                <a:spLocks noChangeArrowheads="1"/>
              </p:cNvSpPr>
              <p:nvPr/>
            </p:nvSpPr>
            <p:spPr bwMode="auto">
              <a:xfrm>
                <a:off x="1273" y="1176"/>
                <a:ext cx="489" cy="322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2400">
                    <a:solidFill>
                      <a:schemeClr val="bg1"/>
                    </a:solidFill>
                    <a:latin typeface="Calibri"/>
                    <a:ea typeface="굴림" charset="-127"/>
                    <a:cs typeface="Calibri"/>
                  </a:rPr>
                  <a:t>load</a:t>
                </a:r>
              </a:p>
            </p:txBody>
          </p:sp>
          <p:sp>
            <p:nvSpPr>
              <p:cNvPr id="1358856" name="AutoShape 8"/>
              <p:cNvSpPr>
                <a:spLocks noChangeArrowheads="1"/>
              </p:cNvSpPr>
              <p:nvPr/>
            </p:nvSpPr>
            <p:spPr bwMode="auto">
              <a:xfrm>
                <a:off x="938" y="1608"/>
                <a:ext cx="441" cy="322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2400">
                    <a:solidFill>
                      <a:schemeClr val="bg1"/>
                    </a:solidFill>
                    <a:latin typeface="Calibri"/>
                    <a:ea typeface="굴림" charset="-127"/>
                    <a:cs typeface="Calibri"/>
                  </a:rPr>
                  <a:t>add</a:t>
                </a:r>
              </a:p>
            </p:txBody>
          </p:sp>
          <p:sp>
            <p:nvSpPr>
              <p:cNvPr id="1358857" name="AutoShape 9"/>
              <p:cNvSpPr>
                <a:spLocks noChangeArrowheads="1"/>
              </p:cNvSpPr>
              <p:nvPr/>
            </p:nvSpPr>
            <p:spPr bwMode="auto">
              <a:xfrm>
                <a:off x="905" y="2040"/>
                <a:ext cx="554" cy="322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2400">
                    <a:solidFill>
                      <a:schemeClr val="bg1"/>
                    </a:solidFill>
                    <a:latin typeface="Calibri"/>
                    <a:ea typeface="굴림" charset="-127"/>
                    <a:cs typeface="Calibri"/>
                  </a:rPr>
                  <a:t>store</a:t>
                </a:r>
              </a:p>
            </p:txBody>
          </p:sp>
          <p:sp>
            <p:nvSpPr>
              <p:cNvPr id="1358858" name="Line 10"/>
              <p:cNvSpPr>
                <a:spLocks noChangeShapeType="1"/>
              </p:cNvSpPr>
              <p:nvPr/>
            </p:nvSpPr>
            <p:spPr bwMode="auto">
              <a:xfrm>
                <a:off x="948" y="1200"/>
                <a:ext cx="144" cy="43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8859" name="Line 11"/>
              <p:cNvSpPr>
                <a:spLocks noChangeShapeType="1"/>
              </p:cNvSpPr>
              <p:nvPr/>
            </p:nvSpPr>
            <p:spPr bwMode="auto">
              <a:xfrm flipH="1">
                <a:off x="1236" y="1488"/>
                <a:ext cx="192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8860" name="Line 12"/>
              <p:cNvSpPr>
                <a:spLocks noChangeShapeType="1"/>
              </p:cNvSpPr>
              <p:nvPr/>
            </p:nvSpPr>
            <p:spPr bwMode="auto">
              <a:xfrm>
                <a:off x="1188" y="1920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661" y="2712"/>
              <a:ext cx="1065" cy="1474"/>
              <a:chOff x="709" y="2376"/>
              <a:chExt cx="1065" cy="1474"/>
            </a:xfrm>
          </p:grpSpPr>
          <p:sp>
            <p:nvSpPr>
              <p:cNvPr id="1358862" name="AutoShape 14"/>
              <p:cNvSpPr>
                <a:spLocks noChangeArrowheads="1"/>
              </p:cNvSpPr>
              <p:nvPr/>
            </p:nvSpPr>
            <p:spPr bwMode="auto">
              <a:xfrm>
                <a:off x="709" y="2376"/>
                <a:ext cx="489" cy="322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2400">
                    <a:solidFill>
                      <a:schemeClr val="bg1"/>
                    </a:solidFill>
                    <a:latin typeface="Calibri"/>
                    <a:ea typeface="굴림" charset="-127"/>
                    <a:cs typeface="Calibri"/>
                  </a:rPr>
                  <a:t>load</a:t>
                </a:r>
              </a:p>
            </p:txBody>
          </p:sp>
          <p:sp>
            <p:nvSpPr>
              <p:cNvPr id="1358863" name="AutoShape 15"/>
              <p:cNvSpPr>
                <a:spLocks noChangeArrowheads="1"/>
              </p:cNvSpPr>
              <p:nvPr/>
            </p:nvSpPr>
            <p:spPr bwMode="auto">
              <a:xfrm>
                <a:off x="1285" y="2664"/>
                <a:ext cx="489" cy="322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2400">
                    <a:solidFill>
                      <a:schemeClr val="bg1"/>
                    </a:solidFill>
                    <a:latin typeface="Calibri"/>
                    <a:ea typeface="굴림" charset="-127"/>
                    <a:cs typeface="Calibri"/>
                  </a:rPr>
                  <a:t>load</a:t>
                </a:r>
              </a:p>
            </p:txBody>
          </p:sp>
          <p:sp>
            <p:nvSpPr>
              <p:cNvPr id="1358864" name="AutoShape 16"/>
              <p:cNvSpPr>
                <a:spLocks noChangeArrowheads="1"/>
              </p:cNvSpPr>
              <p:nvPr/>
            </p:nvSpPr>
            <p:spPr bwMode="auto">
              <a:xfrm>
                <a:off x="950" y="3096"/>
                <a:ext cx="441" cy="322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2400">
                    <a:solidFill>
                      <a:schemeClr val="bg1"/>
                    </a:solidFill>
                    <a:latin typeface="Calibri"/>
                    <a:ea typeface="굴림" charset="-127"/>
                    <a:cs typeface="Calibri"/>
                  </a:rPr>
                  <a:t>add</a:t>
                </a:r>
              </a:p>
            </p:txBody>
          </p:sp>
          <p:sp>
            <p:nvSpPr>
              <p:cNvPr id="1358865" name="AutoShape 17"/>
              <p:cNvSpPr>
                <a:spLocks noChangeArrowheads="1"/>
              </p:cNvSpPr>
              <p:nvPr/>
            </p:nvSpPr>
            <p:spPr bwMode="auto">
              <a:xfrm>
                <a:off x="917" y="3528"/>
                <a:ext cx="554" cy="322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2400">
                    <a:solidFill>
                      <a:schemeClr val="bg1"/>
                    </a:solidFill>
                    <a:latin typeface="Calibri"/>
                    <a:ea typeface="굴림" charset="-127"/>
                    <a:cs typeface="Calibri"/>
                  </a:rPr>
                  <a:t>store</a:t>
                </a:r>
              </a:p>
            </p:txBody>
          </p:sp>
          <p:sp>
            <p:nvSpPr>
              <p:cNvPr id="1358866" name="Line 18"/>
              <p:cNvSpPr>
                <a:spLocks noChangeShapeType="1"/>
              </p:cNvSpPr>
              <p:nvPr/>
            </p:nvSpPr>
            <p:spPr bwMode="auto">
              <a:xfrm>
                <a:off x="960" y="2688"/>
                <a:ext cx="144" cy="43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8867" name="Line 19"/>
              <p:cNvSpPr>
                <a:spLocks noChangeShapeType="1"/>
              </p:cNvSpPr>
              <p:nvPr/>
            </p:nvSpPr>
            <p:spPr bwMode="auto">
              <a:xfrm flipH="1">
                <a:off x="1248" y="2976"/>
                <a:ext cx="192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8868" name="Line 20"/>
              <p:cNvSpPr>
                <a:spLocks noChangeShapeType="1"/>
              </p:cNvSpPr>
              <p:nvPr/>
            </p:nvSpPr>
            <p:spPr bwMode="auto">
              <a:xfrm>
                <a:off x="1200" y="3408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58869" name="AutoShape 21"/>
            <p:cNvSpPr>
              <a:spLocks noChangeArrowheads="1"/>
            </p:cNvSpPr>
            <p:nvPr/>
          </p:nvSpPr>
          <p:spPr bwMode="auto">
            <a:xfrm>
              <a:off x="528" y="1200"/>
              <a:ext cx="1248" cy="148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8870" name="AutoShape 22"/>
            <p:cNvSpPr>
              <a:spLocks noChangeArrowheads="1"/>
            </p:cNvSpPr>
            <p:nvPr/>
          </p:nvSpPr>
          <p:spPr bwMode="auto">
            <a:xfrm>
              <a:off x="480" y="2736"/>
              <a:ext cx="1296" cy="1488"/>
            </a:xfrm>
            <a:prstGeom prst="roundRect">
              <a:avLst>
                <a:gd name="adj" fmla="val 16667"/>
              </a:avLst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8871" name="Text Box 23"/>
            <p:cNvSpPr txBox="1">
              <a:spLocks noChangeArrowheads="1"/>
            </p:cNvSpPr>
            <p:nvPr/>
          </p:nvSpPr>
          <p:spPr bwMode="auto">
            <a:xfrm>
              <a:off x="-44" y="1563"/>
              <a:ext cx="585" cy="29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400" dirty="0" err="1">
                  <a:latin typeface="Calibri"/>
                  <a:ea typeface="굴림" charset="-127"/>
                  <a:cs typeface="Calibri"/>
                </a:rPr>
                <a:t>Iter</a:t>
              </a:r>
              <a:r>
                <a:rPr lang="en-US" altLang="ko-KR" sz="2400" dirty="0">
                  <a:latin typeface="Calibri"/>
                  <a:ea typeface="굴림" charset="-127"/>
                  <a:cs typeface="Calibri"/>
                </a:rPr>
                <a:t>. 1</a:t>
              </a:r>
            </a:p>
          </p:txBody>
        </p:sp>
        <p:sp>
          <p:nvSpPr>
            <p:cNvPr id="1358872" name="Text Box 24"/>
            <p:cNvSpPr txBox="1">
              <a:spLocks noChangeArrowheads="1"/>
            </p:cNvSpPr>
            <p:nvPr/>
          </p:nvSpPr>
          <p:spPr bwMode="auto">
            <a:xfrm>
              <a:off x="-44" y="3051"/>
              <a:ext cx="585" cy="29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400" dirty="0" err="1">
                  <a:latin typeface="Calibri"/>
                  <a:ea typeface="굴림" charset="-127"/>
                  <a:cs typeface="Calibri"/>
                </a:rPr>
                <a:t>Iter</a:t>
              </a:r>
              <a:r>
                <a:rPr lang="en-US" altLang="ko-KR" sz="2400" dirty="0">
                  <a:latin typeface="Calibri"/>
                  <a:ea typeface="굴림" charset="-127"/>
                  <a:cs typeface="Calibri"/>
                </a:rPr>
                <a:t>. 2</a:t>
              </a:r>
            </a:p>
          </p:txBody>
        </p:sp>
        <p:sp>
          <p:nvSpPr>
            <p:cNvPr id="1358873" name="Text Box 25"/>
            <p:cNvSpPr txBox="1">
              <a:spLocks noChangeArrowheads="1"/>
            </p:cNvSpPr>
            <p:nvPr/>
          </p:nvSpPr>
          <p:spPr bwMode="auto">
            <a:xfrm>
              <a:off x="68" y="891"/>
              <a:ext cx="1947" cy="29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400" i="1" dirty="0">
                  <a:latin typeface="Calibri"/>
                  <a:ea typeface="굴림" charset="-127"/>
                  <a:cs typeface="Calibri"/>
                </a:rPr>
                <a:t>Scalar Sequential Code</a:t>
              </a:r>
            </a:p>
          </p:txBody>
        </p:sp>
      </p:grpSp>
      <p:sp>
        <p:nvSpPr>
          <p:cNvPr id="1358874" name="Text Box 26"/>
          <p:cNvSpPr txBox="1">
            <a:spLocks noChangeArrowheads="1"/>
          </p:cNvSpPr>
          <p:nvPr/>
        </p:nvSpPr>
        <p:spPr bwMode="auto">
          <a:xfrm>
            <a:off x="2915816" y="5167315"/>
            <a:ext cx="6120680" cy="1200328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altLang="ko-KR" sz="2400" dirty="0" err="1">
                <a:latin typeface="Calibri"/>
                <a:ea typeface="굴림" charset="-127"/>
                <a:cs typeface="Calibri"/>
              </a:rPr>
              <a:t>Vectorization</a:t>
            </a:r>
            <a:r>
              <a:rPr lang="en-US" altLang="ko-KR" sz="2400" dirty="0">
                <a:latin typeface="Calibri"/>
                <a:ea typeface="굴림" charset="-127"/>
                <a:cs typeface="Calibri"/>
              </a:rPr>
              <a:t> is a massive compile-time reordering of operation sequencing</a:t>
            </a:r>
          </a:p>
          <a:p>
            <a:pPr>
              <a:spcBef>
                <a:spcPct val="0"/>
              </a:spcBef>
            </a:pPr>
            <a:r>
              <a:rPr lang="en-US" altLang="ko-KR" sz="2400" dirty="0">
                <a:latin typeface="Calibri"/>
                <a:ea typeface="굴림" charset="-127"/>
                <a:cs typeface="Calibri"/>
                <a:sym typeface="Symbol" charset="2"/>
              </a:rPr>
              <a:t> </a:t>
            </a:r>
            <a:r>
              <a:rPr lang="en-US" altLang="ko-KR" sz="2400" dirty="0">
                <a:latin typeface="Calibri"/>
                <a:ea typeface="굴림" charset="-127"/>
                <a:cs typeface="Calibri"/>
              </a:rPr>
              <a:t>requires extensive loop dependence analysis</a:t>
            </a:r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3055938" y="1852016"/>
            <a:ext cx="6176963" cy="3315299"/>
            <a:chOff x="1925" y="843"/>
            <a:chExt cx="3891" cy="2412"/>
          </a:xfrm>
        </p:grpSpPr>
        <p:sp>
          <p:nvSpPr>
            <p:cNvPr id="1358876" name="AutoShape 28"/>
            <p:cNvSpPr>
              <a:spLocks noChangeArrowheads="1"/>
            </p:cNvSpPr>
            <p:nvPr/>
          </p:nvSpPr>
          <p:spPr bwMode="auto">
            <a:xfrm>
              <a:off x="2352" y="1536"/>
              <a:ext cx="31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8877" name="AutoShape 29"/>
            <p:cNvSpPr>
              <a:spLocks noChangeArrowheads="1"/>
            </p:cNvSpPr>
            <p:nvPr/>
          </p:nvSpPr>
          <p:spPr bwMode="auto">
            <a:xfrm>
              <a:off x="2354" y="1158"/>
              <a:ext cx="3164" cy="322"/>
            </a:xfrm>
            <a:prstGeom prst="roundRect">
              <a:avLst>
                <a:gd name="adj" fmla="val 16667"/>
              </a:avLst>
            </a:prstGeom>
            <a:solidFill>
              <a:srgbClr val="CCFF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ko-KR" altLang="en-US" sz="2400">
                <a:latin typeface="Verdana" charset="0"/>
                <a:ea typeface="굴림" charset="-127"/>
                <a:cs typeface="굴림" charset="-127"/>
              </a:endParaRPr>
            </a:p>
          </p:txBody>
        </p:sp>
        <p:sp>
          <p:nvSpPr>
            <p:cNvPr id="1358878" name="AutoShape 30"/>
            <p:cNvSpPr>
              <a:spLocks noChangeArrowheads="1"/>
            </p:cNvSpPr>
            <p:nvPr/>
          </p:nvSpPr>
          <p:spPr bwMode="auto">
            <a:xfrm>
              <a:off x="2352" y="1968"/>
              <a:ext cx="3168" cy="336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8879" name="AutoShape 31"/>
            <p:cNvSpPr>
              <a:spLocks noChangeArrowheads="1"/>
            </p:cNvSpPr>
            <p:nvPr/>
          </p:nvSpPr>
          <p:spPr bwMode="auto">
            <a:xfrm>
              <a:off x="2352" y="2400"/>
              <a:ext cx="3168" cy="288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8880" name="Text Box 32"/>
            <p:cNvSpPr txBox="1">
              <a:spLocks noChangeArrowheads="1"/>
            </p:cNvSpPr>
            <p:nvPr/>
          </p:nvSpPr>
          <p:spPr bwMode="auto">
            <a:xfrm>
              <a:off x="4493" y="3003"/>
              <a:ext cx="1323" cy="25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 i="1" dirty="0">
                  <a:latin typeface="Calibri"/>
                  <a:ea typeface="굴림" charset="-127"/>
                  <a:cs typeface="Calibri"/>
                </a:rPr>
                <a:t>Vector Instruction</a:t>
              </a:r>
            </a:p>
          </p:txBody>
        </p:sp>
        <p:sp>
          <p:nvSpPr>
            <p:cNvPr id="1358881" name="AutoShape 33"/>
            <p:cNvSpPr>
              <a:spLocks noChangeArrowheads="1"/>
            </p:cNvSpPr>
            <p:nvPr/>
          </p:nvSpPr>
          <p:spPr bwMode="auto">
            <a:xfrm>
              <a:off x="2692" y="1208"/>
              <a:ext cx="365" cy="257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Calibri"/>
                  <a:ea typeface="굴림" charset="-127"/>
                  <a:cs typeface="Calibri"/>
                </a:rPr>
                <a:t>load</a:t>
              </a:r>
            </a:p>
          </p:txBody>
        </p:sp>
        <p:sp>
          <p:nvSpPr>
            <p:cNvPr id="1358882" name="AutoShape 34"/>
            <p:cNvSpPr>
              <a:spLocks noChangeArrowheads="1"/>
            </p:cNvSpPr>
            <p:nvPr/>
          </p:nvSpPr>
          <p:spPr bwMode="auto">
            <a:xfrm>
              <a:off x="3268" y="1592"/>
              <a:ext cx="365" cy="257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400">
                  <a:solidFill>
                    <a:schemeClr val="bg1"/>
                  </a:solidFill>
                  <a:latin typeface="Calibri"/>
                  <a:ea typeface="굴림" charset="-127"/>
                  <a:cs typeface="Calibri"/>
                </a:rPr>
                <a:t>load</a:t>
              </a:r>
            </a:p>
          </p:txBody>
        </p:sp>
        <p:sp>
          <p:nvSpPr>
            <p:cNvPr id="1358883" name="AutoShape 35"/>
            <p:cNvSpPr>
              <a:spLocks noChangeArrowheads="1"/>
            </p:cNvSpPr>
            <p:nvPr/>
          </p:nvSpPr>
          <p:spPr bwMode="auto">
            <a:xfrm>
              <a:off x="2930" y="2024"/>
              <a:ext cx="320" cy="257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400">
                  <a:solidFill>
                    <a:schemeClr val="bg1"/>
                  </a:solidFill>
                  <a:latin typeface="Calibri"/>
                  <a:ea typeface="굴림" charset="-127"/>
                  <a:cs typeface="Calibri"/>
                </a:rPr>
                <a:t>add</a:t>
              </a:r>
            </a:p>
          </p:txBody>
        </p:sp>
        <p:sp>
          <p:nvSpPr>
            <p:cNvPr id="1358884" name="AutoShape 36"/>
            <p:cNvSpPr>
              <a:spLocks noChangeArrowheads="1"/>
            </p:cNvSpPr>
            <p:nvPr/>
          </p:nvSpPr>
          <p:spPr bwMode="auto">
            <a:xfrm>
              <a:off x="2899" y="2408"/>
              <a:ext cx="431" cy="257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400">
                  <a:solidFill>
                    <a:schemeClr val="bg1"/>
                  </a:solidFill>
                  <a:latin typeface="Calibri"/>
                  <a:ea typeface="굴림" charset="-127"/>
                  <a:cs typeface="Calibri"/>
                </a:rPr>
                <a:t>store</a:t>
              </a:r>
            </a:p>
          </p:txBody>
        </p:sp>
        <p:sp>
          <p:nvSpPr>
            <p:cNvPr id="1358885" name="Line 37"/>
            <p:cNvSpPr>
              <a:spLocks noChangeShapeType="1"/>
            </p:cNvSpPr>
            <p:nvPr/>
          </p:nvSpPr>
          <p:spPr bwMode="auto">
            <a:xfrm>
              <a:off x="2880" y="1488"/>
              <a:ext cx="144" cy="52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8886" name="Line 38"/>
            <p:cNvSpPr>
              <a:spLocks noChangeShapeType="1"/>
            </p:cNvSpPr>
            <p:nvPr/>
          </p:nvSpPr>
          <p:spPr bwMode="auto">
            <a:xfrm flipH="1">
              <a:off x="3168" y="1872"/>
              <a:ext cx="144" cy="14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8887" name="Line 39"/>
            <p:cNvSpPr>
              <a:spLocks noChangeShapeType="1"/>
            </p:cNvSpPr>
            <p:nvPr/>
          </p:nvSpPr>
          <p:spPr bwMode="auto">
            <a:xfrm>
              <a:off x="3120" y="2304"/>
              <a:ext cx="0" cy="9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8888" name="AutoShape 40"/>
            <p:cNvSpPr>
              <a:spLocks noChangeArrowheads="1"/>
            </p:cNvSpPr>
            <p:nvPr/>
          </p:nvSpPr>
          <p:spPr bwMode="auto">
            <a:xfrm>
              <a:off x="3892" y="1208"/>
              <a:ext cx="365" cy="25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400">
                  <a:solidFill>
                    <a:schemeClr val="bg1"/>
                  </a:solidFill>
                  <a:latin typeface="Calibri"/>
                  <a:ea typeface="굴림" charset="-127"/>
                  <a:cs typeface="Calibri"/>
                </a:rPr>
                <a:t>load</a:t>
              </a:r>
            </a:p>
          </p:txBody>
        </p:sp>
        <p:sp>
          <p:nvSpPr>
            <p:cNvPr id="1358889" name="AutoShape 41"/>
            <p:cNvSpPr>
              <a:spLocks noChangeArrowheads="1"/>
            </p:cNvSpPr>
            <p:nvPr/>
          </p:nvSpPr>
          <p:spPr bwMode="auto">
            <a:xfrm>
              <a:off x="4468" y="1592"/>
              <a:ext cx="365" cy="25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400">
                  <a:solidFill>
                    <a:schemeClr val="bg1"/>
                  </a:solidFill>
                  <a:latin typeface="Calibri"/>
                  <a:ea typeface="굴림" charset="-127"/>
                  <a:cs typeface="Calibri"/>
                </a:rPr>
                <a:t>load</a:t>
              </a:r>
            </a:p>
          </p:txBody>
        </p:sp>
        <p:sp>
          <p:nvSpPr>
            <p:cNvPr id="1358890" name="AutoShape 42"/>
            <p:cNvSpPr>
              <a:spLocks noChangeArrowheads="1"/>
            </p:cNvSpPr>
            <p:nvPr/>
          </p:nvSpPr>
          <p:spPr bwMode="auto">
            <a:xfrm>
              <a:off x="4130" y="2024"/>
              <a:ext cx="320" cy="25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400">
                  <a:solidFill>
                    <a:schemeClr val="bg1"/>
                  </a:solidFill>
                  <a:latin typeface="Calibri"/>
                  <a:ea typeface="굴림" charset="-127"/>
                  <a:cs typeface="Calibri"/>
                </a:rPr>
                <a:t>add</a:t>
              </a:r>
            </a:p>
          </p:txBody>
        </p:sp>
        <p:sp>
          <p:nvSpPr>
            <p:cNvPr id="1358891" name="AutoShape 43"/>
            <p:cNvSpPr>
              <a:spLocks noChangeArrowheads="1"/>
            </p:cNvSpPr>
            <p:nvPr/>
          </p:nvSpPr>
          <p:spPr bwMode="auto">
            <a:xfrm>
              <a:off x="4099" y="2408"/>
              <a:ext cx="431" cy="25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Calibri"/>
                  <a:ea typeface="굴림" charset="-127"/>
                  <a:cs typeface="Calibri"/>
                </a:rPr>
                <a:t>store</a:t>
              </a:r>
            </a:p>
          </p:txBody>
        </p:sp>
        <p:sp>
          <p:nvSpPr>
            <p:cNvPr id="1358892" name="Line 44"/>
            <p:cNvSpPr>
              <a:spLocks noChangeShapeType="1"/>
            </p:cNvSpPr>
            <p:nvPr/>
          </p:nvSpPr>
          <p:spPr bwMode="auto">
            <a:xfrm>
              <a:off x="4032" y="1488"/>
              <a:ext cx="192" cy="52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8893" name="Line 45"/>
            <p:cNvSpPr>
              <a:spLocks noChangeShapeType="1"/>
            </p:cNvSpPr>
            <p:nvPr/>
          </p:nvSpPr>
          <p:spPr bwMode="auto">
            <a:xfrm flipH="1">
              <a:off x="4368" y="1872"/>
              <a:ext cx="144" cy="14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8894" name="Line 46"/>
            <p:cNvSpPr>
              <a:spLocks noChangeShapeType="1"/>
            </p:cNvSpPr>
            <p:nvPr/>
          </p:nvSpPr>
          <p:spPr bwMode="auto">
            <a:xfrm>
              <a:off x="4320" y="2304"/>
              <a:ext cx="0" cy="9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8895" name="AutoShape 47"/>
            <p:cNvSpPr>
              <a:spLocks noChangeArrowheads="1"/>
            </p:cNvSpPr>
            <p:nvPr/>
          </p:nvSpPr>
          <p:spPr bwMode="auto">
            <a:xfrm>
              <a:off x="2496" y="1152"/>
              <a:ext cx="1248" cy="1632"/>
            </a:xfrm>
            <a:prstGeom prst="roundRect">
              <a:avLst>
                <a:gd name="adj" fmla="val 16667"/>
              </a:avLst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8896" name="AutoShape 48"/>
            <p:cNvSpPr>
              <a:spLocks noChangeArrowheads="1"/>
            </p:cNvSpPr>
            <p:nvPr/>
          </p:nvSpPr>
          <p:spPr bwMode="auto">
            <a:xfrm>
              <a:off x="3744" y="1152"/>
              <a:ext cx="1248" cy="1632"/>
            </a:xfrm>
            <a:prstGeom prst="roundRect">
              <a:avLst>
                <a:gd name="adj" fmla="val 16667"/>
              </a:avLst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8897" name="Text Box 49"/>
            <p:cNvSpPr txBox="1">
              <a:spLocks noChangeArrowheads="1"/>
            </p:cNvSpPr>
            <p:nvPr/>
          </p:nvSpPr>
          <p:spPr bwMode="auto">
            <a:xfrm>
              <a:off x="2544" y="2784"/>
              <a:ext cx="624" cy="29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400" dirty="0" err="1">
                  <a:latin typeface="Calibri"/>
                  <a:ea typeface="굴림" charset="-127"/>
                  <a:cs typeface="Calibri"/>
                </a:rPr>
                <a:t>Iter</a:t>
              </a:r>
              <a:r>
                <a:rPr lang="en-US" altLang="ko-KR" sz="2400" dirty="0">
                  <a:latin typeface="Calibri"/>
                  <a:ea typeface="굴림" charset="-127"/>
                  <a:cs typeface="Calibri"/>
                </a:rPr>
                <a:t>. 1</a:t>
              </a:r>
            </a:p>
          </p:txBody>
        </p:sp>
        <p:sp>
          <p:nvSpPr>
            <p:cNvPr id="1358898" name="Text Box 50"/>
            <p:cNvSpPr txBox="1">
              <a:spLocks noChangeArrowheads="1"/>
            </p:cNvSpPr>
            <p:nvPr/>
          </p:nvSpPr>
          <p:spPr bwMode="auto">
            <a:xfrm>
              <a:off x="3792" y="2784"/>
              <a:ext cx="624" cy="29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400" dirty="0" err="1">
                  <a:latin typeface="Calibri"/>
                  <a:ea typeface="굴림" charset="-127"/>
                  <a:cs typeface="Calibri"/>
                </a:rPr>
                <a:t>Iter</a:t>
              </a:r>
              <a:r>
                <a:rPr lang="en-US" altLang="ko-KR" sz="2400" dirty="0">
                  <a:latin typeface="Calibri"/>
                  <a:ea typeface="굴림" charset="-127"/>
                  <a:cs typeface="Calibri"/>
                </a:rPr>
                <a:t>. 2</a:t>
              </a:r>
            </a:p>
          </p:txBody>
        </p:sp>
        <p:sp>
          <p:nvSpPr>
            <p:cNvPr id="1358899" name="Text Box 51"/>
            <p:cNvSpPr txBox="1">
              <a:spLocks noChangeArrowheads="1"/>
            </p:cNvSpPr>
            <p:nvPr/>
          </p:nvSpPr>
          <p:spPr bwMode="auto">
            <a:xfrm>
              <a:off x="4051" y="843"/>
              <a:ext cx="1428" cy="29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400" i="1" dirty="0" err="1">
                  <a:latin typeface="Calibri"/>
                  <a:ea typeface="굴림" charset="-127"/>
                  <a:cs typeface="Calibri"/>
                </a:rPr>
                <a:t>Vectorized</a:t>
              </a:r>
              <a:r>
                <a:rPr lang="en-US" altLang="ko-KR" sz="2400" i="1" dirty="0">
                  <a:latin typeface="Calibri"/>
                  <a:ea typeface="굴림" charset="-127"/>
                  <a:cs typeface="Calibri"/>
                </a:rPr>
                <a:t> Code</a:t>
              </a:r>
            </a:p>
          </p:txBody>
        </p:sp>
        <p:sp>
          <p:nvSpPr>
            <p:cNvPr id="1358900" name="Line 52"/>
            <p:cNvSpPr>
              <a:spLocks noChangeShapeType="1"/>
            </p:cNvSpPr>
            <p:nvPr/>
          </p:nvSpPr>
          <p:spPr bwMode="auto">
            <a:xfrm>
              <a:off x="5088" y="2688"/>
              <a:ext cx="96" cy="38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8901" name="Line 53"/>
            <p:cNvSpPr>
              <a:spLocks noChangeShapeType="1"/>
            </p:cNvSpPr>
            <p:nvPr/>
          </p:nvSpPr>
          <p:spPr bwMode="auto">
            <a:xfrm>
              <a:off x="2208" y="1488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8902" name="Text Box 54"/>
            <p:cNvSpPr txBox="1">
              <a:spLocks noChangeArrowheads="1"/>
            </p:cNvSpPr>
            <p:nvPr/>
          </p:nvSpPr>
          <p:spPr bwMode="auto">
            <a:xfrm rot="16200000">
              <a:off x="1797" y="1815"/>
              <a:ext cx="548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400" i="1" dirty="0">
                  <a:latin typeface="Calibri"/>
                  <a:ea typeface="굴림" charset="-127"/>
                  <a:cs typeface="Calibri"/>
                </a:rPr>
                <a:t>Time</a:t>
              </a:r>
            </a:p>
          </p:txBody>
        </p:sp>
        <p:sp>
          <p:nvSpPr>
            <p:cNvPr id="1358903" name="Line 55"/>
            <p:cNvSpPr>
              <a:spLocks noChangeShapeType="1"/>
            </p:cNvSpPr>
            <p:nvPr/>
          </p:nvSpPr>
          <p:spPr bwMode="auto">
            <a:xfrm>
              <a:off x="5088" y="1776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59" name="日期占位符 3">
            <a:extLst>
              <a:ext uri="{FF2B5EF4-FFF2-40B4-BE49-F238E27FC236}">
                <a16:creationId xmlns:a16="http://schemas.microsoft.com/office/drawing/2014/main" id="{4720948D-B813-481A-A434-FEB76868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C63D808C-D241-45A2-8F46-510B0B897F4E}" type="datetime1">
              <a:rPr lang="zh-CN" altLang="en-US" smtClean="0"/>
              <a:t>2018/12/12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05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887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162800" cy="685800"/>
          </a:xfrm>
        </p:spPr>
        <p:txBody>
          <a:bodyPr/>
          <a:lstStyle/>
          <a:p>
            <a:r>
              <a:rPr lang="en-US" altLang="ko-KR" sz="2800" dirty="0">
                <a:ea typeface="굴림" charset="-127"/>
                <a:cs typeface="굴림" charset="-127"/>
              </a:rPr>
              <a:t>Vector </a:t>
            </a:r>
            <a:r>
              <a:rPr lang="en-US" altLang="ko-KR" sz="2800" dirty="0" err="1">
                <a:ea typeface="굴림" charset="-127"/>
                <a:cs typeface="굴림" charset="-127"/>
              </a:rPr>
              <a:t>Stripmining</a:t>
            </a:r>
            <a:endParaRPr lang="en-US" altLang="ko-KR" sz="2800" dirty="0">
              <a:ea typeface="굴림" charset="-127"/>
              <a:cs typeface="굴림" charset="-127"/>
            </a:endParaRPr>
          </a:p>
        </p:txBody>
      </p:sp>
      <p:sp>
        <p:nvSpPr>
          <p:cNvPr id="13608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55356"/>
            <a:ext cx="8610600" cy="1274195"/>
          </a:xfrm>
          <a:noFill/>
          <a:ln/>
        </p:spPr>
        <p:txBody>
          <a:bodyPr wrap="square" anchor="ctr">
            <a:spAutoFit/>
          </a:bodyPr>
          <a:lstStyle/>
          <a:p>
            <a:pPr>
              <a:buFontTx/>
              <a:buNone/>
            </a:pPr>
            <a:r>
              <a:rPr lang="en-US" altLang="ko-KR" sz="2400" b="1" dirty="0">
                <a:ea typeface="굴림" charset="-127"/>
                <a:cs typeface="굴림" charset="-127"/>
              </a:rPr>
              <a:t>Problem: </a:t>
            </a:r>
            <a:r>
              <a:rPr lang="en-US" altLang="ko-KR" sz="2400" dirty="0">
                <a:ea typeface="굴림" charset="-127"/>
                <a:cs typeface="굴림" charset="-127"/>
              </a:rPr>
              <a:t>Vector registers have finite length</a:t>
            </a:r>
          </a:p>
          <a:p>
            <a:pPr>
              <a:buFontTx/>
              <a:buNone/>
            </a:pPr>
            <a:r>
              <a:rPr lang="en-US" altLang="ko-KR" sz="2400" b="1" dirty="0">
                <a:ea typeface="굴림" charset="-127"/>
                <a:cs typeface="굴림" charset="-127"/>
              </a:rPr>
              <a:t>Solution: </a:t>
            </a:r>
            <a:r>
              <a:rPr lang="en-US" altLang="ko-KR" sz="2400" dirty="0">
                <a:ea typeface="굴림" charset="-127"/>
                <a:cs typeface="굴림" charset="-127"/>
              </a:rPr>
              <a:t>Break loops into pieces that fit in registers, </a:t>
            </a:r>
            <a:r>
              <a:rPr lang="en-US" altLang="ko-KR" sz="2400" i="1" dirty="0">
                <a:ea typeface="굴림" charset="-127"/>
                <a:cs typeface="굴림" charset="-127"/>
              </a:rPr>
              <a:t>“</a:t>
            </a:r>
            <a:r>
              <a:rPr lang="en-US" altLang="ko-KR" sz="2400" i="1" dirty="0" err="1">
                <a:ea typeface="굴림" charset="-127"/>
                <a:cs typeface="굴림" charset="-127"/>
              </a:rPr>
              <a:t>Stripmining</a:t>
            </a:r>
            <a:r>
              <a:rPr lang="en-US" altLang="ko-KR" sz="2400" i="1" dirty="0">
                <a:ea typeface="굴림" charset="-127"/>
                <a:cs typeface="굴림" charset="-127"/>
              </a:rPr>
              <a:t>”</a:t>
            </a:r>
            <a:endParaRPr lang="en-US" altLang="ko-KR" sz="2400" dirty="0">
              <a:ea typeface="굴림" charset="-127"/>
              <a:cs typeface="굴림" charset="-127"/>
            </a:endParaRPr>
          </a:p>
        </p:txBody>
      </p:sp>
      <p:sp>
        <p:nvSpPr>
          <p:cNvPr id="1360900" name="Text Box 4"/>
          <p:cNvSpPr txBox="1">
            <a:spLocks noChangeArrowheads="1"/>
          </p:cNvSpPr>
          <p:nvPr/>
        </p:nvSpPr>
        <p:spPr bwMode="auto">
          <a:xfrm>
            <a:off x="3505200" y="2129551"/>
            <a:ext cx="5417719" cy="4226799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80000"/>
              </a:lnSpc>
              <a:spcBef>
                <a:spcPct val="10000"/>
              </a:spcBef>
            </a:pP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andi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x1,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xN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, 63  # N mod 64</a:t>
            </a:r>
          </a:p>
          <a:p>
            <a:pPr algn="l">
              <a:lnSpc>
                <a:spcPct val="80000"/>
              </a:lnSpc>
              <a:spcBef>
                <a:spcPct val="10000"/>
              </a:spcBef>
            </a:pP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setvlr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x1       # Do remainder</a:t>
            </a:r>
          </a:p>
          <a:p>
            <a:pPr algn="l">
              <a:lnSpc>
                <a:spcPct val="80000"/>
              </a:lnSpc>
              <a:spcBef>
                <a:spcPct val="10000"/>
              </a:spcBef>
            </a:pP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loop:</a:t>
            </a:r>
          </a:p>
          <a:p>
            <a:pPr algn="l">
              <a:lnSpc>
                <a:spcPct val="80000"/>
              </a:lnSpc>
              <a:spcBef>
                <a:spcPct val="10000"/>
              </a:spcBef>
            </a:pP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vld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v1,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xA</a:t>
            </a:r>
            <a:endParaRPr lang="en-US" altLang="ko-KR" sz="2000" b="1" dirty="0">
              <a:latin typeface="Courier New" charset="0"/>
              <a:ea typeface="굴림" charset="-127"/>
              <a:cs typeface="굴림" charset="-127"/>
            </a:endParaRPr>
          </a:p>
          <a:p>
            <a:pPr algn="l">
              <a:lnSpc>
                <a:spcPct val="80000"/>
              </a:lnSpc>
              <a:spcBef>
                <a:spcPct val="10000"/>
              </a:spcBef>
            </a:pP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sll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x2, x1, 3  # Multiply by 8      </a:t>
            </a:r>
          </a:p>
          <a:p>
            <a:pPr algn="l">
              <a:lnSpc>
                <a:spcPct val="80000"/>
              </a:lnSpc>
              <a:spcBef>
                <a:spcPct val="10000"/>
              </a:spcBef>
            </a:pP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add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xA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, x2     # Bump pointer</a:t>
            </a:r>
          </a:p>
          <a:p>
            <a:pPr algn="l">
              <a:lnSpc>
                <a:spcPct val="80000"/>
              </a:lnSpc>
              <a:spcBef>
                <a:spcPct val="10000"/>
              </a:spcBef>
            </a:pP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vld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v2,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xB</a:t>
            </a:r>
            <a:endParaRPr lang="en-US" altLang="ko-KR" sz="2000" b="1" dirty="0">
              <a:latin typeface="Courier New" charset="0"/>
              <a:ea typeface="굴림" charset="-127"/>
              <a:cs typeface="굴림" charset="-127"/>
            </a:endParaRPr>
          </a:p>
          <a:p>
            <a:pPr algn="l">
              <a:lnSpc>
                <a:spcPct val="80000"/>
              </a:lnSpc>
              <a:spcBef>
                <a:spcPct val="10000"/>
              </a:spcBef>
            </a:pP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add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xB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, x2</a:t>
            </a:r>
          </a:p>
          <a:p>
            <a:pPr algn="l">
              <a:lnSpc>
                <a:spcPct val="80000"/>
              </a:lnSpc>
              <a:spcBef>
                <a:spcPct val="10000"/>
              </a:spcBef>
            </a:pP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vfadd.d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v3, v1, v2</a:t>
            </a:r>
          </a:p>
          <a:p>
            <a:pPr algn="l">
              <a:lnSpc>
                <a:spcPct val="80000"/>
              </a:lnSpc>
              <a:spcBef>
                <a:spcPct val="10000"/>
              </a:spcBef>
            </a:pP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vsd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v3,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xC</a:t>
            </a:r>
            <a:endParaRPr lang="en-US" altLang="ko-KR" sz="2000" b="1" dirty="0">
              <a:latin typeface="Courier New" charset="0"/>
              <a:ea typeface="굴림" charset="-127"/>
              <a:cs typeface="굴림" charset="-127"/>
            </a:endParaRPr>
          </a:p>
          <a:p>
            <a:pPr algn="l">
              <a:lnSpc>
                <a:spcPct val="80000"/>
              </a:lnSpc>
              <a:spcBef>
                <a:spcPct val="10000"/>
              </a:spcBef>
            </a:pP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add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xC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, x2</a:t>
            </a:r>
          </a:p>
          <a:p>
            <a:pPr algn="l">
              <a:lnSpc>
                <a:spcPct val="80000"/>
              </a:lnSpc>
              <a:spcBef>
                <a:spcPct val="10000"/>
              </a:spcBef>
            </a:pP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sub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xN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, x1    # Subtract elements</a:t>
            </a:r>
          </a:p>
          <a:p>
            <a:pPr algn="l">
              <a:lnSpc>
                <a:spcPct val="80000"/>
              </a:lnSpc>
              <a:spcBef>
                <a:spcPct val="10000"/>
              </a:spcBef>
            </a:pP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li x1, 64</a:t>
            </a:r>
          </a:p>
          <a:p>
            <a:pPr algn="l">
              <a:lnSpc>
                <a:spcPct val="80000"/>
              </a:lnSpc>
              <a:spcBef>
                <a:spcPct val="10000"/>
              </a:spcBef>
            </a:pP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setvlr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x1     # Reset full length</a:t>
            </a:r>
          </a:p>
          <a:p>
            <a:pPr algn="l">
              <a:lnSpc>
                <a:spcPct val="80000"/>
              </a:lnSpc>
              <a:spcBef>
                <a:spcPct val="10000"/>
              </a:spcBef>
            </a:pP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bgtz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xN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, loop # Any more to do?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0" y="2129551"/>
            <a:ext cx="3384550" cy="4035753"/>
            <a:chOff x="0" y="1344"/>
            <a:chExt cx="2132" cy="2832"/>
          </a:xfrm>
        </p:grpSpPr>
        <p:sp>
          <p:nvSpPr>
            <p:cNvPr id="1360902" name="Text Box 6"/>
            <p:cNvSpPr txBox="1">
              <a:spLocks noChangeArrowheads="1"/>
            </p:cNvSpPr>
            <p:nvPr/>
          </p:nvSpPr>
          <p:spPr bwMode="auto">
            <a:xfrm>
              <a:off x="0" y="1344"/>
              <a:ext cx="2132" cy="46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10000"/>
                </a:spcBef>
              </a:pPr>
              <a:r>
                <a:rPr lang="en-US" altLang="ko-KR" sz="2000" b="1" dirty="0">
                  <a:latin typeface="Courier New" charset="0"/>
                  <a:ea typeface="굴림" charset="-127"/>
                  <a:cs typeface="굴림" charset="-127"/>
                </a:rPr>
                <a:t>for (</a:t>
              </a:r>
              <a:r>
                <a:rPr lang="en-US" altLang="ko-KR" sz="2000" b="1" dirty="0" err="1"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2000" b="1" dirty="0">
                  <a:latin typeface="Courier New" charset="0"/>
                  <a:ea typeface="굴림" charset="-127"/>
                  <a:cs typeface="굴림" charset="-127"/>
                </a:rPr>
                <a:t>=0; </a:t>
              </a:r>
              <a:r>
                <a:rPr lang="en-US" altLang="ko-KR" sz="2000" b="1" dirty="0" err="1"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2000" b="1" dirty="0">
                  <a:latin typeface="Courier New" charset="0"/>
                  <a:ea typeface="굴림" charset="-127"/>
                  <a:cs typeface="굴림" charset="-127"/>
                </a:rPr>
                <a:t>&lt;N; </a:t>
              </a:r>
              <a:r>
                <a:rPr lang="en-US" altLang="ko-KR" sz="2000" b="1" dirty="0" err="1"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2000" b="1" dirty="0">
                  <a:latin typeface="Courier New" charset="0"/>
                  <a:ea typeface="굴림" charset="-127"/>
                  <a:cs typeface="굴림" charset="-127"/>
                </a:rPr>
                <a:t>++)</a:t>
              </a:r>
            </a:p>
            <a:p>
              <a:pPr algn="l">
                <a:spcBef>
                  <a:spcPct val="10000"/>
                </a:spcBef>
              </a:pPr>
              <a:r>
                <a:rPr lang="en-US" altLang="ko-KR" sz="2000" b="1" dirty="0">
                  <a:latin typeface="Courier New" charset="0"/>
                  <a:ea typeface="굴림" charset="-127"/>
                  <a:cs typeface="굴림" charset="-127"/>
                </a:rPr>
                <a:t>    C[</a:t>
              </a:r>
              <a:r>
                <a:rPr lang="en-US" altLang="ko-KR" sz="2000" b="1" dirty="0" err="1"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2000" b="1" dirty="0">
                  <a:latin typeface="Courier New" charset="0"/>
                  <a:ea typeface="굴림" charset="-127"/>
                  <a:cs typeface="굴림" charset="-127"/>
                </a:rPr>
                <a:t>] = A[</a:t>
              </a:r>
              <a:r>
                <a:rPr lang="en-US" altLang="ko-KR" sz="2000" b="1" dirty="0" err="1"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2000" b="1" dirty="0">
                  <a:latin typeface="Courier New" charset="0"/>
                  <a:ea typeface="굴림" charset="-127"/>
                  <a:cs typeface="굴림" charset="-127"/>
                </a:rPr>
                <a:t>]+B[</a:t>
              </a:r>
              <a:r>
                <a:rPr lang="en-US" altLang="ko-KR" sz="2000" b="1" dirty="0" err="1"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2000" b="1" dirty="0">
                  <a:latin typeface="Courier New" charset="0"/>
                  <a:ea typeface="굴림" charset="-127"/>
                  <a:cs typeface="굴림" charset="-127"/>
                </a:rPr>
                <a:t>];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44" y="1824"/>
              <a:ext cx="1959" cy="2352"/>
              <a:chOff x="144" y="1392"/>
              <a:chExt cx="1959" cy="2352"/>
            </a:xfrm>
          </p:grpSpPr>
          <p:sp>
            <p:nvSpPr>
              <p:cNvPr id="1360904" name="Rectangle 8"/>
              <p:cNvSpPr>
                <a:spLocks noChangeArrowheads="1"/>
              </p:cNvSpPr>
              <p:nvPr/>
            </p:nvSpPr>
            <p:spPr bwMode="auto">
              <a:xfrm>
                <a:off x="192" y="1632"/>
                <a:ext cx="96" cy="211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0905" name="Rectangle 9"/>
              <p:cNvSpPr>
                <a:spLocks noChangeArrowheads="1"/>
              </p:cNvSpPr>
              <p:nvPr/>
            </p:nvSpPr>
            <p:spPr bwMode="auto">
              <a:xfrm>
                <a:off x="480" y="1632"/>
                <a:ext cx="96" cy="211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0906" name="Rectangle 10"/>
              <p:cNvSpPr>
                <a:spLocks noChangeArrowheads="1"/>
              </p:cNvSpPr>
              <p:nvPr/>
            </p:nvSpPr>
            <p:spPr bwMode="auto">
              <a:xfrm>
                <a:off x="1008" y="1632"/>
                <a:ext cx="96" cy="211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0907" name="Rectangle 11"/>
              <p:cNvSpPr>
                <a:spLocks noChangeArrowheads="1"/>
              </p:cNvSpPr>
              <p:nvPr/>
            </p:nvSpPr>
            <p:spPr bwMode="auto">
              <a:xfrm>
                <a:off x="192" y="2016"/>
                <a:ext cx="96" cy="86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0908" name="Rectangle 12"/>
              <p:cNvSpPr>
                <a:spLocks noChangeArrowheads="1"/>
              </p:cNvSpPr>
              <p:nvPr/>
            </p:nvSpPr>
            <p:spPr bwMode="auto">
              <a:xfrm>
                <a:off x="480" y="2016"/>
                <a:ext cx="96" cy="86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0909" name="Rectangle 13"/>
              <p:cNvSpPr>
                <a:spLocks noChangeArrowheads="1"/>
              </p:cNvSpPr>
              <p:nvPr/>
            </p:nvSpPr>
            <p:spPr bwMode="auto">
              <a:xfrm>
                <a:off x="1008" y="2016"/>
                <a:ext cx="96" cy="86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0910" name="Rectangle 14"/>
              <p:cNvSpPr>
                <a:spLocks noChangeArrowheads="1"/>
              </p:cNvSpPr>
              <p:nvPr/>
            </p:nvSpPr>
            <p:spPr bwMode="auto">
              <a:xfrm>
                <a:off x="192" y="2880"/>
                <a:ext cx="96" cy="86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0911" name="Rectangle 15"/>
              <p:cNvSpPr>
                <a:spLocks noChangeArrowheads="1"/>
              </p:cNvSpPr>
              <p:nvPr/>
            </p:nvSpPr>
            <p:spPr bwMode="auto">
              <a:xfrm>
                <a:off x="480" y="2880"/>
                <a:ext cx="96" cy="86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0912" name="Rectangle 16"/>
              <p:cNvSpPr>
                <a:spLocks noChangeArrowheads="1"/>
              </p:cNvSpPr>
              <p:nvPr/>
            </p:nvSpPr>
            <p:spPr bwMode="auto">
              <a:xfrm>
                <a:off x="1008" y="2880"/>
                <a:ext cx="96" cy="86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0913" name="Rectangle 17"/>
              <p:cNvSpPr>
                <a:spLocks noChangeArrowheads="1"/>
              </p:cNvSpPr>
              <p:nvPr/>
            </p:nvSpPr>
            <p:spPr bwMode="auto">
              <a:xfrm>
                <a:off x="192" y="1632"/>
                <a:ext cx="96" cy="38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0914" name="Rectangle 18"/>
              <p:cNvSpPr>
                <a:spLocks noChangeArrowheads="1"/>
              </p:cNvSpPr>
              <p:nvPr/>
            </p:nvSpPr>
            <p:spPr bwMode="auto">
              <a:xfrm>
                <a:off x="480" y="1632"/>
                <a:ext cx="96" cy="38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0915" name="Rectangle 19"/>
              <p:cNvSpPr>
                <a:spLocks noChangeArrowheads="1"/>
              </p:cNvSpPr>
              <p:nvPr/>
            </p:nvSpPr>
            <p:spPr bwMode="auto">
              <a:xfrm>
                <a:off x="1008" y="1632"/>
                <a:ext cx="96" cy="38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" name="Group 20"/>
              <p:cNvGrpSpPr>
                <a:grpSpLocks/>
              </p:cNvGrpSpPr>
              <p:nvPr/>
            </p:nvGrpSpPr>
            <p:grpSpPr bwMode="auto">
              <a:xfrm>
                <a:off x="288" y="2304"/>
                <a:ext cx="720" cy="288"/>
                <a:chOff x="912" y="2736"/>
                <a:chExt cx="720" cy="288"/>
              </a:xfrm>
            </p:grpSpPr>
            <p:sp>
              <p:nvSpPr>
                <p:cNvPr id="1360917" name="Oval 21"/>
                <p:cNvSpPr>
                  <a:spLocks noChangeArrowheads="1"/>
                </p:cNvSpPr>
                <p:nvPr/>
              </p:nvSpPr>
              <p:spPr bwMode="auto">
                <a:xfrm>
                  <a:off x="1344" y="2784"/>
                  <a:ext cx="192" cy="188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0" tIns="0" rIns="0" bIns="0" anchor="ctr">
                  <a:prstTxWarp prst="textNoShape">
                    <a:avLst/>
                  </a:prstTxWarp>
                </a:bodyPr>
                <a:lstStyle/>
                <a:p>
                  <a:r>
                    <a:rPr lang="en-US" altLang="ko-KR" sz="2000" b="1" dirty="0">
                      <a:ea typeface="굴림" charset="-127"/>
                      <a:cs typeface="굴림" charset="-127"/>
                    </a:rPr>
                    <a:t>+</a:t>
                  </a:r>
                </a:p>
              </p:txBody>
            </p:sp>
            <p:sp>
              <p:nvSpPr>
                <p:cNvPr id="1360918" name="Line 22"/>
                <p:cNvSpPr>
                  <a:spLocks noChangeShapeType="1"/>
                </p:cNvSpPr>
                <p:nvPr/>
              </p:nvSpPr>
              <p:spPr bwMode="auto">
                <a:xfrm>
                  <a:off x="1200" y="2736"/>
                  <a:ext cx="192" cy="9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60919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912" y="2928"/>
                  <a:ext cx="432" cy="9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60920" name="Line 24"/>
                <p:cNvSpPr>
                  <a:spLocks noChangeShapeType="1"/>
                </p:cNvSpPr>
                <p:nvPr/>
              </p:nvSpPr>
              <p:spPr bwMode="auto">
                <a:xfrm>
                  <a:off x="1536" y="2880"/>
                  <a:ext cx="9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" name="Group 25"/>
              <p:cNvGrpSpPr>
                <a:grpSpLocks/>
              </p:cNvGrpSpPr>
              <p:nvPr/>
            </p:nvGrpSpPr>
            <p:grpSpPr bwMode="auto">
              <a:xfrm>
                <a:off x="288" y="3168"/>
                <a:ext cx="720" cy="288"/>
                <a:chOff x="912" y="2736"/>
                <a:chExt cx="720" cy="288"/>
              </a:xfrm>
            </p:grpSpPr>
            <p:sp>
              <p:nvSpPr>
                <p:cNvPr id="1360922" name="Oval 26"/>
                <p:cNvSpPr>
                  <a:spLocks noChangeArrowheads="1"/>
                </p:cNvSpPr>
                <p:nvPr/>
              </p:nvSpPr>
              <p:spPr bwMode="auto">
                <a:xfrm>
                  <a:off x="1344" y="2784"/>
                  <a:ext cx="192" cy="188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0" tIns="0" rIns="0" bIns="0" anchor="ctr">
                  <a:prstTxWarp prst="textNoShape">
                    <a:avLst/>
                  </a:prstTxWarp>
                </a:bodyPr>
                <a:lstStyle/>
                <a:p>
                  <a:r>
                    <a:rPr lang="en-US" altLang="ko-KR" sz="2000" b="1">
                      <a:ea typeface="굴림" charset="-127"/>
                      <a:cs typeface="굴림" charset="-127"/>
                    </a:rPr>
                    <a:t>+</a:t>
                  </a:r>
                </a:p>
              </p:txBody>
            </p:sp>
            <p:sp>
              <p:nvSpPr>
                <p:cNvPr id="1360923" name="Line 27"/>
                <p:cNvSpPr>
                  <a:spLocks noChangeShapeType="1"/>
                </p:cNvSpPr>
                <p:nvPr/>
              </p:nvSpPr>
              <p:spPr bwMode="auto">
                <a:xfrm>
                  <a:off x="1200" y="2736"/>
                  <a:ext cx="192" cy="9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60924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912" y="2928"/>
                  <a:ext cx="432" cy="9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60925" name="Line 29"/>
                <p:cNvSpPr>
                  <a:spLocks noChangeShapeType="1"/>
                </p:cNvSpPr>
                <p:nvPr/>
              </p:nvSpPr>
              <p:spPr bwMode="auto">
                <a:xfrm>
                  <a:off x="1536" y="2880"/>
                  <a:ext cx="9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" name="Group 30"/>
              <p:cNvGrpSpPr>
                <a:grpSpLocks/>
              </p:cNvGrpSpPr>
              <p:nvPr/>
            </p:nvGrpSpPr>
            <p:grpSpPr bwMode="auto">
              <a:xfrm>
                <a:off x="288" y="1680"/>
                <a:ext cx="720" cy="288"/>
                <a:chOff x="912" y="2736"/>
                <a:chExt cx="720" cy="288"/>
              </a:xfrm>
            </p:grpSpPr>
            <p:sp>
              <p:nvSpPr>
                <p:cNvPr id="1360927" name="Oval 31"/>
                <p:cNvSpPr>
                  <a:spLocks noChangeArrowheads="1"/>
                </p:cNvSpPr>
                <p:nvPr/>
              </p:nvSpPr>
              <p:spPr bwMode="auto">
                <a:xfrm>
                  <a:off x="1344" y="2784"/>
                  <a:ext cx="192" cy="188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0" tIns="0" rIns="0" bIns="0" anchor="ctr">
                  <a:prstTxWarp prst="textNoShape">
                    <a:avLst/>
                  </a:prstTxWarp>
                </a:bodyPr>
                <a:lstStyle/>
                <a:p>
                  <a:r>
                    <a:rPr lang="en-US" altLang="ko-KR" sz="2000" b="1" dirty="0">
                      <a:ea typeface="굴림" charset="-127"/>
                      <a:cs typeface="굴림" charset="-127"/>
                    </a:rPr>
                    <a:t>+</a:t>
                  </a:r>
                </a:p>
              </p:txBody>
            </p:sp>
            <p:sp>
              <p:nvSpPr>
                <p:cNvPr id="1360928" name="Line 32"/>
                <p:cNvSpPr>
                  <a:spLocks noChangeShapeType="1"/>
                </p:cNvSpPr>
                <p:nvPr/>
              </p:nvSpPr>
              <p:spPr bwMode="auto">
                <a:xfrm>
                  <a:off x="1200" y="2736"/>
                  <a:ext cx="192" cy="9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60929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912" y="2928"/>
                  <a:ext cx="432" cy="9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60930" name="Line 34"/>
                <p:cNvSpPr>
                  <a:spLocks noChangeShapeType="1"/>
                </p:cNvSpPr>
                <p:nvPr/>
              </p:nvSpPr>
              <p:spPr bwMode="auto">
                <a:xfrm>
                  <a:off x="1536" y="2880"/>
                  <a:ext cx="9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60931" name="Text Box 35"/>
              <p:cNvSpPr txBox="1">
                <a:spLocks noChangeArrowheads="1"/>
              </p:cNvSpPr>
              <p:nvPr/>
            </p:nvSpPr>
            <p:spPr bwMode="auto">
              <a:xfrm>
                <a:off x="144" y="1392"/>
                <a:ext cx="232" cy="250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2000" b="1">
                    <a:ea typeface="굴림" charset="-127"/>
                    <a:cs typeface="굴림" charset="-127"/>
                  </a:rPr>
                  <a:t>A</a:t>
                </a:r>
              </a:p>
            </p:txBody>
          </p:sp>
          <p:sp>
            <p:nvSpPr>
              <p:cNvPr id="1360932" name="Text Box 36"/>
              <p:cNvSpPr txBox="1">
                <a:spLocks noChangeArrowheads="1"/>
              </p:cNvSpPr>
              <p:nvPr/>
            </p:nvSpPr>
            <p:spPr bwMode="auto">
              <a:xfrm>
                <a:off x="432" y="1392"/>
                <a:ext cx="232" cy="250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2000" b="1">
                    <a:ea typeface="굴림" charset="-127"/>
                    <a:cs typeface="굴림" charset="-127"/>
                  </a:rPr>
                  <a:t>B</a:t>
                </a:r>
              </a:p>
            </p:txBody>
          </p:sp>
          <p:sp>
            <p:nvSpPr>
              <p:cNvPr id="1360933" name="Text Box 37"/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232" cy="250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2000" b="1">
                    <a:ea typeface="굴림" charset="-127"/>
                    <a:cs typeface="굴림" charset="-127"/>
                  </a:rPr>
                  <a:t>C</a:t>
                </a:r>
              </a:p>
            </p:txBody>
          </p:sp>
          <p:sp>
            <p:nvSpPr>
              <p:cNvPr id="1360934" name="AutoShape 38"/>
              <p:cNvSpPr>
                <a:spLocks/>
              </p:cNvSpPr>
              <p:nvPr/>
            </p:nvSpPr>
            <p:spPr bwMode="auto">
              <a:xfrm>
                <a:off x="1152" y="2064"/>
                <a:ext cx="144" cy="768"/>
              </a:xfrm>
              <a:prstGeom prst="rightBrace">
                <a:avLst>
                  <a:gd name="adj1" fmla="val 44444"/>
                  <a:gd name="adj2" fmla="val 50000"/>
                </a:avLst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endParaRPr lang="ko-KR" altLang="en-US" sz="2000" b="1"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360935" name="Text Box 39"/>
              <p:cNvSpPr txBox="1">
                <a:spLocks noChangeArrowheads="1"/>
              </p:cNvSpPr>
              <p:nvPr/>
            </p:nvSpPr>
            <p:spPr bwMode="auto">
              <a:xfrm>
                <a:off x="1258" y="2312"/>
                <a:ext cx="845" cy="23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800" dirty="0">
                    <a:latin typeface="Calibri"/>
                    <a:ea typeface="굴림" charset="-127"/>
                    <a:cs typeface="Calibri"/>
                  </a:rPr>
                  <a:t>64 elements</a:t>
                </a:r>
              </a:p>
            </p:txBody>
          </p:sp>
          <p:sp>
            <p:nvSpPr>
              <p:cNvPr id="1360936" name="AutoShape 40"/>
              <p:cNvSpPr>
                <a:spLocks/>
              </p:cNvSpPr>
              <p:nvPr/>
            </p:nvSpPr>
            <p:spPr bwMode="auto">
              <a:xfrm>
                <a:off x="1152" y="1632"/>
                <a:ext cx="144" cy="384"/>
              </a:xfrm>
              <a:prstGeom prst="rightBrace">
                <a:avLst>
                  <a:gd name="adj1" fmla="val 22222"/>
                  <a:gd name="adj2" fmla="val 50000"/>
                </a:avLst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endParaRPr lang="ko-KR" altLang="en-US" sz="2000" b="1"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360937" name="Text Box 41"/>
              <p:cNvSpPr txBox="1">
                <a:spLocks noChangeArrowheads="1"/>
              </p:cNvSpPr>
              <p:nvPr/>
            </p:nvSpPr>
            <p:spPr bwMode="auto">
              <a:xfrm>
                <a:off x="1272" y="1688"/>
                <a:ext cx="763" cy="23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800">
                    <a:latin typeface="Calibri"/>
                    <a:ea typeface="굴림" charset="-127"/>
                    <a:cs typeface="Calibri"/>
                  </a:rPr>
                  <a:t>Remainder</a:t>
                </a:r>
              </a:p>
            </p:txBody>
          </p:sp>
        </p:grpSp>
      </p:grpSp>
      <p:sp>
        <p:nvSpPr>
          <p:cNvPr id="4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845987" y="6419850"/>
            <a:ext cx="838200" cy="238125"/>
          </a:xfrm>
        </p:spPr>
        <p:txBody>
          <a:bodyPr/>
          <a:lstStyle/>
          <a:p>
            <a:pPr algn="r"/>
            <a:fld id="{C3BA0E03-C436-F74E-A22C-52EB86641017}" type="slidenum">
              <a:rPr lang="en-US" smtClean="0"/>
              <a:pPr algn="r"/>
              <a:t>25</a:t>
            </a:fld>
            <a:endParaRPr lang="en-US" dirty="0"/>
          </a:p>
        </p:txBody>
      </p:sp>
      <p:sp>
        <p:nvSpPr>
          <p:cNvPr id="45" name="日期占位符 3">
            <a:extLst>
              <a:ext uri="{FF2B5EF4-FFF2-40B4-BE49-F238E27FC236}">
                <a16:creationId xmlns:a16="http://schemas.microsoft.com/office/drawing/2014/main" id="{4720948D-B813-481A-A434-FEB7686800E7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3D808C-D241-45A2-8F46-510B0B897F4E}" type="datetime1">
              <a:rPr lang="zh-CN" altLang="en-US" smtClean="0"/>
              <a:pPr/>
              <a:t>2018/12/12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548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0899" grpId="0" build="p" autoUpdateAnimBg="0"/>
      <p:bldP spid="136090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8193"/>
            <a:ext cx="7886700" cy="1325563"/>
          </a:xfrm>
        </p:spPr>
        <p:txBody>
          <a:bodyPr/>
          <a:lstStyle/>
          <a:p>
            <a:r>
              <a:rPr lang="en-US" altLang="ko-KR" dirty="0"/>
              <a:t>Vector Conditional Execution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C51F5-ECCB-0E44-AE7D-69556F98360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367043" name="Rectangle 3"/>
          <p:cNvSpPr>
            <a:spLocks noChangeArrowheads="1"/>
          </p:cNvSpPr>
          <p:nvPr/>
        </p:nvSpPr>
        <p:spPr bwMode="auto">
          <a:xfrm>
            <a:off x="381000" y="667135"/>
            <a:ext cx="8302625" cy="550150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dirty="0">
                <a:latin typeface="Calibri"/>
                <a:ea typeface="굴림" charset="-127"/>
                <a:cs typeface="Calibri"/>
              </a:rPr>
              <a:t>Problem: Want to </a:t>
            </a:r>
            <a:r>
              <a:rPr lang="en-US" altLang="ko-KR" dirty="0" err="1">
                <a:latin typeface="Calibri"/>
                <a:ea typeface="굴림" charset="-127"/>
                <a:cs typeface="Calibri"/>
              </a:rPr>
              <a:t>vectorize</a:t>
            </a:r>
            <a:r>
              <a:rPr lang="en-US" altLang="ko-KR" dirty="0">
                <a:latin typeface="Calibri"/>
                <a:ea typeface="굴림" charset="-127"/>
                <a:cs typeface="Calibri"/>
              </a:rPr>
              <a:t> loops with conditional code:</a:t>
            </a:r>
          </a:p>
          <a:p>
            <a:pPr marL="1543050" lvl="3" indent="-171450"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for (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=0;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&lt;N;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++)</a:t>
            </a:r>
          </a:p>
          <a:p>
            <a:pPr marL="1543050" lvl="3" indent="-171450"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   if (A[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]&gt;0) then</a:t>
            </a:r>
          </a:p>
          <a:p>
            <a:pPr marL="1543050" lvl="3" indent="-171450"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       A[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] = B[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];</a:t>
            </a:r>
          </a:p>
          <a:p>
            <a:pPr marL="1543050" lvl="3" indent="-171450"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-127"/>
                <a:cs typeface="굴림" charset="-127"/>
              </a:rPr>
              <a:t>    </a:t>
            </a:r>
            <a:endParaRPr lang="en-US" altLang="ko-KR" sz="2000" dirty="0">
              <a:ea typeface="굴림" charset="-127"/>
              <a:cs typeface="굴림" charset="-127"/>
            </a:endParaRPr>
          </a:p>
          <a:p>
            <a:pPr marL="285750" indent="-285750"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ko-KR" dirty="0">
                <a:latin typeface="Calibri"/>
                <a:ea typeface="굴림" charset="-127"/>
                <a:cs typeface="Calibri"/>
              </a:rPr>
              <a:t>Solution: Add vector </a:t>
            </a:r>
            <a:r>
              <a:rPr lang="en-US" altLang="ko-KR" i="1" dirty="0">
                <a:latin typeface="Calibri"/>
                <a:ea typeface="굴림" charset="-127"/>
                <a:cs typeface="Calibri"/>
              </a:rPr>
              <a:t>mask</a:t>
            </a:r>
            <a:r>
              <a:rPr lang="en-US" altLang="ko-KR" dirty="0">
                <a:latin typeface="Calibri"/>
                <a:ea typeface="굴림" charset="-127"/>
                <a:cs typeface="Calibri"/>
              </a:rPr>
              <a:t> (or </a:t>
            </a:r>
            <a:r>
              <a:rPr lang="en-US" altLang="ko-KR" i="1" dirty="0">
                <a:latin typeface="Calibri"/>
                <a:ea typeface="굴림" charset="-127"/>
                <a:cs typeface="Calibri"/>
              </a:rPr>
              <a:t>flag</a:t>
            </a:r>
            <a:r>
              <a:rPr lang="en-US" altLang="ko-KR" dirty="0">
                <a:latin typeface="Calibri"/>
                <a:ea typeface="굴림" charset="-127"/>
                <a:cs typeface="Calibri"/>
              </a:rPr>
              <a:t>) registers</a:t>
            </a:r>
          </a:p>
          <a:p>
            <a:pPr marL="685800" lvl="1" indent="-228600" algn="l">
              <a:lnSpc>
                <a:spcPct val="90000"/>
              </a:lnSpc>
              <a:spcBef>
                <a:spcPct val="10000"/>
              </a:spcBef>
              <a:buSzPct val="100000"/>
              <a:buFontTx/>
              <a:buChar char="–"/>
            </a:pPr>
            <a:r>
              <a:rPr lang="en-US" altLang="ko-KR" dirty="0">
                <a:latin typeface="Calibri"/>
                <a:ea typeface="굴림" charset="-127"/>
                <a:cs typeface="Calibri"/>
              </a:rPr>
              <a:t>vector version of predicate registers, 1 bit per element</a:t>
            </a:r>
          </a:p>
          <a:p>
            <a:pPr marL="285750" indent="-285750"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ko-KR" dirty="0">
                <a:latin typeface="Calibri"/>
                <a:ea typeface="굴림" charset="-127"/>
                <a:cs typeface="Calibri"/>
              </a:rPr>
              <a:t>…and </a:t>
            </a:r>
            <a:r>
              <a:rPr lang="en-US" altLang="ko-KR" i="1" dirty="0" err="1">
                <a:latin typeface="Calibri"/>
                <a:ea typeface="굴림" charset="-127"/>
                <a:cs typeface="Calibri"/>
              </a:rPr>
              <a:t>maskable</a:t>
            </a:r>
            <a:r>
              <a:rPr lang="en-US" altLang="ko-KR" dirty="0">
                <a:latin typeface="Calibri"/>
                <a:ea typeface="굴림" charset="-127"/>
                <a:cs typeface="Calibri"/>
              </a:rPr>
              <a:t> vector instructions</a:t>
            </a:r>
          </a:p>
          <a:p>
            <a:pPr marL="685800" lvl="1" indent="-228600" algn="l">
              <a:lnSpc>
                <a:spcPct val="90000"/>
              </a:lnSpc>
              <a:spcBef>
                <a:spcPct val="10000"/>
              </a:spcBef>
              <a:buSzPct val="100000"/>
              <a:buFontTx/>
              <a:buChar char="–"/>
            </a:pPr>
            <a:r>
              <a:rPr lang="en-US" altLang="ko-KR" dirty="0">
                <a:latin typeface="Calibri"/>
                <a:ea typeface="굴림" charset="-127"/>
                <a:cs typeface="Calibri"/>
              </a:rPr>
              <a:t>vector operation becomes bubble (“NOP”) at elements where mask bit is clear</a:t>
            </a: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alibri"/>
                <a:ea typeface="굴림" charset="-127"/>
                <a:cs typeface="Calibri"/>
              </a:rPr>
              <a:t>Code example: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1800" b="1" dirty="0" err="1">
                <a:latin typeface="Courier New" charset="0"/>
                <a:ea typeface="굴림" charset="-127"/>
                <a:cs typeface="굴림" charset="-127"/>
              </a:rPr>
              <a:t>cvm</a:t>
            </a: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             # Turn on all elements 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1800" b="1" dirty="0" err="1">
                <a:latin typeface="Courier New" charset="0"/>
                <a:ea typeface="굴림" charset="-127"/>
                <a:cs typeface="굴림" charset="-127"/>
              </a:rPr>
              <a:t>vld</a:t>
            </a: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1800" b="1" dirty="0" err="1">
                <a:latin typeface="Courier New" charset="0"/>
                <a:ea typeface="굴림" charset="-127"/>
                <a:cs typeface="굴림" charset="-127"/>
              </a:rPr>
              <a:t>vA</a:t>
            </a: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, </a:t>
            </a:r>
            <a:r>
              <a:rPr lang="en-US" altLang="ko-KR" sz="1800" b="1" dirty="0" err="1">
                <a:latin typeface="Courier New" charset="0"/>
                <a:ea typeface="굴림" charset="-127"/>
                <a:cs typeface="굴림" charset="-127"/>
              </a:rPr>
              <a:t>xA</a:t>
            </a: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      # Load entire A vector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1800" b="1" dirty="0" err="1">
                <a:latin typeface="Courier New" charset="0"/>
                <a:ea typeface="굴림" charset="-127"/>
                <a:cs typeface="굴림" charset="-127"/>
              </a:rPr>
              <a:t>vfsgts.d</a:t>
            </a: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1800" b="1" dirty="0" err="1">
                <a:latin typeface="Courier New" charset="0"/>
                <a:ea typeface="굴림" charset="-127"/>
                <a:cs typeface="굴림" charset="-127"/>
              </a:rPr>
              <a:t>vA</a:t>
            </a: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, f0 # Set bits in mask register where A&gt;0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1800" b="1" dirty="0" err="1">
                <a:latin typeface="Courier New" charset="0"/>
                <a:ea typeface="굴림" charset="-127"/>
                <a:cs typeface="굴림" charset="-127"/>
              </a:rPr>
              <a:t>vld</a:t>
            </a: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1800" b="1" dirty="0" err="1">
                <a:latin typeface="Courier New" charset="0"/>
                <a:ea typeface="굴림" charset="-127"/>
                <a:cs typeface="굴림" charset="-127"/>
              </a:rPr>
              <a:t>vA</a:t>
            </a: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, </a:t>
            </a:r>
            <a:r>
              <a:rPr lang="en-US" altLang="ko-KR" sz="1800" b="1" dirty="0" err="1">
                <a:latin typeface="Courier New" charset="0"/>
                <a:ea typeface="굴림" charset="-127"/>
                <a:cs typeface="굴림" charset="-127"/>
              </a:rPr>
              <a:t>xB</a:t>
            </a: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      # Load B vector into A under mask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1800" b="1" dirty="0" err="1">
                <a:latin typeface="Courier New" charset="0"/>
                <a:ea typeface="굴림" charset="-127"/>
                <a:cs typeface="굴림" charset="-127"/>
              </a:rPr>
              <a:t>vsd</a:t>
            </a: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1800" b="1" dirty="0" err="1">
                <a:latin typeface="Courier New" charset="0"/>
                <a:ea typeface="굴림" charset="-127"/>
                <a:cs typeface="굴림" charset="-127"/>
              </a:rPr>
              <a:t>vA</a:t>
            </a: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, </a:t>
            </a:r>
            <a:r>
              <a:rPr lang="en-US" altLang="ko-KR" sz="1800" b="1" dirty="0" err="1">
                <a:latin typeface="Courier New" charset="0"/>
                <a:ea typeface="굴림" charset="-127"/>
                <a:cs typeface="굴림" charset="-127"/>
              </a:rPr>
              <a:t>xA</a:t>
            </a: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      # Store A back to memory under mask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720948D-B813-481A-A434-FEB76868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C63D808C-D241-45A2-8F46-510B0B897F4E}" type="datetime1">
              <a:rPr lang="zh-CN" altLang="en-US" smtClean="0"/>
              <a:t>2018/12/12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57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704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6293" y="35718"/>
            <a:ext cx="7886700" cy="1325563"/>
          </a:xfrm>
        </p:spPr>
        <p:txBody>
          <a:bodyPr/>
          <a:lstStyle/>
          <a:p>
            <a:r>
              <a:rPr lang="en-US" altLang="ko-KR" dirty="0"/>
              <a:t>Masked Vector Instructions</a:t>
            </a:r>
          </a:p>
        </p:txBody>
      </p:sp>
      <p:sp>
        <p:nvSpPr>
          <p:cNvPr id="8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19CA-D87C-824D-B2F9-E8E5BB94EF12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399643" y="1066800"/>
            <a:ext cx="4724400" cy="4135436"/>
            <a:chOff x="2688" y="669"/>
            <a:chExt cx="2976" cy="260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061" y="1402"/>
              <a:ext cx="2364" cy="1872"/>
              <a:chOff x="3061" y="1402"/>
              <a:chExt cx="2364" cy="1872"/>
            </a:xfrm>
          </p:grpSpPr>
          <p:sp>
            <p:nvSpPr>
              <p:cNvPr id="1369093" name="Freeform 5"/>
              <p:cNvSpPr>
                <a:spLocks/>
              </p:cNvSpPr>
              <p:nvPr/>
            </p:nvSpPr>
            <p:spPr bwMode="auto">
              <a:xfrm>
                <a:off x="4224" y="2016"/>
                <a:ext cx="576" cy="6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672"/>
                  </a:cxn>
                  <a:cxn ang="0">
                    <a:pos x="450" y="672"/>
                  </a:cxn>
                  <a:cxn ang="0">
                    <a:pos x="576" y="0"/>
                  </a:cxn>
                  <a:cxn ang="0">
                    <a:pos x="336" y="0"/>
                  </a:cxn>
                  <a:cxn ang="0">
                    <a:pos x="288" y="96"/>
                  </a:cxn>
                  <a:cxn ang="0">
                    <a:pos x="240" y="0"/>
                  </a:cxn>
                  <a:cxn ang="0">
                    <a:pos x="0" y="0"/>
                  </a:cxn>
                </a:cxnLst>
                <a:rect l="0" t="0" r="r" b="b"/>
                <a:pathLst>
                  <a:path w="576" h="672">
                    <a:moveTo>
                      <a:pt x="0" y="0"/>
                    </a:moveTo>
                    <a:lnTo>
                      <a:pt x="144" y="672"/>
                    </a:lnTo>
                    <a:lnTo>
                      <a:pt x="450" y="672"/>
                    </a:lnTo>
                    <a:lnTo>
                      <a:pt x="576" y="0"/>
                    </a:lnTo>
                    <a:lnTo>
                      <a:pt x="336" y="0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4224" y="2592"/>
                <a:ext cx="626" cy="48"/>
                <a:chOff x="1536" y="2256"/>
                <a:chExt cx="626" cy="48"/>
              </a:xfrm>
            </p:grpSpPr>
            <p:sp>
              <p:nvSpPr>
                <p:cNvPr id="1369095" name="Rectangle 7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69096" name="Freeform 8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69097" name="Line 9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4224" y="2112"/>
                <a:ext cx="626" cy="48"/>
                <a:chOff x="1536" y="2256"/>
                <a:chExt cx="626" cy="48"/>
              </a:xfrm>
            </p:grpSpPr>
            <p:sp>
              <p:nvSpPr>
                <p:cNvPr id="1369099" name="Rectangle 11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69100" name="Freeform 12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69101" name="Line 13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4224" y="2352"/>
                <a:ext cx="626" cy="48"/>
                <a:chOff x="1536" y="2256"/>
                <a:chExt cx="626" cy="48"/>
              </a:xfrm>
            </p:grpSpPr>
            <p:sp>
              <p:nvSpPr>
                <p:cNvPr id="1369103" name="Rectangle 15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69104" name="Freeform 16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69105" name="Line 17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69106" name="Text Box 18"/>
              <p:cNvSpPr txBox="1">
                <a:spLocks noChangeArrowheads="1"/>
              </p:cNvSpPr>
              <p:nvPr/>
            </p:nvSpPr>
            <p:spPr bwMode="auto">
              <a:xfrm>
                <a:off x="4319" y="2362"/>
                <a:ext cx="367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C[4]</a:t>
                </a:r>
              </a:p>
            </p:txBody>
          </p:sp>
          <p:sp>
            <p:nvSpPr>
              <p:cNvPr id="1369107" name="Text Box 19"/>
              <p:cNvSpPr txBox="1">
                <a:spLocks noChangeArrowheads="1"/>
              </p:cNvSpPr>
              <p:nvPr/>
            </p:nvSpPr>
            <p:spPr bwMode="auto">
              <a:xfrm>
                <a:off x="4319" y="2122"/>
                <a:ext cx="367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C[5]</a:t>
                </a:r>
              </a:p>
            </p:txBody>
          </p:sp>
          <p:sp>
            <p:nvSpPr>
              <p:cNvPr id="1369108" name="Text Box 20"/>
              <p:cNvSpPr txBox="1">
                <a:spLocks noChangeArrowheads="1"/>
              </p:cNvSpPr>
              <p:nvPr/>
            </p:nvSpPr>
            <p:spPr bwMode="auto">
              <a:xfrm>
                <a:off x="4524" y="2842"/>
                <a:ext cx="367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C[1]</a:t>
                </a:r>
              </a:p>
            </p:txBody>
          </p:sp>
          <p:sp>
            <p:nvSpPr>
              <p:cNvPr id="1369109" name="Line 21"/>
              <p:cNvSpPr>
                <a:spLocks noChangeShapeType="1"/>
              </p:cNvSpPr>
              <p:nvPr/>
            </p:nvSpPr>
            <p:spPr bwMode="auto">
              <a:xfrm>
                <a:off x="4525" y="2688"/>
                <a:ext cx="0" cy="43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9110" name="Line 22"/>
              <p:cNvSpPr>
                <a:spLocks noChangeShapeType="1"/>
              </p:cNvSpPr>
              <p:nvPr/>
            </p:nvSpPr>
            <p:spPr bwMode="auto">
              <a:xfrm>
                <a:off x="4704" y="1872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9111" name="Line 23"/>
              <p:cNvSpPr>
                <a:spLocks noChangeShapeType="1"/>
              </p:cNvSpPr>
              <p:nvPr/>
            </p:nvSpPr>
            <p:spPr bwMode="auto">
              <a:xfrm>
                <a:off x="4320" y="1872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9112" name="Text Box 24"/>
              <p:cNvSpPr txBox="1">
                <a:spLocks noChangeArrowheads="1"/>
              </p:cNvSpPr>
              <p:nvPr/>
            </p:nvSpPr>
            <p:spPr bwMode="auto">
              <a:xfrm>
                <a:off x="4452" y="3082"/>
                <a:ext cx="973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 i="1">
                    <a:latin typeface="Verdana" charset="0"/>
                    <a:ea typeface="굴림" charset="-127"/>
                    <a:cs typeface="굴림" charset="-127"/>
                  </a:rPr>
                  <a:t>Write data port</a:t>
                </a:r>
              </a:p>
            </p:txBody>
          </p:sp>
          <p:sp>
            <p:nvSpPr>
              <p:cNvPr id="1369113" name="Text Box 25"/>
              <p:cNvSpPr txBox="1">
                <a:spLocks noChangeArrowheads="1"/>
              </p:cNvSpPr>
              <p:nvPr/>
            </p:nvSpPr>
            <p:spPr bwMode="auto">
              <a:xfrm>
                <a:off x="4079" y="1642"/>
                <a:ext cx="365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A[7]</a:t>
                </a:r>
              </a:p>
            </p:txBody>
          </p:sp>
          <p:sp>
            <p:nvSpPr>
              <p:cNvPr id="1369114" name="Text Box 26"/>
              <p:cNvSpPr txBox="1">
                <a:spLocks noChangeArrowheads="1"/>
              </p:cNvSpPr>
              <p:nvPr/>
            </p:nvSpPr>
            <p:spPr bwMode="auto">
              <a:xfrm>
                <a:off x="4511" y="1642"/>
                <a:ext cx="36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B[7]</a:t>
                </a:r>
              </a:p>
            </p:txBody>
          </p:sp>
          <p:sp>
            <p:nvSpPr>
              <p:cNvPr id="1369115" name="Text Box 27"/>
              <p:cNvSpPr txBox="1">
                <a:spLocks noChangeArrowheads="1"/>
              </p:cNvSpPr>
              <p:nvPr/>
            </p:nvSpPr>
            <p:spPr bwMode="auto">
              <a:xfrm>
                <a:off x="3061" y="2170"/>
                <a:ext cx="54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M[3]=0</a:t>
                </a:r>
              </a:p>
            </p:txBody>
          </p:sp>
          <p:sp>
            <p:nvSpPr>
              <p:cNvPr id="1369116" name="Text Box 28"/>
              <p:cNvSpPr txBox="1">
                <a:spLocks noChangeArrowheads="1"/>
              </p:cNvSpPr>
              <p:nvPr/>
            </p:nvSpPr>
            <p:spPr bwMode="auto">
              <a:xfrm>
                <a:off x="3061" y="1978"/>
                <a:ext cx="54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M[4]=1</a:t>
                </a:r>
              </a:p>
            </p:txBody>
          </p:sp>
          <p:sp>
            <p:nvSpPr>
              <p:cNvPr id="1369117" name="Text Box 29"/>
              <p:cNvSpPr txBox="1">
                <a:spLocks noChangeArrowheads="1"/>
              </p:cNvSpPr>
              <p:nvPr/>
            </p:nvSpPr>
            <p:spPr bwMode="auto">
              <a:xfrm>
                <a:off x="3061" y="1786"/>
                <a:ext cx="54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M[5]=1</a:t>
                </a:r>
              </a:p>
            </p:txBody>
          </p:sp>
          <p:sp>
            <p:nvSpPr>
              <p:cNvPr id="1369118" name="Text Box 30"/>
              <p:cNvSpPr txBox="1">
                <a:spLocks noChangeArrowheads="1"/>
              </p:cNvSpPr>
              <p:nvPr/>
            </p:nvSpPr>
            <p:spPr bwMode="auto">
              <a:xfrm>
                <a:off x="3061" y="1594"/>
                <a:ext cx="54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M[6]=0</a:t>
                </a:r>
              </a:p>
            </p:txBody>
          </p:sp>
          <p:sp>
            <p:nvSpPr>
              <p:cNvPr id="1369119" name="Text Box 31"/>
              <p:cNvSpPr txBox="1">
                <a:spLocks noChangeArrowheads="1"/>
              </p:cNvSpPr>
              <p:nvPr/>
            </p:nvSpPr>
            <p:spPr bwMode="auto">
              <a:xfrm>
                <a:off x="3061" y="2362"/>
                <a:ext cx="54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M[2]=0</a:t>
                </a:r>
              </a:p>
            </p:txBody>
          </p:sp>
          <p:sp>
            <p:nvSpPr>
              <p:cNvPr id="1369120" name="Text Box 32"/>
              <p:cNvSpPr txBox="1">
                <a:spLocks noChangeArrowheads="1"/>
              </p:cNvSpPr>
              <p:nvPr/>
            </p:nvSpPr>
            <p:spPr bwMode="auto">
              <a:xfrm>
                <a:off x="3061" y="2554"/>
                <a:ext cx="54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M[1]=1</a:t>
                </a:r>
              </a:p>
            </p:txBody>
          </p:sp>
          <p:sp>
            <p:nvSpPr>
              <p:cNvPr id="1369121" name="Text Box 33"/>
              <p:cNvSpPr txBox="1">
                <a:spLocks noChangeArrowheads="1"/>
              </p:cNvSpPr>
              <p:nvPr/>
            </p:nvSpPr>
            <p:spPr bwMode="auto">
              <a:xfrm>
                <a:off x="3061" y="2746"/>
                <a:ext cx="54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M[0]=0</a:t>
                </a:r>
              </a:p>
            </p:txBody>
          </p:sp>
          <p:sp>
            <p:nvSpPr>
              <p:cNvPr id="1369122" name="Text Box 34"/>
              <p:cNvSpPr txBox="1">
                <a:spLocks noChangeArrowheads="1"/>
              </p:cNvSpPr>
              <p:nvPr/>
            </p:nvSpPr>
            <p:spPr bwMode="auto">
              <a:xfrm>
                <a:off x="3061" y="1402"/>
                <a:ext cx="54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M[7]=1</a:t>
                </a:r>
              </a:p>
            </p:txBody>
          </p:sp>
          <p:sp>
            <p:nvSpPr>
              <p:cNvPr id="1369123" name="Line 35"/>
              <p:cNvSpPr>
                <a:spLocks noChangeShapeType="1"/>
              </p:cNvSpPr>
              <p:nvPr/>
            </p:nvSpPr>
            <p:spPr bwMode="auto">
              <a:xfrm>
                <a:off x="3600" y="2640"/>
                <a:ext cx="816" cy="24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9124" name="Line 36"/>
              <p:cNvSpPr>
                <a:spLocks noChangeShapeType="1"/>
              </p:cNvSpPr>
              <p:nvPr/>
            </p:nvSpPr>
            <p:spPr bwMode="auto">
              <a:xfrm>
                <a:off x="3552" y="2064"/>
                <a:ext cx="672" cy="43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9125" name="Line 37"/>
              <p:cNvSpPr>
                <a:spLocks noChangeShapeType="1"/>
              </p:cNvSpPr>
              <p:nvPr/>
            </p:nvSpPr>
            <p:spPr bwMode="auto">
              <a:xfrm>
                <a:off x="3552" y="1872"/>
                <a:ext cx="576" cy="3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9126" name="Line 38"/>
              <p:cNvSpPr>
                <a:spLocks noChangeShapeType="1"/>
              </p:cNvSpPr>
              <p:nvPr/>
            </p:nvSpPr>
            <p:spPr bwMode="auto">
              <a:xfrm>
                <a:off x="3600" y="1536"/>
                <a:ext cx="48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69127" name="Rectangle 39"/>
            <p:cNvSpPr>
              <a:spLocks noChangeArrowheads="1"/>
            </p:cNvSpPr>
            <p:nvPr/>
          </p:nvSpPr>
          <p:spPr bwMode="auto">
            <a:xfrm>
              <a:off x="2688" y="669"/>
              <a:ext cx="2976" cy="637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ko-KR" sz="2400" dirty="0">
                  <a:latin typeface="Calibri"/>
                  <a:ea typeface="굴림" charset="-127"/>
                  <a:cs typeface="Calibri"/>
                </a:rPr>
                <a:t>Density-Time Implementation</a:t>
              </a:r>
            </a:p>
            <a:p>
              <a:pPr marL="685800" lvl="1" indent="-228600" algn="l">
                <a:lnSpc>
                  <a:spcPct val="90000"/>
                </a:lnSpc>
                <a:spcBef>
                  <a:spcPct val="30000"/>
                </a:spcBef>
                <a:buSzPct val="100000"/>
                <a:buFontTx/>
                <a:buChar char="–"/>
              </a:pPr>
              <a:r>
                <a:rPr lang="en-US" altLang="ko-KR" sz="1800" dirty="0">
                  <a:latin typeface="Calibri"/>
                  <a:ea typeface="굴림" charset="-127"/>
                  <a:cs typeface="Calibri"/>
                </a:rPr>
                <a:t>scan mask vector and only execute elements with non-zero masks</a:t>
              </a:r>
            </a:p>
          </p:txBody>
        </p: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0" y="1066800"/>
            <a:ext cx="4572000" cy="4968874"/>
            <a:chOff x="0" y="672"/>
            <a:chExt cx="2880" cy="3130"/>
          </a:xfrm>
        </p:grpSpPr>
        <p:grpSp>
          <p:nvGrpSpPr>
            <p:cNvPr id="8" name="Group 41"/>
            <p:cNvGrpSpPr>
              <a:grpSpLocks/>
            </p:cNvGrpSpPr>
            <p:nvPr/>
          </p:nvGrpSpPr>
          <p:grpSpPr bwMode="auto">
            <a:xfrm>
              <a:off x="365" y="1402"/>
              <a:ext cx="1879" cy="2400"/>
              <a:chOff x="365" y="1402"/>
              <a:chExt cx="1879" cy="2400"/>
            </a:xfrm>
          </p:grpSpPr>
          <p:sp>
            <p:nvSpPr>
              <p:cNvPr id="1369130" name="Freeform 42"/>
              <p:cNvSpPr>
                <a:spLocks/>
              </p:cNvSpPr>
              <p:nvPr/>
            </p:nvSpPr>
            <p:spPr bwMode="auto">
              <a:xfrm>
                <a:off x="1043" y="2544"/>
                <a:ext cx="576" cy="6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672"/>
                  </a:cxn>
                  <a:cxn ang="0">
                    <a:pos x="450" y="672"/>
                  </a:cxn>
                  <a:cxn ang="0">
                    <a:pos x="576" y="0"/>
                  </a:cxn>
                  <a:cxn ang="0">
                    <a:pos x="336" y="0"/>
                  </a:cxn>
                  <a:cxn ang="0">
                    <a:pos x="288" y="96"/>
                  </a:cxn>
                  <a:cxn ang="0">
                    <a:pos x="240" y="0"/>
                  </a:cxn>
                  <a:cxn ang="0">
                    <a:pos x="0" y="0"/>
                  </a:cxn>
                </a:cxnLst>
                <a:rect l="0" t="0" r="r" b="b"/>
                <a:pathLst>
                  <a:path w="576" h="672">
                    <a:moveTo>
                      <a:pt x="0" y="0"/>
                    </a:moveTo>
                    <a:lnTo>
                      <a:pt x="144" y="672"/>
                    </a:lnTo>
                    <a:lnTo>
                      <a:pt x="450" y="672"/>
                    </a:lnTo>
                    <a:lnTo>
                      <a:pt x="576" y="0"/>
                    </a:lnTo>
                    <a:lnTo>
                      <a:pt x="336" y="0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9" name="Group 43"/>
              <p:cNvGrpSpPr>
                <a:grpSpLocks/>
              </p:cNvGrpSpPr>
              <p:nvPr/>
            </p:nvGrpSpPr>
            <p:grpSpPr bwMode="auto">
              <a:xfrm>
                <a:off x="1043" y="3120"/>
                <a:ext cx="626" cy="48"/>
                <a:chOff x="1536" y="2256"/>
                <a:chExt cx="626" cy="48"/>
              </a:xfrm>
            </p:grpSpPr>
            <p:sp>
              <p:nvSpPr>
                <p:cNvPr id="1369132" name="Rectangle 44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69133" name="Freeform 45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69134" name="Line 46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47"/>
              <p:cNvGrpSpPr>
                <a:grpSpLocks/>
              </p:cNvGrpSpPr>
              <p:nvPr/>
            </p:nvGrpSpPr>
            <p:grpSpPr bwMode="auto">
              <a:xfrm>
                <a:off x="1043" y="2640"/>
                <a:ext cx="626" cy="48"/>
                <a:chOff x="1536" y="2256"/>
                <a:chExt cx="626" cy="48"/>
              </a:xfrm>
            </p:grpSpPr>
            <p:sp>
              <p:nvSpPr>
                <p:cNvPr id="1369136" name="Rectangle 48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69137" name="Freeform 49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69138" name="Line 50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51"/>
              <p:cNvGrpSpPr>
                <a:grpSpLocks/>
              </p:cNvGrpSpPr>
              <p:nvPr/>
            </p:nvGrpSpPr>
            <p:grpSpPr bwMode="auto">
              <a:xfrm>
                <a:off x="1043" y="2880"/>
                <a:ext cx="626" cy="48"/>
                <a:chOff x="1536" y="2256"/>
                <a:chExt cx="626" cy="48"/>
              </a:xfrm>
            </p:grpSpPr>
            <p:sp>
              <p:nvSpPr>
                <p:cNvPr id="1369140" name="Rectangle 52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69141" name="Freeform 53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69142" name="Line 54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69143" name="Text Box 55"/>
              <p:cNvSpPr txBox="1">
                <a:spLocks noChangeArrowheads="1"/>
              </p:cNvSpPr>
              <p:nvPr/>
            </p:nvSpPr>
            <p:spPr bwMode="auto">
              <a:xfrm>
                <a:off x="1138" y="2890"/>
                <a:ext cx="367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C[1]</a:t>
                </a:r>
              </a:p>
            </p:txBody>
          </p:sp>
          <p:sp>
            <p:nvSpPr>
              <p:cNvPr id="1369144" name="Text Box 56"/>
              <p:cNvSpPr txBox="1">
                <a:spLocks noChangeArrowheads="1"/>
              </p:cNvSpPr>
              <p:nvPr/>
            </p:nvSpPr>
            <p:spPr bwMode="auto">
              <a:xfrm>
                <a:off x="1138" y="2650"/>
                <a:ext cx="367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C[2]</a:t>
                </a:r>
              </a:p>
            </p:txBody>
          </p:sp>
          <p:sp>
            <p:nvSpPr>
              <p:cNvPr id="1369145" name="Text Box 57"/>
              <p:cNvSpPr txBox="1">
                <a:spLocks noChangeArrowheads="1"/>
              </p:cNvSpPr>
              <p:nvPr/>
            </p:nvSpPr>
            <p:spPr bwMode="auto">
              <a:xfrm>
                <a:off x="1343" y="3370"/>
                <a:ext cx="367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C[0]</a:t>
                </a:r>
              </a:p>
            </p:txBody>
          </p:sp>
          <p:sp>
            <p:nvSpPr>
              <p:cNvPr id="1369146" name="Line 58"/>
              <p:cNvSpPr>
                <a:spLocks noChangeShapeType="1"/>
              </p:cNvSpPr>
              <p:nvPr/>
            </p:nvSpPr>
            <p:spPr bwMode="auto">
              <a:xfrm>
                <a:off x="1344" y="3216"/>
                <a:ext cx="0" cy="43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9147" name="Line 59"/>
              <p:cNvSpPr>
                <a:spLocks noChangeShapeType="1"/>
              </p:cNvSpPr>
              <p:nvPr/>
            </p:nvSpPr>
            <p:spPr bwMode="auto">
              <a:xfrm>
                <a:off x="1523" y="2400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9148" name="Line 60"/>
              <p:cNvSpPr>
                <a:spLocks noChangeShapeType="1"/>
              </p:cNvSpPr>
              <p:nvPr/>
            </p:nvSpPr>
            <p:spPr bwMode="auto">
              <a:xfrm>
                <a:off x="1139" y="2400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9149" name="Text Box 61"/>
              <p:cNvSpPr txBox="1">
                <a:spLocks noChangeArrowheads="1"/>
              </p:cNvSpPr>
              <p:nvPr/>
            </p:nvSpPr>
            <p:spPr bwMode="auto">
              <a:xfrm>
                <a:off x="898" y="2170"/>
                <a:ext cx="365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A[3]</a:t>
                </a:r>
              </a:p>
            </p:txBody>
          </p:sp>
          <p:sp>
            <p:nvSpPr>
              <p:cNvPr id="1369150" name="Text Box 62"/>
              <p:cNvSpPr txBox="1">
                <a:spLocks noChangeArrowheads="1"/>
              </p:cNvSpPr>
              <p:nvPr/>
            </p:nvSpPr>
            <p:spPr bwMode="auto">
              <a:xfrm>
                <a:off x="1330" y="2170"/>
                <a:ext cx="36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B[3]</a:t>
                </a:r>
              </a:p>
            </p:txBody>
          </p:sp>
          <p:sp>
            <p:nvSpPr>
              <p:cNvPr id="1369151" name="Text Box 63"/>
              <p:cNvSpPr txBox="1">
                <a:spLocks noChangeArrowheads="1"/>
              </p:cNvSpPr>
              <p:nvPr/>
            </p:nvSpPr>
            <p:spPr bwMode="auto">
              <a:xfrm>
                <a:off x="898" y="1978"/>
                <a:ext cx="365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A[4]</a:t>
                </a:r>
              </a:p>
            </p:txBody>
          </p:sp>
          <p:sp>
            <p:nvSpPr>
              <p:cNvPr id="1369152" name="Text Box 64"/>
              <p:cNvSpPr txBox="1">
                <a:spLocks noChangeArrowheads="1"/>
              </p:cNvSpPr>
              <p:nvPr/>
            </p:nvSpPr>
            <p:spPr bwMode="auto">
              <a:xfrm>
                <a:off x="1330" y="1978"/>
                <a:ext cx="36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B[4]</a:t>
                </a:r>
              </a:p>
            </p:txBody>
          </p:sp>
          <p:sp>
            <p:nvSpPr>
              <p:cNvPr id="1369153" name="Text Box 65"/>
              <p:cNvSpPr txBox="1">
                <a:spLocks noChangeArrowheads="1"/>
              </p:cNvSpPr>
              <p:nvPr/>
            </p:nvSpPr>
            <p:spPr bwMode="auto">
              <a:xfrm>
                <a:off x="898" y="1786"/>
                <a:ext cx="365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A[5]</a:t>
                </a:r>
              </a:p>
            </p:txBody>
          </p:sp>
          <p:sp>
            <p:nvSpPr>
              <p:cNvPr id="1369154" name="Text Box 66"/>
              <p:cNvSpPr txBox="1">
                <a:spLocks noChangeArrowheads="1"/>
              </p:cNvSpPr>
              <p:nvPr/>
            </p:nvSpPr>
            <p:spPr bwMode="auto">
              <a:xfrm>
                <a:off x="1330" y="1786"/>
                <a:ext cx="36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B[5]</a:t>
                </a:r>
              </a:p>
            </p:txBody>
          </p:sp>
          <p:sp>
            <p:nvSpPr>
              <p:cNvPr id="1369155" name="Text Box 67"/>
              <p:cNvSpPr txBox="1">
                <a:spLocks noChangeArrowheads="1"/>
              </p:cNvSpPr>
              <p:nvPr/>
            </p:nvSpPr>
            <p:spPr bwMode="auto">
              <a:xfrm>
                <a:off x="898" y="1594"/>
                <a:ext cx="365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A[6]</a:t>
                </a:r>
              </a:p>
            </p:txBody>
          </p:sp>
          <p:sp>
            <p:nvSpPr>
              <p:cNvPr id="1369156" name="Text Box 68"/>
              <p:cNvSpPr txBox="1">
                <a:spLocks noChangeArrowheads="1"/>
              </p:cNvSpPr>
              <p:nvPr/>
            </p:nvSpPr>
            <p:spPr bwMode="auto">
              <a:xfrm>
                <a:off x="1330" y="1594"/>
                <a:ext cx="36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B[6]</a:t>
                </a:r>
              </a:p>
            </p:txBody>
          </p:sp>
          <p:sp>
            <p:nvSpPr>
              <p:cNvPr id="1369157" name="Text Box 69"/>
              <p:cNvSpPr txBox="1">
                <a:spLocks noChangeArrowheads="1"/>
              </p:cNvSpPr>
              <p:nvPr/>
            </p:nvSpPr>
            <p:spPr bwMode="auto">
              <a:xfrm>
                <a:off x="373" y="2170"/>
                <a:ext cx="54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M[3]=0</a:t>
                </a:r>
              </a:p>
            </p:txBody>
          </p:sp>
          <p:sp>
            <p:nvSpPr>
              <p:cNvPr id="1369158" name="Text Box 70"/>
              <p:cNvSpPr txBox="1">
                <a:spLocks noChangeArrowheads="1"/>
              </p:cNvSpPr>
              <p:nvPr/>
            </p:nvSpPr>
            <p:spPr bwMode="auto">
              <a:xfrm>
                <a:off x="373" y="1978"/>
                <a:ext cx="54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M[4]=1</a:t>
                </a:r>
              </a:p>
            </p:txBody>
          </p:sp>
          <p:sp>
            <p:nvSpPr>
              <p:cNvPr id="1369159" name="Text Box 71"/>
              <p:cNvSpPr txBox="1">
                <a:spLocks noChangeArrowheads="1"/>
              </p:cNvSpPr>
              <p:nvPr/>
            </p:nvSpPr>
            <p:spPr bwMode="auto">
              <a:xfrm>
                <a:off x="373" y="1786"/>
                <a:ext cx="54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M[5]=1</a:t>
                </a:r>
              </a:p>
            </p:txBody>
          </p:sp>
          <p:sp>
            <p:nvSpPr>
              <p:cNvPr id="1369160" name="Text Box 72"/>
              <p:cNvSpPr txBox="1">
                <a:spLocks noChangeArrowheads="1"/>
              </p:cNvSpPr>
              <p:nvPr/>
            </p:nvSpPr>
            <p:spPr bwMode="auto">
              <a:xfrm>
                <a:off x="373" y="1594"/>
                <a:ext cx="54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M[6]=0</a:t>
                </a:r>
              </a:p>
            </p:txBody>
          </p:sp>
          <p:sp>
            <p:nvSpPr>
              <p:cNvPr id="1369161" name="Text Box 73"/>
              <p:cNvSpPr txBox="1">
                <a:spLocks noChangeArrowheads="1"/>
              </p:cNvSpPr>
              <p:nvPr/>
            </p:nvSpPr>
            <p:spPr bwMode="auto">
              <a:xfrm>
                <a:off x="373" y="2650"/>
                <a:ext cx="54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M[2]=0</a:t>
                </a:r>
              </a:p>
            </p:txBody>
          </p:sp>
          <p:sp>
            <p:nvSpPr>
              <p:cNvPr id="1369162" name="Text Box 74"/>
              <p:cNvSpPr txBox="1">
                <a:spLocks noChangeArrowheads="1"/>
              </p:cNvSpPr>
              <p:nvPr/>
            </p:nvSpPr>
            <p:spPr bwMode="auto">
              <a:xfrm>
                <a:off x="373" y="2890"/>
                <a:ext cx="54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M[1]=1</a:t>
                </a:r>
              </a:p>
            </p:txBody>
          </p:sp>
          <p:sp>
            <p:nvSpPr>
              <p:cNvPr id="1369163" name="Text Box 75"/>
              <p:cNvSpPr txBox="1">
                <a:spLocks noChangeArrowheads="1"/>
              </p:cNvSpPr>
              <p:nvPr/>
            </p:nvSpPr>
            <p:spPr bwMode="auto">
              <a:xfrm>
                <a:off x="373" y="3370"/>
                <a:ext cx="54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M[0]=0</a:t>
                </a:r>
              </a:p>
            </p:txBody>
          </p:sp>
          <p:sp>
            <p:nvSpPr>
              <p:cNvPr id="1369164" name="Freeform 76"/>
              <p:cNvSpPr>
                <a:spLocks/>
              </p:cNvSpPr>
              <p:nvPr/>
            </p:nvSpPr>
            <p:spPr bwMode="auto">
              <a:xfrm>
                <a:off x="912" y="3456"/>
                <a:ext cx="96" cy="1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0" y="0"/>
                  </a:cxn>
                  <a:cxn ang="0">
                    <a:pos x="240" y="192"/>
                  </a:cxn>
                </a:cxnLst>
                <a:rect l="0" t="0" r="r" b="b"/>
                <a:pathLst>
                  <a:path w="240" h="192">
                    <a:moveTo>
                      <a:pt x="0" y="0"/>
                    </a:moveTo>
                    <a:lnTo>
                      <a:pt x="240" y="0"/>
                    </a:lnTo>
                    <a:lnTo>
                      <a:pt x="240" y="192"/>
                    </a:lnTo>
                  </a:path>
                </a:pathLst>
              </a:custGeom>
              <a:noFill/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9165" name="Text Box 77"/>
              <p:cNvSpPr txBox="1">
                <a:spLocks noChangeArrowheads="1"/>
              </p:cNvSpPr>
              <p:nvPr/>
            </p:nvSpPr>
            <p:spPr bwMode="auto">
              <a:xfrm>
                <a:off x="1271" y="3610"/>
                <a:ext cx="973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 i="1">
                    <a:latin typeface="Verdana" charset="0"/>
                    <a:ea typeface="굴림" charset="-127"/>
                    <a:cs typeface="굴림" charset="-127"/>
                  </a:rPr>
                  <a:t>Write data port</a:t>
                </a:r>
              </a:p>
            </p:txBody>
          </p:sp>
          <p:sp>
            <p:nvSpPr>
              <p:cNvPr id="1369166" name="Text Box 78"/>
              <p:cNvSpPr txBox="1">
                <a:spLocks noChangeArrowheads="1"/>
              </p:cNvSpPr>
              <p:nvPr/>
            </p:nvSpPr>
            <p:spPr bwMode="auto">
              <a:xfrm>
                <a:off x="365" y="3610"/>
                <a:ext cx="832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 i="1">
                    <a:latin typeface="Verdana" charset="0"/>
                    <a:ea typeface="굴림" charset="-127"/>
                    <a:cs typeface="굴림" charset="-127"/>
                  </a:rPr>
                  <a:t>Write Enable</a:t>
                </a:r>
              </a:p>
            </p:txBody>
          </p:sp>
          <p:sp>
            <p:nvSpPr>
              <p:cNvPr id="1369167" name="Text Box 79"/>
              <p:cNvSpPr txBox="1">
                <a:spLocks noChangeArrowheads="1"/>
              </p:cNvSpPr>
              <p:nvPr/>
            </p:nvSpPr>
            <p:spPr bwMode="auto">
              <a:xfrm>
                <a:off x="898" y="1402"/>
                <a:ext cx="365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A[7]</a:t>
                </a:r>
              </a:p>
            </p:txBody>
          </p:sp>
          <p:sp>
            <p:nvSpPr>
              <p:cNvPr id="1369168" name="Text Box 80"/>
              <p:cNvSpPr txBox="1">
                <a:spLocks noChangeArrowheads="1"/>
              </p:cNvSpPr>
              <p:nvPr/>
            </p:nvSpPr>
            <p:spPr bwMode="auto">
              <a:xfrm>
                <a:off x="1330" y="1402"/>
                <a:ext cx="36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B[7]</a:t>
                </a:r>
              </a:p>
            </p:txBody>
          </p:sp>
          <p:sp>
            <p:nvSpPr>
              <p:cNvPr id="1369169" name="Text Box 81"/>
              <p:cNvSpPr txBox="1">
                <a:spLocks noChangeArrowheads="1"/>
              </p:cNvSpPr>
              <p:nvPr/>
            </p:nvSpPr>
            <p:spPr bwMode="auto">
              <a:xfrm>
                <a:off x="373" y="1402"/>
                <a:ext cx="54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M[7]=1</a:t>
                </a:r>
              </a:p>
            </p:txBody>
          </p:sp>
        </p:grpSp>
        <p:sp>
          <p:nvSpPr>
            <p:cNvPr id="1369170" name="Rectangle 82"/>
            <p:cNvSpPr>
              <a:spLocks noChangeArrowheads="1"/>
            </p:cNvSpPr>
            <p:nvPr/>
          </p:nvSpPr>
          <p:spPr bwMode="auto">
            <a:xfrm>
              <a:off x="0" y="672"/>
              <a:ext cx="2880" cy="637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ko-KR" sz="2400" dirty="0">
                  <a:latin typeface="Calibri"/>
                  <a:ea typeface="굴림" charset="-127"/>
                  <a:cs typeface="Calibri"/>
                </a:rPr>
                <a:t>Simple Implementation</a:t>
              </a:r>
            </a:p>
            <a:p>
              <a:pPr marL="685800" lvl="1" indent="-228600" algn="l">
                <a:lnSpc>
                  <a:spcPct val="90000"/>
                </a:lnSpc>
                <a:spcBef>
                  <a:spcPct val="30000"/>
                </a:spcBef>
                <a:buSzPct val="100000"/>
                <a:buFontTx/>
                <a:buChar char="–"/>
              </a:pPr>
              <a:r>
                <a:rPr lang="en-US" altLang="ko-KR" sz="1800" dirty="0">
                  <a:latin typeface="Calibri"/>
                  <a:ea typeface="굴림" charset="-127"/>
                  <a:cs typeface="Calibri"/>
                </a:rPr>
                <a:t>execute all N operations, turn off result </a:t>
              </a:r>
              <a:r>
                <a:rPr lang="en-US" altLang="ko-KR" sz="1800" dirty="0" err="1">
                  <a:latin typeface="Calibri"/>
                  <a:ea typeface="굴림" charset="-127"/>
                  <a:cs typeface="Calibri"/>
                </a:rPr>
                <a:t>writeback</a:t>
              </a:r>
              <a:r>
                <a:rPr lang="en-US" altLang="ko-KR" sz="1800" dirty="0">
                  <a:latin typeface="Calibri"/>
                  <a:ea typeface="굴림" charset="-127"/>
                  <a:cs typeface="Calibri"/>
                </a:rPr>
                <a:t> according to mask</a:t>
              </a:r>
            </a:p>
          </p:txBody>
        </p:sp>
      </p:grpSp>
      <p:sp>
        <p:nvSpPr>
          <p:cNvPr id="86" name="日期占位符 3">
            <a:extLst>
              <a:ext uri="{FF2B5EF4-FFF2-40B4-BE49-F238E27FC236}">
                <a16:creationId xmlns:a16="http://schemas.microsoft.com/office/drawing/2014/main" id="{4720948D-B813-481A-A434-FEB76868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C63D808C-D241-45A2-8F46-510B0B897F4E}" type="datetime1">
              <a:rPr lang="zh-CN" altLang="en-US" smtClean="0"/>
              <a:t>2018/12/12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40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968375" y="339725"/>
            <a:ext cx="7162800" cy="666750"/>
          </a:xfrm>
        </p:spPr>
        <p:txBody>
          <a:bodyPr/>
          <a:lstStyle/>
          <a:p>
            <a:r>
              <a:rPr lang="en-US" altLang="ko-KR" sz="3200">
                <a:ea typeface="굴림" charset="0"/>
                <a:cs typeface="굴림" charset="0"/>
              </a:rPr>
              <a:t>Compress/Expand Operations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450" y="1290638"/>
            <a:ext cx="8153400" cy="1211262"/>
          </a:xfrm>
          <a:noFill/>
          <a:ln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ko-KR" sz="1800" dirty="0">
                <a:ea typeface="굴림" charset="0"/>
                <a:cs typeface="굴림" charset="0"/>
              </a:rPr>
              <a:t>Compress packs non-masked elements from one vector register contiguously at start of destination vector register</a:t>
            </a:r>
          </a:p>
          <a:p>
            <a:pPr lvl="1"/>
            <a:r>
              <a:rPr lang="en-US" altLang="ko-KR" sz="1600" dirty="0">
                <a:ea typeface="굴림" charset="0"/>
                <a:cs typeface="굴림" charset="0"/>
              </a:rPr>
              <a:t>population count of mask vector gives packed vector length</a:t>
            </a:r>
          </a:p>
          <a:p>
            <a:r>
              <a:rPr lang="en-US" altLang="ko-KR" sz="1800" dirty="0">
                <a:ea typeface="굴림" charset="0"/>
                <a:cs typeface="굴림" charset="0"/>
              </a:rPr>
              <a:t>Expand performs inverse operation</a:t>
            </a:r>
          </a:p>
        </p:txBody>
      </p:sp>
      <p:grpSp>
        <p:nvGrpSpPr>
          <p:cNvPr id="186372" name="Group 4"/>
          <p:cNvGrpSpPr>
            <a:grpSpLocks/>
          </p:cNvGrpSpPr>
          <p:nvPr/>
        </p:nvGrpSpPr>
        <p:grpSpPr bwMode="auto">
          <a:xfrm>
            <a:off x="1963738" y="2743200"/>
            <a:ext cx="1743075" cy="2471738"/>
            <a:chOff x="1237" y="1536"/>
            <a:chExt cx="1098" cy="1557"/>
          </a:xfrm>
        </p:grpSpPr>
        <p:grpSp>
          <p:nvGrpSpPr>
            <p:cNvPr id="186373" name="Group 5"/>
            <p:cNvGrpSpPr>
              <a:grpSpLocks/>
            </p:cNvGrpSpPr>
            <p:nvPr/>
          </p:nvGrpSpPr>
          <p:grpSpPr bwMode="auto">
            <a:xfrm>
              <a:off x="1237" y="1536"/>
              <a:ext cx="501" cy="1557"/>
              <a:chOff x="1237" y="1536"/>
              <a:chExt cx="501" cy="1557"/>
            </a:xfrm>
          </p:grpSpPr>
          <p:sp>
            <p:nvSpPr>
              <p:cNvPr id="186374" name="Text Box 6"/>
              <p:cNvSpPr txBox="1">
                <a:spLocks noChangeArrowheads="1"/>
              </p:cNvSpPr>
              <p:nvPr/>
            </p:nvSpPr>
            <p:spPr bwMode="auto">
              <a:xfrm>
                <a:off x="1237" y="2304"/>
                <a:ext cx="501" cy="2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ko-KR" sz="1600">
                    <a:latin typeface="Calibri"/>
                    <a:ea typeface="굴림" charset="0"/>
                    <a:cs typeface="Calibri"/>
                  </a:rPr>
                  <a:t>M[3]=0</a:t>
                </a:r>
              </a:p>
            </p:txBody>
          </p:sp>
          <p:sp>
            <p:nvSpPr>
              <p:cNvPr id="186375" name="Text Box 7"/>
              <p:cNvSpPr txBox="1">
                <a:spLocks noChangeArrowheads="1"/>
              </p:cNvSpPr>
              <p:nvPr/>
            </p:nvSpPr>
            <p:spPr bwMode="auto">
              <a:xfrm>
                <a:off x="1237" y="2112"/>
                <a:ext cx="501" cy="2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ko-KR" sz="1600">
                    <a:latin typeface="Calibri"/>
                    <a:ea typeface="굴림" charset="0"/>
                    <a:cs typeface="Calibri"/>
                  </a:rPr>
                  <a:t>M[4]=1</a:t>
                </a:r>
              </a:p>
            </p:txBody>
          </p:sp>
          <p:sp>
            <p:nvSpPr>
              <p:cNvPr id="186376" name="Text Box 8"/>
              <p:cNvSpPr txBox="1">
                <a:spLocks noChangeArrowheads="1"/>
              </p:cNvSpPr>
              <p:nvPr/>
            </p:nvSpPr>
            <p:spPr bwMode="auto">
              <a:xfrm>
                <a:off x="1237" y="1920"/>
                <a:ext cx="501" cy="2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ko-KR" sz="1600">
                    <a:latin typeface="Calibri"/>
                    <a:ea typeface="굴림" charset="0"/>
                    <a:cs typeface="Calibri"/>
                  </a:rPr>
                  <a:t>M[5]=1</a:t>
                </a:r>
              </a:p>
            </p:txBody>
          </p:sp>
          <p:sp>
            <p:nvSpPr>
              <p:cNvPr id="186377" name="Text Box 9"/>
              <p:cNvSpPr txBox="1">
                <a:spLocks noChangeArrowheads="1"/>
              </p:cNvSpPr>
              <p:nvPr/>
            </p:nvSpPr>
            <p:spPr bwMode="auto">
              <a:xfrm>
                <a:off x="1237" y="1728"/>
                <a:ext cx="501" cy="2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ko-KR" sz="1600">
                    <a:latin typeface="Calibri"/>
                    <a:ea typeface="굴림" charset="0"/>
                    <a:cs typeface="Calibri"/>
                  </a:rPr>
                  <a:t>M[6]=0</a:t>
                </a:r>
              </a:p>
            </p:txBody>
          </p:sp>
          <p:sp>
            <p:nvSpPr>
              <p:cNvPr id="186378" name="Text Box 10"/>
              <p:cNvSpPr txBox="1">
                <a:spLocks noChangeArrowheads="1"/>
              </p:cNvSpPr>
              <p:nvPr/>
            </p:nvSpPr>
            <p:spPr bwMode="auto">
              <a:xfrm>
                <a:off x="1237" y="2496"/>
                <a:ext cx="501" cy="2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ko-KR" sz="1600">
                    <a:latin typeface="Calibri"/>
                    <a:ea typeface="굴림" charset="0"/>
                    <a:cs typeface="Calibri"/>
                  </a:rPr>
                  <a:t>M[2]=0</a:t>
                </a:r>
              </a:p>
            </p:txBody>
          </p:sp>
          <p:sp>
            <p:nvSpPr>
              <p:cNvPr id="186379" name="Text Box 11"/>
              <p:cNvSpPr txBox="1">
                <a:spLocks noChangeArrowheads="1"/>
              </p:cNvSpPr>
              <p:nvPr/>
            </p:nvSpPr>
            <p:spPr bwMode="auto">
              <a:xfrm>
                <a:off x="1237" y="2688"/>
                <a:ext cx="501" cy="2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ko-KR" sz="1600">
                    <a:latin typeface="Calibri"/>
                    <a:ea typeface="굴림" charset="0"/>
                    <a:cs typeface="Calibri"/>
                  </a:rPr>
                  <a:t>M[1]=1</a:t>
                </a:r>
              </a:p>
            </p:txBody>
          </p:sp>
          <p:sp>
            <p:nvSpPr>
              <p:cNvPr id="186380" name="Text Box 12"/>
              <p:cNvSpPr txBox="1">
                <a:spLocks noChangeArrowheads="1"/>
              </p:cNvSpPr>
              <p:nvPr/>
            </p:nvSpPr>
            <p:spPr bwMode="auto">
              <a:xfrm>
                <a:off x="1237" y="2880"/>
                <a:ext cx="501" cy="2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ko-KR" sz="1600">
                    <a:latin typeface="Calibri"/>
                    <a:ea typeface="굴림" charset="0"/>
                    <a:cs typeface="Calibri"/>
                  </a:rPr>
                  <a:t>M[0]=0</a:t>
                </a:r>
              </a:p>
            </p:txBody>
          </p:sp>
          <p:sp>
            <p:nvSpPr>
              <p:cNvPr id="186381" name="Text Box 13"/>
              <p:cNvSpPr txBox="1">
                <a:spLocks noChangeArrowheads="1"/>
              </p:cNvSpPr>
              <p:nvPr/>
            </p:nvSpPr>
            <p:spPr bwMode="auto">
              <a:xfrm>
                <a:off x="1237" y="1536"/>
                <a:ext cx="501" cy="2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ko-KR" sz="1600" dirty="0">
                    <a:latin typeface="Calibri"/>
                    <a:ea typeface="굴림" charset="0"/>
                    <a:cs typeface="Calibri"/>
                  </a:rPr>
                  <a:t>M[7]=1</a:t>
                </a:r>
              </a:p>
            </p:txBody>
          </p:sp>
        </p:grpSp>
        <p:grpSp>
          <p:nvGrpSpPr>
            <p:cNvPr id="186382" name="Group 14"/>
            <p:cNvGrpSpPr>
              <a:grpSpLocks/>
            </p:cNvGrpSpPr>
            <p:nvPr/>
          </p:nvGrpSpPr>
          <p:grpSpPr bwMode="auto">
            <a:xfrm>
              <a:off x="1776" y="1546"/>
              <a:ext cx="559" cy="1538"/>
              <a:chOff x="1776" y="1546"/>
              <a:chExt cx="559" cy="1538"/>
            </a:xfrm>
          </p:grpSpPr>
          <p:grpSp>
            <p:nvGrpSpPr>
              <p:cNvPr id="186383" name="Group 15"/>
              <p:cNvGrpSpPr>
                <a:grpSpLocks/>
              </p:cNvGrpSpPr>
              <p:nvPr/>
            </p:nvGrpSpPr>
            <p:grpSpPr bwMode="auto">
              <a:xfrm>
                <a:off x="1967" y="1546"/>
                <a:ext cx="368" cy="1538"/>
                <a:chOff x="1967" y="1546"/>
                <a:chExt cx="368" cy="1538"/>
              </a:xfrm>
            </p:grpSpPr>
            <p:sp>
              <p:nvSpPr>
                <p:cNvPr id="18638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967" y="2314"/>
                  <a:ext cx="368" cy="194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ko-KR" sz="1400">
                      <a:ea typeface="굴림" charset="0"/>
                      <a:cs typeface="굴림" charset="0"/>
                    </a:rPr>
                    <a:t>A[3]</a:t>
                  </a:r>
                </a:p>
              </p:txBody>
            </p:sp>
            <p:sp>
              <p:nvSpPr>
                <p:cNvPr id="18638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967" y="2122"/>
                  <a:ext cx="368" cy="194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ko-KR" sz="1400">
                      <a:ea typeface="굴림" charset="0"/>
                      <a:cs typeface="굴림" charset="0"/>
                    </a:rPr>
                    <a:t>A[4]</a:t>
                  </a:r>
                </a:p>
              </p:txBody>
            </p:sp>
            <p:sp>
              <p:nvSpPr>
                <p:cNvPr id="18638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967" y="1930"/>
                  <a:ext cx="368" cy="194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ko-KR" sz="1400">
                      <a:ea typeface="굴림" charset="0"/>
                      <a:cs typeface="굴림" charset="0"/>
                    </a:rPr>
                    <a:t>A[5]</a:t>
                  </a:r>
                </a:p>
              </p:txBody>
            </p:sp>
            <p:sp>
              <p:nvSpPr>
                <p:cNvPr id="18638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967" y="1738"/>
                  <a:ext cx="368" cy="194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ko-KR" sz="1400">
                      <a:ea typeface="굴림" charset="0"/>
                      <a:cs typeface="굴림" charset="0"/>
                    </a:rPr>
                    <a:t>A[6]</a:t>
                  </a:r>
                </a:p>
              </p:txBody>
            </p:sp>
            <p:sp>
              <p:nvSpPr>
                <p:cNvPr id="18638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967" y="1546"/>
                  <a:ext cx="368" cy="194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ko-KR" sz="1400">
                      <a:ea typeface="굴림" charset="0"/>
                      <a:cs typeface="굴림" charset="0"/>
                    </a:rPr>
                    <a:t>A[7]</a:t>
                  </a:r>
                </a:p>
              </p:txBody>
            </p:sp>
            <p:sp>
              <p:nvSpPr>
                <p:cNvPr id="18638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967" y="2890"/>
                  <a:ext cx="368" cy="194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ko-KR" sz="1400">
                      <a:ea typeface="굴림" charset="0"/>
                      <a:cs typeface="굴림" charset="0"/>
                    </a:rPr>
                    <a:t>A[0]</a:t>
                  </a:r>
                </a:p>
              </p:txBody>
            </p:sp>
            <p:sp>
              <p:nvSpPr>
                <p:cNvPr id="18639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967" y="2698"/>
                  <a:ext cx="368" cy="194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ko-KR" sz="1400">
                      <a:ea typeface="굴림" charset="0"/>
                      <a:cs typeface="굴림" charset="0"/>
                    </a:rPr>
                    <a:t>A[1]</a:t>
                  </a:r>
                </a:p>
              </p:txBody>
            </p:sp>
            <p:sp>
              <p:nvSpPr>
                <p:cNvPr id="18639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967" y="2506"/>
                  <a:ext cx="368" cy="194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ko-KR" sz="1400">
                      <a:ea typeface="굴림" charset="0"/>
                      <a:cs typeface="굴림" charset="0"/>
                    </a:rPr>
                    <a:t>A[2]</a:t>
                  </a:r>
                </a:p>
              </p:txBody>
            </p:sp>
          </p:grpSp>
          <p:sp>
            <p:nvSpPr>
              <p:cNvPr id="186392" name="Line 24"/>
              <p:cNvSpPr>
                <a:spLocks noChangeShapeType="1"/>
              </p:cNvSpPr>
              <p:nvPr/>
            </p:nvSpPr>
            <p:spPr bwMode="auto">
              <a:xfrm>
                <a:off x="1776" y="2784"/>
                <a:ext cx="192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6393" name="Line 25"/>
              <p:cNvSpPr>
                <a:spLocks noChangeShapeType="1"/>
              </p:cNvSpPr>
              <p:nvPr/>
            </p:nvSpPr>
            <p:spPr bwMode="auto">
              <a:xfrm>
                <a:off x="1776" y="2208"/>
                <a:ext cx="192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6394" name="Line 26"/>
              <p:cNvSpPr>
                <a:spLocks noChangeShapeType="1"/>
              </p:cNvSpPr>
              <p:nvPr/>
            </p:nvSpPr>
            <p:spPr bwMode="auto">
              <a:xfrm>
                <a:off x="1776" y="2016"/>
                <a:ext cx="192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6395" name="Line 27"/>
              <p:cNvSpPr>
                <a:spLocks noChangeShapeType="1"/>
              </p:cNvSpPr>
              <p:nvPr/>
            </p:nvSpPr>
            <p:spPr bwMode="auto">
              <a:xfrm>
                <a:off x="1776" y="1632"/>
                <a:ext cx="192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86396" name="Group 28"/>
          <p:cNvGrpSpPr>
            <a:grpSpLocks/>
          </p:cNvGrpSpPr>
          <p:nvPr/>
        </p:nvGrpSpPr>
        <p:grpSpPr bwMode="auto">
          <a:xfrm>
            <a:off x="4684713" y="2743200"/>
            <a:ext cx="2381250" cy="3019425"/>
            <a:chOff x="2951" y="1536"/>
            <a:chExt cx="1500" cy="1902"/>
          </a:xfrm>
        </p:grpSpPr>
        <p:grpSp>
          <p:nvGrpSpPr>
            <p:cNvPr id="186397" name="Group 29"/>
            <p:cNvGrpSpPr>
              <a:grpSpLocks/>
            </p:cNvGrpSpPr>
            <p:nvPr/>
          </p:nvGrpSpPr>
          <p:grpSpPr bwMode="auto">
            <a:xfrm>
              <a:off x="3949" y="1536"/>
              <a:ext cx="502" cy="1557"/>
              <a:chOff x="3949" y="1536"/>
              <a:chExt cx="502" cy="1557"/>
            </a:xfrm>
          </p:grpSpPr>
          <p:sp>
            <p:nvSpPr>
              <p:cNvPr id="186398" name="Text Box 30"/>
              <p:cNvSpPr txBox="1">
                <a:spLocks noChangeArrowheads="1"/>
              </p:cNvSpPr>
              <p:nvPr/>
            </p:nvSpPr>
            <p:spPr bwMode="auto">
              <a:xfrm>
                <a:off x="3950" y="2304"/>
                <a:ext cx="501" cy="2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0"/>
                    <a:cs typeface="Calibri"/>
                  </a:rPr>
                  <a:t>M[3]=0</a:t>
                </a:r>
              </a:p>
            </p:txBody>
          </p:sp>
          <p:sp>
            <p:nvSpPr>
              <p:cNvPr id="186399" name="Text Box 31"/>
              <p:cNvSpPr txBox="1">
                <a:spLocks noChangeArrowheads="1"/>
              </p:cNvSpPr>
              <p:nvPr/>
            </p:nvSpPr>
            <p:spPr bwMode="auto">
              <a:xfrm>
                <a:off x="3949" y="2112"/>
                <a:ext cx="501" cy="2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0"/>
                    <a:cs typeface="Calibri"/>
                  </a:rPr>
                  <a:t>M[4]=1</a:t>
                </a:r>
              </a:p>
            </p:txBody>
          </p:sp>
          <p:sp>
            <p:nvSpPr>
              <p:cNvPr id="186400" name="Text Box 32"/>
              <p:cNvSpPr txBox="1">
                <a:spLocks noChangeArrowheads="1"/>
              </p:cNvSpPr>
              <p:nvPr/>
            </p:nvSpPr>
            <p:spPr bwMode="auto">
              <a:xfrm>
                <a:off x="3949" y="1920"/>
                <a:ext cx="501" cy="2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Calibri"/>
                    <a:ea typeface="굴림" charset="0"/>
                    <a:cs typeface="Calibri"/>
                  </a:rPr>
                  <a:t>M[5]=1</a:t>
                </a:r>
              </a:p>
            </p:txBody>
          </p:sp>
          <p:sp>
            <p:nvSpPr>
              <p:cNvPr id="186401" name="Text Box 33"/>
              <p:cNvSpPr txBox="1">
                <a:spLocks noChangeArrowheads="1"/>
              </p:cNvSpPr>
              <p:nvPr/>
            </p:nvSpPr>
            <p:spPr bwMode="auto">
              <a:xfrm>
                <a:off x="3950" y="1728"/>
                <a:ext cx="501" cy="2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0"/>
                    <a:cs typeface="Calibri"/>
                  </a:rPr>
                  <a:t>M[6]=0</a:t>
                </a:r>
              </a:p>
            </p:txBody>
          </p:sp>
          <p:sp>
            <p:nvSpPr>
              <p:cNvPr id="186402" name="Text Box 34"/>
              <p:cNvSpPr txBox="1">
                <a:spLocks noChangeArrowheads="1"/>
              </p:cNvSpPr>
              <p:nvPr/>
            </p:nvSpPr>
            <p:spPr bwMode="auto">
              <a:xfrm>
                <a:off x="3950" y="2496"/>
                <a:ext cx="501" cy="2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0"/>
                    <a:cs typeface="Calibri"/>
                  </a:rPr>
                  <a:t>M[2]=0</a:t>
                </a:r>
              </a:p>
            </p:txBody>
          </p:sp>
          <p:sp>
            <p:nvSpPr>
              <p:cNvPr id="186403" name="Text Box 35"/>
              <p:cNvSpPr txBox="1">
                <a:spLocks noChangeArrowheads="1"/>
              </p:cNvSpPr>
              <p:nvPr/>
            </p:nvSpPr>
            <p:spPr bwMode="auto">
              <a:xfrm>
                <a:off x="3949" y="2688"/>
                <a:ext cx="501" cy="2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0"/>
                    <a:cs typeface="Calibri"/>
                  </a:rPr>
                  <a:t>M[1]=1</a:t>
                </a:r>
              </a:p>
            </p:txBody>
          </p:sp>
          <p:sp>
            <p:nvSpPr>
              <p:cNvPr id="186404" name="Text Box 36"/>
              <p:cNvSpPr txBox="1">
                <a:spLocks noChangeArrowheads="1"/>
              </p:cNvSpPr>
              <p:nvPr/>
            </p:nvSpPr>
            <p:spPr bwMode="auto">
              <a:xfrm>
                <a:off x="3950" y="2880"/>
                <a:ext cx="501" cy="2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Calibri"/>
                    <a:ea typeface="굴림" charset="0"/>
                    <a:cs typeface="Calibri"/>
                  </a:rPr>
                  <a:t>M[0]=0</a:t>
                </a:r>
              </a:p>
            </p:txBody>
          </p:sp>
          <p:sp>
            <p:nvSpPr>
              <p:cNvPr id="186405" name="Text Box 37"/>
              <p:cNvSpPr txBox="1">
                <a:spLocks noChangeArrowheads="1"/>
              </p:cNvSpPr>
              <p:nvPr/>
            </p:nvSpPr>
            <p:spPr bwMode="auto">
              <a:xfrm>
                <a:off x="3949" y="1536"/>
                <a:ext cx="501" cy="2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0"/>
                    <a:cs typeface="Calibri"/>
                  </a:rPr>
                  <a:t>M[7]=1</a:t>
                </a:r>
              </a:p>
            </p:txBody>
          </p:sp>
        </p:grpSp>
        <p:grpSp>
          <p:nvGrpSpPr>
            <p:cNvPr id="186406" name="Group 38"/>
            <p:cNvGrpSpPr>
              <a:grpSpLocks/>
            </p:cNvGrpSpPr>
            <p:nvPr/>
          </p:nvGrpSpPr>
          <p:grpSpPr bwMode="auto">
            <a:xfrm>
              <a:off x="2951" y="1536"/>
              <a:ext cx="1033" cy="1902"/>
              <a:chOff x="2951" y="1536"/>
              <a:chExt cx="1033" cy="1902"/>
            </a:xfrm>
          </p:grpSpPr>
          <p:grpSp>
            <p:nvGrpSpPr>
              <p:cNvPr id="186407" name="Group 39"/>
              <p:cNvGrpSpPr>
                <a:grpSpLocks/>
              </p:cNvGrpSpPr>
              <p:nvPr/>
            </p:nvGrpSpPr>
            <p:grpSpPr bwMode="auto">
              <a:xfrm>
                <a:off x="2976" y="1536"/>
                <a:ext cx="1008" cy="1557"/>
                <a:chOff x="2976" y="1536"/>
                <a:chExt cx="1008" cy="1557"/>
              </a:xfrm>
            </p:grpSpPr>
            <p:sp>
              <p:nvSpPr>
                <p:cNvPr id="186408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3024" y="1632"/>
                  <a:ext cx="384" cy="768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>
                    <a:latin typeface="Calibri"/>
                    <a:cs typeface="Calibri"/>
                  </a:endParaRPr>
                </a:p>
              </p:txBody>
            </p:sp>
            <p:sp>
              <p:nvSpPr>
                <p:cNvPr id="186409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3024" y="2016"/>
                  <a:ext cx="384" cy="57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>
                    <a:latin typeface="Calibri"/>
                    <a:cs typeface="Calibri"/>
                  </a:endParaRPr>
                </a:p>
              </p:txBody>
            </p:sp>
            <p:sp>
              <p:nvSpPr>
                <p:cNvPr id="186410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976" y="2208"/>
                  <a:ext cx="432" cy="57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>
                    <a:latin typeface="Calibri"/>
                    <a:cs typeface="Calibri"/>
                  </a:endParaRPr>
                </a:p>
              </p:txBody>
            </p:sp>
            <p:sp>
              <p:nvSpPr>
                <p:cNvPr id="186411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3024" y="2784"/>
                  <a:ext cx="384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>
                    <a:latin typeface="Calibri"/>
                    <a:cs typeface="Calibri"/>
                  </a:endParaRPr>
                </a:p>
              </p:txBody>
            </p:sp>
            <p:grpSp>
              <p:nvGrpSpPr>
                <p:cNvPr id="186412" name="Group 44"/>
                <p:cNvGrpSpPr>
                  <a:grpSpLocks/>
                </p:cNvGrpSpPr>
                <p:nvPr/>
              </p:nvGrpSpPr>
              <p:grpSpPr bwMode="auto">
                <a:xfrm>
                  <a:off x="3393" y="1536"/>
                  <a:ext cx="591" cy="1557"/>
                  <a:chOff x="3393" y="1536"/>
                  <a:chExt cx="591" cy="1557"/>
                </a:xfrm>
              </p:grpSpPr>
              <p:grpSp>
                <p:nvGrpSpPr>
                  <p:cNvPr id="186413" name="Group 45"/>
                  <p:cNvGrpSpPr>
                    <a:grpSpLocks/>
                  </p:cNvGrpSpPr>
                  <p:nvPr/>
                </p:nvGrpSpPr>
                <p:grpSpPr bwMode="auto">
                  <a:xfrm>
                    <a:off x="3393" y="1536"/>
                    <a:ext cx="336" cy="1557"/>
                    <a:chOff x="3393" y="1536"/>
                    <a:chExt cx="336" cy="1557"/>
                  </a:xfrm>
                </p:grpSpPr>
                <p:sp>
                  <p:nvSpPr>
                    <p:cNvPr id="186414" name="Text Box 4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94" y="2304"/>
                      <a:ext cx="331" cy="213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/>
                      <a:r>
                        <a:rPr lang="en-US" altLang="ko-KR" sz="1600">
                          <a:latin typeface="Calibri"/>
                          <a:ea typeface="굴림" charset="0"/>
                          <a:cs typeface="Calibri"/>
                        </a:rPr>
                        <a:t>B[3]</a:t>
                      </a:r>
                    </a:p>
                  </p:txBody>
                </p:sp>
                <p:sp>
                  <p:nvSpPr>
                    <p:cNvPr id="186415" name="Text Box 4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93" y="2112"/>
                      <a:ext cx="336" cy="213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/>
                      <a:r>
                        <a:rPr lang="en-US" altLang="ko-KR" sz="1600">
                          <a:latin typeface="Calibri"/>
                          <a:ea typeface="굴림" charset="0"/>
                          <a:cs typeface="Calibri"/>
                        </a:rPr>
                        <a:t>A[4]</a:t>
                      </a:r>
                    </a:p>
                  </p:txBody>
                </p:sp>
                <p:sp>
                  <p:nvSpPr>
                    <p:cNvPr id="186416" name="Text Box 4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93" y="1920"/>
                      <a:ext cx="336" cy="213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/>
                      <a:r>
                        <a:rPr lang="en-US" altLang="ko-KR" sz="1600">
                          <a:latin typeface="Calibri"/>
                          <a:ea typeface="굴림" charset="0"/>
                          <a:cs typeface="Calibri"/>
                        </a:rPr>
                        <a:t>A[5]</a:t>
                      </a:r>
                    </a:p>
                  </p:txBody>
                </p:sp>
                <p:sp>
                  <p:nvSpPr>
                    <p:cNvPr id="186417" name="Text Box 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94" y="1728"/>
                      <a:ext cx="331" cy="213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/>
                      <a:r>
                        <a:rPr lang="en-US" altLang="ko-KR" sz="1600">
                          <a:latin typeface="Calibri"/>
                          <a:ea typeface="굴림" charset="0"/>
                          <a:cs typeface="Calibri"/>
                        </a:rPr>
                        <a:t>B[6]</a:t>
                      </a:r>
                    </a:p>
                  </p:txBody>
                </p:sp>
                <p:sp>
                  <p:nvSpPr>
                    <p:cNvPr id="186418" name="Text Box 5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93" y="1536"/>
                      <a:ext cx="336" cy="213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/>
                      <a:r>
                        <a:rPr lang="en-US" altLang="ko-KR" sz="1600">
                          <a:latin typeface="Calibri"/>
                          <a:ea typeface="굴림" charset="0"/>
                          <a:cs typeface="Calibri"/>
                        </a:rPr>
                        <a:t>A[7]</a:t>
                      </a:r>
                    </a:p>
                  </p:txBody>
                </p:sp>
                <p:sp>
                  <p:nvSpPr>
                    <p:cNvPr id="186419" name="Text Box 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94" y="2880"/>
                      <a:ext cx="331" cy="213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/>
                      <a:r>
                        <a:rPr lang="en-US" altLang="ko-KR" sz="1600">
                          <a:latin typeface="Calibri"/>
                          <a:ea typeface="굴림" charset="0"/>
                          <a:cs typeface="Calibri"/>
                        </a:rPr>
                        <a:t>B[0]</a:t>
                      </a:r>
                    </a:p>
                  </p:txBody>
                </p:sp>
                <p:sp>
                  <p:nvSpPr>
                    <p:cNvPr id="186420" name="Text Box 5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93" y="2688"/>
                      <a:ext cx="336" cy="213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/>
                      <a:r>
                        <a:rPr lang="en-US" altLang="ko-KR" sz="1600">
                          <a:latin typeface="Calibri"/>
                          <a:ea typeface="굴림" charset="0"/>
                          <a:cs typeface="Calibri"/>
                        </a:rPr>
                        <a:t>A[1]</a:t>
                      </a:r>
                    </a:p>
                  </p:txBody>
                </p:sp>
                <p:sp>
                  <p:nvSpPr>
                    <p:cNvPr id="186421" name="Text Box 5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94" y="2496"/>
                      <a:ext cx="331" cy="213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/>
                      <a:r>
                        <a:rPr lang="en-US" altLang="ko-KR" sz="1600">
                          <a:latin typeface="Calibri"/>
                          <a:ea typeface="굴림" charset="0"/>
                          <a:cs typeface="Calibri"/>
                        </a:rPr>
                        <a:t>B[2]</a:t>
                      </a:r>
                    </a:p>
                  </p:txBody>
                </p:sp>
              </p:grpSp>
              <p:sp>
                <p:nvSpPr>
                  <p:cNvPr id="186422" name="Line 5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92" y="2784"/>
                    <a:ext cx="192" cy="0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endParaRPr lang="en-US"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186423" name="Line 5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92" y="2208"/>
                    <a:ext cx="192" cy="0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algn="ctr"/>
                    <a:endParaRPr lang="en-US"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186424" name="Line 5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92" y="2016"/>
                    <a:ext cx="192" cy="0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algn="ctr"/>
                    <a:endParaRPr lang="en-US"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186425" name="Line 5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92" y="1632"/>
                    <a:ext cx="192" cy="0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algn="ctr"/>
                    <a:endParaRPr lang="en-US">
                      <a:latin typeface="Calibri"/>
                      <a:cs typeface="Calibri"/>
                    </a:endParaRPr>
                  </a:p>
                </p:txBody>
              </p:sp>
            </p:grpSp>
          </p:grpSp>
          <p:sp>
            <p:nvSpPr>
              <p:cNvPr id="186426" name="Text Box 58"/>
              <p:cNvSpPr txBox="1">
                <a:spLocks noChangeArrowheads="1"/>
              </p:cNvSpPr>
              <p:nvPr/>
            </p:nvSpPr>
            <p:spPr bwMode="auto">
              <a:xfrm>
                <a:off x="2951" y="3147"/>
                <a:ext cx="74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i="1">
                    <a:latin typeface="Calibri"/>
                    <a:ea typeface="굴림" charset="0"/>
                    <a:cs typeface="Calibri"/>
                  </a:rPr>
                  <a:t>Expand</a:t>
                </a:r>
              </a:p>
            </p:txBody>
          </p:sp>
        </p:grpSp>
      </p:grpSp>
      <p:grpSp>
        <p:nvGrpSpPr>
          <p:cNvPr id="186427" name="Group 59"/>
          <p:cNvGrpSpPr>
            <a:grpSpLocks/>
          </p:cNvGrpSpPr>
          <p:nvPr/>
        </p:nvGrpSpPr>
        <p:grpSpPr bwMode="auto">
          <a:xfrm>
            <a:off x="3100388" y="2682875"/>
            <a:ext cx="1600200" cy="3079750"/>
            <a:chOff x="1953" y="1498"/>
            <a:chExt cx="1008" cy="1940"/>
          </a:xfrm>
        </p:grpSpPr>
        <p:sp>
          <p:nvSpPr>
            <p:cNvPr id="186428" name="Text Box 60"/>
            <p:cNvSpPr txBox="1">
              <a:spLocks noChangeArrowheads="1"/>
            </p:cNvSpPr>
            <p:nvPr/>
          </p:nvSpPr>
          <p:spPr bwMode="auto">
            <a:xfrm>
              <a:off x="2625" y="2304"/>
              <a:ext cx="336" cy="21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600">
                  <a:latin typeface="Calibri"/>
                  <a:ea typeface="굴림" charset="0"/>
                  <a:cs typeface="Calibri"/>
                </a:rPr>
                <a:t>A[7]</a:t>
              </a:r>
            </a:p>
          </p:txBody>
        </p:sp>
        <p:sp>
          <p:nvSpPr>
            <p:cNvPr id="186429" name="Text Box 61"/>
            <p:cNvSpPr txBox="1">
              <a:spLocks noChangeArrowheads="1"/>
            </p:cNvSpPr>
            <p:nvPr/>
          </p:nvSpPr>
          <p:spPr bwMode="auto">
            <a:xfrm>
              <a:off x="2625" y="2880"/>
              <a:ext cx="336" cy="21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600">
                  <a:latin typeface="Calibri"/>
                  <a:ea typeface="굴림" charset="0"/>
                  <a:cs typeface="Calibri"/>
                </a:rPr>
                <a:t>A[1]</a:t>
              </a:r>
            </a:p>
          </p:txBody>
        </p:sp>
        <p:sp>
          <p:nvSpPr>
            <p:cNvPr id="186430" name="Text Box 62"/>
            <p:cNvSpPr txBox="1">
              <a:spLocks noChangeArrowheads="1"/>
            </p:cNvSpPr>
            <p:nvPr/>
          </p:nvSpPr>
          <p:spPr bwMode="auto">
            <a:xfrm>
              <a:off x="2625" y="2688"/>
              <a:ext cx="336" cy="21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600">
                  <a:latin typeface="Calibri"/>
                  <a:ea typeface="굴림" charset="0"/>
                  <a:cs typeface="Calibri"/>
                </a:rPr>
                <a:t>A[4]</a:t>
              </a:r>
            </a:p>
          </p:txBody>
        </p:sp>
        <p:sp>
          <p:nvSpPr>
            <p:cNvPr id="186431" name="Text Box 63"/>
            <p:cNvSpPr txBox="1">
              <a:spLocks noChangeArrowheads="1"/>
            </p:cNvSpPr>
            <p:nvPr/>
          </p:nvSpPr>
          <p:spPr bwMode="auto">
            <a:xfrm>
              <a:off x="2625" y="2496"/>
              <a:ext cx="336" cy="21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600">
                  <a:latin typeface="Calibri"/>
                  <a:ea typeface="굴림" charset="0"/>
                  <a:cs typeface="Calibri"/>
                </a:rPr>
                <a:t>A[5]</a:t>
              </a:r>
            </a:p>
          </p:txBody>
        </p:sp>
        <p:sp>
          <p:nvSpPr>
            <p:cNvPr id="186432" name="Line 64"/>
            <p:cNvSpPr>
              <a:spLocks noChangeShapeType="1"/>
            </p:cNvSpPr>
            <p:nvPr/>
          </p:nvSpPr>
          <p:spPr bwMode="auto">
            <a:xfrm>
              <a:off x="2352" y="2784"/>
              <a:ext cx="288" cy="19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86433" name="Line 65"/>
            <p:cNvSpPr>
              <a:spLocks noChangeShapeType="1"/>
            </p:cNvSpPr>
            <p:nvPr/>
          </p:nvSpPr>
          <p:spPr bwMode="auto">
            <a:xfrm>
              <a:off x="2352" y="2208"/>
              <a:ext cx="288" cy="57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86434" name="Line 66"/>
            <p:cNvSpPr>
              <a:spLocks noChangeShapeType="1"/>
            </p:cNvSpPr>
            <p:nvPr/>
          </p:nvSpPr>
          <p:spPr bwMode="auto">
            <a:xfrm>
              <a:off x="2352" y="2016"/>
              <a:ext cx="288" cy="57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86435" name="Line 67"/>
            <p:cNvSpPr>
              <a:spLocks noChangeShapeType="1"/>
            </p:cNvSpPr>
            <p:nvPr/>
          </p:nvSpPr>
          <p:spPr bwMode="auto">
            <a:xfrm>
              <a:off x="2352" y="1632"/>
              <a:ext cx="288" cy="81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86436" name="Text Box 68"/>
            <p:cNvSpPr txBox="1">
              <a:spLocks noChangeArrowheads="1"/>
            </p:cNvSpPr>
            <p:nvPr/>
          </p:nvSpPr>
          <p:spPr bwMode="auto">
            <a:xfrm>
              <a:off x="1953" y="3147"/>
              <a:ext cx="9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i="1" dirty="0">
                  <a:latin typeface="Calibri"/>
                  <a:ea typeface="굴림" charset="0"/>
                  <a:cs typeface="Calibri"/>
                </a:rPr>
                <a:t>Compress</a:t>
              </a:r>
            </a:p>
          </p:txBody>
        </p:sp>
        <p:sp>
          <p:nvSpPr>
            <p:cNvPr id="186437" name="Text Box 69"/>
            <p:cNvSpPr txBox="1">
              <a:spLocks noChangeArrowheads="1"/>
            </p:cNvSpPr>
            <p:nvPr/>
          </p:nvSpPr>
          <p:spPr bwMode="auto">
            <a:xfrm>
              <a:off x="2639" y="1498"/>
              <a:ext cx="308" cy="19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bg1"/>
                  </a:solidFill>
                  <a:latin typeface="Calibri"/>
                  <a:ea typeface="굴림" charset="0"/>
                  <a:cs typeface="Calibri"/>
                </a:rPr>
                <a:t>A[7]</a:t>
              </a:r>
            </a:p>
          </p:txBody>
        </p:sp>
        <p:sp>
          <p:nvSpPr>
            <p:cNvPr id="186438" name="Text Box 70"/>
            <p:cNvSpPr txBox="1">
              <a:spLocks noChangeArrowheads="1"/>
            </p:cNvSpPr>
            <p:nvPr/>
          </p:nvSpPr>
          <p:spPr bwMode="auto">
            <a:xfrm>
              <a:off x="2639" y="2074"/>
              <a:ext cx="308" cy="19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bg1"/>
                  </a:solidFill>
                  <a:latin typeface="Calibri"/>
                  <a:ea typeface="굴림" charset="0"/>
                  <a:cs typeface="Calibri"/>
                </a:rPr>
                <a:t>A[1]</a:t>
              </a:r>
            </a:p>
          </p:txBody>
        </p:sp>
        <p:sp>
          <p:nvSpPr>
            <p:cNvPr id="186439" name="Text Box 71"/>
            <p:cNvSpPr txBox="1">
              <a:spLocks noChangeArrowheads="1"/>
            </p:cNvSpPr>
            <p:nvPr/>
          </p:nvSpPr>
          <p:spPr bwMode="auto">
            <a:xfrm>
              <a:off x="2639" y="1882"/>
              <a:ext cx="308" cy="19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bg1"/>
                  </a:solidFill>
                  <a:latin typeface="Calibri"/>
                  <a:ea typeface="굴림" charset="0"/>
                  <a:cs typeface="Calibri"/>
                </a:rPr>
                <a:t>A[4]</a:t>
              </a:r>
            </a:p>
          </p:txBody>
        </p:sp>
        <p:sp>
          <p:nvSpPr>
            <p:cNvPr id="186440" name="Text Box 72"/>
            <p:cNvSpPr txBox="1">
              <a:spLocks noChangeArrowheads="1"/>
            </p:cNvSpPr>
            <p:nvPr/>
          </p:nvSpPr>
          <p:spPr bwMode="auto">
            <a:xfrm>
              <a:off x="2639" y="1690"/>
              <a:ext cx="308" cy="19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bg1"/>
                  </a:solidFill>
                  <a:latin typeface="Calibri"/>
                  <a:ea typeface="굴림" charset="0"/>
                  <a:cs typeface="Calibri"/>
                </a:rPr>
                <a:t>A[5]</a:t>
              </a:r>
            </a:p>
          </p:txBody>
        </p:sp>
      </p:grpSp>
      <p:sp>
        <p:nvSpPr>
          <p:cNvPr id="186441" name="Text Box 73"/>
          <p:cNvSpPr txBox="1">
            <a:spLocks noChangeArrowheads="1"/>
          </p:cNvSpPr>
          <p:nvPr/>
        </p:nvSpPr>
        <p:spPr bwMode="auto">
          <a:xfrm>
            <a:off x="685800" y="5802740"/>
            <a:ext cx="7696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ko-KR" dirty="0">
                <a:latin typeface="Calibri"/>
                <a:ea typeface="굴림" charset="0"/>
                <a:cs typeface="Calibri"/>
              </a:rPr>
              <a:t>Used for density-time conditionals and also for general selection operations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C6271E-7FD5-544C-84F4-E2B2486D743B}" type="slidenum">
              <a:rPr lang="zh-CN" alt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77" name="日期占位符 3">
            <a:extLst>
              <a:ext uri="{FF2B5EF4-FFF2-40B4-BE49-F238E27FC236}">
                <a16:creationId xmlns:a16="http://schemas.microsoft.com/office/drawing/2014/main" id="{4720948D-B813-481A-A434-FEB76868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C63D808C-D241-45A2-8F46-510B0B897F4E}" type="datetime1">
              <a:rPr lang="zh-CN" altLang="en-US" smtClean="0"/>
              <a:t>2018/12/12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56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44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Vector Reductions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913A-80DA-4145-A7BC-9680816F554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3731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0" y="1124744"/>
            <a:ext cx="8763000" cy="5078315"/>
          </a:xfrm>
          <a:noFill/>
          <a:ln/>
        </p:spPr>
        <p:txBody>
          <a:bodyPr anchor="ctr">
            <a:spAutoFit/>
          </a:bodyPr>
          <a:lstStyle/>
          <a:p>
            <a:pPr>
              <a:buFontTx/>
              <a:buNone/>
            </a:pPr>
            <a:r>
              <a:rPr lang="en-US" altLang="ko-KR" sz="1800" b="1" dirty="0">
                <a:ea typeface="굴림" charset="-127"/>
                <a:cs typeface="굴림" charset="-127"/>
              </a:rPr>
              <a:t>Problem</a:t>
            </a:r>
            <a:r>
              <a:rPr lang="en-US" altLang="ko-KR" sz="1800" dirty="0">
                <a:ea typeface="굴림" charset="-127"/>
                <a:cs typeface="굴림" charset="-127"/>
              </a:rPr>
              <a:t>: Loop-carried dependence on reduction variables</a:t>
            </a:r>
          </a:p>
          <a:p>
            <a:pPr lvl="1">
              <a:buFontTx/>
              <a:buNone/>
            </a:pP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sum = 0;</a:t>
            </a:r>
          </a:p>
          <a:p>
            <a:pPr lvl="1">
              <a:buFontTx/>
              <a:buNone/>
            </a:pP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for (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=0;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&lt;N;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++)</a:t>
            </a:r>
          </a:p>
          <a:p>
            <a:pPr lvl="1">
              <a:buFontTx/>
              <a:buNone/>
            </a:pP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   sum += A[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];  # Loop-carried dependence on sum</a:t>
            </a:r>
            <a:endParaRPr lang="en-US" altLang="ko-KR" sz="2000" b="1" dirty="0">
              <a:ea typeface="굴림" charset="-127"/>
              <a:cs typeface="굴림" charset="-127"/>
            </a:endParaRPr>
          </a:p>
          <a:p>
            <a:pPr>
              <a:buFontTx/>
              <a:buNone/>
            </a:pPr>
            <a:r>
              <a:rPr lang="en-US" altLang="ko-KR" sz="1800" b="1" dirty="0">
                <a:ea typeface="굴림" charset="-127"/>
                <a:cs typeface="굴림" charset="-127"/>
              </a:rPr>
              <a:t>Solution</a:t>
            </a:r>
            <a:r>
              <a:rPr lang="en-US" altLang="ko-KR" sz="1800" dirty="0">
                <a:ea typeface="굴림" charset="-127"/>
                <a:cs typeface="굴림" charset="-127"/>
              </a:rPr>
              <a:t>: Re-associate operations if possible, use binary tree to perform reduction</a:t>
            </a:r>
            <a:endParaRPr lang="en-US" altLang="ko-KR" sz="1800" dirty="0">
              <a:latin typeface="Courier New" charset="0"/>
              <a:ea typeface="굴림" charset="-127"/>
              <a:cs typeface="굴림" charset="-127"/>
            </a:endParaRPr>
          </a:p>
          <a:p>
            <a:pPr lvl="1">
              <a:buFontTx/>
              <a:buNone/>
            </a:pP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# Rearrange as:</a:t>
            </a:r>
          </a:p>
          <a:p>
            <a:pPr lvl="1">
              <a:buFontTx/>
              <a:buNone/>
            </a:pP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sum[0:VL-1] = 0         # Vector of VL partial sums</a:t>
            </a:r>
          </a:p>
          <a:p>
            <a:pPr lvl="1">
              <a:buFontTx/>
              <a:buNone/>
            </a:pP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for(</a:t>
            </a:r>
            <a:r>
              <a:rPr lang="en-US" altLang="ko-KR" sz="18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=0; </a:t>
            </a:r>
            <a:r>
              <a:rPr lang="en-US" altLang="ko-KR" sz="18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&lt;N; </a:t>
            </a:r>
            <a:r>
              <a:rPr lang="en-US" altLang="ko-KR" sz="18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+=VL)    # </a:t>
            </a:r>
            <a:r>
              <a:rPr lang="en-US" altLang="ko-KR" sz="1800" b="1" dirty="0" err="1">
                <a:latin typeface="Courier New" charset="0"/>
                <a:ea typeface="굴림" charset="-127"/>
                <a:cs typeface="굴림" charset="-127"/>
              </a:rPr>
              <a:t>Stripmine</a:t>
            </a: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 VL-sized chunks</a:t>
            </a:r>
          </a:p>
          <a:p>
            <a:pPr lvl="1">
              <a:buFontTx/>
              <a:buNone/>
            </a:pP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    sum[0:VL-1] += A[i:i+VL-1]; # Vector sum</a:t>
            </a:r>
          </a:p>
          <a:p>
            <a:pPr lvl="1">
              <a:buFontTx/>
              <a:buNone/>
            </a:pP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# Now have VL partial sums in one vector register</a:t>
            </a:r>
          </a:p>
          <a:p>
            <a:pPr lvl="1">
              <a:buFontTx/>
              <a:buNone/>
            </a:pP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do {</a:t>
            </a:r>
          </a:p>
          <a:p>
            <a:pPr lvl="1">
              <a:buFontTx/>
              <a:buNone/>
            </a:pP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    VL = VL/2;           # Halve vector length</a:t>
            </a:r>
          </a:p>
          <a:p>
            <a:pPr lvl="1">
              <a:buFontTx/>
              <a:buNone/>
            </a:pP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    sum[0:VL-1] += sum[VL:2*VL-1] # Halve no. of partials</a:t>
            </a:r>
          </a:p>
          <a:p>
            <a:pPr lvl="1">
              <a:buFontTx/>
              <a:buNone/>
            </a:pP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} while (VL&gt;1)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720948D-B813-481A-A434-FEB76868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C63D808C-D241-45A2-8F46-510B0B897F4E}" type="datetime1">
              <a:rPr lang="zh-CN" altLang="en-US" smtClean="0"/>
              <a:t>2018/12/12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858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318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Chapter 4 DLP in Vector, SIMD, and GPU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Data-Level Parallelism in Vector, SIMD, and GPU Architectures (pp262-334)</a:t>
            </a:r>
          </a:p>
          <a:p>
            <a:pPr lvl="1"/>
            <a:r>
              <a:rPr lang="en-US" dirty="0"/>
              <a:t>4.1 Introduction</a:t>
            </a:r>
          </a:p>
          <a:p>
            <a:pPr lvl="1"/>
            <a:r>
              <a:rPr lang="en-US" dirty="0"/>
              <a:t>4.2 Vector Architecture</a:t>
            </a:r>
          </a:p>
          <a:p>
            <a:pPr lvl="1"/>
            <a:r>
              <a:rPr lang="en-US" dirty="0"/>
              <a:t>4.3 SIMD Instruction Set Extensions for Multimedia</a:t>
            </a:r>
          </a:p>
          <a:p>
            <a:pPr lvl="1"/>
            <a:r>
              <a:rPr lang="en-US" dirty="0"/>
              <a:t>4.4 Graphics Processing Units</a:t>
            </a:r>
          </a:p>
          <a:p>
            <a:pPr lvl="1"/>
            <a:r>
              <a:rPr lang="en-US" dirty="0"/>
              <a:t>4.5 Detecting and Enhancing Loop-Level Parallelism</a:t>
            </a:r>
          </a:p>
          <a:p>
            <a:pPr lvl="1"/>
            <a:r>
              <a:rPr lang="en-US" dirty="0"/>
              <a:t>4.6 Crosscutting Issues</a:t>
            </a:r>
          </a:p>
          <a:p>
            <a:pPr lvl="1"/>
            <a:r>
              <a:rPr lang="en-US" dirty="0"/>
              <a:t>4.7 Putting It All Together: </a:t>
            </a:r>
            <a:r>
              <a:rPr lang="en-US" dirty="0" err="1"/>
              <a:t>Embbeded</a:t>
            </a:r>
            <a:r>
              <a:rPr lang="en-US" dirty="0"/>
              <a:t> versus Server GPUs and Tesla versus Core i7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6646E-8BE6-D34F-86F5-CF2134E86205}" type="slidenum">
              <a:rPr lang="zh-CN" altLang="en-US" smtClean="0"/>
              <a:pPr/>
              <a:t>3</a:t>
            </a:fld>
            <a:endParaRPr lang="en-US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720948D-B813-481A-A434-FEB76868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C63D808C-D241-45A2-8F46-510B0B897F4E}" type="datetime1">
              <a:rPr lang="zh-CN" altLang="en-US" smtClean="0"/>
              <a:t>2018/12/12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0466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Vector Scatter/Gather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BD73-F63C-7546-ADFD-37B5D26B55F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3629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14400" y="1757146"/>
            <a:ext cx="8229600" cy="3721532"/>
          </a:xfrm>
          <a:noFill/>
          <a:ln/>
        </p:spPr>
        <p:txBody>
          <a:bodyPr anchor="ctr">
            <a:spAutoFit/>
          </a:bodyPr>
          <a:lstStyle/>
          <a:p>
            <a:pPr marL="457200" indent="-457200">
              <a:buFontTx/>
              <a:buNone/>
            </a:pPr>
            <a:r>
              <a:rPr lang="en-US" altLang="ko-KR" dirty="0">
                <a:ea typeface="굴림" charset="-127"/>
                <a:cs typeface="굴림" charset="-127"/>
              </a:rPr>
              <a:t>Want to </a:t>
            </a:r>
            <a:r>
              <a:rPr lang="en-US" altLang="ko-KR" dirty="0" err="1">
                <a:ea typeface="굴림" charset="-127"/>
                <a:cs typeface="굴림" charset="-127"/>
              </a:rPr>
              <a:t>vectorize</a:t>
            </a:r>
            <a:r>
              <a:rPr lang="en-US" altLang="ko-KR" dirty="0">
                <a:ea typeface="굴림" charset="-127"/>
                <a:cs typeface="굴림" charset="-127"/>
              </a:rPr>
              <a:t> loops with indirect accesses:</a:t>
            </a:r>
          </a:p>
          <a:p>
            <a:pPr marL="800100" lvl="1" indent="-342900">
              <a:buFontTx/>
              <a:buNone/>
            </a:pP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for (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=0;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&lt;N;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++)</a:t>
            </a:r>
          </a:p>
          <a:p>
            <a:pPr marL="800100" lvl="1" indent="-342900">
              <a:buFontTx/>
              <a:buNone/>
            </a:pP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   A[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] = B[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] + C[D[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]]</a:t>
            </a:r>
            <a:b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</a:br>
            <a:endParaRPr lang="en-US" altLang="ko-KR" sz="2000" b="1" dirty="0">
              <a:latin typeface="Courier New" charset="0"/>
              <a:ea typeface="굴림" charset="-127"/>
              <a:cs typeface="굴림" charset="-127"/>
            </a:endParaRPr>
          </a:p>
          <a:p>
            <a:pPr marL="457200" indent="-457200">
              <a:buFontTx/>
              <a:buNone/>
            </a:pPr>
            <a:r>
              <a:rPr lang="en-US" altLang="ko-KR" dirty="0">
                <a:ea typeface="굴림" charset="-127"/>
                <a:cs typeface="굴림" charset="-127"/>
              </a:rPr>
              <a:t>Indexed load instruction (</a:t>
            </a:r>
            <a:r>
              <a:rPr lang="en-US" altLang="ko-KR" i="1" dirty="0">
                <a:ea typeface="굴림" charset="-127"/>
                <a:cs typeface="굴림" charset="-127"/>
              </a:rPr>
              <a:t>Gather</a:t>
            </a:r>
            <a:r>
              <a:rPr lang="en-US" altLang="ko-KR" dirty="0">
                <a:ea typeface="굴림" charset="-127"/>
                <a:cs typeface="굴림" charset="-127"/>
              </a:rPr>
              <a:t>)</a:t>
            </a:r>
          </a:p>
          <a:p>
            <a:pPr marL="800100" lvl="1" indent="-342900">
              <a:buFontTx/>
              <a:buNone/>
            </a:pP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vld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vD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,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xD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      # Load indices in D vector</a:t>
            </a:r>
          </a:p>
          <a:p>
            <a:pPr marL="800100" lvl="1" indent="-342900">
              <a:buFontTx/>
              <a:buNone/>
            </a:pP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vdli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vC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,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xC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,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vD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 # Load indirect from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rC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base</a:t>
            </a:r>
          </a:p>
          <a:p>
            <a:pPr marL="800100" lvl="1" indent="-342900">
              <a:buFontTx/>
              <a:buNone/>
            </a:pP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vld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vB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,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xB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      # Load B vector</a:t>
            </a:r>
          </a:p>
          <a:p>
            <a:pPr marL="800100" lvl="1" indent="-342900">
              <a:buFontTx/>
              <a:buNone/>
            </a:pP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vfadd.d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vA,vB,vC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# Do add</a:t>
            </a:r>
          </a:p>
          <a:p>
            <a:pPr marL="800100" lvl="1" indent="-342900">
              <a:buFontTx/>
              <a:buNone/>
            </a:pP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vsd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vA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,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xA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      # Store result</a:t>
            </a:r>
          </a:p>
          <a:p>
            <a:pPr marL="800100" lvl="1" indent="-342900">
              <a:buFontTx/>
              <a:buNone/>
            </a:pPr>
            <a:endParaRPr lang="en-US" altLang="ko-KR" sz="2000" dirty="0">
              <a:latin typeface="Courier New" charset="0"/>
              <a:ea typeface="굴림" charset="-127"/>
              <a:cs typeface="굴림" charset="-127"/>
            </a:endParaRP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720948D-B813-481A-A434-FEB76868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C63D808C-D241-45A2-8F46-510B0B897F4E}" type="datetime1">
              <a:rPr lang="zh-CN" altLang="en-US" smtClean="0"/>
              <a:t>2018/12/12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642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947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>
                <a:ea typeface="굴림" charset="-127"/>
                <a:cs typeface="굴림" charset="-127"/>
              </a:rPr>
              <a:t>Vector Scatter/Gather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8693-2E2B-0545-B311-F87BF42F8141}" type="slidenum">
              <a:rPr lang="en-US"/>
              <a:pPr/>
              <a:t>31</a:t>
            </a:fld>
            <a:endParaRPr lang="en-US" b="0" dirty="0">
              <a:solidFill>
                <a:srgbClr val="FBBA03"/>
              </a:solidFill>
            </a:endParaRPr>
          </a:p>
        </p:txBody>
      </p:sp>
      <p:sp>
        <p:nvSpPr>
          <p:cNvPr id="1364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69888" y="2085381"/>
            <a:ext cx="7570508" cy="3044423"/>
          </a:xfrm>
          <a:noFill/>
          <a:ln/>
        </p:spPr>
        <p:txBody>
          <a:bodyPr wrap="none" anchor="ctr">
            <a:spAutoFit/>
          </a:bodyPr>
          <a:lstStyle/>
          <a:p>
            <a:pPr marL="457200" indent="-457200">
              <a:buFontTx/>
              <a:buNone/>
            </a:pPr>
            <a:r>
              <a:rPr lang="en-US" altLang="ko-KR" sz="2400" dirty="0">
                <a:ea typeface="굴림" charset="-127"/>
                <a:cs typeface="굴림" charset="-127"/>
              </a:rPr>
              <a:t>Histogram example</a:t>
            </a:r>
            <a:r>
              <a:rPr lang="en-US" altLang="ko-KR" dirty="0">
                <a:ea typeface="굴림" charset="-127"/>
                <a:cs typeface="굴림" charset="-127"/>
              </a:rPr>
              <a:t>:</a:t>
            </a:r>
          </a:p>
          <a:p>
            <a:pPr marL="800100" lvl="1" indent="-342900">
              <a:buFontTx/>
              <a:buNone/>
            </a:pP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for (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=0;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&lt;N;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++)</a:t>
            </a:r>
          </a:p>
          <a:p>
            <a:pPr marL="800100" lvl="1" indent="-342900">
              <a:buFontTx/>
              <a:buNone/>
            </a:pP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  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A[B[i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]]++;</a:t>
            </a:r>
          </a:p>
          <a:p>
            <a:pPr marL="800100" lvl="1" indent="-342900">
              <a:buFontTx/>
              <a:buNone/>
            </a:pPr>
            <a:endParaRPr lang="en-US" altLang="ko-KR" sz="2000" dirty="0">
              <a:latin typeface="Courier New" charset="0"/>
              <a:ea typeface="굴림" charset="-127"/>
              <a:cs typeface="굴림" charset="-127"/>
            </a:endParaRPr>
          </a:p>
          <a:p>
            <a:pPr marL="457200" indent="-457200">
              <a:buFontTx/>
              <a:buNone/>
            </a:pPr>
            <a:r>
              <a:rPr lang="en-US" altLang="ko-KR" sz="2400" dirty="0">
                <a:ea typeface="굴림" charset="-127"/>
                <a:cs typeface="굴림" charset="-127"/>
              </a:rPr>
              <a:t>Is following a correct translation?</a:t>
            </a:r>
            <a:endParaRPr lang="en-US" altLang="ko-KR" sz="2400" dirty="0">
              <a:latin typeface="Courier New" charset="0"/>
              <a:ea typeface="굴림" charset="-127"/>
              <a:cs typeface="굴림" charset="-127"/>
            </a:endParaRPr>
          </a:p>
          <a:p>
            <a:pPr marL="800100" lvl="1" indent="-342900">
              <a:buFontTx/>
              <a:buNone/>
            </a:pP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vld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vB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,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xB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      # Load indices in B vector</a:t>
            </a:r>
          </a:p>
          <a:p>
            <a:pPr marL="800100" lvl="1" indent="-342900">
              <a:buFontTx/>
              <a:buNone/>
            </a:pP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vldi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vA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,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xA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,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vB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 # Gather initial A values</a:t>
            </a:r>
          </a:p>
          <a:p>
            <a:pPr marL="800100" lvl="1" indent="-342900">
              <a:buFontTx/>
              <a:buNone/>
            </a:pP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vadd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vA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,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vA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, 1   # Increment</a:t>
            </a:r>
          </a:p>
          <a:p>
            <a:pPr marL="800100" lvl="1" indent="-342900">
              <a:buFontTx/>
              <a:buNone/>
            </a:pP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vsdi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vA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,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xA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,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vB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 # Scatter incremented values</a:t>
            </a:r>
            <a:endParaRPr lang="en-US" altLang="ko-KR" sz="2000" b="1" dirty="0">
              <a:ea typeface="굴림" charset="-127"/>
              <a:cs typeface="굴림" charset="-127"/>
            </a:endParaRP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720948D-B813-481A-A434-FEB76868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C63D808C-D241-45A2-8F46-510B0B897F4E}" type="datetime1">
              <a:rPr lang="zh-CN" altLang="en-US" smtClean="0"/>
              <a:t>2018/12/12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1744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4995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Vector Memory Models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23661"/>
            <a:ext cx="8458200" cy="584570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Most vector machines have a very relaxed memory model, e.g.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b="1" dirty="0" err="1">
                <a:latin typeface="Courier New" charset="0"/>
              </a:rPr>
              <a:t>vsd</a:t>
            </a:r>
            <a:r>
              <a:rPr lang="en-US" b="1" dirty="0">
                <a:latin typeface="Courier New" charset="0"/>
              </a:rPr>
              <a:t> v1, x1   # Store vector to x1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b="1" dirty="0" err="1">
                <a:latin typeface="Courier New" charset="0"/>
              </a:rPr>
              <a:t>vld</a:t>
            </a:r>
            <a:r>
              <a:rPr lang="en-US" b="1" dirty="0">
                <a:latin typeface="Courier New" charset="0"/>
              </a:rPr>
              <a:t> v2, x1   # Load vector from x1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No guarantee that elements of v2 will have value of elements of v1 even when store and load execute by </a:t>
            </a:r>
            <a:r>
              <a:rPr lang="en-US" sz="1600" i="1" dirty="0"/>
              <a:t>same </a:t>
            </a:r>
            <a:r>
              <a:rPr lang="en-US" sz="1600" dirty="0"/>
              <a:t>processor!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Requires explicit memory barrier or fence</a:t>
            </a:r>
            <a:endParaRPr lang="en-US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b="1" dirty="0" err="1">
                <a:latin typeface="Courier New" charset="0"/>
              </a:rPr>
              <a:t>vsd</a:t>
            </a:r>
            <a:r>
              <a:rPr lang="en-US" b="1" dirty="0">
                <a:latin typeface="Courier New" charset="0"/>
              </a:rPr>
              <a:t> v1, x1   # Store vector to x1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b="1" dirty="0" err="1">
                <a:latin typeface="Courier New" charset="0"/>
              </a:rPr>
              <a:t>fence.vs.vl</a:t>
            </a:r>
            <a:r>
              <a:rPr lang="en-US" b="1" dirty="0">
                <a:latin typeface="Courier New" charset="0"/>
              </a:rPr>
              <a:t>  # Enforce ordering s-&gt;l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b="1" dirty="0" err="1">
                <a:latin typeface="Courier New" charset="0"/>
              </a:rPr>
              <a:t>vld</a:t>
            </a:r>
            <a:r>
              <a:rPr lang="en-US" b="1" dirty="0">
                <a:latin typeface="Courier New" charset="0"/>
              </a:rPr>
              <a:t> v2, x1   # Load vector from x1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Vector machines support highly parallel memory systems (multiple lanes and multiple load and store units) with long latency (100+ clock cycles)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hardware coherence checks would be prohibitively expensive</a:t>
            </a:r>
          </a:p>
          <a:p>
            <a:pPr lvl="1">
              <a:lnSpc>
                <a:spcPct val="80000"/>
              </a:lnSpc>
            </a:pPr>
            <a:r>
              <a:rPr lang="en-US" sz="1600" dirty="0" err="1"/>
              <a:t>vectorizing</a:t>
            </a:r>
            <a:r>
              <a:rPr lang="en-US" sz="1600" dirty="0"/>
              <a:t> compiler can eliminate most dependencies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C6271E-7FD5-544C-84F4-E2B2486D743B}" type="slidenum">
              <a:rPr lang="zh-CN" alt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720948D-B813-481A-A434-FEB76868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C63D808C-D241-45A2-8F46-510B0B897F4E}" type="datetime1">
              <a:rPr lang="zh-CN" altLang="en-US" smtClean="0"/>
              <a:t>2018/12/12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6924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>
                <a:ea typeface="굴림" charset="-127"/>
                <a:cs typeface="굴림" charset="-127"/>
              </a:rPr>
              <a:t>A Recent Vector Super: NEC SX-9 (2008)</a:t>
            </a:r>
            <a:endParaRPr lang="en-US" altLang="ko-KR" sz="2800" dirty="0">
              <a:ea typeface="굴림" charset="-127"/>
              <a:cs typeface="굴림" charset="-127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4CD4E49F-9557-3F4C-9D01-2C3DD72D3320}" type="slidenum">
              <a:rPr lang="en-US"/>
              <a:pPr/>
              <a:t>33</a:t>
            </a:fld>
            <a:endParaRPr lang="en-US" b="0" dirty="0">
              <a:solidFill>
                <a:srgbClr val="FBBA03"/>
              </a:solidFill>
            </a:endParaRPr>
          </a:p>
        </p:txBody>
      </p:sp>
      <p:sp>
        <p:nvSpPr>
          <p:cNvPr id="13752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648200" y="583927"/>
            <a:ext cx="4495800" cy="4213225"/>
          </a:xfrm>
          <a:noFill/>
          <a:ln/>
        </p:spPr>
        <p:txBody>
          <a:bodyPr anchor="ctr">
            <a:spAutoFit/>
          </a:bodyPr>
          <a:lstStyle/>
          <a:p>
            <a:pPr marL="171450" indent="-171450">
              <a:lnSpc>
                <a:spcPct val="80000"/>
              </a:lnSpc>
            </a:pPr>
            <a:r>
              <a:rPr lang="en-US" altLang="ko-KR" sz="2000" dirty="0">
                <a:ea typeface="굴림" charset="-127"/>
                <a:cs typeface="굴림" charset="-127"/>
              </a:rPr>
              <a:t>65nm CMOS technology</a:t>
            </a:r>
          </a:p>
          <a:p>
            <a:pPr marL="171450" indent="-171450">
              <a:lnSpc>
                <a:spcPct val="80000"/>
              </a:lnSpc>
            </a:pPr>
            <a:r>
              <a:rPr lang="en-US" altLang="ko-KR" sz="2000" dirty="0">
                <a:ea typeface="굴림" charset="-127"/>
                <a:cs typeface="굴림" charset="-127"/>
              </a:rPr>
              <a:t>Vector unit (3.2 GHz)</a:t>
            </a:r>
          </a:p>
          <a:p>
            <a:pPr marL="458788" lvl="1" indent="-173038">
              <a:lnSpc>
                <a:spcPct val="80000"/>
              </a:lnSpc>
            </a:pPr>
            <a:r>
              <a:rPr lang="en-US" altLang="ko-KR" sz="1800" dirty="0">
                <a:ea typeface="굴림" charset="-127"/>
                <a:cs typeface="굴림" charset="-127"/>
              </a:rPr>
              <a:t>8 foreground </a:t>
            </a:r>
            <a:r>
              <a:rPr lang="en-US" altLang="ko-KR" sz="1800" dirty="0" err="1">
                <a:ea typeface="굴림" charset="-127"/>
                <a:cs typeface="굴림" charset="-127"/>
              </a:rPr>
              <a:t>VRegs</a:t>
            </a:r>
            <a:r>
              <a:rPr lang="en-US" altLang="ko-KR" sz="1800" dirty="0">
                <a:ea typeface="굴림" charset="-127"/>
                <a:cs typeface="굴림" charset="-127"/>
              </a:rPr>
              <a:t> + 64 background </a:t>
            </a:r>
            <a:r>
              <a:rPr lang="en-US" altLang="ko-KR" sz="1800" dirty="0" err="1">
                <a:ea typeface="굴림" charset="-127"/>
                <a:cs typeface="굴림" charset="-127"/>
              </a:rPr>
              <a:t>VRegs</a:t>
            </a:r>
            <a:r>
              <a:rPr lang="en-US" altLang="ko-KR" sz="1800" dirty="0">
                <a:ea typeface="굴림" charset="-127"/>
                <a:cs typeface="굴림" charset="-127"/>
              </a:rPr>
              <a:t> (256x64-bit elements/</a:t>
            </a:r>
            <a:r>
              <a:rPr lang="en-US" altLang="ko-KR" sz="1800" dirty="0" err="1">
                <a:ea typeface="굴림" charset="-127"/>
                <a:cs typeface="굴림" charset="-127"/>
              </a:rPr>
              <a:t>VReg</a:t>
            </a:r>
            <a:r>
              <a:rPr lang="en-US" altLang="ko-KR" sz="1800" dirty="0">
                <a:ea typeface="굴림" charset="-127"/>
                <a:cs typeface="굴림" charset="-127"/>
              </a:rPr>
              <a:t>)</a:t>
            </a:r>
          </a:p>
          <a:p>
            <a:pPr marL="458788" lvl="1" indent="-173038">
              <a:lnSpc>
                <a:spcPct val="80000"/>
              </a:lnSpc>
            </a:pPr>
            <a:r>
              <a:rPr lang="en-US" altLang="ko-KR" sz="1800" dirty="0">
                <a:ea typeface="굴림" charset="-127"/>
                <a:cs typeface="굴림" charset="-127"/>
              </a:rPr>
              <a:t>64-bit functional units: 2 multiply, 2 add, 1 divide/</a:t>
            </a:r>
            <a:r>
              <a:rPr lang="en-US" altLang="ko-KR" sz="1800" dirty="0" err="1">
                <a:ea typeface="굴림" charset="-127"/>
                <a:cs typeface="굴림" charset="-127"/>
              </a:rPr>
              <a:t>sqrt</a:t>
            </a:r>
            <a:r>
              <a:rPr lang="en-US" altLang="ko-KR" sz="1800" dirty="0">
                <a:ea typeface="굴림" charset="-127"/>
                <a:cs typeface="굴림" charset="-127"/>
              </a:rPr>
              <a:t>, 1 logical, 1 mask unit</a:t>
            </a:r>
          </a:p>
          <a:p>
            <a:pPr marL="458788" lvl="1" indent="-173038">
              <a:lnSpc>
                <a:spcPct val="80000"/>
              </a:lnSpc>
            </a:pPr>
            <a:r>
              <a:rPr lang="en-US" altLang="ko-KR" sz="1800" dirty="0">
                <a:ea typeface="굴림" charset="-127"/>
                <a:cs typeface="굴림" charset="-127"/>
              </a:rPr>
              <a:t>8 lanes (32+ FLOPS/cycle, 100+ GFLOPS peak per CPU)</a:t>
            </a:r>
          </a:p>
          <a:p>
            <a:pPr marL="458788" lvl="1" indent="-173038">
              <a:lnSpc>
                <a:spcPct val="80000"/>
              </a:lnSpc>
            </a:pPr>
            <a:r>
              <a:rPr lang="en-US" altLang="ko-KR" sz="1800" dirty="0">
                <a:ea typeface="굴림" charset="-127"/>
                <a:cs typeface="굴림" charset="-127"/>
              </a:rPr>
              <a:t>1 load or store unit (8 x 8-byte accesses/cycle) </a:t>
            </a:r>
          </a:p>
          <a:p>
            <a:pPr marL="171450" indent="-171450">
              <a:lnSpc>
                <a:spcPct val="80000"/>
              </a:lnSpc>
            </a:pPr>
            <a:r>
              <a:rPr lang="en-US" altLang="ko-KR" sz="2000" dirty="0">
                <a:ea typeface="굴림" charset="-127"/>
                <a:cs typeface="굴림" charset="-127"/>
              </a:rPr>
              <a:t>Scalar unit (1.6 GHz)</a:t>
            </a:r>
          </a:p>
          <a:p>
            <a:pPr marL="458788" lvl="1" indent="-173038">
              <a:lnSpc>
                <a:spcPct val="80000"/>
              </a:lnSpc>
            </a:pPr>
            <a:r>
              <a:rPr lang="en-US" altLang="ko-KR" sz="1800" dirty="0">
                <a:ea typeface="굴림" charset="-127"/>
                <a:cs typeface="굴림" charset="-127"/>
              </a:rPr>
              <a:t>4-way superscalar with out-of-order and speculative execution</a:t>
            </a:r>
          </a:p>
          <a:p>
            <a:pPr marL="458788" lvl="1" indent="-173038">
              <a:lnSpc>
                <a:spcPct val="80000"/>
              </a:lnSpc>
            </a:pPr>
            <a:r>
              <a:rPr lang="en-US" altLang="ko-KR" sz="1800" dirty="0">
                <a:ea typeface="굴림" charset="-127"/>
                <a:cs typeface="굴림" charset="-127"/>
              </a:rPr>
              <a:t>64KB I-cache and 64KB data cache</a:t>
            </a:r>
          </a:p>
        </p:txBody>
      </p:sp>
      <p:pic>
        <p:nvPicPr>
          <p:cNvPr id="137523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838200"/>
            <a:ext cx="4459288" cy="3635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375239" name="Rectangle 7"/>
          <p:cNvSpPr>
            <a:spLocks noChangeArrowheads="1"/>
          </p:cNvSpPr>
          <p:nvPr/>
        </p:nvSpPr>
        <p:spPr bwMode="auto">
          <a:xfrm>
            <a:off x="152400" y="4648200"/>
            <a:ext cx="8686800" cy="16862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prstTxWarp prst="textNoShape">
              <a:avLst/>
            </a:prstTxWarp>
            <a:spAutoFit/>
          </a:bodyPr>
          <a:lstStyle/>
          <a:p>
            <a:pPr marL="171450" indent="-171450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altLang="ko-KR" sz="2000" dirty="0">
                <a:latin typeface="Calibri"/>
                <a:ea typeface="굴림" charset="-127"/>
                <a:cs typeface="Calibri"/>
              </a:rPr>
              <a:t>Memory system provides 256GB/s DRAM bandwidth per CPU</a:t>
            </a:r>
          </a:p>
          <a:p>
            <a:pPr marL="171450" indent="-171450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altLang="ko-KR" sz="2000" dirty="0">
                <a:latin typeface="Calibri"/>
                <a:ea typeface="굴림" charset="-127"/>
                <a:cs typeface="Calibri"/>
              </a:rPr>
              <a:t>Up to 16 CPUs and up to 1TB DRAM form shared-memory </a:t>
            </a:r>
            <a:r>
              <a:rPr lang="en-US" altLang="ko-KR" sz="2000" i="1" dirty="0">
                <a:latin typeface="Calibri"/>
                <a:ea typeface="굴림" charset="-127"/>
                <a:cs typeface="Calibri"/>
              </a:rPr>
              <a:t>node</a:t>
            </a:r>
            <a:endParaRPr lang="en-US" altLang="ko-KR" sz="2000" dirty="0">
              <a:latin typeface="Calibri"/>
              <a:ea typeface="굴림" charset="-127"/>
              <a:cs typeface="Calibri"/>
            </a:endParaRPr>
          </a:p>
          <a:p>
            <a:pPr marL="515938" lvl="1" indent="-230188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altLang="ko-KR" sz="1600" dirty="0">
                <a:latin typeface="Calibri"/>
                <a:ea typeface="굴림" charset="-127"/>
                <a:cs typeface="Calibri"/>
              </a:rPr>
              <a:t>total of 4TB/s bandwidth to shared DRAM memory</a:t>
            </a:r>
          </a:p>
          <a:p>
            <a:pPr marL="171450" indent="-171450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altLang="ko-KR" sz="2000" dirty="0">
                <a:latin typeface="Calibri"/>
                <a:ea typeface="굴림" charset="-127"/>
                <a:cs typeface="Calibri"/>
              </a:rPr>
              <a:t>Up to 512 nodes connected via 128GB/s network links (message passing between nodes)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343400"/>
            <a:ext cx="1353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/>
                <a:cs typeface="Calibri"/>
              </a:rPr>
              <a:t>[ ©NEC 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6248400"/>
            <a:ext cx="843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[ New announcement SX-ACE, 4x16-lane vector CPUs on one chip]</a:t>
            </a:r>
          </a:p>
        </p:txBody>
      </p:sp>
    </p:spTree>
    <p:extLst>
      <p:ext uri="{BB962C8B-B14F-4D97-AF65-F5344CB8AC3E}">
        <p14:creationId xmlns:p14="http://schemas.microsoft.com/office/powerpoint/2010/main" val="111917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F9BE-3F7A-6644-A7A4-B38BE7C956FA}" type="slidenum">
              <a:rPr lang="zh-CN" altLang="en-US"/>
              <a:pPr/>
              <a:t>34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Memory Banks Example:</a:t>
            </a:r>
            <a:r>
              <a:rPr lang="en-AU" sz="2800"/>
              <a:t> Cray T90 (Cray T932)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32 processors, each generating 4 loads and 2 stores/cycle</a:t>
            </a:r>
          </a:p>
          <a:p>
            <a:pPr>
              <a:lnSpc>
                <a:spcPct val="90000"/>
              </a:lnSpc>
            </a:pPr>
            <a:r>
              <a:rPr lang="en-US" sz="2800"/>
              <a:t>Clock cycle is 2.167 ns, SRAM cycle is 15 ns</a:t>
            </a:r>
          </a:p>
          <a:p>
            <a:pPr>
              <a:lnSpc>
                <a:spcPct val="90000"/>
              </a:lnSpc>
            </a:pPr>
            <a:r>
              <a:rPr lang="en-US" sz="2800"/>
              <a:t>How many memory banks needed?</a:t>
            </a:r>
          </a:p>
          <a:p>
            <a:pPr>
              <a:lnSpc>
                <a:spcPct val="90000"/>
              </a:lnSpc>
            </a:pPr>
            <a:r>
              <a:rPr lang="en-US" sz="2800"/>
              <a:t>Answer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 maximum number of memory references each cycle is 192: 32 processors times 6 references per processor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Each SRAM bank is busy for 15/2.167 = 6.92 clock cycles, which we round up to 7 processor clock cycles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We require a minimum of 192 × 7 = 1344 memory banks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 Cray T932 actually has 1024 memory banks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720948D-B813-481A-A434-FEB76868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C63D808C-D241-45A2-8F46-510B0B897F4E}" type="datetime1">
              <a:rPr lang="zh-CN" altLang="en-US" smtClean="0"/>
              <a:t>2018/12/12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13847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Programming Vector Architectures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Compilers can provide feedback </a:t>
            </a:r>
          </a:p>
          <a:p>
            <a:r>
              <a:rPr lang="en-US" altLang="zh-CN" sz="2800" dirty="0"/>
              <a:t>Programmers can provide hints to compiler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B57F-4232-5140-839B-1211FFCC2A74}" type="slidenum">
              <a:rPr lang="zh-CN" altLang="en-US" smtClean="0"/>
              <a:pPr/>
              <a:t>35</a:t>
            </a:fld>
            <a:endParaRPr 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7" b="753"/>
          <a:stretch/>
        </p:blipFill>
        <p:spPr>
          <a:xfrm>
            <a:off x="1691680" y="2120050"/>
            <a:ext cx="6192688" cy="426127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日期占位符 3">
            <a:extLst>
              <a:ext uri="{FF2B5EF4-FFF2-40B4-BE49-F238E27FC236}">
                <a16:creationId xmlns:a16="http://schemas.microsoft.com/office/drawing/2014/main" id="{4720948D-B813-481A-A434-FEB76868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C63D808C-D241-45A2-8F46-510B0B897F4E}" type="datetime1">
              <a:rPr lang="zh-CN" altLang="en-US" smtClean="0"/>
              <a:t>2018/12/12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14231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Seymour Cray’s Lecture </a:t>
            </a:r>
            <a:endParaRPr lang="zh-CN" altLang="en-US">
              <a:latin typeface="+mn-lt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I’m certainly not inventing vector processors. There are three kinds that I know of existing today. They are represented by the </a:t>
            </a:r>
            <a:r>
              <a:rPr lang="en-US" dirty="0" err="1">
                <a:latin typeface="+mn-lt"/>
              </a:rPr>
              <a:t>Illiac</a:t>
            </a:r>
            <a:r>
              <a:rPr lang="en-US" dirty="0">
                <a:latin typeface="+mn-lt"/>
              </a:rPr>
              <a:t>-IV, the (CDC) Star processor, and the TI (ASC) processor</a:t>
            </a:r>
          </a:p>
          <a:p>
            <a:r>
              <a:rPr lang="en-US" dirty="0">
                <a:latin typeface="+mn-lt"/>
              </a:rPr>
              <a:t>Those three were all pioneering processors. . . . One of the problems of being a pioneer is you always make mistakes and I never, never want to be a pioneer</a:t>
            </a:r>
          </a:p>
          <a:p>
            <a:r>
              <a:rPr lang="en-US" dirty="0">
                <a:latin typeface="+mn-lt"/>
              </a:rPr>
              <a:t>It’s always best to come second when you can look at the mistakes the pioneers made</a:t>
            </a:r>
          </a:p>
          <a:p>
            <a:r>
              <a:rPr lang="en-US" dirty="0">
                <a:latin typeface="+mn-lt"/>
              </a:rPr>
              <a:t>1976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DFF7-0CFF-124A-B5E0-E9772B43E595}" type="slidenum">
              <a:rPr lang="zh-CN" altLang="en-US" smtClean="0">
                <a:latin typeface="+mn-lt"/>
              </a:rPr>
              <a:pPr/>
              <a:t>36</a:t>
            </a:fld>
            <a:endParaRPr lang="en-US">
              <a:latin typeface="+mn-lt"/>
            </a:endParaRP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720948D-B813-481A-A434-FEB76868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C63D808C-D241-45A2-8F46-510B0B897F4E}" type="datetime1">
              <a:rPr lang="zh-CN" altLang="en-US" smtClean="0"/>
              <a:t>2018/12/12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2999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87B06-2B6B-B14E-AB71-D0CAFAEDBC4C}" type="slidenum">
              <a:rPr lang="zh-CN" altLang="en-US"/>
              <a:pPr/>
              <a:t>37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Vector Summary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2800"/>
              <a:t>Vector is alternative model for exploiting ILP</a:t>
            </a:r>
          </a:p>
          <a:p>
            <a:r>
              <a:rPr lang="en-US" sz="2800"/>
              <a:t>If code is vectorizable, then simpler hardware, more energy efficient, and better real-time model than Out-of-order machines</a:t>
            </a:r>
          </a:p>
          <a:p>
            <a:r>
              <a:rPr lang="en-US" sz="2800"/>
              <a:t>Design issues include number of lanes, number of functional units, number of vector registers, length of vector registers, exception handling, conditional operations</a:t>
            </a:r>
          </a:p>
          <a:p>
            <a:r>
              <a:rPr lang="en-US" sz="2800"/>
              <a:t>Fundamental design issue is memory bandwidth</a:t>
            </a:r>
          </a:p>
          <a:p>
            <a:r>
              <a:rPr lang="en-US" sz="2800"/>
              <a:t>Will multimedia popularity revive vector architectures?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720948D-B813-481A-A434-FEB76868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C63D808C-D241-45A2-8F46-510B0B897F4E}" type="datetime1">
              <a:rPr lang="zh-CN" altLang="en-US" smtClean="0"/>
              <a:t>2018/12/12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515294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Next…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SIMD processing</a:t>
            </a:r>
          </a:p>
        </p:txBody>
      </p:sp>
    </p:spTree>
    <p:extLst>
      <p:ext uri="{BB962C8B-B14F-4D97-AF65-F5344CB8AC3E}">
        <p14:creationId xmlns:p14="http://schemas.microsoft.com/office/powerpoint/2010/main" val="701337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Potential speedup via parallelism from MIMD, SIMD, and both MIMD and SIMD over time</a:t>
            </a:r>
          </a:p>
          <a:p>
            <a:pPr lvl="1"/>
            <a:r>
              <a:rPr lang="en-US" altLang="zh-CN" dirty="0"/>
              <a:t>Expect two additional cores per chip per year</a:t>
            </a:r>
          </a:p>
          <a:p>
            <a:pPr lvl="1"/>
            <a:r>
              <a:rPr lang="en-US" altLang="zh-CN" dirty="0"/>
              <a:t>SIMD width to double every four years</a:t>
            </a:r>
          </a:p>
          <a:p>
            <a:pPr lvl="1"/>
            <a:r>
              <a:rPr lang="en-US" altLang="zh-CN" dirty="0"/>
              <a:t>Potential speedup from SIMD to be twice that from MIMD!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For x86 Computers 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4080-7A91-DA44-A251-4395E56FBC9E}" type="slidenum">
              <a:rPr lang="zh-CN" altLang="en-US" smtClean="0"/>
              <a:pPr/>
              <a:t>39</a:t>
            </a:fld>
            <a:endParaRPr lang="en-US"/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4720948D-B813-481A-A434-FEB76868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C63D808C-D241-45A2-8F46-510B0B897F4E}" type="datetime1">
              <a:rPr lang="zh-CN" altLang="en-US" smtClean="0"/>
              <a:t>2018/12/12</a:t>
            </a:fld>
            <a:endParaRPr lang="zh-CN" altLang="en-US" dirty="0"/>
          </a:p>
        </p:txBody>
      </p:sp>
      <p:pic>
        <p:nvPicPr>
          <p:cNvPr id="922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1" r="7591"/>
          <a:stretch>
            <a:fillRect/>
          </a:stretch>
        </p:blipFill>
        <p:spPr>
          <a:xfrm>
            <a:off x="4572000" y="780009"/>
            <a:ext cx="4342644" cy="5396349"/>
          </a:xfrm>
        </p:spPr>
      </p:pic>
    </p:spTree>
    <p:extLst>
      <p:ext uri="{BB962C8B-B14F-4D97-AF65-F5344CB8AC3E}">
        <p14:creationId xmlns:p14="http://schemas.microsoft.com/office/powerpoint/2010/main" val="297824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App G. Vector Processors in More Depth</a:t>
            </a:r>
            <a:endParaRPr lang="zh-CN" alt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G.1 Introduction</a:t>
            </a:r>
          </a:p>
          <a:p>
            <a:pPr marL="0" indent="0">
              <a:buNone/>
            </a:pPr>
            <a:r>
              <a:rPr lang="en-US" dirty="0"/>
              <a:t>G.2 Vector Performance in More Depth</a:t>
            </a:r>
          </a:p>
          <a:p>
            <a:pPr marL="0" indent="0">
              <a:buNone/>
            </a:pPr>
            <a:r>
              <a:rPr lang="en-US" dirty="0"/>
              <a:t>G.3 Vector Memory Systems in More Depth</a:t>
            </a:r>
          </a:p>
          <a:p>
            <a:pPr marL="0" indent="0">
              <a:buNone/>
            </a:pPr>
            <a:r>
              <a:rPr lang="en-US" dirty="0"/>
              <a:t>G.4 Enhancing Vector Performance</a:t>
            </a:r>
          </a:p>
          <a:p>
            <a:pPr marL="0" indent="0">
              <a:buNone/>
            </a:pPr>
            <a:r>
              <a:rPr lang="en-US" dirty="0"/>
              <a:t>G.5 Effectiveness of Compiler </a:t>
            </a:r>
            <a:r>
              <a:rPr lang="en-US" dirty="0" err="1"/>
              <a:t>Vectorization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G.6 Putting It All Together: Performance of Vector Processors</a:t>
            </a:r>
          </a:p>
          <a:p>
            <a:pPr marL="0" indent="0">
              <a:buNone/>
            </a:pPr>
            <a:r>
              <a:rPr lang="en-US" dirty="0"/>
              <a:t>G.7 A Modern Vector Supercomputer: The Cray X1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8F2C-BF7C-8E45-AFF5-457F2E4D365E}" type="slidenum">
              <a:rPr lang="zh-CN" altLang="en-US" smtClean="0"/>
              <a:pPr/>
              <a:t>4</a:t>
            </a:fld>
            <a:endParaRPr lang="en-US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720948D-B813-481A-A434-FEB76868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C63D808C-D241-45A2-8F46-510B0B897F4E}" type="datetime1">
              <a:rPr lang="zh-CN" altLang="en-US" smtClean="0"/>
              <a:t>2018/12/12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90306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889A-1692-5147-97CE-3BECF6D6CF96}" type="slidenum">
              <a:rPr lang="zh-CN" altLang="en-US"/>
              <a:pPr/>
              <a:t>40</a:t>
            </a:fld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SIMD Extensions</a:t>
            </a:r>
            <a:endParaRPr lang="en-AU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Media applications operate on data types narrower than the native word size</a:t>
            </a:r>
          </a:p>
          <a:p>
            <a:pPr lvl="1"/>
            <a:r>
              <a:rPr lang="en-US"/>
              <a:t>Example:  disconnect carry chains to “partition” adder</a:t>
            </a:r>
          </a:p>
          <a:p>
            <a:r>
              <a:rPr lang="en-US"/>
              <a:t>Limitations, compared to vector instructions:</a:t>
            </a:r>
          </a:p>
          <a:p>
            <a:pPr lvl="1"/>
            <a:r>
              <a:rPr lang="en-US"/>
              <a:t>Number of data operands encoded into op code</a:t>
            </a:r>
          </a:p>
          <a:p>
            <a:pPr lvl="1"/>
            <a:r>
              <a:rPr lang="en-US"/>
              <a:t>No sophisticated addressing modes (strided, scatter-gather)</a:t>
            </a:r>
          </a:p>
          <a:p>
            <a:pPr lvl="1"/>
            <a:r>
              <a:rPr lang="en-US"/>
              <a:t>No mask registers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720948D-B813-481A-A434-FEB76868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C63D808C-D241-45A2-8F46-510B0B897F4E}" type="datetime1">
              <a:rPr lang="zh-CN" altLang="en-US" smtClean="0"/>
              <a:t>2018/12/12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4880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9DB0-E014-0A47-8E91-9C7E06CF559E}" type="slidenum">
              <a:rPr lang="zh-CN" altLang="en-US"/>
              <a:pPr/>
              <a:t>41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SIMD Implementations</a:t>
            </a:r>
            <a:endParaRPr lang="en-AU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Intel MMX (1996)</a:t>
            </a:r>
          </a:p>
          <a:p>
            <a:pPr lvl="1"/>
            <a:r>
              <a:rPr lang="en-US"/>
              <a:t>Eight 8-bit integer ops or four 16-bit integer ops</a:t>
            </a:r>
          </a:p>
          <a:p>
            <a:pPr lvl="1"/>
            <a:r>
              <a:rPr lang="en-US"/>
              <a:t>Operands must be consecutive and aligned memory locations</a:t>
            </a:r>
          </a:p>
          <a:p>
            <a:r>
              <a:rPr lang="en-US"/>
              <a:t>Streaming SIMD Extensions (SSE) (1999)</a:t>
            </a:r>
          </a:p>
          <a:p>
            <a:pPr lvl="1"/>
            <a:r>
              <a:rPr lang="en-US"/>
              <a:t>Eight 16-bit integer ops</a:t>
            </a:r>
          </a:p>
          <a:p>
            <a:pPr lvl="1"/>
            <a:r>
              <a:rPr lang="en-US"/>
              <a:t>Four 32-bit integer/fp ops or two 64-bit integer/fp ops</a:t>
            </a:r>
          </a:p>
          <a:p>
            <a:r>
              <a:rPr lang="en-US"/>
              <a:t>Advanced Vector eXtensions (AVX) (2010)</a:t>
            </a:r>
          </a:p>
          <a:p>
            <a:pPr lvl="1"/>
            <a:r>
              <a:rPr lang="en-US"/>
              <a:t>Four 64-bit integer/fp ops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720948D-B813-481A-A434-FEB76868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C63D808C-D241-45A2-8F46-510B0B897F4E}" type="datetime1">
              <a:rPr lang="zh-CN" altLang="en-US" smtClean="0"/>
              <a:t>2018/12/12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38933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DA0E-FA21-9042-9A5E-F9A2956E0846}" type="slidenum">
              <a:rPr lang="zh-CN" altLang="en-US"/>
              <a:pPr/>
              <a:t>42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Multimedia Extensions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Very short vectors existing ISAs for micros</a:t>
            </a:r>
          </a:p>
          <a:p>
            <a:pPr lvl="1"/>
            <a:r>
              <a:rPr lang="en-US"/>
              <a:t>Usually 64-bit registers split into 2x32b or 4x16b or 8x8b</a:t>
            </a:r>
          </a:p>
          <a:p>
            <a:pPr lvl="1"/>
            <a:r>
              <a:rPr lang="en-US"/>
              <a:t>Newer designs have 128-bit registers (Altivec, SSE2)</a:t>
            </a:r>
          </a:p>
          <a:p>
            <a:r>
              <a:rPr lang="en-US"/>
              <a:t>Limited instruction set:</a:t>
            </a:r>
          </a:p>
          <a:p>
            <a:pPr lvl="1"/>
            <a:r>
              <a:rPr lang="en-US"/>
              <a:t>no vector length control</a:t>
            </a:r>
          </a:p>
          <a:p>
            <a:pPr lvl="1"/>
            <a:r>
              <a:rPr lang="en-US"/>
              <a:t>no strided load/store or scatter/gather</a:t>
            </a:r>
          </a:p>
          <a:p>
            <a:pPr lvl="1"/>
            <a:r>
              <a:rPr lang="en-US"/>
              <a:t>unit-stride loads must be aligned to 64/128-bit boundary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720948D-B813-481A-A434-FEB76868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C63D808C-D241-45A2-8F46-510B0B897F4E}" type="datetime1">
              <a:rPr lang="zh-CN" altLang="en-US" smtClean="0"/>
              <a:t>2018/12/12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8192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21E13-A6FE-E04F-95A7-4E8D3CB3F2E1}" type="slidenum">
              <a:rPr lang="zh-CN" altLang="en-US"/>
              <a:pPr/>
              <a:t>43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Multimedia Extensions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Limited vector register length:</a:t>
            </a:r>
          </a:p>
          <a:p>
            <a:pPr lvl="1"/>
            <a:r>
              <a:rPr lang="en-US"/>
              <a:t>requires superscalar dispatch to keep multiply/add/load units busy</a:t>
            </a:r>
          </a:p>
          <a:p>
            <a:pPr lvl="1"/>
            <a:r>
              <a:rPr lang="en-US"/>
              <a:t>loop unrolling to hide latencies increases register pressure</a:t>
            </a:r>
          </a:p>
          <a:p>
            <a:r>
              <a:rPr lang="en-US"/>
              <a:t>Trend towards fuller vector support in microprocessors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720948D-B813-481A-A434-FEB76868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C63D808C-D241-45A2-8F46-510B0B897F4E}" type="datetime1">
              <a:rPr lang="zh-CN" altLang="en-US" smtClean="0"/>
              <a:t>2018/12/12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12395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045F-38CF-4947-AC70-291DAD057C8C}" type="slidenum">
              <a:rPr lang="zh-CN" altLang="en-US"/>
              <a:pPr/>
              <a:t>44</a:t>
            </a:fld>
            <a:endParaRPr lang="en-US"/>
          </a:p>
        </p:txBody>
      </p:sp>
      <p:sp>
        <p:nvSpPr>
          <p:cNvPr id="5530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MMX Instructions</a:t>
            </a:r>
          </a:p>
        </p:txBody>
      </p:sp>
      <p:sp>
        <p:nvSpPr>
          <p:cNvPr id="5530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Move 32b, 64b</a:t>
            </a:r>
          </a:p>
          <a:p>
            <a:pPr>
              <a:lnSpc>
                <a:spcPct val="90000"/>
              </a:lnSpc>
            </a:pPr>
            <a:r>
              <a:rPr lang="en-US" sz="2800"/>
              <a:t>Add, Subtract in parallel: 8</a:t>
            </a:r>
            <a:r>
              <a:rPr lang="en-US" altLang="zh-CN" sz="2800"/>
              <a:t>*</a:t>
            </a:r>
            <a:r>
              <a:rPr lang="en-US" sz="2800"/>
              <a:t>8b, 4</a:t>
            </a:r>
            <a:r>
              <a:rPr lang="en-US" altLang="zh-CN" sz="2800"/>
              <a:t>*</a:t>
            </a:r>
            <a:r>
              <a:rPr lang="en-US" sz="2800"/>
              <a:t>16b, 2</a:t>
            </a:r>
            <a:r>
              <a:rPr lang="en-US" altLang="zh-CN" sz="2800"/>
              <a:t>*</a:t>
            </a:r>
            <a:r>
              <a:rPr lang="en-US" sz="2800"/>
              <a:t>32b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opt. signed/unsigned saturate (set to max) if overflow</a:t>
            </a:r>
          </a:p>
          <a:p>
            <a:pPr>
              <a:lnSpc>
                <a:spcPct val="90000"/>
              </a:lnSpc>
            </a:pPr>
            <a:r>
              <a:rPr lang="en-US" sz="2800"/>
              <a:t>Shifts (sll,srl, sra), And, And Not, Or, Xor in parallel: 8</a:t>
            </a:r>
            <a:r>
              <a:rPr lang="en-US" altLang="zh-CN" sz="2800"/>
              <a:t>*</a:t>
            </a:r>
            <a:r>
              <a:rPr lang="en-US" sz="2800"/>
              <a:t>8b, 4</a:t>
            </a:r>
            <a:r>
              <a:rPr lang="en-US" altLang="zh-CN" sz="2800"/>
              <a:t>*</a:t>
            </a:r>
            <a:r>
              <a:rPr lang="en-US" sz="2800"/>
              <a:t>16b, 2</a:t>
            </a:r>
            <a:r>
              <a:rPr lang="en-US" altLang="zh-CN" sz="2800"/>
              <a:t>*</a:t>
            </a:r>
            <a:r>
              <a:rPr lang="en-US" sz="2800"/>
              <a:t>32b</a:t>
            </a:r>
          </a:p>
          <a:p>
            <a:pPr>
              <a:lnSpc>
                <a:spcPct val="90000"/>
              </a:lnSpc>
            </a:pPr>
            <a:r>
              <a:rPr lang="en-US" sz="2800"/>
              <a:t>Multiply, Multiply-Add in parallel: 4</a:t>
            </a:r>
            <a:r>
              <a:rPr lang="en-US" altLang="zh-CN" sz="2800"/>
              <a:t>*</a:t>
            </a:r>
            <a:r>
              <a:rPr lang="en-US" sz="2800"/>
              <a:t>16b</a:t>
            </a:r>
          </a:p>
          <a:p>
            <a:pPr>
              <a:lnSpc>
                <a:spcPct val="90000"/>
              </a:lnSpc>
            </a:pPr>
            <a:r>
              <a:rPr lang="en-US" sz="2800"/>
              <a:t>Compare = , &gt; in parallel: 8</a:t>
            </a:r>
            <a:r>
              <a:rPr lang="en-US" altLang="zh-CN" sz="2800"/>
              <a:t>*</a:t>
            </a:r>
            <a:r>
              <a:rPr lang="en-US" sz="2800"/>
              <a:t>8b, 4</a:t>
            </a:r>
            <a:r>
              <a:rPr lang="en-US" altLang="zh-CN" sz="2800"/>
              <a:t>*</a:t>
            </a:r>
            <a:r>
              <a:rPr lang="en-US" sz="2800"/>
              <a:t>16b, 2</a:t>
            </a:r>
            <a:r>
              <a:rPr lang="en-US" altLang="zh-CN" sz="2800"/>
              <a:t>*</a:t>
            </a:r>
            <a:r>
              <a:rPr lang="en-US" sz="2800"/>
              <a:t>32b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sets field to 0s (false) or 1s (true); removes branches</a:t>
            </a:r>
          </a:p>
          <a:p>
            <a:pPr>
              <a:lnSpc>
                <a:spcPct val="90000"/>
              </a:lnSpc>
            </a:pPr>
            <a:r>
              <a:rPr lang="en-US" sz="2800"/>
              <a:t>Pack/Unpack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Convert 32b&lt;–&gt; 16b, 16b &lt;–&gt; 8b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Pack saturates (set to max) if number is too large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720948D-B813-481A-A434-FEB76868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C63D808C-D241-45A2-8F46-510B0B897F4E}" type="datetime1">
              <a:rPr lang="zh-CN" altLang="en-US" smtClean="0"/>
              <a:t>2018/12/12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209807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06E3-0618-C947-AA0E-38968DA0DA8F}" type="slidenum">
              <a:rPr lang="zh-CN" altLang="en-US"/>
              <a:pPr/>
              <a:t>45</a:t>
            </a:fld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SIMD Code: DXPY</a:t>
            </a:r>
            <a:endParaRPr lang="en-AU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sz="2000"/>
              <a:t>	L.D	</a:t>
            </a:r>
            <a:r>
              <a:rPr lang="en-US" sz="2000">
                <a:solidFill>
                  <a:schemeClr val="hlink"/>
                </a:solidFill>
              </a:rPr>
              <a:t>F0</a:t>
            </a:r>
            <a:r>
              <a:rPr lang="en-US" sz="2000"/>
              <a:t>,a		;load scalar a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u="sng"/>
              <a:t>	MOV	F1, F0		;copy a into F1 for SIMD MUL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u="sng"/>
              <a:t>	MOV	F2, F0		;copy a into F2 for SIMD MUL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u="sng"/>
              <a:t>	MOV	F3, F0		;copy a into F3 for SIMD MUL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/>
              <a:t>	DADDIU	 R4,Rx,#512	;last address to load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/>
              <a:t>Loop: </a:t>
            </a:r>
            <a:r>
              <a:rPr lang="en-US" sz="2000" u="sng"/>
              <a:t>L.4D	</a:t>
            </a:r>
            <a:r>
              <a:rPr lang="en-US" sz="2000" u="sng">
                <a:solidFill>
                  <a:schemeClr val="accent2"/>
                </a:solidFill>
              </a:rPr>
              <a:t>F4</a:t>
            </a:r>
            <a:r>
              <a:rPr lang="en-US" sz="2000" u="sng"/>
              <a:t>,0[Rx]	</a:t>
            </a:r>
            <a:r>
              <a:rPr lang="en-US" altLang="zh-CN" sz="2000" u="sng"/>
              <a:t>	</a:t>
            </a:r>
            <a:r>
              <a:rPr lang="en-US" sz="2000" u="sng"/>
              <a:t>;load X[i], X[i+1], X[i+2], X[i+3]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u="sng"/>
              <a:t>	MUL.4D	F4,</a:t>
            </a:r>
            <a:r>
              <a:rPr lang="en-US" sz="2000" u="sng">
                <a:solidFill>
                  <a:schemeClr val="accent2"/>
                </a:solidFill>
              </a:rPr>
              <a:t>F4</a:t>
            </a:r>
            <a:r>
              <a:rPr lang="en-US" sz="2000" u="sng"/>
              <a:t>,</a:t>
            </a:r>
            <a:r>
              <a:rPr lang="en-US" sz="2000" u="sng">
                <a:solidFill>
                  <a:schemeClr val="hlink"/>
                </a:solidFill>
              </a:rPr>
              <a:t>F0</a:t>
            </a:r>
            <a:r>
              <a:rPr lang="en-US" sz="2000" u="sng"/>
              <a:t>	</a:t>
            </a:r>
            <a:r>
              <a:rPr lang="en-US" altLang="zh-CN" sz="2000" u="sng"/>
              <a:t>	</a:t>
            </a:r>
            <a:r>
              <a:rPr lang="en-US" sz="2000" u="sng"/>
              <a:t>;a×X[i],a×X[i+1],a×X[i+2],a×X[i+3]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ES" sz="2000" u="sng"/>
              <a:t>	L.4D	</a:t>
            </a:r>
            <a:r>
              <a:rPr lang="es-ES" sz="2000" u="sng">
                <a:solidFill>
                  <a:srgbClr val="0000FF"/>
                </a:solidFill>
              </a:rPr>
              <a:t>F8</a:t>
            </a:r>
            <a:r>
              <a:rPr lang="es-ES" sz="2000" u="sng"/>
              <a:t>,0[Ry]	</a:t>
            </a:r>
            <a:r>
              <a:rPr lang="es-ES" altLang="zh-CN" sz="2000" u="sng"/>
              <a:t>	</a:t>
            </a:r>
            <a:r>
              <a:rPr lang="es-ES" sz="2000" u="sng"/>
              <a:t>;load Y[i], Y[i+1], Y[i+2], Y[i+3]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nn-NO" sz="2000" u="sng"/>
              <a:t>	ADD.4D	F8,</a:t>
            </a:r>
            <a:r>
              <a:rPr lang="nn-NO" sz="2000" u="sng">
                <a:solidFill>
                  <a:srgbClr val="0000FF"/>
                </a:solidFill>
              </a:rPr>
              <a:t>F8</a:t>
            </a:r>
            <a:r>
              <a:rPr lang="nn-NO" sz="2000" u="sng"/>
              <a:t>,F4	</a:t>
            </a:r>
            <a:r>
              <a:rPr lang="nn-NO" altLang="zh-CN" sz="2000" u="sng"/>
              <a:t>	</a:t>
            </a:r>
            <a:r>
              <a:rPr lang="nn-NO" sz="2000" u="sng"/>
              <a:t>;a×X[i]+Y[i], ..., a×X[i+3]+Y[i+3]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u="sng"/>
              <a:t>	S.4D	0[Ry],</a:t>
            </a:r>
            <a:r>
              <a:rPr lang="en-US" sz="2000" u="sng">
                <a:solidFill>
                  <a:srgbClr val="0000FF"/>
                </a:solidFill>
              </a:rPr>
              <a:t>F8</a:t>
            </a:r>
            <a:r>
              <a:rPr lang="en-US" sz="2000" u="sng"/>
              <a:t>	</a:t>
            </a:r>
            <a:r>
              <a:rPr lang="en-US" altLang="zh-CN" sz="2000" u="sng"/>
              <a:t>	</a:t>
            </a:r>
            <a:r>
              <a:rPr lang="en-US" sz="2000" u="sng"/>
              <a:t>;store into Y[i], Y[i+1], Y[i+2], Y[i+3]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/>
              <a:t>	DADDIU	 Rx,Rx,#32	;increment index to X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/>
              <a:t>	DADDIU	 Ry,Ry,#32	;increment index to Y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/>
              <a:t>	DSUBU	R20,R4,Rx	;compute bound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/>
              <a:t>	BNEZ	R20,Loop	;check if done</a:t>
            </a:r>
          </a:p>
          <a:p>
            <a:pPr>
              <a:lnSpc>
                <a:spcPct val="90000"/>
              </a:lnSpc>
            </a:pPr>
            <a:r>
              <a:rPr lang="en-US" sz="2400"/>
              <a:t>The multiply MUL.4D does F4*F0, F5*F1, F6*F2, and F7*F3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720948D-B813-481A-A434-FEB76868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C63D808C-D241-45A2-8F46-510B0B897F4E}" type="datetime1">
              <a:rPr lang="zh-CN" altLang="en-US" smtClean="0"/>
              <a:t>2018/12/12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34465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0186-A465-B34E-98E5-72144CC3E319}" type="slidenum">
              <a:rPr lang="zh-CN" altLang="en-US"/>
              <a:pPr/>
              <a:t>46</a:t>
            </a:fld>
            <a:endParaRPr lang="en-US"/>
          </a:p>
        </p:txBody>
      </p:sp>
      <p:sp>
        <p:nvSpPr>
          <p:cNvPr id="5735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Roofline Performance Model</a:t>
            </a:r>
            <a:endParaRPr lang="en-AU"/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Basic idea:</a:t>
            </a:r>
          </a:p>
          <a:p>
            <a:pPr lvl="1"/>
            <a:r>
              <a:rPr lang="en-US"/>
              <a:t>Plot peak floating-point throughput as a function of arithmetic intensity</a:t>
            </a:r>
          </a:p>
          <a:p>
            <a:pPr lvl="1"/>
            <a:r>
              <a:rPr lang="en-US"/>
              <a:t>Ties together floating-point performance and memory performance for a target machine</a:t>
            </a:r>
          </a:p>
          <a:p>
            <a:r>
              <a:rPr lang="en-US">
                <a:solidFill>
                  <a:srgbClr val="FF0000"/>
                </a:solidFill>
              </a:rPr>
              <a:t>Arithmetic intensity</a:t>
            </a:r>
          </a:p>
          <a:p>
            <a:pPr lvl="1"/>
            <a:r>
              <a:rPr lang="en-US"/>
              <a:t>Floating-point </a:t>
            </a:r>
            <a:r>
              <a:rPr lang="en-US">
                <a:solidFill>
                  <a:srgbClr val="FF0000"/>
                </a:solidFill>
              </a:rPr>
              <a:t>operations per byte</a:t>
            </a:r>
            <a:r>
              <a:rPr lang="en-US"/>
              <a:t> read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720948D-B813-481A-A434-FEB76868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C63D808C-D241-45A2-8F46-510B0B897F4E}" type="datetime1">
              <a:rPr lang="zh-CN" altLang="en-US" smtClean="0"/>
              <a:t>2018/12/12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2713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7565-2E09-484F-A6AC-F09FE35CB09A}" type="slidenum">
              <a:rPr lang="zh-CN" altLang="en-US"/>
              <a:pPr/>
              <a:t>47</a:t>
            </a:fld>
            <a:endParaRPr lang="en-US"/>
          </a:p>
        </p:txBody>
      </p:sp>
      <p:sp>
        <p:nvSpPr>
          <p:cNvPr id="9421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Roofline Performance Model</a:t>
            </a:r>
            <a:endParaRPr lang="en-AU"/>
          </a:p>
        </p:txBody>
      </p:sp>
      <p:pic>
        <p:nvPicPr>
          <p:cNvPr id="94217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4805" y="2054560"/>
            <a:ext cx="8574390" cy="339066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720948D-B813-481A-A434-FEB76868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C63D808C-D241-45A2-8F46-510B0B897F4E}" type="datetime1">
              <a:rPr lang="zh-CN" altLang="en-US" smtClean="0"/>
              <a:t>2018/12/12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8553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CAE8-4253-4B40-98F5-BA628CDC59EB}" type="slidenum">
              <a:rPr lang="zh-CN" altLang="en-US"/>
              <a:pPr/>
              <a:t>48</a:t>
            </a:fld>
            <a:endParaRPr lang="en-US"/>
          </a:p>
        </p:txBody>
      </p:sp>
      <p:sp>
        <p:nvSpPr>
          <p:cNvPr id="5837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  <a:endParaRPr lang="en-AU"/>
          </a:p>
        </p:txBody>
      </p:sp>
      <p:pic>
        <p:nvPicPr>
          <p:cNvPr id="58377" name="Picture 9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8908" y="1052736"/>
            <a:ext cx="7835540" cy="4153767"/>
          </a:xfrm>
          <a:prstGeom prst="rect">
            <a:avLst/>
          </a:prstGeom>
          <a:noFill/>
          <a:ln>
            <a:noFill/>
          </a:ln>
        </p:spPr>
      </p:pic>
      <p:sp>
        <p:nvSpPr>
          <p:cNvPr id="58378" name="Rectangle 10"/>
          <p:cNvSpPr>
            <a:spLocks noGrp="1" noChangeArrowheads="1"/>
          </p:cNvSpPr>
          <p:nvPr>
            <p:ph type="body" sz="half" idx="2"/>
          </p:nvPr>
        </p:nvSpPr>
        <p:spPr>
          <a:xfrm>
            <a:off x="170127" y="5334187"/>
            <a:ext cx="8805006" cy="11138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Attainable GFLOPs/sec Min = (Peak Memory BW × Arithmetic Intensity, Peak Floating Point Perf.)</a:t>
            </a:r>
          </a:p>
        </p:txBody>
      </p:sp>
    </p:spTree>
    <p:extLst>
      <p:ext uri="{BB962C8B-B14F-4D97-AF65-F5344CB8AC3E}">
        <p14:creationId xmlns:p14="http://schemas.microsoft.com/office/powerpoint/2010/main" val="42944240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FF2C0-AB83-4988-B426-37ECE601F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CE45ED-55EA-48F2-9C01-86BE682ED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Textbook</a:t>
            </a:r>
          </a:p>
          <a:p>
            <a:pPr lvl="1"/>
            <a:r>
              <a:rPr lang="en-US" altLang="zh-CN" dirty="0"/>
              <a:t>4.1~4.3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Paper</a:t>
            </a:r>
          </a:p>
          <a:p>
            <a:pPr lvl="1"/>
            <a:r>
              <a:rPr lang="en-US" altLang="zh-CN" dirty="0"/>
              <a:t>The CRAY-1 Computer System</a:t>
            </a:r>
          </a:p>
          <a:p>
            <a:pPr lvl="1"/>
            <a:r>
              <a:rPr lang="en-US" altLang="zh-CN" dirty="0"/>
              <a:t>The Cray Black</a:t>
            </a:r>
            <a:r>
              <a:rPr lang="zh-CN" altLang="en-US" dirty="0"/>
              <a:t> </a:t>
            </a:r>
            <a:r>
              <a:rPr lang="en-US" altLang="zh-CN" dirty="0"/>
              <a:t>Widow:</a:t>
            </a:r>
            <a:r>
              <a:rPr lang="zh-CN" altLang="en-US" dirty="0"/>
              <a:t> </a:t>
            </a:r>
            <a:r>
              <a:rPr lang="en-US" altLang="zh-CN" dirty="0"/>
              <a:t>A Highly Scalable Vector Multiprocessor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AA0B9-DFEB-4A90-95FC-36B76E85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9F60-DC96-4418-AA45-B65D142E4089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36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37F2-CB8E-FB4D-A013-86F947166DDD}" type="slidenum">
              <a:rPr lang="zh-CN" altLang="en-US"/>
              <a:pPr/>
              <a:t>5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SIMD Parallelism</a:t>
            </a:r>
            <a:endParaRPr lang="en-A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Vector architectures</a:t>
            </a:r>
          </a:p>
          <a:p>
            <a:r>
              <a:rPr lang="en-US"/>
              <a:t>SIMD extensions</a:t>
            </a:r>
          </a:p>
          <a:p>
            <a:r>
              <a:rPr lang="en-US"/>
              <a:t>Graphics Processor Units (GPUs)</a:t>
            </a:r>
          </a:p>
          <a:p>
            <a:endParaRPr lang="en-US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720948D-B813-481A-A434-FEB76868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C63D808C-D241-45A2-8F46-510B0B897F4E}" type="datetime1">
              <a:rPr lang="zh-CN" altLang="en-US" smtClean="0"/>
              <a:t>2018/12/12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49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CDC8-37D0-264E-887F-1F0E33E484D7}" type="slidenum">
              <a:rPr lang="zh-CN" altLang="en-US"/>
              <a:pPr/>
              <a:t>6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0209" y="119776"/>
            <a:ext cx="8784843" cy="646331"/>
          </a:xfrm>
        </p:spPr>
        <p:txBody>
          <a:bodyPr anchor="b">
            <a:spAutoFit/>
          </a:bodyPr>
          <a:lstStyle/>
          <a:p>
            <a:r>
              <a:rPr lang="en-US">
                <a:ea typeface="宋体" charset="0"/>
                <a:cs typeface="宋体" charset="0"/>
              </a:rPr>
              <a:t>Vector Architectures</a:t>
            </a:r>
            <a:endParaRPr lang="en-AU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0209" y="836670"/>
            <a:ext cx="8784843" cy="5616437"/>
          </a:xfrm>
        </p:spPr>
        <p:txBody>
          <a:bodyPr>
            <a:normAutofit/>
          </a:bodyPr>
          <a:lstStyle/>
          <a:p>
            <a:r>
              <a:rPr lang="en-US"/>
              <a:t>The most efficient way to execute a vectorizable application is a vector processor. Jim Smith, ISCA (1994)</a:t>
            </a:r>
            <a:endParaRPr lang="en-US">
              <a:ea typeface="宋体" charset="0"/>
              <a:cs typeface="宋体" charset="0"/>
            </a:endParaRPr>
          </a:p>
          <a:p>
            <a:r>
              <a:rPr lang="en-US">
                <a:ea typeface="宋体" charset="0"/>
                <a:cs typeface="宋体" charset="0"/>
              </a:rPr>
              <a:t>Basic idea:</a:t>
            </a:r>
          </a:p>
          <a:p>
            <a:pPr lvl="1"/>
            <a:r>
              <a:rPr lang="en-US">
                <a:ea typeface="宋体" charset="0"/>
                <a:cs typeface="宋体" charset="0"/>
              </a:rPr>
              <a:t>Read sets of data elements into “vector registers”</a:t>
            </a:r>
          </a:p>
          <a:p>
            <a:pPr lvl="1"/>
            <a:r>
              <a:rPr lang="en-US">
                <a:ea typeface="宋体" charset="0"/>
                <a:cs typeface="宋体" charset="0"/>
              </a:rPr>
              <a:t>Operate on those registers</a:t>
            </a:r>
          </a:p>
          <a:p>
            <a:pPr lvl="1"/>
            <a:r>
              <a:rPr lang="en-US">
                <a:ea typeface="宋体" charset="0"/>
                <a:cs typeface="宋体" charset="0"/>
              </a:rPr>
              <a:t>Disperse the results back into memory</a:t>
            </a:r>
          </a:p>
          <a:p>
            <a:r>
              <a:rPr lang="en-US">
                <a:ea typeface="宋体" charset="0"/>
                <a:cs typeface="宋体" charset="0"/>
              </a:rPr>
              <a:t>Registers are controlled by compiler</a:t>
            </a:r>
          </a:p>
          <a:p>
            <a:pPr lvl="1"/>
            <a:r>
              <a:rPr lang="en-US">
                <a:ea typeface="宋体" charset="0"/>
                <a:cs typeface="宋体" charset="0"/>
              </a:rPr>
              <a:t>Used to hide memory latency</a:t>
            </a:r>
          </a:p>
          <a:p>
            <a:pPr lvl="1"/>
            <a:r>
              <a:rPr lang="en-US">
                <a:ea typeface="宋体" charset="0"/>
                <a:cs typeface="宋体" charset="0"/>
              </a:rPr>
              <a:t>Leverage memory bandwidth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720948D-B813-481A-A434-FEB76868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C63D808C-D241-45A2-8F46-510B0B897F4E}" type="datetime1">
              <a:rPr lang="zh-CN" altLang="en-US" smtClean="0"/>
              <a:t>2018/12/12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9242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Supercomputer Applications</a:t>
            </a:r>
            <a:endParaRPr lang="en-US" altLang="ko-KR" dirty="0"/>
          </a:p>
        </p:txBody>
      </p:sp>
      <p:sp>
        <p:nvSpPr>
          <p:cNvPr id="8" name="Text Box 3"/>
          <p:cNvSpPr txBox="1"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/>
              <a:t> </a:t>
            </a:r>
            <a:r>
              <a:rPr lang="en-US" altLang="ko-KR"/>
              <a:t>Typical application areas</a:t>
            </a:r>
          </a:p>
          <a:p>
            <a:pPr lvl="1"/>
            <a:r>
              <a:rPr lang="en-US" altLang="ko-KR"/>
              <a:t> Military research (nuclear weapons, cryptography)</a:t>
            </a:r>
          </a:p>
          <a:p>
            <a:pPr lvl="1"/>
            <a:r>
              <a:rPr lang="en-US" altLang="ko-KR"/>
              <a:t> Scientific research</a:t>
            </a:r>
          </a:p>
          <a:p>
            <a:pPr lvl="1"/>
            <a:r>
              <a:rPr lang="en-US" altLang="ko-KR"/>
              <a:t> Weather forecasting</a:t>
            </a:r>
          </a:p>
          <a:p>
            <a:pPr lvl="1"/>
            <a:r>
              <a:rPr lang="en-US" altLang="ko-KR"/>
              <a:t> Oil exploration</a:t>
            </a:r>
          </a:p>
          <a:p>
            <a:pPr lvl="1"/>
            <a:r>
              <a:rPr lang="en-US" altLang="ko-KR"/>
              <a:t> Industrial design (car crash simulation)</a:t>
            </a:r>
          </a:p>
          <a:p>
            <a:pPr lvl="1"/>
            <a:r>
              <a:rPr lang="en-US" altLang="ko-KR"/>
              <a:t> Bioinformatics</a:t>
            </a:r>
          </a:p>
          <a:p>
            <a:pPr lvl="1"/>
            <a:r>
              <a:rPr lang="en-US" altLang="ko-KR"/>
              <a:t> Cryptography</a:t>
            </a:r>
          </a:p>
          <a:p>
            <a:r>
              <a:rPr lang="en-US" altLang="ko-KR"/>
              <a:t>All involve huge computations on large data set</a:t>
            </a:r>
          </a:p>
          <a:p>
            <a:endParaRPr lang="en-US" altLang="ko-KR"/>
          </a:p>
          <a:p>
            <a:r>
              <a:rPr lang="en-US" altLang="ko-KR"/>
              <a:t>Supercomputers: CDC6600, CDC7600, Cray-1, …</a:t>
            </a:r>
          </a:p>
          <a:p>
            <a:endParaRPr lang="en-US" altLang="ko-KR"/>
          </a:p>
          <a:p>
            <a:r>
              <a:rPr lang="en-US" altLang="ko-KR"/>
              <a:t>In 70s-80s, Supercomputer </a:t>
            </a:r>
            <a:r>
              <a:rPr lang="en-US" altLang="ko-KR">
                <a:sym typeface="Symbol" charset="2"/>
              </a:rPr>
              <a:t></a:t>
            </a:r>
            <a:r>
              <a:rPr lang="en-US" altLang="ko-KR"/>
              <a:t> Vector Machine</a:t>
            </a:r>
          </a:p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6B49-4931-C241-8F53-5BCD4569864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720948D-B813-481A-A434-FEB76868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C63D808C-D241-45A2-8F46-510B0B897F4E}" type="datetime1">
              <a:rPr lang="zh-CN" altLang="en-US" smtClean="0"/>
              <a:t>2018/12/12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9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Vector Supercomputers</a:t>
            </a:r>
            <a:endParaRPr lang="en-US" altLang="ko-KR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Cray-1, 1976</a:t>
            </a:r>
          </a:p>
          <a:p>
            <a:r>
              <a:rPr lang="en-US" altLang="ko-KR" dirty="0"/>
              <a:t>Scalar Unit</a:t>
            </a:r>
          </a:p>
          <a:p>
            <a:pPr lvl="1"/>
            <a:r>
              <a:rPr lang="en-US" altLang="ko-KR" dirty="0"/>
              <a:t>Load/Store Architecture</a:t>
            </a:r>
          </a:p>
          <a:p>
            <a:r>
              <a:rPr lang="en-US" altLang="ko-KR" dirty="0"/>
              <a:t>Vector Extension</a:t>
            </a:r>
          </a:p>
          <a:p>
            <a:pPr lvl="1"/>
            <a:r>
              <a:rPr lang="en-US" altLang="ko-KR" dirty="0"/>
              <a:t>Vector Registers</a:t>
            </a:r>
          </a:p>
          <a:p>
            <a:pPr lvl="1"/>
            <a:r>
              <a:rPr lang="en-US" altLang="ko-KR" dirty="0"/>
              <a:t>Vector Instructions</a:t>
            </a:r>
          </a:p>
          <a:p>
            <a:r>
              <a:rPr lang="en-US" altLang="ko-KR" dirty="0"/>
              <a:t>Implementation</a:t>
            </a:r>
          </a:p>
          <a:p>
            <a:pPr lvl="1"/>
            <a:r>
              <a:rPr lang="en-US" altLang="ko-KR" dirty="0"/>
              <a:t>Hardwired Control</a:t>
            </a:r>
          </a:p>
          <a:p>
            <a:pPr lvl="1"/>
            <a:r>
              <a:rPr lang="en-US" altLang="ko-KR" dirty="0"/>
              <a:t>Highly Pipelined Functional Units</a:t>
            </a:r>
          </a:p>
          <a:p>
            <a:pPr lvl="1"/>
            <a:r>
              <a:rPr lang="en-US" altLang="ko-KR" dirty="0"/>
              <a:t>Interleaved </a:t>
            </a:r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ko-KR" dirty="0"/>
              <a:t>Memory System</a:t>
            </a:r>
          </a:p>
          <a:p>
            <a:pPr lvl="1"/>
            <a:r>
              <a:rPr lang="en-US" altLang="ko-KR" dirty="0"/>
              <a:t>No Data Caches</a:t>
            </a:r>
          </a:p>
          <a:p>
            <a:pPr lvl="2"/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</a:p>
          <a:p>
            <a:pPr lvl="1"/>
            <a:r>
              <a:rPr lang="en-US" altLang="ko-KR" dirty="0"/>
              <a:t>No Virtual Memory</a:t>
            </a:r>
          </a:p>
          <a:p>
            <a:endParaRPr lang="zh-CN" altLang="en-US" dirty="0"/>
          </a:p>
        </p:txBody>
      </p:sp>
      <p:pic>
        <p:nvPicPr>
          <p:cNvPr id="15" name="Picture 1" descr="500004254-03-01.jpeg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6" r="19846"/>
          <a:stretch/>
        </p:blipFill>
        <p:spPr>
          <a:xfrm>
            <a:off x="4572000" y="881322"/>
            <a:ext cx="4342644" cy="5396349"/>
          </a:xfrm>
        </p:spPr>
      </p:pic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99A-32D5-FB4F-8136-05CDC3A78BC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248400"/>
            <a:ext cx="2728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  <a:latin typeface="Calibri"/>
                <a:cs typeface="Calibri"/>
              </a:rPr>
              <a:t>[©Cray Research, 1976]</a:t>
            </a: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4720948D-B813-481A-A434-FEB76868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C63D808C-D241-45A2-8F46-510B0B897F4E}" type="datetime1">
              <a:rPr lang="zh-CN" altLang="en-US" smtClean="0"/>
              <a:t>2018/12/12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075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itle 273"/>
          <p:cNvSpPr>
            <a:spLocks noGrp="1"/>
          </p:cNvSpPr>
          <p:nvPr>
            <p:ph type="title"/>
          </p:nvPr>
        </p:nvSpPr>
        <p:spPr>
          <a:xfrm>
            <a:off x="685800" y="-76200"/>
            <a:ext cx="7292975" cy="736600"/>
          </a:xfrm>
        </p:spPr>
        <p:txBody>
          <a:bodyPr/>
          <a:lstStyle/>
          <a:p>
            <a:r>
              <a:rPr lang="en-US" altLang="ko-KR" dirty="0"/>
              <a:t>Vector Programming Model</a:t>
            </a:r>
            <a:endParaRPr lang="en-US" dirty="0"/>
          </a:p>
        </p:txBody>
      </p:sp>
      <p:sp>
        <p:nvSpPr>
          <p:cNvPr id="27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434-AF2A-0A49-A972-634FEAE2AC28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328131" name="Group 3"/>
          <p:cNvGrpSpPr>
            <a:grpSpLocks/>
          </p:cNvGrpSpPr>
          <p:nvPr/>
        </p:nvGrpSpPr>
        <p:grpSpPr bwMode="auto">
          <a:xfrm>
            <a:off x="228600" y="2894013"/>
            <a:ext cx="8686800" cy="1677988"/>
            <a:chOff x="144" y="1967"/>
            <a:chExt cx="5472" cy="1057"/>
          </a:xfrm>
        </p:grpSpPr>
        <p:sp>
          <p:nvSpPr>
            <p:cNvPr id="1328132" name="Rectangle 4"/>
            <p:cNvSpPr>
              <a:spLocks noChangeArrowheads="1"/>
            </p:cNvSpPr>
            <p:nvPr/>
          </p:nvSpPr>
          <p:spPr bwMode="auto">
            <a:xfrm>
              <a:off x="2400" y="2640"/>
              <a:ext cx="2592" cy="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133" name="Rectangle 5"/>
            <p:cNvSpPr>
              <a:spLocks noChangeArrowheads="1"/>
            </p:cNvSpPr>
            <p:nvPr/>
          </p:nvSpPr>
          <p:spPr bwMode="auto">
            <a:xfrm>
              <a:off x="2400" y="2064"/>
              <a:ext cx="2592" cy="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134" name="Rectangle 6"/>
            <p:cNvSpPr>
              <a:spLocks noChangeArrowheads="1"/>
            </p:cNvSpPr>
            <p:nvPr/>
          </p:nvSpPr>
          <p:spPr bwMode="auto">
            <a:xfrm>
              <a:off x="2400" y="2208"/>
              <a:ext cx="2592" cy="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grpSp>
          <p:nvGrpSpPr>
            <p:cNvPr id="1328135" name="Group 7"/>
            <p:cNvGrpSpPr>
              <a:grpSpLocks/>
            </p:cNvGrpSpPr>
            <p:nvPr/>
          </p:nvGrpSpPr>
          <p:grpSpPr bwMode="auto">
            <a:xfrm>
              <a:off x="2400" y="2640"/>
              <a:ext cx="2160" cy="48"/>
              <a:chOff x="1824" y="2928"/>
              <a:chExt cx="2160" cy="48"/>
            </a:xfrm>
          </p:grpSpPr>
          <p:sp>
            <p:nvSpPr>
              <p:cNvPr id="1328136" name="Rectangle 8"/>
              <p:cNvSpPr>
                <a:spLocks noChangeArrowheads="1"/>
              </p:cNvSpPr>
              <p:nvPr/>
            </p:nvSpPr>
            <p:spPr bwMode="auto">
              <a:xfrm>
                <a:off x="1824" y="2928"/>
                <a:ext cx="432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137" name="Rectangle 9"/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432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138" name="Rectangle 10"/>
              <p:cNvSpPr>
                <a:spLocks noChangeArrowheads="1"/>
              </p:cNvSpPr>
              <p:nvPr/>
            </p:nvSpPr>
            <p:spPr bwMode="auto">
              <a:xfrm>
                <a:off x="2688" y="2928"/>
                <a:ext cx="432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139" name="Rectangle 11"/>
              <p:cNvSpPr>
                <a:spLocks noChangeArrowheads="1"/>
              </p:cNvSpPr>
              <p:nvPr/>
            </p:nvSpPr>
            <p:spPr bwMode="auto">
              <a:xfrm>
                <a:off x="3120" y="2928"/>
                <a:ext cx="432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140" name="Rectangle 12"/>
              <p:cNvSpPr>
                <a:spLocks noChangeArrowheads="1"/>
              </p:cNvSpPr>
              <p:nvPr/>
            </p:nvSpPr>
            <p:spPr bwMode="auto">
              <a:xfrm>
                <a:off x="3552" y="2928"/>
                <a:ext cx="432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28141" name="Rectangle 13"/>
            <p:cNvSpPr>
              <a:spLocks noChangeArrowheads="1"/>
            </p:cNvSpPr>
            <p:nvPr/>
          </p:nvSpPr>
          <p:spPr bwMode="auto">
            <a:xfrm>
              <a:off x="4560" y="2640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142" name="Rectangle 14"/>
            <p:cNvSpPr>
              <a:spLocks noChangeArrowheads="1"/>
            </p:cNvSpPr>
            <p:nvPr/>
          </p:nvSpPr>
          <p:spPr bwMode="auto">
            <a:xfrm>
              <a:off x="2400" y="2208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143" name="Rectangle 15"/>
            <p:cNvSpPr>
              <a:spLocks noChangeArrowheads="1"/>
            </p:cNvSpPr>
            <p:nvPr/>
          </p:nvSpPr>
          <p:spPr bwMode="auto">
            <a:xfrm>
              <a:off x="2832" y="2208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144" name="Rectangle 16"/>
            <p:cNvSpPr>
              <a:spLocks noChangeArrowheads="1"/>
            </p:cNvSpPr>
            <p:nvPr/>
          </p:nvSpPr>
          <p:spPr bwMode="auto">
            <a:xfrm>
              <a:off x="3264" y="2208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145" name="Rectangle 17"/>
            <p:cNvSpPr>
              <a:spLocks noChangeArrowheads="1"/>
            </p:cNvSpPr>
            <p:nvPr/>
          </p:nvSpPr>
          <p:spPr bwMode="auto">
            <a:xfrm>
              <a:off x="3696" y="2208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146" name="Rectangle 18"/>
            <p:cNvSpPr>
              <a:spLocks noChangeArrowheads="1"/>
            </p:cNvSpPr>
            <p:nvPr/>
          </p:nvSpPr>
          <p:spPr bwMode="auto">
            <a:xfrm>
              <a:off x="4128" y="2208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147" name="Rectangle 19"/>
            <p:cNvSpPr>
              <a:spLocks noChangeArrowheads="1"/>
            </p:cNvSpPr>
            <p:nvPr/>
          </p:nvSpPr>
          <p:spPr bwMode="auto">
            <a:xfrm>
              <a:off x="4560" y="2208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148" name="Rectangle 20"/>
            <p:cNvSpPr>
              <a:spLocks noChangeArrowheads="1"/>
            </p:cNvSpPr>
            <p:nvPr/>
          </p:nvSpPr>
          <p:spPr bwMode="auto">
            <a:xfrm>
              <a:off x="2400" y="2064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149" name="Rectangle 21"/>
            <p:cNvSpPr>
              <a:spLocks noChangeArrowheads="1"/>
            </p:cNvSpPr>
            <p:nvPr/>
          </p:nvSpPr>
          <p:spPr bwMode="auto">
            <a:xfrm>
              <a:off x="2832" y="2064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150" name="Rectangle 22"/>
            <p:cNvSpPr>
              <a:spLocks noChangeArrowheads="1"/>
            </p:cNvSpPr>
            <p:nvPr/>
          </p:nvSpPr>
          <p:spPr bwMode="auto">
            <a:xfrm>
              <a:off x="3264" y="2064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151" name="Rectangle 23"/>
            <p:cNvSpPr>
              <a:spLocks noChangeArrowheads="1"/>
            </p:cNvSpPr>
            <p:nvPr/>
          </p:nvSpPr>
          <p:spPr bwMode="auto">
            <a:xfrm>
              <a:off x="3696" y="2064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152" name="Rectangle 24"/>
            <p:cNvSpPr>
              <a:spLocks noChangeArrowheads="1"/>
            </p:cNvSpPr>
            <p:nvPr/>
          </p:nvSpPr>
          <p:spPr bwMode="auto">
            <a:xfrm>
              <a:off x="4128" y="2064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153" name="Rectangle 25"/>
            <p:cNvSpPr>
              <a:spLocks noChangeArrowheads="1"/>
            </p:cNvSpPr>
            <p:nvPr/>
          </p:nvSpPr>
          <p:spPr bwMode="auto">
            <a:xfrm>
              <a:off x="4560" y="2064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grpSp>
          <p:nvGrpSpPr>
            <p:cNvPr id="1328154" name="Group 26"/>
            <p:cNvGrpSpPr>
              <a:grpSpLocks/>
            </p:cNvGrpSpPr>
            <p:nvPr/>
          </p:nvGrpSpPr>
          <p:grpSpPr bwMode="auto">
            <a:xfrm>
              <a:off x="2544" y="2112"/>
              <a:ext cx="192" cy="528"/>
              <a:chOff x="1968" y="2400"/>
              <a:chExt cx="192" cy="528"/>
            </a:xfrm>
          </p:grpSpPr>
          <p:sp>
            <p:nvSpPr>
              <p:cNvPr id="1328155" name="Oval 27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185" cy="19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altLang="ko-KR" dirty="0">
                    <a:latin typeface="Calibri"/>
                    <a:ea typeface="굴림" charset="-127"/>
                    <a:cs typeface="Calibri"/>
                  </a:rPr>
                  <a:t>+</a:t>
                </a:r>
              </a:p>
            </p:txBody>
          </p:sp>
          <p:sp>
            <p:nvSpPr>
              <p:cNvPr id="1328156" name="Line 28"/>
              <p:cNvSpPr>
                <a:spLocks noChangeShapeType="1"/>
              </p:cNvSpPr>
              <p:nvPr/>
            </p:nvSpPr>
            <p:spPr bwMode="auto">
              <a:xfrm>
                <a:off x="1968" y="2544"/>
                <a:ext cx="48" cy="9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157" name="Line 29"/>
              <p:cNvSpPr>
                <a:spLocks noChangeShapeType="1"/>
              </p:cNvSpPr>
              <p:nvPr/>
            </p:nvSpPr>
            <p:spPr bwMode="auto">
              <a:xfrm flipH="1">
                <a:off x="2112" y="2400"/>
                <a:ext cx="48" cy="24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158" name="Line 30"/>
              <p:cNvSpPr>
                <a:spLocks noChangeShapeType="1"/>
              </p:cNvSpPr>
              <p:nvPr/>
            </p:nvSpPr>
            <p:spPr bwMode="auto">
              <a:xfrm>
                <a:off x="2064" y="2832"/>
                <a:ext cx="0" cy="9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28159" name="Group 31"/>
            <p:cNvGrpSpPr>
              <a:grpSpLocks/>
            </p:cNvGrpSpPr>
            <p:nvPr/>
          </p:nvGrpSpPr>
          <p:grpSpPr bwMode="auto">
            <a:xfrm>
              <a:off x="2976" y="2112"/>
              <a:ext cx="192" cy="528"/>
              <a:chOff x="1968" y="2400"/>
              <a:chExt cx="192" cy="528"/>
            </a:xfrm>
          </p:grpSpPr>
          <p:sp>
            <p:nvSpPr>
              <p:cNvPr id="1328160" name="Oval 32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185" cy="19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altLang="ko-KR">
                    <a:latin typeface="Calibri"/>
                    <a:ea typeface="굴림" charset="-127"/>
                    <a:cs typeface="Calibri"/>
                  </a:rPr>
                  <a:t>+</a:t>
                </a:r>
              </a:p>
            </p:txBody>
          </p:sp>
          <p:sp>
            <p:nvSpPr>
              <p:cNvPr id="1328161" name="Line 33"/>
              <p:cNvSpPr>
                <a:spLocks noChangeShapeType="1"/>
              </p:cNvSpPr>
              <p:nvPr/>
            </p:nvSpPr>
            <p:spPr bwMode="auto">
              <a:xfrm>
                <a:off x="1968" y="2544"/>
                <a:ext cx="48" cy="9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162" name="Line 34"/>
              <p:cNvSpPr>
                <a:spLocks noChangeShapeType="1"/>
              </p:cNvSpPr>
              <p:nvPr/>
            </p:nvSpPr>
            <p:spPr bwMode="auto">
              <a:xfrm flipH="1">
                <a:off x="2112" y="2400"/>
                <a:ext cx="48" cy="24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163" name="Line 35"/>
              <p:cNvSpPr>
                <a:spLocks noChangeShapeType="1"/>
              </p:cNvSpPr>
              <p:nvPr/>
            </p:nvSpPr>
            <p:spPr bwMode="auto">
              <a:xfrm>
                <a:off x="2064" y="2832"/>
                <a:ext cx="0" cy="9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28164" name="Group 36"/>
            <p:cNvGrpSpPr>
              <a:grpSpLocks/>
            </p:cNvGrpSpPr>
            <p:nvPr/>
          </p:nvGrpSpPr>
          <p:grpSpPr bwMode="auto">
            <a:xfrm>
              <a:off x="3408" y="2112"/>
              <a:ext cx="192" cy="528"/>
              <a:chOff x="1968" y="2400"/>
              <a:chExt cx="192" cy="528"/>
            </a:xfrm>
          </p:grpSpPr>
          <p:sp>
            <p:nvSpPr>
              <p:cNvPr id="1328165" name="Oval 37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185" cy="19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altLang="ko-KR">
                    <a:latin typeface="Calibri"/>
                    <a:ea typeface="굴림" charset="-127"/>
                    <a:cs typeface="Calibri"/>
                  </a:rPr>
                  <a:t>+</a:t>
                </a:r>
              </a:p>
            </p:txBody>
          </p:sp>
          <p:sp>
            <p:nvSpPr>
              <p:cNvPr id="1328166" name="Line 38"/>
              <p:cNvSpPr>
                <a:spLocks noChangeShapeType="1"/>
              </p:cNvSpPr>
              <p:nvPr/>
            </p:nvSpPr>
            <p:spPr bwMode="auto">
              <a:xfrm>
                <a:off x="1968" y="2544"/>
                <a:ext cx="48" cy="9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167" name="Line 39"/>
              <p:cNvSpPr>
                <a:spLocks noChangeShapeType="1"/>
              </p:cNvSpPr>
              <p:nvPr/>
            </p:nvSpPr>
            <p:spPr bwMode="auto">
              <a:xfrm flipH="1">
                <a:off x="2112" y="2400"/>
                <a:ext cx="48" cy="24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168" name="Line 40"/>
              <p:cNvSpPr>
                <a:spLocks noChangeShapeType="1"/>
              </p:cNvSpPr>
              <p:nvPr/>
            </p:nvSpPr>
            <p:spPr bwMode="auto">
              <a:xfrm>
                <a:off x="2064" y="2832"/>
                <a:ext cx="0" cy="9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28169" name="Group 41"/>
            <p:cNvGrpSpPr>
              <a:grpSpLocks/>
            </p:cNvGrpSpPr>
            <p:nvPr/>
          </p:nvGrpSpPr>
          <p:grpSpPr bwMode="auto">
            <a:xfrm>
              <a:off x="3840" y="2112"/>
              <a:ext cx="192" cy="528"/>
              <a:chOff x="1968" y="2400"/>
              <a:chExt cx="192" cy="528"/>
            </a:xfrm>
          </p:grpSpPr>
          <p:sp>
            <p:nvSpPr>
              <p:cNvPr id="1328170" name="Oval 42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185" cy="19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altLang="ko-KR">
                    <a:latin typeface="Calibri"/>
                    <a:ea typeface="굴림" charset="-127"/>
                    <a:cs typeface="Calibri"/>
                  </a:rPr>
                  <a:t>+</a:t>
                </a:r>
              </a:p>
            </p:txBody>
          </p:sp>
          <p:sp>
            <p:nvSpPr>
              <p:cNvPr id="1328171" name="Line 43"/>
              <p:cNvSpPr>
                <a:spLocks noChangeShapeType="1"/>
              </p:cNvSpPr>
              <p:nvPr/>
            </p:nvSpPr>
            <p:spPr bwMode="auto">
              <a:xfrm>
                <a:off x="1968" y="2544"/>
                <a:ext cx="48" cy="9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172" name="Line 44"/>
              <p:cNvSpPr>
                <a:spLocks noChangeShapeType="1"/>
              </p:cNvSpPr>
              <p:nvPr/>
            </p:nvSpPr>
            <p:spPr bwMode="auto">
              <a:xfrm flipH="1">
                <a:off x="2112" y="2400"/>
                <a:ext cx="48" cy="24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173" name="Line 45"/>
              <p:cNvSpPr>
                <a:spLocks noChangeShapeType="1"/>
              </p:cNvSpPr>
              <p:nvPr/>
            </p:nvSpPr>
            <p:spPr bwMode="auto">
              <a:xfrm>
                <a:off x="2064" y="2832"/>
                <a:ext cx="0" cy="9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28174" name="Group 46"/>
            <p:cNvGrpSpPr>
              <a:grpSpLocks/>
            </p:cNvGrpSpPr>
            <p:nvPr/>
          </p:nvGrpSpPr>
          <p:grpSpPr bwMode="auto">
            <a:xfrm>
              <a:off x="4272" y="2112"/>
              <a:ext cx="192" cy="528"/>
              <a:chOff x="1968" y="2400"/>
              <a:chExt cx="192" cy="528"/>
            </a:xfrm>
          </p:grpSpPr>
          <p:sp>
            <p:nvSpPr>
              <p:cNvPr id="1328175" name="Oval 47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185" cy="19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altLang="ko-KR">
                    <a:latin typeface="Calibri"/>
                    <a:ea typeface="굴림" charset="-127"/>
                    <a:cs typeface="Calibri"/>
                  </a:rPr>
                  <a:t>+</a:t>
                </a:r>
              </a:p>
            </p:txBody>
          </p:sp>
          <p:sp>
            <p:nvSpPr>
              <p:cNvPr id="1328176" name="Line 48"/>
              <p:cNvSpPr>
                <a:spLocks noChangeShapeType="1"/>
              </p:cNvSpPr>
              <p:nvPr/>
            </p:nvSpPr>
            <p:spPr bwMode="auto">
              <a:xfrm>
                <a:off x="1968" y="2544"/>
                <a:ext cx="48" cy="9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177" name="Line 49"/>
              <p:cNvSpPr>
                <a:spLocks noChangeShapeType="1"/>
              </p:cNvSpPr>
              <p:nvPr/>
            </p:nvSpPr>
            <p:spPr bwMode="auto">
              <a:xfrm flipH="1">
                <a:off x="2112" y="2400"/>
                <a:ext cx="48" cy="24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178" name="Line 50"/>
              <p:cNvSpPr>
                <a:spLocks noChangeShapeType="1"/>
              </p:cNvSpPr>
              <p:nvPr/>
            </p:nvSpPr>
            <p:spPr bwMode="auto">
              <a:xfrm>
                <a:off x="2064" y="2832"/>
                <a:ext cx="0" cy="9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28179" name="Group 51"/>
            <p:cNvGrpSpPr>
              <a:grpSpLocks/>
            </p:cNvGrpSpPr>
            <p:nvPr/>
          </p:nvGrpSpPr>
          <p:grpSpPr bwMode="auto">
            <a:xfrm>
              <a:off x="4704" y="2112"/>
              <a:ext cx="192" cy="528"/>
              <a:chOff x="1968" y="2400"/>
              <a:chExt cx="192" cy="528"/>
            </a:xfrm>
          </p:grpSpPr>
          <p:sp>
            <p:nvSpPr>
              <p:cNvPr id="1328180" name="Oval 52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185" cy="19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altLang="ko-KR" dirty="0">
                    <a:latin typeface="Calibri"/>
                    <a:ea typeface="굴림" charset="-127"/>
                    <a:cs typeface="Calibri"/>
                  </a:rPr>
                  <a:t>+</a:t>
                </a:r>
              </a:p>
            </p:txBody>
          </p:sp>
          <p:sp>
            <p:nvSpPr>
              <p:cNvPr id="1328181" name="Line 53"/>
              <p:cNvSpPr>
                <a:spLocks noChangeShapeType="1"/>
              </p:cNvSpPr>
              <p:nvPr/>
            </p:nvSpPr>
            <p:spPr bwMode="auto">
              <a:xfrm>
                <a:off x="1968" y="2544"/>
                <a:ext cx="48" cy="9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182" name="Line 54"/>
              <p:cNvSpPr>
                <a:spLocks noChangeShapeType="1"/>
              </p:cNvSpPr>
              <p:nvPr/>
            </p:nvSpPr>
            <p:spPr bwMode="auto">
              <a:xfrm flipH="1">
                <a:off x="2112" y="2400"/>
                <a:ext cx="48" cy="24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183" name="Line 55"/>
              <p:cNvSpPr>
                <a:spLocks noChangeShapeType="1"/>
              </p:cNvSpPr>
              <p:nvPr/>
            </p:nvSpPr>
            <p:spPr bwMode="auto">
              <a:xfrm>
                <a:off x="2064" y="2832"/>
                <a:ext cx="0" cy="9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28184" name="Text Box 56"/>
            <p:cNvSpPr txBox="1">
              <a:spLocks noChangeArrowheads="1"/>
            </p:cNvSpPr>
            <p:nvPr/>
          </p:nvSpPr>
          <p:spPr bwMode="auto">
            <a:xfrm>
              <a:off x="2448" y="2688"/>
              <a:ext cx="407" cy="25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 b="1" dirty="0">
                  <a:latin typeface="Courier New"/>
                  <a:ea typeface="굴림" charset="-127"/>
                  <a:cs typeface="Courier New"/>
                </a:rPr>
                <a:t>[0]</a:t>
              </a:r>
            </a:p>
          </p:txBody>
        </p:sp>
        <p:sp>
          <p:nvSpPr>
            <p:cNvPr id="1328185" name="Text Box 57"/>
            <p:cNvSpPr txBox="1">
              <a:spLocks noChangeArrowheads="1"/>
            </p:cNvSpPr>
            <p:nvPr/>
          </p:nvSpPr>
          <p:spPr bwMode="auto">
            <a:xfrm>
              <a:off x="2880" y="2688"/>
              <a:ext cx="407" cy="25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 b="1" dirty="0">
                  <a:latin typeface="Courier New"/>
                  <a:ea typeface="굴림" charset="-127"/>
                  <a:cs typeface="Courier New"/>
                </a:rPr>
                <a:t>[1]</a:t>
              </a:r>
            </a:p>
          </p:txBody>
        </p:sp>
        <p:sp>
          <p:nvSpPr>
            <p:cNvPr id="1328186" name="Text Box 58"/>
            <p:cNvSpPr txBox="1">
              <a:spLocks noChangeArrowheads="1"/>
            </p:cNvSpPr>
            <p:nvPr/>
          </p:nvSpPr>
          <p:spPr bwMode="auto">
            <a:xfrm>
              <a:off x="4416" y="2688"/>
              <a:ext cx="795" cy="25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 b="1" dirty="0">
                  <a:latin typeface="Courier New"/>
                  <a:ea typeface="굴림" charset="-127"/>
                  <a:cs typeface="Courier New"/>
                </a:rPr>
                <a:t>[VLR-1]</a:t>
              </a:r>
            </a:p>
          </p:txBody>
        </p:sp>
        <p:sp>
          <p:nvSpPr>
            <p:cNvPr id="1328187" name="Text Box 59"/>
            <p:cNvSpPr txBox="1">
              <a:spLocks noChangeArrowheads="1"/>
            </p:cNvSpPr>
            <p:nvPr/>
          </p:nvSpPr>
          <p:spPr bwMode="auto">
            <a:xfrm>
              <a:off x="288" y="2109"/>
              <a:ext cx="1728" cy="64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 dirty="0">
                  <a:latin typeface="Calibri"/>
                  <a:ea typeface="굴림" charset="-127"/>
                  <a:cs typeface="Calibri"/>
                </a:rPr>
                <a:t>Vector Arithmetic Instructions</a:t>
              </a:r>
            </a:p>
            <a:p>
              <a:r>
                <a:rPr lang="en-US" altLang="ko-KR" sz="2000" b="1" dirty="0" err="1">
                  <a:latin typeface="Courier New"/>
                  <a:ea typeface="굴림" charset="-127"/>
                  <a:cs typeface="Courier New"/>
                </a:rPr>
                <a:t>vadd</a:t>
              </a:r>
              <a:r>
                <a:rPr lang="en-US" altLang="ko-KR" sz="2000" b="1" dirty="0">
                  <a:latin typeface="Courier New"/>
                  <a:ea typeface="굴림" charset="-127"/>
                  <a:cs typeface="Courier New"/>
                </a:rPr>
                <a:t> v3, v1, v2</a:t>
              </a:r>
            </a:p>
          </p:txBody>
        </p:sp>
        <p:sp>
          <p:nvSpPr>
            <p:cNvPr id="1328188" name="Text Box 60"/>
            <p:cNvSpPr txBox="1">
              <a:spLocks noChangeArrowheads="1"/>
            </p:cNvSpPr>
            <p:nvPr/>
          </p:nvSpPr>
          <p:spPr bwMode="auto">
            <a:xfrm>
              <a:off x="2102" y="2543"/>
              <a:ext cx="310" cy="25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 b="1">
                  <a:latin typeface="Courier New"/>
                  <a:ea typeface="굴림" charset="-127"/>
                  <a:cs typeface="Courier New"/>
                </a:rPr>
                <a:t>v3</a:t>
              </a:r>
            </a:p>
          </p:txBody>
        </p:sp>
        <p:sp>
          <p:nvSpPr>
            <p:cNvPr id="1328189" name="Text Box 61"/>
            <p:cNvSpPr txBox="1">
              <a:spLocks noChangeArrowheads="1"/>
            </p:cNvSpPr>
            <p:nvPr/>
          </p:nvSpPr>
          <p:spPr bwMode="auto">
            <a:xfrm>
              <a:off x="2102" y="2111"/>
              <a:ext cx="310" cy="25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 b="1">
                  <a:latin typeface="Courier New"/>
                  <a:ea typeface="굴림" charset="-127"/>
                  <a:cs typeface="Courier New"/>
                </a:rPr>
                <a:t>v2</a:t>
              </a:r>
            </a:p>
          </p:txBody>
        </p:sp>
        <p:sp>
          <p:nvSpPr>
            <p:cNvPr id="1328190" name="Text Box 62"/>
            <p:cNvSpPr txBox="1">
              <a:spLocks noChangeArrowheads="1"/>
            </p:cNvSpPr>
            <p:nvPr/>
          </p:nvSpPr>
          <p:spPr bwMode="auto">
            <a:xfrm>
              <a:off x="2102" y="1967"/>
              <a:ext cx="310" cy="25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 b="1" dirty="0">
                  <a:latin typeface="Courier New"/>
                  <a:ea typeface="굴림" charset="-127"/>
                  <a:cs typeface="Courier New"/>
                </a:rPr>
                <a:t>v1</a:t>
              </a:r>
            </a:p>
          </p:txBody>
        </p:sp>
        <p:sp>
          <p:nvSpPr>
            <p:cNvPr id="1328191" name="AutoShape 63"/>
            <p:cNvSpPr>
              <a:spLocks noChangeArrowheads="1"/>
            </p:cNvSpPr>
            <p:nvPr/>
          </p:nvSpPr>
          <p:spPr bwMode="auto">
            <a:xfrm>
              <a:off x="144" y="2016"/>
              <a:ext cx="5472" cy="1008"/>
            </a:xfrm>
            <a:prstGeom prst="roundRect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28192" name="Group 64"/>
          <p:cNvGrpSpPr>
            <a:grpSpLocks/>
          </p:cNvGrpSpPr>
          <p:nvPr/>
        </p:nvGrpSpPr>
        <p:grpSpPr bwMode="auto">
          <a:xfrm>
            <a:off x="228600" y="547688"/>
            <a:ext cx="8686800" cy="2276475"/>
            <a:chOff x="144" y="489"/>
            <a:chExt cx="5472" cy="1434"/>
          </a:xfrm>
        </p:grpSpPr>
        <p:grpSp>
          <p:nvGrpSpPr>
            <p:cNvPr id="1328193" name="Group 65"/>
            <p:cNvGrpSpPr>
              <a:grpSpLocks/>
            </p:cNvGrpSpPr>
            <p:nvPr/>
          </p:nvGrpSpPr>
          <p:grpSpPr bwMode="auto">
            <a:xfrm>
              <a:off x="768" y="768"/>
              <a:ext cx="429" cy="624"/>
              <a:chOff x="864" y="912"/>
              <a:chExt cx="528" cy="768"/>
            </a:xfrm>
          </p:grpSpPr>
          <p:sp>
            <p:nvSpPr>
              <p:cNvPr id="1328194" name="Rectangle 66"/>
              <p:cNvSpPr>
                <a:spLocks noChangeArrowheads="1"/>
              </p:cNvSpPr>
              <p:nvPr/>
            </p:nvSpPr>
            <p:spPr bwMode="auto">
              <a:xfrm>
                <a:off x="864" y="91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195" name="Rectangle 67"/>
              <p:cNvSpPr>
                <a:spLocks noChangeArrowheads="1"/>
              </p:cNvSpPr>
              <p:nvPr/>
            </p:nvSpPr>
            <p:spPr bwMode="auto">
              <a:xfrm>
                <a:off x="864" y="96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196" name="Rectangle 68"/>
              <p:cNvSpPr>
                <a:spLocks noChangeArrowheads="1"/>
              </p:cNvSpPr>
              <p:nvPr/>
            </p:nvSpPr>
            <p:spPr bwMode="auto">
              <a:xfrm>
                <a:off x="864" y="100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197" name="Rectangle 69"/>
              <p:cNvSpPr>
                <a:spLocks noChangeArrowheads="1"/>
              </p:cNvSpPr>
              <p:nvPr/>
            </p:nvSpPr>
            <p:spPr bwMode="auto">
              <a:xfrm>
                <a:off x="864" y="105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198" name="Rectangle 70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199" name="Rectangle 71"/>
              <p:cNvSpPr>
                <a:spLocks noChangeArrowheads="1"/>
              </p:cNvSpPr>
              <p:nvPr/>
            </p:nvSpPr>
            <p:spPr bwMode="auto">
              <a:xfrm>
                <a:off x="864" y="115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00" name="Rectangle 72"/>
              <p:cNvSpPr>
                <a:spLocks noChangeArrowheads="1"/>
              </p:cNvSpPr>
              <p:nvPr/>
            </p:nvSpPr>
            <p:spPr bwMode="auto">
              <a:xfrm>
                <a:off x="864" y="120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01" name="Rectangle 73"/>
              <p:cNvSpPr>
                <a:spLocks noChangeArrowheads="1"/>
              </p:cNvSpPr>
              <p:nvPr/>
            </p:nvSpPr>
            <p:spPr bwMode="auto">
              <a:xfrm>
                <a:off x="864" y="124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02" name="Rectangle 74"/>
              <p:cNvSpPr>
                <a:spLocks noChangeArrowheads="1"/>
              </p:cNvSpPr>
              <p:nvPr/>
            </p:nvSpPr>
            <p:spPr bwMode="auto">
              <a:xfrm>
                <a:off x="864" y="129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03" name="Rectangle 75"/>
              <p:cNvSpPr>
                <a:spLocks noChangeArrowheads="1"/>
              </p:cNvSpPr>
              <p:nvPr/>
            </p:nvSpPr>
            <p:spPr bwMode="auto">
              <a:xfrm>
                <a:off x="864" y="134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04" name="Rectangle 76"/>
              <p:cNvSpPr>
                <a:spLocks noChangeArrowheads="1"/>
              </p:cNvSpPr>
              <p:nvPr/>
            </p:nvSpPr>
            <p:spPr bwMode="auto">
              <a:xfrm>
                <a:off x="864" y="139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05" name="Rectangle 77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06" name="Rectangle 78"/>
              <p:cNvSpPr>
                <a:spLocks noChangeArrowheads="1"/>
              </p:cNvSpPr>
              <p:nvPr/>
            </p:nvSpPr>
            <p:spPr bwMode="auto">
              <a:xfrm>
                <a:off x="864" y="148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07" name="Rectangle 79"/>
              <p:cNvSpPr>
                <a:spLocks noChangeArrowheads="1"/>
              </p:cNvSpPr>
              <p:nvPr/>
            </p:nvSpPr>
            <p:spPr bwMode="auto">
              <a:xfrm>
                <a:off x="864" y="153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08" name="Rectangle 80"/>
              <p:cNvSpPr>
                <a:spLocks noChangeArrowheads="1"/>
              </p:cNvSpPr>
              <p:nvPr/>
            </p:nvSpPr>
            <p:spPr bwMode="auto">
              <a:xfrm>
                <a:off x="864" y="158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09" name="Rectangle 81"/>
              <p:cNvSpPr>
                <a:spLocks noChangeArrowheads="1"/>
              </p:cNvSpPr>
              <p:nvPr/>
            </p:nvSpPr>
            <p:spPr bwMode="auto">
              <a:xfrm>
                <a:off x="864" y="163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28210" name="Text Box 82"/>
            <p:cNvSpPr txBox="1">
              <a:spLocks noChangeArrowheads="1"/>
            </p:cNvSpPr>
            <p:nvPr/>
          </p:nvSpPr>
          <p:spPr bwMode="auto">
            <a:xfrm>
              <a:off x="271" y="489"/>
              <a:ext cx="1403" cy="29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i="1" dirty="0">
                  <a:latin typeface="Calibri"/>
                  <a:ea typeface="굴림" charset="-127"/>
                  <a:cs typeface="Calibri"/>
                </a:rPr>
                <a:t>Scalar Registers</a:t>
              </a:r>
            </a:p>
          </p:txBody>
        </p:sp>
        <p:sp>
          <p:nvSpPr>
            <p:cNvPr id="1328211" name="Text Box 83"/>
            <p:cNvSpPr txBox="1">
              <a:spLocks noChangeArrowheads="1"/>
            </p:cNvSpPr>
            <p:nvPr/>
          </p:nvSpPr>
          <p:spPr bwMode="auto">
            <a:xfrm>
              <a:off x="480" y="1247"/>
              <a:ext cx="310" cy="25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 b="1" dirty="0">
                  <a:latin typeface="Courier New"/>
                  <a:ea typeface="굴림" charset="-127"/>
                  <a:cs typeface="Courier New"/>
                </a:rPr>
                <a:t>x0</a:t>
              </a:r>
            </a:p>
          </p:txBody>
        </p:sp>
        <p:sp>
          <p:nvSpPr>
            <p:cNvPr id="1328212" name="Text Box 84"/>
            <p:cNvSpPr txBox="1">
              <a:spLocks noChangeArrowheads="1"/>
            </p:cNvSpPr>
            <p:nvPr/>
          </p:nvSpPr>
          <p:spPr bwMode="auto">
            <a:xfrm>
              <a:off x="384" y="671"/>
              <a:ext cx="407" cy="25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 b="1" dirty="0">
                  <a:latin typeface="Courier New"/>
                  <a:ea typeface="굴림" charset="-127"/>
                  <a:cs typeface="Courier New"/>
                </a:rPr>
                <a:t>x31</a:t>
              </a:r>
            </a:p>
          </p:txBody>
        </p:sp>
        <p:sp>
          <p:nvSpPr>
            <p:cNvPr id="1328213" name="Text Box 85"/>
            <p:cNvSpPr txBox="1">
              <a:spLocks noChangeArrowheads="1"/>
            </p:cNvSpPr>
            <p:nvPr/>
          </p:nvSpPr>
          <p:spPr bwMode="auto">
            <a:xfrm>
              <a:off x="3006" y="489"/>
              <a:ext cx="1438" cy="29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i="1" dirty="0">
                  <a:latin typeface="Calibri"/>
                  <a:ea typeface="굴림" charset="-127"/>
                  <a:cs typeface="Calibri"/>
                </a:rPr>
                <a:t>Vector Registers</a:t>
              </a:r>
            </a:p>
          </p:txBody>
        </p:sp>
        <p:sp>
          <p:nvSpPr>
            <p:cNvPr id="1328214" name="Text Box 86"/>
            <p:cNvSpPr txBox="1">
              <a:spLocks noChangeArrowheads="1"/>
            </p:cNvSpPr>
            <p:nvPr/>
          </p:nvSpPr>
          <p:spPr bwMode="auto">
            <a:xfrm>
              <a:off x="1488" y="1247"/>
              <a:ext cx="310" cy="25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 b="1" dirty="0">
                  <a:latin typeface="Courier New"/>
                  <a:ea typeface="굴림" charset="-127"/>
                  <a:cs typeface="Courier New"/>
                </a:rPr>
                <a:t>v0</a:t>
              </a:r>
            </a:p>
          </p:txBody>
        </p:sp>
        <p:sp>
          <p:nvSpPr>
            <p:cNvPr id="1328215" name="Text Box 87"/>
            <p:cNvSpPr txBox="1">
              <a:spLocks noChangeArrowheads="1"/>
            </p:cNvSpPr>
            <p:nvPr/>
          </p:nvSpPr>
          <p:spPr bwMode="auto">
            <a:xfrm>
              <a:off x="1424" y="671"/>
              <a:ext cx="407" cy="25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 b="1" dirty="0">
                  <a:latin typeface="Courier New"/>
                  <a:ea typeface="굴림" charset="-127"/>
                  <a:cs typeface="Courier New"/>
                </a:rPr>
                <a:t>v31</a:t>
              </a:r>
            </a:p>
          </p:txBody>
        </p:sp>
        <p:grpSp>
          <p:nvGrpSpPr>
            <p:cNvPr id="1328216" name="Group 88"/>
            <p:cNvGrpSpPr>
              <a:grpSpLocks/>
            </p:cNvGrpSpPr>
            <p:nvPr/>
          </p:nvGrpSpPr>
          <p:grpSpPr bwMode="auto">
            <a:xfrm>
              <a:off x="1776" y="768"/>
              <a:ext cx="429" cy="624"/>
              <a:chOff x="864" y="912"/>
              <a:chExt cx="528" cy="768"/>
            </a:xfrm>
          </p:grpSpPr>
          <p:sp>
            <p:nvSpPr>
              <p:cNvPr id="1328217" name="Rectangle 89"/>
              <p:cNvSpPr>
                <a:spLocks noChangeArrowheads="1"/>
              </p:cNvSpPr>
              <p:nvPr/>
            </p:nvSpPr>
            <p:spPr bwMode="auto">
              <a:xfrm>
                <a:off x="864" y="91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18" name="Rectangle 90"/>
              <p:cNvSpPr>
                <a:spLocks noChangeArrowheads="1"/>
              </p:cNvSpPr>
              <p:nvPr/>
            </p:nvSpPr>
            <p:spPr bwMode="auto">
              <a:xfrm>
                <a:off x="864" y="96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19" name="Rectangle 91"/>
              <p:cNvSpPr>
                <a:spLocks noChangeArrowheads="1"/>
              </p:cNvSpPr>
              <p:nvPr/>
            </p:nvSpPr>
            <p:spPr bwMode="auto">
              <a:xfrm>
                <a:off x="864" y="100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20" name="Rectangle 92"/>
              <p:cNvSpPr>
                <a:spLocks noChangeArrowheads="1"/>
              </p:cNvSpPr>
              <p:nvPr/>
            </p:nvSpPr>
            <p:spPr bwMode="auto">
              <a:xfrm>
                <a:off x="864" y="105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21" name="Rectangle 93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22" name="Rectangle 94"/>
              <p:cNvSpPr>
                <a:spLocks noChangeArrowheads="1"/>
              </p:cNvSpPr>
              <p:nvPr/>
            </p:nvSpPr>
            <p:spPr bwMode="auto">
              <a:xfrm>
                <a:off x="864" y="115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23" name="Rectangle 95"/>
              <p:cNvSpPr>
                <a:spLocks noChangeArrowheads="1"/>
              </p:cNvSpPr>
              <p:nvPr/>
            </p:nvSpPr>
            <p:spPr bwMode="auto">
              <a:xfrm>
                <a:off x="864" y="120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24" name="Rectangle 96"/>
              <p:cNvSpPr>
                <a:spLocks noChangeArrowheads="1"/>
              </p:cNvSpPr>
              <p:nvPr/>
            </p:nvSpPr>
            <p:spPr bwMode="auto">
              <a:xfrm>
                <a:off x="864" y="124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25" name="Rectangle 97"/>
              <p:cNvSpPr>
                <a:spLocks noChangeArrowheads="1"/>
              </p:cNvSpPr>
              <p:nvPr/>
            </p:nvSpPr>
            <p:spPr bwMode="auto">
              <a:xfrm>
                <a:off x="864" y="129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26" name="Rectangle 98"/>
              <p:cNvSpPr>
                <a:spLocks noChangeArrowheads="1"/>
              </p:cNvSpPr>
              <p:nvPr/>
            </p:nvSpPr>
            <p:spPr bwMode="auto">
              <a:xfrm>
                <a:off x="864" y="134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27" name="Rectangle 99"/>
              <p:cNvSpPr>
                <a:spLocks noChangeArrowheads="1"/>
              </p:cNvSpPr>
              <p:nvPr/>
            </p:nvSpPr>
            <p:spPr bwMode="auto">
              <a:xfrm>
                <a:off x="864" y="139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28" name="Rectangle 100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29" name="Rectangle 101"/>
              <p:cNvSpPr>
                <a:spLocks noChangeArrowheads="1"/>
              </p:cNvSpPr>
              <p:nvPr/>
            </p:nvSpPr>
            <p:spPr bwMode="auto">
              <a:xfrm>
                <a:off x="864" y="148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30" name="Rectangle 102"/>
              <p:cNvSpPr>
                <a:spLocks noChangeArrowheads="1"/>
              </p:cNvSpPr>
              <p:nvPr/>
            </p:nvSpPr>
            <p:spPr bwMode="auto">
              <a:xfrm>
                <a:off x="864" y="153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31" name="Rectangle 103"/>
              <p:cNvSpPr>
                <a:spLocks noChangeArrowheads="1"/>
              </p:cNvSpPr>
              <p:nvPr/>
            </p:nvSpPr>
            <p:spPr bwMode="auto">
              <a:xfrm>
                <a:off x="864" y="158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32" name="Rectangle 104"/>
              <p:cNvSpPr>
                <a:spLocks noChangeArrowheads="1"/>
              </p:cNvSpPr>
              <p:nvPr/>
            </p:nvSpPr>
            <p:spPr bwMode="auto">
              <a:xfrm>
                <a:off x="864" y="163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28233" name="Text Box 105"/>
            <p:cNvSpPr txBox="1">
              <a:spLocks noChangeArrowheads="1"/>
            </p:cNvSpPr>
            <p:nvPr/>
          </p:nvSpPr>
          <p:spPr bwMode="auto">
            <a:xfrm>
              <a:off x="1809" y="1343"/>
              <a:ext cx="407" cy="25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 b="1">
                  <a:latin typeface="Courier New"/>
                  <a:ea typeface="굴림" charset="-127"/>
                  <a:cs typeface="Courier New"/>
                </a:rPr>
                <a:t>[0]</a:t>
              </a:r>
            </a:p>
          </p:txBody>
        </p:sp>
        <p:grpSp>
          <p:nvGrpSpPr>
            <p:cNvPr id="1328234" name="Group 106"/>
            <p:cNvGrpSpPr>
              <a:grpSpLocks/>
            </p:cNvGrpSpPr>
            <p:nvPr/>
          </p:nvGrpSpPr>
          <p:grpSpPr bwMode="auto">
            <a:xfrm>
              <a:off x="2208" y="768"/>
              <a:ext cx="429" cy="624"/>
              <a:chOff x="864" y="912"/>
              <a:chExt cx="528" cy="768"/>
            </a:xfrm>
          </p:grpSpPr>
          <p:sp>
            <p:nvSpPr>
              <p:cNvPr id="1328235" name="Rectangle 107"/>
              <p:cNvSpPr>
                <a:spLocks noChangeArrowheads="1"/>
              </p:cNvSpPr>
              <p:nvPr/>
            </p:nvSpPr>
            <p:spPr bwMode="auto">
              <a:xfrm>
                <a:off x="864" y="91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36" name="Rectangle 108"/>
              <p:cNvSpPr>
                <a:spLocks noChangeArrowheads="1"/>
              </p:cNvSpPr>
              <p:nvPr/>
            </p:nvSpPr>
            <p:spPr bwMode="auto">
              <a:xfrm>
                <a:off x="864" y="96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37" name="Rectangle 109"/>
              <p:cNvSpPr>
                <a:spLocks noChangeArrowheads="1"/>
              </p:cNvSpPr>
              <p:nvPr/>
            </p:nvSpPr>
            <p:spPr bwMode="auto">
              <a:xfrm>
                <a:off x="864" y="100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38" name="Rectangle 110"/>
              <p:cNvSpPr>
                <a:spLocks noChangeArrowheads="1"/>
              </p:cNvSpPr>
              <p:nvPr/>
            </p:nvSpPr>
            <p:spPr bwMode="auto">
              <a:xfrm>
                <a:off x="864" y="105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39" name="Rectangle 111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40" name="Rectangle 112"/>
              <p:cNvSpPr>
                <a:spLocks noChangeArrowheads="1"/>
              </p:cNvSpPr>
              <p:nvPr/>
            </p:nvSpPr>
            <p:spPr bwMode="auto">
              <a:xfrm>
                <a:off x="864" y="115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41" name="Rectangle 113"/>
              <p:cNvSpPr>
                <a:spLocks noChangeArrowheads="1"/>
              </p:cNvSpPr>
              <p:nvPr/>
            </p:nvSpPr>
            <p:spPr bwMode="auto">
              <a:xfrm>
                <a:off x="864" y="120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42" name="Rectangle 114"/>
              <p:cNvSpPr>
                <a:spLocks noChangeArrowheads="1"/>
              </p:cNvSpPr>
              <p:nvPr/>
            </p:nvSpPr>
            <p:spPr bwMode="auto">
              <a:xfrm>
                <a:off x="864" y="124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43" name="Rectangle 115"/>
              <p:cNvSpPr>
                <a:spLocks noChangeArrowheads="1"/>
              </p:cNvSpPr>
              <p:nvPr/>
            </p:nvSpPr>
            <p:spPr bwMode="auto">
              <a:xfrm>
                <a:off x="864" y="129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44" name="Rectangle 116"/>
              <p:cNvSpPr>
                <a:spLocks noChangeArrowheads="1"/>
              </p:cNvSpPr>
              <p:nvPr/>
            </p:nvSpPr>
            <p:spPr bwMode="auto">
              <a:xfrm>
                <a:off x="864" y="134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45" name="Rectangle 117"/>
              <p:cNvSpPr>
                <a:spLocks noChangeArrowheads="1"/>
              </p:cNvSpPr>
              <p:nvPr/>
            </p:nvSpPr>
            <p:spPr bwMode="auto">
              <a:xfrm>
                <a:off x="864" y="139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46" name="Rectangle 118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47" name="Rectangle 119"/>
              <p:cNvSpPr>
                <a:spLocks noChangeArrowheads="1"/>
              </p:cNvSpPr>
              <p:nvPr/>
            </p:nvSpPr>
            <p:spPr bwMode="auto">
              <a:xfrm>
                <a:off x="864" y="148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48" name="Rectangle 120"/>
              <p:cNvSpPr>
                <a:spLocks noChangeArrowheads="1"/>
              </p:cNvSpPr>
              <p:nvPr/>
            </p:nvSpPr>
            <p:spPr bwMode="auto">
              <a:xfrm>
                <a:off x="864" y="153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49" name="Rectangle 121"/>
              <p:cNvSpPr>
                <a:spLocks noChangeArrowheads="1"/>
              </p:cNvSpPr>
              <p:nvPr/>
            </p:nvSpPr>
            <p:spPr bwMode="auto">
              <a:xfrm>
                <a:off x="864" y="158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50" name="Rectangle 122"/>
              <p:cNvSpPr>
                <a:spLocks noChangeArrowheads="1"/>
              </p:cNvSpPr>
              <p:nvPr/>
            </p:nvSpPr>
            <p:spPr bwMode="auto">
              <a:xfrm>
                <a:off x="864" y="163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28251" name="Text Box 123"/>
            <p:cNvSpPr txBox="1">
              <a:spLocks noChangeArrowheads="1"/>
            </p:cNvSpPr>
            <p:nvPr/>
          </p:nvSpPr>
          <p:spPr bwMode="auto">
            <a:xfrm>
              <a:off x="2241" y="1343"/>
              <a:ext cx="407" cy="25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 b="1">
                  <a:latin typeface="Courier New"/>
                  <a:ea typeface="굴림" charset="-127"/>
                  <a:cs typeface="Courier New"/>
                </a:rPr>
                <a:t>[1]</a:t>
              </a:r>
            </a:p>
          </p:txBody>
        </p:sp>
        <p:grpSp>
          <p:nvGrpSpPr>
            <p:cNvPr id="1328252" name="Group 124"/>
            <p:cNvGrpSpPr>
              <a:grpSpLocks/>
            </p:cNvGrpSpPr>
            <p:nvPr/>
          </p:nvGrpSpPr>
          <p:grpSpPr bwMode="auto">
            <a:xfrm>
              <a:off x="2640" y="768"/>
              <a:ext cx="429" cy="624"/>
              <a:chOff x="864" y="912"/>
              <a:chExt cx="528" cy="768"/>
            </a:xfrm>
          </p:grpSpPr>
          <p:sp>
            <p:nvSpPr>
              <p:cNvPr id="1328253" name="Rectangle 125"/>
              <p:cNvSpPr>
                <a:spLocks noChangeArrowheads="1"/>
              </p:cNvSpPr>
              <p:nvPr/>
            </p:nvSpPr>
            <p:spPr bwMode="auto">
              <a:xfrm>
                <a:off x="864" y="91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54" name="Rectangle 126"/>
              <p:cNvSpPr>
                <a:spLocks noChangeArrowheads="1"/>
              </p:cNvSpPr>
              <p:nvPr/>
            </p:nvSpPr>
            <p:spPr bwMode="auto">
              <a:xfrm>
                <a:off x="864" y="96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55" name="Rectangle 127"/>
              <p:cNvSpPr>
                <a:spLocks noChangeArrowheads="1"/>
              </p:cNvSpPr>
              <p:nvPr/>
            </p:nvSpPr>
            <p:spPr bwMode="auto">
              <a:xfrm>
                <a:off x="864" y="100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56" name="Rectangle 128"/>
              <p:cNvSpPr>
                <a:spLocks noChangeArrowheads="1"/>
              </p:cNvSpPr>
              <p:nvPr/>
            </p:nvSpPr>
            <p:spPr bwMode="auto">
              <a:xfrm>
                <a:off x="864" y="105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57" name="Rectangle 129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58" name="Rectangle 130"/>
              <p:cNvSpPr>
                <a:spLocks noChangeArrowheads="1"/>
              </p:cNvSpPr>
              <p:nvPr/>
            </p:nvSpPr>
            <p:spPr bwMode="auto">
              <a:xfrm>
                <a:off x="864" y="115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59" name="Rectangle 131"/>
              <p:cNvSpPr>
                <a:spLocks noChangeArrowheads="1"/>
              </p:cNvSpPr>
              <p:nvPr/>
            </p:nvSpPr>
            <p:spPr bwMode="auto">
              <a:xfrm>
                <a:off x="864" y="120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60" name="Rectangle 132"/>
              <p:cNvSpPr>
                <a:spLocks noChangeArrowheads="1"/>
              </p:cNvSpPr>
              <p:nvPr/>
            </p:nvSpPr>
            <p:spPr bwMode="auto">
              <a:xfrm>
                <a:off x="864" y="124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61" name="Rectangle 133"/>
              <p:cNvSpPr>
                <a:spLocks noChangeArrowheads="1"/>
              </p:cNvSpPr>
              <p:nvPr/>
            </p:nvSpPr>
            <p:spPr bwMode="auto">
              <a:xfrm>
                <a:off x="864" y="129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62" name="Rectangle 134"/>
              <p:cNvSpPr>
                <a:spLocks noChangeArrowheads="1"/>
              </p:cNvSpPr>
              <p:nvPr/>
            </p:nvSpPr>
            <p:spPr bwMode="auto">
              <a:xfrm>
                <a:off x="864" y="134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63" name="Rectangle 135"/>
              <p:cNvSpPr>
                <a:spLocks noChangeArrowheads="1"/>
              </p:cNvSpPr>
              <p:nvPr/>
            </p:nvSpPr>
            <p:spPr bwMode="auto">
              <a:xfrm>
                <a:off x="864" y="139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64" name="Rectangle 136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65" name="Rectangle 137"/>
              <p:cNvSpPr>
                <a:spLocks noChangeArrowheads="1"/>
              </p:cNvSpPr>
              <p:nvPr/>
            </p:nvSpPr>
            <p:spPr bwMode="auto">
              <a:xfrm>
                <a:off x="864" y="148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66" name="Rectangle 138"/>
              <p:cNvSpPr>
                <a:spLocks noChangeArrowheads="1"/>
              </p:cNvSpPr>
              <p:nvPr/>
            </p:nvSpPr>
            <p:spPr bwMode="auto">
              <a:xfrm>
                <a:off x="864" y="153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67" name="Rectangle 139"/>
              <p:cNvSpPr>
                <a:spLocks noChangeArrowheads="1"/>
              </p:cNvSpPr>
              <p:nvPr/>
            </p:nvSpPr>
            <p:spPr bwMode="auto">
              <a:xfrm>
                <a:off x="864" y="158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68" name="Rectangle 140"/>
              <p:cNvSpPr>
                <a:spLocks noChangeArrowheads="1"/>
              </p:cNvSpPr>
              <p:nvPr/>
            </p:nvSpPr>
            <p:spPr bwMode="auto">
              <a:xfrm>
                <a:off x="864" y="163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28269" name="Text Box 141"/>
            <p:cNvSpPr txBox="1">
              <a:spLocks noChangeArrowheads="1"/>
            </p:cNvSpPr>
            <p:nvPr/>
          </p:nvSpPr>
          <p:spPr bwMode="auto">
            <a:xfrm>
              <a:off x="2673" y="1343"/>
              <a:ext cx="407" cy="25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 b="1">
                  <a:latin typeface="Courier New"/>
                  <a:ea typeface="굴림" charset="-127"/>
                  <a:cs typeface="Courier New"/>
                </a:rPr>
                <a:t>[2]</a:t>
              </a:r>
            </a:p>
          </p:txBody>
        </p:sp>
        <p:grpSp>
          <p:nvGrpSpPr>
            <p:cNvPr id="1328270" name="Group 142"/>
            <p:cNvGrpSpPr>
              <a:grpSpLocks/>
            </p:cNvGrpSpPr>
            <p:nvPr/>
          </p:nvGrpSpPr>
          <p:grpSpPr bwMode="auto">
            <a:xfrm>
              <a:off x="3072" y="768"/>
              <a:ext cx="429" cy="624"/>
              <a:chOff x="864" y="912"/>
              <a:chExt cx="528" cy="768"/>
            </a:xfrm>
          </p:grpSpPr>
          <p:sp>
            <p:nvSpPr>
              <p:cNvPr id="1328271" name="Rectangle 143"/>
              <p:cNvSpPr>
                <a:spLocks noChangeArrowheads="1"/>
              </p:cNvSpPr>
              <p:nvPr/>
            </p:nvSpPr>
            <p:spPr bwMode="auto">
              <a:xfrm>
                <a:off x="864" y="91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72" name="Rectangle 144"/>
              <p:cNvSpPr>
                <a:spLocks noChangeArrowheads="1"/>
              </p:cNvSpPr>
              <p:nvPr/>
            </p:nvSpPr>
            <p:spPr bwMode="auto">
              <a:xfrm>
                <a:off x="864" y="96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73" name="Rectangle 145"/>
              <p:cNvSpPr>
                <a:spLocks noChangeArrowheads="1"/>
              </p:cNvSpPr>
              <p:nvPr/>
            </p:nvSpPr>
            <p:spPr bwMode="auto">
              <a:xfrm>
                <a:off x="864" y="100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74" name="Rectangle 146"/>
              <p:cNvSpPr>
                <a:spLocks noChangeArrowheads="1"/>
              </p:cNvSpPr>
              <p:nvPr/>
            </p:nvSpPr>
            <p:spPr bwMode="auto">
              <a:xfrm>
                <a:off x="864" y="105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75" name="Rectangle 147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76" name="Rectangle 148"/>
              <p:cNvSpPr>
                <a:spLocks noChangeArrowheads="1"/>
              </p:cNvSpPr>
              <p:nvPr/>
            </p:nvSpPr>
            <p:spPr bwMode="auto">
              <a:xfrm>
                <a:off x="864" y="115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77" name="Rectangle 149"/>
              <p:cNvSpPr>
                <a:spLocks noChangeArrowheads="1"/>
              </p:cNvSpPr>
              <p:nvPr/>
            </p:nvSpPr>
            <p:spPr bwMode="auto">
              <a:xfrm>
                <a:off x="864" y="120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78" name="Rectangle 150"/>
              <p:cNvSpPr>
                <a:spLocks noChangeArrowheads="1"/>
              </p:cNvSpPr>
              <p:nvPr/>
            </p:nvSpPr>
            <p:spPr bwMode="auto">
              <a:xfrm>
                <a:off x="864" y="124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79" name="Rectangle 151"/>
              <p:cNvSpPr>
                <a:spLocks noChangeArrowheads="1"/>
              </p:cNvSpPr>
              <p:nvPr/>
            </p:nvSpPr>
            <p:spPr bwMode="auto">
              <a:xfrm>
                <a:off x="864" y="129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80" name="Rectangle 152"/>
              <p:cNvSpPr>
                <a:spLocks noChangeArrowheads="1"/>
              </p:cNvSpPr>
              <p:nvPr/>
            </p:nvSpPr>
            <p:spPr bwMode="auto">
              <a:xfrm>
                <a:off x="864" y="134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81" name="Rectangle 153"/>
              <p:cNvSpPr>
                <a:spLocks noChangeArrowheads="1"/>
              </p:cNvSpPr>
              <p:nvPr/>
            </p:nvSpPr>
            <p:spPr bwMode="auto">
              <a:xfrm>
                <a:off x="864" y="139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82" name="Rectangle 154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83" name="Rectangle 155"/>
              <p:cNvSpPr>
                <a:spLocks noChangeArrowheads="1"/>
              </p:cNvSpPr>
              <p:nvPr/>
            </p:nvSpPr>
            <p:spPr bwMode="auto">
              <a:xfrm>
                <a:off x="864" y="148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84" name="Rectangle 156"/>
              <p:cNvSpPr>
                <a:spLocks noChangeArrowheads="1"/>
              </p:cNvSpPr>
              <p:nvPr/>
            </p:nvSpPr>
            <p:spPr bwMode="auto">
              <a:xfrm>
                <a:off x="864" y="153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85" name="Rectangle 157"/>
              <p:cNvSpPr>
                <a:spLocks noChangeArrowheads="1"/>
              </p:cNvSpPr>
              <p:nvPr/>
            </p:nvSpPr>
            <p:spPr bwMode="auto">
              <a:xfrm>
                <a:off x="864" y="158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86" name="Rectangle 158"/>
              <p:cNvSpPr>
                <a:spLocks noChangeArrowheads="1"/>
              </p:cNvSpPr>
              <p:nvPr/>
            </p:nvSpPr>
            <p:spPr bwMode="auto">
              <a:xfrm>
                <a:off x="864" y="163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28287" name="Text Box 159"/>
            <p:cNvSpPr txBox="1">
              <a:spLocks noChangeArrowheads="1"/>
            </p:cNvSpPr>
            <p:nvPr/>
          </p:nvSpPr>
          <p:spPr bwMode="auto">
            <a:xfrm>
              <a:off x="3228" y="1344"/>
              <a:ext cx="116" cy="25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ko-KR" altLang="en-US" sz="2000">
                <a:latin typeface="Verdana" charset="0"/>
                <a:ea typeface="굴림" charset="-127"/>
                <a:cs typeface="굴림" charset="-127"/>
              </a:endParaRPr>
            </a:p>
          </p:txBody>
        </p:sp>
        <p:grpSp>
          <p:nvGrpSpPr>
            <p:cNvPr id="1328288" name="Group 160"/>
            <p:cNvGrpSpPr>
              <a:grpSpLocks/>
            </p:cNvGrpSpPr>
            <p:nvPr/>
          </p:nvGrpSpPr>
          <p:grpSpPr bwMode="auto">
            <a:xfrm>
              <a:off x="3504" y="768"/>
              <a:ext cx="429" cy="624"/>
              <a:chOff x="864" y="912"/>
              <a:chExt cx="528" cy="768"/>
            </a:xfrm>
          </p:grpSpPr>
          <p:sp>
            <p:nvSpPr>
              <p:cNvPr id="1328289" name="Rectangle 161"/>
              <p:cNvSpPr>
                <a:spLocks noChangeArrowheads="1"/>
              </p:cNvSpPr>
              <p:nvPr/>
            </p:nvSpPr>
            <p:spPr bwMode="auto">
              <a:xfrm>
                <a:off x="864" y="91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90" name="Rectangle 162"/>
              <p:cNvSpPr>
                <a:spLocks noChangeArrowheads="1"/>
              </p:cNvSpPr>
              <p:nvPr/>
            </p:nvSpPr>
            <p:spPr bwMode="auto">
              <a:xfrm>
                <a:off x="864" y="96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91" name="Rectangle 163"/>
              <p:cNvSpPr>
                <a:spLocks noChangeArrowheads="1"/>
              </p:cNvSpPr>
              <p:nvPr/>
            </p:nvSpPr>
            <p:spPr bwMode="auto">
              <a:xfrm>
                <a:off x="864" y="100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92" name="Rectangle 164"/>
              <p:cNvSpPr>
                <a:spLocks noChangeArrowheads="1"/>
              </p:cNvSpPr>
              <p:nvPr/>
            </p:nvSpPr>
            <p:spPr bwMode="auto">
              <a:xfrm>
                <a:off x="864" y="105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93" name="Rectangle 165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94" name="Rectangle 166"/>
              <p:cNvSpPr>
                <a:spLocks noChangeArrowheads="1"/>
              </p:cNvSpPr>
              <p:nvPr/>
            </p:nvSpPr>
            <p:spPr bwMode="auto">
              <a:xfrm>
                <a:off x="864" y="115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95" name="Rectangle 167"/>
              <p:cNvSpPr>
                <a:spLocks noChangeArrowheads="1"/>
              </p:cNvSpPr>
              <p:nvPr/>
            </p:nvSpPr>
            <p:spPr bwMode="auto">
              <a:xfrm>
                <a:off x="864" y="120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96" name="Rectangle 168"/>
              <p:cNvSpPr>
                <a:spLocks noChangeArrowheads="1"/>
              </p:cNvSpPr>
              <p:nvPr/>
            </p:nvSpPr>
            <p:spPr bwMode="auto">
              <a:xfrm>
                <a:off x="864" y="124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97" name="Rectangle 169"/>
              <p:cNvSpPr>
                <a:spLocks noChangeArrowheads="1"/>
              </p:cNvSpPr>
              <p:nvPr/>
            </p:nvSpPr>
            <p:spPr bwMode="auto">
              <a:xfrm>
                <a:off x="864" y="129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98" name="Rectangle 170"/>
              <p:cNvSpPr>
                <a:spLocks noChangeArrowheads="1"/>
              </p:cNvSpPr>
              <p:nvPr/>
            </p:nvSpPr>
            <p:spPr bwMode="auto">
              <a:xfrm>
                <a:off x="864" y="134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99" name="Rectangle 171"/>
              <p:cNvSpPr>
                <a:spLocks noChangeArrowheads="1"/>
              </p:cNvSpPr>
              <p:nvPr/>
            </p:nvSpPr>
            <p:spPr bwMode="auto">
              <a:xfrm>
                <a:off x="864" y="139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00" name="Rectangle 172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01" name="Rectangle 173"/>
              <p:cNvSpPr>
                <a:spLocks noChangeArrowheads="1"/>
              </p:cNvSpPr>
              <p:nvPr/>
            </p:nvSpPr>
            <p:spPr bwMode="auto">
              <a:xfrm>
                <a:off x="864" y="148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02" name="Rectangle 174"/>
              <p:cNvSpPr>
                <a:spLocks noChangeArrowheads="1"/>
              </p:cNvSpPr>
              <p:nvPr/>
            </p:nvSpPr>
            <p:spPr bwMode="auto">
              <a:xfrm>
                <a:off x="864" y="153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03" name="Rectangle 175"/>
              <p:cNvSpPr>
                <a:spLocks noChangeArrowheads="1"/>
              </p:cNvSpPr>
              <p:nvPr/>
            </p:nvSpPr>
            <p:spPr bwMode="auto">
              <a:xfrm>
                <a:off x="864" y="158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04" name="Rectangle 176"/>
              <p:cNvSpPr>
                <a:spLocks noChangeArrowheads="1"/>
              </p:cNvSpPr>
              <p:nvPr/>
            </p:nvSpPr>
            <p:spPr bwMode="auto">
              <a:xfrm>
                <a:off x="864" y="163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28305" name="Text Box 177"/>
            <p:cNvSpPr txBox="1">
              <a:spLocks noChangeArrowheads="1"/>
            </p:cNvSpPr>
            <p:nvPr/>
          </p:nvSpPr>
          <p:spPr bwMode="auto">
            <a:xfrm>
              <a:off x="3660" y="1344"/>
              <a:ext cx="116" cy="25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ko-KR" altLang="en-US" sz="2000">
                <a:latin typeface="Verdana" charset="0"/>
                <a:ea typeface="굴림" charset="-127"/>
                <a:cs typeface="굴림" charset="-127"/>
              </a:endParaRPr>
            </a:p>
          </p:txBody>
        </p:sp>
        <p:grpSp>
          <p:nvGrpSpPr>
            <p:cNvPr id="1328306" name="Group 178"/>
            <p:cNvGrpSpPr>
              <a:grpSpLocks/>
            </p:cNvGrpSpPr>
            <p:nvPr/>
          </p:nvGrpSpPr>
          <p:grpSpPr bwMode="auto">
            <a:xfrm>
              <a:off x="3936" y="768"/>
              <a:ext cx="429" cy="624"/>
              <a:chOff x="864" y="912"/>
              <a:chExt cx="528" cy="768"/>
            </a:xfrm>
          </p:grpSpPr>
          <p:sp>
            <p:nvSpPr>
              <p:cNvPr id="1328307" name="Rectangle 179"/>
              <p:cNvSpPr>
                <a:spLocks noChangeArrowheads="1"/>
              </p:cNvSpPr>
              <p:nvPr/>
            </p:nvSpPr>
            <p:spPr bwMode="auto">
              <a:xfrm>
                <a:off x="864" y="91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08" name="Rectangle 180"/>
              <p:cNvSpPr>
                <a:spLocks noChangeArrowheads="1"/>
              </p:cNvSpPr>
              <p:nvPr/>
            </p:nvSpPr>
            <p:spPr bwMode="auto">
              <a:xfrm>
                <a:off x="864" y="96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09" name="Rectangle 181"/>
              <p:cNvSpPr>
                <a:spLocks noChangeArrowheads="1"/>
              </p:cNvSpPr>
              <p:nvPr/>
            </p:nvSpPr>
            <p:spPr bwMode="auto">
              <a:xfrm>
                <a:off x="864" y="100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10" name="Rectangle 182"/>
              <p:cNvSpPr>
                <a:spLocks noChangeArrowheads="1"/>
              </p:cNvSpPr>
              <p:nvPr/>
            </p:nvSpPr>
            <p:spPr bwMode="auto">
              <a:xfrm>
                <a:off x="864" y="105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11" name="Rectangle 183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12" name="Rectangle 184"/>
              <p:cNvSpPr>
                <a:spLocks noChangeArrowheads="1"/>
              </p:cNvSpPr>
              <p:nvPr/>
            </p:nvSpPr>
            <p:spPr bwMode="auto">
              <a:xfrm>
                <a:off x="864" y="115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13" name="Rectangle 185"/>
              <p:cNvSpPr>
                <a:spLocks noChangeArrowheads="1"/>
              </p:cNvSpPr>
              <p:nvPr/>
            </p:nvSpPr>
            <p:spPr bwMode="auto">
              <a:xfrm>
                <a:off x="864" y="120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14" name="Rectangle 186"/>
              <p:cNvSpPr>
                <a:spLocks noChangeArrowheads="1"/>
              </p:cNvSpPr>
              <p:nvPr/>
            </p:nvSpPr>
            <p:spPr bwMode="auto">
              <a:xfrm>
                <a:off x="864" y="124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15" name="Rectangle 187"/>
              <p:cNvSpPr>
                <a:spLocks noChangeArrowheads="1"/>
              </p:cNvSpPr>
              <p:nvPr/>
            </p:nvSpPr>
            <p:spPr bwMode="auto">
              <a:xfrm>
                <a:off x="864" y="129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16" name="Rectangle 188"/>
              <p:cNvSpPr>
                <a:spLocks noChangeArrowheads="1"/>
              </p:cNvSpPr>
              <p:nvPr/>
            </p:nvSpPr>
            <p:spPr bwMode="auto">
              <a:xfrm>
                <a:off x="864" y="134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17" name="Rectangle 189"/>
              <p:cNvSpPr>
                <a:spLocks noChangeArrowheads="1"/>
              </p:cNvSpPr>
              <p:nvPr/>
            </p:nvSpPr>
            <p:spPr bwMode="auto">
              <a:xfrm>
                <a:off x="864" y="139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18" name="Rectangle 190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19" name="Rectangle 191"/>
              <p:cNvSpPr>
                <a:spLocks noChangeArrowheads="1"/>
              </p:cNvSpPr>
              <p:nvPr/>
            </p:nvSpPr>
            <p:spPr bwMode="auto">
              <a:xfrm>
                <a:off x="864" y="148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20" name="Rectangle 192"/>
              <p:cNvSpPr>
                <a:spLocks noChangeArrowheads="1"/>
              </p:cNvSpPr>
              <p:nvPr/>
            </p:nvSpPr>
            <p:spPr bwMode="auto">
              <a:xfrm>
                <a:off x="864" y="153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21" name="Rectangle 193"/>
              <p:cNvSpPr>
                <a:spLocks noChangeArrowheads="1"/>
              </p:cNvSpPr>
              <p:nvPr/>
            </p:nvSpPr>
            <p:spPr bwMode="auto">
              <a:xfrm>
                <a:off x="864" y="158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22" name="Rectangle 194"/>
              <p:cNvSpPr>
                <a:spLocks noChangeArrowheads="1"/>
              </p:cNvSpPr>
              <p:nvPr/>
            </p:nvSpPr>
            <p:spPr bwMode="auto">
              <a:xfrm>
                <a:off x="864" y="163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28323" name="Text Box 195"/>
            <p:cNvSpPr txBox="1">
              <a:spLocks noChangeArrowheads="1"/>
            </p:cNvSpPr>
            <p:nvPr/>
          </p:nvSpPr>
          <p:spPr bwMode="auto">
            <a:xfrm>
              <a:off x="4092" y="1344"/>
              <a:ext cx="116" cy="25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ko-KR" altLang="en-US" sz="2000">
                <a:latin typeface="Verdana" charset="0"/>
                <a:ea typeface="굴림" charset="-127"/>
                <a:cs typeface="굴림" charset="-127"/>
              </a:endParaRPr>
            </a:p>
          </p:txBody>
        </p:sp>
        <p:grpSp>
          <p:nvGrpSpPr>
            <p:cNvPr id="1328324" name="Group 196"/>
            <p:cNvGrpSpPr>
              <a:grpSpLocks/>
            </p:cNvGrpSpPr>
            <p:nvPr/>
          </p:nvGrpSpPr>
          <p:grpSpPr bwMode="auto">
            <a:xfrm>
              <a:off x="4368" y="768"/>
              <a:ext cx="429" cy="624"/>
              <a:chOff x="864" y="912"/>
              <a:chExt cx="528" cy="768"/>
            </a:xfrm>
          </p:grpSpPr>
          <p:sp>
            <p:nvSpPr>
              <p:cNvPr id="1328325" name="Rectangle 197"/>
              <p:cNvSpPr>
                <a:spLocks noChangeArrowheads="1"/>
              </p:cNvSpPr>
              <p:nvPr/>
            </p:nvSpPr>
            <p:spPr bwMode="auto">
              <a:xfrm>
                <a:off x="864" y="91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26" name="Rectangle 198"/>
              <p:cNvSpPr>
                <a:spLocks noChangeArrowheads="1"/>
              </p:cNvSpPr>
              <p:nvPr/>
            </p:nvSpPr>
            <p:spPr bwMode="auto">
              <a:xfrm>
                <a:off x="864" y="96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27" name="Rectangle 199"/>
              <p:cNvSpPr>
                <a:spLocks noChangeArrowheads="1"/>
              </p:cNvSpPr>
              <p:nvPr/>
            </p:nvSpPr>
            <p:spPr bwMode="auto">
              <a:xfrm>
                <a:off x="864" y="100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28" name="Rectangle 200"/>
              <p:cNvSpPr>
                <a:spLocks noChangeArrowheads="1"/>
              </p:cNvSpPr>
              <p:nvPr/>
            </p:nvSpPr>
            <p:spPr bwMode="auto">
              <a:xfrm>
                <a:off x="864" y="105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29" name="Rectangle 201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30" name="Rectangle 202"/>
              <p:cNvSpPr>
                <a:spLocks noChangeArrowheads="1"/>
              </p:cNvSpPr>
              <p:nvPr/>
            </p:nvSpPr>
            <p:spPr bwMode="auto">
              <a:xfrm>
                <a:off x="864" y="115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31" name="Rectangle 203"/>
              <p:cNvSpPr>
                <a:spLocks noChangeArrowheads="1"/>
              </p:cNvSpPr>
              <p:nvPr/>
            </p:nvSpPr>
            <p:spPr bwMode="auto">
              <a:xfrm>
                <a:off x="864" y="120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32" name="Rectangle 204"/>
              <p:cNvSpPr>
                <a:spLocks noChangeArrowheads="1"/>
              </p:cNvSpPr>
              <p:nvPr/>
            </p:nvSpPr>
            <p:spPr bwMode="auto">
              <a:xfrm>
                <a:off x="864" y="124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33" name="Rectangle 205"/>
              <p:cNvSpPr>
                <a:spLocks noChangeArrowheads="1"/>
              </p:cNvSpPr>
              <p:nvPr/>
            </p:nvSpPr>
            <p:spPr bwMode="auto">
              <a:xfrm>
                <a:off x="864" y="129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34" name="Rectangle 206"/>
              <p:cNvSpPr>
                <a:spLocks noChangeArrowheads="1"/>
              </p:cNvSpPr>
              <p:nvPr/>
            </p:nvSpPr>
            <p:spPr bwMode="auto">
              <a:xfrm>
                <a:off x="864" y="134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35" name="Rectangle 207"/>
              <p:cNvSpPr>
                <a:spLocks noChangeArrowheads="1"/>
              </p:cNvSpPr>
              <p:nvPr/>
            </p:nvSpPr>
            <p:spPr bwMode="auto">
              <a:xfrm>
                <a:off x="864" y="139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36" name="Rectangle 208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37" name="Rectangle 209"/>
              <p:cNvSpPr>
                <a:spLocks noChangeArrowheads="1"/>
              </p:cNvSpPr>
              <p:nvPr/>
            </p:nvSpPr>
            <p:spPr bwMode="auto">
              <a:xfrm>
                <a:off x="864" y="148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38" name="Rectangle 210"/>
              <p:cNvSpPr>
                <a:spLocks noChangeArrowheads="1"/>
              </p:cNvSpPr>
              <p:nvPr/>
            </p:nvSpPr>
            <p:spPr bwMode="auto">
              <a:xfrm>
                <a:off x="864" y="153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39" name="Rectangle 211"/>
              <p:cNvSpPr>
                <a:spLocks noChangeArrowheads="1"/>
              </p:cNvSpPr>
              <p:nvPr/>
            </p:nvSpPr>
            <p:spPr bwMode="auto">
              <a:xfrm>
                <a:off x="864" y="158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40" name="Rectangle 212"/>
              <p:cNvSpPr>
                <a:spLocks noChangeArrowheads="1"/>
              </p:cNvSpPr>
              <p:nvPr/>
            </p:nvSpPr>
            <p:spPr bwMode="auto">
              <a:xfrm>
                <a:off x="864" y="163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28341" name="Text Box 213"/>
            <p:cNvSpPr txBox="1">
              <a:spLocks noChangeArrowheads="1"/>
            </p:cNvSpPr>
            <p:nvPr/>
          </p:nvSpPr>
          <p:spPr bwMode="auto">
            <a:xfrm>
              <a:off x="4524" y="1344"/>
              <a:ext cx="116" cy="25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ko-KR" altLang="en-US" sz="2000">
                <a:latin typeface="Verdana" charset="0"/>
                <a:ea typeface="굴림" charset="-127"/>
                <a:cs typeface="굴림" charset="-127"/>
              </a:endParaRPr>
            </a:p>
          </p:txBody>
        </p:sp>
        <p:grpSp>
          <p:nvGrpSpPr>
            <p:cNvPr id="1328342" name="Group 214"/>
            <p:cNvGrpSpPr>
              <a:grpSpLocks/>
            </p:cNvGrpSpPr>
            <p:nvPr/>
          </p:nvGrpSpPr>
          <p:grpSpPr bwMode="auto">
            <a:xfrm>
              <a:off x="4800" y="768"/>
              <a:ext cx="429" cy="624"/>
              <a:chOff x="864" y="912"/>
              <a:chExt cx="528" cy="768"/>
            </a:xfrm>
          </p:grpSpPr>
          <p:sp>
            <p:nvSpPr>
              <p:cNvPr id="1328343" name="Rectangle 215"/>
              <p:cNvSpPr>
                <a:spLocks noChangeArrowheads="1"/>
              </p:cNvSpPr>
              <p:nvPr/>
            </p:nvSpPr>
            <p:spPr bwMode="auto">
              <a:xfrm>
                <a:off x="864" y="91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44" name="Rectangle 216"/>
              <p:cNvSpPr>
                <a:spLocks noChangeArrowheads="1"/>
              </p:cNvSpPr>
              <p:nvPr/>
            </p:nvSpPr>
            <p:spPr bwMode="auto">
              <a:xfrm>
                <a:off x="864" y="96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45" name="Rectangle 217"/>
              <p:cNvSpPr>
                <a:spLocks noChangeArrowheads="1"/>
              </p:cNvSpPr>
              <p:nvPr/>
            </p:nvSpPr>
            <p:spPr bwMode="auto">
              <a:xfrm>
                <a:off x="864" y="100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46" name="Rectangle 218"/>
              <p:cNvSpPr>
                <a:spLocks noChangeArrowheads="1"/>
              </p:cNvSpPr>
              <p:nvPr/>
            </p:nvSpPr>
            <p:spPr bwMode="auto">
              <a:xfrm>
                <a:off x="864" y="105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47" name="Rectangle 219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48" name="Rectangle 220"/>
              <p:cNvSpPr>
                <a:spLocks noChangeArrowheads="1"/>
              </p:cNvSpPr>
              <p:nvPr/>
            </p:nvSpPr>
            <p:spPr bwMode="auto">
              <a:xfrm>
                <a:off x="864" y="115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49" name="Rectangle 221"/>
              <p:cNvSpPr>
                <a:spLocks noChangeArrowheads="1"/>
              </p:cNvSpPr>
              <p:nvPr/>
            </p:nvSpPr>
            <p:spPr bwMode="auto">
              <a:xfrm>
                <a:off x="864" y="120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50" name="Rectangle 222"/>
              <p:cNvSpPr>
                <a:spLocks noChangeArrowheads="1"/>
              </p:cNvSpPr>
              <p:nvPr/>
            </p:nvSpPr>
            <p:spPr bwMode="auto">
              <a:xfrm>
                <a:off x="864" y="124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51" name="Rectangle 223"/>
              <p:cNvSpPr>
                <a:spLocks noChangeArrowheads="1"/>
              </p:cNvSpPr>
              <p:nvPr/>
            </p:nvSpPr>
            <p:spPr bwMode="auto">
              <a:xfrm>
                <a:off x="864" y="129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52" name="Rectangle 224"/>
              <p:cNvSpPr>
                <a:spLocks noChangeArrowheads="1"/>
              </p:cNvSpPr>
              <p:nvPr/>
            </p:nvSpPr>
            <p:spPr bwMode="auto">
              <a:xfrm>
                <a:off x="864" y="134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53" name="Rectangle 225"/>
              <p:cNvSpPr>
                <a:spLocks noChangeArrowheads="1"/>
              </p:cNvSpPr>
              <p:nvPr/>
            </p:nvSpPr>
            <p:spPr bwMode="auto">
              <a:xfrm>
                <a:off x="864" y="139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54" name="Rectangle 226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55" name="Rectangle 227"/>
              <p:cNvSpPr>
                <a:spLocks noChangeArrowheads="1"/>
              </p:cNvSpPr>
              <p:nvPr/>
            </p:nvSpPr>
            <p:spPr bwMode="auto">
              <a:xfrm>
                <a:off x="864" y="148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56" name="Rectangle 228"/>
              <p:cNvSpPr>
                <a:spLocks noChangeArrowheads="1"/>
              </p:cNvSpPr>
              <p:nvPr/>
            </p:nvSpPr>
            <p:spPr bwMode="auto">
              <a:xfrm>
                <a:off x="864" y="153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57" name="Rectangle 229"/>
              <p:cNvSpPr>
                <a:spLocks noChangeArrowheads="1"/>
              </p:cNvSpPr>
              <p:nvPr/>
            </p:nvSpPr>
            <p:spPr bwMode="auto">
              <a:xfrm>
                <a:off x="864" y="158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58" name="Rectangle 230"/>
              <p:cNvSpPr>
                <a:spLocks noChangeArrowheads="1"/>
              </p:cNvSpPr>
              <p:nvPr/>
            </p:nvSpPr>
            <p:spPr bwMode="auto">
              <a:xfrm>
                <a:off x="864" y="163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28359" name="Text Box 231"/>
            <p:cNvSpPr txBox="1">
              <a:spLocks noChangeArrowheads="1"/>
            </p:cNvSpPr>
            <p:nvPr/>
          </p:nvSpPr>
          <p:spPr bwMode="auto">
            <a:xfrm>
              <a:off x="4435" y="1343"/>
              <a:ext cx="1086" cy="25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 b="1">
                  <a:latin typeface="Courier New"/>
                  <a:ea typeface="굴림" charset="-127"/>
                  <a:cs typeface="Courier New"/>
                </a:rPr>
                <a:t>[VLRMAX-1]</a:t>
              </a:r>
            </a:p>
          </p:txBody>
        </p:sp>
        <p:sp>
          <p:nvSpPr>
            <p:cNvPr id="1328360" name="Rectangle 232"/>
            <p:cNvSpPr>
              <a:spLocks noChangeArrowheads="1"/>
            </p:cNvSpPr>
            <p:nvPr/>
          </p:nvSpPr>
          <p:spPr bwMode="auto">
            <a:xfrm>
              <a:off x="3984" y="1728"/>
              <a:ext cx="720" cy="1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2000" b="1" dirty="0">
                  <a:latin typeface="Courier New"/>
                  <a:ea typeface="굴림" charset="-127"/>
                  <a:cs typeface="Courier New"/>
                </a:rPr>
                <a:t>VLR</a:t>
              </a:r>
            </a:p>
          </p:txBody>
        </p:sp>
        <p:sp>
          <p:nvSpPr>
            <p:cNvPr id="1328361" name="AutoShape 233"/>
            <p:cNvSpPr>
              <a:spLocks noChangeArrowheads="1"/>
            </p:cNvSpPr>
            <p:nvPr/>
          </p:nvSpPr>
          <p:spPr bwMode="auto">
            <a:xfrm>
              <a:off x="144" y="528"/>
              <a:ext cx="5472" cy="1392"/>
            </a:xfrm>
            <a:prstGeom prst="roundRect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62" name="Text Box 234"/>
            <p:cNvSpPr txBox="1">
              <a:spLocks noChangeArrowheads="1"/>
            </p:cNvSpPr>
            <p:nvPr/>
          </p:nvSpPr>
          <p:spPr bwMode="auto">
            <a:xfrm>
              <a:off x="2064" y="1632"/>
              <a:ext cx="1945" cy="29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i="1" dirty="0">
                  <a:latin typeface="Calibri"/>
                  <a:ea typeface="굴림" charset="-127"/>
                  <a:cs typeface="Calibri"/>
                </a:rPr>
                <a:t>Vector Length Register</a:t>
              </a:r>
            </a:p>
          </p:txBody>
        </p:sp>
      </p:grpSp>
      <p:grpSp>
        <p:nvGrpSpPr>
          <p:cNvPr id="1328363" name="Group 235"/>
          <p:cNvGrpSpPr>
            <a:grpSpLocks/>
          </p:cNvGrpSpPr>
          <p:nvPr/>
        </p:nvGrpSpPr>
        <p:grpSpPr bwMode="auto">
          <a:xfrm>
            <a:off x="228600" y="4597401"/>
            <a:ext cx="8686800" cy="1897063"/>
            <a:chOff x="144" y="3040"/>
            <a:chExt cx="5472" cy="1195"/>
          </a:xfrm>
        </p:grpSpPr>
        <p:sp>
          <p:nvSpPr>
            <p:cNvPr id="1328364" name="Rectangle 236"/>
            <p:cNvSpPr>
              <a:spLocks noChangeArrowheads="1"/>
            </p:cNvSpPr>
            <p:nvPr/>
          </p:nvSpPr>
          <p:spPr bwMode="auto">
            <a:xfrm>
              <a:off x="2784" y="3360"/>
              <a:ext cx="2592" cy="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65" name="Rectangle 237"/>
            <p:cNvSpPr>
              <a:spLocks noChangeArrowheads="1"/>
            </p:cNvSpPr>
            <p:nvPr/>
          </p:nvSpPr>
          <p:spPr bwMode="auto">
            <a:xfrm>
              <a:off x="2784" y="3360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66" name="Rectangle 238"/>
            <p:cNvSpPr>
              <a:spLocks noChangeArrowheads="1"/>
            </p:cNvSpPr>
            <p:nvPr/>
          </p:nvSpPr>
          <p:spPr bwMode="auto">
            <a:xfrm>
              <a:off x="3216" y="3360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67" name="Rectangle 239"/>
            <p:cNvSpPr>
              <a:spLocks noChangeArrowheads="1"/>
            </p:cNvSpPr>
            <p:nvPr/>
          </p:nvSpPr>
          <p:spPr bwMode="auto">
            <a:xfrm>
              <a:off x="3648" y="3360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68" name="Rectangle 240"/>
            <p:cNvSpPr>
              <a:spLocks noChangeArrowheads="1"/>
            </p:cNvSpPr>
            <p:nvPr/>
          </p:nvSpPr>
          <p:spPr bwMode="auto">
            <a:xfrm>
              <a:off x="4080" y="3360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69" name="Rectangle 241"/>
            <p:cNvSpPr>
              <a:spLocks noChangeArrowheads="1"/>
            </p:cNvSpPr>
            <p:nvPr/>
          </p:nvSpPr>
          <p:spPr bwMode="auto">
            <a:xfrm>
              <a:off x="4512" y="3360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70" name="Rectangle 242"/>
            <p:cNvSpPr>
              <a:spLocks noChangeArrowheads="1"/>
            </p:cNvSpPr>
            <p:nvPr/>
          </p:nvSpPr>
          <p:spPr bwMode="auto">
            <a:xfrm>
              <a:off x="4944" y="3360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71" name="Rectangle 243"/>
            <p:cNvSpPr>
              <a:spLocks noChangeArrowheads="1"/>
            </p:cNvSpPr>
            <p:nvPr/>
          </p:nvSpPr>
          <p:spPr bwMode="auto">
            <a:xfrm>
              <a:off x="624" y="3840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72" name="Rectangle 244"/>
            <p:cNvSpPr>
              <a:spLocks noChangeArrowheads="1"/>
            </p:cNvSpPr>
            <p:nvPr/>
          </p:nvSpPr>
          <p:spPr bwMode="auto">
            <a:xfrm>
              <a:off x="1056" y="3840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73" name="Rectangle 245"/>
            <p:cNvSpPr>
              <a:spLocks noChangeArrowheads="1"/>
            </p:cNvSpPr>
            <p:nvPr/>
          </p:nvSpPr>
          <p:spPr bwMode="auto">
            <a:xfrm>
              <a:off x="1488" y="3840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74" name="Rectangle 246"/>
            <p:cNvSpPr>
              <a:spLocks noChangeArrowheads="1"/>
            </p:cNvSpPr>
            <p:nvPr/>
          </p:nvSpPr>
          <p:spPr bwMode="auto">
            <a:xfrm>
              <a:off x="1920" y="3840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75" name="Rectangle 247"/>
            <p:cNvSpPr>
              <a:spLocks noChangeArrowheads="1"/>
            </p:cNvSpPr>
            <p:nvPr/>
          </p:nvSpPr>
          <p:spPr bwMode="auto">
            <a:xfrm>
              <a:off x="2352" y="3840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76" name="Rectangle 248"/>
            <p:cNvSpPr>
              <a:spLocks noChangeArrowheads="1"/>
            </p:cNvSpPr>
            <p:nvPr/>
          </p:nvSpPr>
          <p:spPr bwMode="auto">
            <a:xfrm>
              <a:off x="2784" y="3840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77" name="Rectangle 249"/>
            <p:cNvSpPr>
              <a:spLocks noChangeArrowheads="1"/>
            </p:cNvSpPr>
            <p:nvPr/>
          </p:nvSpPr>
          <p:spPr bwMode="auto">
            <a:xfrm>
              <a:off x="3216" y="3840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78" name="Rectangle 250"/>
            <p:cNvSpPr>
              <a:spLocks noChangeArrowheads="1"/>
            </p:cNvSpPr>
            <p:nvPr/>
          </p:nvSpPr>
          <p:spPr bwMode="auto">
            <a:xfrm>
              <a:off x="3648" y="3840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79" name="Rectangle 251"/>
            <p:cNvSpPr>
              <a:spLocks noChangeArrowheads="1"/>
            </p:cNvSpPr>
            <p:nvPr/>
          </p:nvSpPr>
          <p:spPr bwMode="auto">
            <a:xfrm>
              <a:off x="4080" y="3840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80" name="Rectangle 252"/>
            <p:cNvSpPr>
              <a:spLocks noChangeArrowheads="1"/>
            </p:cNvSpPr>
            <p:nvPr/>
          </p:nvSpPr>
          <p:spPr bwMode="auto">
            <a:xfrm>
              <a:off x="4512" y="3840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81" name="Rectangle 253"/>
            <p:cNvSpPr>
              <a:spLocks noChangeArrowheads="1"/>
            </p:cNvSpPr>
            <p:nvPr/>
          </p:nvSpPr>
          <p:spPr bwMode="auto">
            <a:xfrm>
              <a:off x="4944" y="3840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82" name="Line 254"/>
            <p:cNvSpPr>
              <a:spLocks noChangeShapeType="1"/>
            </p:cNvSpPr>
            <p:nvPr/>
          </p:nvSpPr>
          <p:spPr bwMode="auto">
            <a:xfrm flipV="1">
              <a:off x="864" y="3408"/>
              <a:ext cx="2160" cy="43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83" name="Line 255"/>
            <p:cNvSpPr>
              <a:spLocks noChangeShapeType="1"/>
            </p:cNvSpPr>
            <p:nvPr/>
          </p:nvSpPr>
          <p:spPr bwMode="auto">
            <a:xfrm flipV="1">
              <a:off x="1728" y="3408"/>
              <a:ext cx="1680" cy="43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84" name="Line 256"/>
            <p:cNvSpPr>
              <a:spLocks noChangeShapeType="1"/>
            </p:cNvSpPr>
            <p:nvPr/>
          </p:nvSpPr>
          <p:spPr bwMode="auto">
            <a:xfrm flipV="1">
              <a:off x="2592" y="3408"/>
              <a:ext cx="1296" cy="43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85" name="Line 257"/>
            <p:cNvSpPr>
              <a:spLocks noChangeShapeType="1"/>
            </p:cNvSpPr>
            <p:nvPr/>
          </p:nvSpPr>
          <p:spPr bwMode="auto">
            <a:xfrm flipV="1">
              <a:off x="3408" y="3408"/>
              <a:ext cx="864" cy="43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86" name="Line 258"/>
            <p:cNvSpPr>
              <a:spLocks noChangeShapeType="1"/>
            </p:cNvSpPr>
            <p:nvPr/>
          </p:nvSpPr>
          <p:spPr bwMode="auto">
            <a:xfrm flipV="1">
              <a:off x="4272" y="3408"/>
              <a:ext cx="432" cy="43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87" name="Line 259"/>
            <p:cNvSpPr>
              <a:spLocks noChangeShapeType="1"/>
            </p:cNvSpPr>
            <p:nvPr/>
          </p:nvSpPr>
          <p:spPr bwMode="auto">
            <a:xfrm flipV="1">
              <a:off x="5136" y="3408"/>
              <a:ext cx="0" cy="43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88" name="Text Box 260"/>
            <p:cNvSpPr txBox="1">
              <a:spLocks noChangeArrowheads="1"/>
            </p:cNvSpPr>
            <p:nvPr/>
          </p:nvSpPr>
          <p:spPr bwMode="auto">
            <a:xfrm>
              <a:off x="2486" y="3215"/>
              <a:ext cx="310" cy="25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 b="1" dirty="0">
                  <a:latin typeface="Courier New"/>
                  <a:ea typeface="굴림" charset="-127"/>
                  <a:cs typeface="Courier New"/>
                </a:rPr>
                <a:t>v1</a:t>
              </a:r>
            </a:p>
          </p:txBody>
        </p:sp>
        <p:sp>
          <p:nvSpPr>
            <p:cNvPr id="1328389" name="Text Box 261"/>
            <p:cNvSpPr txBox="1">
              <a:spLocks noChangeArrowheads="1"/>
            </p:cNvSpPr>
            <p:nvPr/>
          </p:nvSpPr>
          <p:spPr bwMode="auto">
            <a:xfrm>
              <a:off x="240" y="3040"/>
              <a:ext cx="1680" cy="64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 dirty="0">
                  <a:latin typeface="Calibri"/>
                  <a:ea typeface="굴림" charset="-127"/>
                  <a:cs typeface="Calibri"/>
                </a:rPr>
                <a:t>Vector Load and Store Instructions</a:t>
              </a:r>
            </a:p>
            <a:p>
              <a:r>
                <a:rPr lang="en-US" altLang="ko-KR" sz="2000" b="1" dirty="0" err="1">
                  <a:latin typeface="Courier New"/>
                  <a:ea typeface="굴림" charset="-127"/>
                  <a:cs typeface="Courier New"/>
                </a:rPr>
                <a:t>vld</a:t>
              </a:r>
              <a:r>
                <a:rPr lang="en-US" altLang="ko-KR" sz="2000" b="1" dirty="0">
                  <a:latin typeface="Courier New"/>
                  <a:ea typeface="굴림" charset="-127"/>
                  <a:cs typeface="Courier New"/>
                </a:rPr>
                <a:t> v1, x1, x2</a:t>
              </a:r>
            </a:p>
          </p:txBody>
        </p:sp>
        <p:sp>
          <p:nvSpPr>
            <p:cNvPr id="1328390" name="Line 262"/>
            <p:cNvSpPr>
              <a:spLocks noChangeShapeType="1"/>
            </p:cNvSpPr>
            <p:nvPr/>
          </p:nvSpPr>
          <p:spPr bwMode="auto">
            <a:xfrm flipV="1">
              <a:off x="624" y="3888"/>
              <a:ext cx="0" cy="14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91" name="Text Box 263"/>
            <p:cNvSpPr txBox="1">
              <a:spLocks noChangeArrowheads="1"/>
            </p:cNvSpPr>
            <p:nvPr/>
          </p:nvSpPr>
          <p:spPr bwMode="auto">
            <a:xfrm>
              <a:off x="313" y="3983"/>
              <a:ext cx="696" cy="25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 dirty="0">
                  <a:latin typeface="Calibri"/>
                  <a:ea typeface="굴림" charset="-127"/>
                  <a:cs typeface="Calibri"/>
                </a:rPr>
                <a:t>Base, </a:t>
              </a:r>
              <a:r>
                <a:rPr lang="en-US" altLang="ko-KR" sz="2000" b="1" dirty="0">
                  <a:latin typeface="Courier New"/>
                  <a:ea typeface="굴림" charset="-127"/>
                  <a:cs typeface="Courier New"/>
                </a:rPr>
                <a:t>x1</a:t>
              </a:r>
            </a:p>
          </p:txBody>
        </p:sp>
        <p:sp>
          <p:nvSpPr>
            <p:cNvPr id="1328392" name="Line 264"/>
            <p:cNvSpPr>
              <a:spLocks noChangeShapeType="1"/>
            </p:cNvSpPr>
            <p:nvPr/>
          </p:nvSpPr>
          <p:spPr bwMode="auto">
            <a:xfrm>
              <a:off x="1488" y="3936"/>
              <a:ext cx="0" cy="14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93" name="Line 265"/>
            <p:cNvSpPr>
              <a:spLocks noChangeShapeType="1"/>
            </p:cNvSpPr>
            <p:nvPr/>
          </p:nvSpPr>
          <p:spPr bwMode="auto">
            <a:xfrm>
              <a:off x="2352" y="3936"/>
              <a:ext cx="0" cy="14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94" name="Line 266"/>
            <p:cNvSpPr>
              <a:spLocks noChangeShapeType="1"/>
            </p:cNvSpPr>
            <p:nvPr/>
          </p:nvSpPr>
          <p:spPr bwMode="auto">
            <a:xfrm>
              <a:off x="1488" y="3984"/>
              <a:ext cx="86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95" name="Text Box 267"/>
            <p:cNvSpPr txBox="1">
              <a:spLocks noChangeArrowheads="1"/>
            </p:cNvSpPr>
            <p:nvPr/>
          </p:nvSpPr>
          <p:spPr bwMode="auto">
            <a:xfrm>
              <a:off x="1501" y="3983"/>
              <a:ext cx="774" cy="25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 dirty="0">
                  <a:latin typeface="Calibri"/>
                  <a:ea typeface="굴림" charset="-127"/>
                  <a:cs typeface="Calibri"/>
                </a:rPr>
                <a:t>Stride, </a:t>
              </a:r>
              <a:r>
                <a:rPr lang="en-US" altLang="ko-KR" sz="2000" b="1" dirty="0">
                  <a:latin typeface="Courier New"/>
                  <a:ea typeface="굴림" charset="-127"/>
                  <a:cs typeface="Courier New"/>
                </a:rPr>
                <a:t>x2</a:t>
              </a:r>
            </a:p>
          </p:txBody>
        </p:sp>
        <p:sp>
          <p:nvSpPr>
            <p:cNvPr id="1328396" name="AutoShape 268"/>
            <p:cNvSpPr>
              <a:spLocks noChangeArrowheads="1"/>
            </p:cNvSpPr>
            <p:nvPr/>
          </p:nvSpPr>
          <p:spPr bwMode="auto">
            <a:xfrm>
              <a:off x="144" y="3072"/>
              <a:ext cx="5472" cy="1152"/>
            </a:xfrm>
            <a:prstGeom prst="roundRect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97" name="Text Box 269"/>
            <p:cNvSpPr txBox="1">
              <a:spLocks noChangeArrowheads="1"/>
            </p:cNvSpPr>
            <p:nvPr/>
          </p:nvSpPr>
          <p:spPr bwMode="auto">
            <a:xfrm>
              <a:off x="3442" y="3887"/>
              <a:ext cx="650" cy="23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1800" i="1" dirty="0">
                  <a:latin typeface="Calibri"/>
                  <a:ea typeface="굴림" charset="-127"/>
                  <a:cs typeface="Calibri"/>
                </a:rPr>
                <a:t>Memory</a:t>
              </a:r>
            </a:p>
          </p:txBody>
        </p:sp>
        <p:sp>
          <p:nvSpPr>
            <p:cNvPr id="1328398" name="Rectangle 270"/>
            <p:cNvSpPr>
              <a:spLocks noChangeArrowheads="1"/>
            </p:cNvSpPr>
            <p:nvPr/>
          </p:nvSpPr>
          <p:spPr bwMode="auto">
            <a:xfrm>
              <a:off x="192" y="3840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99" name="Text Box 271"/>
            <p:cNvSpPr txBox="1">
              <a:spLocks noChangeArrowheads="1"/>
            </p:cNvSpPr>
            <p:nvPr/>
          </p:nvSpPr>
          <p:spPr bwMode="auto">
            <a:xfrm>
              <a:off x="3408" y="3120"/>
              <a:ext cx="1051" cy="23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1800" i="1" dirty="0">
                  <a:latin typeface="Calibri"/>
                  <a:ea typeface="굴림" charset="-127"/>
                  <a:cs typeface="Calibri"/>
                </a:rPr>
                <a:t>Vector Register</a:t>
              </a:r>
            </a:p>
          </p:txBody>
        </p:sp>
      </p:grpSp>
      <p:sp>
        <p:nvSpPr>
          <p:cNvPr id="277" name="日期占位符 3">
            <a:extLst>
              <a:ext uri="{FF2B5EF4-FFF2-40B4-BE49-F238E27FC236}">
                <a16:creationId xmlns:a16="http://schemas.microsoft.com/office/drawing/2014/main" id="{4720948D-B813-481A-A434-FEB76868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C63D808C-D241-45A2-8F46-510B0B897F4E}" type="datetime1">
              <a:rPr lang="zh-CN" altLang="en-US" smtClean="0"/>
              <a:t>2018/12/12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160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3817</Words>
  <Application>Microsoft Macintosh PowerPoint</Application>
  <PresentationFormat>全屏显示(4:3)</PresentationFormat>
  <Paragraphs>898</Paragraphs>
  <Slides>49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2" baseType="lpstr">
      <vt:lpstr>AppleMyungjo</vt:lpstr>
      <vt:lpstr>굴림</vt:lpstr>
      <vt:lpstr>맑은 고딕</vt:lpstr>
      <vt:lpstr>宋体</vt:lpstr>
      <vt:lpstr>等线</vt:lpstr>
      <vt:lpstr>等线 Light</vt:lpstr>
      <vt:lpstr>Arial</vt:lpstr>
      <vt:lpstr>Calibri</vt:lpstr>
      <vt:lpstr>Calibri Light</vt:lpstr>
      <vt:lpstr>Courier New</vt:lpstr>
      <vt:lpstr>Symbol</vt:lpstr>
      <vt:lpstr>Verdana</vt:lpstr>
      <vt:lpstr>Office 主题​​</vt:lpstr>
      <vt:lpstr>Advanced Computer Architecture 2018</vt:lpstr>
      <vt:lpstr>Lecture 10 Vector Processor and  SIMD</vt:lpstr>
      <vt:lpstr>Chapter 4 DLP in Vector, SIMD, and GPU</vt:lpstr>
      <vt:lpstr>App G. Vector Processors in More Depth</vt:lpstr>
      <vt:lpstr>SIMD Parallelism</vt:lpstr>
      <vt:lpstr>Vector Architectures</vt:lpstr>
      <vt:lpstr>Supercomputer Applications</vt:lpstr>
      <vt:lpstr>Vector Supercomputers</vt:lpstr>
      <vt:lpstr>Vector Programming Model</vt:lpstr>
      <vt:lpstr>Vector Code Example</vt:lpstr>
      <vt:lpstr>Cray-1 (1976)</vt:lpstr>
      <vt:lpstr>Vector Instruction Set Advantages</vt:lpstr>
      <vt:lpstr>Vector Arithmetic Execution </vt:lpstr>
      <vt:lpstr>Vector Instruction Execution</vt:lpstr>
      <vt:lpstr>Interleaved Vector Memory System</vt:lpstr>
      <vt:lpstr>Vector Unit Structure</vt:lpstr>
      <vt:lpstr>Vector Instruction Parallelism</vt:lpstr>
      <vt:lpstr>Vector Chaining</vt:lpstr>
      <vt:lpstr>Vector Chaining Advantage</vt:lpstr>
      <vt:lpstr>Vector Startup</vt:lpstr>
      <vt:lpstr>Dead Time and Short Vectors</vt:lpstr>
      <vt:lpstr>Vector Memory-Memory versus Vector Register Machines</vt:lpstr>
      <vt:lpstr>Vector Memory-Memory vs. Vector Register Machines</vt:lpstr>
      <vt:lpstr>Automatic Code Vectorization</vt:lpstr>
      <vt:lpstr>Vector Stripmining</vt:lpstr>
      <vt:lpstr>Vector Conditional Execution</vt:lpstr>
      <vt:lpstr>Masked Vector Instructions</vt:lpstr>
      <vt:lpstr>Compress/Expand Operations</vt:lpstr>
      <vt:lpstr>Vector Reductions</vt:lpstr>
      <vt:lpstr>Vector Scatter/Gather</vt:lpstr>
      <vt:lpstr>Vector Scatter/Gather</vt:lpstr>
      <vt:lpstr>Vector Memory Models</vt:lpstr>
      <vt:lpstr>A Recent Vector Super: NEC SX-9 (2008)</vt:lpstr>
      <vt:lpstr>Memory Banks Example: Cray T90 (Cray T932)</vt:lpstr>
      <vt:lpstr>Programming Vector Architectures</vt:lpstr>
      <vt:lpstr>Seymour Cray’s Lecture </vt:lpstr>
      <vt:lpstr>Vector Summary</vt:lpstr>
      <vt:lpstr>Next…</vt:lpstr>
      <vt:lpstr>For x86 Computers </vt:lpstr>
      <vt:lpstr>SIMD Extensions</vt:lpstr>
      <vt:lpstr>SIMD Implementations</vt:lpstr>
      <vt:lpstr>Multimedia Extensions</vt:lpstr>
      <vt:lpstr>Multimedia Extensions</vt:lpstr>
      <vt:lpstr>MMX Instructions</vt:lpstr>
      <vt:lpstr>Example SIMD Code: DXPY</vt:lpstr>
      <vt:lpstr>Roofline Performance Model</vt:lpstr>
      <vt:lpstr>Roofline Performance Model</vt:lpstr>
      <vt:lpstr>Examples</vt:lpstr>
      <vt:lpstr>Homework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Chun-yuan Zhang</dc:creator>
  <cp:lastModifiedBy>SHEN</cp:lastModifiedBy>
  <cp:revision>20</cp:revision>
  <dcterms:created xsi:type="dcterms:W3CDTF">2017-12-13T06:58:07Z</dcterms:created>
  <dcterms:modified xsi:type="dcterms:W3CDTF">2018-12-12T02:04:43Z</dcterms:modified>
</cp:coreProperties>
</file>