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822" r:id="rId2"/>
    <p:sldId id="258" r:id="rId3"/>
    <p:sldId id="818" r:id="rId4"/>
    <p:sldId id="691" r:id="rId5"/>
    <p:sldId id="725" r:id="rId6"/>
    <p:sldId id="726" r:id="rId7"/>
    <p:sldId id="728" r:id="rId8"/>
    <p:sldId id="745" r:id="rId9"/>
    <p:sldId id="730" r:id="rId10"/>
    <p:sldId id="731" r:id="rId11"/>
    <p:sldId id="769" r:id="rId12"/>
    <p:sldId id="766" r:id="rId13"/>
    <p:sldId id="770" r:id="rId14"/>
    <p:sldId id="771" r:id="rId15"/>
    <p:sldId id="773" r:id="rId16"/>
    <p:sldId id="778" r:id="rId17"/>
    <p:sldId id="774" r:id="rId18"/>
    <p:sldId id="775" r:id="rId19"/>
    <p:sldId id="776" r:id="rId20"/>
    <p:sldId id="777" r:id="rId21"/>
    <p:sldId id="789" r:id="rId22"/>
    <p:sldId id="736" r:id="rId23"/>
    <p:sldId id="792" r:id="rId24"/>
    <p:sldId id="793" r:id="rId25"/>
    <p:sldId id="737" r:id="rId26"/>
    <p:sldId id="738" r:id="rId27"/>
    <p:sldId id="780" r:id="rId28"/>
    <p:sldId id="779" r:id="rId29"/>
    <p:sldId id="782" r:id="rId30"/>
    <p:sldId id="783" r:id="rId31"/>
    <p:sldId id="784" r:id="rId32"/>
    <p:sldId id="785" r:id="rId33"/>
    <p:sldId id="781" r:id="rId34"/>
    <p:sldId id="743" r:id="rId35"/>
    <p:sldId id="826" r:id="rId36"/>
    <p:sldId id="786" r:id="rId37"/>
    <p:sldId id="819" r:id="rId38"/>
    <p:sldId id="787" r:id="rId39"/>
    <p:sldId id="815" r:id="rId40"/>
    <p:sldId id="794" r:id="rId41"/>
    <p:sldId id="824" r:id="rId42"/>
    <p:sldId id="823" r:id="rId43"/>
    <p:sldId id="825" r:id="rId44"/>
    <p:sldId id="795" r:id="rId45"/>
    <p:sldId id="539" r:id="rId46"/>
    <p:sldId id="820" r:id="rId47"/>
    <p:sldId id="496" r:id="rId48"/>
    <p:sldId id="796" r:id="rId49"/>
    <p:sldId id="821" r:id="rId50"/>
    <p:sldId id="817" r:id="rId51"/>
    <p:sldId id="382" r:id="rId52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046" autoAdjust="0"/>
  </p:normalViewPr>
  <p:slideViewPr>
    <p:cSldViewPr snapToGrid="0" snapToObjects="1">
      <p:cViewPr varScale="1">
        <p:scale>
          <a:sx n="91" d="100"/>
          <a:sy n="91" d="100"/>
        </p:scale>
        <p:origin x="2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19-10-16T08:41:44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4128 11628 0,'-14'0'172,"14"-13"-157,-13 13 1,0 0-16,-13 0 16,-14 0-1,-13 0 1,-13 0-1,-14 0 1,14 0 0,27 0-16,12 0 15,-39 0 1,40 0 0,-1 0-1,14 0 1,-27 0-1,27 0 1,-27 0 0,14 0-1,-54 0 1,41 0 0,-14 0-1,40-13 1,-14 13-1,1-26 1,-1 12 0,14 1-1,-40-27 1,40 27 0,13 0-1,-27 13 1,27-13-1,-13-14 32,13 14-31,-13-13 0,13-1-1,-13 1 1,13-14-1,0-26 1,0 53-16,0-40 16,-27 26-1,27 14-15,0-27 16,0 14 0,0-1-16,13-12 15,-13-1 1,27-26-1,-1 39 1,-12-12 15,-14 25-15,26-25 0,1 39-1,-14-27 1,13 14 15,14-13-15,13 12-1,-27 1 1,27 0 0,-26-14-1,26 27 1,-40-13-1,53 13 1,-13 0 15,53 0-15,-40 0 0,26 13-1,-39-13-15,-26 0 16,65 14-1,-65-14-15,92 13 16,0-13 0,-106 0-16,53 13 15,1-13 1,25 0 0,-39 0-1,26 0 1,-26 0-1,53 27 1,-40-27 15,40 0-15,-66 0 0,39 13-1,-39-13 1,26 0-1,-26 13 1,13-13 0,0 0-1,39 0 1,-65 0 0,-1 13-1,14-13 1,39 0-1,-13 0 1,67 27 15,-107-27-15,1 13 0,-1-13-1,-13 0 1,14 0-1,-14 0 1,40 13 0,13-13-1,-53 13 1,14-13 0,-1 0-1,-13 0 16,14 0 16,-1 0-31,-13 27 0,1-27 15,-1 0-31,13 0 15,1 0 1,-14 0 0,14 0 15,-14 0 0,0 0-15,0 0-16,14 0 15,-14 13 1,13-13 0,1 13-1,-1-13 1,27 14 0,-40 12-1,27-13 1,-13 1 15,-14-1-15,13-13-1,-26 26 1,40 1 0,-14-14-1,1 40 1,-14-53-1,27 53 1,-27-40 0,0 27 15,14-27-15,-1 53-1,-13-53 1,14 27-1,-27-27 1,0 0 0,13 1-16,-13 12 15,0 1 1,0-14 0,0 40-1,0-14 1,-13-12-1,0-14 17,-1 14-17,1-1 1,-13-13 0,-14 14-1,0-14 1,-13 13-1,14-26 1,-27 40 0,26-40-1,-13 13 1,27-13 0,-27 13-1,26-13 1,-65 27-1,25-27 1,-65 0 15,39 0-15,-52 0 0,92 0-1,-66 0 1,66 0-1,27 0 1,-14-13 0,27 13-1,-1 0 17,1 0-32,-26 0 15,25 0 1,-105-14-1,53 14 1,-66-13 15,79-13-15,-26 13 0,26 13-1,-27-14 1,54 14-1,-27 0 1,13-13 0,27 13-1,0 0 1,-40 0 0,40 0-1,-40 0 1,26 0-1,-12 0 1,25 0 62,1 0-62,-13 0-16,12 0 15,-39 0 1,14 0 0,-27 0-1,13 0 1,-66-26 0,92 26-1,1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9A861-D7E5-4BBE-A6A0-3AC8D8674BE8}" type="datetimeFigureOut">
              <a:rPr lang="zh-CN" altLang="en-US" smtClean="0"/>
              <a:t>2019/10/16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94A6-5346-4909-AE73-5DDEDEB07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70CD9-B453-4640-9189-5FDFDF953687}" type="slidenum">
              <a:rPr lang="en-US"/>
              <a:pPr/>
              <a:t>47</a:t>
            </a:fld>
            <a:endParaRPr lang="en-US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38742"/>
            <a:ext cx="7772400" cy="246170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3FA22-A613-452A-AADA-AFC6E04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BD1B8-B471-4BD7-8FDE-B708B1EB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F29F017-0A92-4138-8209-A6BA8BAC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91365-E277-4E3E-BF75-313134B54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0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DF428BF-65F9-43A7-97DD-8D09AFEC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EB4DFB5-97F0-4536-B1EA-8779C21F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4A01F57-FCE8-4B95-8E5C-DC6E9387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0BDFD-8B14-42F2-B5E9-30C170810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7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9B3DF2-BEB6-4BB6-BB80-79766442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252A249-F000-4F4C-BED2-821CA9B5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CBB1580D-1112-4DA2-8FE6-C77EB58D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34B84-582E-4267-948C-38989B9FB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8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29907-A3D4-4681-8638-40CFD9C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53463-C5C4-453B-AA2B-F1FCB51B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32F326-1DCF-4E36-B5FB-391D94C4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71F7-6761-49B2-A355-114C597085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1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618B6-0072-4483-90BE-62D9F912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1A779-C076-49A2-BD56-4386981A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6E4F5C8-96E8-4248-B44E-950D6356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CA0F7-72B2-4A81-A091-1863ED44A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1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341EC9-84AD-40FA-A28E-53F338832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5678" y="3946654"/>
            <a:ext cx="8492645" cy="258114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3631C0-4E8C-49E8-963B-910C67BE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650901"/>
            <a:ext cx="3448050" cy="195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0685B-E870-4D6C-95D3-5AB0FB76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5850" y="6650901"/>
            <a:ext cx="4114800" cy="195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 by ZHANG Chun-yuan, Fall 2018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C4E05-B506-483F-9B5F-3478DD91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6550" y="6650901"/>
            <a:ext cx="946150" cy="195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CEB6C1-E314-4012-8E75-B4E97143AB3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498C73-598D-4C96-AB79-2D4B6279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7" y="231732"/>
            <a:ext cx="8492646" cy="90187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52252E0D-4382-48C7-A940-CE0120BB814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5678" y="1261520"/>
            <a:ext cx="8492645" cy="258114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482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25677" y="6492875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7739" y="6488482"/>
            <a:ext cx="3713184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0923" y="6488481"/>
            <a:ext cx="2057400" cy="365125"/>
          </a:xfrm>
          <a:prstGeom prst="rect">
            <a:avLst/>
          </a:prstGeom>
        </p:spPr>
        <p:txBody>
          <a:bodyPr/>
          <a:lstStyle/>
          <a:p>
            <a:fld id="{900E560B-D258-487E-8D34-1332E864E3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EB1571-FC69-4E99-A658-D81B8C51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207818"/>
            <a:ext cx="8811490" cy="6280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48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05410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388" y="386715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2BF65C-67F7-43BC-BC17-26A7ECDC9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25677" y="6492875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D0284-45E4-4D8C-B59D-BBC3D2543C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7739" y="6488482"/>
            <a:ext cx="3713184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CE5C5-FC8F-4ACD-A0E7-7999F37A75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0923" y="648848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82FE9-DACE-486E-B0A8-1EBE2A5AE4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9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9606E-4199-4A78-B2AE-42026D35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EABA2-E417-4163-96FE-F0C017EA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9C50DE5-7EF0-4143-BAAB-ABD51FF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C6EC-406E-4428-B66F-6186EBA85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0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84506"/>
            <a:ext cx="7772400" cy="2484469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843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5714F-E719-4DA8-9138-48F643CB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1BE75-82B8-4763-A444-62FEE0FD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158FDE4-0ADC-40F9-8EAE-1E8B9E98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6F05-5BB9-49FD-A899-7FD0C241B6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8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94944"/>
            <a:ext cx="4038600" cy="540739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94944"/>
            <a:ext cx="4038600" cy="540739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A4F5764-76A3-46F0-BCA7-8C083E52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FC58832-CE83-4BF9-B15A-C38EE606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4AE8C034-F5F3-4ED6-AAB6-18523402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3015-1DCF-49CC-8162-B672C7D5B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3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3803072"/>
            <a:ext cx="4038600" cy="26992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3803072"/>
            <a:ext cx="4038600" cy="26992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A4F5764-76A3-46F0-BCA7-8C083E52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FC58832-CE83-4BF9-B15A-C38EE606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4AE8C034-F5F3-4ED6-AAB6-18523402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3015-1DCF-49CC-8162-B672C7D5B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8AA0EA6-26AF-480D-93DE-10F8349EECF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997226"/>
            <a:ext cx="4038600" cy="26992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3A5573E9-0DC3-4215-B9F6-8B9909BA9CC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8200" y="997226"/>
            <a:ext cx="4038600" cy="26992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143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28534"/>
            <a:ext cx="404018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82894"/>
            <a:ext cx="4040188" cy="46194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28534"/>
            <a:ext cx="4041775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82894"/>
            <a:ext cx="4041775" cy="46194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967B91B-73A8-49F6-B6F4-D9837A02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A7BF752-9942-4547-A4A1-27E923A2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68F89BB1-5868-4B58-AE80-93EDEB8F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DBDD-8BAA-4BE2-98E9-156BA89AA4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4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218209"/>
            <a:ext cx="8686800" cy="624926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9606E-4199-4A78-B2AE-42026D35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EABA2-E417-4163-96FE-F0C017EA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9C50DE5-7EF0-4143-BAAB-ABD51FF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C6EC-406E-4428-B66F-6186EBA85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E84428C-EAFD-41C1-B654-2CA03EF3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E4E43F5-8772-44FD-898F-4140EA42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F8C7042D-6E0D-4910-BCA1-4A6DB7F7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918ED-DD3F-4030-9106-919005E33F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4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4619BEA-4030-4949-9146-79EA47A1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840DC72-79AE-4D9E-8E6D-5FA2279E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0A66B918-B380-4266-8697-548B1CDA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66463-E836-42C5-A818-9F3280B6F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2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4B9759-F9E4-4999-BD46-51422DF0796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73038"/>
            <a:ext cx="8229600" cy="717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551B0D1-667E-4910-B3B6-DA1E9164E6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050925"/>
            <a:ext cx="82296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5F94B-E9A6-4AA9-9780-CDBC60F78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02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buFontTx/>
              <a:buNone/>
              <a:defRPr kumimoji="1"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D4CDF-9D35-4B6E-A382-4E6614DC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502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0ED3DFD-3635-4410-8462-D47F9E5C7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02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buFontTx/>
              <a:buNone/>
              <a:defRPr kumimoji="1"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43E17B9-81BD-439E-9B9A-FEF524391B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73" r:id="rId5"/>
    <p:sldLayoutId id="2147483667" r:id="rId6"/>
    <p:sldLayoutId id="2147483672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1" r:id="rId13"/>
    <p:sldLayoutId id="2147483674" r:id="rId14"/>
    <p:sldLayoutId id="2147483675" r:id="rId15"/>
    <p:sldLayoutId id="2147483676" r:id="rId16"/>
  </p:sldLayoutIdLst>
  <p:hf hdr="0"/>
  <p:txStyles>
    <p:titleStyle>
      <a:lvl1pPr algn="ctr" defTabSz="457200" rtl="0" fontAlgn="base">
        <a:spcBef>
          <a:spcPct val="0"/>
        </a:spcBef>
        <a:spcAft>
          <a:spcPct val="0"/>
        </a:spcAft>
        <a:defRPr sz="3200" b="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000">
          <a:solidFill>
            <a:srgbClr val="00009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riscv.org/specifications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 2019)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140"/>
    </mc:Choice>
    <mc:Fallback xmlns=""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770CC70-08AD-40C4-A1C2-C55AC5FB7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Registers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14E8648-50D4-459F-95EF-F837E1427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Another forms of storage internal to the CPU</a:t>
            </a:r>
            <a:endParaRPr lang="en-US" altLang="zh-CN" dirty="0"/>
          </a:p>
          <a:p>
            <a:r>
              <a:rPr lang="en-US" altLang="zh-CN" dirty="0"/>
              <a:t>Three Types of Register File</a:t>
            </a:r>
          </a:p>
          <a:p>
            <a:pPr lvl="1"/>
            <a:r>
              <a:rPr lang="en-US" altLang="zh-CN" dirty="0"/>
              <a:t>Accumulator architecture</a:t>
            </a:r>
          </a:p>
          <a:p>
            <a:pPr lvl="1"/>
            <a:r>
              <a:rPr lang="en-US" altLang="zh-CN" dirty="0"/>
              <a:t>Stack architecture</a:t>
            </a:r>
          </a:p>
          <a:p>
            <a:pPr lvl="1"/>
            <a:r>
              <a:rPr lang="en-US" altLang="zh-CN" dirty="0"/>
              <a:t>Register Architecture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C831F-BB50-4C24-9CB0-F659DB36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64643C-6E51-4F6A-8F61-310C454A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98F066-B291-4617-B378-B29A5079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4A77186-2E7A-4BA7-8104-8B58F26C0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C9298FF-C328-4EAB-A2FB-914C6AB1B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Registers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Operands</a:t>
            </a:r>
          </a:p>
          <a:p>
            <a:r>
              <a:rPr lang="en-US" altLang="zh-CN" dirty="0"/>
              <a:t>Operations</a:t>
            </a:r>
          </a:p>
          <a:p>
            <a:r>
              <a:rPr lang="en-US" altLang="zh-CN" dirty="0"/>
              <a:t>Addressing</a:t>
            </a:r>
          </a:p>
          <a:p>
            <a:r>
              <a:rPr lang="en-US" altLang="zh-CN" dirty="0"/>
              <a:t>Format of instructions</a:t>
            </a:r>
          </a:p>
          <a:p>
            <a:r>
              <a:rPr lang="en-US" altLang="zh-CN" dirty="0"/>
              <a:t>Compiler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E7BD18-E674-4AD7-8244-5E90E04E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1B23D1-E648-40C9-8052-A109AFA7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374ED8-8463-4644-B0C6-0A3A08C6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E15B696-04DA-4999-9700-B133EDD38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and Size of Common Operands</a:t>
            </a:r>
          </a:p>
        </p:txBody>
      </p:sp>
      <p:graphicFrame>
        <p:nvGraphicFramePr>
          <p:cNvPr id="19459" name="Group 3">
            <a:extLst>
              <a:ext uri="{FF2B5EF4-FFF2-40B4-BE49-F238E27FC236}">
                <a16:creationId xmlns:a16="http://schemas.microsoft.com/office/drawing/2014/main" id="{CEF20FDC-669F-4725-B3D3-721EEF22A5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5438" y="1258889"/>
          <a:ext cx="8492646" cy="5120640"/>
        </p:xfrm>
        <a:graphic>
          <a:graphicData uri="http://schemas.openxmlformats.org/drawingml/2006/table">
            <a:tbl>
              <a:tblPr/>
              <a:tblGrid>
                <a:gridCol w="1672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Character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(1 byte)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3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Integer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Half word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(16-bit short integer)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Word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(32-bit integer)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Long word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(64-bit integer)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Floating point (Real)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Word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(32-bit single-precision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Double word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(64-bit double-precision number)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Decimal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Unpacked decimal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   A decimal characters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Packed decimal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  <a:sym typeface="Arial" charset="0"/>
                        </a:rPr>
                        <a:t>    4-bit to encode values 0-9, usually based on BCD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  <a:sym typeface="Arial" charset="0"/>
                        </a:rPr>
                        <a:t>    A two decimal digits packed into each byte</a:t>
                      </a: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98226A-51A4-43A1-B8C9-98DB0644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6BB830-E7A5-412C-8C4C-446815E4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B72CC5-49B3-4F56-A9CE-F45E1CEA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6290-1295-4182-97AD-1830E1971E7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1A4B35-B87A-4840-A88E-4A73B76A0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D142700-7401-4ACB-97A2-978E0C1EC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Registers</a:t>
            </a:r>
          </a:p>
          <a:p>
            <a:r>
              <a:rPr lang="en-US" altLang="zh-CN" dirty="0"/>
              <a:t>Operands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Operations</a:t>
            </a:r>
          </a:p>
          <a:p>
            <a:r>
              <a:rPr lang="en-US" altLang="zh-CN" dirty="0"/>
              <a:t>Addressing</a:t>
            </a:r>
          </a:p>
          <a:p>
            <a:r>
              <a:rPr lang="en-US" altLang="zh-CN" dirty="0"/>
              <a:t>Format of instructions</a:t>
            </a:r>
          </a:p>
          <a:p>
            <a:r>
              <a:rPr lang="en-US" altLang="zh-CN" dirty="0"/>
              <a:t>Compiler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6C8860-B8A8-403F-8FCB-EB64E979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29D8AB-9C9C-4B12-B9AD-350314CB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F50224-3DA1-4EEC-84C0-774705AB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DF552C0-5A9C-49EF-AEE5-7EF422BD5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Types of Instructions</a:t>
            </a:r>
          </a:p>
        </p:txBody>
      </p:sp>
      <p:graphicFrame>
        <p:nvGraphicFramePr>
          <p:cNvPr id="21507" name="Group 3">
            <a:extLst>
              <a:ext uri="{FF2B5EF4-FFF2-40B4-BE49-F238E27FC236}">
                <a16:creationId xmlns:a16="http://schemas.microsoft.com/office/drawing/2014/main" id="{4456B854-E388-4781-B16E-5CA6DCEB9B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5438" y="1258888"/>
          <a:ext cx="8493125" cy="4525964"/>
        </p:xfrm>
        <a:graphic>
          <a:graphicData uri="http://schemas.openxmlformats.org/drawingml/2006/table">
            <a:tbl>
              <a:tblPr/>
              <a:tblGrid>
                <a:gridCol w="289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Operations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Examples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Arithmetic &amp; logical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Integer: ADD, AND, OR, etc.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Data transfer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LOADS and STORES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Control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JUMP, CALL, RETURN TRAPS, etc.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System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OS call, virtual memory instructions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Floating point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Floating point: ADD, AND, OR, etc.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Decimal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Decimal: ADD, AND, conversion, etc.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String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String: MOVE, COMP, SEARCH, etc.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Graphics</a:t>
                      </a: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Pixel operations, compression, etc.</a:t>
                      </a: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4B549-A763-43E2-94AF-A5D6BE1F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30DCE6-1615-4A1A-B98D-341939CF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27F31F-B841-4B73-A60D-8870BCF1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6290-1295-4182-97AD-1830E1971E7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224247D-AD98-47DC-8091-0B817699D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10 Instructions for x86 (</a:t>
            </a:r>
            <a:r>
              <a:rPr lang="en-US" altLang="zh-CN" dirty="0">
                <a:solidFill>
                  <a:srgbClr val="FF0000"/>
                </a:solidFill>
              </a:rPr>
              <a:t>SPECint92</a:t>
            </a:r>
            <a:r>
              <a:rPr lang="en-US" altLang="zh-CN" dirty="0"/>
              <a:t>)</a:t>
            </a:r>
          </a:p>
        </p:txBody>
      </p:sp>
      <p:graphicFrame>
        <p:nvGraphicFramePr>
          <p:cNvPr id="24579" name="Group 3">
            <a:extLst>
              <a:ext uri="{FF2B5EF4-FFF2-40B4-BE49-F238E27FC236}">
                <a16:creationId xmlns:a16="http://schemas.microsoft.com/office/drawing/2014/main" id="{FC54BC0C-09F7-42C4-983E-AC4B1D49A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788978"/>
              </p:ext>
            </p:extLst>
          </p:nvPr>
        </p:nvGraphicFramePr>
        <p:xfrm>
          <a:off x="325438" y="1258889"/>
          <a:ext cx="8493125" cy="5086492"/>
        </p:xfrm>
        <a:graphic>
          <a:graphicData uri="http://schemas.openxmlformats.org/drawingml/2006/table">
            <a:tbl>
              <a:tblPr/>
              <a:tblGrid>
                <a:gridCol w="77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Rank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80x86 instruction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Integer average( % total executed)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load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22%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conditional branch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20%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compare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16%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store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add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and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sub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move register-register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call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return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total</a:t>
                      </a: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96%</a:t>
                      </a: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7C3934-36C2-4B92-94E7-0D8912E5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2FA0AF-555C-478A-B483-C0DF005D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DDE66-ACAE-4DE4-AD0A-94253134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6290-1295-4182-97AD-1830E1971E7C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BA2DE7F-37D8-4514-98F4-A3EF242A9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Branch Instructions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586E67D-CD47-4A91-8F9E-5F473D127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Conditional branch -- branch</a:t>
            </a:r>
          </a:p>
          <a:p>
            <a:r>
              <a:rPr lang="zh-CN" altLang="en-US"/>
              <a:t>Unconditional branch -- jump</a:t>
            </a:r>
          </a:p>
          <a:p>
            <a:r>
              <a:rPr lang="zh-CN" altLang="en-US"/>
              <a:t>Call</a:t>
            </a:r>
          </a:p>
          <a:p>
            <a:r>
              <a:rPr lang="zh-CN" altLang="en-US"/>
              <a:t>Return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3AFB14-1854-45F7-939D-3B314B39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B612E9-BA64-4D8B-B960-1F3B6EA0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CFF34B-49A0-42A0-AB2D-611F091C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BFC9563-30B4-418A-B4EE-B965292DB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 The Frequencies of Control Flow Instructions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F6504BD2-A93C-4D83-BD7D-8F19F6EAFD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438" y="1898849"/>
            <a:ext cx="8493125" cy="3949303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CD35C-7BF9-4C99-A19D-3A17725F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85143B-9210-4F15-B3AD-C5A9592F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6EC186-C31B-4D0E-B777-35411061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32BCE7A-BFC4-48FF-8AD7-19779D46D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Methods to Evaluation Branch Conditions</a:t>
            </a:r>
          </a:p>
        </p:txBody>
      </p:sp>
      <p:graphicFrame>
        <p:nvGraphicFramePr>
          <p:cNvPr id="27651" name="Group 3">
            <a:extLst>
              <a:ext uri="{FF2B5EF4-FFF2-40B4-BE49-F238E27FC236}">
                <a16:creationId xmlns:a16="http://schemas.microsoft.com/office/drawing/2014/main" id="{00655D43-D857-427B-845C-1A65228BCD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5438" y="1258887"/>
          <a:ext cx="8493125" cy="4774767"/>
        </p:xfrm>
        <a:graphic>
          <a:graphicData uri="http://schemas.openxmlformats.org/drawingml/2006/table">
            <a:tbl>
              <a:tblPr/>
              <a:tblGrid>
                <a:gridCol w="2836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Name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How condition is tested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4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Condition code (CC)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Special bits are set by ALU operations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Condition register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Set arbitrary register with the result of a comparison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Compare and branch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Branch is part of the compare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995172-1CF9-4A3F-AFE4-CFC7EE10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528F70-8F80-4578-9ECB-0AACC466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67D66B-551A-4D95-B691-1E38EF6B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6290-1295-4182-97AD-1830E1971E7C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11F9AD-0239-4568-817F-8E098EA5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EB458-3244-4D8C-9438-75D82528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B6E137-3479-4A8C-9E98-EBAB94E4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582078D-29CB-4437-92C0-55B308D88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Distances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922EC-D92C-4A20-AAC8-05B283A712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Branch distances in terms of number of instructions between the target and the branch instruction</a:t>
            </a:r>
          </a:p>
          <a:p>
            <a:endParaRPr lang="zh-CN" alt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08BEC2A-5A29-44B0-A5B1-23A3DFB42C17}"/>
              </a:ext>
            </a:extLst>
          </p:cNvPr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7" y="1262062"/>
            <a:ext cx="8495412" cy="348311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B77269-5AB1-4C1B-A6DA-1BF0115D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0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Instruction Set Architecture (ISA)</a:t>
            </a:r>
            <a:endParaRPr lang="zh-CN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1FC419-95AF-4BA6-B5AC-EE23885CE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October </a:t>
            </a:r>
            <a:r>
              <a:rPr lang="en-US" altLang="zh-CN" dirty="0"/>
              <a:t>16</a:t>
            </a:r>
            <a:r>
              <a:rPr lang="zh-CN" altLang="en-US" dirty="0"/>
              <a:t>, 201</a:t>
            </a:r>
            <a:r>
              <a:rPr lang="en-US" altLang="zh-CN" dirty="0"/>
              <a:t>9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64623B7-4280-4A9B-ADEE-3D8578C1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1B02AA5-EAA0-443F-84DD-878991A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9DD14BF-16D5-49C6-9F51-AB3A5E6A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DA9BDFB-20FC-44E7-91EA-384F3B6EA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Frequency of Conditional Branches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326E20C8-491D-4D63-A77D-130EEC97B6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1358" y="1050925"/>
            <a:ext cx="6781283" cy="5416550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31AD3C-68B2-4258-AB9D-BBE1379E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9CE122-30B9-449B-87CF-5131200C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8C4A9D-7882-4217-9A76-2854EAF1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944D108-F235-4BE5-B68A-0A121CDE9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2507CE1-82EC-4ED5-A56C-BF0D8B937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Registers</a:t>
            </a:r>
          </a:p>
          <a:p>
            <a:r>
              <a:rPr lang="en-US" altLang="zh-CN" dirty="0"/>
              <a:t>Operands</a:t>
            </a:r>
          </a:p>
          <a:p>
            <a:r>
              <a:rPr lang="en-US" altLang="zh-CN" dirty="0"/>
              <a:t>Operations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Addressing</a:t>
            </a:r>
          </a:p>
          <a:p>
            <a:r>
              <a:rPr lang="en-US" altLang="zh-CN" dirty="0"/>
              <a:t>Format of instructions</a:t>
            </a:r>
          </a:p>
          <a:p>
            <a:r>
              <a:rPr lang="en-US" altLang="zh-CN" dirty="0"/>
              <a:t>Compiler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252F10-6DA8-4C80-91EC-7869651B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5F2D44-FE05-43C5-825C-B6452987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456A56-A046-4645-B2C6-5BA1F230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843F5D7-04C4-49F1-B3F0-F9EC87F41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Pop Addressing Modes</a:t>
            </a:r>
          </a:p>
        </p:txBody>
      </p:sp>
      <p:graphicFrame>
        <p:nvGraphicFramePr>
          <p:cNvPr id="31747" name="Group 3">
            <a:extLst>
              <a:ext uri="{FF2B5EF4-FFF2-40B4-BE49-F238E27FC236}">
                <a16:creationId xmlns:a16="http://schemas.microsoft.com/office/drawing/2014/main" id="{B8496C19-67AF-4075-9CD7-045F3F59AA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5438" y="1258888"/>
          <a:ext cx="8493125" cy="5229590"/>
        </p:xfrm>
        <a:graphic>
          <a:graphicData uri="http://schemas.openxmlformats.org/drawingml/2006/table">
            <a:tbl>
              <a:tblPr/>
              <a:tblGrid>
                <a:gridCol w="2685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5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Addressing mode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Example instruction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Usage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Register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R3,R4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Value is in register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Immediate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R4,#3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Constants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Displacement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R4,100(R1)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Local variables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Register indirect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R4,(R1)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Pointers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Indexed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R3,(R1+R2)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Array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Direct or absolute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R1,(1001)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Static data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Mem. Indirect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R1,@(R3)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Pointers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Auto increment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R1,(R2)+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Stepping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Auto decrement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R1,-(R2)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As inc.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Scaled</a:t>
                      </a: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ADD R1,100(R2)(R3)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To index array</a:t>
                      </a: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14A74A-3DD0-400B-B42A-15B41CDC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B03F2A-0AC3-4EC1-888D-F69BD68F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B551C-75E4-4C7A-8F03-B0590D5D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6290-1295-4182-97AD-1830E1971E7C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99386C0-3D33-4DCA-A512-42FB8A881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Immediate Operand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6906569C-F15E-46B5-8196-458638A8ED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942747"/>
            <a:ext cx="8785225" cy="3667831"/>
          </a:xfrm>
        </p:spPr>
      </p:pic>
      <p:sp>
        <p:nvSpPr>
          <p:cNvPr id="27652" name="Rectangle 4">
            <a:extLst>
              <a:ext uri="{FF2B5EF4-FFF2-40B4-BE49-F238E27FC236}">
                <a16:creationId xmlns:a16="http://schemas.microsoft.com/office/drawing/2014/main" id="{D86FD53F-4961-4947-B258-423633BB8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28775"/>
            <a:ext cx="5178425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FF00FF"/>
                </a:solidFill>
                <a:ea typeface="楷体_GB2312" pitchFamily="1" charset="-122"/>
              </a:rPr>
              <a:t>About one-quarter of data transfers and ALU operations have an immediate operand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141FD6-5E6C-4E39-9C9D-713AB6CD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9E1CB8-9F7A-4C31-AF26-16A051C1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EC69DB-915F-4AFF-9406-8D822000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338A769-789B-468B-88D8-ECE9BEC9B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Immediate Values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2FA1D6CC-D0FB-4E0D-B6F6-FEC0273969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922" y="1054100"/>
            <a:ext cx="8188157" cy="5445125"/>
          </a:xfrm>
        </p:spPr>
      </p:pic>
      <p:sp>
        <p:nvSpPr>
          <p:cNvPr id="28676" name="Rectangle 4">
            <a:extLst>
              <a:ext uri="{FF2B5EF4-FFF2-40B4-BE49-F238E27FC236}">
                <a16:creationId xmlns:a16="http://schemas.microsoft.com/office/drawing/2014/main" id="{84FCCC51-1630-41CA-BBE9-A04AD11F0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989013"/>
            <a:ext cx="3529012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FF00FF"/>
                </a:solidFill>
                <a:ea typeface="楷体_GB2312" pitchFamily="1" charset="-122"/>
              </a:rPr>
              <a:t>16 bits would capture about 80% and 8 bits about 50% of immediates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>
                <a:solidFill>
                  <a:srgbClr val="FF00FF"/>
                </a:solidFill>
                <a:ea typeface="楷体_GB2312" pitchFamily="1" charset="-122"/>
              </a:rPr>
              <a:t>about 20% to 25% were longer than 16 bits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F42899-EDD7-4187-ACC7-BE42DBD8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02CDA7-72DB-4239-A986-B2E728B7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1CEEFD-D232-4899-849E-78D0D03D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ECA7D39-1A78-4356-90F9-ABF833AD3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of Memory Addressing Modes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FD07515E-174E-4EDF-B008-46E1B99BF9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185021"/>
            <a:ext cx="8785225" cy="5183282"/>
          </a:xfrm>
        </p:spPr>
      </p:pic>
      <p:sp>
        <p:nvSpPr>
          <p:cNvPr id="29700" name="Rectangle 4">
            <a:extLst>
              <a:ext uri="{FF2B5EF4-FFF2-40B4-BE49-F238E27FC236}">
                <a16:creationId xmlns:a16="http://schemas.microsoft.com/office/drawing/2014/main" id="{18416BA9-9292-48FF-8DC7-FF675E05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127125"/>
            <a:ext cx="3381375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000">
                <a:solidFill>
                  <a:srgbClr val="FF00FF"/>
                </a:solidFill>
                <a:ea typeface="楷体_GB2312" pitchFamily="1" charset="-122"/>
              </a:rPr>
              <a:t>  Almost all the memory indirect references use displacement mode as the base</a:t>
            </a:r>
          </a:p>
          <a:p>
            <a:pPr>
              <a:spcBef>
                <a:spcPct val="0"/>
              </a:spcBef>
            </a:pPr>
            <a:r>
              <a:rPr kumimoji="0" lang="en-US" altLang="zh-CN" sz="2000">
                <a:solidFill>
                  <a:srgbClr val="FF00FF"/>
                </a:solidFill>
                <a:ea typeface="楷体_GB2312" pitchFamily="1" charset="-122"/>
              </a:rPr>
              <a:t>  Displacement mode includes all displacement lengths (8, 16, and 32 bits)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78807A-697B-4C4E-AF5E-D50062EC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1D43F5-1FB3-498B-91B0-343734EA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9DDA72-C606-446C-BFC8-12850713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37417C0-6DAD-48A0-AB46-E1D4FEB63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Displacement Values Distributions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6944982F-87D2-49C9-B79B-C8A3E9AC19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130113"/>
            <a:ext cx="8785225" cy="5293098"/>
          </a:xfrm>
        </p:spPr>
      </p:pic>
      <p:sp>
        <p:nvSpPr>
          <p:cNvPr id="30724" name="Rectangle 4">
            <a:extLst>
              <a:ext uri="{FF2B5EF4-FFF2-40B4-BE49-F238E27FC236}">
                <a16:creationId xmlns:a16="http://schemas.microsoft.com/office/drawing/2014/main" id="{EF0628CC-F1C1-43EC-90BB-24011CF9C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778000"/>
            <a:ext cx="472122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FF00FF"/>
                </a:solidFill>
                <a:ea typeface="楷体_GB2312" pitchFamily="1" charset="-122"/>
              </a:rPr>
              <a:t>These data were taken on the Alpha architecture with full optimization for SPEC CPU2000, showing the average of integer programs (CINT2000) and the average of floating-point programs (CFP2000)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B9EEF-CF1D-4F33-9646-453397B9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7B995-1631-4320-9CB4-12D5BEEC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E54BBF-A3EB-4C9E-B616-126A2236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23919F8-59B3-4C3C-A348-FCC131FFF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8DDA675-456F-426B-87E8-3A3F99266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 err="1"/>
              <a:t>Regesters</a:t>
            </a:r>
            <a:endParaRPr lang="en-US" altLang="zh-CN" dirty="0"/>
          </a:p>
          <a:p>
            <a:r>
              <a:rPr lang="en-US" altLang="zh-CN" dirty="0"/>
              <a:t>Operands</a:t>
            </a:r>
          </a:p>
          <a:p>
            <a:r>
              <a:rPr lang="en-US" altLang="zh-CN" dirty="0"/>
              <a:t>Operations</a:t>
            </a:r>
          </a:p>
          <a:p>
            <a:r>
              <a:rPr lang="en-US" altLang="zh-CN" dirty="0"/>
              <a:t>Addressing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Format of instructions</a:t>
            </a:r>
          </a:p>
          <a:p>
            <a:r>
              <a:rPr lang="en-US" altLang="zh-CN" dirty="0"/>
              <a:t>Compiler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527113-763D-4BF8-8D26-A175E4E9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16CA40-9978-456E-8637-77F6C63D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68FBFD-9B9F-4616-942D-DCF2AC8D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48811A6-F17B-45D7-942F-1904C9EEA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Encoding an Instruction Set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CC4F78D-45DC-4CA4-8EB4-039C1FD28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fields must a instruction has?</a:t>
            </a:r>
          </a:p>
          <a:p>
            <a:r>
              <a:rPr lang="en-US" altLang="zh-CN"/>
              <a:t>How big the operations fields?</a:t>
            </a:r>
          </a:p>
          <a:p>
            <a:r>
              <a:rPr lang="en-US" altLang="zh-CN"/>
              <a:t>How many address fields must it has?</a:t>
            </a:r>
          </a:p>
          <a:p>
            <a:r>
              <a:rPr lang="en-US" altLang="zh-CN"/>
              <a:t>How long a address field ought to be?</a:t>
            </a:r>
          </a:p>
          <a:p>
            <a:r>
              <a:rPr lang="en-US" altLang="zh-CN"/>
              <a:t>Something else?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AD65B5-E0E9-42B3-A77D-7E3B0855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B43D06-C312-425F-85A6-B358860D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34CFB7-1E55-46B4-9331-5D6CAEC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2402608-E297-4667-A824-4BBD4CCF6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Three Basic Variations in Instruction Encoding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9A71F419-EDDA-43DB-88DC-48676E70C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807" y="1258888"/>
            <a:ext cx="7978386" cy="5229225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D24455-7A72-4301-B497-FF634FE1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6B8F15-0D61-405F-A1AD-A8AB680F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41C182-0AC8-42A3-BE48-5796FAB2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F5912DBA-2F61-448D-9BA6-A494C28CD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Quiz 1 - Functions of X Y Z … 2min</a:t>
            </a:r>
            <a:endParaRPr lang="zh-CN" altLang="en-US" dirty="0"/>
          </a:p>
        </p:txBody>
      </p:sp>
      <p:pic>
        <p:nvPicPr>
          <p:cNvPr id="6150" name="内容占位符 9">
            <a:extLst>
              <a:ext uri="{FF2B5EF4-FFF2-40B4-BE49-F238E27FC236}">
                <a16:creationId xmlns:a16="http://schemas.microsoft.com/office/drawing/2014/main" id="{24747D08-698C-4239-A1ED-A5F63F1393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06" y="1054100"/>
            <a:ext cx="7347188" cy="5445125"/>
          </a:xfrm>
        </p:spPr>
      </p:pic>
      <p:sp>
        <p:nvSpPr>
          <p:cNvPr id="6147" name="日期占位符 3">
            <a:extLst>
              <a:ext uri="{FF2B5EF4-FFF2-40B4-BE49-F238E27FC236}">
                <a16:creationId xmlns:a16="http://schemas.microsoft.com/office/drawing/2014/main" id="{8F5CC5AD-C0EF-4C06-B2DE-F15DB0DF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100"/>
              <a:t>College of Computer, NUDT</a:t>
            </a:r>
            <a:endParaRPr kumimoji="0" lang="zh-CN" altLang="en-US" sz="1100"/>
          </a:p>
        </p:txBody>
      </p:sp>
      <p:sp>
        <p:nvSpPr>
          <p:cNvPr id="6148" name="页脚占位符 4">
            <a:extLst>
              <a:ext uri="{FF2B5EF4-FFF2-40B4-BE49-F238E27FC236}">
                <a16:creationId xmlns:a16="http://schemas.microsoft.com/office/drawing/2014/main" id="{DC16951A-DFE5-4EA2-8BA1-BF559973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100"/>
              <a:t>ACA by ZHANG Chun-yuan, Fall 2018</a:t>
            </a:r>
          </a:p>
        </p:txBody>
      </p:sp>
      <p:sp>
        <p:nvSpPr>
          <p:cNvPr id="6149" name="灯片编号占位符 5">
            <a:extLst>
              <a:ext uri="{FF2B5EF4-FFF2-40B4-BE49-F238E27FC236}">
                <a16:creationId xmlns:a16="http://schemas.microsoft.com/office/drawing/2014/main" id="{2E58B7B3-DA9C-4D08-A123-7ED80061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B950DA-DBC7-41CC-A725-E9198B94A48D}" type="slidenum">
              <a:rPr kumimoji="0" lang="zh-CN" altLang="en-US" sz="11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1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BEBC5C-09E8-4FC0-AEA2-4E704BD0DD1E}"/>
              </a:ext>
            </a:extLst>
          </p:cNvPr>
          <p:cNvSpPr txBox="1"/>
          <p:nvPr/>
        </p:nvSpPr>
        <p:spPr>
          <a:xfrm>
            <a:off x="3739580" y="3059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85C9B6-3052-432F-A146-941C0F1B10B9}"/>
              </a:ext>
            </a:extLst>
          </p:cNvPr>
          <p:cNvSpPr txBox="1"/>
          <p:nvPr/>
        </p:nvSpPr>
        <p:spPr>
          <a:xfrm>
            <a:off x="6760923" y="131169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815253-BCE1-4463-8DA0-A0D06FA9D3D4}"/>
              </a:ext>
            </a:extLst>
          </p:cNvPr>
          <p:cNvSpPr txBox="1"/>
          <p:nvPr/>
        </p:nvSpPr>
        <p:spPr>
          <a:xfrm>
            <a:off x="6565430" y="24880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47F896-98E2-4F6E-B6D4-A1C36AFE3748}"/>
              </a:ext>
            </a:extLst>
          </p:cNvPr>
          <p:cNvSpPr txBox="1"/>
          <p:nvPr/>
        </p:nvSpPr>
        <p:spPr>
          <a:xfrm>
            <a:off x="3739580" y="58275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C2E69B-D018-4243-AFD9-0D8C410F8F84}"/>
              </a:ext>
            </a:extLst>
          </p:cNvPr>
          <p:cNvSpPr txBox="1"/>
          <p:nvPr/>
        </p:nvSpPr>
        <p:spPr>
          <a:xfrm>
            <a:off x="6760923" y="407955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F371BB-9E22-4EE2-90A6-6BCE4F435445}"/>
              </a:ext>
            </a:extLst>
          </p:cNvPr>
          <p:cNvSpPr txBox="1"/>
          <p:nvPr/>
        </p:nvSpPr>
        <p:spPr>
          <a:xfrm>
            <a:off x="6565430" y="52559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闪电形 5">
            <a:extLst>
              <a:ext uri="{FF2B5EF4-FFF2-40B4-BE49-F238E27FC236}">
                <a16:creationId xmlns:a16="http://schemas.microsoft.com/office/drawing/2014/main" id="{E8038BE1-D6A2-47F9-92B6-50C9E507BE44}"/>
              </a:ext>
            </a:extLst>
          </p:cNvPr>
          <p:cNvSpPr/>
          <p:nvPr/>
        </p:nvSpPr>
        <p:spPr>
          <a:xfrm>
            <a:off x="0" y="231732"/>
            <a:ext cx="435129" cy="77726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3D0A426-5987-4B61-A821-2A3B63661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Reduced Code Size in RISCs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731B989-2D62-480A-A7CC-650B6767B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Several manufacturers offered a new  hybrid version of their RISC instruction sets</a:t>
            </a:r>
          </a:p>
          <a:p>
            <a:pPr lvl="1"/>
            <a:r>
              <a:rPr lang="en-US" altLang="zh-CN"/>
              <a:t>With both 16-bit and 32-bit instructions, even 64-bit</a:t>
            </a:r>
          </a:p>
          <a:p>
            <a:pPr lvl="1"/>
            <a:r>
              <a:rPr lang="en-US" altLang="zh-CN"/>
              <a:t>The narrow instructions support</a:t>
            </a:r>
          </a:p>
          <a:p>
            <a:pPr lvl="2"/>
            <a:r>
              <a:rPr lang="en-US" altLang="zh-CN"/>
              <a:t>Fewer operations</a:t>
            </a:r>
          </a:p>
          <a:p>
            <a:pPr lvl="2"/>
            <a:r>
              <a:rPr lang="en-US" altLang="zh-CN"/>
              <a:t>Smaller address and immediate fields</a:t>
            </a:r>
          </a:p>
          <a:p>
            <a:pPr lvl="2"/>
            <a:r>
              <a:rPr lang="en-US" altLang="zh-CN"/>
              <a:t>Fewer registers</a:t>
            </a:r>
          </a:p>
          <a:p>
            <a:pPr lvl="2"/>
            <a:r>
              <a:rPr lang="en-US" altLang="zh-CN"/>
              <a:t>Two-address format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D17153-CB1E-42C4-8805-4D7D750A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F3F1ED-2B94-4D46-A6F8-42C4788D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40EF5F-479A-437A-A629-D84C83E2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EB5A38C-6C01-448B-BFCC-4975A0E73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Reduced Code Size in RISCs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EAFE6F4-802E-4C36-BF04-9E74E27AF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ARM Thumb and MIPS MIPS16, which both claim a code size reduction of up to 40%</a:t>
            </a:r>
          </a:p>
          <a:p>
            <a:pPr lvl="1"/>
            <a:r>
              <a:rPr lang="en-US" altLang="zh-CN" sz="2400" dirty="0"/>
              <a:t>Instruction caches act as if they are about 25% larger</a:t>
            </a:r>
          </a:p>
          <a:p>
            <a:r>
              <a:rPr lang="en-US" altLang="zh-CN" sz="2800" dirty="0"/>
              <a:t>IBM's </a:t>
            </a:r>
            <a:r>
              <a:rPr lang="en-US" altLang="zh-CN" sz="2800" dirty="0" err="1"/>
              <a:t>CodePack</a:t>
            </a:r>
            <a:r>
              <a:rPr lang="en-US" altLang="zh-CN" sz="2800" dirty="0"/>
              <a:t>: compresses its standard instruction set</a:t>
            </a:r>
          </a:p>
          <a:p>
            <a:pPr lvl="1"/>
            <a:r>
              <a:rPr lang="en-US" altLang="zh-CN" sz="2400" dirty="0"/>
              <a:t>An overall performance cost of 10%, resulting in a code size reduction of 35% to 40%</a:t>
            </a:r>
          </a:p>
          <a:p>
            <a:r>
              <a:rPr lang="en-US" altLang="zh-CN" sz="2800" dirty="0"/>
              <a:t>Hitachi invented a fixed 16-bit RISC instruction set, called </a:t>
            </a:r>
            <a:r>
              <a:rPr lang="en-US" altLang="zh-CN" sz="2800" dirty="0" err="1"/>
              <a:t>SuperH</a:t>
            </a:r>
            <a:endParaRPr lang="en-US" altLang="zh-CN" sz="280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F82D8C-FDB8-472A-A6A6-267DBFF3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1FD2F6-C927-475D-82CC-4227B6CF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010E85-ED22-493F-BED7-73E94530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E746D4F-D1EA-4B6E-A7E6-68941258B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"Typical" RISC ISA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7791358-4BD6-4A2F-9CA7-4AFEC3ACF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32-bit fixed format instruction</a:t>
            </a:r>
          </a:p>
          <a:p>
            <a:r>
              <a:rPr lang="en-US" altLang="zh-CN"/>
              <a:t>32 32-bit GPR (R0 == 0, DP takes pair)</a:t>
            </a:r>
          </a:p>
          <a:p>
            <a:r>
              <a:rPr lang="en-US" altLang="zh-CN"/>
              <a:t>3-address, reg-reg arithmetic instruction</a:t>
            </a:r>
          </a:p>
          <a:p>
            <a:r>
              <a:rPr lang="en-US" altLang="zh-CN"/>
              <a:t>Single address mode for load/store</a:t>
            </a:r>
          </a:p>
          <a:p>
            <a:r>
              <a:rPr lang="en-US" altLang="zh-CN"/>
              <a:t>Simple branch conditions</a:t>
            </a:r>
          </a:p>
          <a:p>
            <a:r>
              <a:rPr lang="en-US" altLang="zh-CN"/>
              <a:t>Delayed branch</a:t>
            </a:r>
          </a:p>
          <a:p>
            <a:r>
              <a:rPr lang="en-US" altLang="zh-CN"/>
              <a:t>SPARC, MIPS, HP PA, DEC Alpha, IBM PowerPC, CDC6600, CDC7600, Cray-1, Cray-2...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405EF-5AC7-4CBE-B480-929C53B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5EA844-CEAB-4498-80C0-29B5CA8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3A2CAC-BE61-4396-918C-87968BE9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B2EC423-298A-4839-B892-8409BE278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Format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DC8CE8A7-A7AD-46A4-AD28-CC80F7FC7F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588" y="1052513"/>
            <a:ext cx="3773062" cy="547211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CE4701-9494-4367-8E9C-811F0291B6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These four formats are found in all five architectures</a:t>
            </a:r>
          </a:p>
          <a:p>
            <a:pPr lvl="1"/>
            <a:r>
              <a:rPr lang="en-US" altLang="zh-CN" dirty="0"/>
              <a:t>Op = the main opcode</a:t>
            </a:r>
          </a:p>
          <a:p>
            <a:pPr lvl="1"/>
            <a:r>
              <a:rPr lang="en-US" altLang="zh-CN" dirty="0" err="1"/>
              <a:t>Opx</a:t>
            </a:r>
            <a:r>
              <a:rPr lang="en-US" altLang="zh-CN" dirty="0"/>
              <a:t> = an opcode extension</a:t>
            </a:r>
          </a:p>
          <a:p>
            <a:pPr lvl="1"/>
            <a:r>
              <a:rPr lang="en-US" altLang="zh-CN" dirty="0"/>
              <a:t>Rd = the destination register</a:t>
            </a:r>
          </a:p>
          <a:p>
            <a:pPr lvl="1"/>
            <a:r>
              <a:rPr lang="en-US" altLang="zh-CN" dirty="0"/>
              <a:t>Rs1 = source register 1</a:t>
            </a:r>
          </a:p>
          <a:p>
            <a:pPr lvl="1"/>
            <a:r>
              <a:rPr lang="en-US" altLang="zh-CN" dirty="0"/>
              <a:t>Rs2 = source register 2</a:t>
            </a:r>
          </a:p>
          <a:p>
            <a:pPr lvl="1"/>
            <a:r>
              <a:rPr lang="en-US" altLang="zh-CN" dirty="0"/>
              <a:t>Const = a constant</a:t>
            </a:r>
          </a:p>
          <a:p>
            <a:pPr lvl="2"/>
            <a:r>
              <a:rPr lang="en-US" altLang="zh-CN" dirty="0"/>
              <a:t>used as an immediate, address, mask, or sift amount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30609A0-6103-4F08-84F2-D19BE25B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2382B2D-81A9-469E-BB8F-89343452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1B37C9A-7ED6-4E77-B472-57790036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840-2BB1-45EC-BDEA-DE825D6ADB4A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EC6FE7B-98C8-4434-918E-B5C885903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Distribution of Data Accesses by Size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37F61934-8ABA-49E5-8683-3609160C5F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1882924"/>
            <a:ext cx="8493125" cy="3981152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C10999-C502-4B77-A65B-A54598C1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E11767-555D-4089-9046-DBD31B6A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0041FD-34AF-4BCD-9E8B-0092654E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23919F8-59B3-4C3C-A348-FCC131FFF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8DDA675-456F-426B-87E8-3A3F99266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 err="1"/>
              <a:t>Regesters</a:t>
            </a:r>
            <a:endParaRPr lang="en-US" altLang="zh-CN" dirty="0"/>
          </a:p>
          <a:p>
            <a:r>
              <a:rPr lang="en-US" altLang="zh-CN" dirty="0"/>
              <a:t>Operands</a:t>
            </a:r>
          </a:p>
          <a:p>
            <a:r>
              <a:rPr lang="en-US" altLang="zh-CN" dirty="0"/>
              <a:t>Operations</a:t>
            </a:r>
          </a:p>
          <a:p>
            <a:r>
              <a:rPr lang="en-US" altLang="zh-CN" dirty="0"/>
              <a:t>Addressing</a:t>
            </a:r>
          </a:p>
          <a:p>
            <a:r>
              <a:rPr lang="en-US" altLang="zh-CN" dirty="0"/>
              <a:t>Format of instructions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Compiler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527113-763D-4BF8-8D26-A175E4E9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16CA40-9978-456E-8637-77F6C63D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68FBFD-9B9F-4616-942D-DCF2AC8D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2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808BF26-E5A8-4402-B324-620FDDF52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Structure of Compilers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A3AD8111-E456-49C2-BAC9-029B4F0521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079372"/>
            <a:ext cx="8064896" cy="5394580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3F4BE0-866A-473F-8BA2-6754CF4F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961AF5-41DC-45E3-9FE4-318EC761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3CD899-1869-4861-8B1D-50BC49A2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2287B-7F31-4143-88E1-703DE041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Major Types of Optimizations and Examples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7AFC4B-177D-4D59-8820-6AA02102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7697" y="1054100"/>
            <a:ext cx="6748606" cy="544512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94349-DDD8-4454-AF0A-0AC5E34E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D232C-5025-4364-B545-CA11FF0D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1E827-69AF-49CA-A546-3B06BF0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070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B082BD0-B122-4B4E-B2B4-CD2FA291E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Change in ICs: Compiler Optimization Levels</a:t>
            </a: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AB9EADF9-9BED-46FE-B012-33A0975D4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316799"/>
            <a:ext cx="8785225" cy="4919726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252E71-6914-49E9-9750-795E5BA7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E529F4-84A3-4708-9146-52607310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82F513-5E05-4465-B2D5-182CBC24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36387FB-06E5-435A-8970-2A8B98534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Lineage of RISC Instruction Sets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4A8B49BC-3EDC-47D0-862B-0F8BB94DF7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037407"/>
            <a:ext cx="8208912" cy="5478510"/>
          </a:xfr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3BD5DB-32B4-4EA3-B9CC-7B0D0C3E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57993B-DEF4-4308-8ADC-F88BA3C6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925796-9FB7-49DE-99DB-277E0AAB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B812040-1DB0-488D-8F28-30F51CA8D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Coding</a:t>
            </a:r>
            <a:endParaRPr lang="zh-CN" altLang="en-US" dirty="0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3264732B-DACD-4D0D-B4C6-579E72BA42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Memory</a:t>
            </a:r>
          </a:p>
          <a:p>
            <a:pPr lvl="1"/>
            <a:r>
              <a:rPr lang="en-US" altLang="zh-CN" sz="2400" dirty="0"/>
              <a:t>32-bit address</a:t>
            </a:r>
          </a:p>
          <a:p>
            <a:pPr lvl="1"/>
            <a:r>
              <a:rPr lang="en-US" altLang="zh-CN" sz="2400" dirty="0"/>
              <a:t>8-bit cell</a:t>
            </a:r>
          </a:p>
          <a:p>
            <a:r>
              <a:rPr lang="en-US" altLang="zh-CN" sz="2800" dirty="0"/>
              <a:t>Register</a:t>
            </a:r>
          </a:p>
          <a:p>
            <a:pPr lvl="1"/>
            <a:r>
              <a:rPr lang="en-US" altLang="zh-CN" sz="2400" dirty="0"/>
              <a:t>32 32-bit</a:t>
            </a:r>
          </a:p>
          <a:p>
            <a:r>
              <a:rPr lang="en-US" altLang="zh-CN" sz="2800" dirty="0"/>
              <a:t>Program</a:t>
            </a:r>
          </a:p>
          <a:p>
            <a:pPr lvl="1"/>
            <a:r>
              <a:rPr lang="en-US" altLang="zh-CN" sz="2400" dirty="0"/>
              <a:t>Add the number in memory address 0 and 1 to address 3</a:t>
            </a:r>
          </a:p>
          <a:p>
            <a:pPr lvl="1"/>
            <a:r>
              <a:rPr lang="en-US" altLang="zh-CN" sz="2400" dirty="0"/>
              <a:t>Load r1, #0</a:t>
            </a:r>
          </a:p>
          <a:p>
            <a:pPr lvl="1"/>
            <a:r>
              <a:rPr lang="en-US" altLang="zh-CN" sz="2400" dirty="0"/>
              <a:t>Load r2, #1</a:t>
            </a:r>
          </a:p>
          <a:p>
            <a:pPr lvl="1"/>
            <a:r>
              <a:rPr lang="en-US" altLang="zh-CN" sz="2400" dirty="0"/>
              <a:t>Add r3, r1, r2</a:t>
            </a:r>
          </a:p>
          <a:p>
            <a:pPr lvl="1"/>
            <a:r>
              <a:rPr lang="en-US" altLang="zh-CN" sz="2400" dirty="0"/>
              <a:t>Store r3, #3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644E17A-86B9-4BE4-B905-1E22DFE2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EE9E37-EFFE-42D4-B8A9-A98AAA4A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4FACE83-100E-4DA3-BDCD-18A582F1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9" name="闪电形 8">
            <a:extLst>
              <a:ext uri="{FF2B5EF4-FFF2-40B4-BE49-F238E27FC236}">
                <a16:creationId xmlns:a16="http://schemas.microsoft.com/office/drawing/2014/main" id="{A6C79D08-A452-46EE-8F30-58AAEE110E22}"/>
              </a:ext>
            </a:extLst>
          </p:cNvPr>
          <p:cNvSpPr/>
          <p:nvPr/>
        </p:nvSpPr>
        <p:spPr>
          <a:xfrm>
            <a:off x="0" y="231732"/>
            <a:ext cx="435129" cy="77726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7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14313E0-026C-4F73-8533-4E9640B65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Berkeley New ISA, RISC-V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703263D-8EB4-411C-904E-F3E6DD634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RISC-V is a new simple, clean, extensible ISA we developed at Berkeley for education and research</a:t>
            </a:r>
          </a:p>
          <a:p>
            <a:pPr lvl="1"/>
            <a:r>
              <a:rPr lang="en-US" altLang="zh-CN" dirty="0"/>
              <a:t>RISC-I/II, Berkeley RISC implementations</a:t>
            </a:r>
          </a:p>
          <a:p>
            <a:pPr lvl="1"/>
            <a:r>
              <a:rPr lang="en-US" altLang="zh-CN" dirty="0"/>
              <a:t>Berkeley research machines SOAR/SPUR considered RISC-III/IV </a:t>
            </a:r>
          </a:p>
          <a:p>
            <a:r>
              <a:rPr lang="en-US" altLang="zh-CN" dirty="0"/>
              <a:t>Both of the dominant ISAs (x86 and ARM) are too complex to use for teaching</a:t>
            </a:r>
          </a:p>
          <a:p>
            <a:r>
              <a:rPr lang="en-US" altLang="zh-CN" dirty="0"/>
              <a:t>RISC-V ISA manual available on web page</a:t>
            </a:r>
          </a:p>
          <a:p>
            <a:r>
              <a:rPr lang="en-US" altLang="zh-CN" dirty="0"/>
              <a:t>Full GCC-based tool chain available</a:t>
            </a:r>
          </a:p>
          <a:p>
            <a:r>
              <a:rPr lang="en-US" altLang="zh-CN" dirty="0"/>
              <a:t>Version 1.0 published on March 28, 2012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D6F92-B981-445C-8196-C0890403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BADD4-009D-464E-9B9B-CFF1CCCF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4D4D18-1976-4807-BA60-58375CDC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67AC-F45A-497A-AC40-F24B6D27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Originator: Professor </a:t>
            </a:r>
            <a:r>
              <a:rPr lang="en-US" altLang="zh-CN" dirty="0" err="1"/>
              <a:t>Krste</a:t>
            </a:r>
            <a:r>
              <a:rPr lang="en-US" altLang="zh-CN" dirty="0"/>
              <a:t> </a:t>
            </a:r>
            <a:r>
              <a:rPr lang="en-US" altLang="zh-CN" dirty="0" err="1"/>
              <a:t>Asanovic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D33281-6C87-4E15-8DE1-D08EF6D87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06"/>
          <a:stretch/>
        </p:blipFill>
        <p:spPr>
          <a:xfrm>
            <a:off x="457200" y="1150487"/>
            <a:ext cx="8229600" cy="4973039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6B36F1E-0803-4335-A02A-D1A62C49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7C995F6-CA86-4E29-8A37-AA08D079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94A6B25-8698-4511-A7C2-CEF0B87A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73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4EA2D-8FA6-4703-82DB-E28C9CB3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Hot It Is?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E074EAD-FF5E-46FD-AA2C-4FE7B21DF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38" y="1483660"/>
            <a:ext cx="8493125" cy="47796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B89C40F-5ABA-4A9F-B4D0-120B5017952A}"/>
                  </a:ext>
                </a:extLst>
              </p14:cNvPr>
              <p14:cNvContentPartPr/>
              <p14:nvPr/>
            </p14:nvContentPartPr>
            <p14:xfrm>
              <a:off x="1081080" y="3828960"/>
              <a:ext cx="1410120" cy="4100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B89C40F-5ABA-4A9F-B4D0-120B501795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1720" y="3819600"/>
                <a:ext cx="142884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1D7587-DAC4-4745-8AEF-9FB60995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2600AA-03E0-47B3-B40F-24108A8A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39BC7-AAA8-4DA5-BB85-AB4918C0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70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06CDC-9A11-439D-878E-AA6145BF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 Summit 2019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9B0D6F-4A08-437F-ACC0-17642D5FE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01" y="1258888"/>
            <a:ext cx="8226399" cy="5229225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F20E8C-4AD0-404A-924A-672225F0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2ADEA-DA5C-4023-A252-D12264E5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48994-B086-40E0-A038-2C694B85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7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CAFA9CC-8389-4D62-AFA9-C30B9FD28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RISC-V Instruction Set Manual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0EDD73A-B5CF-417C-9C80-D7C734E06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/>
              <a:t>RISC-V is a new ISA designed to support computer architecture research and education</a:t>
            </a:r>
          </a:p>
          <a:p>
            <a:r>
              <a:rPr lang="zh-CN" altLang="en-US"/>
              <a:t>Our goals in defining RISC-V include:</a:t>
            </a:r>
          </a:p>
          <a:p>
            <a:pPr lvl="1"/>
            <a:r>
              <a:rPr lang="zh-CN" altLang="en-US"/>
              <a:t>Provide a realistic but open ISA that captures important details of commercial general-purpose ISA designs and that is suitable for direct hardware implementation.</a:t>
            </a:r>
          </a:p>
          <a:p>
            <a:pPr lvl="1"/>
            <a:r>
              <a:rPr lang="zh-CN" altLang="en-US"/>
              <a:t>Provide a small but complete base ISA that avoids “over-architecting” for a particular microarchitecture style (e.g., microcoded, in-order, decoupled, out-of-order) or implementation technology (e.g., full-custom, ASIC, FPGA), but which allows efficient implementation in any of these</a:t>
            </a:r>
          </a:p>
          <a:p>
            <a:pPr lvl="1"/>
            <a:r>
              <a:rPr lang="zh-CN" altLang="en-US"/>
              <a:t>Support both 32-bit and 64-bit address space variants for applications, operating system kernels, and hardware implementations.</a:t>
            </a:r>
          </a:p>
          <a:p>
            <a:pPr lvl="1"/>
            <a:r>
              <a:rPr lang="zh-CN" altLang="en-US"/>
              <a:t>Support highly-parallel multicore or manycore implementations, including heterogeneous multiprocessors.</a:t>
            </a:r>
          </a:p>
          <a:p>
            <a:pPr lvl="1"/>
            <a:r>
              <a:rPr lang="zh-CN" altLang="en-US"/>
              <a:t>Support an efficient dense instruction encoding with variable-length instructions, improving performance and reducing energy and code size.</a:t>
            </a:r>
          </a:p>
          <a:p>
            <a:pPr lvl="1"/>
            <a:r>
              <a:rPr lang="zh-CN" altLang="en-US"/>
              <a:t>Support the revised 2008 IEEE 754 floating-point standard.</a:t>
            </a:r>
          </a:p>
          <a:p>
            <a:pPr lvl="1"/>
            <a:r>
              <a:rPr lang="zh-CN" altLang="en-US"/>
              <a:t>Be fully virtualizable.</a:t>
            </a:r>
          </a:p>
          <a:p>
            <a:pPr lvl="1"/>
            <a:r>
              <a:rPr lang="zh-CN" altLang="en-US"/>
              <a:t>Be simple to subset for educational purposes and to reduce complexity of bringing up new implementations.</a:t>
            </a:r>
          </a:p>
          <a:p>
            <a:pPr lvl="1"/>
            <a:r>
              <a:rPr lang="zh-CN" altLang="en-US"/>
              <a:t>Support experimentation with user-level ISA extensions and specialized variants.</a:t>
            </a:r>
          </a:p>
          <a:p>
            <a:pPr lvl="1"/>
            <a:r>
              <a:rPr lang="zh-CN" altLang="en-US"/>
              <a:t>Support independent experimentation with new supervisor-level ISA designs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B7FD92-3F09-4579-BAFF-24910575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C1A1B3-B0D1-4619-8041-562E158C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D38C2A-0AA2-4A71-9E0C-F1F01B3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New  fifth-generation RISC design from UC Berkeley</a:t>
            </a:r>
          </a:p>
          <a:p>
            <a:r>
              <a:rPr lang="en-US" dirty="0"/>
              <a:t>Realistic &amp; complete ISA, but open &amp; small</a:t>
            </a:r>
          </a:p>
          <a:p>
            <a:r>
              <a:rPr lang="en-US" dirty="0"/>
              <a:t>Not over-architected for a certain implementation style</a:t>
            </a:r>
          </a:p>
          <a:p>
            <a:r>
              <a:rPr lang="en-US" dirty="0"/>
              <a:t>Both 32-bit (RV32) and 64-bit (RV64) address-space variants</a:t>
            </a:r>
          </a:p>
          <a:p>
            <a:r>
              <a:rPr lang="en-US" dirty="0"/>
              <a:t>Designed for multiprocessing</a:t>
            </a:r>
          </a:p>
          <a:p>
            <a:r>
              <a:rPr lang="en-US" dirty="0"/>
              <a:t>Efficient instruction encoding</a:t>
            </a:r>
          </a:p>
          <a:p>
            <a:r>
              <a:rPr lang="en-US" dirty="0"/>
              <a:t>Easy to subset/extend for education/research</a:t>
            </a:r>
          </a:p>
          <a:p>
            <a:r>
              <a:rPr lang="en-US" dirty="0" err="1"/>
              <a:t>Techreport</a:t>
            </a:r>
            <a:r>
              <a:rPr lang="en-US" dirty="0"/>
              <a:t> with RISC-V spec available on class website</a:t>
            </a:r>
          </a:p>
          <a:p>
            <a:r>
              <a:rPr lang="en-US" dirty="0"/>
              <a:t>Increasing momentum with industry adoption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DD4B-3B4A-AA48-9B2E-AC766D551F9B}" type="slidenum">
              <a:rPr lang="en-US" smtClean="0"/>
              <a:pPr/>
              <a:t>45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4C5AEE-788F-4CF8-8E67-A2212767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77321-8034-4B86-938C-B4C38621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800CD-33C2-461A-AB88-B12075A9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RISC-V Has Three Base Instructions Sets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BC942-E73C-4A0E-A152-3048558F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7C007-C767-45A1-97DF-FE84B4E6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9AC7A-F111-4D2A-B873-4B581995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46</a:t>
            </a:fld>
            <a:endParaRPr lang="en-US" altLang="zh-CN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F56DF9C-831E-4409-A1B1-0AE11750A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2802" y="1054100"/>
            <a:ext cx="5058397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92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RV32 Processor State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AC1D20-4049-4640-A64F-4AD6C9600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cs typeface="Calibri"/>
              </a:rPr>
              <a:t>Program counter (</a:t>
            </a:r>
            <a:r>
              <a:rPr lang="en-US" altLang="zh-CN" sz="2400" b="1" dirty="0">
                <a:cs typeface="Calibri"/>
              </a:rPr>
              <a:t>pc</a:t>
            </a:r>
            <a:r>
              <a:rPr lang="en-US" altLang="zh-CN" sz="2400" dirty="0">
                <a:cs typeface="Calibri"/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zh-CN" sz="2400" dirty="0"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cs typeface="Calibri"/>
              </a:rPr>
              <a:t>32x32-bit integer registers (</a:t>
            </a:r>
            <a:r>
              <a:rPr lang="en-US" altLang="zh-CN" sz="2400" b="1" dirty="0">
                <a:cs typeface="Calibri"/>
              </a:rPr>
              <a:t>x0-x31</a:t>
            </a:r>
            <a:r>
              <a:rPr lang="en-US" altLang="zh-CN" sz="2400" dirty="0">
                <a:cs typeface="Calibri"/>
              </a:rPr>
              <a:t>)</a:t>
            </a:r>
          </a:p>
          <a:p>
            <a:pPr>
              <a:spcBef>
                <a:spcPct val="0"/>
              </a:spcBef>
              <a:buFont typeface="Arial"/>
              <a:buChar char="•"/>
            </a:pPr>
            <a:r>
              <a:rPr lang="en-US" altLang="zh-CN" sz="2400" dirty="0">
                <a:cs typeface="Calibri"/>
              </a:rPr>
              <a:t> </a:t>
            </a:r>
            <a:r>
              <a:rPr lang="en-US" altLang="zh-CN" sz="2400" b="1" dirty="0">
                <a:cs typeface="Calibri"/>
              </a:rPr>
              <a:t>x0 </a:t>
            </a:r>
            <a:r>
              <a:rPr lang="en-US" altLang="zh-CN" sz="2400" dirty="0">
                <a:cs typeface="Calibri"/>
              </a:rPr>
              <a:t>always contains a 0</a:t>
            </a:r>
          </a:p>
          <a:p>
            <a:pPr>
              <a:spcBef>
                <a:spcPct val="0"/>
              </a:spcBef>
            </a:pPr>
            <a:endParaRPr lang="en-US" altLang="zh-CN" sz="2400" dirty="0"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cs typeface="Calibri"/>
              </a:rPr>
              <a:t>32 floating-point (FP) registers (</a:t>
            </a:r>
            <a:r>
              <a:rPr lang="en-US" altLang="zh-CN" sz="2400" b="1" dirty="0">
                <a:cs typeface="Calibri"/>
              </a:rPr>
              <a:t>f0-f31</a:t>
            </a:r>
            <a:r>
              <a:rPr lang="en-US" altLang="zh-CN" sz="2400" dirty="0">
                <a:cs typeface="Calibri"/>
              </a:rPr>
              <a:t>)</a:t>
            </a:r>
          </a:p>
          <a:p>
            <a:pPr>
              <a:spcBef>
                <a:spcPct val="0"/>
              </a:spcBef>
              <a:buFont typeface="Arial"/>
              <a:buChar char="•"/>
            </a:pPr>
            <a:r>
              <a:rPr lang="en-US" altLang="zh-CN" sz="2400" dirty="0">
                <a:cs typeface="Calibri"/>
              </a:rPr>
              <a:t> each can contain a single- or double-precision FP value (32-bit or 64-bit IEEE FP)</a:t>
            </a:r>
          </a:p>
          <a:p>
            <a:pPr lvl="1">
              <a:spcBef>
                <a:spcPct val="0"/>
              </a:spcBef>
              <a:buFont typeface="Arial"/>
              <a:buChar char="•"/>
            </a:pPr>
            <a:endParaRPr lang="en-US" altLang="zh-CN" dirty="0"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cs typeface="Calibri"/>
              </a:rPr>
              <a:t>FP status register (</a:t>
            </a:r>
            <a:r>
              <a:rPr lang="en-US" altLang="zh-CN" sz="2400" b="1" dirty="0" err="1">
                <a:cs typeface="Calibri"/>
              </a:rPr>
              <a:t>fsr</a:t>
            </a:r>
            <a:r>
              <a:rPr lang="en-US" altLang="zh-CN" sz="2400" dirty="0">
                <a:cs typeface="Calibri"/>
              </a:rPr>
              <a:t>), used for FP rounding mode &amp; exception reporting</a:t>
            </a:r>
          </a:p>
          <a:p>
            <a:pPr lvl="1">
              <a:spcBef>
                <a:spcPct val="0"/>
              </a:spcBef>
            </a:pPr>
            <a:endParaRPr lang="en-US" altLang="zh-CN" dirty="0"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AD2-AEEE-4B40-97E6-A13DA5357000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A771468D-4BF6-45DC-9BC5-CE573A12D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9150" y="1249226"/>
            <a:ext cx="4335463" cy="5078685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98F609-486E-41CA-BD52-97A0D121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BE529D-27E3-450E-9210-7DC48D3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2018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CD89192-E7DB-408F-B7BF-6AB4D9E17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RISC-V Instruction Length Encoding</a:t>
            </a: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8E4C7FC3-A642-4778-9CE1-B0AC44B9D1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335103"/>
            <a:ext cx="8785225" cy="1688031"/>
          </a:xfrm>
        </p:spPr>
      </p:pic>
      <p:sp>
        <p:nvSpPr>
          <p:cNvPr id="45060" name="Rectangle 4">
            <a:extLst>
              <a:ext uri="{FF2B5EF4-FFF2-40B4-BE49-F238E27FC236}">
                <a16:creationId xmlns:a16="http://schemas.microsoft.com/office/drawing/2014/main" id="{4B8A4778-07DA-4CE4-ABEF-B7D73625E2D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3187817"/>
            <a:ext cx="8785225" cy="333998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All the 32-bit instructions in the base ISA have their lowest two bits set to 11</a:t>
            </a:r>
          </a:p>
          <a:p>
            <a:r>
              <a:rPr lang="en-US" altLang="zh-CN" dirty="0"/>
              <a:t>The compressed 16-bit instruction-set extensions have their lowest two bits equal to 00, 01, or 10</a:t>
            </a:r>
          </a:p>
          <a:p>
            <a:r>
              <a:rPr lang="en-US" altLang="zh-CN" dirty="0"/>
              <a:t>Instruction-set extensions encoded with more than 32 bits have additional low-order bits set to 1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98C77562-DD3F-4449-ADB5-DE626FEC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2BD6741-DB1E-40A8-A087-7EAC1266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2018</a:t>
            </a:r>
            <a:endParaRPr 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56CFE32-B5E1-4D48-984D-04B8D4C0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82FE9-DACE-486E-B0A8-1EBE2A5AE47F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08ACBEF-1582-441C-A9FB-E8AD3475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RISC-V Dynamic Instruction for SPECint2006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3CD7F6D-5DBD-41E9-89AC-700C76BC9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388" y="1843812"/>
            <a:ext cx="8785225" cy="3865701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CCA52-A54B-4542-B59D-A4E95722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2E3F4-5700-46C5-B5CA-2FE161EC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2018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C2635-FD13-4AC5-8122-E9345FD5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82FE9-DACE-486E-B0A8-1EBE2A5AE47F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67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A9E936-F5CD-4B8F-B163-9E698841A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Today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00FCD0-4AAD-4971-99AB-52BB4A14F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Storage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Memory</a:t>
            </a:r>
          </a:p>
          <a:p>
            <a:pPr lvl="1"/>
            <a:r>
              <a:rPr lang="en-US" altLang="zh-CN" dirty="0" err="1">
                <a:solidFill>
                  <a:schemeClr val="accent2"/>
                </a:solidFill>
              </a:rPr>
              <a:t>Regesters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Operands</a:t>
            </a:r>
          </a:p>
          <a:p>
            <a:r>
              <a:rPr lang="en-US" altLang="zh-CN" dirty="0"/>
              <a:t>Operations</a:t>
            </a:r>
          </a:p>
          <a:p>
            <a:r>
              <a:rPr lang="en-US" altLang="zh-CN" dirty="0"/>
              <a:t>Format of instructions</a:t>
            </a:r>
          </a:p>
          <a:p>
            <a:r>
              <a:rPr lang="en-US" altLang="zh-CN" dirty="0"/>
              <a:t>Addressing</a:t>
            </a:r>
          </a:p>
          <a:p>
            <a:r>
              <a:rPr lang="en-US" altLang="zh-CN" dirty="0"/>
              <a:t>Compiler</a:t>
            </a:r>
          </a:p>
        </p:txBody>
      </p:sp>
      <p:sp>
        <p:nvSpPr>
          <p:cNvPr id="27" name="日期占位符 26">
            <a:extLst>
              <a:ext uri="{FF2B5EF4-FFF2-40B4-BE49-F238E27FC236}">
                <a16:creationId xmlns:a16="http://schemas.microsoft.com/office/drawing/2014/main" id="{4395F556-38FA-4D3B-92F7-17EFE73D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28" name="页脚占位符 27">
            <a:extLst>
              <a:ext uri="{FF2B5EF4-FFF2-40B4-BE49-F238E27FC236}">
                <a16:creationId xmlns:a16="http://schemas.microsoft.com/office/drawing/2014/main" id="{9038B769-B073-4240-8CD2-EAE8FE85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BF6DE23A-3A21-46E3-B548-E4D8FA15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7">
            <a:extLst>
              <a:ext uri="{FF2B5EF4-FFF2-40B4-BE49-F238E27FC236}">
                <a16:creationId xmlns:a16="http://schemas.microsoft.com/office/drawing/2014/main" id="{360CA5E7-AADB-4BF6-96A7-D718DA97B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– 10min Presentations</a:t>
            </a:r>
            <a:endParaRPr lang="zh-CN" altLang="en-US" dirty="0"/>
          </a:p>
        </p:txBody>
      </p:sp>
      <p:sp>
        <p:nvSpPr>
          <p:cNvPr id="46083" name="内容占位符 8">
            <a:extLst>
              <a:ext uri="{FF2B5EF4-FFF2-40B4-BE49-F238E27FC236}">
                <a16:creationId xmlns:a16="http://schemas.microsoft.com/office/drawing/2014/main" id="{19EC1C0C-9C2E-48F7-81A7-D6E45BC24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Textbook</a:t>
            </a:r>
          </a:p>
          <a:p>
            <a:pPr lvl="1"/>
            <a:r>
              <a:rPr lang="en-US" altLang="zh-CN" dirty="0"/>
              <a:t>Appendix A</a:t>
            </a:r>
          </a:p>
          <a:p>
            <a:r>
              <a:rPr lang="en-US" altLang="zh-CN" dirty="0"/>
              <a:t>Two papers </a:t>
            </a:r>
          </a:p>
          <a:p>
            <a:pPr lvl="1"/>
            <a:r>
              <a:rPr lang="en-US" altLang="zh-CN" dirty="0"/>
              <a:t>"The Case for the Reduced Instruction Set Computer", Patterson, </a:t>
            </a:r>
            <a:r>
              <a:rPr lang="en-US" altLang="zh-CN" dirty="0" err="1"/>
              <a:t>Ditzel</a:t>
            </a:r>
            <a:r>
              <a:rPr lang="en-US" altLang="zh-CN" dirty="0"/>
              <a:t>, 1980 </a:t>
            </a:r>
          </a:p>
          <a:p>
            <a:pPr lvl="1"/>
            <a:r>
              <a:rPr lang="en-US" altLang="zh-CN" dirty="0"/>
              <a:t>Comments on the "The Case for the RISC", Clark, Strecker, 1980</a:t>
            </a:r>
          </a:p>
          <a:p>
            <a:r>
              <a:rPr lang="en-US" altLang="zh-CN" dirty="0">
                <a:hlinkClick r:id="rId2"/>
              </a:rPr>
              <a:t>https://riscv.org/specifications/</a:t>
            </a:r>
            <a:endParaRPr lang="en-US" altLang="zh-CN" dirty="0"/>
          </a:p>
          <a:p>
            <a:pPr lvl="1"/>
            <a:r>
              <a:rPr lang="en-US" altLang="zh-CN" dirty="0"/>
              <a:t>Two pages of ISA maps in educoder.net</a:t>
            </a:r>
          </a:p>
          <a:p>
            <a:pPr lvl="1"/>
            <a:endParaRPr lang="en-US" altLang="zh-CN" dirty="0"/>
          </a:p>
        </p:txBody>
      </p:sp>
      <p:sp>
        <p:nvSpPr>
          <p:cNvPr id="46087" name="Text Box 4">
            <a:extLst>
              <a:ext uri="{FF2B5EF4-FFF2-40B4-BE49-F238E27FC236}">
                <a16:creationId xmlns:a16="http://schemas.microsoft.com/office/drawing/2014/main" id="{BB79A151-58AB-4E3B-8B5A-5AFB67F36B58}"/>
              </a:ext>
            </a:extLst>
          </p:cNvPr>
          <p:cNvSpPr txBox="1">
            <a:spLocks noChangeArrowheads="1"/>
          </p:cNvSpPr>
          <p:nvPr/>
        </p:nvSpPr>
        <p:spPr bwMode="auto">
          <a:xfrm rot="-1980000">
            <a:off x="3324225" y="3440113"/>
            <a:ext cx="5148263" cy="1176337"/>
          </a:xfrm>
          <a:prstGeom prst="rect">
            <a:avLst/>
          </a:prstGeom>
          <a:noFill/>
          <a:ln w="76200">
            <a:solidFill>
              <a:srgbClr val="FF0000">
                <a:alpha val="3098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170" tIns="46990" rIns="90170" bIns="4699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6600" b="1">
                <a:solidFill>
                  <a:srgbClr val="FF0000"/>
                </a:solidFill>
              </a:rPr>
              <a:t>Homeworks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EA77D9-F758-43E2-9F2D-0EBA6D0B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0CD51-53B4-44C3-9636-32620BBF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55079E-8DB6-46FE-97DE-C2803F2C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B285BEF-F294-4562-93BA-AFBBB43C9D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Next…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340BBB5-20BE-484C-A868-57D53B6405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 A Processor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542D47-8B98-4701-AEC5-A1F6E7D71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What Is a Memory?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79783A-EC06-4C04-B753-6AAF58355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A container of binary number</a:t>
            </a:r>
          </a:p>
          <a:p>
            <a:r>
              <a:rPr lang="zh-CN" altLang="en-US"/>
              <a:t>How to specify a memory?</a:t>
            </a:r>
          </a:p>
          <a:p>
            <a:pPr lvl="1"/>
            <a:r>
              <a:rPr lang="zh-CN" altLang="en-US"/>
              <a:t>How many binary cells (bits) can be accessed in one time? -- the object size</a:t>
            </a:r>
          </a:p>
          <a:p>
            <a:pPr lvl="2"/>
            <a:r>
              <a:rPr lang="zh-CN" altLang="en-US"/>
              <a:t>8 bits in our book and most computer</a:t>
            </a:r>
          </a:p>
          <a:p>
            <a:pPr lvl="2"/>
            <a:r>
              <a:rPr lang="zh-CN" altLang="en-US"/>
              <a:t>8 bits == a byte</a:t>
            </a:r>
          </a:p>
          <a:p>
            <a:pPr lvl="1"/>
            <a:r>
              <a:rPr lang="zh-CN" altLang="en-US"/>
              <a:t>How many bytes in all? -- the memory size</a:t>
            </a:r>
          </a:p>
          <a:p>
            <a:pPr lvl="1"/>
            <a:r>
              <a:rPr lang="zh-CN" altLang="en-US"/>
              <a:t>Where is the cell position? -- the address</a:t>
            </a:r>
          </a:p>
          <a:p>
            <a:pPr lvl="1"/>
            <a:endParaRPr lang="zh-CN" altLang="en-US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E1B4825A-0F50-40A3-89A2-92C6CE6C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734D1AE-BCD2-4C57-B08D-CF2D6179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F977BCC-4A5E-4458-B4AC-A2EE2AD0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3FD896D-7079-48B8-976F-0D75E94F1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Mode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D343CBF-7DD8-4CCD-91A1-ACC08BE85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Bytes (8 bits)</a:t>
            </a:r>
          </a:p>
          <a:p>
            <a:r>
              <a:rPr lang="zh-CN" altLang="en-US"/>
              <a:t>Half words (16 bits)</a:t>
            </a:r>
          </a:p>
          <a:p>
            <a:r>
              <a:rPr lang="zh-CN" altLang="en-US"/>
              <a:t>Words (32 bits)</a:t>
            </a:r>
          </a:p>
          <a:p>
            <a:r>
              <a:rPr lang="zh-CN" altLang="en-US"/>
              <a:t>Double words (64 bits)</a:t>
            </a:r>
          </a:p>
          <a:p>
            <a:endParaRPr lang="zh-CN" altLang="en-US"/>
          </a:p>
          <a:p>
            <a:r>
              <a:rPr lang="zh-CN" altLang="en-US"/>
              <a:t>How to access these units?</a:t>
            </a:r>
          </a:p>
          <a:p>
            <a:pPr lvl="1"/>
            <a:r>
              <a:rPr lang="zh-CN" altLang="en-US"/>
              <a:t>Programming in your code</a:t>
            </a:r>
          </a:p>
          <a:p>
            <a:pPr lvl="1"/>
            <a:r>
              <a:rPr lang="zh-CN" altLang="en-US"/>
              <a:t>Test</a:t>
            </a:r>
          </a:p>
          <a:p>
            <a:pPr lvl="1"/>
            <a:r>
              <a:rPr lang="zh-CN" altLang="en-US"/>
              <a:t>suggestion: in procedures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726723-90CC-4FE9-AAA3-0D0E8D3F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8E1364-04A9-42FC-ACED-8E9F961E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12329A-774F-45E9-ACC8-B7132FD2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20E6DD5-12C4-4AB4-9E3A-666142DB3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Little and Big Endian</a:t>
            </a:r>
          </a:p>
        </p:txBody>
      </p:sp>
      <p:graphicFrame>
        <p:nvGraphicFramePr>
          <p:cNvPr id="12291" name="Group 3">
            <a:extLst>
              <a:ext uri="{FF2B5EF4-FFF2-40B4-BE49-F238E27FC236}">
                <a16:creationId xmlns:a16="http://schemas.microsoft.com/office/drawing/2014/main" id="{80361835-0F00-48F0-A8D1-DB3B3FC4D8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5438" y="1258888"/>
          <a:ext cx="8493123" cy="5229595"/>
        </p:xfrm>
        <a:graphic>
          <a:graphicData uri="http://schemas.openxmlformats.org/drawingml/2006/table">
            <a:tbl>
              <a:tblPr/>
              <a:tblGrid>
                <a:gridCol w="942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23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9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62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bit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15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16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23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24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31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byte #0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byte #1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byte #2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byte #3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16-bit integer #0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16-bit integer #1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32-bit integer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45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0x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45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宋体" charset="0"/>
                        <a:cs typeface="宋体" charset="0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76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big-endian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0001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0010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0011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0100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0101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0110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0111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1000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Most-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east-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5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little-endian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east-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Most-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2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0111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1000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0101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0110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0011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0100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0001</a:t>
                      </a: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宋体" charset="0"/>
                          <a:cs typeface="宋体" charset="0"/>
                        </a:rPr>
                        <a:t>0010</a:t>
                      </a: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DBC048-88C7-4BD1-B367-14BE4B38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FBEBFC-EA1F-4518-BE96-E18A305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6A6CD1-F9A9-4B9F-9EC9-22758573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6290-1295-4182-97AD-1830E1971E7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3E3AC895-7185-425C-9F26-20F5CDD799C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5678" y="1248763"/>
            <a:ext cx="8492645" cy="2581145"/>
          </a:xfrm>
        </p:spPr>
        <p:txBody>
          <a:bodyPr/>
          <a:lstStyle/>
          <a:p>
            <a:r>
              <a:rPr lang="en-US" altLang="zh-CN"/>
              <a:t>An access to an object of size s bytes at byte address A is aligned if </a:t>
            </a:r>
          </a:p>
          <a:p>
            <a:r>
              <a:rPr lang="en-US" altLang="zh-CN"/>
              <a:t>         A mod s = 0</a:t>
            </a:r>
          </a:p>
          <a:p>
            <a:pPr lvl="1"/>
            <a:r>
              <a:rPr lang="en-US" altLang="zh-CN"/>
              <a:t>Figure A.5/page A8</a:t>
            </a:r>
          </a:p>
        </p:txBody>
      </p:sp>
      <p:graphicFrame>
        <p:nvGraphicFramePr>
          <p:cNvPr id="15364" name="Group 4">
            <a:extLst>
              <a:ext uri="{FF2B5EF4-FFF2-40B4-BE49-F238E27FC236}">
                <a16:creationId xmlns:a16="http://schemas.microsoft.com/office/drawing/2014/main" id="{75E81DF0-4F78-4882-80E7-CCF3A7B5D09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25438" y="3946525"/>
          <a:ext cx="8493123" cy="2440419"/>
        </p:xfrm>
        <a:graphic>
          <a:graphicData uri="http://schemas.openxmlformats.org/drawingml/2006/table">
            <a:tbl>
              <a:tblPr/>
              <a:tblGrid>
                <a:gridCol w="3183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3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3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5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Width of object</a:t>
                      </a: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Byte</a:t>
                      </a: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Half word</a:t>
                      </a: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Word</a:t>
                      </a: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Double word</a:t>
                      </a: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14497F-0542-41C7-B02D-E2897A53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722D022D-2640-4B82-8560-67DC49F2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2018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C3DC7B9-4302-4914-B146-1DDE77CB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B6C1-E314-4012-8E75-B4E97143AB3C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A0C3BBEA-76D0-44FF-A7D3-E6568119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Byte Aligned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2443</Words>
  <Application>Microsoft Office PowerPoint</Application>
  <PresentationFormat>全屏显示(4:3)</PresentationFormat>
  <Paragraphs>556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等线</vt:lpstr>
      <vt:lpstr>微软雅黑</vt:lpstr>
      <vt:lpstr>Arial</vt:lpstr>
      <vt:lpstr>Calibri</vt:lpstr>
      <vt:lpstr>Wingdings</vt:lpstr>
      <vt:lpstr>Office 主题</vt:lpstr>
      <vt:lpstr>Advanced Computer Architecture (ACA 2019)</vt:lpstr>
      <vt:lpstr>Lecture 02  Instruction Set Architecture (ISA)</vt:lpstr>
      <vt:lpstr>Quiz 1 - Functions of X Y Z … 2min</vt:lpstr>
      <vt:lpstr>Coding</vt:lpstr>
      <vt:lpstr>Objects Today</vt:lpstr>
      <vt:lpstr>What Is a Memory?</vt:lpstr>
      <vt:lpstr>Accessing Mode</vt:lpstr>
      <vt:lpstr>The Little and Big Endian</vt:lpstr>
      <vt:lpstr>Byte Aligned</vt:lpstr>
      <vt:lpstr>Registers</vt:lpstr>
      <vt:lpstr>Structure of a Copmuter</vt:lpstr>
      <vt:lpstr>Type and Size of Common Operands</vt:lpstr>
      <vt:lpstr>Structure of a Copmuter</vt:lpstr>
      <vt:lpstr>Operations: Types of Instructions</vt:lpstr>
      <vt:lpstr>Top 10 Instructions for x86 (SPECint92)</vt:lpstr>
      <vt:lpstr>Branch Instructions</vt:lpstr>
      <vt:lpstr> The Frequencies of Control Flow Instructions</vt:lpstr>
      <vt:lpstr>Methods to Evaluation Branch Conditions</vt:lpstr>
      <vt:lpstr>Branch Distances</vt:lpstr>
      <vt:lpstr>Frequency of Conditional Branches</vt:lpstr>
      <vt:lpstr>Structure of a Copmuter</vt:lpstr>
      <vt:lpstr>The Pop Addressing Modes</vt:lpstr>
      <vt:lpstr>Immediate Operand</vt:lpstr>
      <vt:lpstr>Immediate Values</vt:lpstr>
      <vt:lpstr>Use of Memory Addressing Modes</vt:lpstr>
      <vt:lpstr>Displacement Values Distributions</vt:lpstr>
      <vt:lpstr>Structure of a Copmuter</vt:lpstr>
      <vt:lpstr>How to Encoding an Instruction Set</vt:lpstr>
      <vt:lpstr>Three Basic Variations in Instruction Encoding</vt:lpstr>
      <vt:lpstr>Reduced Code Size in RISCs</vt:lpstr>
      <vt:lpstr>Reduced Code Size in RISCs</vt:lpstr>
      <vt:lpstr>A "Typical" RISC ISA</vt:lpstr>
      <vt:lpstr>Instruction Format</vt:lpstr>
      <vt:lpstr>Distribution of Data Accesses by Size</vt:lpstr>
      <vt:lpstr>Structure of a Copmuter</vt:lpstr>
      <vt:lpstr>The Structure of Compilers</vt:lpstr>
      <vt:lpstr>Major Types of Optimizations and Examples</vt:lpstr>
      <vt:lpstr>Change in ICs: Compiler Optimization Levels</vt:lpstr>
      <vt:lpstr>The Lineage of RISC Instruction Sets</vt:lpstr>
      <vt:lpstr>Berkeley New ISA, RISC-V</vt:lpstr>
      <vt:lpstr>Originator: Professor Krste Asanovic</vt:lpstr>
      <vt:lpstr>How Hot It Is?</vt:lpstr>
      <vt:lpstr>RISC-V Summit 2019</vt:lpstr>
      <vt:lpstr>The RISC-V Instruction Set Manual</vt:lpstr>
      <vt:lpstr>RISC-V ISA</vt:lpstr>
      <vt:lpstr>RISC-V Has Three Base Instructions Sets </vt:lpstr>
      <vt:lpstr>RV32 Processor State</vt:lpstr>
      <vt:lpstr>RISC-V Instruction Length Encoding</vt:lpstr>
      <vt:lpstr>RISC-V Dynamic Instruction for SPECint2006</vt:lpstr>
      <vt:lpstr>Reading – 10min Presentations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Introduction</dc:title>
  <dc:creator>sd a</dc:creator>
  <cp:lastModifiedBy>Chun-yuan Zhang</cp:lastModifiedBy>
  <cp:revision>148</cp:revision>
  <dcterms:created xsi:type="dcterms:W3CDTF">2015-09-29T12:51:36Z</dcterms:created>
  <dcterms:modified xsi:type="dcterms:W3CDTF">2019-10-16T09:36:07Z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1033-10.2.0.7480</vt:lpwstr>
  </property>
</Properties>
</file>