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57"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1" r:id="rId26"/>
    <p:sldId id="278" r:id="rId2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5"/>
    <p:restoredTop sz="94660"/>
  </p:normalViewPr>
  <p:slideViewPr>
    <p:cSldViewPr showGuides="1">
      <p:cViewPr varScale="1">
        <p:scale>
          <a:sx n="107" d="100"/>
          <a:sy n="107" d="100"/>
        </p:scale>
        <p:origin x="-84" y="-162"/>
      </p:cViewPr>
      <p:guideLst>
        <p:guide orient="horz" pos="2160"/>
        <p:guide pos="2880"/>
      </p:guideLst>
    </p:cSldViewPr>
  </p:slid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en-US"/>
            </a:fld>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en-US"/>
            </a:fld>
            <a:endParaRPr 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arstechnica.com/cpu/4q99/risc-cisc/rvc-1.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arstechnica.com/cpu/4q99/risc-cisc/rvc-1.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685800" y="1295400"/>
            <a:ext cx="7772400" cy="1470025"/>
          </a:xfrm>
          <a:ln/>
        </p:spPr>
        <p:txBody>
          <a:bodyPr anchor="ctr"/>
          <a:p>
            <a:pPr defTabSz="914400">
              <a:buClrTx/>
              <a:buSzTx/>
              <a:buFontTx/>
            </a:pPr>
            <a:r>
              <a:rPr lang="en-US" altLang="zh-CN" sz="4000" kern="1200" baseline="0">
                <a:latin typeface="Arial" panose="020B0604020202020204" pitchFamily="34" charset="0"/>
              </a:rPr>
              <a:t>The Case for the Reduced Instruction Set Computer</a:t>
            </a:r>
            <a:br>
              <a:rPr lang="en-US" altLang="zh-CN" sz="4000" kern="1200" baseline="0">
                <a:latin typeface="Arial" panose="020B0604020202020204" pitchFamily="34" charset="0"/>
              </a:rPr>
            </a:br>
            <a:r>
              <a:rPr lang="en-US" altLang="zh-CN" sz="3200" kern="1200" baseline="0">
                <a:latin typeface="Arial" panose="020B0604020202020204" pitchFamily="34" charset="0"/>
              </a:rPr>
              <a:t>A Commentary</a:t>
            </a:r>
            <a:endParaRPr lang="en-US" altLang="zh-CN" sz="3200" kern="1200" baseline="0">
              <a:latin typeface="Arial" panose="020B0604020202020204" pitchFamily="34" charset="0"/>
            </a:endParaRPr>
          </a:p>
        </p:txBody>
      </p:sp>
      <p:sp>
        <p:nvSpPr>
          <p:cNvPr id="2051" name="副标题 2050"/>
          <p:cNvSpPr>
            <a:spLocks noGrp="1"/>
          </p:cNvSpPr>
          <p:nvPr>
            <p:ph type="subTitle" idx="1"/>
          </p:nvPr>
        </p:nvSpPr>
        <p:spPr>
          <a:xfrm>
            <a:off x="1371600" y="3886200"/>
            <a:ext cx="6400800" cy="1752600"/>
          </a:xfrm>
          <a:ln/>
        </p:spPr>
        <p:txBody>
          <a:bodyPr/>
          <a:p>
            <a:pPr defTabSz="914400">
              <a:lnSpc>
                <a:spcPct val="80000"/>
              </a:lnSpc>
              <a:buClrTx/>
              <a:buSzTx/>
              <a:buFontTx/>
            </a:pPr>
            <a:r>
              <a:rPr lang="en-US" altLang="zh-CN" sz="2800" kern="1200" baseline="0">
                <a:latin typeface="Arial" panose="020B0604020202020204" pitchFamily="34" charset="0"/>
              </a:rPr>
              <a:t>Jennifer Mifflin</a:t>
            </a:r>
            <a:endParaRPr lang="en-US" altLang="zh-CN" sz="2800" kern="1200" baseline="0">
              <a:latin typeface="Arial" panose="020B0604020202020204" pitchFamily="34" charset="0"/>
            </a:endParaRPr>
          </a:p>
          <a:p>
            <a:pPr defTabSz="914400">
              <a:lnSpc>
                <a:spcPct val="80000"/>
              </a:lnSpc>
              <a:buClrTx/>
              <a:buSzTx/>
              <a:buFontTx/>
            </a:pPr>
            <a:r>
              <a:rPr lang="en-US" altLang="zh-CN" sz="2800" kern="1200" baseline="0" err="1">
                <a:latin typeface="Arial" panose="020B0604020202020204" pitchFamily="34" charset="0"/>
              </a:rPr>
              <a:t>Tom Sabanosh</a:t>
            </a:r>
            <a:endParaRPr lang="en-US" altLang="zh-CN" sz="2800" kern="1200" baseline="0">
              <a:latin typeface="Arial" panose="020B0604020202020204" pitchFamily="34" charset="0"/>
            </a:endParaRPr>
          </a:p>
          <a:p>
            <a:pPr defTabSz="914400">
              <a:lnSpc>
                <a:spcPct val="80000"/>
              </a:lnSpc>
              <a:buClrTx/>
              <a:buSzTx/>
              <a:buFontTx/>
            </a:pPr>
            <a:r>
              <a:rPr lang="en-US" altLang="zh-CN" sz="2800" kern="1200" baseline="0">
                <a:latin typeface="Arial" panose="020B0604020202020204" pitchFamily="34" charset="0"/>
              </a:rPr>
              <a:t>Andy Snyder</a:t>
            </a:r>
            <a:endParaRPr lang="en-US" altLang="zh-CN" sz="2800" kern="1200" baseline="0">
              <a:latin typeface="Arial" panose="020B0604020202020204" pitchFamily="34" charset="0"/>
            </a:endParaRPr>
          </a:p>
          <a:p>
            <a:pPr defTabSz="914400">
              <a:lnSpc>
                <a:spcPct val="80000"/>
              </a:lnSpc>
              <a:buClrTx/>
              <a:buSzTx/>
              <a:buFontTx/>
            </a:pPr>
            <a:r>
              <a:rPr lang="en-US" altLang="zh-CN" sz="2800" kern="1200" baseline="0">
                <a:latin typeface="Arial" panose="020B0604020202020204" pitchFamily="34" charset="0"/>
              </a:rPr>
              <a:t>Anthony Wood</a:t>
            </a:r>
            <a:endParaRPr lang="en-US" altLang="zh-CN" sz="2800" kern="1200" baseline="0">
              <a:latin typeface="Arial" panose="020B0604020202020204" pitchFamily="34" charset="0"/>
            </a:endParaRPr>
          </a:p>
          <a:p>
            <a:pPr defTabSz="914400">
              <a:lnSpc>
                <a:spcPct val="80000"/>
              </a:lnSpc>
              <a:buClrTx/>
              <a:buSzTx/>
              <a:buFontTx/>
            </a:pPr>
            <a:endParaRPr lang="en-US" altLang="zh-CN" sz="2800" kern="1200" baseline="0">
              <a:latin typeface="Arial" panose="020B0604020202020204" pitchFamily="34" charset="0"/>
            </a:endParaRPr>
          </a:p>
          <a:p>
            <a:pPr defTabSz="914400">
              <a:lnSpc>
                <a:spcPct val="80000"/>
              </a:lnSpc>
              <a:buClrTx/>
              <a:buSzTx/>
              <a:buFontTx/>
            </a:pPr>
            <a:endParaRPr lang="en-US" altLang="zh-CN" sz="2800" kern="1200" baseline="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ln/>
        </p:spPr>
        <p:txBody>
          <a:bodyPr anchor="ctr"/>
          <a:p>
            <a:r>
              <a:rPr lang="en-US" altLang="zh-CN"/>
              <a:t>Use of Multiprogramming</a:t>
            </a:r>
            <a:endParaRPr lang="en-US" altLang="zh-CN"/>
          </a:p>
        </p:txBody>
      </p:sp>
      <p:sp>
        <p:nvSpPr>
          <p:cNvPr id="10243" name="文本占位符 10242"/>
          <p:cNvSpPr>
            <a:spLocks noGrp="1"/>
          </p:cNvSpPr>
          <p:nvPr>
            <p:ph type="body" idx="1"/>
          </p:nvPr>
        </p:nvSpPr>
        <p:spPr>
          <a:ln/>
        </p:spPr>
        <p:txBody>
          <a:bodyPr/>
          <a:p>
            <a:r>
              <a:rPr lang="en-US" altLang="zh-CN"/>
              <a:t>Tasks of computers are becoming increasingly more complex.</a:t>
            </a:r>
            <a:endParaRPr lang="en-US" altLang="zh-CN"/>
          </a:p>
          <a:p>
            <a:r>
              <a:rPr lang="en-US" altLang="zh-CN" err="1"/>
              <a:t>Are CISC’s</a:t>
            </a:r>
            <a:r>
              <a:rPr lang="en-US" altLang="zh-CN"/>
              <a:t> necessarily the way to deal with this issue?</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ln/>
        </p:spPr>
        <p:txBody>
          <a:bodyPr anchor="ctr"/>
          <a:p>
            <a:r>
              <a:rPr lang="en-US" altLang="zh-CN" err="1"/>
              <a:t>How have CISC’s</a:t>
            </a:r>
            <a:r>
              <a:rPr lang="en-US" altLang="zh-CN"/>
              <a:t> been Used?</a:t>
            </a:r>
            <a:endParaRPr lang="en-US" altLang="zh-CN"/>
          </a:p>
        </p:txBody>
      </p:sp>
      <p:sp>
        <p:nvSpPr>
          <p:cNvPr id="11267" name="文本占位符 11266"/>
          <p:cNvSpPr>
            <a:spLocks noGrp="1"/>
          </p:cNvSpPr>
          <p:nvPr>
            <p:ph type="body" idx="1"/>
          </p:nvPr>
        </p:nvSpPr>
        <p:spPr>
          <a:ln/>
        </p:spPr>
        <p:txBody>
          <a:bodyPr/>
          <a:p>
            <a:r>
              <a:rPr lang="en-US" altLang="zh-CN"/>
              <a:t>The most prevalent desktop processor… 80x86… is CISC</a:t>
            </a:r>
            <a:endParaRPr lang="en-US" altLang="zh-CN"/>
          </a:p>
          <a:p>
            <a:r>
              <a:rPr lang="en-US" altLang="zh-CN"/>
              <a:t>Compilers fail to utilize all features of architecture.</a:t>
            </a:r>
            <a:endParaRPr lang="en-US" altLang="zh-CN"/>
          </a:p>
          <a:p>
            <a:pPr lvl="1"/>
            <a:r>
              <a:rPr lang="en-US" altLang="zh-CN"/>
              <a:t>VMS Fortran compiler produces 80% of all VAX instructions.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228600" y="2743200"/>
            <a:ext cx="8229600" cy="1143000"/>
          </a:xfrm>
          <a:ln/>
        </p:spPr>
        <p:txBody>
          <a:bodyPr anchor="ctr"/>
          <a:p>
            <a:r>
              <a:rPr lang="en-US" altLang="zh-CN" sz="4000"/>
              <a:t>Consequences of CISC Implementations</a:t>
            </a:r>
            <a:endParaRPr lang="en-US" altLang="zh-CN"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ln/>
        </p:spPr>
        <p:txBody>
          <a:bodyPr anchor="ctr"/>
          <a:p>
            <a:r>
              <a:rPr lang="en-US" altLang="zh-CN"/>
              <a:t>Faster Memory</a:t>
            </a:r>
            <a:endParaRPr lang="en-US" altLang="zh-CN"/>
          </a:p>
        </p:txBody>
      </p:sp>
      <p:sp>
        <p:nvSpPr>
          <p:cNvPr id="13315" name="文本占位符 13314"/>
          <p:cNvSpPr>
            <a:spLocks noGrp="1"/>
          </p:cNvSpPr>
          <p:nvPr>
            <p:ph type="body" sz="half" idx="1"/>
          </p:nvPr>
        </p:nvSpPr>
        <p:spPr>
          <a:xfrm>
            <a:off x="457200" y="1600200"/>
            <a:ext cx="8305800" cy="990600"/>
          </a:xfrm>
          <a:ln/>
        </p:spPr>
        <p:txBody>
          <a:bodyPr/>
          <a:p>
            <a:pPr>
              <a:buClrTx/>
              <a:buSzTx/>
              <a:buFontTx/>
            </a:pPr>
            <a:r>
              <a:rPr lang="en-US" altLang="zh-CN" sz="2800"/>
              <a:t>Moore’s law: Transistor density doubles every 18 months.</a:t>
            </a:r>
            <a:endParaRPr lang="en-US" altLang="zh-CN" sz="2800"/>
          </a:p>
        </p:txBody>
      </p:sp>
      <p:graphicFrame>
        <p:nvGraphicFramePr>
          <p:cNvPr id="13317" name="内容占位符 13316"/>
          <p:cNvGraphicFramePr/>
          <p:nvPr>
            <p:ph sz="half" idx="2"/>
          </p:nvPr>
        </p:nvGraphicFramePr>
        <p:xfrm>
          <a:off x="2209800" y="2687638"/>
          <a:ext cx="4724400" cy="3719512"/>
        </p:xfrm>
        <a:graphic>
          <a:graphicData uri="http://schemas.openxmlformats.org/presentationml/2006/ole">
            <mc:AlternateContent xmlns:mc="http://schemas.openxmlformats.org/markup-compatibility/2006">
              <mc:Choice xmlns:v="urn:schemas-microsoft-com:vml" Requires="v">
                <p:oleObj spid="_x0000_s3076" name="" r:id="rId1" imgW="4705350" imgH="3705225" progId="Paint.Picture">
                  <p:embed/>
                </p:oleObj>
              </mc:Choice>
              <mc:Fallback>
                <p:oleObj name="" r:id="rId1" imgW="4705350" imgH="3705225" progId="Paint.Picture">
                  <p:embed/>
                  <p:pic>
                    <p:nvPicPr>
                      <p:cNvPr id="0" name="图片 3075"/>
                      <p:cNvPicPr/>
                      <p:nvPr/>
                    </p:nvPicPr>
                    <p:blipFill>
                      <a:blip r:embed="rId2"/>
                      <a:stretch>
                        <a:fillRect/>
                      </a:stretch>
                    </p:blipFill>
                    <p:spPr>
                      <a:xfrm>
                        <a:off x="2209800" y="2687638"/>
                        <a:ext cx="4724400" cy="3719512"/>
                      </a:xfrm>
                      <a:prstGeom prst="rect">
                        <a:avLst/>
                      </a:prstGeom>
                      <a:noFill/>
                      <a:ln w="38100">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ln/>
        </p:spPr>
        <p:txBody>
          <a:bodyPr anchor="ctr"/>
          <a:p>
            <a:r>
              <a:rPr lang="en-US" altLang="zh-CN"/>
              <a:t>Irrational Implementations</a:t>
            </a:r>
            <a:endParaRPr lang="en-US" altLang="zh-CN"/>
          </a:p>
        </p:txBody>
      </p:sp>
      <p:sp>
        <p:nvSpPr>
          <p:cNvPr id="14339" name="文本占位符 14338"/>
          <p:cNvSpPr>
            <a:spLocks noGrp="1"/>
          </p:cNvSpPr>
          <p:nvPr>
            <p:ph type="body" idx="1"/>
          </p:nvPr>
        </p:nvSpPr>
        <p:spPr>
          <a:ln/>
        </p:spPr>
        <p:txBody>
          <a:bodyPr/>
          <a:p>
            <a:r>
              <a:rPr lang="en-US" altLang="zh-CN"/>
              <a:t>CISC instructions are not necessarily faster than an equivalent RISC implementation.</a:t>
            </a:r>
            <a:endParaRPr lang="en-US" altLang="zh-CN"/>
          </a:p>
          <a:p>
            <a:r>
              <a:rPr lang="en-US" altLang="zh-CN"/>
              <a:t>(VAX -11/780) INDEX instruction can be completed 45% faster by using 4 RISC instruction.</a:t>
            </a:r>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457200" y="0"/>
            <a:ext cx="8229600" cy="1143000"/>
          </a:xfrm>
          <a:ln/>
        </p:spPr>
        <p:txBody>
          <a:bodyPr anchor="ctr"/>
          <a:p>
            <a:r>
              <a:rPr lang="en-US" altLang="zh-CN"/>
              <a:t>Lengthened Design Time</a:t>
            </a:r>
            <a:endParaRPr lang="en-US" altLang="zh-CN"/>
          </a:p>
        </p:txBody>
      </p:sp>
      <p:sp>
        <p:nvSpPr>
          <p:cNvPr id="15363" name="文本占位符 15362"/>
          <p:cNvSpPr>
            <a:spLocks noGrp="1"/>
          </p:cNvSpPr>
          <p:nvPr>
            <p:ph type="body" idx="1"/>
          </p:nvPr>
        </p:nvSpPr>
        <p:spPr>
          <a:xfrm>
            <a:off x="533400" y="1295400"/>
            <a:ext cx="8229600" cy="4876800"/>
          </a:xfrm>
          <a:ln/>
        </p:spPr>
        <p:txBody>
          <a:bodyPr/>
          <a:p>
            <a:r>
              <a:rPr lang="en-US" altLang="zh-CN"/>
              <a:t>All aspects of development cost need to be considered.</a:t>
            </a:r>
            <a:endParaRPr lang="en-US" altLang="zh-CN"/>
          </a:p>
          <a:p>
            <a:r>
              <a:rPr lang="en-US" altLang="zh-CN" err="1"/>
              <a:t>CISC’s</a:t>
            </a:r>
            <a:r>
              <a:rPr lang="en-US" altLang="zh-CN"/>
              <a:t> require a lengthier design time.</a:t>
            </a:r>
            <a:endParaRPr lang="en-US" altLang="zh-CN"/>
          </a:p>
          <a:p>
            <a:r>
              <a:rPr lang="en-US" altLang="zh-CN" sz="2400" err="1"/>
              <a:t>“Today [in RISC] we have large design teams and long design cycles,” he said “…The result is the current crop of complex RISC chips. “Superscalar and out-of-order execution are the biggest problem areas that have impeded performance [leaps]," Ditzel</a:t>
            </a:r>
            <a:r>
              <a:rPr lang="en-US" altLang="zh-CN" sz="2400"/>
              <a:t> said. “So where is the advantage of RISC, if the chips aren't as simple anymore?” </a:t>
            </a:r>
            <a:endParaRPr lang="en-US" altLang="zh-CN" sz="2400"/>
          </a:p>
          <a:p>
            <a:pPr>
              <a:buNone/>
            </a:pPr>
            <a:r>
              <a:rPr lang="en-US" altLang="zh-CN" sz="1600" err="1"/>
              <a:t>		--Ditzel</a:t>
            </a:r>
            <a:r>
              <a:rPr lang="en-US" altLang="zh-CN" sz="1600"/>
              <a:t> courtesy </a:t>
            </a:r>
            <a:r>
              <a:rPr lang="en-US" altLang="zh-CN" sz="1600">
                <a:hlinkClick r:id="rId1"/>
              </a:rPr>
              <a:t>http://www.arstechnica.com/cpu/4q99/risc-cisc/rvc-1.html</a:t>
            </a:r>
            <a:endParaRPr lang="en-US" altLang="zh-CN"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a:ln/>
        </p:spPr>
        <p:txBody>
          <a:bodyPr anchor="ctr"/>
          <a:p>
            <a:r>
              <a:rPr lang="en-US" altLang="zh-CN"/>
              <a:t>Increased Design Errors</a:t>
            </a:r>
            <a:endParaRPr lang="en-US" altLang="zh-CN"/>
          </a:p>
        </p:txBody>
      </p:sp>
      <p:sp>
        <p:nvSpPr>
          <p:cNvPr id="16387" name="文本占位符 16386"/>
          <p:cNvSpPr>
            <a:spLocks noGrp="1"/>
          </p:cNvSpPr>
          <p:nvPr>
            <p:ph type="body" idx="1"/>
          </p:nvPr>
        </p:nvSpPr>
        <p:spPr>
          <a:ln/>
        </p:spPr>
        <p:txBody>
          <a:bodyPr/>
          <a:p>
            <a:r>
              <a:rPr lang="en-US" altLang="zh-CN"/>
              <a:t>Higher complexity = more bugs in design.</a:t>
            </a:r>
            <a:endParaRPr lang="en-US" altLang="zh-CN"/>
          </a:p>
          <a:p>
            <a:r>
              <a:rPr lang="en-US" altLang="zh-CN"/>
              <a:t>Fixing bugs often results in alternate bugs.</a:t>
            </a:r>
            <a:endParaRPr lang="en-US" altLang="zh-CN"/>
          </a:p>
          <a:p>
            <a:r>
              <a:rPr lang="en-US" altLang="zh-CN"/>
              <a:t>Example: FDIV bug</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457200" y="2590800"/>
            <a:ext cx="8229600" cy="1143000"/>
          </a:xfrm>
          <a:ln/>
        </p:spPr>
        <p:txBody>
          <a:bodyPr anchor="ctr"/>
          <a:p>
            <a:r>
              <a:rPr lang="en-US" altLang="zh-CN"/>
              <a:t>RISC and VLSI</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ln/>
        </p:spPr>
        <p:txBody>
          <a:bodyPr anchor="ctr"/>
          <a:p>
            <a:r>
              <a:rPr lang="en-US" altLang="zh-CN"/>
              <a:t>Implementation Feasibility</a:t>
            </a:r>
            <a:endParaRPr lang="en-US" altLang="zh-CN"/>
          </a:p>
        </p:txBody>
      </p:sp>
      <p:sp>
        <p:nvSpPr>
          <p:cNvPr id="18435" name="文本占位符 18434"/>
          <p:cNvSpPr>
            <a:spLocks noGrp="1"/>
          </p:cNvSpPr>
          <p:nvPr>
            <p:ph type="body" idx="1"/>
          </p:nvPr>
        </p:nvSpPr>
        <p:spPr>
          <a:ln/>
        </p:spPr>
        <p:txBody>
          <a:bodyPr/>
          <a:p>
            <a:r>
              <a:rPr lang="en-US" altLang="zh-CN"/>
              <a:t>A RISC design is more likely to fit on a single chip than a CISC design.</a:t>
            </a:r>
            <a:endParaRPr lang="en-US" altLang="zh-CN"/>
          </a:p>
          <a:p>
            <a:r>
              <a:rPr lang="en-US" altLang="zh-CN"/>
              <a:t>You are more likely to be able to implement a design if it fits on a single chip.</a:t>
            </a:r>
            <a:endParaRPr lang="en-US" altLang="zh-CN"/>
          </a:p>
          <a:p>
            <a:r>
              <a:rPr lang="en-US" altLang="zh-CN"/>
              <a:t>As chip size increases (Pentium III) this argument becomes less important.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ln/>
        </p:spPr>
        <p:txBody>
          <a:bodyPr anchor="ctr"/>
          <a:p>
            <a:r>
              <a:rPr lang="en-US" altLang="zh-CN"/>
              <a:t>Design Time</a:t>
            </a:r>
            <a:endParaRPr lang="en-US" altLang="zh-CN"/>
          </a:p>
        </p:txBody>
      </p:sp>
      <p:sp>
        <p:nvSpPr>
          <p:cNvPr id="19459" name="文本占位符 19458"/>
          <p:cNvSpPr>
            <a:spLocks noGrp="1"/>
          </p:cNvSpPr>
          <p:nvPr>
            <p:ph type="body" idx="1"/>
          </p:nvPr>
        </p:nvSpPr>
        <p:spPr>
          <a:ln/>
        </p:spPr>
        <p:txBody>
          <a:bodyPr/>
          <a:p>
            <a:r>
              <a:rPr lang="en-US" altLang="zh-CN"/>
              <a:t>A simpler design can get to market faster</a:t>
            </a:r>
            <a:endParaRPr lang="en-US" altLang="zh-CN"/>
          </a:p>
          <a:p>
            <a:r>
              <a:rPr lang="en-US" altLang="zh-CN"/>
              <a:t>This implies that the simpler designs that are available to the market generally utilize more recent technology</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ln/>
        </p:spPr>
        <p:txBody>
          <a:bodyPr anchor="ctr"/>
          <a:p>
            <a:r>
              <a:rPr lang="en-US" altLang="zh-CN"/>
              <a:t>Introduction</a:t>
            </a:r>
            <a:endParaRPr lang="en-US" altLang="zh-CN"/>
          </a:p>
        </p:txBody>
      </p:sp>
      <p:sp>
        <p:nvSpPr>
          <p:cNvPr id="25603" name="文本占位符 25602"/>
          <p:cNvSpPr>
            <a:spLocks noGrp="1"/>
          </p:cNvSpPr>
          <p:nvPr>
            <p:ph type="body" idx="1"/>
          </p:nvPr>
        </p:nvSpPr>
        <p:spPr>
          <a:ln/>
        </p:spPr>
        <p:txBody>
          <a:bodyPr/>
          <a:p>
            <a:r>
              <a:rPr lang="en-US" altLang="zh-CN"/>
              <a:t>Reasons for increased complexity</a:t>
            </a:r>
            <a:endParaRPr lang="en-US" altLang="zh-CN"/>
          </a:p>
          <a:p>
            <a:r>
              <a:rPr lang="en-US" altLang="zh-CN"/>
              <a:t>Consequences of CISC implementations</a:t>
            </a:r>
            <a:endParaRPr lang="en-US" altLang="zh-CN"/>
          </a:p>
          <a:p>
            <a:r>
              <a:rPr lang="en-US" altLang="zh-CN"/>
              <a:t>RISC and VLSI</a:t>
            </a:r>
            <a:endParaRPr lang="en-US" altLang="zh-CN"/>
          </a:p>
          <a:p>
            <a:r>
              <a:rPr lang="en-US" altLang="zh-CN"/>
              <a:t>Supporting a high level language</a:t>
            </a:r>
            <a:endParaRPr lang="en-US" altLang="zh-CN"/>
          </a:p>
          <a:p>
            <a:r>
              <a:rPr lang="en-US" altLang="zh-CN"/>
              <a:t>Current RISC architectures</a:t>
            </a:r>
            <a:endParaRPr lang="en-US" altLang="zh-CN"/>
          </a:p>
          <a:p>
            <a:r>
              <a:rPr lang="en-US" altLang="zh-CN"/>
              <a:t>We will omit completely outdated information and editorialize old but still relevant information.</a:t>
            </a:r>
            <a:endParaRPr lang="en-US" altLang="zh-CN"/>
          </a:p>
          <a:p>
            <a:endParaRPr lang="en-US" altLang="zh-CN"/>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ln/>
        </p:spPr>
        <p:txBody>
          <a:bodyPr anchor="ctr"/>
          <a:p>
            <a:r>
              <a:rPr lang="en-US" altLang="zh-CN"/>
              <a:t>Speed</a:t>
            </a:r>
            <a:endParaRPr lang="en-US" altLang="zh-CN"/>
          </a:p>
        </p:txBody>
      </p:sp>
      <p:sp>
        <p:nvSpPr>
          <p:cNvPr id="20483" name="文本占位符 20482"/>
          <p:cNvSpPr>
            <a:spLocks noGrp="1"/>
          </p:cNvSpPr>
          <p:nvPr>
            <p:ph type="body" idx="1"/>
          </p:nvPr>
        </p:nvSpPr>
        <p:spPr>
          <a:ln/>
        </p:spPr>
        <p:txBody>
          <a:bodyPr/>
          <a:p>
            <a:r>
              <a:rPr lang="en-US" altLang="zh-CN"/>
              <a:t>Simpler can be faster</a:t>
            </a:r>
            <a:endParaRPr lang="en-US" altLang="zh-CN"/>
          </a:p>
          <a:p>
            <a:r>
              <a:rPr lang="en-US" altLang="zh-CN"/>
              <a:t>If leaving out an instruction can speed up the minor cycle by 10%, adding that instruction must speed up the machine by 10% to be cost effective.</a:t>
            </a:r>
            <a:endParaRPr lang="en-US" altLang="zh-CN"/>
          </a:p>
          <a:p>
            <a:r>
              <a:rPr lang="en-US" altLang="zh-CN" err="1"/>
              <a:t>Amdhahl’s</a:t>
            </a:r>
            <a:r>
              <a:rPr lang="en-US" altLang="zh-CN"/>
              <a:t> Law</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ln/>
        </p:spPr>
        <p:txBody>
          <a:bodyPr anchor="ctr"/>
          <a:p>
            <a:r>
              <a:rPr lang="en-US" altLang="zh-CN"/>
              <a:t>Better Use of Chip Area</a:t>
            </a:r>
            <a:endParaRPr lang="en-US" altLang="zh-CN"/>
          </a:p>
        </p:txBody>
      </p:sp>
      <p:sp>
        <p:nvSpPr>
          <p:cNvPr id="21507" name="文本占位符 21506"/>
          <p:cNvSpPr>
            <a:spLocks noGrp="1"/>
          </p:cNvSpPr>
          <p:nvPr>
            <p:ph type="body" idx="1"/>
          </p:nvPr>
        </p:nvSpPr>
        <p:spPr>
          <a:ln/>
        </p:spPr>
        <p:txBody>
          <a:bodyPr/>
          <a:p>
            <a:r>
              <a:rPr lang="en-US" altLang="zh-CN"/>
              <a:t>Spare chip area implies flexibility for on-chip features</a:t>
            </a:r>
            <a:endParaRPr lang="en-US" altLang="zh-CN"/>
          </a:p>
          <a:p>
            <a:pPr lvl="1"/>
            <a:r>
              <a:rPr lang="en-US" altLang="zh-CN"/>
              <a:t>Caches</a:t>
            </a:r>
            <a:endParaRPr lang="en-US" altLang="zh-CN"/>
          </a:p>
          <a:p>
            <a:pPr lvl="1"/>
            <a:r>
              <a:rPr lang="en-US" altLang="zh-CN"/>
              <a:t>Complex branch prediction</a:t>
            </a:r>
            <a:endParaRPr lang="en-US" altLang="zh-CN"/>
          </a:p>
          <a:p>
            <a:pPr lvl="1"/>
            <a:r>
              <a:rPr lang="en-US" altLang="zh-CN"/>
              <a:t>Multiple functional units</a:t>
            </a:r>
            <a:endParaRPr lang="en-US" altLang="zh-CN"/>
          </a:p>
          <a:p>
            <a:r>
              <a:rPr lang="en-US" altLang="zh-CN" err="1"/>
              <a:t>RISCs are able to stay technologically one step ahead of the comparable CISCs</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ln/>
        </p:spPr>
        <p:txBody>
          <a:bodyPr anchor="ctr"/>
          <a:p>
            <a:r>
              <a:rPr lang="en-US" altLang="zh-CN" sz="4000"/>
              <a:t>Supporting a High Level Language</a:t>
            </a:r>
            <a:endParaRPr lang="en-US" altLang="zh-CN" sz="4000"/>
          </a:p>
        </p:txBody>
      </p:sp>
      <p:sp>
        <p:nvSpPr>
          <p:cNvPr id="22531" name="文本占位符 22530"/>
          <p:cNvSpPr>
            <a:spLocks noGrp="1"/>
          </p:cNvSpPr>
          <p:nvPr>
            <p:ph type="body" idx="1"/>
          </p:nvPr>
        </p:nvSpPr>
        <p:spPr>
          <a:ln/>
        </p:spPr>
        <p:txBody>
          <a:bodyPr/>
          <a:p>
            <a:r>
              <a:rPr lang="en-US" altLang="zh-CN"/>
              <a:t>The burden on compiler writers is eased when the instruction set is simple and uniform.</a:t>
            </a:r>
            <a:endParaRPr lang="en-US" altLang="zh-CN"/>
          </a:p>
          <a:p>
            <a:r>
              <a:rPr lang="en-US" altLang="zh-CN"/>
              <a:t>If the designers are wrong or if HLL changes, then the complexity will have been wasted.</a:t>
            </a:r>
            <a:endParaRPr lang="en-US" altLang="zh-CN"/>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ln/>
        </p:spPr>
        <p:txBody>
          <a:bodyPr anchor="ctr"/>
          <a:p>
            <a:r>
              <a:rPr lang="en-US" altLang="zh-CN"/>
              <a:t>Work on RISC Architectures</a:t>
            </a:r>
            <a:endParaRPr lang="en-US" altLang="zh-CN"/>
          </a:p>
        </p:txBody>
      </p:sp>
      <p:sp>
        <p:nvSpPr>
          <p:cNvPr id="23555" name="文本占位符 23554"/>
          <p:cNvSpPr>
            <a:spLocks noGrp="1"/>
          </p:cNvSpPr>
          <p:nvPr>
            <p:ph type="body" idx="1"/>
          </p:nvPr>
        </p:nvSpPr>
        <p:spPr>
          <a:ln/>
        </p:spPr>
        <p:txBody>
          <a:bodyPr/>
          <a:p>
            <a:r>
              <a:rPr lang="en-US" altLang="zh-CN" sz="2400"/>
              <a:t>Pentium Pro uses micro-ops internally.</a:t>
            </a:r>
            <a:endParaRPr lang="en-US" altLang="zh-CN" sz="2400"/>
          </a:p>
          <a:p>
            <a:pPr lvl="1"/>
            <a:r>
              <a:rPr lang="en-US" altLang="zh-CN" sz="2000"/>
              <a:t>Implies realized value of RISC, however, we are locked in to IA32 instruction set</a:t>
            </a:r>
            <a:endParaRPr lang="en-US" altLang="zh-CN" sz="2000"/>
          </a:p>
          <a:p>
            <a:r>
              <a:rPr lang="en-US" altLang="zh-CN" sz="2400" err="1"/>
              <a:t>UltraSPARC</a:t>
            </a:r>
            <a:r>
              <a:rPr lang="en-US" altLang="zh-CN" sz="2400"/>
              <a:t> MIPS &amp; ARM are RISC systems.</a:t>
            </a:r>
            <a:endParaRPr lang="en-US" altLang="zh-CN" sz="2400"/>
          </a:p>
          <a:p>
            <a:r>
              <a:rPr lang="en-US" altLang="zh-CN" sz="2400"/>
              <a:t>"The MIPS R10,000 and HP PA-8000 seem much more complex to me than today's standard CISC architecture, which is the Pentium II. So where is the advantage of RISC, if the chips aren't as simple anymore?"</a:t>
            </a:r>
            <a:endParaRPr lang="en-US" altLang="zh-CN" sz="2400"/>
          </a:p>
          <a:p>
            <a:pPr>
              <a:buNone/>
            </a:pPr>
            <a:r>
              <a:rPr lang="en-US" altLang="zh-CN" sz="1800" err="1"/>
              <a:t>--Ditzel</a:t>
            </a:r>
            <a:r>
              <a:rPr lang="en-US" altLang="zh-CN" sz="1800"/>
              <a:t> courtesy </a:t>
            </a:r>
            <a:r>
              <a:rPr lang="en-US" altLang="zh-CN" sz="1800">
                <a:hlinkClick r:id="rId1"/>
              </a:rPr>
              <a:t>http://www.arstechnica.com/cpu/4q99/risc-cisc/rvc-1.html</a:t>
            </a:r>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ln/>
        </p:spPr>
        <p:txBody>
          <a:bodyPr anchor="ctr"/>
          <a:p>
            <a:r>
              <a:rPr lang="en-US" altLang="zh-CN"/>
              <a:t>Conclusion</a:t>
            </a:r>
            <a:endParaRPr lang="en-US" altLang="zh-CN"/>
          </a:p>
        </p:txBody>
      </p:sp>
      <p:sp>
        <p:nvSpPr>
          <p:cNvPr id="32771" name="文本占位符 32770"/>
          <p:cNvSpPr>
            <a:spLocks noGrp="1"/>
          </p:cNvSpPr>
          <p:nvPr>
            <p:ph type="body" idx="1"/>
          </p:nvPr>
        </p:nvSpPr>
        <p:spPr>
          <a:ln/>
        </p:spPr>
        <p:txBody>
          <a:bodyPr/>
          <a:p>
            <a:r>
              <a:rPr lang="en-US" altLang="zh-CN"/>
              <a:t>Paper leaves you with the impression that as of 1980, RISC is the future.</a:t>
            </a:r>
            <a:endParaRPr lang="en-US" altLang="zh-CN"/>
          </a:p>
          <a:p>
            <a:r>
              <a:rPr lang="en-US" altLang="zh-CN"/>
              <a:t>Today, the distinction between CISC and RISC is blurred.</a:t>
            </a:r>
            <a:endParaRPr lang="en-US" altLang="zh-CN"/>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ln/>
        </p:spPr>
        <p:txBody>
          <a:bodyPr anchor="ctr"/>
          <a:p>
            <a:r>
              <a:rPr lang="en-US" altLang="zh-CN"/>
              <a:t>Questions?</a:t>
            </a:r>
            <a:endParaRPr lang="en-US" altLang="zh-CN"/>
          </a:p>
        </p:txBody>
      </p:sp>
      <p:pic>
        <p:nvPicPr>
          <p:cNvPr id="24581" name="内容占位符 24580" descr="DitzelSkadronPatterson"/>
          <p:cNvPicPr>
            <a:picLocks noChangeAspect="1"/>
          </p:cNvPicPr>
          <p:nvPr>
            <p:ph idx="1"/>
          </p:nvPr>
        </p:nvPicPr>
        <p:blipFill>
          <a:blip r:embed="rId1"/>
          <a:stretch>
            <a:fillRect/>
          </a:stretch>
        </p:blipFill>
        <p:spPr>
          <a:xfrm>
            <a:off x="1066800" y="2286000"/>
            <a:ext cx="7315200" cy="3106738"/>
          </a:xfrm>
          <a:ln/>
        </p:spPr>
      </p:pic>
      <p:sp>
        <p:nvSpPr>
          <p:cNvPr id="24583" name="文本框 24582"/>
          <p:cNvSpPr txBox="1"/>
          <p:nvPr/>
        </p:nvSpPr>
        <p:spPr>
          <a:xfrm>
            <a:off x="1600200" y="5486400"/>
            <a:ext cx="1327150" cy="641350"/>
          </a:xfrm>
          <a:prstGeom prst="rect">
            <a:avLst/>
          </a:prstGeom>
          <a:noFill/>
          <a:ln w="9525">
            <a:noFill/>
          </a:ln>
        </p:spPr>
        <p:txBody>
          <a:bodyPr wrap="none" anchor="t">
            <a:spAutoFit/>
          </a:bodyPr>
          <a:p>
            <a:r>
              <a:rPr lang="en-US" altLang="zh-CN" sz="3600" err="1"/>
              <a:t>Ditzel</a:t>
            </a:r>
            <a:endParaRPr lang="en-US" altLang="zh-CN" sz="3600"/>
          </a:p>
        </p:txBody>
      </p:sp>
      <p:sp>
        <p:nvSpPr>
          <p:cNvPr id="24584" name="文本框 24583"/>
          <p:cNvSpPr txBox="1"/>
          <p:nvPr/>
        </p:nvSpPr>
        <p:spPr>
          <a:xfrm>
            <a:off x="3810000" y="5486400"/>
            <a:ext cx="2012950" cy="641350"/>
          </a:xfrm>
          <a:prstGeom prst="rect">
            <a:avLst/>
          </a:prstGeom>
          <a:noFill/>
          <a:ln w="9525">
            <a:noFill/>
          </a:ln>
        </p:spPr>
        <p:txBody>
          <a:bodyPr wrap="none" anchor="t">
            <a:spAutoFit/>
          </a:bodyPr>
          <a:p>
            <a:r>
              <a:rPr lang="en-US" altLang="zh-CN" sz="3600" b="1" err="1"/>
              <a:t>Skadron</a:t>
            </a:r>
            <a:endParaRPr lang="en-US" altLang="zh-CN" sz="3600" b="1"/>
          </a:p>
        </p:txBody>
      </p:sp>
      <p:sp>
        <p:nvSpPr>
          <p:cNvPr id="24585" name="文本框 24584"/>
          <p:cNvSpPr txBox="1"/>
          <p:nvPr/>
        </p:nvSpPr>
        <p:spPr>
          <a:xfrm>
            <a:off x="6096000" y="5486400"/>
            <a:ext cx="2139950" cy="641350"/>
          </a:xfrm>
          <a:prstGeom prst="rect">
            <a:avLst/>
          </a:prstGeom>
          <a:noFill/>
          <a:ln w="9525">
            <a:noFill/>
          </a:ln>
        </p:spPr>
        <p:txBody>
          <a:bodyPr wrap="none" anchor="t">
            <a:spAutoFit/>
          </a:bodyPr>
          <a:p>
            <a:r>
              <a:rPr lang="en-US" altLang="zh-CN" sz="3600"/>
              <a:t>Patterson</a:t>
            </a:r>
            <a:endParaRPr lang="en-US" altLang="zh-CN"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title"/>
          </p:nvPr>
        </p:nvSpPr>
        <p:spPr>
          <a:xfrm>
            <a:off x="457200" y="2362200"/>
            <a:ext cx="8229600" cy="1143000"/>
          </a:xfrm>
          <a:ln/>
        </p:spPr>
        <p:txBody>
          <a:bodyPr anchor="ctr"/>
          <a:p>
            <a:r>
              <a:rPr lang="en-US" altLang="zh-CN" sz="4000"/>
              <a:t>Reasons for Increased Complexity</a:t>
            </a:r>
            <a:endParaRPr lang="en-US" altLang="zh-CN"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ln/>
        </p:spPr>
        <p:txBody>
          <a:bodyPr anchor="ctr"/>
          <a:p>
            <a:r>
              <a:rPr lang="en-US" altLang="zh-CN"/>
              <a:t>Memory Speed vs. CPU Speed</a:t>
            </a:r>
            <a:endParaRPr lang="en-US" altLang="zh-CN"/>
          </a:p>
        </p:txBody>
      </p:sp>
      <p:sp>
        <p:nvSpPr>
          <p:cNvPr id="30723" name="文本占位符 30722"/>
          <p:cNvSpPr>
            <a:spLocks noGrp="1"/>
          </p:cNvSpPr>
          <p:nvPr>
            <p:ph type="body" idx="1"/>
          </p:nvPr>
        </p:nvSpPr>
        <p:spPr>
          <a:ln/>
        </p:spPr>
        <p:txBody>
          <a:bodyPr/>
          <a:p>
            <a:pPr>
              <a:spcBef>
                <a:spcPct val="50000"/>
              </a:spcBef>
            </a:pPr>
            <a:r>
              <a:rPr lang="en-US" altLang="zh-CN"/>
              <a:t>As cores get faster, implementing functionality on the chip is faster than retrieving subroutines from main memory.</a:t>
            </a:r>
            <a:endParaRPr lang="en-US" altLang="zh-CN"/>
          </a:p>
          <a:p>
            <a:pPr lvl="1">
              <a:buFontTx/>
              <a:buChar char="•"/>
            </a:pPr>
            <a:r>
              <a:rPr lang="en-US" altLang="zh-CN"/>
              <a:t>Initial decisions that added complex functionality on chips resulted in substantial gains on the 709 CPU.</a:t>
            </a:r>
            <a:endParaRPr lang="en-US" altLang="zh-CN"/>
          </a:p>
          <a:p>
            <a:pPr lvl="1">
              <a:buFontTx/>
              <a:buChar char="•"/>
            </a:pPr>
            <a:r>
              <a:rPr lang="en-US" altLang="zh-CN"/>
              <a:t>Will iteratively adding more functionality as the need arises necessarily result in the similar speed increases?</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a:ln/>
        </p:spPr>
        <p:txBody>
          <a:bodyPr anchor="ctr"/>
          <a:p>
            <a:r>
              <a:rPr lang="en-US" altLang="zh-CN"/>
              <a:t>Microcode and LSI Technology</a:t>
            </a:r>
            <a:endParaRPr lang="en-US" altLang="zh-CN"/>
          </a:p>
        </p:txBody>
      </p:sp>
      <p:sp>
        <p:nvSpPr>
          <p:cNvPr id="5123" name="文本占位符 5122"/>
          <p:cNvSpPr>
            <a:spLocks noGrp="1"/>
          </p:cNvSpPr>
          <p:nvPr>
            <p:ph type="body" idx="1"/>
          </p:nvPr>
        </p:nvSpPr>
        <p:spPr>
          <a:ln/>
        </p:spPr>
        <p:txBody>
          <a:bodyPr/>
          <a:p>
            <a:r>
              <a:rPr lang="en-US" altLang="zh-CN"/>
              <a:t>Microprogramming control involves using small and simple instructions to synthesize the ISA.</a:t>
            </a:r>
            <a:endParaRPr lang="en-US" altLang="zh-CN"/>
          </a:p>
          <a:p>
            <a:r>
              <a:rPr lang="en-US" altLang="zh-CN"/>
              <a:t>Used as opposed to hardwired control.</a:t>
            </a:r>
            <a:endParaRPr lang="en-US" altLang="zh-CN"/>
          </a:p>
          <a:p>
            <a:r>
              <a:rPr lang="en-US" altLang="zh-CN"/>
              <a:t>Microprogramming allows for adding complexity with no additional hardware cost because there likely exists extra unused memory (to an extent).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a:ln/>
        </p:spPr>
        <p:txBody>
          <a:bodyPr anchor="ctr"/>
          <a:p>
            <a:r>
              <a:rPr lang="en-US" altLang="zh-CN"/>
              <a:t>Code Density</a:t>
            </a:r>
            <a:endParaRPr lang="en-US" altLang="zh-CN"/>
          </a:p>
        </p:txBody>
      </p:sp>
      <p:sp>
        <p:nvSpPr>
          <p:cNvPr id="6147" name="文本占位符 6146"/>
          <p:cNvSpPr>
            <a:spLocks noGrp="1"/>
          </p:cNvSpPr>
          <p:nvPr>
            <p:ph type="body" idx="1"/>
          </p:nvPr>
        </p:nvSpPr>
        <p:spPr>
          <a:ln/>
        </p:spPr>
        <p:txBody>
          <a:bodyPr/>
          <a:p>
            <a:r>
              <a:rPr lang="en-US" altLang="zh-CN"/>
              <a:t>CISC programs are more compact</a:t>
            </a:r>
            <a:endParaRPr lang="en-US" altLang="zh-CN"/>
          </a:p>
          <a:p>
            <a:r>
              <a:rPr lang="en-US" altLang="zh-CN"/>
              <a:t>Memory is cheaper today, even more-so than at the time of the paper, such that code density isn’t all important in the context of other tradeoffs.</a:t>
            </a:r>
            <a:endParaRPr lang="en-US" altLang="zh-CN"/>
          </a:p>
          <a:p>
            <a:r>
              <a:rPr lang="en-US" altLang="zh-CN"/>
              <a:t>In addition development time of an architecture far exceeds memory costs.</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ln/>
        </p:spPr>
        <p:txBody>
          <a:bodyPr anchor="ctr"/>
          <a:p>
            <a:r>
              <a:rPr lang="en-US" altLang="zh-CN"/>
              <a:t>Marketing Strategy</a:t>
            </a:r>
            <a:endParaRPr lang="en-US" altLang="zh-CN"/>
          </a:p>
        </p:txBody>
      </p:sp>
      <p:sp>
        <p:nvSpPr>
          <p:cNvPr id="7171" name="文本占位符 7170"/>
          <p:cNvSpPr>
            <a:spLocks noGrp="1"/>
          </p:cNvSpPr>
          <p:nvPr>
            <p:ph type="body" idx="1"/>
          </p:nvPr>
        </p:nvSpPr>
        <p:spPr>
          <a:ln/>
        </p:spPr>
        <p:txBody>
          <a:bodyPr/>
          <a:p>
            <a:r>
              <a:rPr lang="en-US" altLang="zh-CN"/>
              <a:t>Results in complex architectures due to the misconception that bigger is better.</a:t>
            </a:r>
            <a:endParaRPr lang="en-US" altLang="zh-CN"/>
          </a:p>
          <a:p>
            <a:r>
              <a:rPr lang="en-US" altLang="zh-CN"/>
              <a:t>Additional functionality is more marketable than compact functionality.</a:t>
            </a:r>
            <a:endParaRPr lang="en-US" altLang="zh-CN"/>
          </a:p>
          <a:p>
            <a:r>
              <a:rPr lang="en-US" altLang="zh-CN"/>
              <a:t>Example: Pentium MMX and SSE extensions.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ln/>
        </p:spPr>
        <p:txBody>
          <a:bodyPr anchor="ctr"/>
          <a:p>
            <a:r>
              <a:rPr lang="en-US" altLang="zh-CN" err="1"/>
              <a:t>Upward Compatability</a:t>
            </a:r>
            <a:endParaRPr lang="en-US" altLang="zh-CN"/>
          </a:p>
        </p:txBody>
      </p:sp>
      <p:sp>
        <p:nvSpPr>
          <p:cNvPr id="8195" name="文本占位符 8194"/>
          <p:cNvSpPr>
            <a:spLocks noGrp="1"/>
          </p:cNvSpPr>
          <p:nvPr>
            <p:ph type="body" idx="1"/>
          </p:nvPr>
        </p:nvSpPr>
        <p:spPr>
          <a:ln/>
        </p:spPr>
        <p:txBody>
          <a:bodyPr/>
          <a:p>
            <a:r>
              <a:rPr lang="en-US" altLang="zh-CN" err="1"/>
              <a:t>Upward compatability</a:t>
            </a:r>
            <a:r>
              <a:rPr lang="en-US" altLang="zh-CN"/>
              <a:t> implies adding functionality without removing old functionality.</a:t>
            </a:r>
            <a:endParaRPr lang="en-US" altLang="zh-CN"/>
          </a:p>
          <a:p>
            <a:r>
              <a:rPr lang="en-US" altLang="zh-CN" err="1"/>
              <a:t>80x86: Latest pentium</a:t>
            </a:r>
            <a:r>
              <a:rPr lang="en-US" altLang="zh-CN"/>
              <a:t> can run 386 code (albeit, way too fast).</a:t>
            </a:r>
            <a:endParaRPr lang="en-US" altLang="zh-CN"/>
          </a:p>
          <a:p>
            <a:pPr lvl="1"/>
            <a:r>
              <a:rPr lang="en-US" altLang="zh-CN"/>
              <a:t>Ex. Jeopardy</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ln/>
        </p:spPr>
        <p:txBody>
          <a:bodyPr anchor="ctr"/>
          <a:p>
            <a:r>
              <a:rPr lang="en-US" altLang="zh-CN" sz="4000"/>
              <a:t>Support for High Level Languages</a:t>
            </a:r>
            <a:endParaRPr lang="en-US" altLang="zh-CN" sz="4000"/>
          </a:p>
        </p:txBody>
      </p:sp>
      <p:sp>
        <p:nvSpPr>
          <p:cNvPr id="9219" name="文本占位符 9218"/>
          <p:cNvSpPr>
            <a:spLocks noGrp="1"/>
          </p:cNvSpPr>
          <p:nvPr>
            <p:ph type="body" idx="1"/>
          </p:nvPr>
        </p:nvSpPr>
        <p:spPr>
          <a:ln/>
        </p:spPr>
        <p:txBody>
          <a:bodyPr/>
          <a:p>
            <a:r>
              <a:rPr lang="en-US" altLang="zh-CN" err="1"/>
              <a:t>As HLL’s</a:t>
            </a:r>
            <a:r>
              <a:rPr lang="en-US" altLang="zh-CN"/>
              <a:t> were being developed, architects tried to add instructions that would handle high level constructs.</a:t>
            </a:r>
            <a:endParaRPr lang="en-US" altLang="zh-CN"/>
          </a:p>
          <a:p>
            <a:endParaRPr lang="en-US" altLang="zh-CN"/>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4781</Words>
  <Application>WPS 演示</Application>
  <PresentationFormat>On-screen Show</PresentationFormat>
  <Paragraphs>148</Paragraphs>
  <Slides>25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3" baseType="lpstr">
      <vt:lpstr>Arial</vt:lpstr>
      <vt:lpstr>宋体</vt:lpstr>
      <vt:lpstr>Wingdings</vt:lpstr>
      <vt:lpstr>微软雅黑</vt:lpstr>
      <vt:lpstr>Arial Unicode MS</vt:lpstr>
      <vt:lpstr>Calibri</vt:lpstr>
      <vt:lpstr>Default Design</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the Reduced Instruction Set Computer A Commentary</dc:title>
  <dc:creator>Department of Computer Science</dc:creator>
  <cp:lastModifiedBy>^ 雨后的晴空、</cp:lastModifiedBy>
  <cp:revision>5</cp:revision>
  <dcterms:created xsi:type="dcterms:W3CDTF">2001-11-04T19:38:43Z</dcterms:created>
  <dcterms:modified xsi:type="dcterms:W3CDTF">2019-10-22T16:00:42Z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