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3.bin" ContentType="application/vnd.openxmlformats-officedocument.oleObject"/>
  <Override PartName="/ppt/notesSlides/notesSlide14.xml" ContentType="application/vnd.openxmlformats-officedocument.presentationml.notesSlide+xml"/>
  <Override PartName="/ppt/embeddings/oleObject4.bin" ContentType="application/vnd.openxmlformats-officedocument.oleObject"/>
  <Override PartName="/ppt/notesSlides/notesSlide15.xml" ContentType="application/vnd.openxmlformats-officedocument.presentationml.notesSlide+xml"/>
  <Override PartName="/ppt/embeddings/oleObject5.bin" ContentType="application/vnd.openxmlformats-officedocument.oleObject"/>
  <Override PartName="/ppt/notesSlides/notesSlide16.xml" ContentType="application/vnd.openxmlformats-officedocument.presentationml.notesSlide+xml"/>
  <Override PartName="/ppt/embeddings/oleObject6.bin" ContentType="application/vnd.openxmlformats-officedocument.oleObject"/>
  <Override PartName="/ppt/notesSlides/notesSlide17.xml" ContentType="application/vnd.openxmlformats-officedocument.presentationml.notesSlide+xml"/>
  <Override PartName="/ppt/embeddings/oleObject7.bin" ContentType="application/vnd.openxmlformats-officedocument.oleObject"/>
  <Override PartName="/ppt/notesSlides/notesSlide18.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9"/>
  </p:notesMasterIdLst>
  <p:handoutMasterIdLst>
    <p:handoutMasterId r:id="rId40"/>
  </p:handoutMasterIdLst>
  <p:sldIdLst>
    <p:sldId id="256" r:id="rId2"/>
    <p:sldId id="464" r:id="rId3"/>
    <p:sldId id="427" r:id="rId4"/>
    <p:sldId id="428" r:id="rId5"/>
    <p:sldId id="429"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457200" rtl="0" eaLnBrk="1" latinLnBrk="0" hangingPunct="1">
      <a:defRPr sz="2400" kern="1200">
        <a:solidFill>
          <a:schemeClr val="tx1"/>
        </a:solidFill>
        <a:latin typeface="Arial" charset="0"/>
        <a:ea typeface="+mn-ea"/>
        <a:cs typeface="+mn-cs"/>
      </a:defRPr>
    </a:lvl6pPr>
    <a:lvl7pPr marL="2743200" algn="l" defTabSz="457200" rtl="0" eaLnBrk="1" latinLnBrk="0" hangingPunct="1">
      <a:defRPr sz="2400" kern="1200">
        <a:solidFill>
          <a:schemeClr val="tx1"/>
        </a:solidFill>
        <a:latin typeface="Arial" charset="0"/>
        <a:ea typeface="+mn-ea"/>
        <a:cs typeface="+mn-cs"/>
      </a:defRPr>
    </a:lvl7pPr>
    <a:lvl8pPr marL="3200400" algn="l" defTabSz="457200" rtl="0" eaLnBrk="1" latinLnBrk="0" hangingPunct="1">
      <a:defRPr sz="2400" kern="1200">
        <a:solidFill>
          <a:schemeClr val="tx1"/>
        </a:solidFill>
        <a:latin typeface="Arial" charset="0"/>
        <a:ea typeface="+mn-ea"/>
        <a:cs typeface="+mn-cs"/>
      </a:defRPr>
    </a:lvl8pPr>
    <a:lvl9pPr marL="3657600" algn="l" defTabSz="4572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D360"/>
    <a:srgbClr val="99CCFF"/>
    <a:srgbClr val="FFFF66"/>
    <a:srgbClr val="008080"/>
    <a:srgbClr val="000099"/>
    <a:srgbClr val="2E7F7F"/>
    <a:srgbClr val="800000"/>
    <a:srgbClr val="0033CC"/>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77" d="100"/>
          <a:sy n="77" d="100"/>
        </p:scale>
        <p:origin x="-696" y="-104"/>
      </p:cViewPr>
      <p:guideLst>
        <p:guide orient="horz" pos="3408"/>
        <p:guide orient="horz" pos="3531"/>
        <p:guide orient="horz" pos="3292"/>
        <p:guide orient="horz" pos="364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Objects="1">
      <p:cViewPr varScale="1">
        <p:scale>
          <a:sx n="58" d="100"/>
          <a:sy n="58" d="100"/>
        </p:scale>
        <p:origin x="-177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defTabSz="927100">
              <a:defRPr sz="1200">
                <a:latin typeface="Times New Roman" charset="0"/>
              </a:defRPr>
            </a:lvl1pPr>
          </a:lstStyle>
          <a:p>
            <a:pPr>
              <a:defRPr/>
            </a:pPr>
            <a:endParaRPr lang="en-US"/>
          </a:p>
        </p:txBody>
      </p:sp>
      <p:sp>
        <p:nvSpPr>
          <p:cNvPr id="60419"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algn="r" defTabSz="927100">
              <a:defRPr sz="1200">
                <a:latin typeface="Times New Roman" charset="0"/>
              </a:defRPr>
            </a:lvl1pPr>
          </a:lstStyle>
          <a:p>
            <a:pPr>
              <a:defRPr/>
            </a:pPr>
            <a:endParaRPr lang="en-US"/>
          </a:p>
        </p:txBody>
      </p:sp>
      <p:sp>
        <p:nvSpPr>
          <p:cNvPr id="60420"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defTabSz="927100">
              <a:defRPr sz="1200">
                <a:latin typeface="Times New Roman" charset="0"/>
              </a:defRPr>
            </a:lvl1pPr>
          </a:lstStyle>
          <a:p>
            <a:pPr>
              <a:defRPr/>
            </a:pPr>
            <a:endParaRPr lang="en-US"/>
          </a:p>
        </p:txBody>
      </p:sp>
      <p:sp>
        <p:nvSpPr>
          <p:cNvPr id="60421"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algn="r" defTabSz="927100">
              <a:defRPr sz="1200">
                <a:latin typeface="Times New Roman" charset="0"/>
              </a:defRPr>
            </a:lvl1pPr>
          </a:lstStyle>
          <a:p>
            <a:pPr>
              <a:defRPr/>
            </a:pPr>
            <a:fld id="{37B55FCC-4377-4143-ADDA-B5212EBC10AD}" type="slidenum">
              <a:rPr lang="en-US"/>
              <a:pPr>
                <a:defRPr/>
              </a:pPr>
              <a:t>‹#›</a:t>
            </a:fld>
            <a:endParaRPr lang="en-US"/>
          </a:p>
        </p:txBody>
      </p:sp>
    </p:spTree>
    <p:extLst>
      <p:ext uri="{BB962C8B-B14F-4D97-AF65-F5344CB8AC3E}">
        <p14:creationId xmlns:p14="http://schemas.microsoft.com/office/powerpoint/2010/main" val="3235916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defTabSz="927100">
              <a:defRPr sz="1200">
                <a:latin typeface="Times New Roman" charset="0"/>
              </a:defRPr>
            </a:lvl1pPr>
          </a:lstStyle>
          <a:p>
            <a:pPr>
              <a:defRPr/>
            </a:pPr>
            <a:endParaRPr lang="en-US"/>
          </a:p>
        </p:txBody>
      </p:sp>
      <p:sp>
        <p:nvSpPr>
          <p:cNvPr id="5123" name="Rectangle 3"/>
          <p:cNvSpPr>
            <a:spLocks noGrp="1" noChangeArrowheads="1"/>
          </p:cNvSpPr>
          <p:nvPr>
            <p:ph type="dt" idx="1"/>
          </p:nvPr>
        </p:nvSpPr>
        <p:spPr bwMode="auto">
          <a:xfrm>
            <a:off x="3973513" y="0"/>
            <a:ext cx="3036887" cy="463550"/>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algn="r" defTabSz="927100">
              <a:defRPr sz="1200">
                <a:latin typeface="Times New Roman"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81100" y="696913"/>
            <a:ext cx="4649788" cy="34877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defTabSz="927100">
              <a:defRPr sz="1200">
                <a:latin typeface="Times New Roman" charset="0"/>
              </a:defRPr>
            </a:lvl1pPr>
          </a:lstStyle>
          <a:p>
            <a:pPr>
              <a:defRPr/>
            </a:pPr>
            <a:endParaRPr lang="en-US"/>
          </a:p>
        </p:txBody>
      </p:sp>
      <p:sp>
        <p:nvSpPr>
          <p:cNvPr id="5127"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algn="r" defTabSz="927100">
              <a:defRPr sz="1200">
                <a:latin typeface="Times New Roman" charset="0"/>
              </a:defRPr>
            </a:lvl1pPr>
          </a:lstStyle>
          <a:p>
            <a:pPr>
              <a:defRPr/>
            </a:pPr>
            <a:fld id="{2C8E2C8E-B35B-BB4B-BD17-01FAA7EF7419}" type="slidenum">
              <a:rPr lang="en-US"/>
              <a:pPr>
                <a:defRPr/>
              </a:pPr>
              <a:t>‹#›</a:t>
            </a:fld>
            <a:endParaRPr lang="en-US"/>
          </a:p>
        </p:txBody>
      </p:sp>
    </p:spTree>
    <p:extLst>
      <p:ext uri="{BB962C8B-B14F-4D97-AF65-F5344CB8AC3E}">
        <p14:creationId xmlns:p14="http://schemas.microsoft.com/office/powerpoint/2010/main" val="69831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7F2A2E5B-3E75-D948-B20D-8ECF08EAEE22}" type="slidenum">
              <a:rPr lang="en-US"/>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A8ED8-AE10-A745-A46D-CA5A6F03A069}" type="slidenum">
              <a:rPr lang="en-US"/>
              <a:pPr/>
              <a:t>10</a:t>
            </a:fld>
            <a:endParaRPr 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B6C73C-8481-3C4B-8820-D69A6D995AB4}" type="slidenum">
              <a:rPr lang="en-US"/>
              <a:pPr/>
              <a:t>11</a:t>
            </a:fld>
            <a:endParaRPr lang="en-US"/>
          </a:p>
        </p:txBody>
      </p:sp>
      <p:sp>
        <p:nvSpPr>
          <p:cNvPr id="596994" name="Rectangle 2"/>
          <p:cNvSpPr>
            <a:spLocks noGrp="1" noChangeArrowheads="1"/>
          </p:cNvSpPr>
          <p:nvPr>
            <p:ph type="body" idx="1"/>
          </p:nvPr>
        </p:nvSpPr>
        <p:spPr bwMode="auto">
          <a:xfrm>
            <a:off x="935038" y="4414838"/>
            <a:ext cx="5140325" cy="4184650"/>
          </a:xfrm>
          <a:prstGeom prst="rect">
            <a:avLst/>
          </a:prstGeom>
          <a:noFill/>
          <a:ln w="12700">
            <a:miter lim="800000"/>
            <a:headEnd/>
            <a:tailEnd/>
          </a:ln>
        </p:spPr>
        <p:txBody>
          <a:bodyPr lIns="91736" tIns="45063" rIns="91736" bIns="45063">
            <a:prstTxWarp prst="textNoShape">
              <a:avLst/>
            </a:prstTxWarp>
          </a:bodyPr>
          <a:lstStyle/>
          <a:p>
            <a:r>
              <a:rPr lang="en-US"/>
              <a:t>What you might have thought</a:t>
            </a:r>
          </a:p>
          <a:p>
            <a:r>
              <a:rPr lang="en-US"/>
              <a:t>1. 4 stages of instruction executino</a:t>
            </a:r>
          </a:p>
          <a:p>
            <a:r>
              <a:rPr lang="en-US"/>
              <a:t>2.Status of FU: Normal things to keep track of (RAW &amp; structura for busyl):</a:t>
            </a:r>
          </a:p>
          <a:p>
            <a:r>
              <a:rPr lang="en-US"/>
              <a:t>Fi from instruction format of the mahine (Fi is dest)</a:t>
            </a:r>
          </a:p>
          <a:p>
            <a:r>
              <a:rPr lang="en-US"/>
              <a:t>Add unit can Add or Sub</a:t>
            </a:r>
          </a:p>
          <a:p>
            <a:r>
              <a:rPr lang="en-US"/>
              <a:t>Rj, Rk - status of registers (Yes means ready)</a:t>
            </a:r>
          </a:p>
          <a:p>
            <a:r>
              <a:rPr lang="en-US"/>
              <a:t>Qj,Qk - If a no in Rj, Rk, means waiting for a FU to write result; Qj, Qk means wihch FU waiting for it</a:t>
            </a:r>
          </a:p>
          <a:p>
            <a:r>
              <a:rPr lang="en-US"/>
              <a:t>3.Status of register result (WAW &amp;WAR)s:</a:t>
            </a:r>
          </a:p>
          <a:p>
            <a:r>
              <a:rPr lang="en-US"/>
              <a:t>which FU is going to write into registers</a:t>
            </a:r>
          </a:p>
          <a:p>
            <a:r>
              <a:rPr lang="en-US"/>
              <a:t>Scoreboard on 6600 = size of FU</a:t>
            </a:r>
          </a:p>
          <a:p>
            <a:r>
              <a:rPr lang="en-US"/>
              <a:t>6.7, 6.8, 6.9, 6.12, 6.13, 6.16, 6.17</a:t>
            </a:r>
          </a:p>
          <a:p>
            <a:r>
              <a:rPr lang="en-US"/>
              <a:t>FU latencies: Add 2, Mult 10, Div 40 clocks</a:t>
            </a:r>
          </a:p>
        </p:txBody>
      </p:sp>
      <p:sp>
        <p:nvSpPr>
          <p:cNvPr id="596995" name="Rectangle 3"/>
          <p:cNvSpPr>
            <a:spLocks noGrp="1" noRot="1" noChangeAspect="1" noChangeArrowheads="1"/>
          </p:cNvSpPr>
          <p:nvPr>
            <p:ph type="sldImg"/>
          </p:nvPr>
        </p:nvSpPr>
        <p:spPr bwMode="auto">
          <a:xfrm>
            <a:off x="1190625" y="703263"/>
            <a:ext cx="4630738" cy="3473450"/>
          </a:xfrm>
          <a:prstGeom prst="rect">
            <a:avLst/>
          </a:prstGeom>
          <a:noFill/>
          <a:ln w="12700" cap="flat">
            <a:solidFill>
              <a:schemeClr val="tx1"/>
            </a:solidFill>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430EB-7558-F84D-AE85-9F33BF6473B1}" type="slidenum">
              <a:rPr lang="en-US"/>
              <a:pPr/>
              <a:t>12</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DEEAE-C733-E949-A960-4E18BB430803}" type="slidenum">
              <a:rPr lang="en-US"/>
              <a:pPr/>
              <a:t>13</a:t>
            </a:fld>
            <a:endParaRPr 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9A30A-3EA4-F345-B3A7-E823F934F1BD}" type="slidenum">
              <a:rPr lang="en-US"/>
              <a:pPr/>
              <a:t>14</a:t>
            </a:fld>
            <a:endParaRPr lang="en-US"/>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276F3-7245-624F-A8ED-02ACEA0CA6D3}" type="slidenum">
              <a:rPr lang="en-US"/>
              <a:pPr/>
              <a:t>15</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F6112-3E31-4841-B35B-A2C522FB50E9}" type="slidenum">
              <a:rPr lang="en-US"/>
              <a:pPr/>
              <a:t>16</a:t>
            </a:fld>
            <a:endParaRPr lang="en-US"/>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DF20F-6CD1-F34B-9B39-28B292E3536B}" type="slidenum">
              <a:rPr lang="en-US"/>
              <a:pPr/>
              <a:t>17</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AFD6B-3847-7F43-B09E-EA493E9A9F11}" type="slidenum">
              <a:rPr lang="en-US"/>
              <a:pPr/>
              <a:t>18</a:t>
            </a:fld>
            <a:endParaRPr lang="en-US"/>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9269AB52-E15A-DB42-875F-D0BEA97A2DB1}" type="slidenum">
              <a:rPr lang="en-US"/>
              <a:pPr/>
              <a:t>2</a:t>
            </a:fld>
            <a:endParaRPr lang="en-US"/>
          </a:p>
        </p:txBody>
      </p:sp>
      <p:sp>
        <p:nvSpPr>
          <p:cNvPr id="171011" name="Rectangle 2"/>
          <p:cNvSpPr>
            <a:spLocks noGrp="1" noRot="1" noChangeAspect="1" noChangeArrowheads="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6493C77-663D-614E-A64B-70F022195ECC}" type="slidenum">
              <a:rPr lang="en-US"/>
              <a:pPr/>
              <a:t>3</a:t>
            </a:fld>
            <a:endParaRPr lang="en-US"/>
          </a:p>
        </p:txBody>
      </p:sp>
      <p:sp>
        <p:nvSpPr>
          <p:cNvPr id="179203" name="Rectangle 2"/>
          <p:cNvSpPr>
            <a:spLocks noGrp="1" noRot="1" noChangeAspect="1" noChangeArrowheads="1"/>
          </p:cNvSpPr>
          <p:nvPr>
            <p:ph type="sldImg"/>
          </p:nvPr>
        </p:nvSpPr>
        <p:spPr>
          <a:solidFill>
            <a:srgbClr val="FFFFFF"/>
          </a:solidFill>
          <a:ln/>
        </p:spPr>
      </p:sp>
      <p:sp>
        <p:nvSpPr>
          <p:cNvPr id="17920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A98417FE-A20E-CE41-A1D0-57FD4AA8AE54}" type="slidenum">
              <a:rPr lang="en-US"/>
              <a:pPr/>
              <a:t>4</a:t>
            </a:fld>
            <a:endParaRPr lang="en-US"/>
          </a:p>
        </p:txBody>
      </p:sp>
      <p:sp>
        <p:nvSpPr>
          <p:cNvPr id="181251" name="Rectangle 2"/>
          <p:cNvSpPr>
            <a:spLocks noGrp="1" noRot="1" noChangeAspect="1" noChangeArrowheads="1"/>
          </p:cNvSpPr>
          <p:nvPr>
            <p:ph type="sldImg"/>
          </p:nvPr>
        </p:nvSpPr>
        <p:spPr>
          <a:solidFill>
            <a:srgbClr val="FFFFFF"/>
          </a:solidFill>
          <a:ln/>
        </p:spPr>
      </p:sp>
      <p:sp>
        <p:nvSpPr>
          <p:cNvPr id="18125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62E0700-A834-854C-B3C9-5C0E96F00483}" type="slidenum">
              <a:rPr lang="en-US"/>
              <a:pPr/>
              <a:t>5</a:t>
            </a:fld>
            <a:endParaRPr lang="en-US"/>
          </a:p>
        </p:txBody>
      </p:sp>
      <p:sp>
        <p:nvSpPr>
          <p:cNvPr id="183299" name="Rectangle 2"/>
          <p:cNvSpPr>
            <a:spLocks noGrp="1" noRot="1" noChangeAspect="1" noChangeArrowheads="1"/>
          </p:cNvSpPr>
          <p:nvPr>
            <p:ph type="sldImg"/>
          </p:nvPr>
        </p:nvSpPr>
        <p:spPr>
          <a:solidFill>
            <a:srgbClr val="FFFFFF"/>
          </a:solidFill>
          <a:ln/>
        </p:spPr>
      </p:sp>
      <p:sp>
        <p:nvSpPr>
          <p:cNvPr id="18330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1EF1A-82A1-6140-A478-57929E363C95}" type="slidenum">
              <a:rPr lang="en-US"/>
              <a:pPr/>
              <a:t>6</a:t>
            </a:fld>
            <a:endParaRPr 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43BFA-E7EC-E644-A4A3-8B8FE3567C64}" type="slidenum">
              <a:rPr lang="en-US"/>
              <a:pPr/>
              <a:t>7</a:t>
            </a:fld>
            <a:endParaRPr lang="en-US"/>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F0D06-AE14-2943-B7B8-83D78A1FBF28}" type="slidenum">
              <a:rPr lang="en-US"/>
              <a:pPr/>
              <a:t>8</a:t>
            </a:fld>
            <a:endParaRPr 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3C844-9D2F-284D-9A02-457AA50B8E52}" type="slidenum">
              <a:rPr lang="en-US"/>
              <a:pPr/>
              <a:t>9</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subTitle" idx="1"/>
          </p:nvPr>
        </p:nvSpPr>
        <p:spPr>
          <a:xfrm>
            <a:off x="685800" y="3505200"/>
            <a:ext cx="7772400" cy="1219200"/>
          </a:xfrm>
        </p:spPr>
        <p:txBody>
          <a:bodyPr/>
          <a:lstStyle>
            <a:lvl1pPr marL="0" indent="0" algn="ctr">
              <a:buFontTx/>
              <a:buNone/>
              <a:defRPr>
                <a:solidFill>
                  <a:schemeClr val="tx2"/>
                </a:solidFill>
                <a:effectLst>
                  <a:outerShdw blurRad="38100" dist="38100" dir="2700000" algn="tl">
                    <a:srgbClr val="000000"/>
                  </a:outerShdw>
                </a:effectLst>
              </a:defRPr>
            </a:lvl1pPr>
          </a:lstStyle>
          <a:p>
            <a:r>
              <a:rPr lang="en-US"/>
              <a:t>Click to edit Master subtitle style</a:t>
            </a:r>
          </a:p>
        </p:txBody>
      </p:sp>
      <p:sp>
        <p:nvSpPr>
          <p:cNvPr id="76806" name="Rectangle 6"/>
          <p:cNvSpPr>
            <a:spLocks noGrp="1" noChangeArrowheads="1"/>
          </p:cNvSpPr>
          <p:nvPr>
            <p:ph type="ctrTitle"/>
          </p:nvPr>
        </p:nvSpPr>
        <p:spPr>
          <a:xfrm>
            <a:off x="685800" y="1676400"/>
            <a:ext cx="7772400" cy="1371600"/>
          </a:xfrm>
          <a:solidFill>
            <a:srgbClr val="FFCC00"/>
          </a:solidFill>
        </p:spPr>
        <p:txBody>
          <a:bodyPr/>
          <a:lstStyle>
            <a:lvl1pPr>
              <a:defRPr>
                <a:solidFill>
                  <a:schemeClr val="tx1"/>
                </a:solidFill>
                <a:effectLst>
                  <a:outerShdw blurRad="38100" dist="38100" dir="2700000" algn="tl">
                    <a:srgbClr val="FFFFFF"/>
                  </a:outerShdw>
                </a:effectLst>
              </a:defRPr>
            </a:lvl1pPr>
          </a:lstStyle>
          <a:p>
            <a:r>
              <a:rPr lang="en-US"/>
              <a:t>Click to edit Master title style</a:t>
            </a:r>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152400"/>
            <a:ext cx="19812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52400"/>
            <a:ext cx="57912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95400"/>
            <a:ext cx="79248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9248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295400"/>
            <a:ext cx="79248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 y="4000500"/>
            <a:ext cx="79248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954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533400" y="152400"/>
            <a:ext cx="7924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295400"/>
            <a:ext cx="7924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xmlns:p14="http://schemas.microsoft.com/office/powerpoint/2010/main"/>
  <p:txStyles>
    <p:titleStyle>
      <a:lvl1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2pPr>
      <a:lvl3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3pPr>
      <a:lvl4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4pPr>
      <a:lvl5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5pPr>
      <a:lvl6pPr marL="457200" algn="ctr" rtl="0" fontAlgn="base">
        <a:spcBef>
          <a:spcPct val="0"/>
        </a:spcBef>
        <a:spcAft>
          <a:spcPct val="0"/>
        </a:spcAft>
        <a:defRPr sz="3600">
          <a:solidFill>
            <a:schemeClr val="tx2"/>
          </a:solidFill>
          <a:effectLst>
            <a:outerShdw blurRad="38100" dist="38100" dir="2700000" algn="tl">
              <a:srgbClr val="000000"/>
            </a:outerShdw>
          </a:effectLst>
          <a:latin typeface="Arial Black" charset="0"/>
        </a:defRPr>
      </a:lvl6pPr>
      <a:lvl7pPr marL="914400" algn="ctr" rtl="0" fontAlgn="base">
        <a:spcBef>
          <a:spcPct val="0"/>
        </a:spcBef>
        <a:spcAft>
          <a:spcPct val="0"/>
        </a:spcAft>
        <a:defRPr sz="3600">
          <a:solidFill>
            <a:schemeClr val="tx2"/>
          </a:solidFill>
          <a:effectLst>
            <a:outerShdw blurRad="38100" dist="38100" dir="2700000" algn="tl">
              <a:srgbClr val="000000"/>
            </a:outerShdw>
          </a:effectLst>
          <a:latin typeface="Arial Black" charset="0"/>
        </a:defRPr>
      </a:lvl7pPr>
      <a:lvl8pPr marL="1371600" algn="ctr" rtl="0" fontAlgn="base">
        <a:spcBef>
          <a:spcPct val="0"/>
        </a:spcBef>
        <a:spcAft>
          <a:spcPct val="0"/>
        </a:spcAft>
        <a:defRPr sz="3600">
          <a:solidFill>
            <a:schemeClr val="tx2"/>
          </a:solidFill>
          <a:effectLst>
            <a:outerShdw blurRad="38100" dist="38100" dir="2700000" algn="tl">
              <a:srgbClr val="000000"/>
            </a:outerShdw>
          </a:effectLst>
          <a:latin typeface="Arial Black" charset="0"/>
        </a:defRPr>
      </a:lvl8pPr>
      <a:lvl9pPr marL="1828800" algn="ctr" rtl="0" fontAlgn="base">
        <a:spcBef>
          <a:spcPct val="0"/>
        </a:spcBef>
        <a:spcAft>
          <a:spcPct val="0"/>
        </a:spcAft>
        <a:defRPr sz="3600">
          <a:solidFill>
            <a:schemeClr val="tx2"/>
          </a:solidFill>
          <a:effectLst>
            <a:outerShdw blurRad="38100" dist="38100" dir="2700000" algn="tl">
              <a:srgbClr val="000000"/>
            </a:outerShdw>
          </a:effectLst>
          <a:latin typeface="Arial Black" charset="0"/>
        </a:defRPr>
      </a:lvl9pPr>
    </p:titleStyle>
    <p:body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FF0000"/>
        </a:buClr>
        <a:buChar char="–"/>
        <a:defRPr sz="2800">
          <a:solidFill>
            <a:schemeClr val="tx1"/>
          </a:solidFill>
          <a:latin typeface="+mn-lt"/>
          <a:ea typeface="ＭＳ Ｐゴシック" charset="-128"/>
        </a:defRPr>
      </a:lvl2pPr>
      <a:lvl3pPr marL="1085850" indent="-228600" algn="l" rtl="0" eaLnBrk="0" fontAlgn="base" hangingPunct="0">
        <a:spcBef>
          <a:spcPct val="20000"/>
        </a:spcBef>
        <a:spcAft>
          <a:spcPct val="0"/>
        </a:spcAft>
        <a:buClr>
          <a:srgbClr val="FF0000"/>
        </a:buClr>
        <a:buChar char="•"/>
        <a:defRPr sz="2400">
          <a:solidFill>
            <a:schemeClr val="tx1"/>
          </a:solidFill>
          <a:latin typeface="+mn-lt"/>
          <a:ea typeface="ＭＳ Ｐゴシック" charset="-128"/>
        </a:defRPr>
      </a:lvl3pPr>
      <a:lvl4pPr marL="1428750" indent="-228600" algn="l" rtl="0" eaLnBrk="0" fontAlgn="base" hangingPunct="0">
        <a:spcBef>
          <a:spcPct val="20000"/>
        </a:spcBef>
        <a:spcAft>
          <a:spcPct val="0"/>
        </a:spcAft>
        <a:buClr>
          <a:srgbClr val="FF0000"/>
        </a:buClr>
        <a:buChar char="–"/>
        <a:defRPr sz="2000">
          <a:solidFill>
            <a:schemeClr val="tx1"/>
          </a:solidFill>
          <a:latin typeface="+mn-lt"/>
          <a:ea typeface="ＭＳ Ｐゴシック" charset="-128"/>
        </a:defRPr>
      </a:lvl4pPr>
      <a:lvl5pPr marL="1771650" indent="-228600" algn="l" rtl="0" eaLnBrk="0" fontAlgn="base" hangingPunct="0">
        <a:spcBef>
          <a:spcPct val="20000"/>
        </a:spcBef>
        <a:spcAft>
          <a:spcPct val="0"/>
        </a:spcAft>
        <a:buClr>
          <a:srgbClr val="FF0000"/>
        </a:buClr>
        <a:buChar char="»"/>
        <a:defRPr sz="2000">
          <a:solidFill>
            <a:schemeClr val="tx1"/>
          </a:solidFill>
          <a:latin typeface="+mn-lt"/>
          <a:ea typeface="ＭＳ Ｐゴシック" charset="-128"/>
        </a:defRPr>
      </a:lvl5pPr>
      <a:lvl6pPr marL="2228850" indent="-228600" algn="l" rtl="0" fontAlgn="base">
        <a:spcBef>
          <a:spcPct val="20000"/>
        </a:spcBef>
        <a:spcAft>
          <a:spcPct val="0"/>
        </a:spcAft>
        <a:buClr>
          <a:srgbClr val="FF0000"/>
        </a:buClr>
        <a:buChar char="»"/>
        <a:defRPr sz="2000">
          <a:solidFill>
            <a:schemeClr val="tx1"/>
          </a:solidFill>
          <a:latin typeface="+mn-lt"/>
          <a:ea typeface="ＭＳ Ｐゴシック" charset="-128"/>
        </a:defRPr>
      </a:lvl6pPr>
      <a:lvl7pPr marL="2686050" indent="-228600" algn="l" rtl="0" fontAlgn="base">
        <a:spcBef>
          <a:spcPct val="20000"/>
        </a:spcBef>
        <a:spcAft>
          <a:spcPct val="0"/>
        </a:spcAft>
        <a:buClr>
          <a:srgbClr val="FF0000"/>
        </a:buClr>
        <a:buChar char="»"/>
        <a:defRPr sz="2000">
          <a:solidFill>
            <a:schemeClr val="tx1"/>
          </a:solidFill>
          <a:latin typeface="+mn-lt"/>
          <a:ea typeface="ＭＳ Ｐゴシック" charset="-128"/>
        </a:defRPr>
      </a:lvl7pPr>
      <a:lvl8pPr marL="3143250" indent="-228600" algn="l" rtl="0" fontAlgn="base">
        <a:spcBef>
          <a:spcPct val="20000"/>
        </a:spcBef>
        <a:spcAft>
          <a:spcPct val="0"/>
        </a:spcAft>
        <a:buClr>
          <a:srgbClr val="FF0000"/>
        </a:buClr>
        <a:buChar char="»"/>
        <a:defRPr sz="2000">
          <a:solidFill>
            <a:schemeClr val="tx1"/>
          </a:solidFill>
          <a:latin typeface="+mn-lt"/>
          <a:ea typeface="ＭＳ Ｐゴシック" charset="-128"/>
        </a:defRPr>
      </a:lvl8pPr>
      <a:lvl9pPr marL="3600450" indent="-228600" algn="l" rtl="0" fontAlgn="base">
        <a:spcBef>
          <a:spcPct val="20000"/>
        </a:spcBef>
        <a:spcAft>
          <a:spcPct val="0"/>
        </a:spcAft>
        <a:buClr>
          <a:srgbClr val="FF0000"/>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bin"/><Relationship Id="rId5"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3.bin"/><Relationship Id="rId5"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bin"/><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5.bin"/><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6.bin"/><Relationship Id="rId5" Type="http://schemas.openxmlformats.org/officeDocument/2006/relationships/image" Target="../media/image6.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7.bin"/><Relationship Id="rId5"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8.bin"/><Relationship Id="rId5" Type="http://schemas.openxmlformats.org/officeDocument/2006/relationships/image" Target="../media/image8.e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9.e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0.e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1.e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2.e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3.emf"/><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4.emf"/><Relationship Id="rId1" Type="http://schemas.openxmlformats.org/officeDocument/2006/relationships/vmlDrawing" Target="../drawings/vmlDrawing14.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5.emf"/><Relationship Id="rId1" Type="http://schemas.openxmlformats.org/officeDocument/2006/relationships/vmlDrawing" Target="../drawings/vmlDrawing15.v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6.emf"/><Relationship Id="rId1" Type="http://schemas.openxmlformats.org/officeDocument/2006/relationships/vmlDrawing" Target="../drawings/vmlDrawing16.v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17.emf"/><Relationship Id="rId1" Type="http://schemas.openxmlformats.org/officeDocument/2006/relationships/vmlDrawing" Target="../drawings/vmlDrawing17.v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18.emf"/><Relationship Id="rId1" Type="http://schemas.openxmlformats.org/officeDocument/2006/relationships/vmlDrawing" Target="../drawings/vmlDrawing18.v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19.emf"/><Relationship Id="rId1" Type="http://schemas.openxmlformats.org/officeDocument/2006/relationships/vmlDrawing" Target="../drawings/vmlDrawing19.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20.emf"/><Relationship Id="rId1" Type="http://schemas.openxmlformats.org/officeDocument/2006/relationships/vmlDrawing" Target="../drawings/vmlDrawing20.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1.emf"/><Relationship Id="rId1" Type="http://schemas.openxmlformats.org/officeDocument/2006/relationships/vmlDrawing" Target="../drawings/vmlDrawing21.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2.emf"/><Relationship Id="rId1" Type="http://schemas.openxmlformats.org/officeDocument/2006/relationships/vmlDrawing" Target="../drawings/vmlDrawing22.v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3.emf"/><Relationship Id="rId1" Type="http://schemas.openxmlformats.org/officeDocument/2006/relationships/vmlDrawing" Target="../drawings/vmlDrawing23.v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4.emf"/><Relationship Id="rId1" Type="http://schemas.openxmlformats.org/officeDocument/2006/relationships/vmlDrawing" Target="../drawings/vmlDrawing24.v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5.emf"/><Relationship Id="rId1" Type="http://schemas.openxmlformats.org/officeDocument/2006/relationships/vmlDrawing" Target="../drawings/vmlDrawing25.v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6.emf"/><Relationship Id="rId1" Type="http://schemas.openxmlformats.org/officeDocument/2006/relationships/vmlDrawing" Target="../drawings/vmlDrawing26.v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27.emf"/><Relationship Id="rId1" Type="http://schemas.openxmlformats.org/officeDocument/2006/relationships/vmlDrawing" Target="../drawings/vmlDrawing27.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p:txBody>
          <a:bodyPr/>
          <a:lstStyle/>
          <a:p>
            <a:pPr eaLnBrk="1" hangingPunct="1">
              <a:defRPr/>
            </a:pPr>
            <a:r>
              <a:rPr lang="en-US">
                <a:ea typeface="+mj-ea"/>
                <a:cs typeface="+mj-cs"/>
              </a:rPr>
              <a:t>CMSC 611: Advanced Computer Architecture</a:t>
            </a:r>
          </a:p>
        </p:txBody>
      </p:sp>
      <p:sp>
        <p:nvSpPr>
          <p:cNvPr id="2054" name="Rectangle 6"/>
          <p:cNvSpPr>
            <a:spLocks noGrp="1" noChangeArrowheads="1"/>
          </p:cNvSpPr>
          <p:nvPr>
            <p:ph type="subTitle" idx="1"/>
          </p:nvPr>
        </p:nvSpPr>
        <p:spPr/>
        <p:txBody>
          <a:bodyPr/>
          <a:lstStyle/>
          <a:p>
            <a:pPr eaLnBrk="1" hangingPunct="1">
              <a:defRPr/>
            </a:pPr>
            <a:r>
              <a:rPr lang="en-US" smtClean="0">
                <a:ea typeface="ＭＳ Ｐゴシック" pitchFamily="-108" charset="-128"/>
                <a:cs typeface="ＭＳ Ｐゴシック" pitchFamily="-108" charset="-128"/>
              </a:rPr>
              <a:t>Scoreboard</a:t>
            </a:r>
            <a:endParaRPr lang="en-US" dirty="0" smtClean="0">
              <a:ea typeface="ＭＳ Ｐゴシック" pitchFamily="-108" charset="-128"/>
              <a:cs typeface="ＭＳ Ｐゴシック" pitchFamily="-108" charset="-128"/>
            </a:endParaRPr>
          </a:p>
        </p:txBody>
      </p:sp>
      <p:sp>
        <p:nvSpPr>
          <p:cNvPr id="18436" name="Text Box 7"/>
          <p:cNvSpPr txBox="1">
            <a:spLocks noChangeArrowheads="1"/>
          </p:cNvSpPr>
          <p:nvPr/>
        </p:nvSpPr>
        <p:spPr bwMode="auto">
          <a:xfrm>
            <a:off x="0" y="6461125"/>
            <a:ext cx="4845050" cy="396875"/>
          </a:xfrm>
          <a:prstGeom prst="rect">
            <a:avLst/>
          </a:prstGeom>
          <a:noFill/>
          <a:ln w="9525">
            <a:noFill/>
            <a:miter lim="800000"/>
            <a:headEnd/>
            <a:tailEnd/>
          </a:ln>
        </p:spPr>
        <p:txBody>
          <a:bodyPr wrap="none">
            <a:prstTxWarp prst="textNoShape">
              <a:avLst/>
            </a:prstTxWarp>
            <a:spAutoFit/>
          </a:bodyPr>
          <a:lstStyle/>
          <a:p>
            <a:r>
              <a:rPr lang="en-US" sz="1000">
                <a:latin typeface="Times New Roman" charset="0"/>
              </a:rPr>
              <a:t>Some material adapted from Mohamed Younis, UMBC CMSC 611 Spr 2003 course slides</a:t>
            </a:r>
          </a:p>
          <a:p>
            <a:r>
              <a:rPr lang="en-US" sz="1000">
                <a:latin typeface="Times New Roman" charset="0"/>
              </a:rPr>
              <a:t>Some material adapted from Hennessy &amp; Patterson / © 2003 Elsevier Science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946" name="Object 2"/>
          <p:cNvGraphicFramePr>
            <a:graphicFrameLocks noChangeAspect="1"/>
          </p:cNvGraphicFramePr>
          <p:nvPr/>
        </p:nvGraphicFramePr>
        <p:xfrm>
          <a:off x="2971800" y="685800"/>
          <a:ext cx="6096000" cy="5713413"/>
        </p:xfrm>
        <a:graphic>
          <a:graphicData uri="http://schemas.openxmlformats.org/presentationml/2006/ole">
            <mc:AlternateContent xmlns:mc="http://schemas.openxmlformats.org/markup-compatibility/2006">
              <mc:Choice xmlns:v="urn:schemas-microsoft-com:vml" Requires="v">
                <p:oleObj spid="_x0000_s199686" name="Bitmap Image" r:id="rId4" imgW="5014395" imgH="4778154" progId="">
                  <p:embed/>
                </p:oleObj>
              </mc:Choice>
              <mc:Fallback>
                <p:oleObj name="Bitmap Image" r:id="rId4" imgW="5014395" imgH="4778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685800"/>
                        <a:ext cx="6096000" cy="571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94947" name="Rectangle 3"/>
          <p:cNvSpPr>
            <a:spLocks noChangeArrowheads="1"/>
          </p:cNvSpPr>
          <p:nvPr/>
        </p:nvSpPr>
        <p:spPr bwMode="auto">
          <a:xfrm>
            <a:off x="609600" y="0"/>
            <a:ext cx="7924800" cy="533400"/>
          </a:xfrm>
          <a:prstGeom prst="rect">
            <a:avLst/>
          </a:prstGeom>
          <a:noFill/>
          <a:ln w="12700">
            <a:noFill/>
            <a:miter lim="800000"/>
            <a:headEnd/>
            <a:tailEnd/>
          </a:ln>
          <a:effectLst/>
        </p:spPr>
        <p:txBody>
          <a:bodyPr lIns="90487" tIns="44450" rIns="90487" bIns="44450" anchor="ctr">
            <a:prstTxWarp prst="textNoShape">
              <a:avLst/>
            </a:prstTxWarp>
          </a:bodyPr>
          <a:lstStyle/>
          <a:p>
            <a:pPr algn="ctr"/>
            <a:r>
              <a:rPr lang="en-US" sz="3600" b="1">
                <a:solidFill>
                  <a:srgbClr val="000099"/>
                </a:solidFill>
                <a:latin typeface="Arial" charset="0"/>
              </a:rPr>
              <a:t>MIPS Processor with Scoreboard</a:t>
            </a:r>
          </a:p>
        </p:txBody>
      </p:sp>
      <p:sp>
        <p:nvSpPr>
          <p:cNvPr id="594948" name="Text Box 4"/>
          <p:cNvSpPr txBox="1">
            <a:spLocks noChangeArrowheads="1"/>
          </p:cNvSpPr>
          <p:nvPr/>
        </p:nvSpPr>
        <p:spPr bwMode="auto">
          <a:xfrm>
            <a:off x="0" y="762000"/>
            <a:ext cx="3124200" cy="4968875"/>
          </a:xfrm>
          <a:prstGeom prst="rect">
            <a:avLst/>
          </a:prstGeom>
          <a:noFill/>
          <a:ln w="9525">
            <a:noFill/>
            <a:miter lim="800000"/>
            <a:headEnd/>
            <a:tailEnd/>
          </a:ln>
          <a:effectLst/>
        </p:spPr>
        <p:txBody>
          <a:bodyPr>
            <a:prstTxWarp prst="textNoShape">
              <a:avLst/>
            </a:prstTxWarp>
            <a:spAutoFit/>
          </a:bodyPr>
          <a:lstStyle/>
          <a:p>
            <a:pPr marL="168275" indent="-168275">
              <a:spcBef>
                <a:spcPct val="50000"/>
              </a:spcBef>
              <a:buClr>
                <a:srgbClr val="FF0000"/>
              </a:buClr>
              <a:buFont typeface="Times" charset="0"/>
              <a:buChar char="•"/>
            </a:pPr>
            <a:r>
              <a:rPr lang="en-US" sz="2000">
                <a:latin typeface="Arial" charset="0"/>
              </a:rPr>
              <a:t>Given the small latency of integer operations, it is not worth the scoreboard complexity</a:t>
            </a:r>
          </a:p>
          <a:p>
            <a:pPr marL="168275" indent="-168275">
              <a:spcBef>
                <a:spcPct val="50000"/>
              </a:spcBef>
              <a:buClr>
                <a:srgbClr val="FF0000"/>
              </a:buClr>
              <a:buFont typeface="Times" charset="0"/>
              <a:buChar char="•"/>
            </a:pPr>
            <a:r>
              <a:rPr lang="en-US" sz="2000">
                <a:latin typeface="Arial" charset="0"/>
              </a:rPr>
              <a:t>2 Multiplier, 1 divider, 1 adder and one integer unit</a:t>
            </a:r>
          </a:p>
          <a:p>
            <a:pPr marL="168275" indent="-168275">
              <a:spcBef>
                <a:spcPct val="50000"/>
              </a:spcBef>
              <a:buClr>
                <a:srgbClr val="FF0000"/>
              </a:buClr>
              <a:buFont typeface="Times" charset="0"/>
              <a:buChar char="•"/>
            </a:pPr>
            <a:r>
              <a:rPr lang="en-US" sz="2000">
                <a:latin typeface="Arial" charset="0"/>
              </a:rPr>
              <a:t>Major cost driven by data buses</a:t>
            </a:r>
          </a:p>
          <a:p>
            <a:pPr marL="168275" indent="-168275">
              <a:spcBef>
                <a:spcPct val="50000"/>
              </a:spcBef>
              <a:buClr>
                <a:srgbClr val="FF0000"/>
              </a:buClr>
              <a:buFont typeface="Times" charset="0"/>
              <a:buChar char="•"/>
            </a:pPr>
            <a:r>
              <a:rPr lang="en-US" sz="2000">
                <a:latin typeface="Arial" charset="0"/>
              </a:rPr>
              <a:t>The scoreboard control function units</a:t>
            </a:r>
          </a:p>
          <a:p>
            <a:pPr marL="168275" indent="-168275">
              <a:spcBef>
                <a:spcPct val="50000"/>
              </a:spcBef>
              <a:buClr>
                <a:srgbClr val="FF0000"/>
              </a:buClr>
              <a:buFont typeface="Times" charset="0"/>
              <a:buChar char="•"/>
            </a:pPr>
            <a:r>
              <a:rPr lang="en-US" sz="2000">
                <a:latin typeface="Arial" charset="0"/>
              </a:rPr>
              <a:t>The scoreboard enables out-of-order execution to maximize parallelism</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3" name="Rectangle 5"/>
          <p:cNvSpPr>
            <a:spLocks noGrp="1" noChangeArrowheads="1"/>
          </p:cNvSpPr>
          <p:nvPr>
            <p:ph type="title"/>
          </p:nvPr>
        </p:nvSpPr>
        <p:spPr/>
        <p:txBody>
          <a:bodyPr/>
          <a:lstStyle/>
          <a:p>
            <a:r>
              <a:rPr lang="en-US"/>
              <a:t>Three Parts of the Scoreboard</a:t>
            </a:r>
          </a:p>
        </p:txBody>
      </p:sp>
      <p:sp>
        <p:nvSpPr>
          <p:cNvPr id="595974" name="Rectangle 6"/>
          <p:cNvSpPr>
            <a:spLocks noGrp="1" noChangeArrowheads="1"/>
          </p:cNvSpPr>
          <p:nvPr>
            <p:ph type="body" idx="1"/>
          </p:nvPr>
        </p:nvSpPr>
        <p:spPr/>
        <p:txBody>
          <a:bodyPr/>
          <a:lstStyle/>
          <a:p>
            <a:pPr marL="533400" indent="-533400">
              <a:buFont typeface="Times" charset="0"/>
              <a:buAutoNum type="arabicPeriod"/>
            </a:pPr>
            <a:r>
              <a:rPr lang="en-US" sz="2400"/>
              <a:t>Instruction status—which of 4 steps for instruction</a:t>
            </a:r>
          </a:p>
          <a:p>
            <a:pPr marL="533400" indent="-533400">
              <a:buFont typeface="Times" charset="0"/>
              <a:buAutoNum type="arabicPeriod"/>
            </a:pPr>
            <a:r>
              <a:rPr lang="en-US" sz="2400"/>
              <a:t>Functional unit status—Indicates the state of the functional unit (FU). 9 fields for each functional unit</a:t>
            </a:r>
          </a:p>
          <a:p>
            <a:pPr marL="914400" lvl="1" indent="-457200"/>
            <a:r>
              <a:rPr lang="en-US" sz="2000"/>
              <a:t>Busy—Indicates whether the unit is busy or not</a:t>
            </a:r>
          </a:p>
          <a:p>
            <a:pPr marL="914400" lvl="1" indent="-457200"/>
            <a:r>
              <a:rPr lang="en-US" sz="2000"/>
              <a:t>Op—Operation to perform in the unit (e.g., + or –)</a:t>
            </a:r>
          </a:p>
          <a:p>
            <a:pPr marL="914400" lvl="1" indent="-457200"/>
            <a:r>
              <a:rPr lang="en-US" sz="2000"/>
              <a:t>Fi—Destination register</a:t>
            </a:r>
          </a:p>
          <a:p>
            <a:pPr marL="914400" lvl="1" indent="-457200"/>
            <a:r>
              <a:rPr lang="en-US" sz="2000"/>
              <a:t>Fj, Fk—Source-register numbers</a:t>
            </a:r>
          </a:p>
          <a:p>
            <a:pPr marL="914400" lvl="1" indent="-457200"/>
            <a:r>
              <a:rPr lang="en-US" sz="2000"/>
              <a:t>Qj, Qk—Functional units producing source registers Fj, Fk</a:t>
            </a:r>
          </a:p>
          <a:p>
            <a:pPr marL="914400" lvl="1" indent="-457200"/>
            <a:r>
              <a:rPr lang="en-US" sz="2000"/>
              <a:t>Rj, Rk—Flags indicating when Fj, Fk are ready</a:t>
            </a:r>
          </a:p>
          <a:p>
            <a:pPr marL="533400" indent="-533400">
              <a:buFont typeface="Times" charset="0"/>
              <a:buAutoNum type="arabicPeriod"/>
            </a:pPr>
            <a:r>
              <a:rPr lang="en-US" sz="2400"/>
              <a:t>Register result status—Indicates which functional unit will write each register, if any. Blank when no pending instructions will write that register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a:t>CDC Scoreboard</a:t>
            </a:r>
          </a:p>
        </p:txBody>
      </p:sp>
      <p:sp>
        <p:nvSpPr>
          <p:cNvPr id="716803" name="Rectangle 3"/>
          <p:cNvSpPr>
            <a:spLocks noGrp="1" noChangeArrowheads="1"/>
          </p:cNvSpPr>
          <p:nvPr>
            <p:ph type="body" idx="1"/>
          </p:nvPr>
        </p:nvSpPr>
        <p:spPr/>
        <p:txBody>
          <a:bodyPr/>
          <a:lstStyle/>
          <a:p>
            <a:pPr>
              <a:lnSpc>
                <a:spcPct val="90000"/>
              </a:lnSpc>
            </a:pPr>
            <a:r>
              <a:rPr lang="en-US"/>
              <a:t>Speedup 1.7 from compiler; 2.5 by hand BUT slow memory (no cache)</a:t>
            </a:r>
          </a:p>
          <a:p>
            <a:pPr>
              <a:lnSpc>
                <a:spcPct val="90000"/>
              </a:lnSpc>
            </a:pPr>
            <a:r>
              <a:rPr lang="en-US"/>
              <a:t>Limitations of 6600 scoreboard:</a:t>
            </a:r>
          </a:p>
          <a:p>
            <a:pPr lvl="1">
              <a:lnSpc>
                <a:spcPct val="90000"/>
              </a:lnSpc>
            </a:pPr>
            <a:r>
              <a:rPr lang="en-US"/>
              <a:t>No forwarding hardware</a:t>
            </a:r>
          </a:p>
          <a:p>
            <a:pPr lvl="1">
              <a:lnSpc>
                <a:spcPct val="90000"/>
              </a:lnSpc>
            </a:pPr>
            <a:r>
              <a:rPr lang="en-US"/>
              <a:t>Limited to instructions in basic block (small window)</a:t>
            </a:r>
          </a:p>
          <a:p>
            <a:pPr lvl="1">
              <a:lnSpc>
                <a:spcPct val="90000"/>
              </a:lnSpc>
            </a:pPr>
            <a:r>
              <a:rPr lang="en-US"/>
              <a:t>Small number of functional units (causes structural hazards)</a:t>
            </a:r>
          </a:p>
          <a:p>
            <a:pPr lvl="1">
              <a:lnSpc>
                <a:spcPct val="90000"/>
              </a:lnSpc>
            </a:pPr>
            <a:r>
              <a:rPr lang="en-US"/>
              <a:t>Do not issue on structural hazards</a:t>
            </a:r>
          </a:p>
          <a:p>
            <a:pPr lvl="1">
              <a:lnSpc>
                <a:spcPct val="90000"/>
              </a:lnSpc>
            </a:pPr>
            <a:r>
              <a:rPr lang="en-US"/>
              <a:t>Wait for WAR hazards and prevent WAW hazards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70" name="Rectangle 6"/>
          <p:cNvSpPr>
            <a:spLocks noGrp="1" noChangeArrowheads="1"/>
          </p:cNvSpPr>
          <p:nvPr>
            <p:ph type="title"/>
          </p:nvPr>
        </p:nvSpPr>
        <p:spPr/>
        <p:txBody>
          <a:bodyPr/>
          <a:lstStyle/>
          <a:p>
            <a:r>
              <a:rPr lang="en-US"/>
              <a:t>Scoreboard Example</a:t>
            </a:r>
          </a:p>
        </p:txBody>
      </p:sp>
      <p:graphicFrame>
        <p:nvGraphicFramePr>
          <p:cNvPr id="600071" name="Object 7"/>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05830" name="Worksheet" r:id="rId4" imgW="9634728" imgH="5225796" progId="Excel.Sheet.8">
                  <p:embed/>
                </p:oleObj>
              </mc:Choice>
              <mc:Fallback>
                <p:oleObj name="Worksheet" r:id="rId4" imgW="9634728" imgH="522579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noFill/>
          <a:ln/>
        </p:spPr>
        <p:txBody>
          <a:bodyPr lIns="90487" tIns="44450" rIns="90487" bIns="44450"/>
          <a:lstStyle/>
          <a:p>
            <a:r>
              <a:rPr lang="en-US"/>
              <a:t>Scoreboard Example Cycle 1</a:t>
            </a:r>
          </a:p>
        </p:txBody>
      </p:sp>
      <p:graphicFrame>
        <p:nvGraphicFramePr>
          <p:cNvPr id="601091"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07878" name="Worksheet" r:id="rId4" imgW="9634728" imgH="5225796" progId="Excel.Sheet.8">
                  <p:embed/>
                </p:oleObj>
              </mc:Choice>
              <mc:Fallback>
                <p:oleObj name="Worksheet" r:id="rId4" imgW="9634728" imgH="522579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noFill/>
          <a:ln/>
        </p:spPr>
        <p:txBody>
          <a:bodyPr lIns="90487" tIns="44450" rIns="90487" bIns="44450"/>
          <a:lstStyle/>
          <a:p>
            <a:r>
              <a:rPr lang="en-US"/>
              <a:t>Scoreboard Example Cycle 2</a:t>
            </a:r>
          </a:p>
        </p:txBody>
      </p:sp>
      <p:graphicFrame>
        <p:nvGraphicFramePr>
          <p:cNvPr id="602115"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09926" name="Worksheet" r:id="rId4" imgW="9634728" imgH="5225796" progId="Excel.Sheet.8">
                  <p:embed/>
                </p:oleObj>
              </mc:Choice>
              <mc:Fallback>
                <p:oleObj name="Worksheet" r:id="rId4" imgW="9634728" imgH="522579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02116" name="Rectangle 4"/>
          <p:cNvSpPr>
            <a:spLocks noChangeArrowheads="1"/>
          </p:cNvSpPr>
          <p:nvPr/>
        </p:nvSpPr>
        <p:spPr bwMode="auto">
          <a:xfrm>
            <a:off x="323850" y="5867400"/>
            <a:ext cx="6921500" cy="520700"/>
          </a:xfrm>
          <a:prstGeom prst="rect">
            <a:avLst/>
          </a:prstGeom>
          <a:noFill/>
          <a:ln w="12700">
            <a:noFill/>
            <a:miter lim="800000"/>
            <a:headEnd/>
            <a:tailEnd/>
          </a:ln>
          <a:effectLst/>
        </p:spPr>
        <p:txBody>
          <a:bodyPr lIns="90487" tIns="44450" rIns="90487" bIns="44450">
            <a:prstTxWarp prst="textNoShape">
              <a:avLst/>
            </a:prstTxWarp>
          </a:bodyPr>
          <a:lstStyle/>
          <a:p>
            <a:pPr marL="285750" indent="-285750">
              <a:lnSpc>
                <a:spcPct val="90000"/>
              </a:lnSpc>
              <a:spcBef>
                <a:spcPct val="30000"/>
              </a:spcBef>
              <a:buFontTx/>
              <a:buChar char="•"/>
              <a:tabLst>
                <a:tab pos="914400" algn="l"/>
                <a:tab pos="1657350" algn="l"/>
                <a:tab pos="3028950" algn="l"/>
              </a:tabLst>
            </a:pPr>
            <a:r>
              <a:rPr lang="en-US" b="1">
                <a:solidFill>
                  <a:schemeClr val="accent2"/>
                </a:solidFill>
                <a:latin typeface="Arial" charset="0"/>
              </a:rPr>
              <a:t>Issue 2nd LD?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noFill/>
          <a:ln/>
        </p:spPr>
        <p:txBody>
          <a:bodyPr lIns="90487" tIns="44450" rIns="90487" bIns="44450"/>
          <a:lstStyle/>
          <a:p>
            <a:r>
              <a:rPr lang="en-US"/>
              <a:t>Scoreboard Example Cycle 3</a:t>
            </a:r>
          </a:p>
        </p:txBody>
      </p:sp>
      <p:graphicFrame>
        <p:nvGraphicFramePr>
          <p:cNvPr id="603139"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11974" name="Worksheet" r:id="rId4" imgW="9634728" imgH="5225796" progId="Excel.Sheet.8">
                  <p:embed/>
                </p:oleObj>
              </mc:Choice>
              <mc:Fallback>
                <p:oleObj name="Worksheet" r:id="rId4" imgW="9634728" imgH="522579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noFill/>
          <a:ln/>
        </p:spPr>
        <p:txBody>
          <a:bodyPr lIns="90487" tIns="44450" rIns="90487" bIns="44450"/>
          <a:lstStyle/>
          <a:p>
            <a:r>
              <a:rPr lang="en-US"/>
              <a:t>Scoreboard Example Cycle 4</a:t>
            </a:r>
          </a:p>
        </p:txBody>
      </p:sp>
      <p:graphicFrame>
        <p:nvGraphicFramePr>
          <p:cNvPr id="604163"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14022" name="Worksheet" r:id="rId4" imgW="9634728" imgH="5225796" progId="Excel.Sheet.8">
                  <p:embed/>
                </p:oleObj>
              </mc:Choice>
              <mc:Fallback>
                <p:oleObj name="Worksheet" r:id="rId4" imgW="9634728" imgH="522579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noFill/>
          <a:ln/>
        </p:spPr>
        <p:txBody>
          <a:bodyPr lIns="90487" tIns="44450" rIns="90487" bIns="44450"/>
          <a:lstStyle/>
          <a:p>
            <a:r>
              <a:rPr lang="en-US"/>
              <a:t>Scoreboard Example Cycle 5</a:t>
            </a:r>
          </a:p>
        </p:txBody>
      </p:sp>
      <p:graphicFrame>
        <p:nvGraphicFramePr>
          <p:cNvPr id="605187"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16070" name="Worksheet" r:id="rId4" imgW="9634728" imgH="5225796" progId="Excel.Sheet.8">
                  <p:embed/>
                </p:oleObj>
              </mc:Choice>
              <mc:Fallback>
                <p:oleObj name="Worksheet" r:id="rId4" imgW="9634728" imgH="522579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noFill/>
          <a:ln/>
        </p:spPr>
        <p:txBody>
          <a:bodyPr lIns="90487" tIns="44450" rIns="90487" bIns="44450"/>
          <a:lstStyle/>
          <a:p>
            <a:r>
              <a:rPr lang="en-US"/>
              <a:t>Scoreboard Example Cycle 6</a:t>
            </a:r>
          </a:p>
        </p:txBody>
      </p:sp>
      <p:graphicFrame>
        <p:nvGraphicFramePr>
          <p:cNvPr id="606211"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18118"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pPr>
              <a:defRPr/>
            </a:pPr>
            <a:r>
              <a:rPr lang="en-US" dirty="0"/>
              <a:t>Major Assumptions</a:t>
            </a:r>
          </a:p>
        </p:txBody>
      </p:sp>
      <p:sp>
        <p:nvSpPr>
          <p:cNvPr id="169988" name="Rectangle 3"/>
          <p:cNvSpPr>
            <a:spLocks noGrp="1" noChangeArrowheads="1"/>
          </p:cNvSpPr>
          <p:nvPr>
            <p:ph type="body" sz="half" idx="1"/>
          </p:nvPr>
        </p:nvSpPr>
        <p:spPr/>
        <p:txBody>
          <a:bodyPr/>
          <a:lstStyle/>
          <a:p>
            <a:r>
              <a:rPr lang="en-US" sz="1800"/>
              <a:t>Basic MIPS integer pipeline</a:t>
            </a:r>
          </a:p>
          <a:p>
            <a:r>
              <a:rPr lang="en-US" sz="1800"/>
              <a:t>Branches with one delay cycle</a:t>
            </a:r>
          </a:p>
          <a:p>
            <a:r>
              <a:rPr lang="en-US" sz="1800"/>
              <a:t>Functional units are fully pipelined or replicated (as many times as the pipeline depth) </a:t>
            </a:r>
          </a:p>
          <a:p>
            <a:pPr lvl="1"/>
            <a:r>
              <a:rPr lang="en-US" sz="1600"/>
              <a:t>An operation of any type can be issued on every clock cycle and there are no structural hazard</a:t>
            </a:r>
          </a:p>
        </p:txBody>
      </p:sp>
      <p:graphicFrame>
        <p:nvGraphicFramePr>
          <p:cNvPr id="169986" name="Object 2"/>
          <p:cNvGraphicFramePr>
            <a:graphicFrameLocks noGrp="1" noChangeAspect="1"/>
          </p:cNvGraphicFramePr>
          <p:nvPr>
            <p:ph sz="half" idx="2"/>
          </p:nvPr>
        </p:nvGraphicFramePr>
        <p:xfrm>
          <a:off x="533400" y="4000500"/>
          <a:ext cx="7924800" cy="2552700"/>
        </p:xfrm>
        <a:graphic>
          <a:graphicData uri="http://schemas.openxmlformats.org/presentationml/2006/ole">
            <mc:AlternateContent xmlns:mc="http://schemas.openxmlformats.org/markup-compatibility/2006">
              <mc:Choice xmlns:v="urn:schemas-microsoft-com:vml" Requires="v">
                <p:oleObj spid="_x0000_s238598" name="Document" r:id="rId5" imgW="4831080" imgH="1524000" progId="Word.Document.8">
                  <p:embed/>
                </p:oleObj>
              </mc:Choice>
              <mc:Fallback>
                <p:oleObj name="Document" r:id="rId5" imgW="4831080" imgH="1524000"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000500"/>
                        <a:ext cx="7924800" cy="255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noFill/>
          <a:ln/>
        </p:spPr>
        <p:txBody>
          <a:bodyPr lIns="90487" tIns="44450" rIns="90487" bIns="44450"/>
          <a:lstStyle/>
          <a:p>
            <a:r>
              <a:rPr lang="en-US"/>
              <a:t>Scoreboard Example Cycle 7</a:t>
            </a:r>
          </a:p>
        </p:txBody>
      </p:sp>
      <p:graphicFrame>
        <p:nvGraphicFramePr>
          <p:cNvPr id="607235"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19142"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07236" name="Rectangle 4"/>
          <p:cNvSpPr>
            <a:spLocks noChangeArrowheads="1"/>
          </p:cNvSpPr>
          <p:nvPr/>
        </p:nvSpPr>
        <p:spPr bwMode="auto">
          <a:xfrm>
            <a:off x="323850" y="5943600"/>
            <a:ext cx="6921500" cy="520700"/>
          </a:xfrm>
          <a:prstGeom prst="rect">
            <a:avLst/>
          </a:prstGeom>
          <a:noFill/>
          <a:ln w="12700">
            <a:noFill/>
            <a:miter lim="800000"/>
            <a:headEnd/>
            <a:tailEnd/>
          </a:ln>
          <a:effectLst/>
        </p:spPr>
        <p:txBody>
          <a:bodyPr lIns="90487" tIns="44450" rIns="90487" bIns="44450">
            <a:prstTxWarp prst="textNoShape">
              <a:avLst/>
            </a:prstTxWarp>
          </a:bodyPr>
          <a:lstStyle/>
          <a:p>
            <a:pPr marL="285750" indent="-285750">
              <a:lnSpc>
                <a:spcPct val="90000"/>
              </a:lnSpc>
              <a:spcBef>
                <a:spcPct val="30000"/>
              </a:spcBef>
              <a:buFontTx/>
              <a:buChar char="•"/>
              <a:tabLst>
                <a:tab pos="914400" algn="l"/>
                <a:tab pos="1657350" algn="l"/>
                <a:tab pos="3028950" algn="l"/>
              </a:tabLst>
            </a:pPr>
            <a:r>
              <a:rPr lang="en-US" b="1">
                <a:solidFill>
                  <a:schemeClr val="accent2"/>
                </a:solidFill>
                <a:latin typeface="Arial" charset="0"/>
              </a:rPr>
              <a:t> Read multiply operands?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noFill/>
          <a:ln/>
        </p:spPr>
        <p:txBody>
          <a:bodyPr lIns="90487" tIns="44450" rIns="90487" bIns="44450"/>
          <a:lstStyle/>
          <a:p>
            <a:r>
              <a:rPr lang="en-US"/>
              <a:t>Scoreboard Example Cycle 8a</a:t>
            </a:r>
          </a:p>
        </p:txBody>
      </p:sp>
      <p:graphicFrame>
        <p:nvGraphicFramePr>
          <p:cNvPr id="608259"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0166"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noFill/>
          <a:ln/>
        </p:spPr>
        <p:txBody>
          <a:bodyPr lIns="90487" tIns="44450" rIns="90487" bIns="44450"/>
          <a:lstStyle/>
          <a:p>
            <a:r>
              <a:rPr lang="en-US"/>
              <a:t>Scoreboard Example Cycle 8b</a:t>
            </a:r>
          </a:p>
        </p:txBody>
      </p:sp>
      <p:graphicFrame>
        <p:nvGraphicFramePr>
          <p:cNvPr id="609283"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1190"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noFill/>
          <a:ln/>
        </p:spPr>
        <p:txBody>
          <a:bodyPr lIns="90487" tIns="44450" rIns="90487" bIns="44450"/>
          <a:lstStyle/>
          <a:p>
            <a:r>
              <a:rPr lang="en-US"/>
              <a:t>Scoreboard Example Cycle 9</a:t>
            </a:r>
          </a:p>
        </p:txBody>
      </p:sp>
      <p:graphicFrame>
        <p:nvGraphicFramePr>
          <p:cNvPr id="610307"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2214"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0308" name="Rectangle 4"/>
          <p:cNvSpPr>
            <a:spLocks noChangeArrowheads="1"/>
          </p:cNvSpPr>
          <p:nvPr/>
        </p:nvSpPr>
        <p:spPr bwMode="auto">
          <a:xfrm>
            <a:off x="304800" y="5638800"/>
            <a:ext cx="8286750" cy="520700"/>
          </a:xfrm>
          <a:prstGeom prst="rect">
            <a:avLst/>
          </a:prstGeom>
          <a:noFill/>
          <a:ln w="12700">
            <a:noFill/>
            <a:miter lim="800000"/>
            <a:headEnd/>
            <a:tailEnd/>
          </a:ln>
          <a:effectLst/>
        </p:spPr>
        <p:txBody>
          <a:bodyPr lIns="90487" tIns="44450" rIns="90487" bIns="44450">
            <a:prstTxWarp prst="textNoShape">
              <a:avLst/>
            </a:prstTxWarp>
          </a:bodyPr>
          <a:lstStyle/>
          <a:p>
            <a:pPr marL="285750" indent="-285750">
              <a:lnSpc>
                <a:spcPct val="90000"/>
              </a:lnSpc>
              <a:spcBef>
                <a:spcPct val="30000"/>
              </a:spcBef>
              <a:buFontTx/>
              <a:buChar char="•"/>
              <a:tabLst>
                <a:tab pos="914400" algn="l"/>
                <a:tab pos="1657350" algn="l"/>
                <a:tab pos="3028950" algn="l"/>
              </a:tabLst>
            </a:pPr>
            <a:r>
              <a:rPr lang="en-US" b="1">
                <a:solidFill>
                  <a:schemeClr val="accent2"/>
                </a:solidFill>
                <a:latin typeface="Arial" charset="0"/>
              </a:rPr>
              <a:t>Read operands for MULT &amp; SUBD? </a:t>
            </a:r>
          </a:p>
          <a:p>
            <a:pPr marL="285750" indent="-285750">
              <a:lnSpc>
                <a:spcPct val="90000"/>
              </a:lnSpc>
              <a:spcBef>
                <a:spcPct val="30000"/>
              </a:spcBef>
              <a:buFontTx/>
              <a:buChar char="•"/>
              <a:tabLst>
                <a:tab pos="914400" algn="l"/>
                <a:tab pos="1657350" algn="l"/>
                <a:tab pos="3028950" algn="l"/>
              </a:tabLst>
            </a:pPr>
            <a:r>
              <a:rPr lang="en-US" b="1">
                <a:solidFill>
                  <a:schemeClr val="accent2"/>
                </a:solidFill>
                <a:latin typeface="Arial" charset="0"/>
              </a:rPr>
              <a:t>Issue ADDD?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noFill/>
          <a:ln/>
        </p:spPr>
        <p:txBody>
          <a:bodyPr lIns="90487" tIns="44450" rIns="90487" bIns="44450"/>
          <a:lstStyle/>
          <a:p>
            <a:r>
              <a:rPr lang="en-US"/>
              <a:t>Scoreboard Example Cycle 11</a:t>
            </a:r>
          </a:p>
        </p:txBody>
      </p:sp>
      <p:graphicFrame>
        <p:nvGraphicFramePr>
          <p:cNvPr id="611331"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3238"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noFill/>
          <a:ln/>
        </p:spPr>
        <p:txBody>
          <a:bodyPr lIns="90487" tIns="44450" rIns="90487" bIns="44450"/>
          <a:lstStyle/>
          <a:p>
            <a:r>
              <a:rPr lang="en-US"/>
              <a:t>Scoreboard Example Cycle 12</a:t>
            </a:r>
          </a:p>
        </p:txBody>
      </p:sp>
      <p:graphicFrame>
        <p:nvGraphicFramePr>
          <p:cNvPr id="612355"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4262"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2356" name="Rectangle 4"/>
          <p:cNvSpPr>
            <a:spLocks noChangeArrowheads="1"/>
          </p:cNvSpPr>
          <p:nvPr/>
        </p:nvSpPr>
        <p:spPr bwMode="auto">
          <a:xfrm>
            <a:off x="323850" y="5791200"/>
            <a:ext cx="6921500" cy="520700"/>
          </a:xfrm>
          <a:prstGeom prst="rect">
            <a:avLst/>
          </a:prstGeom>
          <a:noFill/>
          <a:ln w="12700">
            <a:noFill/>
            <a:miter lim="800000"/>
            <a:headEnd/>
            <a:tailEnd/>
          </a:ln>
          <a:effectLst/>
        </p:spPr>
        <p:txBody>
          <a:bodyPr lIns="90487" tIns="44450" rIns="90487" bIns="44450">
            <a:prstTxWarp prst="textNoShape">
              <a:avLst/>
            </a:prstTxWarp>
          </a:bodyPr>
          <a:lstStyle/>
          <a:p>
            <a:pPr marL="285750" indent="-285750">
              <a:lnSpc>
                <a:spcPct val="90000"/>
              </a:lnSpc>
              <a:spcBef>
                <a:spcPct val="30000"/>
              </a:spcBef>
              <a:buFontTx/>
              <a:buChar char="•"/>
              <a:tabLst>
                <a:tab pos="914400" algn="l"/>
                <a:tab pos="1657350" algn="l"/>
                <a:tab pos="3028950" algn="l"/>
              </a:tabLst>
            </a:pPr>
            <a:r>
              <a:rPr lang="en-US" b="1">
                <a:solidFill>
                  <a:schemeClr val="accent2"/>
                </a:solidFill>
                <a:latin typeface="Arial" charset="0"/>
              </a:rPr>
              <a:t> Read operands for DIVD?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noFill/>
          <a:ln/>
        </p:spPr>
        <p:txBody>
          <a:bodyPr lIns="90487" tIns="44450" rIns="90487" bIns="44450"/>
          <a:lstStyle/>
          <a:p>
            <a:r>
              <a:rPr lang="en-US"/>
              <a:t>Scoreboard Example Cycle 13</a:t>
            </a:r>
          </a:p>
        </p:txBody>
      </p:sp>
      <p:graphicFrame>
        <p:nvGraphicFramePr>
          <p:cNvPr id="613379"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5286"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noFill/>
          <a:ln/>
        </p:spPr>
        <p:txBody>
          <a:bodyPr lIns="90487" tIns="44450" rIns="90487" bIns="44450"/>
          <a:lstStyle/>
          <a:p>
            <a:r>
              <a:rPr lang="en-US"/>
              <a:t>Scoreboard Example Cycle 14</a:t>
            </a:r>
          </a:p>
        </p:txBody>
      </p:sp>
      <p:graphicFrame>
        <p:nvGraphicFramePr>
          <p:cNvPr id="614403"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6310"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noFill/>
          <a:ln/>
        </p:spPr>
        <p:txBody>
          <a:bodyPr lIns="90487" tIns="44450" rIns="90487" bIns="44450"/>
          <a:lstStyle/>
          <a:p>
            <a:r>
              <a:rPr lang="en-US"/>
              <a:t>Scoreboard Example Cycle 15</a:t>
            </a:r>
          </a:p>
        </p:txBody>
      </p:sp>
      <p:graphicFrame>
        <p:nvGraphicFramePr>
          <p:cNvPr id="615427"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7334"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noFill/>
          <a:ln/>
        </p:spPr>
        <p:txBody>
          <a:bodyPr lIns="90487" tIns="44450" rIns="90487" bIns="44450"/>
          <a:lstStyle/>
          <a:p>
            <a:r>
              <a:rPr lang="en-US"/>
              <a:t>Scoreboard Example Cycle 16</a:t>
            </a:r>
          </a:p>
        </p:txBody>
      </p:sp>
      <p:graphicFrame>
        <p:nvGraphicFramePr>
          <p:cNvPr id="616451"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8358"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pPr>
              <a:defRPr/>
            </a:pPr>
            <a:r>
              <a:rPr lang="en-US"/>
              <a:t>Inter-instruction Dependence</a:t>
            </a:r>
          </a:p>
        </p:txBody>
      </p:sp>
      <p:sp>
        <p:nvSpPr>
          <p:cNvPr id="178179" name="Rectangle 3"/>
          <p:cNvSpPr>
            <a:spLocks noGrp="1" noChangeArrowheads="1"/>
          </p:cNvSpPr>
          <p:nvPr>
            <p:ph type="body" idx="1"/>
          </p:nvPr>
        </p:nvSpPr>
        <p:spPr/>
        <p:txBody>
          <a:bodyPr/>
          <a:lstStyle/>
          <a:p>
            <a:pPr>
              <a:lnSpc>
                <a:spcPct val="90000"/>
              </a:lnSpc>
            </a:pPr>
            <a:r>
              <a:rPr lang="en-US" sz="2800" dirty="0"/>
              <a:t>Determining how one </a:t>
            </a:r>
            <a:r>
              <a:rPr lang="en-US" sz="2800" dirty="0" smtClean="0"/>
              <a:t>instruction depends </a:t>
            </a:r>
            <a:r>
              <a:rPr lang="en-US" sz="2800" dirty="0"/>
              <a:t>on another is critical not only to the scheduling process but also to determining how much parallelism exists</a:t>
            </a:r>
          </a:p>
          <a:p>
            <a:pPr>
              <a:lnSpc>
                <a:spcPct val="90000"/>
              </a:lnSpc>
            </a:pPr>
            <a:r>
              <a:rPr lang="en-US" sz="2800" dirty="0"/>
              <a:t>If two instructions are parallel they can execute simultaneously in the pipeline without causing stalls (assuming there is not structural hazard)</a:t>
            </a:r>
          </a:p>
          <a:p>
            <a:pPr>
              <a:lnSpc>
                <a:spcPct val="90000"/>
              </a:lnSpc>
            </a:pPr>
            <a:r>
              <a:rPr lang="en-US" sz="2800" dirty="0"/>
              <a:t>Two instructions that are dependent are not parallel and their execution cannot be reordered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noFill/>
          <a:ln/>
        </p:spPr>
        <p:txBody>
          <a:bodyPr lIns="90487" tIns="44450" rIns="90487" bIns="44450"/>
          <a:lstStyle/>
          <a:p>
            <a:r>
              <a:rPr lang="en-US"/>
              <a:t>Scoreboard Example Cycle 17</a:t>
            </a:r>
          </a:p>
        </p:txBody>
      </p:sp>
      <p:graphicFrame>
        <p:nvGraphicFramePr>
          <p:cNvPr id="617475"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29382"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7476" name="Rectangle 4"/>
          <p:cNvSpPr>
            <a:spLocks noChangeArrowheads="1"/>
          </p:cNvSpPr>
          <p:nvPr/>
        </p:nvSpPr>
        <p:spPr bwMode="auto">
          <a:xfrm>
            <a:off x="323850" y="5867400"/>
            <a:ext cx="6921500" cy="520700"/>
          </a:xfrm>
          <a:prstGeom prst="rect">
            <a:avLst/>
          </a:prstGeom>
          <a:noFill/>
          <a:ln w="12700">
            <a:noFill/>
            <a:miter lim="800000"/>
            <a:headEnd/>
            <a:tailEnd/>
          </a:ln>
          <a:effectLst/>
        </p:spPr>
        <p:txBody>
          <a:bodyPr lIns="90487" tIns="44450" rIns="90487" bIns="44450">
            <a:prstTxWarp prst="textNoShape">
              <a:avLst/>
            </a:prstTxWarp>
          </a:bodyPr>
          <a:lstStyle/>
          <a:p>
            <a:pPr marL="285750" indent="-285750">
              <a:lnSpc>
                <a:spcPct val="90000"/>
              </a:lnSpc>
              <a:spcBef>
                <a:spcPct val="30000"/>
              </a:spcBef>
              <a:buFontTx/>
              <a:buChar char="•"/>
              <a:tabLst>
                <a:tab pos="914400" algn="l"/>
                <a:tab pos="1657350" algn="l"/>
                <a:tab pos="3028950" algn="l"/>
              </a:tabLst>
            </a:pPr>
            <a:r>
              <a:rPr lang="en-US" b="1">
                <a:solidFill>
                  <a:schemeClr val="accent2"/>
                </a:solidFill>
                <a:latin typeface="Arial" charset="0"/>
              </a:rPr>
              <a:t> Write result of ADDD?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noFill/>
          <a:ln/>
        </p:spPr>
        <p:txBody>
          <a:bodyPr lIns="90487" tIns="44450" rIns="90487" bIns="44450"/>
          <a:lstStyle/>
          <a:p>
            <a:r>
              <a:rPr lang="en-US"/>
              <a:t>Scoreboard Example Cycle 18</a:t>
            </a:r>
          </a:p>
        </p:txBody>
      </p:sp>
      <p:graphicFrame>
        <p:nvGraphicFramePr>
          <p:cNvPr id="618499"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0406"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9523"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1430"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9525" name="Rectangle 5"/>
          <p:cNvSpPr>
            <a:spLocks noGrp="1" noChangeArrowheads="1"/>
          </p:cNvSpPr>
          <p:nvPr>
            <p:ph type="title"/>
          </p:nvPr>
        </p:nvSpPr>
        <p:spPr/>
        <p:txBody>
          <a:bodyPr/>
          <a:lstStyle/>
          <a:p>
            <a:r>
              <a:rPr lang="en-US"/>
              <a:t>Scoreboard Example Cycle 19</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noFill/>
          <a:ln/>
        </p:spPr>
        <p:txBody>
          <a:bodyPr lIns="90487" tIns="44450" rIns="90487" bIns="44450"/>
          <a:lstStyle/>
          <a:p>
            <a:r>
              <a:rPr lang="en-US"/>
              <a:t>Scoreboard Example Cycle 20</a:t>
            </a:r>
          </a:p>
        </p:txBody>
      </p:sp>
      <p:graphicFrame>
        <p:nvGraphicFramePr>
          <p:cNvPr id="620547"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2454"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noFill/>
          <a:ln/>
        </p:spPr>
        <p:txBody>
          <a:bodyPr lIns="90487" tIns="44450" rIns="90487" bIns="44450"/>
          <a:lstStyle/>
          <a:p>
            <a:r>
              <a:rPr lang="en-US"/>
              <a:t>Scoreboard Example Cycle 21</a:t>
            </a:r>
          </a:p>
        </p:txBody>
      </p:sp>
      <p:graphicFrame>
        <p:nvGraphicFramePr>
          <p:cNvPr id="621571"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3478"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noFill/>
          <a:ln/>
        </p:spPr>
        <p:txBody>
          <a:bodyPr lIns="90487" tIns="44450" rIns="90487" bIns="44450"/>
          <a:lstStyle/>
          <a:p>
            <a:r>
              <a:rPr lang="en-US"/>
              <a:t>Scoreboard Example Cycle 22</a:t>
            </a:r>
          </a:p>
        </p:txBody>
      </p:sp>
      <p:graphicFrame>
        <p:nvGraphicFramePr>
          <p:cNvPr id="622595"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4502"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noFill/>
          <a:ln/>
        </p:spPr>
        <p:txBody>
          <a:bodyPr lIns="90487" tIns="44450" rIns="90487" bIns="44450"/>
          <a:lstStyle/>
          <a:p>
            <a:r>
              <a:rPr lang="en-US"/>
              <a:t>Scoreboard Example Cycle 61</a:t>
            </a:r>
          </a:p>
        </p:txBody>
      </p:sp>
      <p:graphicFrame>
        <p:nvGraphicFramePr>
          <p:cNvPr id="623619"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5526"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noFill/>
          <a:ln/>
        </p:spPr>
        <p:txBody>
          <a:bodyPr lIns="90487" tIns="44450" rIns="90487" bIns="44450"/>
          <a:lstStyle/>
          <a:p>
            <a:r>
              <a:rPr lang="en-US"/>
              <a:t>Scoreboard Example Cycle 62</a:t>
            </a:r>
          </a:p>
        </p:txBody>
      </p:sp>
      <p:graphicFrame>
        <p:nvGraphicFramePr>
          <p:cNvPr id="624643" name="Object 3"/>
          <p:cNvGraphicFramePr>
            <a:graphicFrameLocks/>
          </p:cNvGraphicFramePr>
          <p:nvPr/>
        </p:nvGraphicFramePr>
        <p:xfrm>
          <a:off x="74613" y="1130300"/>
          <a:ext cx="8980487" cy="4286250"/>
        </p:xfrm>
        <a:graphic>
          <a:graphicData uri="http://schemas.openxmlformats.org/presentationml/2006/ole">
            <mc:AlternateContent xmlns:mc="http://schemas.openxmlformats.org/markup-compatibility/2006">
              <mc:Choice xmlns:v="urn:schemas-microsoft-com:vml" Requires="v">
                <p:oleObj spid="_x0000_s236550" name="Worksheet" r:id="rId3" imgW="9634728" imgH="5225796" progId="Excel.Sheet.8">
                  <p:embed/>
                </p:oleObj>
              </mc:Choice>
              <mc:Fallback>
                <p:oleObj name="Worksheet" r:id="rId3" imgW="9634728" imgH="5225796" progId="Excel.Shee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1130300"/>
                        <a:ext cx="8980487"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pPr>
              <a:defRPr/>
            </a:pPr>
            <a:r>
              <a:rPr lang="en-US"/>
              <a:t>Dependence Classifications</a:t>
            </a:r>
          </a:p>
        </p:txBody>
      </p:sp>
      <p:sp>
        <p:nvSpPr>
          <p:cNvPr id="180227" name="Rectangle 3"/>
          <p:cNvSpPr>
            <a:spLocks noGrp="1" noChangeArrowheads="1"/>
          </p:cNvSpPr>
          <p:nvPr>
            <p:ph type="body" idx="1"/>
          </p:nvPr>
        </p:nvSpPr>
        <p:spPr/>
        <p:txBody>
          <a:bodyPr/>
          <a:lstStyle/>
          <a:p>
            <a:pPr>
              <a:lnSpc>
                <a:spcPct val="90000"/>
              </a:lnSpc>
            </a:pPr>
            <a:r>
              <a:rPr lang="en-US" sz="2400"/>
              <a:t>Data dependence (RAW)</a:t>
            </a:r>
          </a:p>
          <a:p>
            <a:pPr lvl="1">
              <a:lnSpc>
                <a:spcPct val="90000"/>
              </a:lnSpc>
            </a:pPr>
            <a:r>
              <a:rPr lang="en-US" sz="2000"/>
              <a:t>Transitive: i</a:t>
            </a:r>
            <a:r>
              <a:rPr lang="en-US" sz="2000">
                <a:sym typeface="Wingdings" charset="2"/>
              </a:rPr>
              <a:t> </a:t>
            </a:r>
            <a:r>
              <a:rPr lang="en-US" sz="2000">
                <a:sym typeface="Monotype Sorts" charset="2"/>
              </a:rPr>
              <a:t> </a:t>
            </a:r>
            <a:r>
              <a:rPr lang="en-US" sz="2000">
                <a:sym typeface="Wingdings" charset="2"/>
              </a:rPr>
              <a:t>j</a:t>
            </a:r>
            <a:r>
              <a:rPr lang="en-US" sz="2000"/>
              <a:t> </a:t>
            </a:r>
            <a:r>
              <a:rPr lang="en-US" sz="2000">
                <a:sym typeface="Monotype Sorts" charset="2"/>
              </a:rPr>
              <a:t> </a:t>
            </a:r>
            <a:r>
              <a:rPr lang="en-US" sz="2000">
                <a:sym typeface="Wingdings" charset="2"/>
              </a:rPr>
              <a:t>k = i </a:t>
            </a:r>
            <a:r>
              <a:rPr lang="en-US" sz="2000">
                <a:sym typeface="Monotype Sorts" charset="2"/>
              </a:rPr>
              <a:t> </a:t>
            </a:r>
            <a:r>
              <a:rPr lang="en-US" sz="2000">
                <a:sym typeface="Wingdings" charset="2"/>
              </a:rPr>
              <a:t>k</a:t>
            </a:r>
          </a:p>
          <a:p>
            <a:pPr lvl="1">
              <a:lnSpc>
                <a:spcPct val="90000"/>
              </a:lnSpc>
            </a:pPr>
            <a:r>
              <a:rPr lang="en-US" sz="2000"/>
              <a:t>Easy to determine for registers, hard for memory</a:t>
            </a:r>
          </a:p>
          <a:p>
            <a:pPr lvl="2">
              <a:lnSpc>
                <a:spcPct val="90000"/>
              </a:lnSpc>
            </a:pPr>
            <a:r>
              <a:rPr lang="en-US" sz="1800"/>
              <a:t>Does 100(R4) = 20(R6)?</a:t>
            </a:r>
          </a:p>
          <a:p>
            <a:pPr lvl="2">
              <a:lnSpc>
                <a:spcPct val="90000"/>
              </a:lnSpc>
            </a:pPr>
            <a:r>
              <a:rPr lang="en-US" sz="1800"/>
              <a:t>From different loop iterations, does 20(R6) = 20(R6)?</a:t>
            </a:r>
          </a:p>
          <a:p>
            <a:pPr>
              <a:lnSpc>
                <a:spcPct val="90000"/>
              </a:lnSpc>
            </a:pPr>
            <a:r>
              <a:rPr lang="en-US" sz="2400"/>
              <a:t>Name dependence (register/memory reuse)</a:t>
            </a:r>
          </a:p>
          <a:p>
            <a:pPr lvl="1">
              <a:lnSpc>
                <a:spcPct val="90000"/>
              </a:lnSpc>
            </a:pPr>
            <a:r>
              <a:rPr lang="en-US" sz="2000"/>
              <a:t>Anti-dependence (WAR): Instruction j writes a register or memory location that instruction i reads from and instruction i is executed first</a:t>
            </a:r>
          </a:p>
          <a:p>
            <a:pPr lvl="1">
              <a:lnSpc>
                <a:spcPct val="90000"/>
              </a:lnSpc>
            </a:pPr>
            <a:r>
              <a:rPr lang="en-US" sz="2000"/>
              <a:t>Output dependence (WAW): Instructions i and j write the same register or memory location; instruction ordering must be preserved</a:t>
            </a:r>
          </a:p>
          <a:p>
            <a:pPr>
              <a:lnSpc>
                <a:spcPct val="90000"/>
              </a:lnSpc>
            </a:pPr>
            <a:r>
              <a:rPr lang="en-US" sz="2400"/>
              <a:t>Control dependence, caused by conditional branching</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0" y="0"/>
            <a:ext cx="9144000" cy="533400"/>
          </a:xfrm>
        </p:spPr>
        <p:txBody>
          <a:bodyPr lIns="90487" tIns="44450" rIns="90487" bIns="44450"/>
          <a:lstStyle/>
          <a:p>
            <a:pPr>
              <a:defRPr/>
            </a:pPr>
            <a:r>
              <a:rPr lang="en-US"/>
              <a:t>Example: Name Dependence</a:t>
            </a:r>
          </a:p>
        </p:txBody>
      </p:sp>
      <p:sp>
        <p:nvSpPr>
          <p:cNvPr id="869379" name="Rectangle 3"/>
          <p:cNvSpPr>
            <a:spLocks noChangeArrowheads="1"/>
          </p:cNvSpPr>
          <p:nvPr/>
        </p:nvSpPr>
        <p:spPr bwMode="auto">
          <a:xfrm>
            <a:off x="152400" y="990600"/>
            <a:ext cx="3429000" cy="3536865"/>
          </a:xfrm>
          <a:prstGeom prst="rect">
            <a:avLst/>
          </a:prstGeom>
          <a:solidFill>
            <a:srgbClr val="CCECFF"/>
          </a:solidFill>
          <a:ln w="12700">
            <a:noFill/>
            <a:miter lim="800000"/>
            <a:headEnd/>
            <a:tailEnd/>
          </a:ln>
          <a:effectLst>
            <a:outerShdw blurRad="63500" dist="38099" dir="2700000" algn="ctr" rotWithShape="0">
              <a:schemeClr val="bg2">
                <a:alpha val="74998"/>
              </a:schemeClr>
            </a:outerShdw>
          </a:effectLst>
        </p:spPr>
        <p:txBody>
          <a:bodyPr lIns="90487" tIns="44450" rIns="90487" bIns="44450">
            <a:prstTxWarp prst="textNoShape">
              <a:avLst/>
            </a:prstTxWarp>
            <a:spAutoFit/>
          </a:bodyPr>
          <a:lstStyle/>
          <a:p>
            <a:pPr marL="3175" indent="-3175">
              <a:buFont typeface="Monotype Sorts" charset="2"/>
              <a:buNone/>
              <a:tabLst>
                <a:tab pos="858838" algn="l"/>
                <a:tab pos="1598613" algn="l"/>
              </a:tabLst>
              <a:defRPr/>
            </a:pPr>
            <a:r>
              <a:rPr lang="en-US" sz="1600" dirty="0">
                <a:latin typeface="Courier"/>
                <a:cs typeface="Courier"/>
              </a:rPr>
              <a:t>Loop</a:t>
            </a:r>
            <a:r>
              <a:rPr lang="en-US" sz="1600" dirty="0" smtClean="0">
                <a:latin typeface="Courier"/>
                <a:cs typeface="Courier"/>
              </a:rPr>
              <a:t>:	LD</a:t>
            </a:r>
            <a:r>
              <a:rPr lang="en-US" sz="1600" dirty="0">
                <a:latin typeface="Courier"/>
                <a:cs typeface="Courier"/>
              </a:rPr>
              <a:t>	</a:t>
            </a:r>
            <a:r>
              <a:rPr lang="en-US" sz="1600" dirty="0" smtClean="0">
                <a:latin typeface="Courier"/>
                <a:cs typeface="Courier"/>
              </a:rPr>
              <a:t>F0</a:t>
            </a:r>
            <a:r>
              <a:rPr lang="en-US" sz="1600" dirty="0">
                <a:latin typeface="Courier"/>
                <a:cs typeface="Courier"/>
              </a:rPr>
              <a:t>,x(R1</a:t>
            </a:r>
            <a:r>
              <a:rPr lang="en-US" sz="1600" dirty="0" smtClean="0">
                <a:latin typeface="Courier"/>
                <a:cs typeface="Courier"/>
              </a:rPr>
              <a:t>)</a:t>
            </a:r>
          </a:p>
          <a:p>
            <a:pPr marL="3175" indent="-3175">
              <a:buFont typeface="Monotype Sorts" charset="2"/>
              <a:buNone/>
              <a:tabLst>
                <a:tab pos="858838" algn="l"/>
                <a:tab pos="1598613" algn="l"/>
              </a:tabLst>
              <a:defRPr/>
            </a:pPr>
            <a:r>
              <a:rPr lang="en-US" sz="1600" dirty="0" smtClean="0">
                <a:latin typeface="Courier"/>
                <a:cs typeface="Courier"/>
              </a:rPr>
              <a:t>	ADDD	F4</a:t>
            </a:r>
            <a:r>
              <a:rPr lang="en-US" sz="1600" dirty="0">
                <a:latin typeface="Courier"/>
                <a:cs typeface="Courier"/>
              </a:rPr>
              <a:t>,F0,</a:t>
            </a:r>
            <a:r>
              <a:rPr lang="en-US" sz="1600" dirty="0" smtClean="0">
                <a:latin typeface="Courier"/>
                <a:cs typeface="Courier"/>
              </a:rPr>
              <a:t>F2</a:t>
            </a:r>
          </a:p>
          <a:p>
            <a:pPr marL="3175" indent="-3175">
              <a:buFont typeface="Monotype Sorts" charset="2"/>
              <a:buNone/>
              <a:tabLst>
                <a:tab pos="858838" algn="l"/>
                <a:tab pos="1598613" algn="l"/>
              </a:tabLst>
              <a:defRPr/>
            </a:pPr>
            <a:r>
              <a:rPr lang="en-US" sz="1600" dirty="0" smtClean="0">
                <a:latin typeface="Courier"/>
                <a:cs typeface="Courier"/>
              </a:rPr>
              <a:t>	SD</a:t>
            </a:r>
            <a:r>
              <a:rPr lang="en-US" sz="1600" dirty="0">
                <a:latin typeface="Courier"/>
                <a:cs typeface="Courier"/>
              </a:rPr>
              <a:t>	x(R1),</a:t>
            </a:r>
            <a:r>
              <a:rPr lang="en-US" sz="1600" dirty="0" smtClean="0">
                <a:latin typeface="Courier"/>
                <a:cs typeface="Courier"/>
              </a:rPr>
              <a:t>F4</a:t>
            </a:r>
            <a:endParaRPr lang="en-US" sz="1600" i="1" dirty="0" smtClean="0">
              <a:solidFill>
                <a:srgbClr val="FF0000"/>
              </a:solidFill>
              <a:latin typeface="Courier"/>
              <a:cs typeface="Courier"/>
            </a:endParaRPr>
          </a:p>
          <a:p>
            <a:pPr marL="3175" indent="-3175">
              <a:buFont typeface="Monotype Sorts" charset="2"/>
              <a:buNone/>
              <a:tabLst>
                <a:tab pos="858838" algn="l"/>
                <a:tab pos="1598613" algn="l"/>
              </a:tabLst>
              <a:defRPr/>
            </a:pPr>
            <a:r>
              <a:rPr lang="en-US" sz="1600" i="1" dirty="0" smtClean="0">
                <a:solidFill>
                  <a:srgbClr val="FF0000"/>
                </a:solidFill>
                <a:latin typeface="Courier"/>
                <a:cs typeface="Courier"/>
              </a:rPr>
              <a:t>	</a:t>
            </a:r>
            <a:r>
              <a:rPr lang="en-US" sz="1600" dirty="0" smtClean="0">
                <a:latin typeface="Courier"/>
                <a:cs typeface="Courier"/>
              </a:rPr>
              <a:t>LD</a:t>
            </a:r>
            <a:r>
              <a:rPr lang="en-US" sz="1600" dirty="0">
                <a:latin typeface="Courier"/>
                <a:cs typeface="Courier"/>
              </a:rPr>
              <a:t>	</a:t>
            </a:r>
            <a:r>
              <a:rPr lang="en-US" sz="1600" dirty="0">
                <a:solidFill>
                  <a:srgbClr val="FF0000"/>
                </a:solidFill>
                <a:latin typeface="Courier"/>
                <a:cs typeface="Courier"/>
              </a:rPr>
              <a:t>F0</a:t>
            </a:r>
            <a:r>
              <a:rPr lang="en-US" sz="1600" dirty="0">
                <a:latin typeface="Courier"/>
                <a:cs typeface="Courier"/>
              </a:rPr>
              <a:t>,x-8(R1</a:t>
            </a:r>
            <a:r>
              <a:rPr lang="en-US" sz="1600" dirty="0" smtClean="0">
                <a:latin typeface="Courier"/>
                <a:cs typeface="Courier"/>
              </a:rPr>
              <a:t>)</a:t>
            </a:r>
          </a:p>
          <a:p>
            <a:pPr marL="3175" indent="-3175">
              <a:buFont typeface="Monotype Sorts" charset="2"/>
              <a:buNone/>
              <a:tabLst>
                <a:tab pos="858838" algn="l"/>
                <a:tab pos="1598613" algn="l"/>
              </a:tabLst>
              <a:defRPr/>
            </a:pPr>
            <a:r>
              <a:rPr lang="en-US" sz="1600" dirty="0" smtClean="0">
                <a:latin typeface="Courier"/>
                <a:cs typeface="Courier"/>
              </a:rPr>
              <a:t>	ADDD</a:t>
            </a:r>
            <a:r>
              <a:rPr lang="en-US" sz="1600" dirty="0">
                <a:latin typeface="Courier"/>
                <a:cs typeface="Courier"/>
              </a:rPr>
              <a:t>	</a:t>
            </a:r>
            <a:r>
              <a:rPr lang="en-US" sz="1600" dirty="0">
                <a:solidFill>
                  <a:srgbClr val="FF0000"/>
                </a:solidFill>
                <a:latin typeface="Courier"/>
                <a:cs typeface="Courier"/>
              </a:rPr>
              <a:t>F4</a:t>
            </a:r>
            <a:r>
              <a:rPr lang="en-US" sz="1600" dirty="0">
                <a:latin typeface="Courier"/>
                <a:cs typeface="Courier"/>
              </a:rPr>
              <a:t>,F0,</a:t>
            </a:r>
            <a:r>
              <a:rPr lang="en-US" sz="1600" dirty="0" smtClean="0">
                <a:latin typeface="Courier"/>
                <a:cs typeface="Courier"/>
              </a:rPr>
              <a:t>F2</a:t>
            </a:r>
          </a:p>
          <a:p>
            <a:pPr marL="3175" indent="-3175">
              <a:buFont typeface="Monotype Sorts" charset="2"/>
              <a:buNone/>
              <a:tabLst>
                <a:tab pos="858838" algn="l"/>
                <a:tab pos="1598613" algn="l"/>
              </a:tabLst>
              <a:defRPr/>
            </a:pPr>
            <a:r>
              <a:rPr lang="en-US" sz="1600" dirty="0" smtClean="0">
                <a:latin typeface="Courier"/>
                <a:cs typeface="Courier"/>
              </a:rPr>
              <a:t>	SD</a:t>
            </a:r>
            <a:r>
              <a:rPr lang="en-US" sz="1600" dirty="0">
                <a:latin typeface="Courier"/>
                <a:cs typeface="Courier"/>
              </a:rPr>
              <a:t>	x-8(R1),</a:t>
            </a:r>
            <a:r>
              <a:rPr lang="en-US" sz="1600" i="1" dirty="0" smtClean="0">
                <a:solidFill>
                  <a:srgbClr val="FF0000"/>
                </a:solidFill>
                <a:latin typeface="Courier"/>
                <a:cs typeface="Courier"/>
              </a:rPr>
              <a:t>F4</a:t>
            </a:r>
            <a:endParaRPr lang="en-US" sz="1600" dirty="0" smtClean="0">
              <a:solidFill>
                <a:srgbClr val="FF0000"/>
              </a:solidFill>
              <a:latin typeface="Courier"/>
              <a:cs typeface="Courier"/>
            </a:endParaRPr>
          </a:p>
          <a:p>
            <a:pPr marL="3175" indent="-3175">
              <a:buFont typeface="Monotype Sorts" charset="2"/>
              <a:buNone/>
              <a:tabLst>
                <a:tab pos="858838" algn="l"/>
                <a:tab pos="1598613" algn="l"/>
              </a:tabLst>
              <a:defRPr/>
            </a:pPr>
            <a:r>
              <a:rPr lang="en-US" sz="1600" dirty="0" smtClean="0">
                <a:solidFill>
                  <a:srgbClr val="FF0000"/>
                </a:solidFill>
                <a:latin typeface="Courier"/>
                <a:cs typeface="Courier"/>
              </a:rPr>
              <a:t>	</a:t>
            </a:r>
            <a:r>
              <a:rPr lang="en-US" sz="1600" dirty="0" smtClean="0">
                <a:latin typeface="Courier"/>
                <a:cs typeface="Courier"/>
              </a:rPr>
              <a:t>LD</a:t>
            </a:r>
            <a:r>
              <a:rPr lang="en-US" sz="1600" dirty="0">
                <a:latin typeface="Courier"/>
                <a:cs typeface="Courier"/>
              </a:rPr>
              <a:t>	</a:t>
            </a:r>
            <a:r>
              <a:rPr lang="en-US" sz="1600" dirty="0">
                <a:solidFill>
                  <a:srgbClr val="FF0000"/>
                </a:solidFill>
                <a:latin typeface="Courier"/>
                <a:cs typeface="Courier"/>
              </a:rPr>
              <a:t>F0</a:t>
            </a:r>
            <a:r>
              <a:rPr lang="en-US" sz="1600" dirty="0">
                <a:latin typeface="Courier"/>
                <a:cs typeface="Courier"/>
              </a:rPr>
              <a:t>,x-16(R1</a:t>
            </a:r>
            <a:r>
              <a:rPr lang="en-US" sz="1600" dirty="0" smtClean="0">
                <a:latin typeface="Courier"/>
                <a:cs typeface="Courier"/>
              </a:rPr>
              <a:t>)</a:t>
            </a:r>
          </a:p>
          <a:p>
            <a:pPr marL="3175" indent="-3175">
              <a:buFont typeface="Monotype Sorts" charset="2"/>
              <a:buNone/>
              <a:tabLst>
                <a:tab pos="858838" algn="l"/>
                <a:tab pos="1598613" algn="l"/>
              </a:tabLst>
              <a:defRPr/>
            </a:pPr>
            <a:r>
              <a:rPr lang="en-US" sz="1600" dirty="0" smtClean="0">
                <a:latin typeface="Courier"/>
                <a:cs typeface="Courier"/>
              </a:rPr>
              <a:t>	ADDD</a:t>
            </a:r>
            <a:r>
              <a:rPr lang="en-US" sz="1600" dirty="0">
                <a:latin typeface="Courier"/>
                <a:cs typeface="Courier"/>
              </a:rPr>
              <a:t>	</a:t>
            </a:r>
            <a:r>
              <a:rPr lang="en-US" sz="1600" dirty="0">
                <a:solidFill>
                  <a:srgbClr val="FF0000"/>
                </a:solidFill>
                <a:latin typeface="Courier"/>
                <a:cs typeface="Courier"/>
              </a:rPr>
              <a:t>F4</a:t>
            </a:r>
            <a:r>
              <a:rPr lang="en-US" sz="1600" dirty="0">
                <a:latin typeface="Courier"/>
                <a:cs typeface="Courier"/>
              </a:rPr>
              <a:t>,F0,</a:t>
            </a:r>
            <a:r>
              <a:rPr lang="en-US" sz="1600" dirty="0" smtClean="0">
                <a:latin typeface="Courier"/>
                <a:cs typeface="Courier"/>
              </a:rPr>
              <a:t>F2</a:t>
            </a:r>
          </a:p>
          <a:p>
            <a:pPr marL="3175" indent="-3175">
              <a:buFont typeface="Monotype Sorts" charset="2"/>
              <a:buNone/>
              <a:tabLst>
                <a:tab pos="858838" algn="l"/>
                <a:tab pos="1598613" algn="l"/>
              </a:tabLst>
              <a:defRPr/>
            </a:pPr>
            <a:r>
              <a:rPr lang="en-US" sz="1600" dirty="0" smtClean="0">
                <a:latin typeface="Courier"/>
                <a:cs typeface="Courier"/>
              </a:rPr>
              <a:t>	SD</a:t>
            </a:r>
            <a:r>
              <a:rPr lang="en-US" sz="1600" dirty="0">
                <a:latin typeface="Courier"/>
                <a:cs typeface="Courier"/>
              </a:rPr>
              <a:t>	x-16(R1),</a:t>
            </a:r>
            <a:r>
              <a:rPr lang="en-US" sz="1600" i="1" dirty="0" smtClean="0">
                <a:solidFill>
                  <a:srgbClr val="FF0000"/>
                </a:solidFill>
                <a:latin typeface="Courier"/>
                <a:cs typeface="Courier"/>
              </a:rPr>
              <a:t>F4</a:t>
            </a:r>
            <a:endParaRPr lang="en-US" sz="1600" dirty="0" smtClean="0">
              <a:solidFill>
                <a:srgbClr val="FF0000"/>
              </a:solidFill>
              <a:latin typeface="Courier"/>
              <a:cs typeface="Courier"/>
            </a:endParaRPr>
          </a:p>
          <a:p>
            <a:pPr marL="3175" indent="-3175">
              <a:buFont typeface="Monotype Sorts" charset="2"/>
              <a:buNone/>
              <a:tabLst>
                <a:tab pos="858838" algn="l"/>
                <a:tab pos="1598613" algn="l"/>
              </a:tabLst>
              <a:defRPr/>
            </a:pPr>
            <a:r>
              <a:rPr lang="en-US" sz="1600" dirty="0" smtClean="0">
                <a:solidFill>
                  <a:srgbClr val="FF0000"/>
                </a:solidFill>
                <a:latin typeface="Courier"/>
                <a:cs typeface="Courier"/>
              </a:rPr>
              <a:t>	</a:t>
            </a:r>
            <a:r>
              <a:rPr lang="en-US" sz="1600" dirty="0" smtClean="0">
                <a:latin typeface="Courier"/>
                <a:cs typeface="Courier"/>
              </a:rPr>
              <a:t>LD</a:t>
            </a:r>
            <a:r>
              <a:rPr lang="en-US" sz="1600" dirty="0">
                <a:latin typeface="Courier"/>
                <a:cs typeface="Courier"/>
              </a:rPr>
              <a:t>	</a:t>
            </a:r>
            <a:r>
              <a:rPr lang="en-US" sz="1600" dirty="0">
                <a:solidFill>
                  <a:srgbClr val="FF0000"/>
                </a:solidFill>
                <a:latin typeface="Courier"/>
                <a:cs typeface="Courier"/>
              </a:rPr>
              <a:t>F0</a:t>
            </a:r>
            <a:r>
              <a:rPr lang="en-US" sz="1600" dirty="0">
                <a:latin typeface="Courier"/>
                <a:cs typeface="Courier"/>
              </a:rPr>
              <a:t>,x-24(R1</a:t>
            </a:r>
            <a:r>
              <a:rPr lang="en-US" sz="1600" dirty="0" smtClean="0">
                <a:latin typeface="Courier"/>
                <a:cs typeface="Courier"/>
              </a:rPr>
              <a:t>)</a:t>
            </a:r>
          </a:p>
          <a:p>
            <a:pPr marL="3175" indent="-3175">
              <a:buFont typeface="Monotype Sorts" charset="2"/>
              <a:buNone/>
              <a:tabLst>
                <a:tab pos="858838" algn="l"/>
                <a:tab pos="1598613" algn="l"/>
              </a:tabLst>
              <a:defRPr/>
            </a:pPr>
            <a:r>
              <a:rPr lang="en-US" sz="1600" dirty="0" smtClean="0">
                <a:latin typeface="Courier"/>
                <a:cs typeface="Courier"/>
              </a:rPr>
              <a:t>	ADDD</a:t>
            </a:r>
            <a:r>
              <a:rPr lang="en-US" sz="1600" dirty="0">
                <a:latin typeface="Courier"/>
                <a:cs typeface="Courier"/>
              </a:rPr>
              <a:t>	</a:t>
            </a:r>
            <a:r>
              <a:rPr lang="en-US" sz="1600" dirty="0">
                <a:solidFill>
                  <a:srgbClr val="FF0000"/>
                </a:solidFill>
                <a:latin typeface="Courier"/>
                <a:cs typeface="Courier"/>
              </a:rPr>
              <a:t>F4</a:t>
            </a:r>
            <a:r>
              <a:rPr lang="en-US" sz="1600" dirty="0">
                <a:latin typeface="Courier"/>
                <a:cs typeface="Courier"/>
              </a:rPr>
              <a:t>,F0,</a:t>
            </a:r>
            <a:r>
              <a:rPr lang="en-US" sz="1600" dirty="0" smtClean="0">
                <a:latin typeface="Courier"/>
                <a:cs typeface="Courier"/>
              </a:rPr>
              <a:t>F2</a:t>
            </a:r>
          </a:p>
          <a:p>
            <a:pPr marL="3175" indent="-3175">
              <a:buFont typeface="Monotype Sorts" charset="2"/>
              <a:buNone/>
              <a:tabLst>
                <a:tab pos="858838" algn="l"/>
                <a:tab pos="1598613" algn="l"/>
              </a:tabLst>
              <a:defRPr/>
            </a:pPr>
            <a:r>
              <a:rPr lang="en-US" sz="1600" dirty="0" smtClean="0">
                <a:latin typeface="Courier"/>
                <a:cs typeface="Courier"/>
              </a:rPr>
              <a:t>	SD</a:t>
            </a:r>
            <a:r>
              <a:rPr lang="en-US" sz="1600" dirty="0">
                <a:latin typeface="Courier"/>
                <a:cs typeface="Courier"/>
              </a:rPr>
              <a:t>	x-24(R1),</a:t>
            </a:r>
            <a:r>
              <a:rPr lang="en-US" sz="1600" i="1" dirty="0" smtClean="0">
                <a:solidFill>
                  <a:srgbClr val="FF0000"/>
                </a:solidFill>
                <a:latin typeface="Courier"/>
                <a:cs typeface="Courier"/>
              </a:rPr>
              <a:t>F4</a:t>
            </a:r>
            <a:endParaRPr lang="en-US" sz="1600" dirty="0" smtClean="0">
              <a:solidFill>
                <a:srgbClr val="FF0000"/>
              </a:solidFill>
              <a:latin typeface="Courier"/>
              <a:cs typeface="Courier"/>
            </a:endParaRPr>
          </a:p>
          <a:p>
            <a:pPr marL="3175" indent="-3175">
              <a:buFont typeface="Monotype Sorts" charset="2"/>
              <a:buNone/>
              <a:tabLst>
                <a:tab pos="858838" algn="l"/>
                <a:tab pos="1598613" algn="l"/>
              </a:tabLst>
              <a:defRPr/>
            </a:pPr>
            <a:r>
              <a:rPr lang="en-US" sz="1600" dirty="0" smtClean="0">
                <a:solidFill>
                  <a:srgbClr val="FF0000"/>
                </a:solidFill>
                <a:latin typeface="Courier"/>
                <a:cs typeface="Courier"/>
              </a:rPr>
              <a:t>	</a:t>
            </a:r>
            <a:r>
              <a:rPr lang="en-US" sz="1600" dirty="0" smtClean="0">
                <a:latin typeface="Courier"/>
                <a:cs typeface="Courier"/>
              </a:rPr>
              <a:t>SUBI</a:t>
            </a:r>
            <a:r>
              <a:rPr lang="en-US" sz="1600" dirty="0">
                <a:latin typeface="Courier"/>
                <a:cs typeface="Courier"/>
              </a:rPr>
              <a:t>	R1,R1,#</a:t>
            </a:r>
            <a:r>
              <a:rPr lang="en-US" sz="1600" dirty="0" smtClean="0">
                <a:latin typeface="Courier"/>
                <a:cs typeface="Courier"/>
              </a:rPr>
              <a:t>32</a:t>
            </a:r>
          </a:p>
          <a:p>
            <a:pPr marL="3175" indent="-3175">
              <a:buFont typeface="Monotype Sorts" charset="2"/>
              <a:buNone/>
              <a:tabLst>
                <a:tab pos="858838" algn="l"/>
                <a:tab pos="1598613" algn="l"/>
              </a:tabLst>
              <a:defRPr/>
            </a:pPr>
            <a:r>
              <a:rPr lang="en-US" sz="1600" dirty="0" smtClean="0">
                <a:latin typeface="Courier"/>
                <a:cs typeface="Courier"/>
              </a:rPr>
              <a:t>	BNEZ</a:t>
            </a:r>
            <a:r>
              <a:rPr lang="en-US" sz="1600" dirty="0">
                <a:latin typeface="Courier"/>
                <a:cs typeface="Courier"/>
              </a:rPr>
              <a:t>	R1,Loop</a:t>
            </a:r>
          </a:p>
        </p:txBody>
      </p:sp>
      <p:grpSp>
        <p:nvGrpSpPr>
          <p:cNvPr id="9" name="Group 8"/>
          <p:cNvGrpSpPr/>
          <p:nvPr/>
        </p:nvGrpSpPr>
        <p:grpSpPr>
          <a:xfrm>
            <a:off x="3657600" y="990600"/>
            <a:ext cx="5334000" cy="3536865"/>
            <a:chOff x="3657600" y="609600"/>
            <a:chExt cx="5334000" cy="3536865"/>
          </a:xfrm>
        </p:grpSpPr>
        <p:sp>
          <p:nvSpPr>
            <p:cNvPr id="869381" name="Rectangle 5"/>
            <p:cNvSpPr>
              <a:spLocks noChangeArrowheads="1"/>
            </p:cNvSpPr>
            <p:nvPr/>
          </p:nvSpPr>
          <p:spPr bwMode="auto">
            <a:xfrm>
              <a:off x="5486400" y="609600"/>
              <a:ext cx="3505200" cy="3536865"/>
            </a:xfrm>
            <a:prstGeom prst="rect">
              <a:avLst/>
            </a:prstGeom>
            <a:solidFill>
              <a:srgbClr val="FFFF66"/>
            </a:solidFill>
            <a:ln w="12700">
              <a:noFill/>
              <a:miter lim="800000"/>
              <a:headEnd/>
              <a:tailEnd/>
            </a:ln>
            <a:effectLst>
              <a:outerShdw blurRad="63500" dist="38099" dir="2700000" algn="ctr" rotWithShape="0">
                <a:schemeClr val="bg2">
                  <a:alpha val="74998"/>
                </a:schemeClr>
              </a:outerShdw>
            </a:effectLst>
          </p:spPr>
          <p:txBody>
            <a:bodyPr lIns="90487" tIns="44450" rIns="90487" bIns="44450">
              <a:prstTxWarp prst="textNoShape">
                <a:avLst/>
              </a:prstTxWarp>
              <a:spAutoFit/>
            </a:bodyPr>
            <a:lstStyle/>
            <a:p>
              <a:pPr marL="3175" indent="-3175">
                <a:spcBef>
                  <a:spcPct val="40000"/>
                </a:spcBef>
                <a:buFont typeface="Monotype Sorts" charset="2"/>
                <a:buNone/>
                <a:tabLst>
                  <a:tab pos="800100" algn="l"/>
                  <a:tab pos="1481138" algn="l"/>
                  <a:tab pos="1716088" algn="l"/>
                </a:tabLst>
                <a:defRPr/>
              </a:pPr>
              <a:r>
                <a:rPr lang="en-US" sz="1600" dirty="0">
                  <a:latin typeface="Courier"/>
                  <a:cs typeface="Courier"/>
                </a:rPr>
                <a:t>Loop</a:t>
              </a:r>
              <a:r>
                <a:rPr lang="en-US" sz="1600" dirty="0" smtClean="0">
                  <a:latin typeface="Courier"/>
                  <a:cs typeface="Courier"/>
                </a:rPr>
                <a:t>:	LD	</a:t>
              </a:r>
              <a:r>
                <a:rPr lang="en-US" sz="1600" dirty="0" smtClean="0">
                  <a:solidFill>
                    <a:schemeClr val="accent2"/>
                  </a:solidFill>
                  <a:latin typeface="Courier"/>
                  <a:cs typeface="Courier"/>
                </a:rPr>
                <a:t>F0</a:t>
              </a:r>
              <a:r>
                <a:rPr lang="en-US" sz="1600" dirty="0">
                  <a:latin typeface="Courier"/>
                  <a:cs typeface="Courier"/>
                </a:rPr>
                <a:t>,x(R1</a:t>
              </a:r>
              <a:r>
                <a:rPr lang="en-US" sz="1600" dirty="0" smtClean="0">
                  <a:latin typeface="Courier"/>
                  <a:cs typeface="Courier"/>
                </a:rPr>
                <a:t>)</a:t>
              </a:r>
            </a:p>
            <a:p>
              <a:pPr marL="3175" indent="-3175">
                <a:tabLst>
                  <a:tab pos="800100" algn="l"/>
                  <a:tab pos="1481138" algn="l"/>
                  <a:tab pos="1716088" algn="l"/>
                </a:tabLst>
                <a:defRPr/>
              </a:pPr>
              <a:r>
                <a:rPr lang="en-US" sz="1600" dirty="0" smtClean="0">
                  <a:latin typeface="Courier"/>
                  <a:cs typeface="Courier"/>
                </a:rPr>
                <a:t>	ADDD	</a:t>
              </a:r>
              <a:r>
                <a:rPr lang="en-US" sz="1600" dirty="0" smtClean="0">
                  <a:solidFill>
                    <a:srgbClr val="008080"/>
                  </a:solidFill>
                  <a:latin typeface="Courier"/>
                  <a:cs typeface="Courier"/>
                </a:rPr>
                <a:t>F4</a:t>
              </a:r>
              <a:r>
                <a:rPr lang="en-US" sz="1600" dirty="0">
                  <a:latin typeface="Courier"/>
                  <a:cs typeface="Courier"/>
                </a:rPr>
                <a:t>,</a:t>
              </a:r>
              <a:r>
                <a:rPr lang="en-US" sz="1600" dirty="0">
                  <a:solidFill>
                    <a:schemeClr val="accent6"/>
                  </a:solidFill>
                  <a:latin typeface="Courier"/>
                  <a:cs typeface="Courier"/>
                </a:rPr>
                <a:t>F0</a:t>
              </a:r>
              <a:r>
                <a:rPr lang="en-US" sz="1600" dirty="0">
                  <a:latin typeface="Courier"/>
                  <a:cs typeface="Courier"/>
                </a:rPr>
                <a:t>,</a:t>
              </a:r>
              <a:r>
                <a:rPr lang="en-US" sz="1600" dirty="0" smtClean="0">
                  <a:latin typeface="Courier"/>
                  <a:cs typeface="Courier"/>
                </a:rPr>
                <a:t>F2</a:t>
              </a:r>
            </a:p>
            <a:p>
              <a:pPr marL="3175" indent="-3175">
                <a:tabLst>
                  <a:tab pos="800100" algn="l"/>
                  <a:tab pos="1481138" algn="l"/>
                  <a:tab pos="1716088" algn="l"/>
                </a:tabLst>
                <a:defRPr/>
              </a:pPr>
              <a:r>
                <a:rPr lang="en-US" sz="1600" dirty="0" smtClean="0">
                  <a:latin typeface="Courier"/>
                  <a:cs typeface="Courier"/>
                </a:rPr>
                <a:t>	SD	x</a:t>
              </a:r>
              <a:r>
                <a:rPr lang="en-US" sz="1600" dirty="0">
                  <a:latin typeface="Courier"/>
                  <a:cs typeface="Courier"/>
                </a:rPr>
                <a:t>(R1),</a:t>
              </a:r>
              <a:r>
                <a:rPr lang="en-US" sz="1600" dirty="0" smtClean="0">
                  <a:solidFill>
                    <a:srgbClr val="008080"/>
                  </a:solidFill>
                  <a:latin typeface="Courier"/>
                  <a:cs typeface="Courier"/>
                </a:rPr>
                <a:t>F4</a:t>
              </a:r>
            </a:p>
            <a:p>
              <a:pPr marL="3175" indent="-3175">
                <a:tabLst>
                  <a:tab pos="800100" algn="l"/>
                  <a:tab pos="1481138" algn="l"/>
                  <a:tab pos="1716088" algn="l"/>
                </a:tabLst>
                <a:defRPr/>
              </a:pPr>
              <a:r>
                <a:rPr lang="en-US" sz="1600" dirty="0" smtClean="0">
                  <a:latin typeface="Courier"/>
                  <a:cs typeface="Courier"/>
                </a:rPr>
                <a:t>	LD	</a:t>
              </a:r>
              <a:r>
                <a:rPr lang="en-US" sz="1600" dirty="0" smtClean="0">
                  <a:solidFill>
                    <a:schemeClr val="accent2"/>
                  </a:solidFill>
                  <a:latin typeface="Courier"/>
                  <a:cs typeface="Courier"/>
                </a:rPr>
                <a:t>F6</a:t>
              </a:r>
              <a:r>
                <a:rPr lang="en-US" sz="1600" dirty="0">
                  <a:latin typeface="Courier"/>
                  <a:cs typeface="Courier"/>
                </a:rPr>
                <a:t>,x-8(R1</a:t>
              </a:r>
              <a:r>
                <a:rPr lang="en-US" sz="1600" dirty="0" smtClean="0">
                  <a:latin typeface="Courier"/>
                  <a:cs typeface="Courier"/>
                </a:rPr>
                <a:t>)</a:t>
              </a:r>
            </a:p>
            <a:p>
              <a:pPr marL="3175" indent="-3175">
                <a:tabLst>
                  <a:tab pos="800100" algn="l"/>
                  <a:tab pos="1481138" algn="l"/>
                  <a:tab pos="1716088" algn="l"/>
                </a:tabLst>
                <a:defRPr/>
              </a:pPr>
              <a:r>
                <a:rPr lang="en-US" sz="1600" dirty="0" smtClean="0">
                  <a:latin typeface="Courier"/>
                  <a:cs typeface="Courier"/>
                </a:rPr>
                <a:t>	ADDD	</a:t>
              </a:r>
              <a:r>
                <a:rPr lang="en-US" sz="1600" dirty="0" smtClean="0">
                  <a:solidFill>
                    <a:srgbClr val="008080"/>
                  </a:solidFill>
                  <a:latin typeface="Courier"/>
                  <a:cs typeface="Courier"/>
                </a:rPr>
                <a:t>F8</a:t>
              </a:r>
              <a:r>
                <a:rPr lang="en-US" sz="1600" dirty="0">
                  <a:latin typeface="Courier"/>
                  <a:cs typeface="Courier"/>
                </a:rPr>
                <a:t>,</a:t>
              </a:r>
              <a:r>
                <a:rPr lang="en-US" sz="1600" dirty="0">
                  <a:solidFill>
                    <a:srgbClr val="730000"/>
                  </a:solidFill>
                  <a:latin typeface="Courier"/>
                  <a:cs typeface="Courier"/>
                </a:rPr>
                <a:t>F6</a:t>
              </a:r>
              <a:r>
                <a:rPr lang="en-US" sz="1600" dirty="0">
                  <a:latin typeface="Courier"/>
                  <a:cs typeface="Courier"/>
                </a:rPr>
                <a:t>,</a:t>
              </a:r>
              <a:r>
                <a:rPr lang="en-US" sz="1600" dirty="0" smtClean="0">
                  <a:latin typeface="Courier"/>
                  <a:cs typeface="Courier"/>
                </a:rPr>
                <a:t>F2</a:t>
              </a:r>
            </a:p>
            <a:p>
              <a:pPr marL="3175" indent="-3175">
                <a:tabLst>
                  <a:tab pos="800100" algn="l"/>
                  <a:tab pos="1481138" algn="l"/>
                  <a:tab pos="1716088" algn="l"/>
                </a:tabLst>
                <a:defRPr/>
              </a:pPr>
              <a:r>
                <a:rPr lang="en-US" sz="1600" dirty="0" smtClean="0">
                  <a:latin typeface="Courier"/>
                  <a:cs typeface="Courier"/>
                </a:rPr>
                <a:t>	SD	x</a:t>
              </a:r>
              <a:r>
                <a:rPr lang="en-US" sz="1600" dirty="0">
                  <a:latin typeface="Courier"/>
                  <a:cs typeface="Courier"/>
                </a:rPr>
                <a:t>-8(R1),</a:t>
              </a:r>
              <a:r>
                <a:rPr lang="en-US" sz="1600" dirty="0" smtClean="0">
                  <a:solidFill>
                    <a:srgbClr val="008080"/>
                  </a:solidFill>
                  <a:latin typeface="Courier"/>
                  <a:cs typeface="Courier"/>
                </a:rPr>
                <a:t>F8</a:t>
              </a:r>
              <a:endParaRPr lang="en-US" sz="1600" i="1" dirty="0" smtClean="0">
                <a:latin typeface="Courier"/>
                <a:cs typeface="Courier"/>
              </a:endParaRPr>
            </a:p>
            <a:p>
              <a:pPr marL="3175" indent="-3175">
                <a:tabLst>
                  <a:tab pos="800100" algn="l"/>
                  <a:tab pos="1481138" algn="l"/>
                  <a:tab pos="1716088" algn="l"/>
                </a:tabLst>
                <a:defRPr/>
              </a:pPr>
              <a:r>
                <a:rPr lang="en-US" sz="1600" i="1" dirty="0" smtClean="0">
                  <a:latin typeface="Courier"/>
                  <a:cs typeface="Courier"/>
                </a:rPr>
                <a:t>	</a:t>
              </a:r>
              <a:r>
                <a:rPr lang="en-US" sz="1600" dirty="0" smtClean="0">
                  <a:latin typeface="Courier"/>
                  <a:cs typeface="Courier"/>
                </a:rPr>
                <a:t>LD	</a:t>
              </a:r>
              <a:r>
                <a:rPr lang="en-US" sz="1600" dirty="0" smtClean="0">
                  <a:solidFill>
                    <a:schemeClr val="accent2"/>
                  </a:solidFill>
                  <a:latin typeface="Courier"/>
                  <a:cs typeface="Courier"/>
                </a:rPr>
                <a:t>F10</a:t>
              </a:r>
              <a:r>
                <a:rPr lang="en-US" sz="1600" dirty="0">
                  <a:latin typeface="Courier"/>
                  <a:cs typeface="Courier"/>
                </a:rPr>
                <a:t>,x-16(R1</a:t>
              </a:r>
              <a:r>
                <a:rPr lang="en-US" sz="1600" dirty="0" smtClean="0">
                  <a:latin typeface="Courier"/>
                  <a:cs typeface="Courier"/>
                </a:rPr>
                <a:t>)</a:t>
              </a:r>
            </a:p>
            <a:p>
              <a:pPr marL="3175" indent="-3175">
                <a:tabLst>
                  <a:tab pos="800100" algn="l"/>
                  <a:tab pos="1481138" algn="l"/>
                  <a:tab pos="1716088" algn="l"/>
                </a:tabLst>
                <a:defRPr/>
              </a:pPr>
              <a:r>
                <a:rPr lang="en-US" sz="1600" dirty="0" smtClean="0">
                  <a:latin typeface="Courier"/>
                  <a:cs typeface="Courier"/>
                </a:rPr>
                <a:t>	ADDD	</a:t>
              </a:r>
              <a:r>
                <a:rPr lang="en-US" sz="1600" dirty="0" smtClean="0">
                  <a:solidFill>
                    <a:srgbClr val="008080"/>
                  </a:solidFill>
                  <a:latin typeface="Courier"/>
                  <a:cs typeface="Courier"/>
                </a:rPr>
                <a:t>F12</a:t>
              </a:r>
              <a:r>
                <a:rPr lang="en-US" sz="1600" dirty="0">
                  <a:latin typeface="Courier"/>
                  <a:cs typeface="Courier"/>
                </a:rPr>
                <a:t>,</a:t>
              </a:r>
              <a:r>
                <a:rPr lang="en-US" sz="1600" dirty="0">
                  <a:solidFill>
                    <a:srgbClr val="730000"/>
                  </a:solidFill>
                  <a:latin typeface="Courier"/>
                  <a:cs typeface="Courier"/>
                </a:rPr>
                <a:t>F10</a:t>
              </a:r>
              <a:r>
                <a:rPr lang="en-US" sz="1600" dirty="0">
                  <a:latin typeface="Courier"/>
                  <a:cs typeface="Courier"/>
                </a:rPr>
                <a:t>,</a:t>
              </a:r>
              <a:r>
                <a:rPr lang="en-US" sz="1600" dirty="0" smtClean="0">
                  <a:latin typeface="Courier"/>
                  <a:cs typeface="Courier"/>
                </a:rPr>
                <a:t>F2</a:t>
              </a:r>
            </a:p>
            <a:p>
              <a:pPr marL="3175" indent="-3175">
                <a:tabLst>
                  <a:tab pos="800100" algn="l"/>
                  <a:tab pos="1481138" algn="l"/>
                  <a:tab pos="1716088" algn="l"/>
                </a:tabLst>
                <a:defRPr/>
              </a:pPr>
              <a:r>
                <a:rPr lang="en-US" sz="1600" dirty="0" smtClean="0">
                  <a:latin typeface="Courier"/>
                  <a:cs typeface="Courier"/>
                </a:rPr>
                <a:t>	SD	x</a:t>
              </a:r>
              <a:r>
                <a:rPr lang="en-US" sz="1600" dirty="0">
                  <a:latin typeface="Courier"/>
                  <a:cs typeface="Courier"/>
                </a:rPr>
                <a:t>-16(R1),</a:t>
              </a:r>
              <a:r>
                <a:rPr lang="en-US" sz="1600" dirty="0" smtClean="0">
                  <a:solidFill>
                    <a:srgbClr val="008080"/>
                  </a:solidFill>
                  <a:latin typeface="Courier"/>
                  <a:cs typeface="Courier"/>
                </a:rPr>
                <a:t>F12</a:t>
              </a:r>
              <a:endParaRPr lang="en-US" sz="1600" i="1" dirty="0" smtClean="0">
                <a:solidFill>
                  <a:srgbClr val="008080"/>
                </a:solidFill>
                <a:latin typeface="Courier"/>
                <a:cs typeface="Courier"/>
              </a:endParaRPr>
            </a:p>
            <a:p>
              <a:pPr marL="3175" indent="-3175">
                <a:tabLst>
                  <a:tab pos="800100" algn="l"/>
                  <a:tab pos="1481138" algn="l"/>
                  <a:tab pos="1716088" algn="l"/>
                </a:tabLst>
                <a:defRPr/>
              </a:pPr>
              <a:r>
                <a:rPr lang="en-US" sz="1600" i="1" dirty="0" smtClean="0">
                  <a:solidFill>
                    <a:srgbClr val="008080"/>
                  </a:solidFill>
                  <a:latin typeface="Courier"/>
                  <a:cs typeface="Courier"/>
                </a:rPr>
                <a:t>	</a:t>
              </a:r>
              <a:r>
                <a:rPr lang="en-US" sz="1600" dirty="0" smtClean="0">
                  <a:latin typeface="Courier"/>
                  <a:cs typeface="Courier"/>
                </a:rPr>
                <a:t>LD	</a:t>
              </a:r>
              <a:r>
                <a:rPr lang="en-US" sz="1600" dirty="0" smtClean="0">
                  <a:solidFill>
                    <a:schemeClr val="accent2"/>
                  </a:solidFill>
                  <a:latin typeface="Courier"/>
                  <a:cs typeface="Courier"/>
                </a:rPr>
                <a:t>F14</a:t>
              </a:r>
              <a:r>
                <a:rPr lang="en-US" sz="1600" dirty="0">
                  <a:latin typeface="Courier"/>
                  <a:cs typeface="Courier"/>
                </a:rPr>
                <a:t>,x-24(R1</a:t>
              </a:r>
              <a:r>
                <a:rPr lang="en-US" sz="1600" dirty="0" smtClean="0">
                  <a:latin typeface="Courier"/>
                  <a:cs typeface="Courier"/>
                </a:rPr>
                <a:t>)</a:t>
              </a:r>
            </a:p>
            <a:p>
              <a:pPr marL="3175" indent="-3175">
                <a:tabLst>
                  <a:tab pos="800100" algn="l"/>
                  <a:tab pos="1481138" algn="l"/>
                  <a:tab pos="1716088" algn="l"/>
                </a:tabLst>
                <a:defRPr/>
              </a:pPr>
              <a:r>
                <a:rPr lang="en-US" sz="1600" dirty="0" smtClean="0">
                  <a:latin typeface="Courier"/>
                  <a:cs typeface="Courier"/>
                </a:rPr>
                <a:t>	ADDD	</a:t>
              </a:r>
              <a:r>
                <a:rPr lang="en-US" sz="1600" dirty="0" smtClean="0">
                  <a:solidFill>
                    <a:srgbClr val="008080"/>
                  </a:solidFill>
                  <a:latin typeface="Courier"/>
                  <a:cs typeface="Courier"/>
                </a:rPr>
                <a:t>F16</a:t>
              </a:r>
              <a:r>
                <a:rPr lang="en-US" sz="1600" dirty="0">
                  <a:latin typeface="Courier"/>
                  <a:cs typeface="Courier"/>
                </a:rPr>
                <a:t>,</a:t>
              </a:r>
              <a:r>
                <a:rPr lang="en-US" sz="1600" dirty="0">
                  <a:solidFill>
                    <a:srgbClr val="730000"/>
                  </a:solidFill>
                  <a:latin typeface="Courier"/>
                  <a:cs typeface="Courier"/>
                </a:rPr>
                <a:t>F14</a:t>
              </a:r>
              <a:r>
                <a:rPr lang="en-US" sz="1600" dirty="0">
                  <a:latin typeface="Courier"/>
                  <a:cs typeface="Courier"/>
                </a:rPr>
                <a:t>,</a:t>
              </a:r>
              <a:r>
                <a:rPr lang="en-US" sz="1600" dirty="0" smtClean="0">
                  <a:latin typeface="Courier"/>
                  <a:cs typeface="Courier"/>
                </a:rPr>
                <a:t>F2</a:t>
              </a:r>
            </a:p>
            <a:p>
              <a:pPr marL="3175" indent="-3175">
                <a:tabLst>
                  <a:tab pos="800100" algn="l"/>
                  <a:tab pos="1481138" algn="l"/>
                  <a:tab pos="1716088" algn="l"/>
                </a:tabLst>
                <a:defRPr/>
              </a:pPr>
              <a:r>
                <a:rPr lang="en-US" sz="1600" dirty="0" smtClean="0">
                  <a:latin typeface="Courier"/>
                  <a:cs typeface="Courier"/>
                </a:rPr>
                <a:t>	SD	x</a:t>
              </a:r>
              <a:r>
                <a:rPr lang="en-US" sz="1600" dirty="0">
                  <a:latin typeface="Courier"/>
                  <a:cs typeface="Courier"/>
                </a:rPr>
                <a:t>-24(R1),</a:t>
              </a:r>
              <a:r>
                <a:rPr lang="en-US" sz="1600" dirty="0" smtClean="0">
                  <a:solidFill>
                    <a:srgbClr val="008080"/>
                  </a:solidFill>
                  <a:latin typeface="Courier"/>
                  <a:cs typeface="Courier"/>
                </a:rPr>
                <a:t>F16</a:t>
              </a:r>
            </a:p>
            <a:p>
              <a:pPr marL="3175" indent="-3175">
                <a:tabLst>
                  <a:tab pos="800100" algn="l"/>
                  <a:tab pos="1481138" algn="l"/>
                  <a:tab pos="1716088" algn="l"/>
                </a:tabLst>
                <a:defRPr/>
              </a:pPr>
              <a:r>
                <a:rPr lang="en-US" sz="1600" dirty="0" smtClean="0">
                  <a:solidFill>
                    <a:srgbClr val="008080"/>
                  </a:solidFill>
                  <a:latin typeface="Courier"/>
                  <a:cs typeface="Courier"/>
                </a:rPr>
                <a:t>	</a:t>
              </a:r>
              <a:r>
                <a:rPr lang="en-US" sz="1600" dirty="0" smtClean="0">
                  <a:latin typeface="Courier"/>
                  <a:cs typeface="Courier"/>
                </a:rPr>
                <a:t>SUBI	R1</a:t>
              </a:r>
              <a:r>
                <a:rPr lang="en-US" sz="1600" dirty="0">
                  <a:latin typeface="Courier"/>
                  <a:cs typeface="Courier"/>
                </a:rPr>
                <a:t>,R1,#</a:t>
              </a:r>
              <a:r>
                <a:rPr lang="en-US" sz="1600" dirty="0" smtClean="0">
                  <a:latin typeface="Courier"/>
                  <a:cs typeface="Courier"/>
                </a:rPr>
                <a:t>32</a:t>
              </a:r>
              <a:endParaRPr lang="en-US" sz="1600" i="1" dirty="0" smtClean="0">
                <a:latin typeface="Courier"/>
                <a:cs typeface="Courier"/>
              </a:endParaRPr>
            </a:p>
            <a:p>
              <a:pPr marL="3175" indent="-3175">
                <a:buFont typeface="Monotype Sorts" charset="2"/>
                <a:buNone/>
                <a:tabLst>
                  <a:tab pos="800100" algn="l"/>
                  <a:tab pos="1481138" algn="l"/>
                  <a:tab pos="1716088" algn="l"/>
                </a:tabLst>
                <a:defRPr/>
              </a:pPr>
              <a:r>
                <a:rPr lang="en-US" sz="1600" dirty="0" smtClean="0">
                  <a:latin typeface="Courier"/>
                  <a:cs typeface="Courier"/>
                </a:rPr>
                <a:t>	BNEZ	R1,Loop</a:t>
              </a:r>
              <a:endParaRPr lang="en-US" sz="1600" dirty="0">
                <a:latin typeface="Courier"/>
                <a:cs typeface="Courier"/>
              </a:endParaRPr>
            </a:p>
          </p:txBody>
        </p:sp>
        <p:sp>
          <p:nvSpPr>
            <p:cNvPr id="182279" name="Text Box 6"/>
            <p:cNvSpPr txBox="1">
              <a:spLocks noChangeArrowheads="1"/>
            </p:cNvSpPr>
            <p:nvPr/>
          </p:nvSpPr>
          <p:spPr bwMode="auto">
            <a:xfrm>
              <a:off x="3810000" y="1628203"/>
              <a:ext cx="1143000" cy="886397"/>
            </a:xfrm>
            <a:prstGeom prst="rect">
              <a:avLst/>
            </a:prstGeom>
            <a:noFill/>
            <a:ln w="9525">
              <a:noFill/>
              <a:miter lim="800000"/>
              <a:headEnd/>
              <a:tailEnd/>
            </a:ln>
          </p:spPr>
          <p:txBody>
            <a:bodyPr>
              <a:prstTxWarp prst="textNoShape">
                <a:avLst/>
              </a:prstTxWarp>
              <a:spAutoFit/>
            </a:bodyPr>
            <a:lstStyle/>
            <a:p>
              <a:pPr>
                <a:lnSpc>
                  <a:spcPct val="120000"/>
                </a:lnSpc>
                <a:spcBef>
                  <a:spcPct val="50000"/>
                </a:spcBef>
              </a:pPr>
              <a:r>
                <a:rPr lang="en-US" sz="1800" i="1" dirty="0" smtClean="0">
                  <a:solidFill>
                    <a:srgbClr val="FF0000"/>
                  </a:solidFill>
                </a:rPr>
                <a:t>Register</a:t>
              </a:r>
              <a:endParaRPr lang="en-US" sz="1800" i="1" dirty="0">
                <a:solidFill>
                  <a:srgbClr val="FF0000"/>
                </a:solidFill>
              </a:endParaRPr>
            </a:p>
            <a:p>
              <a:pPr>
                <a:lnSpc>
                  <a:spcPct val="120000"/>
                </a:lnSpc>
                <a:spcBef>
                  <a:spcPct val="50000"/>
                </a:spcBef>
              </a:pPr>
              <a:r>
                <a:rPr lang="en-US" sz="1800" i="1" dirty="0" smtClean="0">
                  <a:solidFill>
                    <a:srgbClr val="FF0000"/>
                  </a:solidFill>
                </a:rPr>
                <a:t>renaming</a:t>
              </a:r>
            </a:p>
          </p:txBody>
        </p:sp>
        <p:sp>
          <p:nvSpPr>
            <p:cNvPr id="182280" name="AutoShape 7"/>
            <p:cNvSpPr>
              <a:spLocks noChangeArrowheads="1"/>
            </p:cNvSpPr>
            <p:nvPr/>
          </p:nvSpPr>
          <p:spPr bwMode="auto">
            <a:xfrm>
              <a:off x="3657600" y="1981200"/>
              <a:ext cx="1752600" cy="304800"/>
            </a:xfrm>
            <a:prstGeom prst="rightArrow">
              <a:avLst>
                <a:gd name="adj1" fmla="val 50000"/>
                <a:gd name="adj2" fmla="val 14375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sp>
        <p:nvSpPr>
          <p:cNvPr id="869384" name="Text Box 8"/>
          <p:cNvSpPr txBox="1">
            <a:spLocks noChangeArrowheads="1"/>
          </p:cNvSpPr>
          <p:nvPr/>
        </p:nvSpPr>
        <p:spPr bwMode="auto">
          <a:xfrm>
            <a:off x="0" y="4800600"/>
            <a:ext cx="9144000" cy="1465263"/>
          </a:xfrm>
          <a:prstGeom prst="rect">
            <a:avLst/>
          </a:prstGeom>
          <a:noFill/>
          <a:ln w="9525">
            <a:noFill/>
            <a:miter lim="800000"/>
            <a:headEnd/>
            <a:tailEnd/>
          </a:ln>
        </p:spPr>
        <p:txBody>
          <a:bodyPr>
            <a:prstTxWarp prst="textNoShape">
              <a:avLst/>
            </a:prstTxWarp>
            <a:spAutoFit/>
          </a:bodyPr>
          <a:lstStyle/>
          <a:p>
            <a:pPr marL="168275" indent="-168275">
              <a:buClr>
                <a:srgbClr val="FF0000"/>
              </a:buClr>
              <a:buFont typeface="Times" charset="0"/>
              <a:buChar char="•"/>
            </a:pPr>
            <a:r>
              <a:rPr lang="en-US" sz="1800" dirty="0"/>
              <a:t>Again Name Dependencies are Hard for Memory Accesses </a:t>
            </a:r>
          </a:p>
          <a:p>
            <a:pPr marL="627063" lvl="1" indent="-169863">
              <a:buClr>
                <a:srgbClr val="FF0000"/>
              </a:buClr>
              <a:buFontTx/>
              <a:buChar char="–"/>
            </a:pPr>
            <a:r>
              <a:rPr lang="en-US" sz="1800" dirty="0"/>
              <a:t>Does 100(R4) = 20(R6)?</a:t>
            </a:r>
          </a:p>
          <a:p>
            <a:pPr marL="627063" lvl="1" indent="-169863">
              <a:buClr>
                <a:srgbClr val="FF0000"/>
              </a:buClr>
              <a:buFontTx/>
              <a:buChar char="–"/>
            </a:pPr>
            <a:r>
              <a:rPr lang="en-US" sz="1800" dirty="0"/>
              <a:t>From different loop iterations, does 20(R6) = 20(R6)?</a:t>
            </a:r>
          </a:p>
          <a:p>
            <a:pPr marL="168275" indent="-168275">
              <a:buClr>
                <a:srgbClr val="FF0000"/>
              </a:buClr>
              <a:buFont typeface="Times" charset="0"/>
              <a:buChar char="•"/>
            </a:pPr>
            <a:r>
              <a:rPr lang="en-US" sz="1800" dirty="0"/>
              <a:t>Compiler needs to know that R1 does not change </a:t>
            </a:r>
            <a:r>
              <a:rPr lang="en-US" sz="1800" dirty="0" err="1">
                <a:sym typeface="Monotype Sorts" charset="2"/>
              </a:rPr>
              <a:t></a:t>
            </a:r>
            <a:r>
              <a:rPr lang="en-US" sz="1800" dirty="0"/>
              <a:t> </a:t>
            </a:r>
            <a:r>
              <a:rPr lang="en-US" sz="1800" i="1" dirty="0"/>
              <a:t>0(R1)≠ -8(R1)≠ -16(R1)≠ -24(R1)</a:t>
            </a:r>
            <a:r>
              <a:rPr lang="en-US" sz="1800" dirty="0"/>
              <a:t> and thus no dependencies between some loads and stores so they could be moved</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9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7" name="Rectangle 5"/>
          <p:cNvSpPr>
            <a:spLocks noGrp="1" noChangeArrowheads="1"/>
          </p:cNvSpPr>
          <p:nvPr>
            <p:ph type="title"/>
          </p:nvPr>
        </p:nvSpPr>
        <p:spPr/>
        <p:txBody>
          <a:bodyPr/>
          <a:lstStyle/>
          <a:p>
            <a:r>
              <a:rPr lang="en-US"/>
              <a:t>HW Schemes: Instruction Parallelism</a:t>
            </a:r>
          </a:p>
        </p:txBody>
      </p:sp>
      <p:sp>
        <p:nvSpPr>
          <p:cNvPr id="591878" name="Rectangle 6"/>
          <p:cNvSpPr>
            <a:spLocks noGrp="1" noChangeArrowheads="1"/>
          </p:cNvSpPr>
          <p:nvPr>
            <p:ph type="body" idx="1"/>
          </p:nvPr>
        </p:nvSpPr>
        <p:spPr/>
        <p:txBody>
          <a:bodyPr/>
          <a:lstStyle/>
          <a:p>
            <a:pPr>
              <a:lnSpc>
                <a:spcPct val="90000"/>
              </a:lnSpc>
              <a:tabLst>
                <a:tab pos="1254125" algn="l"/>
                <a:tab pos="2463800" algn="l"/>
              </a:tabLst>
            </a:pPr>
            <a:r>
              <a:rPr lang="en-US" sz="2800"/>
              <a:t>Why in HW at run time?</a:t>
            </a:r>
          </a:p>
          <a:p>
            <a:pPr lvl="1">
              <a:lnSpc>
                <a:spcPct val="90000"/>
              </a:lnSpc>
              <a:tabLst>
                <a:tab pos="1254125" algn="l"/>
                <a:tab pos="2463800" algn="l"/>
              </a:tabLst>
            </a:pPr>
            <a:r>
              <a:rPr lang="en-US" sz="2400"/>
              <a:t>Works when can’t know real dependence at compile time</a:t>
            </a:r>
          </a:p>
          <a:p>
            <a:pPr lvl="1">
              <a:lnSpc>
                <a:spcPct val="90000"/>
              </a:lnSpc>
              <a:tabLst>
                <a:tab pos="1254125" algn="l"/>
                <a:tab pos="2463800" algn="l"/>
              </a:tabLst>
            </a:pPr>
            <a:r>
              <a:rPr lang="en-US" sz="2400"/>
              <a:t>Compiler simpler</a:t>
            </a:r>
          </a:p>
          <a:p>
            <a:pPr lvl="1">
              <a:lnSpc>
                <a:spcPct val="90000"/>
              </a:lnSpc>
              <a:tabLst>
                <a:tab pos="1254125" algn="l"/>
                <a:tab pos="2463800" algn="l"/>
              </a:tabLst>
            </a:pPr>
            <a:r>
              <a:rPr lang="en-US" sz="2400"/>
              <a:t>Code for one machine runs well on another</a:t>
            </a:r>
          </a:p>
          <a:p>
            <a:pPr>
              <a:lnSpc>
                <a:spcPct val="90000"/>
              </a:lnSpc>
              <a:tabLst>
                <a:tab pos="1254125" algn="l"/>
                <a:tab pos="2463800" algn="l"/>
              </a:tabLst>
            </a:pPr>
            <a:r>
              <a:rPr lang="en-US" sz="2800"/>
              <a:t>Key idea: Allow instructions behind stall to proceed</a:t>
            </a:r>
          </a:p>
          <a:p>
            <a:pPr>
              <a:lnSpc>
                <a:spcPct val="90000"/>
              </a:lnSpc>
              <a:buFontTx/>
              <a:buNone/>
              <a:tabLst>
                <a:tab pos="1254125" algn="l"/>
                <a:tab pos="2463800" algn="l"/>
              </a:tabLst>
            </a:pPr>
            <a:r>
              <a:rPr lang="en-US" sz="2400"/>
              <a:t>		DIVD	</a:t>
            </a:r>
            <a:r>
              <a:rPr lang="en-US" sz="2400">
                <a:solidFill>
                  <a:schemeClr val="accent2"/>
                </a:solidFill>
              </a:rPr>
              <a:t>F0</a:t>
            </a:r>
            <a:r>
              <a:rPr lang="en-US" sz="2400"/>
              <a:t>,F2,F4</a:t>
            </a:r>
          </a:p>
          <a:p>
            <a:pPr>
              <a:lnSpc>
                <a:spcPct val="90000"/>
              </a:lnSpc>
              <a:buFontTx/>
              <a:buNone/>
              <a:tabLst>
                <a:tab pos="1254125" algn="l"/>
                <a:tab pos="2463800" algn="l"/>
              </a:tabLst>
            </a:pPr>
            <a:r>
              <a:rPr lang="en-US" sz="2400"/>
              <a:t>		ADDD	F10,</a:t>
            </a:r>
            <a:r>
              <a:rPr lang="en-US" sz="2400">
                <a:solidFill>
                  <a:schemeClr val="accent2"/>
                </a:solidFill>
              </a:rPr>
              <a:t>F0</a:t>
            </a:r>
            <a:r>
              <a:rPr lang="en-US" sz="2400"/>
              <a:t>,F8</a:t>
            </a:r>
          </a:p>
          <a:p>
            <a:pPr>
              <a:lnSpc>
                <a:spcPct val="90000"/>
              </a:lnSpc>
              <a:buFontTx/>
              <a:buNone/>
              <a:tabLst>
                <a:tab pos="1254125" algn="l"/>
                <a:tab pos="2463800" algn="l"/>
              </a:tabLst>
            </a:pPr>
            <a:r>
              <a:rPr lang="en-US" sz="2400"/>
              <a:t>		</a:t>
            </a:r>
            <a:r>
              <a:rPr lang="en-US" sz="2400">
                <a:solidFill>
                  <a:schemeClr val="accent1"/>
                </a:solidFill>
              </a:rPr>
              <a:t>SUBD	F12,F8,F14</a:t>
            </a:r>
            <a:endParaRPr lang="en-US" sz="2800"/>
          </a:p>
          <a:p>
            <a:pPr lvl="1">
              <a:lnSpc>
                <a:spcPct val="90000"/>
              </a:lnSpc>
              <a:tabLst>
                <a:tab pos="1254125" algn="l"/>
                <a:tab pos="2463800" algn="l"/>
              </a:tabLst>
            </a:pPr>
            <a:r>
              <a:rPr lang="en-US" sz="2400"/>
              <a:t>Enables out-of-order execution =&gt; out-of-order completion</a:t>
            </a:r>
          </a:p>
          <a:p>
            <a:pPr lvl="1">
              <a:lnSpc>
                <a:spcPct val="90000"/>
              </a:lnSpc>
              <a:tabLst>
                <a:tab pos="1254125" algn="l"/>
                <a:tab pos="2463800" algn="l"/>
              </a:tabLst>
            </a:pPr>
            <a:r>
              <a:rPr lang="en-US" sz="2400"/>
              <a:t>ID stage checks for structural and data hazards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80" name="Rectangle 4"/>
          <p:cNvSpPr>
            <a:spLocks noGrp="1" noChangeArrowheads="1"/>
          </p:cNvSpPr>
          <p:nvPr>
            <p:ph type="title"/>
          </p:nvPr>
        </p:nvSpPr>
        <p:spPr/>
        <p:txBody>
          <a:bodyPr/>
          <a:lstStyle/>
          <a:p>
            <a:r>
              <a:rPr lang="en-US"/>
              <a:t>Out of Order Execution</a:t>
            </a:r>
          </a:p>
        </p:txBody>
      </p:sp>
      <p:sp>
        <p:nvSpPr>
          <p:cNvPr id="715781" name="Rectangle 5"/>
          <p:cNvSpPr>
            <a:spLocks noGrp="1" noChangeArrowheads="1"/>
          </p:cNvSpPr>
          <p:nvPr>
            <p:ph type="body" idx="1"/>
          </p:nvPr>
        </p:nvSpPr>
        <p:spPr/>
        <p:txBody>
          <a:bodyPr/>
          <a:lstStyle/>
          <a:p>
            <a:pPr marL="338138" indent="-338138">
              <a:lnSpc>
                <a:spcPct val="90000"/>
              </a:lnSpc>
            </a:pPr>
            <a:r>
              <a:rPr lang="en-US" dirty="0"/>
              <a:t>Out-of-order execution divides ID stage:</a:t>
            </a:r>
          </a:p>
          <a:p>
            <a:pPr marL="914400" lvl="1" indent="-457200">
              <a:lnSpc>
                <a:spcPct val="90000"/>
              </a:lnSpc>
              <a:buFont typeface="Arial" charset="0"/>
              <a:buAutoNum type="arabicPeriod"/>
            </a:pPr>
            <a:r>
              <a:rPr lang="en-US" dirty="0"/>
              <a:t>Issue—decode instructions, check for structural hazards</a:t>
            </a:r>
          </a:p>
          <a:p>
            <a:pPr marL="914400" lvl="1" indent="-457200">
              <a:lnSpc>
                <a:spcPct val="90000"/>
              </a:lnSpc>
              <a:buFont typeface="Arial" charset="0"/>
              <a:buAutoNum type="arabicPeriod"/>
            </a:pPr>
            <a:r>
              <a:rPr lang="en-US" dirty="0"/>
              <a:t>Read operands—wait until no data hazards, then read operands</a:t>
            </a:r>
          </a:p>
          <a:p>
            <a:pPr marL="338138" indent="-338138">
              <a:lnSpc>
                <a:spcPct val="90000"/>
              </a:lnSpc>
            </a:pPr>
            <a:r>
              <a:rPr lang="en-US" dirty="0"/>
              <a:t>Scoreboards allow instruction to execute whenever 1 &amp; 2 hold, not waiting for prior instructions</a:t>
            </a:r>
          </a:p>
          <a:p>
            <a:pPr marL="338138" indent="-338138">
              <a:lnSpc>
                <a:spcPct val="90000"/>
              </a:lnSpc>
            </a:pPr>
            <a:r>
              <a:rPr lang="en-US" dirty="0"/>
              <a:t>CDC 6600: In order issue, out of order execution, out of order </a:t>
            </a:r>
            <a:r>
              <a:rPr lang="en-US" dirty="0" smtClean="0"/>
              <a:t>commit / completion</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3" name="Rectangle 7"/>
          <p:cNvSpPr>
            <a:spLocks noGrp="1" noChangeArrowheads="1"/>
          </p:cNvSpPr>
          <p:nvPr>
            <p:ph type="title"/>
          </p:nvPr>
        </p:nvSpPr>
        <p:spPr/>
        <p:txBody>
          <a:bodyPr/>
          <a:lstStyle/>
          <a:p>
            <a:r>
              <a:rPr lang="en-US"/>
              <a:t>Scoreboard Implications</a:t>
            </a:r>
          </a:p>
        </p:txBody>
      </p:sp>
      <p:sp>
        <p:nvSpPr>
          <p:cNvPr id="592904" name="Rectangle 8"/>
          <p:cNvSpPr>
            <a:spLocks noGrp="1" noChangeArrowheads="1"/>
          </p:cNvSpPr>
          <p:nvPr>
            <p:ph type="body" idx="1"/>
          </p:nvPr>
        </p:nvSpPr>
        <p:spPr/>
        <p:txBody>
          <a:bodyPr/>
          <a:lstStyle/>
          <a:p>
            <a:pPr>
              <a:lnSpc>
                <a:spcPct val="90000"/>
              </a:lnSpc>
              <a:tabLst>
                <a:tab pos="2005013" algn="l"/>
                <a:tab pos="2906713" algn="l"/>
              </a:tabLst>
            </a:pPr>
            <a:r>
              <a:rPr lang="en-US" sz="2800"/>
              <a:t>Out-of-order completion </a:t>
            </a:r>
            <a:r>
              <a:rPr lang="en-US" sz="2800">
                <a:sym typeface="Monotype Sorts" charset="2"/>
              </a:rPr>
              <a:t></a:t>
            </a:r>
            <a:r>
              <a:rPr lang="en-US" sz="2800"/>
              <a:t> WAR, WAW hazards</a:t>
            </a:r>
          </a:p>
          <a:p>
            <a:pPr lvl="2">
              <a:lnSpc>
                <a:spcPct val="90000"/>
              </a:lnSpc>
              <a:buFontTx/>
              <a:buNone/>
              <a:tabLst>
                <a:tab pos="2005013" algn="l"/>
                <a:tab pos="2906713" algn="l"/>
              </a:tabLst>
            </a:pPr>
            <a:r>
              <a:rPr lang="en-US" sz="2000"/>
              <a:t>Example:	DIVID 	F0, F2, F4</a:t>
            </a:r>
          </a:p>
          <a:p>
            <a:pPr lvl="2">
              <a:lnSpc>
                <a:spcPct val="90000"/>
              </a:lnSpc>
              <a:buFontTx/>
              <a:buNone/>
              <a:tabLst>
                <a:tab pos="2005013" algn="l"/>
                <a:tab pos="2906713" algn="l"/>
              </a:tabLst>
            </a:pPr>
            <a:r>
              <a:rPr lang="en-US" sz="2000"/>
              <a:t> 		ADDD	F10, F0, F8</a:t>
            </a:r>
          </a:p>
          <a:p>
            <a:pPr lvl="2">
              <a:lnSpc>
                <a:spcPct val="90000"/>
              </a:lnSpc>
              <a:buFontTx/>
              <a:buNone/>
              <a:tabLst>
                <a:tab pos="2005013" algn="l"/>
                <a:tab pos="2906713" algn="l"/>
              </a:tabLst>
            </a:pPr>
            <a:r>
              <a:rPr lang="en-US" sz="2000"/>
              <a:t> 		SUBD	F8, F8, F8</a:t>
            </a:r>
          </a:p>
          <a:p>
            <a:pPr>
              <a:lnSpc>
                <a:spcPct val="90000"/>
              </a:lnSpc>
              <a:tabLst>
                <a:tab pos="2005013" algn="l"/>
                <a:tab pos="2906713" algn="l"/>
              </a:tabLst>
            </a:pPr>
            <a:r>
              <a:rPr lang="en-US" sz="2800"/>
              <a:t>Solutions for WAR</a:t>
            </a:r>
          </a:p>
          <a:p>
            <a:pPr lvl="1">
              <a:lnSpc>
                <a:spcPct val="90000"/>
              </a:lnSpc>
              <a:tabLst>
                <a:tab pos="2005013" algn="l"/>
                <a:tab pos="2906713" algn="l"/>
              </a:tabLst>
            </a:pPr>
            <a:r>
              <a:rPr lang="en-US" sz="2400"/>
              <a:t>Queue both the operation and copies of its operands</a:t>
            </a:r>
          </a:p>
          <a:p>
            <a:pPr lvl="1">
              <a:lnSpc>
                <a:spcPct val="90000"/>
              </a:lnSpc>
              <a:tabLst>
                <a:tab pos="2005013" algn="l"/>
                <a:tab pos="2906713" algn="l"/>
              </a:tabLst>
            </a:pPr>
            <a:r>
              <a:rPr lang="en-US" sz="2400"/>
              <a:t>Read registers only during Read Operands stage</a:t>
            </a:r>
          </a:p>
          <a:p>
            <a:pPr>
              <a:lnSpc>
                <a:spcPct val="90000"/>
              </a:lnSpc>
              <a:tabLst>
                <a:tab pos="2005013" algn="l"/>
                <a:tab pos="2906713" algn="l"/>
              </a:tabLst>
            </a:pPr>
            <a:r>
              <a:rPr lang="en-US" sz="2800"/>
              <a:t>For WAW, must detect hazard: stall until other completes</a:t>
            </a:r>
          </a:p>
          <a:p>
            <a:pPr>
              <a:lnSpc>
                <a:spcPct val="90000"/>
              </a:lnSpc>
              <a:tabLst>
                <a:tab pos="2005013" algn="l"/>
                <a:tab pos="2906713" algn="l"/>
              </a:tabLst>
            </a:pPr>
            <a:r>
              <a:rPr lang="en-US" sz="2800"/>
              <a:t>Scoreboard keeps track of dependencies, state or operations</a:t>
            </a:r>
          </a:p>
          <a:p>
            <a:pPr lvl="1">
              <a:lnSpc>
                <a:spcPct val="90000"/>
              </a:lnSpc>
              <a:tabLst>
                <a:tab pos="2005013" algn="l"/>
                <a:tab pos="2906713" algn="l"/>
              </a:tabLst>
            </a:pPr>
            <a:r>
              <a:rPr lang="en-US" sz="2400"/>
              <a:t>Replace ID, EX, WB with 4 stages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7" name="Rectangle 7"/>
          <p:cNvSpPr>
            <a:spLocks noGrp="1" noChangeArrowheads="1"/>
          </p:cNvSpPr>
          <p:nvPr>
            <p:ph type="title"/>
          </p:nvPr>
        </p:nvSpPr>
        <p:spPr/>
        <p:txBody>
          <a:bodyPr/>
          <a:lstStyle/>
          <a:p>
            <a:r>
              <a:rPr lang="en-US"/>
              <a:t>Four Stages of Scoreboard</a:t>
            </a:r>
          </a:p>
        </p:txBody>
      </p:sp>
      <p:sp>
        <p:nvSpPr>
          <p:cNvPr id="593928" name="Rectangle 8"/>
          <p:cNvSpPr>
            <a:spLocks noGrp="1" noChangeArrowheads="1"/>
          </p:cNvSpPr>
          <p:nvPr>
            <p:ph type="body" idx="1"/>
          </p:nvPr>
        </p:nvSpPr>
        <p:spPr/>
        <p:txBody>
          <a:bodyPr/>
          <a:lstStyle/>
          <a:p>
            <a:pPr marL="533400" indent="-533400">
              <a:lnSpc>
                <a:spcPct val="90000"/>
              </a:lnSpc>
              <a:buFont typeface="Times" charset="0"/>
              <a:buAutoNum type="arabicPeriod"/>
            </a:pPr>
            <a:r>
              <a:rPr lang="en-US" sz="1800" dirty="0"/>
              <a:t>Issue—decode instructions &amp; check for structural hazards (ID1). </a:t>
            </a:r>
          </a:p>
          <a:p>
            <a:pPr marL="914400" lvl="1" indent="-457200">
              <a:lnSpc>
                <a:spcPct val="90000"/>
              </a:lnSpc>
            </a:pPr>
            <a:r>
              <a:rPr lang="en-US" sz="1600" dirty="0"/>
              <a:t>If a functional unit for the instruction is free and no other active instruction has the same destination register (WAW), the scoreboard issues the instruction to the functional unit and updates its internal data structure. </a:t>
            </a:r>
          </a:p>
          <a:p>
            <a:pPr marL="914400" lvl="1" indent="-457200">
              <a:lnSpc>
                <a:spcPct val="90000"/>
              </a:lnSpc>
            </a:pPr>
            <a:r>
              <a:rPr lang="en-US" sz="1600" dirty="0"/>
              <a:t>If a structural or WAW hazard exists, then the instruction issue stalls, and no further instructions will issue until these hazards are cleared. </a:t>
            </a:r>
          </a:p>
          <a:p>
            <a:pPr marL="533400" indent="-533400">
              <a:lnSpc>
                <a:spcPct val="90000"/>
              </a:lnSpc>
              <a:buFont typeface="Times" charset="0"/>
              <a:buAutoNum type="arabicPeriod"/>
            </a:pPr>
            <a:r>
              <a:rPr lang="en-US" sz="1800" dirty="0"/>
              <a:t>Read operands—wait until no data hazards, then read operands (ID2).</a:t>
            </a:r>
          </a:p>
          <a:p>
            <a:pPr marL="914400" lvl="1" indent="-457200">
              <a:lnSpc>
                <a:spcPct val="90000"/>
              </a:lnSpc>
            </a:pPr>
            <a:r>
              <a:rPr lang="en-US" sz="1600" dirty="0"/>
              <a:t>A source operand is available if no earlier issued active instruction is going to write it, or if the register containing the operand is being written by a currently active functional unit. </a:t>
            </a:r>
          </a:p>
          <a:p>
            <a:pPr marL="914400" lvl="1" indent="-457200">
              <a:lnSpc>
                <a:spcPct val="90000"/>
              </a:lnSpc>
            </a:pPr>
            <a:r>
              <a:rPr lang="en-US" sz="1600" dirty="0"/>
              <a:t>When the source operands are available, the scoreboard tells the functional unit to proceed to read the operands from the registers and begin execution. </a:t>
            </a:r>
          </a:p>
          <a:p>
            <a:pPr marL="914400" lvl="1" indent="-457200">
              <a:lnSpc>
                <a:spcPct val="90000"/>
              </a:lnSpc>
            </a:pPr>
            <a:r>
              <a:rPr lang="en-US" sz="1600" dirty="0"/>
              <a:t>The scoreboard resolves RAW hazards dynamically in this step, and instructions may be sent into execution out of order.</a:t>
            </a:r>
          </a:p>
          <a:p>
            <a:pPr marL="533400" indent="-533400">
              <a:lnSpc>
                <a:spcPct val="90000"/>
              </a:lnSpc>
              <a:buFont typeface="Times" charset="0"/>
              <a:buAutoNum type="arabicPeriod"/>
            </a:pPr>
            <a:r>
              <a:rPr lang="en-US" sz="1800" dirty="0"/>
              <a:t>Execution—operate on operands (EX)</a:t>
            </a:r>
          </a:p>
          <a:p>
            <a:pPr marL="914400" lvl="1" indent="-457200">
              <a:lnSpc>
                <a:spcPct val="90000"/>
              </a:lnSpc>
            </a:pPr>
            <a:r>
              <a:rPr lang="en-US" sz="1600" dirty="0"/>
              <a:t>The functional unit begins execution upon receiving operands. When the result is ready, it notifies the scoreboard that it has completed execution. </a:t>
            </a:r>
          </a:p>
          <a:p>
            <a:pPr marL="533400" indent="-533400">
              <a:lnSpc>
                <a:spcPct val="90000"/>
              </a:lnSpc>
              <a:buFont typeface="Times" charset="0"/>
              <a:buAutoNum type="arabicPeriod"/>
            </a:pPr>
            <a:r>
              <a:rPr lang="en-US" sz="1800" dirty="0"/>
              <a:t>Write result—finish execution (WB)</a:t>
            </a:r>
          </a:p>
          <a:p>
            <a:pPr marL="914400" lvl="1" indent="-457200">
              <a:lnSpc>
                <a:spcPct val="90000"/>
              </a:lnSpc>
            </a:pPr>
            <a:r>
              <a:rPr lang="en-US" sz="1600" dirty="0"/>
              <a:t>Once the scoreboard is aware that the functional unit has completed execution, the scoreboard checks for WAR hazards. If none, it writes results, otherwise it stalls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39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2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392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392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392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39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8" grpId="0" build="p"/>
    </p:bldLst>
  </p:timing>
</p:sld>
</file>

<file path=ppt/theme/theme1.xml><?xml version="1.0" encoding="utf-8"?>
<a:theme xmlns:a="http://schemas.openxmlformats.org/drawingml/2006/main" name="UMBC">
  <a:themeElements>
    <a:clrScheme name="UMB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UMBC">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lnDef>
  </a:objectDefaults>
  <a:extraClrSchemeLst>
    <a:extraClrScheme>
      <a:clrScheme name="UMBC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MB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BC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B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B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B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MB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X:Templates:My Templates:UMBC.pot</Template>
  <TotalTime>2662</TotalTime>
  <Words>1252</Words>
  <Application>Microsoft Macintosh PowerPoint</Application>
  <PresentationFormat>On-screen Show (4:3)</PresentationFormat>
  <Paragraphs>183</Paragraphs>
  <Slides>37</Slides>
  <Notes>18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UMBC</vt:lpstr>
      <vt:lpstr>Document</vt:lpstr>
      <vt:lpstr>Bitmap Image</vt:lpstr>
      <vt:lpstr>Worksheet</vt:lpstr>
      <vt:lpstr>CMSC 611: Advanced Computer Architecture</vt:lpstr>
      <vt:lpstr>Major Assumptions</vt:lpstr>
      <vt:lpstr>Inter-instruction Dependence</vt:lpstr>
      <vt:lpstr>Dependence Classifications</vt:lpstr>
      <vt:lpstr>Example: Name Dependence</vt:lpstr>
      <vt:lpstr>HW Schemes: Instruction Parallelism</vt:lpstr>
      <vt:lpstr>Out of Order Execution</vt:lpstr>
      <vt:lpstr>Scoreboard Implications</vt:lpstr>
      <vt:lpstr>Four Stages of Scoreboard</vt:lpstr>
      <vt:lpstr>PowerPoint Presentation</vt:lpstr>
      <vt:lpstr>Three Parts of the Scoreboard</vt:lpstr>
      <vt:lpstr>CDC Scoreboard</vt:lpstr>
      <vt:lpstr>Scoreboard Example</vt:lpstr>
      <vt:lpstr>Scoreboard Example Cycle 1</vt:lpstr>
      <vt:lpstr>Scoreboard Example Cycle 2</vt:lpstr>
      <vt:lpstr>Scoreboard Example Cycle 3</vt:lpstr>
      <vt:lpstr>Scoreboard Example Cycle 4</vt:lpstr>
      <vt:lpstr>Scoreboard Example Cycle 5</vt:lpstr>
      <vt:lpstr>Scoreboard Example Cycle 6</vt:lpstr>
      <vt:lpstr>Scoreboard Example Cycle 7</vt:lpstr>
      <vt:lpstr>Scoreboard Example Cycle 8a</vt:lpstr>
      <vt:lpstr>Scoreboard Example Cycle 8b</vt:lpstr>
      <vt:lpstr>Scoreboard Example Cycle 9</vt:lpstr>
      <vt:lpstr>Scoreboard Example Cycle 11</vt:lpstr>
      <vt:lpstr>Scoreboard Example Cycle 12</vt:lpstr>
      <vt:lpstr>Scoreboard Example Cycle 13</vt:lpstr>
      <vt:lpstr>Scoreboard Example Cycle 14</vt:lpstr>
      <vt:lpstr>Scoreboard Example Cycle 15</vt:lpstr>
      <vt:lpstr>Scoreboard Example Cycle 16</vt:lpstr>
      <vt:lpstr>Scoreboard Example Cycle 17</vt:lpstr>
      <vt:lpstr>Scoreboard Example Cycle 18</vt:lpstr>
      <vt:lpstr>Scoreboard Example Cycle 19</vt:lpstr>
      <vt:lpstr>Scoreboard Example Cycle 20</vt:lpstr>
      <vt:lpstr>Scoreboard Example Cycle 21</vt:lpstr>
      <vt:lpstr>Scoreboard Example Cycle 22</vt:lpstr>
      <vt:lpstr>Scoreboard Example Cycle 61</vt:lpstr>
      <vt:lpstr>Scoreboard Example Cycle 62</vt:lpstr>
    </vt:vector>
  </TitlesOfParts>
  <Company>˧怀쿘Ί뿿킀΂쿘˧뛼뿿큰</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611: Advanced Computer Architecture</dc:title>
  <dc:creator>Marc Olano</dc:creator>
  <cp:lastModifiedBy>Marc Olano</cp:lastModifiedBy>
  <cp:revision>55</cp:revision>
  <cp:lastPrinted>2003-09-04T21:28:06Z</cp:lastPrinted>
  <dcterms:created xsi:type="dcterms:W3CDTF">2010-09-30T16:45:18Z</dcterms:created>
  <dcterms:modified xsi:type="dcterms:W3CDTF">2012-10-01T18:41:44Z</dcterms:modified>
</cp:coreProperties>
</file>