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0"/>
  </p:notesMasterIdLst>
  <p:sldIdLst>
    <p:sldId id="822" r:id="rId3"/>
    <p:sldId id="258" r:id="rId4"/>
    <p:sldId id="296" r:id="rId5"/>
    <p:sldId id="297" r:id="rId6"/>
    <p:sldId id="298" r:id="rId7"/>
    <p:sldId id="299" r:id="rId8"/>
    <p:sldId id="300" r:id="rId9"/>
    <p:sldId id="302" r:id="rId10"/>
    <p:sldId id="303" r:id="rId11"/>
    <p:sldId id="304" r:id="rId12"/>
    <p:sldId id="305" r:id="rId13"/>
    <p:sldId id="306" r:id="rId14"/>
    <p:sldId id="307" r:id="rId15"/>
    <p:sldId id="308" r:id="rId16"/>
    <p:sldId id="309" r:id="rId17"/>
    <p:sldId id="310" r:id="rId18"/>
    <p:sldId id="311" r:id="rId19"/>
    <p:sldId id="313" r:id="rId20"/>
    <p:sldId id="315" r:id="rId21"/>
    <p:sldId id="823" r:id="rId22"/>
    <p:sldId id="316" r:id="rId23"/>
    <p:sldId id="318" r:id="rId24"/>
    <p:sldId id="319" r:id="rId25"/>
    <p:sldId id="320" r:id="rId26"/>
    <p:sldId id="824" r:id="rId27"/>
    <p:sldId id="825" r:id="rId28"/>
    <p:sldId id="847" r:id="rId29"/>
    <p:sldId id="261" r:id="rId30"/>
    <p:sldId id="345" r:id="rId31"/>
    <p:sldId id="262" r:id="rId32"/>
    <p:sldId id="264" r:id="rId33"/>
    <p:sldId id="265" r:id="rId34"/>
    <p:sldId id="266" r:id="rId35"/>
    <p:sldId id="267" r:id="rId36"/>
    <p:sldId id="268" r:id="rId37"/>
    <p:sldId id="269" r:id="rId38"/>
    <p:sldId id="270" r:id="rId39"/>
    <p:sldId id="271" r:id="rId41"/>
    <p:sldId id="272" r:id="rId42"/>
    <p:sldId id="849" r:id="rId43"/>
    <p:sldId id="848" r:id="rId44"/>
    <p:sldId id="850" r:id="rId45"/>
    <p:sldId id="851" r:id="rId46"/>
    <p:sldId id="275" r:id="rId47"/>
    <p:sldId id="276" r:id="rId48"/>
    <p:sldId id="277" r:id="rId49"/>
    <p:sldId id="278" r:id="rId50"/>
    <p:sldId id="279" r:id="rId51"/>
    <p:sldId id="280" r:id="rId52"/>
    <p:sldId id="281" r:id="rId53"/>
    <p:sldId id="282" r:id="rId54"/>
    <p:sldId id="283" r:id="rId55"/>
    <p:sldId id="284" r:id="rId56"/>
    <p:sldId id="285" r:id="rId57"/>
    <p:sldId id="286" r:id="rId58"/>
    <p:sldId id="287" r:id="rId59"/>
    <p:sldId id="288" r:id="rId60"/>
    <p:sldId id="289" r:id="rId61"/>
    <p:sldId id="290" r:id="rId62"/>
    <p:sldId id="291" r:id="rId63"/>
    <p:sldId id="292" r:id="rId64"/>
    <p:sldId id="293" r:id="rId65"/>
    <p:sldId id="294" r:id="rId66"/>
    <p:sldId id="295" r:id="rId67"/>
    <p:sldId id="826" r:id="rId68"/>
    <p:sldId id="827" r:id="rId69"/>
    <p:sldId id="828" r:id="rId70"/>
    <p:sldId id="829" r:id="rId71"/>
    <p:sldId id="830" r:id="rId72"/>
    <p:sldId id="301" r:id="rId73"/>
    <p:sldId id="831" r:id="rId74"/>
    <p:sldId id="832" r:id="rId75"/>
    <p:sldId id="833" r:id="rId76"/>
    <p:sldId id="834" r:id="rId77"/>
    <p:sldId id="835" r:id="rId78"/>
    <p:sldId id="836" r:id="rId79"/>
    <p:sldId id="837" r:id="rId80"/>
    <p:sldId id="838" r:id="rId81"/>
    <p:sldId id="839" r:id="rId82"/>
    <p:sldId id="840" r:id="rId83"/>
    <p:sldId id="312" r:id="rId84"/>
    <p:sldId id="841" r:id="rId85"/>
    <p:sldId id="314" r:id="rId86"/>
    <p:sldId id="842" r:id="rId87"/>
    <p:sldId id="843" r:id="rId88"/>
    <p:sldId id="844" r:id="rId89"/>
    <p:sldId id="845" r:id="rId90"/>
    <p:sldId id="846" r:id="rId91"/>
    <p:sldId id="321" r:id="rId92"/>
    <p:sldId id="322" r:id="rId93"/>
    <p:sldId id="323" r:id="rId94"/>
    <p:sldId id="346" r:id="rId95"/>
    <p:sldId id="382" r:id="rId96"/>
  </p:sldIdLst>
  <p:sldSz cx="9144000" cy="6858000" type="screen4x3"/>
  <p:notesSz cx="6858000" cy="9144000"/>
  <p:defaultTextStyle>
    <a:defPPr>
      <a:defRPr lang="zh-CN"/>
    </a:defPPr>
    <a:lvl1pPr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6046" autoAdjust="0"/>
  </p:normalViewPr>
  <p:slideViewPr>
    <p:cSldViewPr snapToGrid="0" snapToObjects="1">
      <p:cViewPr varScale="1">
        <p:scale>
          <a:sx n="72" d="100"/>
          <a:sy n="72" d="100"/>
        </p:scale>
        <p:origin x="2128"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tableStyles" Target="tableStyles.xml"/><Relationship Id="rId98" Type="http://schemas.openxmlformats.org/officeDocument/2006/relationships/viewProps" Target="viewProps.xml"/><Relationship Id="rId97" Type="http://schemas.openxmlformats.org/officeDocument/2006/relationships/presProps" Target="presProps.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2130" b="0" i="0" u="none" strike="noStrike" kern="1200" baseline="0">
                <a:solidFill>
                  <a:schemeClr val="tx2"/>
                </a:solidFill>
                <a:latin typeface="+mn-lt"/>
                <a:ea typeface="+mn-ea"/>
                <a:cs typeface="+mn-cs"/>
              </a:defRPr>
            </a:pPr>
            <a:r>
              <a:rPr lang="en-US" b="0"/>
              <a:t>4K-entry 2-bits BPB for SPEC89 (IBM Power)</a:t>
            </a:r>
            <a:endParaRPr lang="en-US" b="0"/>
          </a:p>
        </c:rich>
      </c:tx>
      <c:layout>
        <c:manualLayout>
          <c:xMode val="edge"/>
          <c:yMode val="edge"/>
          <c:x val="0.211221122112211"/>
          <c:y val="0.0203389830508475"/>
        </c:manualLayout>
      </c:layout>
      <c:overlay val="0"/>
      <c:spPr>
        <a:noFill/>
        <a:ln>
          <a:noFill/>
        </a:ln>
        <a:effectLst/>
      </c:spPr>
    </c:title>
    <c:autoTitleDeleted val="0"/>
    <c:plotArea>
      <c:layout>
        <c:manualLayout>
          <c:layoutTarget val="inner"/>
          <c:xMode val="edge"/>
          <c:yMode val="edge"/>
          <c:x val="0.15427694726565"/>
          <c:y val="0.1257967089663"/>
          <c:w val="0.813790685584592"/>
          <c:h val="0.772508593908356"/>
        </c:manualLayout>
      </c:layout>
      <c:barChart>
        <c:barDir val="bar"/>
        <c:grouping val="clustered"/>
        <c:varyColors val="0"/>
        <c:ser>
          <c:idx val="0"/>
          <c:order val="0"/>
          <c:tx>
            <c:strRef>
              <c:f>Sheet1!$A$2</c:f>
              <c:strCache>
                <c:ptCount val="1"/>
                <c:pt idx="0">
                  <c:v>mispredictions</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800" b="0" i="0" u="none" strike="noStrike" kern="1200" baseline="0">
                    <a:solidFill>
                      <a:srgbClr val="FFFF00"/>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a:solidFill>
                        <a:schemeClr val="tx2">
                          <a:lumMod val="35000"/>
                          <a:lumOff val="65000"/>
                        </a:schemeClr>
                      </a:solidFill>
                    </a:ln>
                    <a:effectLst/>
                  </c:spPr>
                </c15:leaderLines>
              </c:ext>
            </c:extLst>
          </c:dLbls>
          <c:cat>
            <c:strRef>
              <c:f>Sheet1!$B$1:$K$1</c:f>
              <c:strCache>
                <c:ptCount val="10"/>
                <c:pt idx="0">
                  <c:v>nasa7</c:v>
                </c:pt>
                <c:pt idx="1">
                  <c:v>matrix300</c:v>
                </c:pt>
                <c:pt idx="2">
                  <c:v>tomcatv</c:v>
                </c:pt>
                <c:pt idx="3">
                  <c:v>doduc</c:v>
                </c:pt>
                <c:pt idx="4">
                  <c:v>spice</c:v>
                </c:pt>
                <c:pt idx="5">
                  <c:v>fpppp</c:v>
                </c:pt>
                <c:pt idx="6">
                  <c:v>gcc</c:v>
                </c:pt>
                <c:pt idx="7">
                  <c:v>espresso</c:v>
                </c:pt>
                <c:pt idx="8">
                  <c:v>entott</c:v>
                </c:pt>
                <c:pt idx="9">
                  <c:v>li</c:v>
                </c:pt>
              </c:strCache>
            </c:strRef>
          </c:cat>
          <c:val>
            <c:numRef>
              <c:f>Sheet1!$B$2:$K$2</c:f>
              <c:numCache>
                <c:formatCode>0%</c:formatCode>
                <c:ptCount val="10"/>
                <c:pt idx="0">
                  <c:v>0.01</c:v>
                </c:pt>
                <c:pt idx="1">
                  <c:v>0</c:v>
                </c:pt>
                <c:pt idx="2">
                  <c:v>0.01</c:v>
                </c:pt>
                <c:pt idx="3">
                  <c:v>0.05</c:v>
                </c:pt>
                <c:pt idx="4">
                  <c:v>0.09</c:v>
                </c:pt>
                <c:pt idx="5">
                  <c:v>0.09</c:v>
                </c:pt>
                <c:pt idx="6">
                  <c:v>0.12</c:v>
                </c:pt>
                <c:pt idx="7">
                  <c:v>0.05</c:v>
                </c:pt>
                <c:pt idx="8">
                  <c:v>0.18</c:v>
                </c:pt>
                <c:pt idx="9">
                  <c:v>0.1</c:v>
                </c:pt>
              </c:numCache>
            </c:numRef>
          </c:val>
        </c:ser>
        <c:dLbls>
          <c:showLegendKey val="0"/>
          <c:showVal val="1"/>
          <c:showCatName val="0"/>
          <c:showSerName val="0"/>
          <c:showPercent val="0"/>
          <c:showBubbleSize val="0"/>
        </c:dLbls>
        <c:gapWidth val="100"/>
        <c:axId val="212397304"/>
        <c:axId val="1"/>
      </c:barChart>
      <c:catAx>
        <c:axId val="212397304"/>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0" spcFirstLastPara="1" vertOverflow="ellipsis" vert="horz" wrap="square" anchor="ctr" anchorCtr="1"/>
          <a:lstStyle/>
          <a:p>
            <a:pPr>
              <a:defRPr lang="zh-CN" sz="1800" b="0" i="0" u="none" strike="noStrike" kern="1200" baseline="0">
                <a:solidFill>
                  <a:schemeClr val="tx2"/>
                </a:solidFill>
                <a:latin typeface="+mn-lt"/>
                <a:ea typeface="+mn-ea"/>
                <a:cs typeface="+mn-cs"/>
              </a:defRPr>
            </a:pPr>
          </a:p>
        </c:txPr>
        <c:crossAx val="1"/>
        <c:crosses val="autoZero"/>
        <c:auto val="1"/>
        <c:lblAlgn val="ctr"/>
        <c:lblOffset val="100"/>
        <c:tickLblSkip val="1"/>
        <c:noMultiLvlLbl val="0"/>
      </c:catAx>
      <c:valAx>
        <c:axId val="1"/>
        <c:scaling>
          <c:orientation val="minMax"/>
        </c:scaling>
        <c:delete val="0"/>
        <c:axPos val="b"/>
        <c:majorGridlines>
          <c:spPr>
            <a:ln w="9525" cap="flat" cmpd="sng" algn="ctr">
              <a:solidFill>
                <a:schemeClr val="tx2">
                  <a:lumMod val="15000"/>
                  <a:lumOff val="85000"/>
                </a:schemeClr>
              </a:solidFill>
              <a:round/>
            </a:ln>
            <a:effectLst/>
          </c:spPr>
        </c:majorGridlines>
        <c:numFmt formatCode="0%" sourceLinked="0"/>
        <c:majorTickMark val="none"/>
        <c:minorTickMark val="none"/>
        <c:tickLblPos val="nextTo"/>
        <c:spPr>
          <a:noFill/>
          <a:ln>
            <a:noFill/>
          </a:ln>
          <a:effectLst/>
        </c:spPr>
        <c:txPr>
          <a:bodyPr rot="0" spcFirstLastPara="1" vertOverflow="ellipsis" vert="horz" wrap="square" anchor="ctr" anchorCtr="1"/>
          <a:lstStyle/>
          <a:p>
            <a:pPr>
              <a:defRPr lang="zh-CN" sz="1600" b="0" i="0" u="none" strike="noStrike" kern="1200" baseline="0">
                <a:solidFill>
                  <a:schemeClr val="tx2"/>
                </a:solidFill>
                <a:latin typeface="+mn-lt"/>
                <a:ea typeface="+mn-ea"/>
                <a:cs typeface="+mn-cs"/>
              </a:defRPr>
            </a:pPr>
          </a:p>
        </c:txPr>
        <c:crossAx val="212397304"/>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4945054945055"/>
          <c:y val="0.0211267605633803"/>
          <c:w val="0.803296703296703"/>
          <c:h val="0.876760563380282"/>
        </c:manualLayout>
      </c:layout>
      <c:barChart>
        <c:barDir val="bar"/>
        <c:grouping val="clustered"/>
        <c:varyColors val="0"/>
        <c:ser>
          <c:idx val="0"/>
          <c:order val="0"/>
          <c:tx>
            <c:strRef>
              <c:f>Sheet1!$A$2</c:f>
              <c:strCache>
                <c:ptCount val="1"/>
                <c:pt idx="0">
                  <c:v>4096-entry:2-bit/entry</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10800000" scaled="1"/>
              <a:tileRect/>
            </a:gradFill>
            <a:ln>
              <a:noFill/>
            </a:ln>
            <a:effectLst/>
          </c:spPr>
          <c:invertIfNegative val="0"/>
          <c:dLbls>
            <c:dLbl>
              <c:idx val="1"/>
              <c:layout>
                <c:manualLayout>
                  <c:x val="-0.000100892184750345"/>
                  <c:y val="-0.0077994390650955"/>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lstStyle/>
              <a:p>
                <a:pPr>
                  <a:defRPr lang="zh-CN" sz="18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a:solidFill>
                        <a:schemeClr val="tx1">
                          <a:lumMod val="35000"/>
                          <a:lumOff val="65000"/>
                        </a:schemeClr>
                      </a:solidFill>
                    </a:ln>
                    <a:effectLst/>
                  </c:spPr>
                </c15:leaderLines>
              </c:ext>
            </c:extLst>
          </c:dLbls>
          <c:cat>
            <c:strRef>
              <c:f>Sheet1!$B$1:$K$1</c:f>
              <c:strCache>
                <c:ptCount val="10"/>
                <c:pt idx="0">
                  <c:v>nasa7</c:v>
                </c:pt>
                <c:pt idx="1">
                  <c:v>matrix300</c:v>
                </c:pt>
                <c:pt idx="2">
                  <c:v>tomcatv</c:v>
                </c:pt>
                <c:pt idx="3">
                  <c:v>doduc</c:v>
                </c:pt>
                <c:pt idx="4">
                  <c:v>spice</c:v>
                </c:pt>
                <c:pt idx="5">
                  <c:v>fpppp</c:v>
                </c:pt>
                <c:pt idx="6">
                  <c:v>gcc</c:v>
                </c:pt>
                <c:pt idx="7">
                  <c:v>espresso</c:v>
                </c:pt>
                <c:pt idx="8">
                  <c:v>eqntott</c:v>
                </c:pt>
                <c:pt idx="9">
                  <c:v>li</c:v>
                </c:pt>
              </c:strCache>
            </c:strRef>
          </c:cat>
          <c:val>
            <c:numRef>
              <c:f>Sheet1!$B$2:$K$2</c:f>
              <c:numCache>
                <c:formatCode>0%</c:formatCode>
                <c:ptCount val="10"/>
                <c:pt idx="0">
                  <c:v>0.01</c:v>
                </c:pt>
                <c:pt idx="1">
                  <c:v>0</c:v>
                </c:pt>
                <c:pt idx="2">
                  <c:v>0.01</c:v>
                </c:pt>
                <c:pt idx="3">
                  <c:v>0.05</c:v>
                </c:pt>
                <c:pt idx="4">
                  <c:v>0.09</c:v>
                </c:pt>
                <c:pt idx="5">
                  <c:v>0.09</c:v>
                </c:pt>
                <c:pt idx="6">
                  <c:v>0.12</c:v>
                </c:pt>
                <c:pt idx="7">
                  <c:v>0.05</c:v>
                </c:pt>
                <c:pt idx="8">
                  <c:v>0.18</c:v>
                </c:pt>
                <c:pt idx="9">
                  <c:v>0.1</c:v>
                </c:pt>
              </c:numCache>
            </c:numRef>
          </c:val>
        </c:ser>
        <c:ser>
          <c:idx val="1"/>
          <c:order val="1"/>
          <c:tx>
            <c:strRef>
              <c:f>Sheet1!$A$3</c:f>
              <c:strCache>
                <c:ptCount val="1"/>
                <c:pt idx="0">
                  <c:v>Unlimited entries: 2-bit/entry</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10800000" scaled="1"/>
              <a:tileRect/>
            </a:gradFill>
            <a:ln>
              <a:noFill/>
            </a:ln>
            <a:effectLst/>
          </c:spPr>
          <c:invertIfNegative val="0"/>
          <c:dLbls>
            <c:dLbl>
              <c:idx val="0"/>
              <c:layout>
                <c:manualLayout>
                  <c:x val="-0.000100892184750345"/>
                  <c:y val="-0.014087169211191"/>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00100892184750345"/>
                  <c:y val="-0.0144392012797416"/>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42767163605745"/>
                  <c:y val="-0.0147912333482925"/>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lstStyle/>
              <a:p>
                <a:pPr>
                  <a:defRPr lang="zh-CN" sz="18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spPr>
                    <a:ln w="9525">
                      <a:solidFill>
                        <a:schemeClr val="tx1">
                          <a:lumMod val="35000"/>
                          <a:lumOff val="65000"/>
                        </a:schemeClr>
                      </a:solidFill>
                    </a:ln>
                    <a:effectLst/>
                  </c:spPr>
                </c15:leaderLines>
              </c:ext>
            </c:extLst>
          </c:dLbls>
          <c:cat>
            <c:strRef>
              <c:f>Sheet1!$B$1:$K$1</c:f>
              <c:strCache>
                <c:ptCount val="10"/>
                <c:pt idx="0">
                  <c:v>nasa7</c:v>
                </c:pt>
                <c:pt idx="1">
                  <c:v>matrix300</c:v>
                </c:pt>
                <c:pt idx="2">
                  <c:v>tomcatv</c:v>
                </c:pt>
                <c:pt idx="3">
                  <c:v>doduc</c:v>
                </c:pt>
                <c:pt idx="4">
                  <c:v>spice</c:v>
                </c:pt>
                <c:pt idx="5">
                  <c:v>fpppp</c:v>
                </c:pt>
                <c:pt idx="6">
                  <c:v>gcc</c:v>
                </c:pt>
                <c:pt idx="7">
                  <c:v>espresso</c:v>
                </c:pt>
                <c:pt idx="8">
                  <c:v>eqntott</c:v>
                </c:pt>
                <c:pt idx="9">
                  <c:v>li</c:v>
                </c:pt>
              </c:strCache>
            </c:strRef>
          </c:cat>
          <c:val>
            <c:numRef>
              <c:f>Sheet1!$B$3:$K$3</c:f>
              <c:numCache>
                <c:formatCode>0%</c:formatCode>
                <c:ptCount val="10"/>
                <c:pt idx="0">
                  <c:v>0</c:v>
                </c:pt>
                <c:pt idx="1">
                  <c:v>0</c:v>
                </c:pt>
                <c:pt idx="2">
                  <c:v>0</c:v>
                </c:pt>
                <c:pt idx="3">
                  <c:v>0.05</c:v>
                </c:pt>
                <c:pt idx="4">
                  <c:v>0.09</c:v>
                </c:pt>
                <c:pt idx="5">
                  <c:v>0.09</c:v>
                </c:pt>
                <c:pt idx="6">
                  <c:v>0.11</c:v>
                </c:pt>
                <c:pt idx="7">
                  <c:v>0.05</c:v>
                </c:pt>
                <c:pt idx="8">
                  <c:v>0.18</c:v>
                </c:pt>
                <c:pt idx="9">
                  <c:v>0.1</c:v>
                </c:pt>
              </c:numCache>
            </c:numRef>
          </c:val>
        </c:ser>
        <c:dLbls>
          <c:showLegendKey val="0"/>
          <c:showVal val="0"/>
          <c:showCatName val="0"/>
          <c:showSerName val="0"/>
          <c:showPercent val="0"/>
          <c:showBubbleSize val="0"/>
        </c:dLbls>
        <c:gapWidth val="326"/>
        <c:overlap val="-58"/>
        <c:axId val="246749808"/>
        <c:axId val="1"/>
      </c:barChart>
      <c:catAx>
        <c:axId val="246749808"/>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0" spcFirstLastPara="1" vertOverflow="ellipsis" vert="horz" wrap="square" anchor="ctr" anchorCtr="1"/>
          <a:lstStyle/>
          <a:p>
            <a:pPr>
              <a:defRPr lang="zh-CN" sz="1800" b="0" i="0" u="none" strike="noStrike" kern="1200" baseline="0">
                <a:solidFill>
                  <a:schemeClr val="tx1">
                    <a:lumMod val="65000"/>
                    <a:lumOff val="35000"/>
                  </a:schemeClr>
                </a:solidFill>
                <a:latin typeface="+mn-lt"/>
                <a:ea typeface="+mn-ea"/>
                <a:cs typeface="+mn-cs"/>
              </a:defRPr>
            </a:pPr>
          </a:p>
        </c:txPr>
        <c:crossAx val="1"/>
        <c:crosses val="autoZero"/>
        <c:auto val="1"/>
        <c:lblAlgn val="ctr"/>
        <c:lblOffset val="100"/>
        <c:tickLblSkip val="1"/>
        <c:noMultiLvlLbl val="0"/>
      </c:catAx>
      <c:valAx>
        <c:axId val="1"/>
        <c:scaling>
          <c:orientation val="minMax"/>
        </c:scaling>
        <c:delete val="0"/>
        <c:axPos val="b"/>
        <c:majorGridlines>
          <c:spPr>
            <a:ln w="9525" cap="flat" cmpd="sng" algn="ctr">
              <a:gradFill>
                <a:gsLst>
                  <a:gs pos="99000">
                    <a:schemeClr val="tx1">
                      <a:lumMod val="25000"/>
                      <a:lumOff val="75000"/>
                    </a:schemeClr>
                  </a:gs>
                  <a:gs pos="0">
                    <a:schemeClr val="tx1">
                      <a:lumMod val="15000"/>
                      <a:lumOff val="85000"/>
                    </a:schemeClr>
                  </a:gs>
                </a:gsLst>
                <a:lin ang="5400000" scaled="0"/>
              </a:gradFill>
              <a:round/>
            </a:ln>
            <a:effectLst/>
          </c:spPr>
        </c:majorGridlines>
        <c:numFmt formatCode="0%" sourceLinked="1"/>
        <c:majorTickMark val="none"/>
        <c:minorTickMark val="none"/>
        <c:tickLblPos val="nextTo"/>
        <c:spPr>
          <a:noFill/>
          <a:ln>
            <a:noFill/>
          </a:ln>
          <a:effectLst/>
        </c:spPr>
        <c:txPr>
          <a:bodyPr rot="0" spcFirstLastPara="1" vertOverflow="ellipsis" vert="horz" wrap="square" anchor="ctr" anchorCtr="1"/>
          <a:lstStyle/>
          <a:p>
            <a:pPr>
              <a:defRPr lang="zh-CN" sz="1800" b="0" i="0" u="none" strike="noStrike" kern="1200" baseline="0">
                <a:solidFill>
                  <a:schemeClr val="tx1">
                    <a:lumMod val="65000"/>
                    <a:lumOff val="35000"/>
                  </a:schemeClr>
                </a:solidFill>
                <a:latin typeface="+mn-lt"/>
                <a:ea typeface="+mn-ea"/>
                <a:cs typeface="+mn-cs"/>
              </a:defRPr>
            </a:pPr>
          </a:p>
        </c:txPr>
        <c:crossAx val="246749808"/>
        <c:crosses val="autoZero"/>
        <c:crossBetween val="between"/>
      </c:valAx>
      <c:spPr>
        <a:noFill/>
        <a:ln>
          <a:noFill/>
        </a:ln>
        <a:effectLst/>
      </c:spPr>
    </c:plotArea>
    <c:legend>
      <c:legendPos val="b"/>
      <c:layout>
        <c:manualLayout>
          <c:xMode val="edge"/>
          <c:yMode val="edge"/>
          <c:x val="0.286408890917621"/>
          <c:y val="0.749233224355359"/>
          <c:w val="0.713591109082379"/>
          <c:h val="0.0739427734641621"/>
        </c:manualLayout>
      </c:layout>
      <c:overlay val="0"/>
      <c:spPr>
        <a:noFill/>
        <a:ln>
          <a:noFill/>
        </a:ln>
        <a:effectLst/>
      </c:spPr>
      <c:txPr>
        <a:bodyPr rot="0" spcFirstLastPara="1" vertOverflow="ellipsis" vert="horz" wrap="square" anchor="ctr" anchorCtr="1"/>
        <a:lstStyle/>
        <a:p>
          <a:pPr>
            <a:defRPr lang="zh-CN" sz="18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sz="1800"/>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0">
  <cs:axisTitle>
    <cs:lnRef idx="0"/>
    <cs:fillRef idx="0"/>
    <cs:effectRef idx="0"/>
    <cs:fontRef idx="minor">
      <a:schemeClr val="tx2"/>
    </cs:fontRef>
    <cs:defRPr sz="1195"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5" kern="1200"/>
  </cs:chartArea>
  <cs:dataLabel>
    <cs:lnRef idx="0"/>
    <cs:fillRef idx="0"/>
    <cs:effectRef idx="0"/>
    <cs:fontRef idx="minor">
      <a:schemeClr val="tx2"/>
    </cs:fontRef>
    <cs:defRPr sz="1195"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5"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5"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3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5"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5"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1195"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bg1"/>
    </cs:fontRef>
    <cs:spPr>
      <a:solidFill>
        <a:schemeClr val="tx1">
          <a:lumMod val="50000"/>
          <a:lumOff val="50000"/>
        </a:schemeClr>
      </a:solidFill>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5"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5"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9A861-D7E5-4BBE-A6A0-3AC8D8674BE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B094A6-5346-4909-AE73-5DDEDEB0787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Rot="1" noChangeArrowheads="1"/>
          </p:cNvSpPr>
          <p:nvPr>
            <p:ph type="body" idx="1"/>
          </p:nvPr>
        </p:nvSpPr>
        <p:spPr>
          <a:xfrm>
            <a:off x="944563" y="4857750"/>
            <a:ext cx="5207000" cy="4606925"/>
          </a:xfrm>
        </p:spPr>
        <p:txBody>
          <a:bodyPr lIns="97994" tIns="48137" rIns="97994" bIns="48137"/>
          <a:lstStyle/>
          <a:p>
            <a:pPr>
              <a:defRPr/>
            </a:pPr>
            <a:r>
              <a:rPr kumimoji="0" lang="en-US"/>
              <a:t>What you might have thought</a:t>
            </a:r>
            <a:endParaRPr kumimoji="0" lang="en-US"/>
          </a:p>
          <a:p>
            <a:pPr>
              <a:defRPr/>
            </a:pPr>
            <a:r>
              <a:rPr kumimoji="0" lang="en-US"/>
              <a:t>1. 4 stages of instruction executino</a:t>
            </a:r>
            <a:endParaRPr kumimoji="0" lang="en-US"/>
          </a:p>
          <a:p>
            <a:pPr>
              <a:defRPr/>
            </a:pPr>
            <a:r>
              <a:rPr kumimoji="0" lang="en-US"/>
              <a:t>2.Status of FU:  Normal things to keep track of (RAW &amp; structura for busyl):</a:t>
            </a:r>
            <a:endParaRPr kumimoji="0" lang="en-US"/>
          </a:p>
          <a:p>
            <a:pPr>
              <a:defRPr/>
            </a:pPr>
            <a:r>
              <a:rPr kumimoji="0" lang="en-US"/>
              <a:t>Fi from instruction format of the mahine (Fi is dest)</a:t>
            </a:r>
            <a:endParaRPr kumimoji="0" lang="en-US"/>
          </a:p>
          <a:p>
            <a:pPr>
              <a:defRPr/>
            </a:pPr>
            <a:r>
              <a:rPr kumimoji="0" lang="en-US"/>
              <a:t>Add unit can Add or Sub</a:t>
            </a:r>
            <a:endParaRPr kumimoji="0" lang="en-US"/>
          </a:p>
          <a:p>
            <a:pPr>
              <a:defRPr/>
            </a:pPr>
            <a:r>
              <a:rPr kumimoji="0" lang="en-US"/>
              <a:t>Rj, Rk - status of registers (Yes means ready)</a:t>
            </a:r>
            <a:endParaRPr kumimoji="0" lang="en-US"/>
          </a:p>
          <a:p>
            <a:pPr>
              <a:defRPr/>
            </a:pPr>
            <a:r>
              <a:rPr kumimoji="0" lang="en-US"/>
              <a:t>Qj,Qk - If a no in Rj, Rk, means waiting for a FU to write result; Qj, Qk means wihch FU waiting for it</a:t>
            </a:r>
            <a:endParaRPr kumimoji="0" lang="en-US"/>
          </a:p>
          <a:p>
            <a:pPr>
              <a:defRPr/>
            </a:pPr>
            <a:r>
              <a:rPr kumimoji="0" lang="en-US"/>
              <a:t>3.Status of register result (WAW &amp;WAR)s:</a:t>
            </a:r>
            <a:endParaRPr kumimoji="0" lang="en-US"/>
          </a:p>
          <a:p>
            <a:pPr>
              <a:defRPr/>
            </a:pPr>
            <a:r>
              <a:rPr kumimoji="0" lang="en-US"/>
              <a:t>which FU is going to write into registers</a:t>
            </a:r>
            <a:endParaRPr kumimoji="0" lang="en-US"/>
          </a:p>
          <a:p>
            <a:pPr>
              <a:defRPr/>
            </a:pPr>
            <a:r>
              <a:rPr kumimoji="0" lang="en-US"/>
              <a:t>Scoreboard on 6600 = size of FU</a:t>
            </a:r>
            <a:endParaRPr kumimoji="0" lang="en-US"/>
          </a:p>
          <a:p>
            <a:pPr>
              <a:defRPr/>
            </a:pPr>
            <a:r>
              <a:rPr kumimoji="0" lang="en-US"/>
              <a:t>6.7, 6.8, 6.9, 6.12, 6.13, 6.16, 6.17</a:t>
            </a:r>
            <a:endParaRPr kumimoji="0" lang="en-US"/>
          </a:p>
          <a:p>
            <a:pPr>
              <a:defRPr/>
            </a:pPr>
            <a:r>
              <a:rPr kumimoji="0" lang="en-US"/>
              <a:t>FU latencies: Add 2, Mult 10, Div 40 clocks</a:t>
            </a:r>
            <a:endParaRPr kumimoji="0" lang="en-US"/>
          </a:p>
        </p:txBody>
      </p:sp>
      <p:sp>
        <p:nvSpPr>
          <p:cNvPr id="18435" name="Rectangle 3"/>
          <p:cNvSpPr>
            <a:spLocks noGrp="1" noRot="1" noChangeAspect="1" noChangeArrowheads="1" noTextEdit="1"/>
          </p:cNvSpPr>
          <p:nvPr>
            <p:ph type="sldImg"/>
          </p:nvPr>
        </p:nvSpPr>
        <p:spPr>
          <a:xfrm>
            <a:off x="1000125" y="773113"/>
            <a:ext cx="5099050" cy="3824287"/>
          </a:xfrm>
          <a:noFill/>
          <a:ln w="12700" cap="flat">
            <a:solidFill>
              <a:schemeClr val="tx1"/>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Cycle8</a:t>
            </a:r>
            <a:r>
              <a:rPr lang="zh-CN" altLang="en-US"/>
              <a:t>：</a:t>
            </a:r>
            <a:endParaRPr lang="zh-CN" altLang="en-US"/>
          </a:p>
          <a:p>
            <a:r>
              <a:rPr lang="zh-CN" altLang="en-US"/>
              <a:t>在前半个时钟内：</a:t>
            </a:r>
            <a:br>
              <a:rPr lang="zh-CN" altLang="en-US"/>
            </a:br>
            <a:r>
              <a:rPr lang="zh-CN" altLang="en-US"/>
              <a:t>在第二个指令对应的</a:t>
            </a:r>
            <a:r>
              <a:rPr lang="en-US" altLang="zh-CN"/>
              <a:t>FU</a:t>
            </a:r>
            <a:r>
              <a:rPr lang="zh-CN" altLang="en-US"/>
              <a:t>没有将结果写入</a:t>
            </a:r>
            <a:r>
              <a:rPr lang="en-US" altLang="zh-CN"/>
              <a:t>F2</a:t>
            </a:r>
            <a:r>
              <a:rPr lang="zh-CN" altLang="en-US"/>
              <a:t>前不得从中读取数据即：第三条指令继续暂停，第四条也如此；</a:t>
            </a:r>
            <a:endParaRPr lang="zh-CN" altLang="en-US"/>
          </a:p>
          <a:p>
            <a:r>
              <a:rPr lang="zh-CN" altLang="en-US"/>
              <a:t>第五条指令进行发射，但由于第一个操作数所在的</a:t>
            </a:r>
            <a:r>
              <a:rPr lang="en-US" altLang="zh-CN"/>
              <a:t>F0</a:t>
            </a:r>
            <a:r>
              <a:rPr lang="zh-CN" altLang="en-US"/>
              <a:t>寄存器是需要等待第三个指令集所对应</a:t>
            </a:r>
            <a:r>
              <a:rPr lang="en-US" altLang="zh-CN"/>
              <a:t>FU</a:t>
            </a:r>
            <a:r>
              <a:rPr lang="zh-CN" altLang="en-US"/>
              <a:t>将结果写入到</a:t>
            </a:r>
            <a:r>
              <a:rPr lang="en-US" altLang="zh-CN"/>
              <a:t>F0</a:t>
            </a:r>
            <a:r>
              <a:rPr lang="zh-CN" altLang="en-US"/>
              <a:t>寄存器中，</a:t>
            </a:r>
            <a:endParaRPr lang="zh-CN" altLang="en-US"/>
          </a:p>
          <a:p>
            <a:r>
              <a:rPr lang="zh-CN" altLang="en-US"/>
              <a:t>所以下一时钟第五个</a:t>
            </a:r>
            <a:r>
              <a:rPr lang="en-US" altLang="zh-CN"/>
              <a:t>FU</a:t>
            </a:r>
            <a:r>
              <a:rPr lang="zh-CN" altLang="en-US"/>
              <a:t>将处于</a:t>
            </a:r>
            <a:r>
              <a:rPr lang="en-US" altLang="zh-CN"/>
              <a:t>stall</a:t>
            </a:r>
            <a:r>
              <a:rPr lang="zh-CN" altLang="en-US"/>
              <a:t>状态</a:t>
            </a:r>
            <a:endParaRPr lang="zh-CN" altLang="en-US"/>
          </a:p>
          <a:p>
            <a:br>
              <a:rPr lang="zh-CN" altLang="en-US"/>
            </a:br>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Cycle8</a:t>
            </a:r>
            <a:r>
              <a:rPr lang="zh-CN" altLang="en-US"/>
              <a:t>：</a:t>
            </a:r>
            <a:endParaRPr lang="zh-CN" altLang="en-US"/>
          </a:p>
          <a:p>
            <a:r>
              <a:rPr lang="zh-CN" altLang="en-US">
                <a:sym typeface="+mn-ea"/>
              </a:rPr>
              <a:t>在后半个时钟内：</a:t>
            </a:r>
            <a:endParaRPr lang="zh-CN" altLang="en-US">
              <a:sym typeface="+mn-ea"/>
            </a:endParaRPr>
          </a:p>
          <a:p>
            <a:r>
              <a:rPr lang="en-US" altLang="zh-CN">
                <a:sym typeface="+mn-ea"/>
              </a:rPr>
              <a:t>F2</a:t>
            </a:r>
            <a:r>
              <a:rPr lang="zh-CN" altLang="en-US">
                <a:sym typeface="+mn-ea"/>
              </a:rPr>
              <a:t>的数据写入完毕，指令集处于</a:t>
            </a:r>
            <a:r>
              <a:rPr lang="en-US" altLang="zh-CN">
                <a:sym typeface="+mn-ea"/>
              </a:rPr>
              <a:t>not busy</a:t>
            </a:r>
            <a:r>
              <a:rPr lang="zh-CN" altLang="en-US">
                <a:sym typeface="+mn-ea"/>
              </a:rPr>
              <a:t>状态</a:t>
            </a:r>
            <a:endParaRPr lang="zh-CN" altLang="en-US">
              <a:sym typeface="+mn-ea"/>
            </a:endParaRPr>
          </a:p>
          <a:p>
            <a:r>
              <a:rPr lang="zh-CN" altLang="en-US"/>
              <a:t>第三个和第四个指令集进入到读数阶段，对应的乘法和加法</a:t>
            </a:r>
            <a:r>
              <a:rPr lang="en-US" altLang="zh-CN"/>
              <a:t>FU</a:t>
            </a:r>
            <a:r>
              <a:rPr lang="zh-CN" altLang="en-US"/>
              <a:t>也能分别从</a:t>
            </a:r>
            <a:r>
              <a:rPr lang="en-US" altLang="zh-CN"/>
              <a:t>F2</a:t>
            </a:r>
            <a:r>
              <a:rPr lang="zh-CN" altLang="en-US"/>
              <a:t>，</a:t>
            </a:r>
            <a:r>
              <a:rPr lang="en-US" altLang="zh-CN"/>
              <a:t>F4</a:t>
            </a:r>
            <a:r>
              <a:rPr lang="zh-CN" altLang="en-US"/>
              <a:t>和</a:t>
            </a:r>
            <a:r>
              <a:rPr lang="en-US" altLang="zh-CN"/>
              <a:t>F6</a:t>
            </a:r>
            <a:r>
              <a:rPr lang="zh-CN" altLang="en-US"/>
              <a:t>，</a:t>
            </a:r>
            <a:r>
              <a:rPr lang="en-US" altLang="zh-CN"/>
              <a:t>F2</a:t>
            </a:r>
            <a:r>
              <a:rPr lang="zh-CN" altLang="en-US"/>
              <a:t>中读取数据；</a:t>
            </a:r>
            <a:endParaRPr lang="zh-CN" altLang="en-US"/>
          </a:p>
          <a:p>
            <a:endParaRPr lang="zh-CN" altLang="en-US"/>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cycle9</a:t>
            </a:r>
            <a:r>
              <a:rPr lang="zh-CN" altLang="en-US"/>
              <a:t>算是读入数据，之后从</a:t>
            </a:r>
            <a:r>
              <a:rPr lang="en-US" altLang="zh-CN"/>
              <a:t>cycle10</a:t>
            </a:r>
            <a:r>
              <a:rPr lang="zh-CN" altLang="en-US"/>
              <a:t>开始就算是延迟了</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Cycle9</a:t>
            </a:r>
            <a:r>
              <a:rPr lang="zh-CN" altLang="en-US"/>
              <a:t>：</a:t>
            </a:r>
            <a:br>
              <a:rPr lang="zh-CN" altLang="en-US"/>
            </a:br>
            <a:r>
              <a:rPr lang="zh-CN" altLang="en-US"/>
              <a:t>由于第五个除法指令集所对应的</a:t>
            </a:r>
            <a:r>
              <a:rPr lang="en-US" altLang="zh-CN"/>
              <a:t>FU</a:t>
            </a:r>
            <a:r>
              <a:rPr lang="zh-CN" altLang="en-US"/>
              <a:t>的第一个操作数是需要从第三个指令集对应的乘法</a:t>
            </a:r>
            <a:r>
              <a:rPr lang="en-US" altLang="zh-CN"/>
              <a:t>FU</a:t>
            </a:r>
            <a:r>
              <a:rPr lang="zh-CN" altLang="en-US"/>
              <a:t>的写出结果中读取的，所以处于</a:t>
            </a:r>
            <a:r>
              <a:rPr lang="en-US" altLang="zh-CN"/>
              <a:t>stall</a:t>
            </a:r>
            <a:r>
              <a:rPr lang="zh-CN" altLang="en-US"/>
              <a:t>状态</a:t>
            </a:r>
            <a:endParaRPr lang="zh-CN" altLang="en-US"/>
          </a:p>
          <a:p>
            <a:r>
              <a:rPr lang="zh-CN" altLang="en-US"/>
              <a:t>此时第三个指令集将进入执行阶段，注意此时还需要</a:t>
            </a:r>
            <a:r>
              <a:rPr lang="en-US" altLang="zh-CN"/>
              <a:t>10</a:t>
            </a:r>
            <a:r>
              <a:rPr lang="zh-CN" altLang="en-US"/>
              <a:t>个</a:t>
            </a:r>
            <a:r>
              <a:rPr lang="en-US" altLang="zh-CN"/>
              <a:t>cycle</a:t>
            </a:r>
            <a:r>
              <a:rPr lang="zh-CN" altLang="en-US"/>
              <a:t>来完成这个部分。</a:t>
            </a:r>
            <a:endParaRPr lang="zh-CN" altLang="en-US"/>
          </a:p>
          <a:p>
            <a:r>
              <a:rPr lang="zh-CN" altLang="en-US"/>
              <a:t>此时第四个指令集也完成了读数阶段，之后还需要</a:t>
            </a:r>
            <a:r>
              <a:rPr lang="en-US" altLang="zh-CN"/>
              <a:t>2</a:t>
            </a:r>
            <a:r>
              <a:rPr lang="zh-CN" altLang="en-US"/>
              <a:t>个</a:t>
            </a:r>
            <a:r>
              <a:rPr lang="en-US" altLang="zh-CN"/>
              <a:t>cycle</a:t>
            </a:r>
            <a:r>
              <a:rPr lang="zh-CN" altLang="en-US"/>
              <a:t>来完成接下来的加法操作。？？？ 应该是说到执行阶段会存在</a:t>
            </a:r>
            <a:r>
              <a:rPr lang="en-US" altLang="zh-CN"/>
              <a:t>10</a:t>
            </a:r>
            <a:r>
              <a:rPr lang="zh-CN" altLang="en-US"/>
              <a:t>个，</a:t>
            </a:r>
            <a:r>
              <a:rPr lang="en-US" altLang="zh-CN"/>
              <a:t>2</a:t>
            </a:r>
            <a:r>
              <a:rPr lang="zh-CN" altLang="en-US"/>
              <a:t>个延迟吧？那具体到物理过程是什么，各类触发器所导致的延时，那运算就不需要么</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Cycle10</a:t>
            </a:r>
            <a:r>
              <a:rPr lang="zh-CN" altLang="en-US"/>
              <a:t>：</a:t>
            </a:r>
            <a:endParaRPr lang="zh-CN" altLang="en-US"/>
          </a:p>
          <a:p>
            <a:r>
              <a:rPr lang="zh-CN" altLang="en-US"/>
              <a:t>完成读数阶段后，对应的源寄存器的状态设为</a:t>
            </a:r>
            <a:r>
              <a:rPr lang="en-US" altLang="zh-CN"/>
              <a:t>no</a:t>
            </a:r>
            <a:endParaRPr lang="en-US" altLang="zh-CN"/>
          </a:p>
          <a:p>
            <a:r>
              <a:rPr lang="zh-CN" altLang="en-US"/>
              <a:t>此时除法指令集对应</a:t>
            </a:r>
            <a:r>
              <a:rPr lang="en-US" altLang="zh-CN"/>
              <a:t>FU</a:t>
            </a:r>
            <a:r>
              <a:rPr lang="zh-CN" altLang="en-US"/>
              <a:t>还是处于</a:t>
            </a:r>
            <a:r>
              <a:rPr lang="en-US" altLang="zh-CN"/>
              <a:t>stall</a:t>
            </a:r>
            <a:r>
              <a:rPr lang="zh-CN" altLang="en-US"/>
              <a:t>状态</a:t>
            </a:r>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cycle11</a:t>
            </a:r>
            <a:r>
              <a:rPr lang="zh-CN" altLang="en-US"/>
              <a:t>：</a:t>
            </a:r>
            <a:endParaRPr lang="zh-CN" altLang="en-US"/>
          </a:p>
          <a:p>
            <a:r>
              <a:rPr lang="zh-CN" altLang="en-US"/>
              <a:t>第九个时钟结束后的第二个时钟完成之时，第四个指令集对应的</a:t>
            </a:r>
            <a:r>
              <a:rPr lang="en-US" altLang="zh-CN"/>
              <a:t>FU</a:t>
            </a:r>
            <a:r>
              <a:rPr lang="zh-CN" altLang="en-US"/>
              <a:t>，完成了其读数操作，进入到了执行阶段，</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cycle12</a:t>
            </a:r>
            <a:r>
              <a:rPr lang="zh-CN" altLang="en-US"/>
              <a:t>：</a:t>
            </a:r>
            <a:endParaRPr lang="zh-CN" altLang="en-US"/>
          </a:p>
          <a:p>
            <a:r>
              <a:rPr lang="zh-CN" altLang="en-US"/>
              <a:t>一旦进入到</a:t>
            </a:r>
            <a:r>
              <a:rPr lang="en-US" altLang="zh-CN"/>
              <a:t>WR</a:t>
            </a:r>
            <a:r>
              <a:rPr lang="zh-CN" altLang="en-US"/>
              <a:t>阶段，指令集的</a:t>
            </a:r>
            <a:r>
              <a:rPr lang="en-US" altLang="zh-CN"/>
              <a:t>Busy</a:t>
            </a:r>
            <a:r>
              <a:rPr lang="zh-CN" altLang="en-US"/>
              <a:t>状态为</a:t>
            </a:r>
            <a:r>
              <a:rPr lang="en-US" altLang="zh-CN"/>
              <a:t>No</a:t>
            </a:r>
            <a:r>
              <a:rPr lang="zh-CN" altLang="en-US"/>
              <a:t>，</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在从源寄存器中读取数据后的第十个时钟内，乘法指令对应</a:t>
            </a:r>
            <a:r>
              <a:rPr lang="en-US" altLang="zh-CN"/>
              <a:t>FU</a:t>
            </a:r>
            <a:r>
              <a:rPr lang="zh-CN" altLang="en-US"/>
              <a:t>进入到了执行阶段，对应其他</a:t>
            </a:r>
            <a:r>
              <a:rPr lang="en-US" altLang="zh-CN"/>
              <a:t>FU</a:t>
            </a:r>
            <a:r>
              <a:rPr lang="zh-CN" altLang="en-US"/>
              <a:t>的源寄存器标签马上随之变化</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到</a:t>
            </a:r>
            <a:r>
              <a:rPr lang="en-US" altLang="zh-CN"/>
              <a:t>cycle20</a:t>
            </a:r>
            <a:r>
              <a:rPr lang="zh-CN" altLang="en-US"/>
              <a:t>时，乘法指令集进入到</a:t>
            </a:r>
            <a:r>
              <a:rPr lang="en-US" altLang="zh-CN"/>
              <a:t>WR</a:t>
            </a:r>
            <a:r>
              <a:rPr lang="zh-CN" altLang="en-US"/>
              <a:t>状态，那么此</a:t>
            </a:r>
            <a:r>
              <a:rPr lang="en-US" altLang="zh-CN"/>
              <a:t>cycle</a:t>
            </a:r>
            <a:r>
              <a:rPr lang="zh-CN" altLang="en-US"/>
              <a:t>结束时，对应的指令停止发射，</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cycle21 </a:t>
            </a:r>
            <a:r>
              <a:rPr lang="zh-CN" altLang="en-US"/>
              <a:t>则是消除</a:t>
            </a:r>
            <a:r>
              <a:rPr lang="en-US" altLang="zh-CN"/>
              <a:t>RAW</a:t>
            </a:r>
            <a:r>
              <a:rPr lang="zh-CN" altLang="en-US"/>
              <a:t>冒险后的第一个时钟，那么此时除法</a:t>
            </a:r>
            <a:r>
              <a:rPr lang="en-US" altLang="zh-CN"/>
              <a:t>FU</a:t>
            </a:r>
            <a:r>
              <a:rPr lang="zh-CN" altLang="en-US"/>
              <a:t>进入到读数阶段</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Rot="1" noChangeArrowheads="1"/>
          </p:cNvSpPr>
          <p:nvPr>
            <p:ph type="body" idx="1"/>
          </p:nvPr>
        </p:nvSpPr>
        <p:spPr>
          <a:xfrm>
            <a:off x="944563" y="4857750"/>
            <a:ext cx="5207000" cy="4606925"/>
          </a:xfrm>
        </p:spPr>
        <p:txBody>
          <a:bodyPr lIns="97994" tIns="48137" rIns="97994" bIns="48137"/>
          <a:lstStyle/>
          <a:p>
            <a:pPr>
              <a:defRPr/>
            </a:pPr>
            <a:r>
              <a:rPr kumimoji="0" lang="en-US"/>
              <a:t>What you might have thought</a:t>
            </a:r>
            <a:endParaRPr kumimoji="0" lang="en-US"/>
          </a:p>
          <a:p>
            <a:pPr>
              <a:defRPr/>
            </a:pPr>
            <a:r>
              <a:rPr kumimoji="0" lang="en-US"/>
              <a:t>1. 4 stages of instruction execution</a:t>
            </a:r>
            <a:endParaRPr kumimoji="0" lang="en-US"/>
          </a:p>
          <a:p>
            <a:pPr>
              <a:defRPr/>
            </a:pPr>
            <a:endParaRPr kumimoji="0" lang="en-US"/>
          </a:p>
          <a:p>
            <a:pPr>
              <a:defRPr/>
            </a:pPr>
            <a:r>
              <a:rPr kumimoji="0" lang="en-US"/>
              <a:t>2. Status of FU:  Normal things to keep track of (RAW &amp; structura for busyl):</a:t>
            </a:r>
            <a:endParaRPr kumimoji="0" lang="en-US"/>
          </a:p>
          <a:p>
            <a:pPr>
              <a:defRPr/>
            </a:pPr>
            <a:endParaRPr kumimoji="0" lang="en-US"/>
          </a:p>
          <a:p>
            <a:pPr>
              <a:defRPr/>
            </a:pPr>
            <a:r>
              <a:rPr kumimoji="0" lang="en-US"/>
              <a:t>Fi from instruction format of the mahine (Fi is dest)</a:t>
            </a:r>
            <a:endParaRPr kumimoji="0" lang="en-US"/>
          </a:p>
          <a:p>
            <a:pPr>
              <a:defRPr/>
            </a:pPr>
            <a:r>
              <a:rPr kumimoji="0" lang="en-US" b="1"/>
              <a:t>Add</a:t>
            </a:r>
            <a:r>
              <a:rPr kumimoji="0" lang="en-US"/>
              <a:t> unit can Add or Sub</a:t>
            </a:r>
            <a:endParaRPr kumimoji="0" lang="en-US"/>
          </a:p>
          <a:p>
            <a:pPr>
              <a:defRPr/>
            </a:pPr>
            <a:r>
              <a:rPr kumimoji="0" lang="en-US" b="1"/>
              <a:t>Rj, Rk</a:t>
            </a:r>
            <a:r>
              <a:rPr kumimoji="0" lang="en-US"/>
              <a:t> - status of registers (Yes means ready)</a:t>
            </a:r>
            <a:endParaRPr kumimoji="0" lang="en-US"/>
          </a:p>
          <a:p>
            <a:pPr>
              <a:defRPr/>
            </a:pPr>
            <a:r>
              <a:rPr kumimoji="0" lang="en-US"/>
              <a:t>Qj,Qk - If a no in Rj, Rk, means waiting for a FU to write result; Qj, Qk means wihch FU waiting for it</a:t>
            </a:r>
            <a:endParaRPr kumimoji="0" lang="en-US"/>
          </a:p>
          <a:p>
            <a:pPr>
              <a:defRPr/>
            </a:pPr>
            <a:r>
              <a:rPr kumimoji="0" lang="en-US"/>
              <a:t>3.Status of register result (WAW &amp;WAR)s:</a:t>
            </a:r>
            <a:endParaRPr kumimoji="0" lang="en-US"/>
          </a:p>
          <a:p>
            <a:pPr>
              <a:defRPr/>
            </a:pPr>
            <a:r>
              <a:rPr kumimoji="0" lang="en-US"/>
              <a:t>which FU is going to write into registers</a:t>
            </a:r>
            <a:endParaRPr kumimoji="0" lang="en-US"/>
          </a:p>
          <a:p>
            <a:pPr>
              <a:defRPr/>
            </a:pPr>
            <a:r>
              <a:rPr kumimoji="0" lang="en-US"/>
              <a:t>Scoreboard on 6600 = size of FU</a:t>
            </a:r>
            <a:endParaRPr kumimoji="0" lang="en-US"/>
          </a:p>
          <a:p>
            <a:pPr>
              <a:defRPr/>
            </a:pPr>
            <a:r>
              <a:rPr kumimoji="0" lang="en-US"/>
              <a:t>6.7, 6.8, 6.9, 6.12, 6.13, 6.16, 6.17</a:t>
            </a:r>
            <a:endParaRPr kumimoji="0" lang="en-US"/>
          </a:p>
          <a:p>
            <a:pPr>
              <a:defRPr/>
            </a:pPr>
            <a:r>
              <a:rPr kumimoji="0" lang="en-US"/>
              <a:t>FU latencies: Add 2, Mult 10, Div 40 clocks</a:t>
            </a:r>
            <a:endParaRPr kumimoji="0" lang="en-US"/>
          </a:p>
        </p:txBody>
      </p:sp>
      <p:sp>
        <p:nvSpPr>
          <p:cNvPr id="20483" name="Rectangle 3"/>
          <p:cNvSpPr>
            <a:spLocks noGrp="1" noRot="1" noChangeAspect="1" noChangeArrowheads="1" noTextEdit="1"/>
          </p:cNvSpPr>
          <p:nvPr>
            <p:ph type="sldImg"/>
          </p:nvPr>
        </p:nvSpPr>
        <p:spPr>
          <a:xfrm>
            <a:off x="1000125" y="773113"/>
            <a:ext cx="5099050" cy="3824287"/>
          </a:xfrm>
          <a:noFill/>
          <a:ln w="12700" cap="flat">
            <a:solidFill>
              <a:schemeClr val="tx1"/>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sp>
    </p:spTree>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读数之后是</a:t>
            </a:r>
            <a:r>
              <a:rPr lang="en-US" altLang="zh-CN"/>
              <a:t>40</a:t>
            </a:r>
            <a:r>
              <a:rPr lang="zh-CN" altLang="en-US"/>
              <a:t>个时钟的延迟</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a:t>
            </a:r>
            <a:r>
              <a:rPr lang="en-US" altLang="zh-CN"/>
              <a:t>cycle22</a:t>
            </a:r>
            <a:r>
              <a:rPr lang="zh-CN" altLang="en-US"/>
              <a:t>时，除法</a:t>
            </a:r>
            <a:r>
              <a:rPr lang="en-US" altLang="zh-CN"/>
              <a:t>FU</a:t>
            </a:r>
            <a:r>
              <a:rPr lang="zh-CN" altLang="en-US"/>
              <a:t>已经读取了源寄存器的数据，那么对应的加法</a:t>
            </a:r>
            <a:r>
              <a:rPr lang="en-US" altLang="zh-CN"/>
              <a:t>FU</a:t>
            </a:r>
            <a:r>
              <a:rPr lang="zh-CN" altLang="en-US"/>
              <a:t>可以在该时钟周期内完成其</a:t>
            </a:r>
            <a:r>
              <a:rPr lang="en-US" altLang="zh-CN"/>
              <a:t>WR</a:t>
            </a:r>
            <a:r>
              <a:rPr lang="zh-CN" altLang="en-US"/>
              <a:t>过程</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三个表三个类</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第四个时钟结束后，该</a:t>
            </a:r>
            <a:r>
              <a:rPr lang="en-US" altLang="zh-CN"/>
              <a:t>LD</a:t>
            </a:r>
            <a:r>
              <a:rPr lang="zh-CN" altLang="en-US"/>
              <a:t>指令结束了</a:t>
            </a:r>
            <a:endParaRPr lang="zh-CN" altLang="en-US"/>
          </a:p>
          <a:p>
            <a:r>
              <a:rPr lang="zh-CN" altLang="en-US"/>
              <a:t>即</a:t>
            </a:r>
            <a:r>
              <a:rPr lang="en-US" altLang="zh-CN"/>
              <a:t>Interger</a:t>
            </a:r>
            <a:r>
              <a:rPr lang="zh-CN" altLang="en-US"/>
              <a:t>指令不处于</a:t>
            </a:r>
            <a:r>
              <a:rPr lang="en-US" altLang="zh-CN"/>
              <a:t>busy</a:t>
            </a:r>
            <a:r>
              <a:rPr lang="zh-CN" altLang="en-US"/>
              <a:t>状态？？</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a:t>
            </a:r>
            <a:r>
              <a:rPr lang="zh-CN" altLang="en-US"/>
              <a:t>第五个时钟到来时，第二个</a:t>
            </a:r>
            <a:r>
              <a:rPr lang="en-US" altLang="zh-CN"/>
              <a:t>Integer</a:t>
            </a:r>
            <a:r>
              <a:rPr lang="zh-CN" altLang="en-US"/>
              <a:t>指令被发射，而且此时的</a:t>
            </a:r>
            <a:r>
              <a:rPr lang="en-US" altLang="zh-CN"/>
              <a:t>Rk</a:t>
            </a:r>
            <a:r>
              <a:rPr lang="zh-CN" altLang="en-US"/>
              <a:t>寄存器是可以进行读数的，而且此时也没有来自生产所需寄存器的功能单元的限制，</a:t>
            </a:r>
            <a:endParaRPr lang="zh-CN" altLang="en-US"/>
          </a:p>
          <a:p>
            <a:r>
              <a:rPr lang="zh-CN" altLang="en-US"/>
              <a:t>于是下一个时钟会对应着读入操作数。</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在第六个时钟到来的时刻，</a:t>
            </a:r>
            <a:r>
              <a:rPr lang="zh-CN" altLang="en-US">
                <a:sym typeface="+mn-ea"/>
              </a:rPr>
              <a:t>第二个指令集对应的</a:t>
            </a:r>
            <a:r>
              <a:rPr lang="en-US" altLang="zh-CN">
                <a:sym typeface="+mn-ea"/>
              </a:rPr>
              <a:t>FU</a:t>
            </a:r>
            <a:r>
              <a:rPr lang="zh-CN" altLang="en-US">
                <a:sym typeface="+mn-ea"/>
              </a:rPr>
              <a:t>开始读入操作数，而且</a:t>
            </a:r>
            <a:r>
              <a:rPr lang="zh-CN" altLang="en-US"/>
              <a:t>第三个指令开始</a:t>
            </a:r>
            <a:r>
              <a:rPr lang="en-US" altLang="zh-CN"/>
              <a:t>issue</a:t>
            </a:r>
            <a:r>
              <a:rPr lang="zh-CN" altLang="en-US"/>
              <a:t>，但此时该乘法指令还在等待第二个</a:t>
            </a:r>
            <a:r>
              <a:rPr lang="en-US" altLang="zh-CN"/>
              <a:t>Integer</a:t>
            </a:r>
            <a:r>
              <a:rPr lang="zh-CN" altLang="en-US"/>
              <a:t>指令的结果写入，</a:t>
            </a:r>
            <a:endParaRPr lang="zh-CN" altLang="en-US"/>
          </a:p>
          <a:p>
            <a:r>
              <a:rPr lang="zh-CN" altLang="en-US"/>
              <a:t>导致该乘法指令不能在下一时钟进行读数，所以将处于</a:t>
            </a:r>
            <a:r>
              <a:rPr lang="en-US" altLang="zh-CN"/>
              <a:t>stall</a:t>
            </a:r>
            <a:r>
              <a:rPr lang="zh-CN" altLang="en-US"/>
              <a:t>状态。</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Cycle7</a:t>
            </a:r>
            <a:r>
              <a:rPr lang="zh-CN" altLang="en-US"/>
              <a:t>：</a:t>
            </a:r>
            <a:endParaRPr lang="zh-CN" altLang="en-US"/>
          </a:p>
          <a:p>
            <a:endParaRPr lang="zh-CN" altLang="en-US"/>
          </a:p>
          <a:p>
            <a:r>
              <a:rPr lang="zh-CN" altLang="en-US"/>
              <a:t>第二个指令进入到操作阶段，对应的功能单元开始进行运算，并且此时由于已经从</a:t>
            </a:r>
            <a:r>
              <a:rPr lang="en-US" altLang="zh-CN"/>
              <a:t>R3</a:t>
            </a:r>
            <a:r>
              <a:rPr lang="zh-CN" altLang="en-US"/>
              <a:t>中读完数据，所以对应的</a:t>
            </a:r>
            <a:r>
              <a:rPr lang="en-US" altLang="zh-CN"/>
              <a:t>ready</a:t>
            </a:r>
            <a:r>
              <a:rPr lang="zh-CN" altLang="en-US"/>
              <a:t>状态由</a:t>
            </a:r>
            <a:r>
              <a:rPr lang="en-US" altLang="zh-CN"/>
              <a:t>yes</a:t>
            </a:r>
            <a:r>
              <a:rPr lang="zh-CN" altLang="en-US"/>
              <a:t>到</a:t>
            </a:r>
            <a:r>
              <a:rPr lang="en-US" altLang="zh-CN"/>
              <a:t>no</a:t>
            </a:r>
            <a:r>
              <a:rPr lang="zh-CN" altLang="en-US"/>
              <a:t>（这是默认的）</a:t>
            </a:r>
            <a:endParaRPr lang="zh-CN" altLang="en-US"/>
          </a:p>
          <a:p>
            <a:r>
              <a:rPr lang="zh-CN" altLang="en-US"/>
              <a:t>由于</a:t>
            </a:r>
            <a:r>
              <a:rPr lang="en-US" altLang="zh-CN"/>
              <a:t>integer</a:t>
            </a:r>
            <a:r>
              <a:rPr lang="zh-CN" altLang="en-US"/>
              <a:t>功能单元还未将结果写入到</a:t>
            </a:r>
            <a:r>
              <a:rPr lang="en-US" altLang="zh-CN"/>
              <a:t>F2</a:t>
            </a:r>
            <a:r>
              <a:rPr lang="zh-CN" altLang="en-US"/>
              <a:t>中，所以</a:t>
            </a:r>
            <a:r>
              <a:rPr lang="zh-CN" altLang="en-US"/>
              <a:t>第三个指令仍是处于</a:t>
            </a:r>
            <a:r>
              <a:rPr lang="en-US" altLang="zh-CN"/>
              <a:t>stall</a:t>
            </a:r>
            <a:r>
              <a:rPr lang="zh-CN" altLang="en-US"/>
              <a:t>状态</a:t>
            </a:r>
            <a:endParaRPr lang="zh-CN" altLang="en-US"/>
          </a:p>
          <a:p>
            <a:r>
              <a:rPr lang="zh-CN" altLang="en-US"/>
              <a:t>第四个指令此时发射，但由于第二个操作数所处的寄存器还需要等待第二个指令集写入后的结果，所以不能读出</a:t>
            </a:r>
            <a:r>
              <a:rPr lang="en-US" altLang="zh-CN"/>
              <a:t>F2</a:t>
            </a:r>
            <a:r>
              <a:rPr lang="zh-CN" altLang="en-US"/>
              <a:t>寄存器所对应的值，为了避免</a:t>
            </a:r>
            <a:r>
              <a:rPr lang="en-US" altLang="zh-CN"/>
              <a:t>RAW</a:t>
            </a:r>
            <a:r>
              <a:rPr lang="zh-CN" altLang="en-US"/>
              <a:t>冒险，</a:t>
            </a:r>
            <a:endParaRPr lang="zh-CN" altLang="en-US"/>
          </a:p>
          <a:p>
            <a:r>
              <a:rPr lang="zh-CN" altLang="en-US"/>
              <a:t>所以出于</a:t>
            </a:r>
            <a:r>
              <a:rPr lang="en-US" altLang="zh-CN"/>
              <a:t>stall</a:t>
            </a:r>
            <a:r>
              <a:rPr lang="zh-CN" altLang="en-US"/>
              <a:t>状态。</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38742"/>
            <a:ext cx="7772400" cy="2461709"/>
          </a:xfrm>
        </p:spPr>
        <p:txBody>
          <a:bodyPr/>
          <a:lstStyle>
            <a:lvl1pPr>
              <a:defRPr sz="40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nchor="ct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r>
              <a:rPr lang="en-US" altLang="zh-CN"/>
              <a:t>Computer College, NUDT</a:t>
            </a:r>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ACA by ZHANG Chun-yuan, Fall 2019</a:t>
            </a: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1D091365-E277-4E3E-BF75-313134B54E82}"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a:p>
            <a:pPr lvl="4"/>
            <a:r>
              <a:rPr lang="zh-CN" altLang="en-US" noProof="1"/>
              <a:t>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3"/>
          <p:cNvSpPr>
            <a:spLocks noGrp="1"/>
          </p:cNvSpPr>
          <p:nvPr>
            <p:ph type="dt" sz="half" idx="10"/>
          </p:nvPr>
        </p:nvSpPr>
        <p:spPr/>
        <p:txBody>
          <a:bodyPr/>
          <a:lstStyle>
            <a:lvl1pPr>
              <a:defRPr/>
            </a:lvl1pPr>
          </a:lstStyle>
          <a:p>
            <a:pPr>
              <a:defRPr/>
            </a:pPr>
            <a:r>
              <a:rPr lang="en-US" altLang="zh-CN"/>
              <a:t>Computer College, NUDT</a:t>
            </a:r>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ACA by ZHANG Chun-yuan, Fall 2019</a:t>
            </a: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2C80BDFD-8B14-42F2-B5E9-30C170810A59}"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3"/>
          <p:cNvSpPr>
            <a:spLocks noGrp="1"/>
          </p:cNvSpPr>
          <p:nvPr>
            <p:ph type="dt" sz="half" idx="10"/>
          </p:nvPr>
        </p:nvSpPr>
        <p:spPr/>
        <p:txBody>
          <a:bodyPr/>
          <a:lstStyle>
            <a:lvl1pPr>
              <a:defRPr/>
            </a:lvl1pPr>
          </a:lstStyle>
          <a:p>
            <a:pPr>
              <a:defRPr/>
            </a:pPr>
            <a:r>
              <a:rPr lang="en-US" altLang="zh-CN"/>
              <a:t>Computer College, NUDT</a:t>
            </a:r>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ACA by ZHANG Chun-yuan, Fall 2019</a:t>
            </a: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7B734B84-582E-4267-948C-38989B9FB37D}"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本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a:p>
            <a:pPr lvl="4"/>
            <a:r>
              <a:rPr lang="zh-CN" altLang="en-US" noProof="1"/>
              <a:t>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r>
              <a:rPr lang="en-US" altLang="zh-CN"/>
              <a:t>Computer College, NUDT</a:t>
            </a:r>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ACA by ZHANG Chun-yuan, Fall 2019</a:t>
            </a: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B64C71F7-6761-49B2-A355-114C59708526}"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endParaRPr lang="zh-CN" altLang="en-US" noProof="1"/>
          </a:p>
        </p:txBody>
      </p:sp>
      <p:sp>
        <p:nvSpPr>
          <p:cNvPr id="3" name="竖排文本占位符 2"/>
          <p:cNvSpPr>
            <a:spLocks noGrp="1"/>
          </p:cNvSpPr>
          <p:nvPr>
            <p:ph type="body" orient="vert" idx="1"/>
          </p:nvPr>
        </p:nvSpPr>
        <p:spPr>
          <a:xfrm>
            <a:off x="457200" y="274638"/>
            <a:ext cx="6019800" cy="5851525"/>
          </a:xfrm>
        </p:spPr>
        <p:txBody>
          <a:bodyPr vert="eaVert"/>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a:p>
            <a:pPr lvl="4"/>
            <a:r>
              <a:rPr lang="zh-CN" altLang="en-US" noProof="1"/>
              <a:t>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r>
              <a:rPr lang="en-US" altLang="zh-CN"/>
              <a:t>Computer College, NUDT</a:t>
            </a:r>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ACA by ZHANG Chun-yuan, Fall 2019</a:t>
            </a: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6CDCA0F7-72B2-4A81-A091-1863ED44A765}"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25677" y="6492875"/>
            <a:ext cx="2057400" cy="365125"/>
          </a:xfrm>
          <a:prstGeom prst="rect">
            <a:avLst/>
          </a:prstGeom>
        </p:spPr>
        <p:txBody>
          <a:bodyPr/>
          <a:lstStyle/>
          <a:p>
            <a:r>
              <a:rPr lang="en-US" altLang="zh-CN"/>
              <a:t>Computer College, NUDT</a:t>
            </a:r>
            <a:endParaRPr lang="zh-CN" altLang="en-US"/>
          </a:p>
        </p:txBody>
      </p:sp>
      <p:sp>
        <p:nvSpPr>
          <p:cNvPr id="3" name="Footer Placeholder 2"/>
          <p:cNvSpPr>
            <a:spLocks noGrp="1"/>
          </p:cNvSpPr>
          <p:nvPr>
            <p:ph type="ftr" sz="quarter" idx="11"/>
          </p:nvPr>
        </p:nvSpPr>
        <p:spPr>
          <a:xfrm>
            <a:off x="3047739" y="6488482"/>
            <a:ext cx="3713184" cy="365125"/>
          </a:xfrm>
          <a:prstGeom prst="rect">
            <a:avLst/>
          </a:prstGeom>
        </p:spPr>
        <p:txBody>
          <a:bodyPr/>
          <a:lstStyle/>
          <a:p>
            <a:r>
              <a:rPr lang="en-US" altLang="zh-CN"/>
              <a:t>ACA by ZHANG Chun-yuan, Fall 2019</a:t>
            </a:r>
            <a:endParaRPr lang="zh-CN" altLang="en-US"/>
          </a:p>
        </p:txBody>
      </p:sp>
      <p:sp>
        <p:nvSpPr>
          <p:cNvPr id="4" name="Slide Number Placeholder 3"/>
          <p:cNvSpPr>
            <a:spLocks noGrp="1"/>
          </p:cNvSpPr>
          <p:nvPr>
            <p:ph type="sldNum" sz="quarter" idx="12"/>
          </p:nvPr>
        </p:nvSpPr>
        <p:spPr>
          <a:xfrm>
            <a:off x="6760923" y="6488481"/>
            <a:ext cx="2057400" cy="365125"/>
          </a:xfrm>
          <a:prstGeom prst="rect">
            <a:avLst/>
          </a:prstGeom>
        </p:spPr>
        <p:txBody>
          <a:bodyPr/>
          <a:lstStyle/>
          <a:p>
            <a:fld id="{900E560B-D258-487E-8D34-1332E864E36B}" type="slidenum">
              <a:rPr lang="zh-CN" altLang="en-US" smtClean="0"/>
            </a:fld>
            <a:endParaRPr lang="zh-CN" altLang="en-US"/>
          </a:p>
        </p:txBody>
      </p:sp>
      <p:sp>
        <p:nvSpPr>
          <p:cNvPr id="5" name="Content Placeholder 2"/>
          <p:cNvSpPr>
            <a:spLocks noGrp="1"/>
          </p:cNvSpPr>
          <p:nvPr>
            <p:ph idx="1"/>
          </p:nvPr>
        </p:nvSpPr>
        <p:spPr>
          <a:xfrm>
            <a:off x="166255" y="207818"/>
            <a:ext cx="8811490" cy="628066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a:p>
            <a:pPr lvl="4"/>
            <a:r>
              <a:rPr lang="zh-CN" altLang="en-US" noProof="1"/>
              <a:t>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r>
              <a:rPr lang="en-US" altLang="zh-CN"/>
              <a:t>Computer College, NUDT</a:t>
            </a:r>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ACA by ZHANG Chun-yuan, Fall 2019</a:t>
            </a: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7C72C6EC-406E-4428-B66F-6186EBA85BDB}"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284506"/>
            <a:ext cx="7772400" cy="2484469"/>
          </a:xfrm>
        </p:spPr>
        <p:txBody>
          <a:bodyPr anchor="ctr"/>
          <a:lstStyle>
            <a:lvl1pPr algn="l">
              <a:defRPr sz="3600" b="0"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1784319"/>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r>
              <a:rPr lang="en-US" altLang="zh-CN"/>
              <a:t>Computer College, NUDT</a:t>
            </a:r>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ACA by ZHANG Chun-yuan, Fall 2019</a:t>
            </a: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3FF76F05-5BB9-49FD-A899-7FD0C241B6F9}"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1094944"/>
            <a:ext cx="4038600" cy="5407396"/>
          </a:xfrm>
        </p:spPr>
        <p:txBody>
          <a:bodyPr>
            <a:normAutofit/>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a:p>
            <a:pPr lvl="4"/>
            <a:r>
              <a:rPr lang="zh-CN" altLang="en-US" noProof="1"/>
              <a:t>五级</a:t>
            </a:r>
            <a:endParaRPr lang="zh-CN" altLang="en-US" noProof="1"/>
          </a:p>
        </p:txBody>
      </p:sp>
      <p:sp>
        <p:nvSpPr>
          <p:cNvPr id="4" name="内容占位符 3"/>
          <p:cNvSpPr>
            <a:spLocks noGrp="1"/>
          </p:cNvSpPr>
          <p:nvPr>
            <p:ph sz="half" idx="2"/>
          </p:nvPr>
        </p:nvSpPr>
        <p:spPr>
          <a:xfrm>
            <a:off x="4648200" y="1094944"/>
            <a:ext cx="4038600" cy="5407396"/>
          </a:xfrm>
        </p:spPr>
        <p:txBody>
          <a:bodyPr>
            <a:normAutofit/>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a:p>
            <a:pPr lvl="4"/>
            <a:r>
              <a:rPr lang="zh-CN" altLang="en-US" noProof="1"/>
              <a:t>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r>
              <a:rPr lang="en-US" altLang="zh-CN"/>
              <a:t>Computer College, NUDT</a:t>
            </a:r>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ACA by ZHANG Chun-yuan, Fall 2019</a:t>
            </a: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B3E73015-1DCF-49CC-8162-B672C7D5BEBF}"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3803072"/>
            <a:ext cx="4038600" cy="2699267"/>
          </a:xfrm>
        </p:spPr>
        <p:txBody>
          <a:bodyPr>
            <a:normAutofit/>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a:p>
            <a:pPr lvl="4"/>
            <a:r>
              <a:rPr lang="zh-CN" altLang="en-US" noProof="1"/>
              <a:t>五级</a:t>
            </a:r>
            <a:endParaRPr lang="zh-CN" altLang="en-US" noProof="1"/>
          </a:p>
        </p:txBody>
      </p:sp>
      <p:sp>
        <p:nvSpPr>
          <p:cNvPr id="4" name="内容占位符 3"/>
          <p:cNvSpPr>
            <a:spLocks noGrp="1"/>
          </p:cNvSpPr>
          <p:nvPr>
            <p:ph sz="half" idx="2"/>
          </p:nvPr>
        </p:nvSpPr>
        <p:spPr>
          <a:xfrm>
            <a:off x="4648200" y="3803072"/>
            <a:ext cx="4038600" cy="2699267"/>
          </a:xfrm>
        </p:spPr>
        <p:txBody>
          <a:bodyPr>
            <a:normAutofit/>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a:p>
            <a:pPr lvl="4"/>
            <a:r>
              <a:rPr lang="zh-CN" altLang="en-US" noProof="1"/>
              <a:t>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r>
              <a:rPr lang="en-US" altLang="zh-CN"/>
              <a:t>Computer College, NUDT</a:t>
            </a:r>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ACA by ZHANG Chun-yuan, Fall 2019</a:t>
            </a: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B3E73015-1DCF-49CC-8162-B672C7D5BEBF}" type="slidenum">
              <a:rPr lang="zh-CN" altLang="en-US"/>
            </a:fld>
            <a:endParaRPr lang="zh-CN" altLang="en-US"/>
          </a:p>
        </p:txBody>
      </p:sp>
      <p:sp>
        <p:nvSpPr>
          <p:cNvPr id="8" name="内容占位符 2"/>
          <p:cNvSpPr>
            <a:spLocks noGrp="1"/>
          </p:cNvSpPr>
          <p:nvPr>
            <p:ph sz="half" idx="13"/>
          </p:nvPr>
        </p:nvSpPr>
        <p:spPr>
          <a:xfrm>
            <a:off x="457200" y="997226"/>
            <a:ext cx="4038600" cy="2699267"/>
          </a:xfrm>
        </p:spPr>
        <p:txBody>
          <a:bodyPr>
            <a:normAutofit/>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a:p>
            <a:pPr lvl="4"/>
            <a:r>
              <a:rPr lang="zh-CN" altLang="en-US" noProof="1"/>
              <a:t>五级</a:t>
            </a:r>
            <a:endParaRPr lang="zh-CN" altLang="en-US" noProof="1"/>
          </a:p>
        </p:txBody>
      </p:sp>
      <p:sp>
        <p:nvSpPr>
          <p:cNvPr id="9" name="内容占位符 3"/>
          <p:cNvSpPr>
            <a:spLocks noGrp="1"/>
          </p:cNvSpPr>
          <p:nvPr>
            <p:ph sz="half" idx="14"/>
          </p:nvPr>
        </p:nvSpPr>
        <p:spPr>
          <a:xfrm>
            <a:off x="4648200" y="997226"/>
            <a:ext cx="4038600" cy="2699267"/>
          </a:xfrm>
        </p:spPr>
        <p:txBody>
          <a:bodyPr>
            <a:normAutofit/>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a:p>
            <a:pPr lvl="4"/>
            <a:r>
              <a:rPr lang="zh-CN" altLang="en-US" noProof="1"/>
              <a:t>五级</a:t>
            </a:r>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228534"/>
            <a:ext cx="4040188" cy="63976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1882894"/>
            <a:ext cx="4040188" cy="4619445"/>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a:p>
            <a:pPr lvl="4"/>
            <a:r>
              <a:rPr lang="zh-CN" altLang="en-US" noProof="1"/>
              <a:t>五级</a:t>
            </a:r>
            <a:endParaRPr lang="zh-CN" altLang="en-US" noProof="1"/>
          </a:p>
        </p:txBody>
      </p:sp>
      <p:sp>
        <p:nvSpPr>
          <p:cNvPr id="5" name="文本占位符 4"/>
          <p:cNvSpPr>
            <a:spLocks noGrp="1"/>
          </p:cNvSpPr>
          <p:nvPr>
            <p:ph type="body" sz="quarter" idx="3"/>
          </p:nvPr>
        </p:nvSpPr>
        <p:spPr>
          <a:xfrm>
            <a:off x="4645025" y="1228534"/>
            <a:ext cx="4041775" cy="63976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1882894"/>
            <a:ext cx="4041775" cy="4619445"/>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a:p>
            <a:pPr lvl="4"/>
            <a:r>
              <a:rPr lang="zh-CN" altLang="en-US" noProof="1"/>
              <a:t>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r>
              <a:rPr lang="en-US" altLang="zh-CN"/>
              <a:t>Computer College, NUDT</a:t>
            </a:r>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ACA by ZHANG Chun-yuan, Fall 2019</a:t>
            </a:r>
            <a:endParaRPr lang="zh-CN" altLang="en-US"/>
          </a:p>
        </p:txBody>
      </p:sp>
      <p:sp>
        <p:nvSpPr>
          <p:cNvPr id="9" name="幻灯片编号占位符 5"/>
          <p:cNvSpPr>
            <a:spLocks noGrp="1"/>
          </p:cNvSpPr>
          <p:nvPr>
            <p:ph type="sldNum" sz="quarter" idx="12"/>
          </p:nvPr>
        </p:nvSpPr>
        <p:spPr/>
        <p:txBody>
          <a:bodyPr/>
          <a:lstStyle>
            <a:lvl1pPr>
              <a:defRPr/>
            </a:lvl1pPr>
          </a:lstStyle>
          <a:p>
            <a:pPr>
              <a:defRPr/>
            </a:pPr>
            <a:fld id="{F018DBDD-8BAA-4BE2-98E9-156BA89AA475}"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218209"/>
            <a:ext cx="8686800" cy="6249266"/>
          </a:xfrm>
        </p:spPr>
        <p:txBody>
          <a:bodyPr/>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a:p>
            <a:pPr lvl="4"/>
            <a:r>
              <a:rPr lang="zh-CN" altLang="en-US" noProof="1"/>
              <a:t>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r>
              <a:rPr lang="en-US" altLang="zh-CN"/>
              <a:t>Computer College, NUDT</a:t>
            </a:r>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ACA by ZHANG Chun-yuan, Fall 2019</a:t>
            </a: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7C72C6EC-406E-4428-B66F-6186EBA85BD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r>
              <a:rPr lang="en-US" altLang="zh-CN"/>
              <a:t>Computer College, NUDT</a:t>
            </a:r>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ACA by ZHANG Chun-yuan, Fall 2019</a:t>
            </a:r>
            <a:endParaRPr lang="zh-CN" altLang="en-US"/>
          </a:p>
        </p:txBody>
      </p:sp>
      <p:sp>
        <p:nvSpPr>
          <p:cNvPr id="5" name="幻灯片编号占位符 5"/>
          <p:cNvSpPr>
            <a:spLocks noGrp="1"/>
          </p:cNvSpPr>
          <p:nvPr>
            <p:ph type="sldNum" sz="quarter" idx="12"/>
          </p:nvPr>
        </p:nvSpPr>
        <p:spPr/>
        <p:txBody>
          <a:bodyPr/>
          <a:lstStyle>
            <a:lvl1pPr>
              <a:defRPr/>
            </a:lvl1pPr>
          </a:lstStyle>
          <a:p>
            <a:pPr>
              <a:defRPr/>
            </a:pPr>
            <a:fld id="{AEA918ED-DD3F-4030-9106-919005E33F9B}"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r>
              <a:rPr lang="en-US" altLang="zh-CN"/>
              <a:t>Computer College, NUDT</a:t>
            </a:r>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ACA by ZHANG Chun-yuan, Fall 2019</a:t>
            </a:r>
            <a:endParaRPr lang="zh-CN" altLang="en-US"/>
          </a:p>
        </p:txBody>
      </p:sp>
      <p:sp>
        <p:nvSpPr>
          <p:cNvPr id="4" name="幻灯片编号占位符 5"/>
          <p:cNvSpPr>
            <a:spLocks noGrp="1"/>
          </p:cNvSpPr>
          <p:nvPr>
            <p:ph type="sldNum" sz="quarter" idx="12"/>
          </p:nvPr>
        </p:nvSpPr>
        <p:spPr/>
        <p:txBody>
          <a:bodyPr/>
          <a:lstStyle>
            <a:lvl1pPr>
              <a:defRPr/>
            </a:lvl1pPr>
          </a:lstStyle>
          <a:p>
            <a:pPr>
              <a:defRPr/>
            </a:pPr>
            <a:fld id="{87066463-E836-42C5-A818-9F3280B6F933}"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bwMode="auto">
          <a:xfrm>
            <a:off x="457200" y="173038"/>
            <a:ext cx="8229600" cy="717550"/>
          </a:xfrm>
          <a:prstGeom prst="rect">
            <a:avLst/>
          </a:prstGeom>
        </p:spPr>
        <p:style>
          <a:lnRef idx="2">
            <a:schemeClr val="accent3"/>
          </a:lnRef>
          <a:fillRef idx="1">
            <a:schemeClr val="lt1"/>
          </a:fillRef>
          <a:effectRef idx="0">
            <a:schemeClr val="accent3"/>
          </a:effectRef>
          <a:fontRef idx="none"/>
        </p:style>
        <p:txBody>
          <a:bodyPr vert="horz" wrap="square" lIns="91440" tIns="45720" rIns="91440" bIns="45720" numCol="1" anchor="ctr" anchorCtr="0" compatLnSpc="1"/>
          <a:lstStyle/>
          <a:p>
            <a:pPr lvl="0"/>
            <a:r>
              <a:rPr lang="zh-CN" altLang="en-US" noProof="1"/>
              <a:t>单击此处编辑母版标题样式</a:t>
            </a:r>
            <a:endParaRPr lang="zh-CN" altLang="en-US" noProof="1"/>
          </a:p>
        </p:txBody>
      </p:sp>
      <p:sp>
        <p:nvSpPr>
          <p:cNvPr id="1027" name="文本占位符 2"/>
          <p:cNvSpPr>
            <a:spLocks noGrp="1" noChangeArrowheads="1"/>
          </p:cNvSpPr>
          <p:nvPr>
            <p:ph type="body" idx="4294967295"/>
          </p:nvPr>
        </p:nvSpPr>
        <p:spPr bwMode="auto">
          <a:xfrm>
            <a:off x="457200" y="1050925"/>
            <a:ext cx="8229600" cy="541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457200" y="6502400"/>
            <a:ext cx="2133600" cy="365125"/>
          </a:xfrm>
          <a:prstGeom prst="rect">
            <a:avLst/>
          </a:prstGeom>
        </p:spPr>
        <p:txBody>
          <a:bodyPr vert="horz" wrap="square" lIns="91440" tIns="45720" rIns="91440" bIns="45720" numCol="1" anchor="ctr" anchorCtr="0" compatLnSpc="1"/>
          <a:lstStyle>
            <a:lvl1pPr>
              <a:buFontTx/>
              <a:buNone/>
              <a:defRPr kumimoji="1" sz="1200">
                <a:solidFill>
                  <a:srgbClr val="898989"/>
                </a:solidFill>
              </a:defRPr>
            </a:lvl1pPr>
          </a:lstStyle>
          <a:p>
            <a:pPr>
              <a:defRPr/>
            </a:pPr>
            <a:r>
              <a:rPr lang="en-US" altLang="zh-CN"/>
              <a:t>Computer College, NUDT</a:t>
            </a:r>
            <a:endParaRPr lang="zh-CN" altLang="en-US"/>
          </a:p>
        </p:txBody>
      </p:sp>
      <p:sp>
        <p:nvSpPr>
          <p:cNvPr id="5" name="页脚占位符 4"/>
          <p:cNvSpPr>
            <a:spLocks noGrp="1"/>
          </p:cNvSpPr>
          <p:nvPr>
            <p:ph type="ftr" sz="quarter" idx="3"/>
          </p:nvPr>
        </p:nvSpPr>
        <p:spPr>
          <a:xfrm>
            <a:off x="3124200" y="6502400"/>
            <a:ext cx="2895600" cy="365125"/>
          </a:xfrm>
          <a:prstGeom prst="rect">
            <a:avLst/>
          </a:prstGeom>
        </p:spPr>
        <p:txBody>
          <a:bodyPr vert="horz" lIns="91440" tIns="45720" rIns="91440" bIns="45720" rtlCol="0" anchor="ctr"/>
          <a:lstStyle>
            <a:lvl1pPr algn="ctr" fontAlgn="auto">
              <a:spcBef>
                <a:spcPts val="0"/>
              </a:spcBef>
              <a:spcAft>
                <a:spcPts val="0"/>
              </a:spcAft>
              <a:buFontTx/>
              <a:buNone/>
              <a:defRPr kumimoji="1" sz="1200">
                <a:solidFill>
                  <a:schemeClr val="tx1">
                    <a:tint val="75000"/>
                  </a:schemeClr>
                </a:solidFill>
                <a:latin typeface="+mn-lt"/>
                <a:ea typeface="+mn-ea"/>
                <a:cs typeface="+mn-cs"/>
              </a:defRPr>
            </a:lvl1pPr>
          </a:lstStyle>
          <a:p>
            <a:pPr>
              <a:defRPr/>
            </a:pPr>
            <a:r>
              <a:rPr lang="en-US" altLang="zh-CN"/>
              <a:t>ACA by ZHANG Chun-yuan, Fall 2019</a:t>
            </a:r>
            <a:endParaRPr lang="zh-CN" altLang="en-US"/>
          </a:p>
        </p:txBody>
      </p:sp>
      <p:sp>
        <p:nvSpPr>
          <p:cNvPr id="6" name="幻灯片编号占位符 5"/>
          <p:cNvSpPr>
            <a:spLocks noGrp="1"/>
          </p:cNvSpPr>
          <p:nvPr>
            <p:ph type="sldNum" sz="quarter" idx="4"/>
          </p:nvPr>
        </p:nvSpPr>
        <p:spPr>
          <a:xfrm>
            <a:off x="6553200" y="6502400"/>
            <a:ext cx="2133600" cy="365125"/>
          </a:xfrm>
          <a:prstGeom prst="rect">
            <a:avLst/>
          </a:prstGeom>
        </p:spPr>
        <p:txBody>
          <a:bodyPr vert="horz" wrap="square" lIns="91440" tIns="45720" rIns="91440" bIns="45720" numCol="1" anchor="ctr" anchorCtr="0" compatLnSpc="1"/>
          <a:lstStyle>
            <a:lvl1pPr algn="r">
              <a:buFontTx/>
              <a:buNone/>
              <a:defRPr kumimoji="1" sz="1200" smtClean="0">
                <a:solidFill>
                  <a:srgbClr val="898989"/>
                </a:solidFill>
              </a:defRPr>
            </a:lvl1pPr>
          </a:lstStyle>
          <a:p>
            <a:pPr>
              <a:defRPr/>
            </a:pPr>
            <a:fld id="{A43E17B9-81BD-439E-9B9A-FEF524391BDE}"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defTabSz="457200" rtl="0" fontAlgn="base">
        <a:spcBef>
          <a:spcPct val="0"/>
        </a:spcBef>
        <a:spcAft>
          <a:spcPct val="0"/>
        </a:spcAft>
        <a:defRPr sz="3200" b="0" kern="120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defRPr>
      </a:lvl1pPr>
      <a:lvl2pPr algn="ctr" defTabSz="457200" rtl="0" fontAlgn="base">
        <a:spcBef>
          <a:spcPct val="0"/>
        </a:spcBef>
        <a:spcAft>
          <a:spcPct val="0"/>
        </a:spcAft>
        <a:defRPr sz="4000">
          <a:solidFill>
            <a:srgbClr val="000090"/>
          </a:solidFill>
          <a:latin typeface="微软雅黑" panose="020B0503020204020204" pitchFamily="34" charset="-122"/>
          <a:ea typeface="微软雅黑" panose="020B0503020204020204" pitchFamily="34" charset="-122"/>
          <a:cs typeface="微软雅黑" panose="020B0503020204020204" pitchFamily="34" charset="-122"/>
        </a:defRPr>
      </a:lvl2pPr>
      <a:lvl3pPr algn="ctr" defTabSz="457200" rtl="0" fontAlgn="base">
        <a:spcBef>
          <a:spcPct val="0"/>
        </a:spcBef>
        <a:spcAft>
          <a:spcPct val="0"/>
        </a:spcAft>
        <a:defRPr sz="4000">
          <a:solidFill>
            <a:srgbClr val="000090"/>
          </a:solidFill>
          <a:latin typeface="微软雅黑" panose="020B0503020204020204" pitchFamily="34" charset="-122"/>
          <a:ea typeface="微软雅黑" panose="020B0503020204020204" pitchFamily="34" charset="-122"/>
          <a:cs typeface="微软雅黑" panose="020B0503020204020204" pitchFamily="34" charset="-122"/>
        </a:defRPr>
      </a:lvl3pPr>
      <a:lvl4pPr algn="ctr" defTabSz="457200" rtl="0" fontAlgn="base">
        <a:spcBef>
          <a:spcPct val="0"/>
        </a:spcBef>
        <a:spcAft>
          <a:spcPct val="0"/>
        </a:spcAft>
        <a:defRPr sz="4000">
          <a:solidFill>
            <a:srgbClr val="000090"/>
          </a:solidFill>
          <a:latin typeface="微软雅黑" panose="020B0503020204020204" pitchFamily="34" charset="-122"/>
          <a:ea typeface="微软雅黑" panose="020B0503020204020204" pitchFamily="34" charset="-122"/>
          <a:cs typeface="微软雅黑" panose="020B0503020204020204" pitchFamily="34" charset="-122"/>
        </a:defRPr>
      </a:lvl4pPr>
      <a:lvl5pPr algn="ctr" defTabSz="457200" rtl="0" fontAlgn="base">
        <a:spcBef>
          <a:spcPct val="0"/>
        </a:spcBef>
        <a:spcAft>
          <a:spcPct val="0"/>
        </a:spcAft>
        <a:defRPr sz="4000">
          <a:solidFill>
            <a:srgbClr val="000090"/>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ctr" defTabSz="457200" rtl="0" fontAlgn="base">
        <a:spcBef>
          <a:spcPct val="0"/>
        </a:spcBef>
        <a:spcAft>
          <a:spcPct val="0"/>
        </a:spcAft>
        <a:defRPr kumimoji="1" sz="4000">
          <a:solidFill>
            <a:srgbClr val="000090"/>
          </a:solidFill>
          <a:latin typeface="微软雅黑" panose="020B0503020204020204" pitchFamily="34" charset="-122"/>
          <a:ea typeface="微软雅黑" panose="020B0503020204020204" pitchFamily="34" charset="-122"/>
          <a:cs typeface="微软雅黑" panose="020B0503020204020204" pitchFamily="34" charset="-122"/>
        </a:defRPr>
      </a:lvl6pPr>
      <a:lvl7pPr marL="914400" algn="ctr" defTabSz="457200" rtl="0" fontAlgn="base">
        <a:spcBef>
          <a:spcPct val="0"/>
        </a:spcBef>
        <a:spcAft>
          <a:spcPct val="0"/>
        </a:spcAft>
        <a:defRPr kumimoji="1" sz="4000">
          <a:solidFill>
            <a:srgbClr val="000090"/>
          </a:solidFill>
          <a:latin typeface="微软雅黑" panose="020B0503020204020204" pitchFamily="34" charset="-122"/>
          <a:ea typeface="微软雅黑" panose="020B0503020204020204" pitchFamily="34" charset="-122"/>
          <a:cs typeface="微软雅黑" panose="020B0503020204020204" pitchFamily="34" charset="-122"/>
        </a:defRPr>
      </a:lvl7pPr>
      <a:lvl8pPr marL="1371600" algn="ctr" defTabSz="457200" rtl="0" fontAlgn="base">
        <a:spcBef>
          <a:spcPct val="0"/>
        </a:spcBef>
        <a:spcAft>
          <a:spcPct val="0"/>
        </a:spcAft>
        <a:defRPr kumimoji="1" sz="4000">
          <a:solidFill>
            <a:srgbClr val="000090"/>
          </a:solidFill>
          <a:latin typeface="微软雅黑" panose="020B0503020204020204" pitchFamily="34" charset="-122"/>
          <a:ea typeface="微软雅黑" panose="020B0503020204020204" pitchFamily="34" charset="-122"/>
          <a:cs typeface="微软雅黑" panose="020B0503020204020204" pitchFamily="34" charset="-122"/>
        </a:defRPr>
      </a:lvl8pPr>
      <a:lvl9pPr marL="1828800" algn="ctr" defTabSz="457200" rtl="0" fontAlgn="base">
        <a:spcBef>
          <a:spcPct val="0"/>
        </a:spcBef>
        <a:spcAft>
          <a:spcPct val="0"/>
        </a:spcAft>
        <a:defRPr kumimoji="1" sz="4000">
          <a:solidFill>
            <a:srgbClr val="000090"/>
          </a:solidFill>
          <a:latin typeface="微软雅黑" panose="020B0503020204020204" pitchFamily="34" charset="-122"/>
          <a:ea typeface="微软雅黑" panose="020B0503020204020204" pitchFamily="34" charset="-122"/>
          <a:cs typeface="微软雅黑" panose="020B0503020204020204" pitchFamily="34" charset="-122"/>
        </a:defRPr>
      </a:lvl9pPr>
    </p:titleStyle>
    <p:bodyStyle>
      <a:lvl1pPr marL="342900" indent="-342900" algn="l" defTabSz="457200" rtl="0" fontAlgn="base">
        <a:spcBef>
          <a:spcPct val="20000"/>
        </a:spcBef>
        <a:spcAft>
          <a:spcPct val="0"/>
        </a:spcAft>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2950" indent="-285750" algn="l" defTabSz="457200" rtl="0" fontAlgn="base">
        <a:spcBef>
          <a:spcPct val="20000"/>
        </a:spcBef>
        <a:spcAft>
          <a:spcPct val="0"/>
        </a:spcAft>
        <a:buSzPct val="50000"/>
        <a:buFont typeface="Wingdings" panose="05000000000000000000" pitchFamily="2" charset="2"/>
        <a:buChar char="n"/>
        <a:defRPr sz="28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defTabSz="457200" rtl="0" fontAlgn="base">
        <a:spcBef>
          <a:spcPct val="20000"/>
        </a:spcBef>
        <a:spcAft>
          <a:spcPct val="0"/>
        </a:spcAft>
        <a:buSzPct val="50000"/>
        <a:buFont typeface="Wingdings" panose="05000000000000000000" pitchFamily="2" charset="2"/>
        <a:buChar char="u"/>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defTabSz="457200" rtl="0" fontAlgn="base">
        <a:spcBef>
          <a:spcPct val="20000"/>
        </a:spcBef>
        <a:spcAft>
          <a:spcPct val="0"/>
        </a:spcAft>
        <a:buSzPct val="50000"/>
        <a:buFont typeface="Wingdings" panose="05000000000000000000" pitchFamily="2" charset="2"/>
        <a:buChar char="p"/>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8.xml"/><Relationship Id="rId2" Type="http://schemas.openxmlformats.org/officeDocument/2006/relationships/image" Target="../media/image9.emf"/><Relationship Id="rId1" Type="http://schemas.openxmlformats.org/officeDocument/2006/relationships/oleObject" Target="../embeddings/oleObject2.bin"/></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3.vml"/><Relationship Id="rId3" Type="http://schemas.openxmlformats.org/officeDocument/2006/relationships/slideLayout" Target="../slideLayouts/slideLayout8.xml"/><Relationship Id="rId2" Type="http://schemas.openxmlformats.org/officeDocument/2006/relationships/image" Target="../media/image10.emf"/><Relationship Id="rId1" Type="http://schemas.openxmlformats.org/officeDocument/2006/relationships/oleObject" Target="../embeddings/oleObject3.bin"/></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8.xml"/><Relationship Id="rId2" Type="http://schemas.openxmlformats.org/officeDocument/2006/relationships/image" Target="../media/image11.emf"/><Relationship Id="rId1" Type="http://schemas.openxmlformats.org/officeDocument/2006/relationships/oleObject" Target="../embeddings/oleObject4.bin"/></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8.xml"/><Relationship Id="rId2" Type="http://schemas.openxmlformats.org/officeDocument/2006/relationships/image" Target="../media/image11.emf"/><Relationship Id="rId1" Type="http://schemas.openxmlformats.org/officeDocument/2006/relationships/oleObject" Target="../embeddings/oleObject5.bin"/></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8.xml"/><Relationship Id="rId2" Type="http://schemas.openxmlformats.org/officeDocument/2006/relationships/image" Target="../media/image12.emf"/><Relationship Id="rId1"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7.vml"/><Relationship Id="rId3" Type="http://schemas.openxmlformats.org/officeDocument/2006/relationships/slideLayout" Target="../slideLayouts/slideLayout8.xml"/><Relationship Id="rId2" Type="http://schemas.openxmlformats.org/officeDocument/2006/relationships/image" Target="../media/image12.emf"/><Relationship Id="rId1" Type="http://schemas.openxmlformats.org/officeDocument/2006/relationships/oleObject" Target="../embeddings/oleObject7.bin"/></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8.vml"/><Relationship Id="rId3" Type="http://schemas.openxmlformats.org/officeDocument/2006/relationships/slideLayout" Target="../slideLayouts/slideLayout8.xml"/><Relationship Id="rId2" Type="http://schemas.openxmlformats.org/officeDocument/2006/relationships/image" Target="../media/image13.emf"/><Relationship Id="rId1" Type="http://schemas.openxmlformats.org/officeDocument/2006/relationships/oleObject" Target="../embeddings/oleObject8.bin"/></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9.vml"/><Relationship Id="rId3" Type="http://schemas.openxmlformats.org/officeDocument/2006/relationships/slideLayout" Target="../slideLayouts/slideLayout8.xml"/><Relationship Id="rId2" Type="http://schemas.openxmlformats.org/officeDocument/2006/relationships/image" Target="../media/image14.emf"/><Relationship Id="rId1" Type="http://schemas.openxmlformats.org/officeDocument/2006/relationships/oleObject" Target="../embeddings/oleObject9.bin"/></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10.vml"/><Relationship Id="rId3" Type="http://schemas.openxmlformats.org/officeDocument/2006/relationships/slideLayout" Target="../slideLayouts/slideLayout8.xml"/><Relationship Id="rId2" Type="http://schemas.openxmlformats.org/officeDocument/2006/relationships/image" Target="../media/image15.emf"/><Relationship Id="rId1" Type="http://schemas.openxmlformats.org/officeDocument/2006/relationships/oleObject" Target="../embeddings/oleObject10.bin"/></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11.vml"/><Relationship Id="rId3" Type="http://schemas.openxmlformats.org/officeDocument/2006/relationships/slideLayout" Target="../slideLayouts/slideLayout8.xml"/><Relationship Id="rId2" Type="http://schemas.openxmlformats.org/officeDocument/2006/relationships/image" Target="../media/image16.emf"/><Relationship Id="rId1" Type="http://schemas.openxmlformats.org/officeDocument/2006/relationships/oleObject" Target="../embeddings/oleObject11.bin"/></Relationships>
</file>

<file path=ppt/slides/_rels/slide55.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12.vml"/><Relationship Id="rId3" Type="http://schemas.openxmlformats.org/officeDocument/2006/relationships/slideLayout" Target="../slideLayouts/slideLayout8.xml"/><Relationship Id="rId2" Type="http://schemas.openxmlformats.org/officeDocument/2006/relationships/image" Target="../media/image16.emf"/><Relationship Id="rId1" Type="http://schemas.openxmlformats.org/officeDocument/2006/relationships/oleObject" Target="../embeddings/oleObject12.bin"/></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13.vml"/><Relationship Id="rId3" Type="http://schemas.openxmlformats.org/officeDocument/2006/relationships/slideLayout" Target="../slideLayouts/slideLayout8.xml"/><Relationship Id="rId2" Type="http://schemas.openxmlformats.org/officeDocument/2006/relationships/image" Target="../media/image17.emf"/><Relationship Id="rId1" Type="http://schemas.openxmlformats.org/officeDocument/2006/relationships/oleObject" Target="../embeddings/oleObject13.bin"/></Relationships>
</file>

<file path=ppt/slides/_rels/slide57.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14.vml"/><Relationship Id="rId3" Type="http://schemas.openxmlformats.org/officeDocument/2006/relationships/slideLayout" Target="../slideLayouts/slideLayout8.xml"/><Relationship Id="rId2" Type="http://schemas.openxmlformats.org/officeDocument/2006/relationships/image" Target="../media/image18.emf"/><Relationship Id="rId1" Type="http://schemas.openxmlformats.org/officeDocument/2006/relationships/oleObject" Target="../embeddings/oleObject14.bin"/></Relationships>
</file>

<file path=ppt/slides/_rels/slide58.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15.vml"/><Relationship Id="rId3" Type="http://schemas.openxmlformats.org/officeDocument/2006/relationships/slideLayout" Target="../slideLayouts/slideLayout8.xml"/><Relationship Id="rId2" Type="http://schemas.openxmlformats.org/officeDocument/2006/relationships/image" Target="../media/image19.emf"/><Relationship Id="rId1" Type="http://schemas.openxmlformats.org/officeDocument/2006/relationships/oleObject" Target="../embeddings/oleObject15.bin"/></Relationships>
</file>

<file path=ppt/slides/_rels/slide59.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16.vml"/><Relationship Id="rId3" Type="http://schemas.openxmlformats.org/officeDocument/2006/relationships/slideLayout" Target="../slideLayouts/slideLayout8.xml"/><Relationship Id="rId2" Type="http://schemas.openxmlformats.org/officeDocument/2006/relationships/image" Target="../media/image19.emf"/><Relationship Id="rId1" Type="http://schemas.openxmlformats.org/officeDocument/2006/relationships/oleObject" Target="../embeddings/oleObject16.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17.vml"/><Relationship Id="rId3" Type="http://schemas.openxmlformats.org/officeDocument/2006/relationships/slideLayout" Target="../slideLayouts/slideLayout8.xml"/><Relationship Id="rId2" Type="http://schemas.openxmlformats.org/officeDocument/2006/relationships/image" Target="../media/image20.emf"/><Relationship Id="rId1" Type="http://schemas.openxmlformats.org/officeDocument/2006/relationships/oleObject" Target="../embeddings/oleObject17.bin"/></Relationships>
</file>

<file path=ppt/slides/_rels/slide61.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vmlDrawing" Target="../drawings/vmlDrawing18.vml"/><Relationship Id="rId3" Type="http://schemas.openxmlformats.org/officeDocument/2006/relationships/slideLayout" Target="../slideLayouts/slideLayout8.xml"/><Relationship Id="rId2" Type="http://schemas.openxmlformats.org/officeDocument/2006/relationships/image" Target="../media/image21.emf"/><Relationship Id="rId1" Type="http://schemas.openxmlformats.org/officeDocument/2006/relationships/oleObject" Target="../embeddings/oleObject18.bin"/></Relationships>
</file>

<file path=ppt/slides/_rels/slide62.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19.vml"/><Relationship Id="rId3" Type="http://schemas.openxmlformats.org/officeDocument/2006/relationships/slideLayout" Target="../slideLayouts/slideLayout8.xml"/><Relationship Id="rId2" Type="http://schemas.openxmlformats.org/officeDocument/2006/relationships/image" Target="../media/image22.emf"/><Relationship Id="rId1" Type="http://schemas.openxmlformats.org/officeDocument/2006/relationships/oleObject" Target="../embeddings/oleObject19.bin"/></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8.xml"/><Relationship Id="rId2" Type="http://schemas.openxmlformats.org/officeDocument/2006/relationships/image" Target="../media/image22.emf"/><Relationship Id="rId1" Type="http://schemas.openxmlformats.org/officeDocument/2006/relationships/oleObject" Target="../embeddings/oleObject20.bin"/></Relationships>
</file>

<file path=ppt/slides/_rels/slide64.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8.xml"/><Relationship Id="rId2" Type="http://schemas.openxmlformats.org/officeDocument/2006/relationships/image" Target="../media/image23.emf"/><Relationship Id="rId1" Type="http://schemas.openxmlformats.org/officeDocument/2006/relationships/oleObject" Target="../embeddings/oleObject21.bin"/></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8.xml"/><Relationship Id="rId2" Type="http://schemas.openxmlformats.org/officeDocument/2006/relationships/image" Target="../media/image24.emf"/><Relationship Id="rId1" Type="http://schemas.openxmlformats.org/officeDocument/2006/relationships/oleObject" Target="../embeddings/oleObject22.bin"/></Relationships>
</file>

<file path=ppt/slides/_rels/slide66.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8.xml"/><Relationship Id="rId2" Type="http://schemas.openxmlformats.org/officeDocument/2006/relationships/image" Target="../media/image25.emf"/><Relationship Id="rId1" Type="http://schemas.openxmlformats.org/officeDocument/2006/relationships/oleObject" Target="../embeddings/oleObject23.bin"/></Relationships>
</file>

<file path=ppt/slides/_rels/slide67.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8.xml"/><Relationship Id="rId2" Type="http://schemas.openxmlformats.org/officeDocument/2006/relationships/image" Target="../media/image26.emf"/><Relationship Id="rId1" Type="http://schemas.openxmlformats.org/officeDocument/2006/relationships/oleObject" Target="../embeddings/oleObject24.bin"/></Relationships>
</file>

<file path=ppt/slides/_rels/slide68.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8.xml"/><Relationship Id="rId2" Type="http://schemas.openxmlformats.org/officeDocument/2006/relationships/image" Target="../media/image27.emf"/><Relationship Id="rId1" Type="http://schemas.openxmlformats.org/officeDocument/2006/relationships/oleObject" Target="../embeddings/oleObject25.bin"/></Relationships>
</file>

<file path=ppt/slides/_rels/slide69.xml.rels><?xml version="1.0" encoding="UTF-8" standalone="yes"?>
<Relationships xmlns="http://schemas.openxmlformats.org/package/2006/relationships"><Relationship Id="rId4" Type="http://schemas.openxmlformats.org/officeDocument/2006/relationships/vmlDrawing" Target="../drawings/vmlDrawing26.vml"/><Relationship Id="rId3" Type="http://schemas.openxmlformats.org/officeDocument/2006/relationships/slideLayout" Target="../slideLayouts/slideLayout8.xml"/><Relationship Id="rId2" Type="http://schemas.openxmlformats.org/officeDocument/2006/relationships/image" Target="../media/image27.emf"/><Relationship Id="rId1" Type="http://schemas.openxmlformats.org/officeDocument/2006/relationships/oleObject" Target="../embeddings/oleObject26.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8.xml"/><Relationship Id="rId2" Type="http://schemas.openxmlformats.org/officeDocument/2006/relationships/image" Target="../media/image27.emf"/><Relationship Id="rId1" Type="http://schemas.openxmlformats.org/officeDocument/2006/relationships/oleObject" Target="../embeddings/oleObject27.bin"/></Relationships>
</file>

<file path=ppt/slides/_rels/slide71.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8.xml"/><Relationship Id="rId2" Type="http://schemas.openxmlformats.org/officeDocument/2006/relationships/image" Target="../media/image28.emf"/><Relationship Id="rId1" Type="http://schemas.openxmlformats.org/officeDocument/2006/relationships/oleObject" Target="../embeddings/oleObject28.bin"/></Relationships>
</file>

<file path=ppt/slides/_rels/slide72.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vmlDrawing" Target="../drawings/vmlDrawing29.vml"/><Relationship Id="rId3" Type="http://schemas.openxmlformats.org/officeDocument/2006/relationships/slideLayout" Target="../slideLayouts/slideLayout8.xml"/><Relationship Id="rId2" Type="http://schemas.openxmlformats.org/officeDocument/2006/relationships/image" Target="../media/image29.emf"/><Relationship Id="rId1" Type="http://schemas.openxmlformats.org/officeDocument/2006/relationships/oleObject" Target="../embeddings/oleObject29.bin"/></Relationships>
</file>

<file path=ppt/slides/_rels/slide73.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30.vml"/><Relationship Id="rId3" Type="http://schemas.openxmlformats.org/officeDocument/2006/relationships/slideLayout" Target="../slideLayouts/slideLayout8.xml"/><Relationship Id="rId2" Type="http://schemas.openxmlformats.org/officeDocument/2006/relationships/image" Target="../media/image30.emf"/><Relationship Id="rId1" Type="http://schemas.openxmlformats.org/officeDocument/2006/relationships/oleObject" Target="../embeddings/oleObject30.bin"/></Relationships>
</file>

<file path=ppt/slides/_rels/slide74.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vmlDrawing" Target="../drawings/vmlDrawing31.vml"/><Relationship Id="rId3" Type="http://schemas.openxmlformats.org/officeDocument/2006/relationships/slideLayout" Target="../slideLayouts/slideLayout8.xml"/><Relationship Id="rId2" Type="http://schemas.openxmlformats.org/officeDocument/2006/relationships/image" Target="../media/image31.emf"/><Relationship Id="rId1" Type="http://schemas.openxmlformats.org/officeDocument/2006/relationships/oleObject" Target="../embeddings/oleObject31.bin"/></Relationships>
</file>

<file path=ppt/slides/_rels/slide75.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vmlDrawing" Target="../drawings/vmlDrawing32.vml"/><Relationship Id="rId3" Type="http://schemas.openxmlformats.org/officeDocument/2006/relationships/slideLayout" Target="../slideLayouts/slideLayout8.xml"/><Relationship Id="rId2" Type="http://schemas.openxmlformats.org/officeDocument/2006/relationships/image" Target="../media/image32.emf"/><Relationship Id="rId1" Type="http://schemas.openxmlformats.org/officeDocument/2006/relationships/oleObject" Target="../embeddings/oleObject32.bin"/></Relationships>
</file>

<file path=ppt/slides/_rels/slide76.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vmlDrawing" Target="../drawings/vmlDrawing33.vml"/><Relationship Id="rId3" Type="http://schemas.openxmlformats.org/officeDocument/2006/relationships/slideLayout" Target="../slideLayouts/slideLayout8.xml"/><Relationship Id="rId2" Type="http://schemas.openxmlformats.org/officeDocument/2006/relationships/image" Target="../media/image33.emf"/><Relationship Id="rId1" Type="http://schemas.openxmlformats.org/officeDocument/2006/relationships/oleObject" Target="../embeddings/oleObject33.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4" Type="http://schemas.openxmlformats.org/officeDocument/2006/relationships/vmlDrawing" Target="../drawings/vmlDrawing34.vml"/><Relationship Id="rId3" Type="http://schemas.openxmlformats.org/officeDocument/2006/relationships/slideLayout" Target="../slideLayouts/slideLayout8.xml"/><Relationship Id="rId2" Type="http://schemas.openxmlformats.org/officeDocument/2006/relationships/image" Target="../media/image34.emf"/><Relationship Id="rId1" Type="http://schemas.openxmlformats.org/officeDocument/2006/relationships/oleObject" Target="../embeddings/oleObject34.bin"/></Relationships>
</file>

<file path=ppt/slides/_rels/slide79.xml.rels><?xml version="1.0" encoding="UTF-8" standalone="yes"?>
<Relationships xmlns="http://schemas.openxmlformats.org/package/2006/relationships"><Relationship Id="rId4" Type="http://schemas.openxmlformats.org/officeDocument/2006/relationships/vmlDrawing" Target="../drawings/vmlDrawing35.vml"/><Relationship Id="rId3" Type="http://schemas.openxmlformats.org/officeDocument/2006/relationships/slideLayout" Target="../slideLayouts/slideLayout8.xml"/><Relationship Id="rId2" Type="http://schemas.openxmlformats.org/officeDocument/2006/relationships/image" Target="../media/image35.emf"/><Relationship Id="rId1" Type="http://schemas.openxmlformats.org/officeDocument/2006/relationships/oleObject" Target="../embeddings/oleObject3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4" Type="http://schemas.openxmlformats.org/officeDocument/2006/relationships/vmlDrawing" Target="../drawings/vmlDrawing36.vml"/><Relationship Id="rId3" Type="http://schemas.openxmlformats.org/officeDocument/2006/relationships/slideLayout" Target="../slideLayouts/slideLayout8.xml"/><Relationship Id="rId2" Type="http://schemas.openxmlformats.org/officeDocument/2006/relationships/image" Target="../media/image35.emf"/><Relationship Id="rId1" Type="http://schemas.openxmlformats.org/officeDocument/2006/relationships/oleObject" Target="../embeddings/oleObject36.bin"/></Relationships>
</file>

<file path=ppt/slides/_rels/slide81.xml.rels><?xml version="1.0" encoding="UTF-8" standalone="yes"?>
<Relationships xmlns="http://schemas.openxmlformats.org/package/2006/relationships"><Relationship Id="rId4" Type="http://schemas.openxmlformats.org/officeDocument/2006/relationships/vmlDrawing" Target="../drawings/vmlDrawing37.vml"/><Relationship Id="rId3" Type="http://schemas.openxmlformats.org/officeDocument/2006/relationships/slideLayout" Target="../slideLayouts/slideLayout8.xml"/><Relationship Id="rId2" Type="http://schemas.openxmlformats.org/officeDocument/2006/relationships/image" Target="../media/image35.emf"/><Relationship Id="rId1" Type="http://schemas.openxmlformats.org/officeDocument/2006/relationships/oleObject" Target="../embeddings/oleObject37.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lstStyle/>
          <a:p>
            <a:r>
              <a:rPr lang="en-US" altLang="zh-CN" dirty="0"/>
              <a:t>Advanced Computer Architecture</a:t>
            </a:r>
            <a:br>
              <a:rPr lang="en-US" altLang="zh-CN" dirty="0"/>
            </a:br>
            <a:r>
              <a:rPr lang="en-US" altLang="zh-CN" dirty="0"/>
              <a:t>(ACA 2019)</a:t>
            </a:r>
            <a:endParaRPr lang="en-US" altLang="zh-CN" dirty="0"/>
          </a:p>
        </p:txBody>
      </p:sp>
      <p:sp>
        <p:nvSpPr>
          <p:cNvPr id="4101" name="Rectangle 5"/>
          <p:cNvSpPr>
            <a:spLocks noGrp="1" noChangeArrowheads="1"/>
          </p:cNvSpPr>
          <p:nvPr>
            <p:ph type="subTitle" idx="1"/>
          </p:nvPr>
        </p:nvSpPr>
        <p:spPr/>
        <p:txBody>
          <a:bodyPr>
            <a:normAutofit/>
          </a:bodyPr>
          <a:lstStyle/>
          <a:p>
            <a:r>
              <a:rPr lang="en-US" altLang="zh-CN" dirty="0"/>
              <a:t>Dr. ZHANG Chun-yuan</a:t>
            </a:r>
            <a:endParaRPr lang="en-US" altLang="zh-CN" dirty="0"/>
          </a:p>
          <a:p>
            <a:r>
              <a:rPr lang="en-US" altLang="zh-CN" dirty="0"/>
              <a:t>College of Computer, NUDT</a:t>
            </a:r>
            <a:endParaRPr lang="en-US" altLang="zh-CN" dirty="0"/>
          </a:p>
          <a:p>
            <a:r>
              <a:rPr lang="en-US" altLang="zh-CN" dirty="0"/>
              <a:t>Fall, 2019</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999" advTm="38140"/>
    </mc:Choice>
    <mc:Fallback>
      <p:transition spd="slow" advTm="3814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dirty="0"/>
              <a:t>The 2-bit Scheme</a:t>
            </a:r>
            <a:r>
              <a:rPr lang="en-US" altLang="zh-CN" dirty="0"/>
              <a:t>: an Alternative</a:t>
            </a:r>
            <a:endParaRPr lang="zh-CN" altLang="en-US" dirty="0"/>
          </a:p>
        </p:txBody>
      </p:sp>
      <p:grpSp>
        <p:nvGrpSpPr>
          <p:cNvPr id="57347" name="Group 3"/>
          <p:cNvGrpSpPr/>
          <p:nvPr/>
        </p:nvGrpSpPr>
        <p:grpSpPr bwMode="auto">
          <a:xfrm>
            <a:off x="266700" y="2106613"/>
            <a:ext cx="8483600" cy="3995737"/>
            <a:chOff x="0" y="0"/>
            <a:chExt cx="10680" cy="6358"/>
          </a:xfrm>
        </p:grpSpPr>
        <p:sp>
          <p:nvSpPr>
            <p:cNvPr id="58372" name="Arc 4"/>
            <p:cNvSpPr/>
            <p:nvPr/>
          </p:nvSpPr>
          <p:spPr bwMode="auto">
            <a:xfrm>
              <a:off x="610" y="0"/>
              <a:ext cx="2870" cy="1296"/>
            </a:xfrm>
            <a:custGeom>
              <a:avLst/>
              <a:gdLst>
                <a:gd name="G0" fmla="+- 21600 0 0"/>
                <a:gd name="G1" fmla="+- 21600 0 0"/>
                <a:gd name="G2" fmla="+- 21600 0 0"/>
                <a:gd name="T0" fmla="*/ 44 w 43200"/>
                <a:gd name="T1" fmla="*/ 22983 h 23303"/>
                <a:gd name="T2" fmla="*/ 43133 w 43200"/>
                <a:gd name="T3" fmla="*/ 23303 h 23303"/>
                <a:gd name="T4" fmla="*/ 21600 w 43200"/>
                <a:gd name="T5" fmla="*/ 21600 h 23303"/>
              </a:gdLst>
              <a:ahLst/>
              <a:cxnLst>
                <a:cxn ang="0">
                  <a:pos x="T0" y="T1"/>
                </a:cxn>
                <a:cxn ang="0">
                  <a:pos x="T2" y="T3"/>
                </a:cxn>
                <a:cxn ang="0">
                  <a:pos x="T4" y="T5"/>
                </a:cxn>
              </a:cxnLst>
              <a:rect l="0" t="0" r="r" b="b"/>
              <a:pathLst>
                <a:path w="43200" h="23303" fill="none" extrusionOk="0">
                  <a:moveTo>
                    <a:pt x="44" y="22982"/>
                  </a:moveTo>
                  <a:cubicBezTo>
                    <a:pt x="14" y="22522"/>
                    <a:pt x="0" y="22061"/>
                    <a:pt x="0" y="21600"/>
                  </a:cubicBezTo>
                  <a:cubicBezTo>
                    <a:pt x="0" y="9670"/>
                    <a:pt x="9670" y="0"/>
                    <a:pt x="21600" y="0"/>
                  </a:cubicBezTo>
                  <a:cubicBezTo>
                    <a:pt x="33529" y="0"/>
                    <a:pt x="43200" y="9670"/>
                    <a:pt x="43200" y="21600"/>
                  </a:cubicBezTo>
                  <a:cubicBezTo>
                    <a:pt x="43199" y="22168"/>
                    <a:pt x="43177" y="22736"/>
                    <a:pt x="43132" y="23302"/>
                  </a:cubicBezTo>
                </a:path>
                <a:path w="43200" h="23303" stroke="0" extrusionOk="0">
                  <a:moveTo>
                    <a:pt x="44" y="22982"/>
                  </a:moveTo>
                  <a:cubicBezTo>
                    <a:pt x="14" y="22522"/>
                    <a:pt x="0" y="22061"/>
                    <a:pt x="0" y="21600"/>
                  </a:cubicBezTo>
                  <a:cubicBezTo>
                    <a:pt x="0" y="9670"/>
                    <a:pt x="9670" y="0"/>
                    <a:pt x="21600" y="0"/>
                  </a:cubicBezTo>
                  <a:cubicBezTo>
                    <a:pt x="33529" y="0"/>
                    <a:pt x="43200" y="9670"/>
                    <a:pt x="43200" y="21600"/>
                  </a:cubicBezTo>
                  <a:cubicBezTo>
                    <a:pt x="43199" y="22168"/>
                    <a:pt x="43177" y="22736"/>
                    <a:pt x="43132" y="23302"/>
                  </a:cubicBezTo>
                  <a:lnTo>
                    <a:pt x="21600" y="21600"/>
                  </a:lnTo>
                  <a:close/>
                </a:path>
              </a:pathLst>
            </a:custGeom>
            <a:noFill/>
            <a:ln w="38100" cmpd="sng">
              <a:solidFill>
                <a:schemeClr val="hlink"/>
              </a:solidFill>
              <a:prstDash val="dash"/>
              <a:rou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sp>
          <p:nvSpPr>
            <p:cNvPr id="58373" name="Oval 5"/>
            <p:cNvSpPr>
              <a:spLocks noChangeArrowheads="1"/>
            </p:cNvSpPr>
            <p:nvPr/>
          </p:nvSpPr>
          <p:spPr bwMode="auto">
            <a:xfrm>
              <a:off x="0" y="1081"/>
              <a:ext cx="4081" cy="1680"/>
            </a:xfrm>
            <a:prstGeom prst="ellipse">
              <a:avLst/>
            </a:prstGeom>
            <a:solidFill>
              <a:schemeClr val="accent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2225">
                  <a:latin typeface="Century Gothic" panose="020B0502020202020204" pitchFamily="34" charset="0"/>
                  <a:ea typeface="+mn-ea"/>
                </a:rPr>
                <a:t>Predict taken</a:t>
              </a:r>
              <a:endParaRPr lang="en-US" altLang="zh-CN" sz="2225">
                <a:latin typeface="Century Gothic" panose="020B0502020202020204" pitchFamily="34" charset="0"/>
                <a:ea typeface="+mn-ea"/>
              </a:endParaRPr>
            </a:p>
            <a:p>
              <a:pPr algn="ctr" fontAlgn="auto">
                <a:spcBef>
                  <a:spcPts val="0"/>
                </a:spcBef>
                <a:spcAft>
                  <a:spcPts val="0"/>
                </a:spcAft>
                <a:defRPr/>
              </a:pPr>
              <a:r>
                <a:rPr lang="en-US" altLang="zh-CN" sz="2225">
                  <a:latin typeface="Century Gothic" panose="020B0502020202020204" pitchFamily="34" charset="0"/>
                  <a:ea typeface="+mn-ea"/>
                </a:rPr>
                <a:t>11</a:t>
              </a:r>
              <a:endParaRPr lang="en-US" altLang="zh-CN" sz="2225">
                <a:latin typeface="Century Gothic" panose="020B0502020202020204" pitchFamily="34" charset="0"/>
                <a:ea typeface="+mn-ea"/>
              </a:endParaRPr>
            </a:p>
          </p:txBody>
        </p:sp>
        <p:sp>
          <p:nvSpPr>
            <p:cNvPr id="58374" name="Oval 6"/>
            <p:cNvSpPr>
              <a:spLocks noChangeArrowheads="1"/>
            </p:cNvSpPr>
            <p:nvPr/>
          </p:nvSpPr>
          <p:spPr bwMode="auto">
            <a:xfrm>
              <a:off x="0" y="3645"/>
              <a:ext cx="4081" cy="1680"/>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2225">
                  <a:latin typeface="Century Gothic" panose="020B0502020202020204" pitchFamily="34" charset="0"/>
                  <a:ea typeface="+mn-ea"/>
                </a:rPr>
                <a:t>Predict not taken</a:t>
              </a:r>
              <a:endParaRPr lang="en-US" altLang="zh-CN" sz="2225">
                <a:latin typeface="Century Gothic" panose="020B0502020202020204" pitchFamily="34" charset="0"/>
                <a:ea typeface="+mn-ea"/>
              </a:endParaRPr>
            </a:p>
            <a:p>
              <a:pPr algn="ctr" fontAlgn="auto">
                <a:spcBef>
                  <a:spcPts val="0"/>
                </a:spcBef>
                <a:spcAft>
                  <a:spcPts val="0"/>
                </a:spcAft>
                <a:defRPr/>
              </a:pPr>
              <a:r>
                <a:rPr lang="en-US" altLang="zh-CN" sz="2225">
                  <a:latin typeface="Century Gothic" panose="020B0502020202020204" pitchFamily="34" charset="0"/>
                  <a:ea typeface="+mn-ea"/>
                </a:rPr>
                <a:t>01</a:t>
              </a:r>
              <a:endParaRPr lang="en-US" altLang="zh-CN" sz="2225">
                <a:latin typeface="Century Gothic" panose="020B0502020202020204" pitchFamily="34" charset="0"/>
                <a:ea typeface="+mn-ea"/>
              </a:endParaRPr>
            </a:p>
          </p:txBody>
        </p:sp>
        <p:sp>
          <p:nvSpPr>
            <p:cNvPr id="58375" name="Oval 7"/>
            <p:cNvSpPr>
              <a:spLocks noChangeArrowheads="1"/>
            </p:cNvSpPr>
            <p:nvPr/>
          </p:nvSpPr>
          <p:spPr bwMode="auto">
            <a:xfrm>
              <a:off x="6599" y="3645"/>
              <a:ext cx="4081" cy="1680"/>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2225">
                  <a:latin typeface="Century Gothic" panose="020B0502020202020204" pitchFamily="34" charset="0"/>
                  <a:ea typeface="+mn-ea"/>
                </a:rPr>
                <a:t>Predict not taken</a:t>
              </a:r>
              <a:endParaRPr lang="en-US" altLang="zh-CN" sz="2225">
                <a:latin typeface="Century Gothic" panose="020B0502020202020204" pitchFamily="34" charset="0"/>
                <a:ea typeface="+mn-ea"/>
              </a:endParaRPr>
            </a:p>
            <a:p>
              <a:pPr algn="ctr" fontAlgn="auto">
                <a:spcBef>
                  <a:spcPts val="0"/>
                </a:spcBef>
                <a:spcAft>
                  <a:spcPts val="0"/>
                </a:spcAft>
                <a:defRPr/>
              </a:pPr>
              <a:r>
                <a:rPr lang="en-US" altLang="zh-CN" sz="2225">
                  <a:latin typeface="Century Gothic" panose="020B0502020202020204" pitchFamily="34" charset="0"/>
                  <a:ea typeface="+mn-ea"/>
                </a:rPr>
                <a:t>00</a:t>
              </a:r>
              <a:endParaRPr lang="en-US" altLang="zh-CN" sz="2225">
                <a:latin typeface="Century Gothic" panose="020B0502020202020204" pitchFamily="34" charset="0"/>
                <a:ea typeface="+mn-ea"/>
              </a:endParaRPr>
            </a:p>
          </p:txBody>
        </p:sp>
        <p:sp>
          <p:nvSpPr>
            <p:cNvPr id="58376" name="Oval 8"/>
            <p:cNvSpPr>
              <a:spLocks noChangeArrowheads="1"/>
            </p:cNvSpPr>
            <p:nvPr/>
          </p:nvSpPr>
          <p:spPr bwMode="auto">
            <a:xfrm>
              <a:off x="6599" y="1081"/>
              <a:ext cx="4081" cy="1680"/>
            </a:xfrm>
            <a:prstGeom prst="ellipse">
              <a:avLst/>
            </a:prstGeom>
            <a:solidFill>
              <a:schemeClr val="accent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2225">
                  <a:latin typeface="Century Gothic" panose="020B0502020202020204" pitchFamily="34" charset="0"/>
                  <a:ea typeface="+mn-ea"/>
                </a:rPr>
                <a:t>Predict taken</a:t>
              </a:r>
              <a:endParaRPr lang="en-US" altLang="zh-CN" sz="2225">
                <a:latin typeface="Century Gothic" panose="020B0502020202020204" pitchFamily="34" charset="0"/>
                <a:ea typeface="+mn-ea"/>
              </a:endParaRPr>
            </a:p>
            <a:p>
              <a:pPr algn="ctr" fontAlgn="auto">
                <a:spcBef>
                  <a:spcPts val="0"/>
                </a:spcBef>
                <a:spcAft>
                  <a:spcPts val="0"/>
                </a:spcAft>
                <a:defRPr/>
              </a:pPr>
              <a:r>
                <a:rPr lang="en-US" altLang="zh-CN" sz="2225">
                  <a:latin typeface="Century Gothic" panose="020B0502020202020204" pitchFamily="34" charset="0"/>
                  <a:ea typeface="+mn-ea"/>
                </a:rPr>
                <a:t>10</a:t>
              </a:r>
              <a:endParaRPr lang="en-US" altLang="zh-CN" sz="2225">
                <a:latin typeface="Century Gothic" panose="020B0502020202020204" pitchFamily="34" charset="0"/>
                <a:ea typeface="+mn-ea"/>
              </a:endParaRPr>
            </a:p>
          </p:txBody>
        </p:sp>
        <p:sp>
          <p:nvSpPr>
            <p:cNvPr id="58377" name="Line 9"/>
            <p:cNvSpPr>
              <a:spLocks noChangeShapeType="1"/>
            </p:cNvSpPr>
            <p:nvPr/>
          </p:nvSpPr>
          <p:spPr bwMode="auto">
            <a:xfrm>
              <a:off x="3959" y="1561"/>
              <a:ext cx="2762" cy="0"/>
            </a:xfrm>
            <a:prstGeom prst="line">
              <a:avLst/>
            </a:prstGeom>
            <a:noFill/>
            <a:ln w="38100" cmpd="sng">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sp>
          <p:nvSpPr>
            <p:cNvPr id="58378" name="Line 10"/>
            <p:cNvSpPr>
              <a:spLocks noChangeShapeType="1"/>
            </p:cNvSpPr>
            <p:nvPr/>
          </p:nvSpPr>
          <p:spPr bwMode="auto">
            <a:xfrm>
              <a:off x="3959" y="4125"/>
              <a:ext cx="2762" cy="0"/>
            </a:xfrm>
            <a:prstGeom prst="line">
              <a:avLst/>
            </a:prstGeom>
            <a:noFill/>
            <a:ln w="38100" cmpd="sng">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sp>
          <p:nvSpPr>
            <p:cNvPr id="58379" name="Line 11"/>
            <p:cNvSpPr>
              <a:spLocks noChangeShapeType="1"/>
            </p:cNvSpPr>
            <p:nvPr/>
          </p:nvSpPr>
          <p:spPr bwMode="auto">
            <a:xfrm flipH="1">
              <a:off x="3959" y="2281"/>
              <a:ext cx="2762" cy="0"/>
            </a:xfrm>
            <a:prstGeom prst="line">
              <a:avLst/>
            </a:prstGeom>
            <a:noFill/>
            <a:ln w="38100" cmpd="sng">
              <a:solidFill>
                <a:schemeClr val="hlink"/>
              </a:solidFill>
              <a:prstDash val="dash"/>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sp>
          <p:nvSpPr>
            <p:cNvPr id="58380" name="Line 12"/>
            <p:cNvSpPr>
              <a:spLocks noChangeShapeType="1"/>
            </p:cNvSpPr>
            <p:nvPr/>
          </p:nvSpPr>
          <p:spPr bwMode="auto">
            <a:xfrm flipH="1">
              <a:off x="3959" y="4845"/>
              <a:ext cx="2762" cy="0"/>
            </a:xfrm>
            <a:prstGeom prst="line">
              <a:avLst/>
            </a:prstGeom>
            <a:noFill/>
            <a:ln w="38100" cmpd="sng">
              <a:solidFill>
                <a:schemeClr val="hlink"/>
              </a:solidFill>
              <a:prstDash val="dash"/>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sp>
          <p:nvSpPr>
            <p:cNvPr id="58381" name="Text Box 13"/>
            <p:cNvSpPr txBox="1">
              <a:spLocks noChangeArrowheads="1"/>
            </p:cNvSpPr>
            <p:nvPr/>
          </p:nvSpPr>
          <p:spPr bwMode="auto">
            <a:xfrm>
              <a:off x="4742" y="2276"/>
              <a:ext cx="1263" cy="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defRPr/>
              </a:pPr>
              <a:r>
                <a:rPr lang="en-US" altLang="zh-CN" sz="2225">
                  <a:latin typeface="Century Gothic" panose="020B0502020202020204" pitchFamily="34" charset="0"/>
                  <a:ea typeface="+mn-ea"/>
                </a:rPr>
                <a:t>Taken</a:t>
              </a:r>
              <a:endParaRPr lang="en-US" altLang="zh-CN" sz="2225">
                <a:latin typeface="Century Gothic" panose="020B0502020202020204" pitchFamily="34" charset="0"/>
                <a:ea typeface="+mn-ea"/>
              </a:endParaRPr>
            </a:p>
          </p:txBody>
        </p:sp>
        <p:sp>
          <p:nvSpPr>
            <p:cNvPr id="58382" name="Text Box 14"/>
            <p:cNvSpPr txBox="1">
              <a:spLocks noChangeArrowheads="1"/>
            </p:cNvSpPr>
            <p:nvPr/>
          </p:nvSpPr>
          <p:spPr bwMode="auto">
            <a:xfrm>
              <a:off x="4742" y="4840"/>
              <a:ext cx="1263"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defRPr/>
              </a:pPr>
              <a:r>
                <a:rPr lang="en-US" altLang="zh-CN" sz="2225">
                  <a:latin typeface="Century Gothic" panose="020B0502020202020204" pitchFamily="34" charset="0"/>
                  <a:ea typeface="+mn-ea"/>
                </a:rPr>
                <a:t>Taken</a:t>
              </a:r>
              <a:endParaRPr lang="en-US" altLang="zh-CN" sz="2225">
                <a:latin typeface="Century Gothic" panose="020B0502020202020204" pitchFamily="34" charset="0"/>
                <a:ea typeface="+mn-ea"/>
              </a:endParaRPr>
            </a:p>
          </p:txBody>
        </p:sp>
        <p:sp>
          <p:nvSpPr>
            <p:cNvPr id="58383" name="Text Box 15"/>
            <p:cNvSpPr txBox="1">
              <a:spLocks noChangeArrowheads="1"/>
            </p:cNvSpPr>
            <p:nvPr/>
          </p:nvSpPr>
          <p:spPr bwMode="auto">
            <a:xfrm>
              <a:off x="4307" y="836"/>
              <a:ext cx="1951" cy="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defRPr/>
              </a:pPr>
              <a:r>
                <a:rPr lang="en-US" altLang="zh-CN" sz="2225">
                  <a:latin typeface="Century Gothic" panose="020B0502020202020204" pitchFamily="34" charset="0"/>
                  <a:ea typeface="+mn-ea"/>
                </a:rPr>
                <a:t>Not taken</a:t>
              </a:r>
              <a:endParaRPr lang="en-US" altLang="zh-CN" sz="2225">
                <a:latin typeface="Century Gothic" panose="020B0502020202020204" pitchFamily="34" charset="0"/>
                <a:ea typeface="+mn-ea"/>
              </a:endParaRPr>
            </a:p>
          </p:txBody>
        </p:sp>
        <p:sp>
          <p:nvSpPr>
            <p:cNvPr id="58384" name="Line 16"/>
            <p:cNvSpPr>
              <a:spLocks noChangeShapeType="1"/>
            </p:cNvSpPr>
            <p:nvPr/>
          </p:nvSpPr>
          <p:spPr bwMode="auto">
            <a:xfrm flipH="1">
              <a:off x="3629" y="2786"/>
              <a:ext cx="5012" cy="1071"/>
            </a:xfrm>
            <a:prstGeom prst="line">
              <a:avLst/>
            </a:prstGeom>
            <a:noFill/>
            <a:ln w="38100" cmpd="sng">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sp>
          <p:nvSpPr>
            <p:cNvPr id="58385" name="Line 17"/>
            <p:cNvSpPr>
              <a:spLocks noChangeShapeType="1"/>
            </p:cNvSpPr>
            <p:nvPr/>
          </p:nvSpPr>
          <p:spPr bwMode="auto">
            <a:xfrm flipV="1">
              <a:off x="2042" y="2496"/>
              <a:ext cx="5214" cy="1149"/>
            </a:xfrm>
            <a:prstGeom prst="line">
              <a:avLst/>
            </a:prstGeom>
            <a:noFill/>
            <a:ln w="38100" cmpd="sng">
              <a:solidFill>
                <a:schemeClr val="hlink"/>
              </a:solidFill>
              <a:prstDash val="dash"/>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sp>
          <p:nvSpPr>
            <p:cNvPr id="58386" name="Text Box 18"/>
            <p:cNvSpPr txBox="1">
              <a:spLocks noChangeArrowheads="1"/>
            </p:cNvSpPr>
            <p:nvPr/>
          </p:nvSpPr>
          <p:spPr bwMode="auto">
            <a:xfrm>
              <a:off x="2720" y="2718"/>
              <a:ext cx="1261"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defRPr/>
              </a:pPr>
              <a:r>
                <a:rPr lang="en-US" altLang="zh-CN" sz="2225">
                  <a:latin typeface="Century Gothic" panose="020B0502020202020204" pitchFamily="34" charset="0"/>
                  <a:ea typeface="+mn-ea"/>
                </a:rPr>
                <a:t>Taken</a:t>
              </a:r>
              <a:endParaRPr lang="en-US" altLang="zh-CN" sz="2225">
                <a:latin typeface="Century Gothic" panose="020B0502020202020204" pitchFamily="34" charset="0"/>
                <a:ea typeface="+mn-ea"/>
              </a:endParaRPr>
            </a:p>
          </p:txBody>
        </p:sp>
        <p:sp>
          <p:nvSpPr>
            <p:cNvPr id="58387" name="Text Box 19"/>
            <p:cNvSpPr txBox="1">
              <a:spLocks noChangeArrowheads="1"/>
            </p:cNvSpPr>
            <p:nvPr/>
          </p:nvSpPr>
          <p:spPr bwMode="auto">
            <a:xfrm>
              <a:off x="6801" y="3059"/>
              <a:ext cx="1949"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defRPr/>
              </a:pPr>
              <a:r>
                <a:rPr lang="en-US" altLang="zh-CN" sz="2225">
                  <a:latin typeface="Century Gothic" panose="020B0502020202020204" pitchFamily="34" charset="0"/>
                  <a:ea typeface="+mn-ea"/>
                </a:rPr>
                <a:t>Not taken</a:t>
              </a:r>
              <a:endParaRPr lang="en-US" altLang="zh-CN" sz="2225">
                <a:latin typeface="Century Gothic" panose="020B0502020202020204" pitchFamily="34" charset="0"/>
                <a:ea typeface="+mn-ea"/>
              </a:endParaRPr>
            </a:p>
          </p:txBody>
        </p:sp>
        <p:sp>
          <p:nvSpPr>
            <p:cNvPr id="58388" name="Text Box 20"/>
            <p:cNvSpPr txBox="1">
              <a:spLocks noChangeArrowheads="1"/>
            </p:cNvSpPr>
            <p:nvPr/>
          </p:nvSpPr>
          <p:spPr bwMode="auto">
            <a:xfrm>
              <a:off x="4403" y="3400"/>
              <a:ext cx="1951"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defRPr/>
              </a:pPr>
              <a:r>
                <a:rPr lang="en-US" altLang="zh-CN" sz="2225">
                  <a:latin typeface="Century Gothic" panose="020B0502020202020204" pitchFamily="34" charset="0"/>
                  <a:ea typeface="+mn-ea"/>
                </a:rPr>
                <a:t>Not taken</a:t>
              </a:r>
              <a:endParaRPr lang="en-US" altLang="zh-CN" sz="2225">
                <a:latin typeface="Century Gothic" panose="020B0502020202020204" pitchFamily="34" charset="0"/>
                <a:ea typeface="+mn-ea"/>
              </a:endParaRPr>
            </a:p>
          </p:txBody>
        </p:sp>
        <p:sp>
          <p:nvSpPr>
            <p:cNvPr id="58389" name="Arc 21"/>
            <p:cNvSpPr/>
            <p:nvPr/>
          </p:nvSpPr>
          <p:spPr bwMode="auto">
            <a:xfrm flipV="1">
              <a:off x="7211" y="5062"/>
              <a:ext cx="2870" cy="1296"/>
            </a:xfrm>
            <a:custGeom>
              <a:avLst/>
              <a:gdLst>
                <a:gd name="G0" fmla="+- 21600 0 0"/>
                <a:gd name="G1" fmla="+- 21600 0 0"/>
                <a:gd name="G2" fmla="+- 21600 0 0"/>
                <a:gd name="T0" fmla="*/ 44 w 43200"/>
                <a:gd name="T1" fmla="*/ 22983 h 23303"/>
                <a:gd name="T2" fmla="*/ 43133 w 43200"/>
                <a:gd name="T3" fmla="*/ 23303 h 23303"/>
                <a:gd name="T4" fmla="*/ 21600 w 43200"/>
                <a:gd name="T5" fmla="*/ 21600 h 23303"/>
              </a:gdLst>
              <a:ahLst/>
              <a:cxnLst>
                <a:cxn ang="0">
                  <a:pos x="T0" y="T1"/>
                </a:cxn>
                <a:cxn ang="0">
                  <a:pos x="T2" y="T3"/>
                </a:cxn>
                <a:cxn ang="0">
                  <a:pos x="T4" y="T5"/>
                </a:cxn>
              </a:cxnLst>
              <a:rect l="0" t="0" r="r" b="b"/>
              <a:pathLst>
                <a:path w="43200" h="23303" fill="none" extrusionOk="0">
                  <a:moveTo>
                    <a:pt x="44" y="22982"/>
                  </a:moveTo>
                  <a:cubicBezTo>
                    <a:pt x="14" y="22522"/>
                    <a:pt x="0" y="22061"/>
                    <a:pt x="0" y="21600"/>
                  </a:cubicBezTo>
                  <a:cubicBezTo>
                    <a:pt x="0" y="9670"/>
                    <a:pt x="9670" y="0"/>
                    <a:pt x="21600" y="0"/>
                  </a:cubicBezTo>
                  <a:cubicBezTo>
                    <a:pt x="33529" y="0"/>
                    <a:pt x="43200" y="9670"/>
                    <a:pt x="43200" y="21600"/>
                  </a:cubicBezTo>
                  <a:cubicBezTo>
                    <a:pt x="43199" y="22168"/>
                    <a:pt x="43177" y="22736"/>
                    <a:pt x="43132" y="23302"/>
                  </a:cubicBezTo>
                </a:path>
                <a:path w="43200" h="23303" stroke="0" extrusionOk="0">
                  <a:moveTo>
                    <a:pt x="44" y="22982"/>
                  </a:moveTo>
                  <a:cubicBezTo>
                    <a:pt x="14" y="22522"/>
                    <a:pt x="0" y="22061"/>
                    <a:pt x="0" y="21600"/>
                  </a:cubicBezTo>
                  <a:cubicBezTo>
                    <a:pt x="0" y="9670"/>
                    <a:pt x="9670" y="0"/>
                    <a:pt x="21600" y="0"/>
                  </a:cubicBezTo>
                  <a:cubicBezTo>
                    <a:pt x="33529" y="0"/>
                    <a:pt x="43200" y="9670"/>
                    <a:pt x="43200" y="21600"/>
                  </a:cubicBezTo>
                  <a:cubicBezTo>
                    <a:pt x="43199" y="22168"/>
                    <a:pt x="43177" y="22736"/>
                    <a:pt x="43132" y="23302"/>
                  </a:cubicBezTo>
                  <a:lnTo>
                    <a:pt x="21600" y="21600"/>
                  </a:lnTo>
                  <a:close/>
                </a:path>
              </a:pathLst>
            </a:custGeom>
            <a:noFill/>
            <a:ln w="38100" cmpd="sng">
              <a:solidFill>
                <a:schemeClr val="tx1"/>
              </a:solidFill>
              <a:rou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sp>
          <p:nvSpPr>
            <p:cNvPr id="58390" name="Text Box 22"/>
            <p:cNvSpPr txBox="1">
              <a:spLocks noChangeArrowheads="1"/>
            </p:cNvSpPr>
            <p:nvPr/>
          </p:nvSpPr>
          <p:spPr bwMode="auto">
            <a:xfrm>
              <a:off x="7662" y="5320"/>
              <a:ext cx="1951"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defRPr/>
              </a:pPr>
              <a:r>
                <a:rPr lang="en-US" altLang="zh-CN" sz="2225">
                  <a:latin typeface="Century Gothic" panose="020B0502020202020204" pitchFamily="34" charset="0"/>
                  <a:ea typeface="+mn-ea"/>
                </a:rPr>
                <a:t>Not taken</a:t>
              </a:r>
              <a:endParaRPr lang="en-US" altLang="zh-CN" sz="2225">
                <a:latin typeface="Century Gothic" panose="020B0502020202020204" pitchFamily="34" charset="0"/>
                <a:ea typeface="+mn-ea"/>
              </a:endParaRPr>
            </a:p>
          </p:txBody>
        </p:sp>
        <p:sp>
          <p:nvSpPr>
            <p:cNvPr id="58391" name="Text Box 23"/>
            <p:cNvSpPr txBox="1">
              <a:spLocks noChangeArrowheads="1"/>
            </p:cNvSpPr>
            <p:nvPr/>
          </p:nvSpPr>
          <p:spPr bwMode="auto">
            <a:xfrm>
              <a:off x="1407" y="356"/>
              <a:ext cx="1261" cy="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defRPr/>
              </a:pPr>
              <a:r>
                <a:rPr lang="en-US" altLang="zh-CN" sz="2225">
                  <a:latin typeface="Century Gothic" panose="020B0502020202020204" pitchFamily="34" charset="0"/>
                  <a:ea typeface="+mn-ea"/>
                </a:rPr>
                <a:t>Taken</a:t>
              </a:r>
              <a:endParaRPr lang="en-US" altLang="zh-CN" sz="2225">
                <a:latin typeface="Century Gothic" panose="020B0502020202020204" pitchFamily="34" charset="0"/>
                <a:ea typeface="+mn-ea"/>
              </a:endParaRPr>
            </a:p>
          </p:txBody>
        </p:sp>
      </p:grpSp>
      <p:sp>
        <p:nvSpPr>
          <p:cNvPr id="2" name="日期占位符 1"/>
          <p:cNvSpPr>
            <a:spLocks noGrp="1"/>
          </p:cNvSpPr>
          <p:nvPr>
            <p:ph type="dt" sz="half" idx="10"/>
          </p:nvPr>
        </p:nvSpPr>
        <p:spPr/>
        <p:txBody>
          <a:bodyPr/>
          <a:lstStyle/>
          <a:p>
            <a:r>
              <a:rPr lang="en-US" altLang="zh-CN"/>
              <a:t>Computer College, NUDT</a:t>
            </a:r>
            <a:endParaRPr lang="zh-CN" altLang="en-US"/>
          </a:p>
        </p:txBody>
      </p:sp>
      <p:sp>
        <p:nvSpPr>
          <p:cNvPr id="3" name="页脚占位符 2"/>
          <p:cNvSpPr>
            <a:spLocks noGrp="1"/>
          </p:cNvSpPr>
          <p:nvPr>
            <p:ph type="ftr" sz="quarter" idx="11"/>
          </p:nvPr>
        </p:nvSpPr>
        <p:spPr/>
        <p:txBody>
          <a:bodyPr/>
          <a:lstStyle/>
          <a:p>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fld id="{B643E6CD-2EDB-4BD1-8CC6-38AEB97745CA}" type="slidenum">
              <a:rPr lang="zh-CN" altLang="en-US" smtClean="0"/>
            </a:fld>
            <a:endParaRPr lang="zh-CN" alt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zh-CN" dirty="0"/>
              <a:t>Entries Mis : 4K vs. Unlimited, 2bit/entry</a:t>
            </a:r>
            <a:endParaRPr lang="en-US" altLang="zh-CN" dirty="0"/>
          </a:p>
        </p:txBody>
      </p:sp>
      <p:graphicFrame>
        <p:nvGraphicFramePr>
          <p:cNvPr id="4" name="Object 3"/>
          <p:cNvGraphicFramePr>
            <a:graphicFrameLocks noGrp="1" noChangeAspect="1"/>
          </p:cNvGraphicFramePr>
          <p:nvPr>
            <p:ph idx="1"/>
          </p:nvPr>
        </p:nvGraphicFramePr>
        <p:xfrm>
          <a:off x="457200" y="1050925"/>
          <a:ext cx="8229600" cy="5416550"/>
        </p:xfrm>
        <a:graphic>
          <a:graphicData uri="http://schemas.openxmlformats.org/drawingml/2006/chart">
            <c:chart xmlns:c="http://schemas.openxmlformats.org/drawingml/2006/chart" xmlns:r="http://schemas.openxmlformats.org/officeDocument/2006/relationships" r:id="rId1"/>
          </a:graphicData>
        </a:graphic>
      </p:graphicFrame>
      <p:sp>
        <p:nvSpPr>
          <p:cNvPr id="9" name="日期占位符 8"/>
          <p:cNvSpPr>
            <a:spLocks noGrp="1"/>
          </p:cNvSpPr>
          <p:nvPr>
            <p:ph type="dt" sz="half" idx="10"/>
          </p:nvPr>
        </p:nvSpPr>
        <p:spPr/>
        <p:txBody>
          <a:bodyPr/>
          <a:lstStyle/>
          <a:p>
            <a:r>
              <a:rPr lang="en-US" altLang="zh-CN"/>
              <a:t>Computer College, NUDT</a:t>
            </a:r>
            <a:endParaRPr lang="zh-CN" altLang="en-US"/>
          </a:p>
        </p:txBody>
      </p:sp>
      <p:sp>
        <p:nvSpPr>
          <p:cNvPr id="10" name="页脚占位符 9"/>
          <p:cNvSpPr>
            <a:spLocks noGrp="1"/>
          </p:cNvSpPr>
          <p:nvPr>
            <p:ph type="ftr" sz="quarter" idx="11"/>
          </p:nvPr>
        </p:nvSpPr>
        <p:spPr/>
        <p:txBody>
          <a:bodyPr/>
          <a:lstStyle/>
          <a:p>
            <a:r>
              <a:rPr lang="en-US" altLang="zh-CN"/>
              <a:t>ACA by ZHANG Chun-yuan, Fall 2019</a:t>
            </a:r>
            <a:endParaRPr lang="zh-CN" altLang="en-US"/>
          </a:p>
        </p:txBody>
      </p:sp>
      <p:sp>
        <p:nvSpPr>
          <p:cNvPr id="11" name="灯片编号占位符 10"/>
          <p:cNvSpPr>
            <a:spLocks noGrp="1"/>
          </p:cNvSpPr>
          <p:nvPr>
            <p:ph type="sldNum" sz="quarter" idx="12"/>
          </p:nvPr>
        </p:nvSpPr>
        <p:spPr/>
        <p:txBody>
          <a:bodyPr/>
          <a:lstStyle/>
          <a:p>
            <a:fld id="{B643E6CD-2EDB-4BD1-8CC6-38AEB97745CA}" type="slidenum">
              <a:rPr lang="zh-CN" altLang="en-US" smtClean="0"/>
            </a:fld>
            <a:endParaRPr lang="zh-CN" alt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a:t>BPB: Typical Implementations</a:t>
            </a:r>
            <a:endParaRPr lang="en-US" altLang="zh-CN"/>
          </a:p>
        </p:txBody>
      </p:sp>
      <p:sp>
        <p:nvSpPr>
          <p:cNvPr id="59395" name="Rectangle 3"/>
          <p:cNvSpPr>
            <a:spLocks noGrp="1" noChangeArrowheads="1"/>
          </p:cNvSpPr>
          <p:nvPr>
            <p:ph type="body" idx="1"/>
          </p:nvPr>
        </p:nvSpPr>
        <p:spPr/>
        <p:txBody>
          <a:bodyPr/>
          <a:lstStyle/>
          <a:p>
            <a:r>
              <a:rPr lang="en-US" altLang="zh-CN" dirty="0"/>
              <a:t>As a “cache”</a:t>
            </a:r>
            <a:endParaRPr lang="en-US" altLang="zh-CN" dirty="0"/>
          </a:p>
          <a:p>
            <a:r>
              <a:rPr lang="en-US" altLang="zh-CN" dirty="0"/>
              <a:t>Accessed with the instruction address during the IF</a:t>
            </a:r>
            <a:endParaRPr lang="en-US" altLang="zh-CN" dirty="0"/>
          </a:p>
          <a:p>
            <a:pPr lvl="1"/>
            <a:r>
              <a:rPr lang="en-US" altLang="zh-CN" dirty="0"/>
              <a:t>Taken -&gt; fetching begins from the target as soon as the PC is known</a:t>
            </a:r>
            <a:endParaRPr lang="en-US" altLang="zh-CN" dirty="0"/>
          </a:p>
          <a:p>
            <a:pPr lvl="1"/>
            <a:r>
              <a:rPr lang="en-US" altLang="zh-CN" dirty="0"/>
              <a:t>Not taken -&gt; sequential fetching continues</a:t>
            </a:r>
            <a:endParaRPr lang="en-US" altLang="zh-CN" dirty="0"/>
          </a:p>
        </p:txBody>
      </p:sp>
      <p:sp>
        <p:nvSpPr>
          <p:cNvPr id="4" name="日期占位符 3"/>
          <p:cNvSpPr>
            <a:spLocks noGrp="1"/>
          </p:cNvSpPr>
          <p:nvPr>
            <p:ph type="dt" sz="half" idx="10"/>
          </p:nvPr>
        </p:nvSpPr>
        <p:spPr/>
        <p:txBody>
          <a:bodyPr/>
          <a:lstStyle/>
          <a:p>
            <a:r>
              <a:rPr lang="en-US" altLang="zh-CN"/>
              <a:t>Computer College, NUDT</a:t>
            </a:r>
            <a:endParaRPr lang="zh-CN" altLang="en-US"/>
          </a:p>
        </p:txBody>
      </p:sp>
      <p:sp>
        <p:nvSpPr>
          <p:cNvPr id="5" name="页脚占位符 4"/>
          <p:cNvSpPr>
            <a:spLocks noGrp="1"/>
          </p:cNvSpPr>
          <p:nvPr>
            <p:ph type="ftr" sz="quarter" idx="11"/>
          </p:nvPr>
        </p:nvSpPr>
        <p:spPr/>
        <p:txBody>
          <a:bodyPr/>
          <a:lstStyle/>
          <a:p>
            <a:r>
              <a:rPr lang="en-US" altLang="zh-CN"/>
              <a:t>ACA by ZHANG Chun-yuan, Fall 2019</a:t>
            </a:r>
            <a:endParaRPr lang="zh-CN" altLang="en-US"/>
          </a:p>
        </p:txBody>
      </p:sp>
      <p:sp>
        <p:nvSpPr>
          <p:cNvPr id="6" name="灯片编号占位符 5"/>
          <p:cNvSpPr>
            <a:spLocks noGrp="1"/>
          </p:cNvSpPr>
          <p:nvPr>
            <p:ph type="sldNum" sz="quarter" idx="12"/>
          </p:nvPr>
        </p:nvSpPr>
        <p:spPr/>
        <p:txBody>
          <a:bodyPr/>
          <a:lstStyle/>
          <a:p>
            <a:fld id="{B643E6CD-2EDB-4BD1-8CC6-38AEB97745CA}" type="slidenum">
              <a:rPr lang="zh-CN" altLang="en-US" smtClean="0"/>
            </a:fld>
            <a:endParaRPr lang="zh-CN" alt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zh-CN"/>
              <a:t>BPB: an Instruction Address</a:t>
            </a:r>
            <a:endParaRPr lang="en-US" altLang="zh-CN"/>
          </a:p>
        </p:txBody>
      </p:sp>
      <p:grpSp>
        <p:nvGrpSpPr>
          <p:cNvPr id="60419" name="Group 3"/>
          <p:cNvGrpSpPr/>
          <p:nvPr/>
        </p:nvGrpSpPr>
        <p:grpSpPr bwMode="auto">
          <a:xfrm>
            <a:off x="1525588" y="1849438"/>
            <a:ext cx="4781550" cy="393700"/>
            <a:chOff x="0" y="0"/>
            <a:chExt cx="3012" cy="331"/>
          </a:xfrm>
        </p:grpSpPr>
        <p:sp>
          <p:nvSpPr>
            <p:cNvPr id="63492" name="Rectangle 4"/>
            <p:cNvSpPr>
              <a:spLocks noChangeArrowheads="1"/>
            </p:cNvSpPr>
            <p:nvPr/>
          </p:nvSpPr>
          <p:spPr bwMode="auto">
            <a:xfrm>
              <a:off x="948" y="23"/>
              <a:ext cx="1764" cy="240"/>
            </a:xfrm>
            <a:prstGeom prst="rect">
              <a:avLst/>
            </a:prstGeom>
            <a:noFill/>
            <a:ln w="25400" cmpd="sng">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endParaRPr lang="zh-CN" altLang="en-US" sz="1590" b="1">
                <a:latin typeface="Century Gothic" panose="020B0502020202020204" pitchFamily="34" charset="0"/>
                <a:ea typeface="+mn-ea"/>
              </a:endParaRPr>
            </a:p>
          </p:txBody>
        </p:sp>
        <p:grpSp>
          <p:nvGrpSpPr>
            <p:cNvPr id="60421" name="Group 5"/>
            <p:cNvGrpSpPr/>
            <p:nvPr/>
          </p:nvGrpSpPr>
          <p:grpSpPr bwMode="auto">
            <a:xfrm>
              <a:off x="2724" y="23"/>
              <a:ext cx="288" cy="240"/>
              <a:chOff x="0" y="0"/>
              <a:chExt cx="288" cy="240"/>
            </a:xfrm>
          </p:grpSpPr>
          <p:sp>
            <p:nvSpPr>
              <p:cNvPr id="63494" name="Rectangle 6"/>
              <p:cNvSpPr>
                <a:spLocks noChangeArrowheads="1"/>
              </p:cNvSpPr>
              <p:nvPr/>
            </p:nvSpPr>
            <p:spPr bwMode="auto">
              <a:xfrm>
                <a:off x="0" y="0"/>
                <a:ext cx="288" cy="240"/>
              </a:xfrm>
              <a:prstGeom prst="rect">
                <a:avLst/>
              </a:prstGeom>
              <a:noFill/>
              <a:ln w="25400" cmpd="sng">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sp>
            <p:nvSpPr>
              <p:cNvPr id="63495" name="Line 7"/>
              <p:cNvSpPr>
                <a:spLocks noChangeShapeType="1"/>
              </p:cNvSpPr>
              <p:nvPr/>
            </p:nvSpPr>
            <p:spPr bwMode="auto">
              <a:xfrm flipV="1">
                <a:off x="144" y="144"/>
                <a:ext cx="0" cy="96"/>
              </a:xfrm>
              <a:prstGeom prst="line">
                <a:avLst/>
              </a:prstGeom>
              <a:noFill/>
              <a:ln w="254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grpSp>
        <p:sp>
          <p:nvSpPr>
            <p:cNvPr id="63496" name="Text Box 8"/>
            <p:cNvSpPr txBox="1">
              <a:spLocks noChangeArrowheads="1"/>
            </p:cNvSpPr>
            <p:nvPr/>
          </p:nvSpPr>
          <p:spPr bwMode="auto">
            <a:xfrm>
              <a:off x="2676" y="49"/>
              <a:ext cx="188" cy="2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US" altLang="zh-CN" sz="1590" b="1">
                  <a:latin typeface="Century Gothic" panose="020B0502020202020204" pitchFamily="34" charset="0"/>
                  <a:ea typeface="+mn-ea"/>
                </a:rPr>
                <a:t>0</a:t>
              </a:r>
              <a:endParaRPr lang="en-US" altLang="zh-CN" sz="1590" b="1">
                <a:latin typeface="Century Gothic" panose="020B0502020202020204" pitchFamily="34" charset="0"/>
                <a:ea typeface="+mn-ea"/>
              </a:endParaRPr>
            </a:p>
          </p:txBody>
        </p:sp>
        <p:sp>
          <p:nvSpPr>
            <p:cNvPr id="63497" name="Text Box 9"/>
            <p:cNvSpPr txBox="1">
              <a:spLocks noChangeArrowheads="1"/>
            </p:cNvSpPr>
            <p:nvPr/>
          </p:nvSpPr>
          <p:spPr bwMode="auto">
            <a:xfrm>
              <a:off x="2820" y="49"/>
              <a:ext cx="188" cy="2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US" altLang="zh-CN" sz="1590" b="1">
                  <a:latin typeface="Century Gothic" panose="020B0502020202020204" pitchFamily="34" charset="0"/>
                  <a:ea typeface="+mn-ea"/>
                </a:rPr>
                <a:t>0</a:t>
              </a:r>
              <a:endParaRPr lang="en-US" altLang="zh-CN" sz="1590" b="1">
                <a:latin typeface="Century Gothic" panose="020B0502020202020204" pitchFamily="34" charset="0"/>
                <a:ea typeface="+mn-ea"/>
              </a:endParaRPr>
            </a:p>
          </p:txBody>
        </p:sp>
        <p:sp>
          <p:nvSpPr>
            <p:cNvPr id="63498" name="Text Box 10"/>
            <p:cNvSpPr txBox="1">
              <a:spLocks noChangeArrowheads="1"/>
            </p:cNvSpPr>
            <p:nvPr/>
          </p:nvSpPr>
          <p:spPr bwMode="auto">
            <a:xfrm>
              <a:off x="0" y="0"/>
              <a:ext cx="665" cy="2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US" altLang="zh-CN" sz="1590" b="1" i="1">
                  <a:latin typeface="Century Gothic" panose="020B0502020202020204" pitchFamily="34" charset="0"/>
                  <a:ea typeface="+mn-ea"/>
                </a:rPr>
                <a:t>Fetch PC</a:t>
              </a:r>
              <a:endParaRPr lang="en-US" altLang="zh-CN" sz="1590" b="1" i="1">
                <a:latin typeface="Century Gothic" panose="020B0502020202020204" pitchFamily="34" charset="0"/>
                <a:ea typeface="+mn-ea"/>
              </a:endParaRPr>
            </a:p>
          </p:txBody>
        </p:sp>
      </p:grpSp>
      <p:sp>
        <p:nvSpPr>
          <p:cNvPr id="2" name="日期占位符 1"/>
          <p:cNvSpPr>
            <a:spLocks noGrp="1"/>
          </p:cNvSpPr>
          <p:nvPr>
            <p:ph type="dt" sz="half" idx="10"/>
          </p:nvPr>
        </p:nvSpPr>
        <p:spPr/>
        <p:txBody>
          <a:bodyPr/>
          <a:lstStyle/>
          <a:p>
            <a:r>
              <a:rPr lang="en-US" altLang="zh-CN"/>
              <a:t>Computer College, NUDT</a:t>
            </a:r>
            <a:endParaRPr lang="zh-CN" altLang="en-US"/>
          </a:p>
        </p:txBody>
      </p:sp>
      <p:sp>
        <p:nvSpPr>
          <p:cNvPr id="3" name="页脚占位符 2"/>
          <p:cNvSpPr>
            <a:spLocks noGrp="1"/>
          </p:cNvSpPr>
          <p:nvPr>
            <p:ph type="ftr" sz="quarter" idx="11"/>
          </p:nvPr>
        </p:nvSpPr>
        <p:spPr/>
        <p:txBody>
          <a:bodyPr/>
          <a:lstStyle/>
          <a:p>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fld id="{B643E6CD-2EDB-4BD1-8CC6-38AEB97745CA}"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a:t>B</a:t>
            </a:r>
            <a:r>
              <a:rPr lang="en-US" altLang="zh-CN"/>
              <a:t>PB: IFatch and 2</a:t>
            </a:r>
            <a:r>
              <a:rPr lang="en-US" altLang="zh-CN" baseline="30000"/>
              <a:t>k</a:t>
            </a:r>
            <a:r>
              <a:rPr lang="en-US" altLang="zh-CN"/>
              <a:t> 2 bits Predicter Select</a:t>
            </a:r>
            <a:endParaRPr lang="en-US" altLang="zh-CN"/>
          </a:p>
        </p:txBody>
      </p:sp>
      <p:grpSp>
        <p:nvGrpSpPr>
          <p:cNvPr id="61443" name="Group 3"/>
          <p:cNvGrpSpPr/>
          <p:nvPr/>
        </p:nvGrpSpPr>
        <p:grpSpPr bwMode="auto">
          <a:xfrm>
            <a:off x="1525588" y="1849438"/>
            <a:ext cx="4781550" cy="393700"/>
            <a:chOff x="0" y="0"/>
            <a:chExt cx="3012" cy="331"/>
          </a:xfrm>
        </p:grpSpPr>
        <p:sp>
          <p:nvSpPr>
            <p:cNvPr id="64516" name="Rectangle 4"/>
            <p:cNvSpPr>
              <a:spLocks noChangeArrowheads="1"/>
            </p:cNvSpPr>
            <p:nvPr/>
          </p:nvSpPr>
          <p:spPr bwMode="auto">
            <a:xfrm>
              <a:off x="948" y="23"/>
              <a:ext cx="1764" cy="240"/>
            </a:xfrm>
            <a:prstGeom prst="rect">
              <a:avLst/>
            </a:prstGeom>
            <a:noFill/>
            <a:ln w="2540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endParaRPr lang="zh-CN" altLang="en-US" sz="1590" b="1">
                <a:latin typeface="Century Gothic" panose="020B0502020202020204" pitchFamily="34" charset="0"/>
                <a:ea typeface="+mn-ea"/>
              </a:endParaRPr>
            </a:p>
          </p:txBody>
        </p:sp>
        <p:grpSp>
          <p:nvGrpSpPr>
            <p:cNvPr id="61483" name="Group 5"/>
            <p:cNvGrpSpPr/>
            <p:nvPr/>
          </p:nvGrpSpPr>
          <p:grpSpPr bwMode="auto">
            <a:xfrm>
              <a:off x="2724" y="23"/>
              <a:ext cx="288" cy="240"/>
              <a:chOff x="0" y="0"/>
              <a:chExt cx="288" cy="240"/>
            </a:xfrm>
          </p:grpSpPr>
          <p:sp>
            <p:nvSpPr>
              <p:cNvPr id="64518" name="Rectangle 6"/>
              <p:cNvSpPr>
                <a:spLocks noChangeArrowheads="1"/>
              </p:cNvSpPr>
              <p:nvPr/>
            </p:nvSpPr>
            <p:spPr bwMode="auto">
              <a:xfrm>
                <a:off x="0" y="0"/>
                <a:ext cx="288" cy="240"/>
              </a:xfrm>
              <a:prstGeom prst="rect">
                <a:avLst/>
              </a:prstGeom>
              <a:noFill/>
              <a:ln w="2540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sp>
            <p:nvSpPr>
              <p:cNvPr id="64519" name="Line 7"/>
              <p:cNvSpPr>
                <a:spLocks noChangeShapeType="1"/>
              </p:cNvSpPr>
              <p:nvPr/>
            </p:nvSpPr>
            <p:spPr bwMode="auto">
              <a:xfrm flipV="1">
                <a:off x="144" y="144"/>
                <a:ext cx="0" cy="96"/>
              </a:xfrm>
              <a:prstGeom prst="line">
                <a:avLst/>
              </a:prstGeom>
              <a:noFill/>
              <a:ln w="254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grpSp>
        <p:sp>
          <p:nvSpPr>
            <p:cNvPr id="64520" name="Text Box 8"/>
            <p:cNvSpPr txBox="1">
              <a:spLocks noChangeArrowheads="1"/>
            </p:cNvSpPr>
            <p:nvPr/>
          </p:nvSpPr>
          <p:spPr bwMode="auto">
            <a:xfrm>
              <a:off x="2676" y="49"/>
              <a:ext cx="18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US" altLang="zh-CN" sz="1590" b="1">
                  <a:latin typeface="Century Gothic" panose="020B0502020202020204" pitchFamily="34" charset="0"/>
                  <a:ea typeface="+mn-ea"/>
                </a:rPr>
                <a:t>0</a:t>
              </a:r>
              <a:endParaRPr lang="en-US" altLang="zh-CN" sz="1590" b="1">
                <a:latin typeface="Century Gothic" panose="020B0502020202020204" pitchFamily="34" charset="0"/>
                <a:ea typeface="+mn-ea"/>
              </a:endParaRPr>
            </a:p>
          </p:txBody>
        </p:sp>
        <p:sp>
          <p:nvSpPr>
            <p:cNvPr id="64521" name="Text Box 9"/>
            <p:cNvSpPr txBox="1">
              <a:spLocks noChangeArrowheads="1"/>
            </p:cNvSpPr>
            <p:nvPr/>
          </p:nvSpPr>
          <p:spPr bwMode="auto">
            <a:xfrm>
              <a:off x="2820" y="49"/>
              <a:ext cx="18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US" altLang="zh-CN" sz="1590" b="1">
                  <a:latin typeface="Century Gothic" panose="020B0502020202020204" pitchFamily="34" charset="0"/>
                  <a:ea typeface="+mn-ea"/>
                </a:rPr>
                <a:t>0</a:t>
              </a:r>
              <a:endParaRPr lang="en-US" altLang="zh-CN" sz="1590" b="1">
                <a:latin typeface="Century Gothic" panose="020B0502020202020204" pitchFamily="34" charset="0"/>
                <a:ea typeface="+mn-ea"/>
              </a:endParaRPr>
            </a:p>
          </p:txBody>
        </p:sp>
        <p:sp>
          <p:nvSpPr>
            <p:cNvPr id="64522" name="Text Box 10"/>
            <p:cNvSpPr txBox="1">
              <a:spLocks noChangeArrowheads="1"/>
            </p:cNvSpPr>
            <p:nvPr/>
          </p:nvSpPr>
          <p:spPr bwMode="auto">
            <a:xfrm>
              <a:off x="0" y="0"/>
              <a:ext cx="665"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US" altLang="zh-CN" sz="1590" b="1" i="1">
                  <a:latin typeface="Century Gothic" panose="020B0502020202020204" pitchFamily="34" charset="0"/>
                  <a:ea typeface="+mn-ea"/>
                </a:rPr>
                <a:t>Fetch PC</a:t>
              </a:r>
              <a:endParaRPr lang="en-US" altLang="zh-CN" sz="1590" b="1" i="1">
                <a:latin typeface="Century Gothic" panose="020B0502020202020204" pitchFamily="34" charset="0"/>
                <a:ea typeface="+mn-ea"/>
              </a:endParaRPr>
            </a:p>
          </p:txBody>
        </p:sp>
      </p:grpSp>
      <p:grpSp>
        <p:nvGrpSpPr>
          <p:cNvPr id="61444" name="Group 11"/>
          <p:cNvGrpSpPr/>
          <p:nvPr/>
        </p:nvGrpSpPr>
        <p:grpSpPr bwMode="auto">
          <a:xfrm>
            <a:off x="0" y="2251075"/>
            <a:ext cx="5835650" cy="1800225"/>
            <a:chOff x="0" y="0"/>
            <a:chExt cx="3676" cy="1512"/>
          </a:xfrm>
        </p:grpSpPr>
        <p:sp>
          <p:nvSpPr>
            <p:cNvPr id="64524" name="Rectangle 12"/>
            <p:cNvSpPr>
              <a:spLocks noChangeArrowheads="1"/>
            </p:cNvSpPr>
            <p:nvPr/>
          </p:nvSpPr>
          <p:spPr bwMode="auto">
            <a:xfrm>
              <a:off x="444" y="217"/>
              <a:ext cx="1872" cy="771"/>
            </a:xfrm>
            <a:prstGeom prst="rect">
              <a:avLst/>
            </a:prstGeom>
            <a:noFill/>
            <a:ln w="2540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1590" b="1">
                  <a:latin typeface="Century Gothic" panose="020B0502020202020204" pitchFamily="34" charset="0"/>
                  <a:ea typeface="+mn-ea"/>
                </a:rPr>
                <a:t>I-Cache</a:t>
              </a:r>
              <a:endParaRPr lang="en-US" altLang="zh-CN" sz="1590" b="1">
                <a:latin typeface="Century Gothic" panose="020B0502020202020204" pitchFamily="34" charset="0"/>
                <a:ea typeface="+mn-ea"/>
              </a:endParaRPr>
            </a:p>
          </p:txBody>
        </p:sp>
        <p:sp>
          <p:nvSpPr>
            <p:cNvPr id="64525" name="未知"/>
            <p:cNvSpPr/>
            <p:nvPr/>
          </p:nvSpPr>
          <p:spPr bwMode="auto">
            <a:xfrm>
              <a:off x="2316" y="217"/>
              <a:ext cx="720" cy="239"/>
            </a:xfrm>
            <a:custGeom>
              <a:avLst/>
              <a:gdLst>
                <a:gd name="T0" fmla="*/ 720 w 720"/>
                <a:gd name="T1" fmla="*/ 0 h 384"/>
                <a:gd name="T2" fmla="*/ 720 w 720"/>
                <a:gd name="T3" fmla="*/ 384 h 384"/>
                <a:gd name="T4" fmla="*/ 0 w 720"/>
                <a:gd name="T5" fmla="*/ 384 h 384"/>
              </a:gdLst>
              <a:ahLst/>
              <a:cxnLst>
                <a:cxn ang="0">
                  <a:pos x="T0" y="T1"/>
                </a:cxn>
                <a:cxn ang="0">
                  <a:pos x="T2" y="T3"/>
                </a:cxn>
                <a:cxn ang="0">
                  <a:pos x="T4" y="T5"/>
                </a:cxn>
              </a:cxnLst>
              <a:rect l="0" t="0" r="r" b="b"/>
              <a:pathLst>
                <a:path w="720" h="384">
                  <a:moveTo>
                    <a:pt x="720" y="0"/>
                  </a:moveTo>
                  <a:lnTo>
                    <a:pt x="720" y="384"/>
                  </a:lnTo>
                  <a:lnTo>
                    <a:pt x="0" y="384"/>
                  </a:lnTo>
                </a:path>
              </a:pathLst>
            </a:custGeom>
            <a:noFill/>
            <a:ln w="25400" cap="flat" cmpd="sng">
              <a:solidFill>
                <a:schemeClr val="tx1"/>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sp>
          <p:nvSpPr>
            <p:cNvPr id="64526" name="Rectangle 14"/>
            <p:cNvSpPr>
              <a:spLocks noChangeArrowheads="1"/>
            </p:cNvSpPr>
            <p:nvPr/>
          </p:nvSpPr>
          <p:spPr bwMode="auto">
            <a:xfrm>
              <a:off x="408" y="1248"/>
              <a:ext cx="912" cy="264"/>
            </a:xfrm>
            <a:prstGeom prst="rect">
              <a:avLst/>
            </a:prstGeom>
            <a:noFill/>
            <a:ln w="2540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1590" b="1">
                  <a:latin typeface="Century Gothic" panose="020B0502020202020204" pitchFamily="34" charset="0"/>
                  <a:ea typeface="+mn-ea"/>
                </a:rPr>
                <a:t>Opcode</a:t>
              </a:r>
              <a:endParaRPr lang="en-US" altLang="zh-CN" sz="1590" b="1">
                <a:latin typeface="Century Gothic" panose="020B0502020202020204" pitchFamily="34" charset="0"/>
                <a:ea typeface="+mn-ea"/>
              </a:endParaRPr>
            </a:p>
          </p:txBody>
        </p:sp>
        <p:sp>
          <p:nvSpPr>
            <p:cNvPr id="64527" name="Rectangle 15"/>
            <p:cNvSpPr>
              <a:spLocks noChangeArrowheads="1"/>
            </p:cNvSpPr>
            <p:nvPr/>
          </p:nvSpPr>
          <p:spPr bwMode="auto">
            <a:xfrm>
              <a:off x="1560" y="1248"/>
              <a:ext cx="960" cy="264"/>
            </a:xfrm>
            <a:prstGeom prst="rect">
              <a:avLst/>
            </a:prstGeom>
            <a:noFill/>
            <a:ln w="2540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1590" b="1">
                  <a:latin typeface="Century Gothic" panose="020B0502020202020204" pitchFamily="34" charset="0"/>
                  <a:ea typeface="+mn-ea"/>
                </a:rPr>
                <a:t>offset</a:t>
              </a:r>
              <a:endParaRPr lang="en-US" altLang="zh-CN" sz="1590" b="1">
                <a:latin typeface="Century Gothic" panose="020B0502020202020204" pitchFamily="34" charset="0"/>
                <a:ea typeface="+mn-ea"/>
              </a:endParaRPr>
            </a:p>
          </p:txBody>
        </p:sp>
        <p:sp>
          <p:nvSpPr>
            <p:cNvPr id="64528" name="Line 16"/>
            <p:cNvSpPr>
              <a:spLocks noChangeShapeType="1"/>
            </p:cNvSpPr>
            <p:nvPr/>
          </p:nvSpPr>
          <p:spPr bwMode="auto">
            <a:xfrm>
              <a:off x="1464" y="988"/>
              <a:ext cx="0" cy="260"/>
            </a:xfrm>
            <a:prstGeom prst="line">
              <a:avLst/>
            </a:prstGeom>
            <a:noFill/>
            <a:ln w="2540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sp>
          <p:nvSpPr>
            <p:cNvPr id="64529" name="Rectangle 17"/>
            <p:cNvSpPr>
              <a:spLocks noChangeArrowheads="1"/>
            </p:cNvSpPr>
            <p:nvPr/>
          </p:nvSpPr>
          <p:spPr bwMode="auto">
            <a:xfrm>
              <a:off x="1320" y="1248"/>
              <a:ext cx="240" cy="264"/>
            </a:xfrm>
            <a:prstGeom prst="rect">
              <a:avLst/>
            </a:prstGeom>
            <a:noFill/>
            <a:ln w="2540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sp>
          <p:nvSpPr>
            <p:cNvPr id="64530" name="AutoShape 18"/>
            <p:cNvSpPr/>
            <p:nvPr/>
          </p:nvSpPr>
          <p:spPr bwMode="auto">
            <a:xfrm rot="5400000">
              <a:off x="2691" y="-767"/>
              <a:ext cx="217" cy="1752"/>
            </a:xfrm>
            <a:prstGeom prst="rightBrace">
              <a:avLst>
                <a:gd name="adj1" fmla="val 67281"/>
                <a:gd name="adj2" fmla="val 36815"/>
              </a:avLst>
            </a:prstGeom>
            <a:noFill/>
            <a:ln w="254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sp>
          <p:nvSpPr>
            <p:cNvPr id="64531" name="Text Box 19"/>
            <p:cNvSpPr txBox="1">
              <a:spLocks noChangeArrowheads="1"/>
            </p:cNvSpPr>
            <p:nvPr/>
          </p:nvSpPr>
          <p:spPr bwMode="auto">
            <a:xfrm>
              <a:off x="0" y="1013"/>
              <a:ext cx="751"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US" altLang="zh-CN" sz="1590" b="1" i="1">
                  <a:latin typeface="Century Gothic" panose="020B0502020202020204" pitchFamily="34" charset="0"/>
                  <a:ea typeface="+mn-ea"/>
                </a:rPr>
                <a:t>Instruction</a:t>
              </a:r>
              <a:endParaRPr lang="en-US" altLang="zh-CN" sz="1590" b="1" i="1">
                <a:latin typeface="Century Gothic" panose="020B0502020202020204" pitchFamily="34" charset="0"/>
                <a:ea typeface="+mn-ea"/>
              </a:endParaRPr>
            </a:p>
          </p:txBody>
        </p:sp>
      </p:grpSp>
      <p:grpSp>
        <p:nvGrpSpPr>
          <p:cNvPr id="61445" name="Group 20"/>
          <p:cNvGrpSpPr/>
          <p:nvPr/>
        </p:nvGrpSpPr>
        <p:grpSpPr bwMode="auto">
          <a:xfrm>
            <a:off x="4897438" y="1876425"/>
            <a:ext cx="3660775" cy="3343275"/>
            <a:chOff x="0" y="0"/>
            <a:chExt cx="2306" cy="2808"/>
          </a:xfrm>
        </p:grpSpPr>
        <p:grpSp>
          <p:nvGrpSpPr>
            <p:cNvPr id="61446" name="Group 21"/>
            <p:cNvGrpSpPr/>
            <p:nvPr/>
          </p:nvGrpSpPr>
          <p:grpSpPr bwMode="auto">
            <a:xfrm>
              <a:off x="192" y="483"/>
              <a:ext cx="960" cy="408"/>
              <a:chOff x="0" y="0"/>
              <a:chExt cx="960" cy="408"/>
            </a:xfrm>
          </p:grpSpPr>
          <p:sp>
            <p:nvSpPr>
              <p:cNvPr id="64534" name="AutoShape 22"/>
              <p:cNvSpPr/>
              <p:nvPr/>
            </p:nvSpPr>
            <p:spPr bwMode="auto">
              <a:xfrm rot="5400000">
                <a:off x="132" y="-132"/>
                <a:ext cx="144" cy="408"/>
              </a:xfrm>
              <a:prstGeom prst="rightBrace">
                <a:avLst>
                  <a:gd name="adj1" fmla="val 23611"/>
                  <a:gd name="adj2" fmla="val 54167"/>
                </a:avLst>
              </a:prstGeom>
              <a:noFill/>
              <a:ln w="254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sp>
            <p:nvSpPr>
              <p:cNvPr id="64535" name="未知"/>
              <p:cNvSpPr/>
              <p:nvPr/>
            </p:nvSpPr>
            <p:spPr bwMode="auto">
              <a:xfrm>
                <a:off x="192" y="72"/>
                <a:ext cx="768" cy="336"/>
              </a:xfrm>
              <a:custGeom>
                <a:avLst/>
                <a:gdLst>
                  <a:gd name="T0" fmla="*/ 0 w 768"/>
                  <a:gd name="T1" fmla="*/ 0 h 336"/>
                  <a:gd name="T2" fmla="*/ 0 w 768"/>
                  <a:gd name="T3" fmla="*/ 336 h 336"/>
                  <a:gd name="T4" fmla="*/ 768 w 768"/>
                  <a:gd name="T5" fmla="*/ 336 h 336"/>
                </a:gdLst>
                <a:ahLst/>
                <a:cxnLst>
                  <a:cxn ang="0">
                    <a:pos x="T0" y="T1"/>
                  </a:cxn>
                  <a:cxn ang="0">
                    <a:pos x="T2" y="T3"/>
                  </a:cxn>
                  <a:cxn ang="0">
                    <a:pos x="T4" y="T5"/>
                  </a:cxn>
                </a:cxnLst>
                <a:rect l="0" t="0" r="r" b="b"/>
                <a:pathLst>
                  <a:path w="768" h="336">
                    <a:moveTo>
                      <a:pt x="0" y="0"/>
                    </a:moveTo>
                    <a:lnTo>
                      <a:pt x="0" y="336"/>
                    </a:lnTo>
                    <a:lnTo>
                      <a:pt x="768" y="336"/>
                    </a:lnTo>
                  </a:path>
                </a:pathLst>
              </a:custGeom>
              <a:noFill/>
              <a:ln w="25400" cap="flat" cmpd="sng">
                <a:solidFill>
                  <a:schemeClr val="tx1"/>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sp>
            <p:nvSpPr>
              <p:cNvPr id="64536" name="Line 24"/>
              <p:cNvSpPr>
                <a:spLocks noChangeShapeType="1"/>
              </p:cNvSpPr>
              <p:nvPr/>
            </p:nvSpPr>
            <p:spPr bwMode="auto">
              <a:xfrm flipV="1">
                <a:off x="144" y="168"/>
                <a:ext cx="144" cy="96"/>
              </a:xfrm>
              <a:prstGeom prst="line">
                <a:avLst/>
              </a:prstGeom>
              <a:noFill/>
              <a:ln w="254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sp>
            <p:nvSpPr>
              <p:cNvPr id="64537" name="Text Box 25"/>
              <p:cNvSpPr txBox="1">
                <a:spLocks noChangeArrowheads="1"/>
              </p:cNvSpPr>
              <p:nvPr/>
            </p:nvSpPr>
            <p:spPr bwMode="auto">
              <a:xfrm>
                <a:off x="326" y="74"/>
                <a:ext cx="191"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US" altLang="zh-CN" sz="1590" b="1">
                    <a:latin typeface="Century Gothic" panose="020B0502020202020204" pitchFamily="34" charset="0"/>
                    <a:ea typeface="+mn-ea"/>
                  </a:rPr>
                  <a:t>k</a:t>
                </a:r>
                <a:endParaRPr lang="en-US" altLang="zh-CN" sz="1590" b="1">
                  <a:latin typeface="Century Gothic" panose="020B0502020202020204" pitchFamily="34" charset="0"/>
                  <a:ea typeface="+mn-ea"/>
                </a:endParaRPr>
              </a:p>
            </p:txBody>
          </p:sp>
        </p:grpSp>
        <p:sp>
          <p:nvSpPr>
            <p:cNvPr id="64538" name="Text Box 26"/>
            <p:cNvSpPr txBox="1">
              <a:spLocks noChangeArrowheads="1"/>
            </p:cNvSpPr>
            <p:nvPr/>
          </p:nvSpPr>
          <p:spPr bwMode="auto">
            <a:xfrm>
              <a:off x="0" y="843"/>
              <a:ext cx="1248"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zh-CN" altLang="en-US" sz="1590" b="1" i="1">
                  <a:latin typeface="Century Gothic" panose="020B0502020202020204" pitchFamily="34" charset="0"/>
                  <a:ea typeface="+mn-ea"/>
                </a:rPr>
                <a:t>B</a:t>
              </a:r>
              <a:r>
                <a:rPr lang="en-US" altLang="zh-CN" sz="1590" b="1" i="1">
                  <a:latin typeface="Century Gothic" panose="020B0502020202020204" pitchFamily="34" charset="0"/>
                  <a:ea typeface="+mn-ea"/>
                </a:rPr>
                <a:t>PB</a:t>
              </a:r>
              <a:r>
                <a:rPr lang="zh-CN" altLang="en-US" sz="1590" b="1" i="1">
                  <a:latin typeface="Century Gothic" panose="020B0502020202020204" pitchFamily="34" charset="0"/>
                  <a:ea typeface="+mn-ea"/>
                </a:rPr>
                <a:t> Index</a:t>
              </a:r>
              <a:endParaRPr lang="zh-CN" altLang="en-US" sz="1590" b="1" i="1">
                <a:latin typeface="Century Gothic" panose="020B0502020202020204" pitchFamily="34" charset="0"/>
                <a:ea typeface="+mn-ea"/>
              </a:endParaRPr>
            </a:p>
          </p:txBody>
        </p:sp>
        <p:sp>
          <p:nvSpPr>
            <p:cNvPr id="64539" name="Text Box 27"/>
            <p:cNvSpPr txBox="1">
              <a:spLocks noChangeArrowheads="1"/>
            </p:cNvSpPr>
            <p:nvPr/>
          </p:nvSpPr>
          <p:spPr bwMode="auto">
            <a:xfrm>
              <a:off x="1500" y="580"/>
              <a:ext cx="806" cy="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zh-CN" altLang="en-US" sz="1590" b="1" i="1">
                  <a:latin typeface="Century Gothic" panose="020B0502020202020204" pitchFamily="34" charset="0"/>
                  <a:ea typeface="+mn-ea"/>
                </a:rPr>
                <a:t>2</a:t>
              </a:r>
              <a:r>
                <a:rPr lang="zh-CN" altLang="en-US" sz="1590" b="1" i="1" baseline="30000">
                  <a:latin typeface="Century Gothic" panose="020B0502020202020204" pitchFamily="34" charset="0"/>
                  <a:ea typeface="+mn-ea"/>
                </a:rPr>
                <a:t>k</a:t>
              </a:r>
              <a:r>
                <a:rPr lang="zh-CN" altLang="en-US" sz="1590" b="1" i="1">
                  <a:latin typeface="Century Gothic" panose="020B0502020202020204" pitchFamily="34" charset="0"/>
                  <a:ea typeface="+mn-ea"/>
                </a:rPr>
                <a:t>-entry</a:t>
              </a:r>
              <a:endParaRPr lang="zh-CN" altLang="en-US" sz="1590" b="1" i="1">
                <a:latin typeface="Century Gothic" panose="020B0502020202020204" pitchFamily="34" charset="0"/>
                <a:ea typeface="+mn-ea"/>
              </a:endParaRPr>
            </a:p>
            <a:p>
              <a:pPr fontAlgn="auto">
                <a:spcBef>
                  <a:spcPts val="0"/>
                </a:spcBef>
                <a:spcAft>
                  <a:spcPts val="0"/>
                </a:spcAft>
                <a:defRPr/>
              </a:pPr>
              <a:r>
                <a:rPr lang="en-US" altLang="zh-CN" sz="1590" b="1" i="1">
                  <a:latin typeface="Century Gothic" panose="020B0502020202020204" pitchFamily="34" charset="0"/>
                  <a:ea typeface="+mn-ea"/>
                </a:rPr>
                <a:t>BPB</a:t>
              </a:r>
              <a:r>
                <a:rPr lang="zh-CN" altLang="en-US" sz="1590" b="1" i="1">
                  <a:latin typeface="Century Gothic" panose="020B0502020202020204" pitchFamily="34" charset="0"/>
                  <a:ea typeface="+mn-ea"/>
                </a:rPr>
                <a:t>,</a:t>
              </a:r>
              <a:endParaRPr lang="zh-CN" altLang="en-US" sz="1590" b="1" i="1">
                <a:latin typeface="Century Gothic" panose="020B0502020202020204" pitchFamily="34" charset="0"/>
                <a:ea typeface="+mn-ea"/>
              </a:endParaRPr>
            </a:p>
            <a:p>
              <a:pPr fontAlgn="auto">
                <a:spcBef>
                  <a:spcPts val="0"/>
                </a:spcBef>
                <a:spcAft>
                  <a:spcPts val="0"/>
                </a:spcAft>
                <a:defRPr/>
              </a:pPr>
              <a:r>
                <a:rPr lang="zh-CN" altLang="en-US" sz="1590" b="1" i="1">
                  <a:latin typeface="Century Gothic" panose="020B0502020202020204" pitchFamily="34" charset="0"/>
                  <a:ea typeface="+mn-ea"/>
                </a:rPr>
                <a:t>2 bits/entry</a:t>
              </a:r>
              <a:endParaRPr lang="zh-CN" altLang="en-US" sz="1590" b="1" i="1">
                <a:latin typeface="Century Gothic" panose="020B0502020202020204" pitchFamily="34" charset="0"/>
                <a:ea typeface="+mn-ea"/>
              </a:endParaRPr>
            </a:p>
          </p:txBody>
        </p:sp>
        <p:sp>
          <p:nvSpPr>
            <p:cNvPr id="64540" name="Text Box 28"/>
            <p:cNvSpPr txBox="1">
              <a:spLocks noChangeArrowheads="1"/>
            </p:cNvSpPr>
            <p:nvPr/>
          </p:nvSpPr>
          <p:spPr bwMode="auto">
            <a:xfrm>
              <a:off x="518" y="2525"/>
              <a:ext cx="1067"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US" altLang="zh-CN" sz="1590" b="1">
                  <a:latin typeface="Century Gothic" panose="020B0502020202020204" pitchFamily="34" charset="0"/>
                  <a:ea typeface="+mn-ea"/>
                  <a:cs typeface="Arial" panose="020B0604020202020204" pitchFamily="34" charset="0"/>
                </a:rPr>
                <a:t>Taken/¬Taken?</a:t>
              </a:r>
              <a:endParaRPr lang="en-US" altLang="zh-CN" sz="1590" b="1">
                <a:latin typeface="Century Gothic" panose="020B0502020202020204" pitchFamily="34" charset="0"/>
                <a:ea typeface="+mn-ea"/>
                <a:cs typeface="Arial" panose="020B0604020202020204" pitchFamily="34" charset="0"/>
              </a:endParaRPr>
            </a:p>
          </p:txBody>
        </p:sp>
        <p:grpSp>
          <p:nvGrpSpPr>
            <p:cNvPr id="61450" name="Group 29"/>
            <p:cNvGrpSpPr/>
            <p:nvPr/>
          </p:nvGrpSpPr>
          <p:grpSpPr bwMode="auto">
            <a:xfrm>
              <a:off x="1200" y="267"/>
              <a:ext cx="288" cy="2280"/>
              <a:chOff x="0" y="0"/>
              <a:chExt cx="288" cy="2280"/>
            </a:xfrm>
          </p:grpSpPr>
          <p:grpSp>
            <p:nvGrpSpPr>
              <p:cNvPr id="61452" name="Group 30"/>
              <p:cNvGrpSpPr/>
              <p:nvPr/>
            </p:nvGrpSpPr>
            <p:grpSpPr bwMode="auto">
              <a:xfrm>
                <a:off x="0" y="0"/>
                <a:ext cx="288" cy="240"/>
                <a:chOff x="0" y="0"/>
                <a:chExt cx="288" cy="240"/>
              </a:xfrm>
            </p:grpSpPr>
            <p:sp>
              <p:nvSpPr>
                <p:cNvPr id="64543" name="Rectangle 31"/>
                <p:cNvSpPr>
                  <a:spLocks noChangeArrowheads="1"/>
                </p:cNvSpPr>
                <p:nvPr/>
              </p:nvSpPr>
              <p:spPr bwMode="auto">
                <a:xfrm>
                  <a:off x="0" y="0"/>
                  <a:ext cx="288" cy="240"/>
                </a:xfrm>
                <a:prstGeom prst="rect">
                  <a:avLst/>
                </a:prstGeom>
                <a:noFill/>
                <a:ln w="2540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sp>
              <p:nvSpPr>
                <p:cNvPr id="64544" name="Line 32"/>
                <p:cNvSpPr>
                  <a:spLocks noChangeShapeType="1"/>
                </p:cNvSpPr>
                <p:nvPr/>
              </p:nvSpPr>
              <p:spPr bwMode="auto">
                <a:xfrm flipV="1">
                  <a:off x="144" y="144"/>
                  <a:ext cx="0" cy="96"/>
                </a:xfrm>
                <a:prstGeom prst="line">
                  <a:avLst/>
                </a:prstGeom>
                <a:noFill/>
                <a:ln w="254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grpSp>
          <p:grpSp>
            <p:nvGrpSpPr>
              <p:cNvPr id="61453" name="Group 33"/>
              <p:cNvGrpSpPr/>
              <p:nvPr/>
            </p:nvGrpSpPr>
            <p:grpSpPr bwMode="auto">
              <a:xfrm>
                <a:off x="0" y="240"/>
                <a:ext cx="288" cy="240"/>
                <a:chOff x="0" y="0"/>
                <a:chExt cx="288" cy="240"/>
              </a:xfrm>
            </p:grpSpPr>
            <p:sp>
              <p:nvSpPr>
                <p:cNvPr id="64546" name="Rectangle 34"/>
                <p:cNvSpPr>
                  <a:spLocks noChangeArrowheads="1"/>
                </p:cNvSpPr>
                <p:nvPr/>
              </p:nvSpPr>
              <p:spPr bwMode="auto">
                <a:xfrm>
                  <a:off x="0" y="0"/>
                  <a:ext cx="288" cy="240"/>
                </a:xfrm>
                <a:prstGeom prst="rect">
                  <a:avLst/>
                </a:prstGeom>
                <a:noFill/>
                <a:ln w="2540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sp>
              <p:nvSpPr>
                <p:cNvPr id="64547" name="Line 35"/>
                <p:cNvSpPr>
                  <a:spLocks noChangeShapeType="1"/>
                </p:cNvSpPr>
                <p:nvPr/>
              </p:nvSpPr>
              <p:spPr bwMode="auto">
                <a:xfrm flipV="1">
                  <a:off x="144" y="144"/>
                  <a:ext cx="0" cy="96"/>
                </a:xfrm>
                <a:prstGeom prst="line">
                  <a:avLst/>
                </a:prstGeom>
                <a:noFill/>
                <a:ln w="254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grpSp>
          <p:grpSp>
            <p:nvGrpSpPr>
              <p:cNvPr id="61454" name="Group 36"/>
              <p:cNvGrpSpPr/>
              <p:nvPr/>
            </p:nvGrpSpPr>
            <p:grpSpPr bwMode="auto">
              <a:xfrm>
                <a:off x="0" y="480"/>
                <a:ext cx="288" cy="240"/>
                <a:chOff x="0" y="0"/>
                <a:chExt cx="288" cy="240"/>
              </a:xfrm>
            </p:grpSpPr>
            <p:sp>
              <p:nvSpPr>
                <p:cNvPr id="64549" name="Rectangle 37"/>
                <p:cNvSpPr>
                  <a:spLocks noChangeArrowheads="1"/>
                </p:cNvSpPr>
                <p:nvPr/>
              </p:nvSpPr>
              <p:spPr bwMode="auto">
                <a:xfrm>
                  <a:off x="0" y="0"/>
                  <a:ext cx="288" cy="240"/>
                </a:xfrm>
                <a:prstGeom prst="rect">
                  <a:avLst/>
                </a:prstGeom>
                <a:noFill/>
                <a:ln w="2540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sp>
              <p:nvSpPr>
                <p:cNvPr id="64550" name="Line 38"/>
                <p:cNvSpPr>
                  <a:spLocks noChangeShapeType="1"/>
                </p:cNvSpPr>
                <p:nvPr/>
              </p:nvSpPr>
              <p:spPr bwMode="auto">
                <a:xfrm flipV="1">
                  <a:off x="144" y="144"/>
                  <a:ext cx="0" cy="96"/>
                </a:xfrm>
                <a:prstGeom prst="line">
                  <a:avLst/>
                </a:prstGeom>
                <a:noFill/>
                <a:ln w="254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grpSp>
          <p:grpSp>
            <p:nvGrpSpPr>
              <p:cNvPr id="61455" name="Group 39"/>
              <p:cNvGrpSpPr/>
              <p:nvPr/>
            </p:nvGrpSpPr>
            <p:grpSpPr bwMode="auto">
              <a:xfrm>
                <a:off x="0" y="1680"/>
                <a:ext cx="288" cy="240"/>
                <a:chOff x="0" y="0"/>
                <a:chExt cx="288" cy="240"/>
              </a:xfrm>
            </p:grpSpPr>
            <p:sp>
              <p:nvSpPr>
                <p:cNvPr id="64552" name="Rectangle 40"/>
                <p:cNvSpPr>
                  <a:spLocks noChangeArrowheads="1"/>
                </p:cNvSpPr>
                <p:nvPr/>
              </p:nvSpPr>
              <p:spPr bwMode="auto">
                <a:xfrm>
                  <a:off x="0" y="0"/>
                  <a:ext cx="288" cy="240"/>
                </a:xfrm>
                <a:prstGeom prst="rect">
                  <a:avLst/>
                </a:prstGeom>
                <a:noFill/>
                <a:ln w="2540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sp>
              <p:nvSpPr>
                <p:cNvPr id="64553" name="Line 41"/>
                <p:cNvSpPr>
                  <a:spLocks noChangeShapeType="1"/>
                </p:cNvSpPr>
                <p:nvPr/>
              </p:nvSpPr>
              <p:spPr bwMode="auto">
                <a:xfrm flipV="1">
                  <a:off x="144" y="144"/>
                  <a:ext cx="0" cy="96"/>
                </a:xfrm>
                <a:prstGeom prst="line">
                  <a:avLst/>
                </a:prstGeom>
                <a:noFill/>
                <a:ln w="254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grpSp>
          <p:sp>
            <p:nvSpPr>
              <p:cNvPr id="64554" name="Line 42"/>
              <p:cNvSpPr>
                <a:spLocks noChangeShapeType="1"/>
              </p:cNvSpPr>
              <p:nvPr/>
            </p:nvSpPr>
            <p:spPr bwMode="auto">
              <a:xfrm>
                <a:off x="91" y="1920"/>
                <a:ext cx="0" cy="360"/>
              </a:xfrm>
              <a:prstGeom prst="line">
                <a:avLst/>
              </a:prstGeom>
              <a:noFill/>
              <a:ln w="2540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sp>
            <p:nvSpPr>
              <p:cNvPr id="64555" name="Line 43"/>
              <p:cNvSpPr>
                <a:spLocks noChangeShapeType="1"/>
              </p:cNvSpPr>
              <p:nvPr/>
            </p:nvSpPr>
            <p:spPr bwMode="auto">
              <a:xfrm>
                <a:off x="0" y="720"/>
                <a:ext cx="0" cy="144"/>
              </a:xfrm>
              <a:prstGeom prst="line">
                <a:avLst/>
              </a:prstGeom>
              <a:noFill/>
              <a:ln w="254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sp>
            <p:nvSpPr>
              <p:cNvPr id="64556" name="Line 44"/>
              <p:cNvSpPr>
                <a:spLocks noChangeShapeType="1"/>
              </p:cNvSpPr>
              <p:nvPr/>
            </p:nvSpPr>
            <p:spPr bwMode="auto">
              <a:xfrm flipV="1">
                <a:off x="0" y="1436"/>
                <a:ext cx="0" cy="244"/>
              </a:xfrm>
              <a:prstGeom prst="line">
                <a:avLst/>
              </a:prstGeom>
              <a:noFill/>
              <a:ln w="254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sp>
            <p:nvSpPr>
              <p:cNvPr id="64557" name="Line 45"/>
              <p:cNvSpPr>
                <a:spLocks noChangeShapeType="1"/>
              </p:cNvSpPr>
              <p:nvPr/>
            </p:nvSpPr>
            <p:spPr bwMode="auto">
              <a:xfrm flipV="1">
                <a:off x="288" y="1560"/>
                <a:ext cx="0" cy="120"/>
              </a:xfrm>
              <a:prstGeom prst="line">
                <a:avLst/>
              </a:prstGeom>
              <a:noFill/>
              <a:ln w="254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sp>
            <p:nvSpPr>
              <p:cNvPr id="64558" name="Line 46"/>
              <p:cNvSpPr>
                <a:spLocks noChangeShapeType="1"/>
              </p:cNvSpPr>
              <p:nvPr/>
            </p:nvSpPr>
            <p:spPr bwMode="auto">
              <a:xfrm>
                <a:off x="288" y="720"/>
                <a:ext cx="0" cy="316"/>
              </a:xfrm>
              <a:prstGeom prst="line">
                <a:avLst/>
              </a:prstGeom>
              <a:noFill/>
              <a:ln w="254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sp>
            <p:nvSpPr>
              <p:cNvPr id="64559" name="Line 47"/>
              <p:cNvSpPr>
                <a:spLocks noChangeShapeType="1"/>
              </p:cNvSpPr>
              <p:nvPr/>
            </p:nvSpPr>
            <p:spPr bwMode="auto">
              <a:xfrm>
                <a:off x="144" y="864"/>
                <a:ext cx="0" cy="696"/>
              </a:xfrm>
              <a:prstGeom prst="line">
                <a:avLst/>
              </a:prstGeom>
              <a:noFill/>
              <a:ln w="38100" cmpd="sng">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grpSp>
        <p:sp>
          <p:nvSpPr>
            <p:cNvPr id="64560" name="Line 48"/>
            <p:cNvSpPr>
              <a:spLocks noChangeShapeType="1"/>
            </p:cNvSpPr>
            <p:nvPr/>
          </p:nvSpPr>
          <p:spPr bwMode="auto">
            <a:xfrm>
              <a:off x="132" y="0"/>
              <a:ext cx="0" cy="240"/>
            </a:xfrm>
            <a:prstGeom prst="line">
              <a:avLst/>
            </a:prstGeom>
            <a:noFill/>
            <a:ln w="254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grpSp>
      <p:sp>
        <p:nvSpPr>
          <p:cNvPr id="2" name="日期占位符 1"/>
          <p:cNvSpPr>
            <a:spLocks noGrp="1"/>
          </p:cNvSpPr>
          <p:nvPr>
            <p:ph type="dt" sz="half" idx="10"/>
          </p:nvPr>
        </p:nvSpPr>
        <p:spPr/>
        <p:txBody>
          <a:bodyPr/>
          <a:lstStyle/>
          <a:p>
            <a:r>
              <a:rPr lang="en-US" altLang="zh-CN"/>
              <a:t>Computer College, NUDT</a:t>
            </a:r>
            <a:endParaRPr lang="zh-CN" altLang="en-US"/>
          </a:p>
        </p:txBody>
      </p:sp>
      <p:sp>
        <p:nvSpPr>
          <p:cNvPr id="3" name="页脚占位符 2"/>
          <p:cNvSpPr>
            <a:spLocks noGrp="1"/>
          </p:cNvSpPr>
          <p:nvPr>
            <p:ph type="ftr" sz="quarter" idx="11"/>
          </p:nvPr>
        </p:nvSpPr>
        <p:spPr/>
        <p:txBody>
          <a:bodyPr/>
          <a:lstStyle/>
          <a:p>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fld id="{B643E6CD-2EDB-4BD1-8CC6-38AEB97745CA}"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zh-CN"/>
              <a:t>BPB: Decode &amp; Target PC</a:t>
            </a:r>
            <a:endParaRPr lang="en-US" altLang="zh-CN"/>
          </a:p>
        </p:txBody>
      </p:sp>
      <p:sp>
        <p:nvSpPr>
          <p:cNvPr id="65539" name="Text Box 3"/>
          <p:cNvSpPr txBox="1">
            <a:spLocks noChangeArrowheads="1"/>
          </p:cNvSpPr>
          <p:nvPr/>
        </p:nvSpPr>
        <p:spPr bwMode="auto">
          <a:xfrm>
            <a:off x="450850" y="5324475"/>
            <a:ext cx="817086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ts val="0"/>
              </a:spcBef>
              <a:spcAft>
                <a:spcPts val="0"/>
              </a:spcAft>
              <a:defRPr/>
            </a:pPr>
            <a:r>
              <a:rPr lang="en-US" altLang="zh-CN" sz="1590" b="1">
                <a:latin typeface="Century Gothic" panose="020B0502020202020204" pitchFamily="34" charset="0"/>
                <a:ea typeface="+mn-ea"/>
              </a:rPr>
              <a:t>2</a:t>
            </a:r>
            <a:r>
              <a:rPr lang="zh-CN" altLang="en-US" sz="1590" b="1" baseline="30000">
                <a:latin typeface="Century Gothic" panose="020B0502020202020204" pitchFamily="34" charset="0"/>
                <a:ea typeface="+mn-ea"/>
              </a:rPr>
              <a:t>K</a:t>
            </a:r>
            <a:r>
              <a:rPr lang="zh-CN" altLang="en-US" sz="1590" b="1">
                <a:latin typeface="Century Gothic" panose="020B0502020202020204" pitchFamily="34" charset="0"/>
                <a:ea typeface="+mn-ea"/>
              </a:rPr>
              <a:t>-entry </a:t>
            </a:r>
            <a:r>
              <a:rPr lang="en-US" altLang="zh-CN" sz="1590" b="1">
                <a:latin typeface="Century Gothic" panose="020B0502020202020204" pitchFamily="34" charset="0"/>
                <a:ea typeface="+mn-ea"/>
              </a:rPr>
              <a:t>BPB</a:t>
            </a:r>
            <a:r>
              <a:rPr lang="zh-CN" altLang="en-US" sz="1590" b="1">
                <a:latin typeface="Century Gothic" panose="020B0502020202020204" pitchFamily="34" charset="0"/>
                <a:ea typeface="+mn-ea"/>
              </a:rPr>
              <a:t>, 2 bits/entry, ~80-90% correct predictions</a:t>
            </a:r>
            <a:endParaRPr lang="zh-CN" altLang="en-US" sz="1590" b="1">
              <a:latin typeface="Century Gothic" panose="020B0502020202020204" pitchFamily="34" charset="0"/>
              <a:ea typeface="+mn-ea"/>
            </a:endParaRPr>
          </a:p>
        </p:txBody>
      </p:sp>
      <p:grpSp>
        <p:nvGrpSpPr>
          <p:cNvPr id="62468" name="Group 4"/>
          <p:cNvGrpSpPr/>
          <p:nvPr/>
        </p:nvGrpSpPr>
        <p:grpSpPr bwMode="auto">
          <a:xfrm>
            <a:off x="1525588" y="1849438"/>
            <a:ext cx="4781550" cy="393700"/>
            <a:chOff x="0" y="0"/>
            <a:chExt cx="3012" cy="331"/>
          </a:xfrm>
        </p:grpSpPr>
        <p:sp>
          <p:nvSpPr>
            <p:cNvPr id="65541" name="Rectangle 5"/>
            <p:cNvSpPr>
              <a:spLocks noChangeArrowheads="1"/>
            </p:cNvSpPr>
            <p:nvPr/>
          </p:nvSpPr>
          <p:spPr bwMode="auto">
            <a:xfrm>
              <a:off x="948" y="23"/>
              <a:ext cx="1764" cy="240"/>
            </a:xfrm>
            <a:prstGeom prst="rect">
              <a:avLst/>
            </a:prstGeom>
            <a:noFill/>
            <a:ln w="2540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endParaRPr lang="zh-CN" altLang="en-US" sz="1590" b="1">
                <a:latin typeface="Century Gothic" panose="020B0502020202020204" pitchFamily="34" charset="0"/>
                <a:ea typeface="+mn-ea"/>
              </a:endParaRPr>
            </a:p>
          </p:txBody>
        </p:sp>
        <p:grpSp>
          <p:nvGrpSpPr>
            <p:cNvPr id="62517" name="Group 6"/>
            <p:cNvGrpSpPr/>
            <p:nvPr/>
          </p:nvGrpSpPr>
          <p:grpSpPr bwMode="auto">
            <a:xfrm>
              <a:off x="2724" y="23"/>
              <a:ext cx="288" cy="240"/>
              <a:chOff x="0" y="0"/>
              <a:chExt cx="288" cy="240"/>
            </a:xfrm>
          </p:grpSpPr>
          <p:sp>
            <p:nvSpPr>
              <p:cNvPr id="65543" name="Rectangle 7"/>
              <p:cNvSpPr>
                <a:spLocks noChangeArrowheads="1"/>
              </p:cNvSpPr>
              <p:nvPr/>
            </p:nvSpPr>
            <p:spPr bwMode="auto">
              <a:xfrm>
                <a:off x="0" y="0"/>
                <a:ext cx="288" cy="240"/>
              </a:xfrm>
              <a:prstGeom prst="rect">
                <a:avLst/>
              </a:prstGeom>
              <a:noFill/>
              <a:ln w="2540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sp>
            <p:nvSpPr>
              <p:cNvPr id="65544" name="Line 8"/>
              <p:cNvSpPr>
                <a:spLocks noChangeShapeType="1"/>
              </p:cNvSpPr>
              <p:nvPr/>
            </p:nvSpPr>
            <p:spPr bwMode="auto">
              <a:xfrm flipV="1">
                <a:off x="144" y="144"/>
                <a:ext cx="0" cy="96"/>
              </a:xfrm>
              <a:prstGeom prst="line">
                <a:avLst/>
              </a:prstGeom>
              <a:noFill/>
              <a:ln w="254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grpSp>
        <p:sp>
          <p:nvSpPr>
            <p:cNvPr id="65545" name="Text Box 9"/>
            <p:cNvSpPr txBox="1">
              <a:spLocks noChangeArrowheads="1"/>
            </p:cNvSpPr>
            <p:nvPr/>
          </p:nvSpPr>
          <p:spPr bwMode="auto">
            <a:xfrm>
              <a:off x="2676" y="49"/>
              <a:ext cx="18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US" altLang="zh-CN" sz="1590" b="1">
                  <a:latin typeface="Century Gothic" panose="020B0502020202020204" pitchFamily="34" charset="0"/>
                  <a:ea typeface="+mn-ea"/>
                </a:rPr>
                <a:t>0</a:t>
              </a:r>
              <a:endParaRPr lang="en-US" altLang="zh-CN" sz="1590" b="1">
                <a:latin typeface="Century Gothic" panose="020B0502020202020204" pitchFamily="34" charset="0"/>
                <a:ea typeface="+mn-ea"/>
              </a:endParaRPr>
            </a:p>
          </p:txBody>
        </p:sp>
        <p:sp>
          <p:nvSpPr>
            <p:cNvPr id="65546" name="Text Box 10"/>
            <p:cNvSpPr txBox="1">
              <a:spLocks noChangeArrowheads="1"/>
            </p:cNvSpPr>
            <p:nvPr/>
          </p:nvSpPr>
          <p:spPr bwMode="auto">
            <a:xfrm>
              <a:off x="2820" y="49"/>
              <a:ext cx="18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US" altLang="zh-CN" sz="1590" b="1">
                  <a:latin typeface="Century Gothic" panose="020B0502020202020204" pitchFamily="34" charset="0"/>
                  <a:ea typeface="+mn-ea"/>
                </a:rPr>
                <a:t>0</a:t>
              </a:r>
              <a:endParaRPr lang="en-US" altLang="zh-CN" sz="1590" b="1">
                <a:latin typeface="Century Gothic" panose="020B0502020202020204" pitchFamily="34" charset="0"/>
                <a:ea typeface="+mn-ea"/>
              </a:endParaRPr>
            </a:p>
          </p:txBody>
        </p:sp>
        <p:sp>
          <p:nvSpPr>
            <p:cNvPr id="65547" name="Text Box 11"/>
            <p:cNvSpPr txBox="1">
              <a:spLocks noChangeArrowheads="1"/>
            </p:cNvSpPr>
            <p:nvPr/>
          </p:nvSpPr>
          <p:spPr bwMode="auto">
            <a:xfrm>
              <a:off x="0" y="0"/>
              <a:ext cx="665"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US" altLang="zh-CN" sz="1590" b="1" i="1">
                  <a:latin typeface="Century Gothic" panose="020B0502020202020204" pitchFamily="34" charset="0"/>
                  <a:ea typeface="+mn-ea"/>
                </a:rPr>
                <a:t>Fetch PC</a:t>
              </a:r>
              <a:endParaRPr lang="en-US" altLang="zh-CN" sz="1590" b="1" i="1">
                <a:latin typeface="Century Gothic" panose="020B0502020202020204" pitchFamily="34" charset="0"/>
                <a:ea typeface="+mn-ea"/>
              </a:endParaRPr>
            </a:p>
          </p:txBody>
        </p:sp>
      </p:grpSp>
      <p:grpSp>
        <p:nvGrpSpPr>
          <p:cNvPr id="62469" name="Group 12"/>
          <p:cNvGrpSpPr/>
          <p:nvPr/>
        </p:nvGrpSpPr>
        <p:grpSpPr bwMode="auto">
          <a:xfrm>
            <a:off x="698500" y="2795588"/>
            <a:ext cx="4445000" cy="2452687"/>
            <a:chOff x="0" y="0"/>
            <a:chExt cx="2800" cy="2062"/>
          </a:xfrm>
        </p:grpSpPr>
        <p:sp>
          <p:nvSpPr>
            <p:cNvPr id="65549" name="Line 13"/>
            <p:cNvSpPr>
              <a:spLocks noChangeShapeType="1"/>
            </p:cNvSpPr>
            <p:nvPr/>
          </p:nvSpPr>
          <p:spPr bwMode="auto">
            <a:xfrm>
              <a:off x="2176" y="1584"/>
              <a:ext cx="0" cy="144"/>
            </a:xfrm>
            <a:prstGeom prst="line">
              <a:avLst/>
            </a:prstGeom>
            <a:noFill/>
            <a:ln w="2540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sp>
          <p:nvSpPr>
            <p:cNvPr id="65550" name="Line 14"/>
            <p:cNvSpPr>
              <a:spLocks noChangeShapeType="1"/>
            </p:cNvSpPr>
            <p:nvPr/>
          </p:nvSpPr>
          <p:spPr bwMode="auto">
            <a:xfrm>
              <a:off x="2596" y="0"/>
              <a:ext cx="0" cy="1248"/>
            </a:xfrm>
            <a:prstGeom prst="line">
              <a:avLst/>
            </a:prstGeom>
            <a:noFill/>
            <a:ln w="2540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sp>
          <p:nvSpPr>
            <p:cNvPr id="65551" name="Text Box 15"/>
            <p:cNvSpPr txBox="1">
              <a:spLocks noChangeArrowheads="1"/>
            </p:cNvSpPr>
            <p:nvPr/>
          </p:nvSpPr>
          <p:spPr bwMode="auto">
            <a:xfrm>
              <a:off x="0" y="1754"/>
              <a:ext cx="624"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US" altLang="zh-CN" sz="1590" b="1">
                  <a:latin typeface="Century Gothic" panose="020B0502020202020204" pitchFamily="34" charset="0"/>
                  <a:ea typeface="+mn-ea"/>
                </a:rPr>
                <a:t>Branch?</a:t>
              </a:r>
              <a:endParaRPr lang="en-US" altLang="zh-CN" sz="1590" b="1">
                <a:latin typeface="Century Gothic" panose="020B0502020202020204" pitchFamily="34" charset="0"/>
                <a:ea typeface="+mn-ea"/>
              </a:endParaRPr>
            </a:p>
          </p:txBody>
        </p:sp>
        <p:sp>
          <p:nvSpPr>
            <p:cNvPr id="65552" name="Line 16"/>
            <p:cNvSpPr>
              <a:spLocks noChangeShapeType="1"/>
            </p:cNvSpPr>
            <p:nvPr/>
          </p:nvSpPr>
          <p:spPr bwMode="auto">
            <a:xfrm>
              <a:off x="448" y="1056"/>
              <a:ext cx="0" cy="673"/>
            </a:xfrm>
            <a:prstGeom prst="line">
              <a:avLst/>
            </a:prstGeom>
            <a:noFill/>
            <a:ln w="2540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sp>
          <p:nvSpPr>
            <p:cNvPr id="65553" name="未知"/>
            <p:cNvSpPr/>
            <p:nvPr/>
          </p:nvSpPr>
          <p:spPr bwMode="auto">
            <a:xfrm>
              <a:off x="1504" y="1248"/>
              <a:ext cx="1296" cy="336"/>
            </a:xfrm>
            <a:custGeom>
              <a:avLst/>
              <a:gdLst>
                <a:gd name="T0" fmla="*/ 0 w 1296"/>
                <a:gd name="T1" fmla="*/ 0 h 336"/>
                <a:gd name="T2" fmla="*/ 624 w 1296"/>
                <a:gd name="T3" fmla="*/ 0 h 336"/>
                <a:gd name="T4" fmla="*/ 672 w 1296"/>
                <a:gd name="T5" fmla="*/ 96 h 336"/>
                <a:gd name="T6" fmla="*/ 720 w 1296"/>
                <a:gd name="T7" fmla="*/ 0 h 336"/>
                <a:gd name="T8" fmla="*/ 1296 w 1296"/>
                <a:gd name="T9" fmla="*/ 0 h 336"/>
                <a:gd name="T10" fmla="*/ 1152 w 1296"/>
                <a:gd name="T11" fmla="*/ 336 h 336"/>
                <a:gd name="T12" fmla="*/ 144 w 1296"/>
                <a:gd name="T13" fmla="*/ 336 h 336"/>
                <a:gd name="T14" fmla="*/ 0 w 1296"/>
                <a:gd name="T15" fmla="*/ 0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6" h="336">
                  <a:moveTo>
                    <a:pt x="0" y="0"/>
                  </a:moveTo>
                  <a:lnTo>
                    <a:pt x="624" y="0"/>
                  </a:lnTo>
                  <a:lnTo>
                    <a:pt x="672" y="96"/>
                  </a:lnTo>
                  <a:lnTo>
                    <a:pt x="720" y="0"/>
                  </a:lnTo>
                  <a:lnTo>
                    <a:pt x="1296" y="0"/>
                  </a:lnTo>
                  <a:lnTo>
                    <a:pt x="1152" y="336"/>
                  </a:lnTo>
                  <a:lnTo>
                    <a:pt x="144" y="336"/>
                  </a:lnTo>
                  <a:lnTo>
                    <a:pt x="0" y="0"/>
                  </a:lnTo>
                  <a:close/>
                </a:path>
              </a:pathLst>
            </a:custGeom>
            <a:noFill/>
            <a:ln w="25400" cap="flat"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sp>
          <p:nvSpPr>
            <p:cNvPr id="65554" name="Line 18"/>
            <p:cNvSpPr>
              <a:spLocks noChangeShapeType="1"/>
            </p:cNvSpPr>
            <p:nvPr/>
          </p:nvSpPr>
          <p:spPr bwMode="auto">
            <a:xfrm>
              <a:off x="1744" y="1056"/>
              <a:ext cx="0" cy="192"/>
            </a:xfrm>
            <a:prstGeom prst="line">
              <a:avLst/>
            </a:prstGeom>
            <a:noFill/>
            <a:ln w="2540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sp>
          <p:nvSpPr>
            <p:cNvPr id="65555" name="Text Box 19"/>
            <p:cNvSpPr txBox="1">
              <a:spLocks noChangeArrowheads="1"/>
            </p:cNvSpPr>
            <p:nvPr/>
          </p:nvSpPr>
          <p:spPr bwMode="auto">
            <a:xfrm>
              <a:off x="1686" y="1779"/>
              <a:ext cx="709"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US" altLang="zh-CN" sz="1590" b="1">
                  <a:latin typeface="Century Gothic" panose="020B0502020202020204" pitchFamily="34" charset="0"/>
                  <a:ea typeface="+mn-ea"/>
                </a:rPr>
                <a:t>Target PC</a:t>
              </a:r>
              <a:endParaRPr lang="en-US" altLang="zh-CN" sz="1590" b="1">
                <a:latin typeface="Century Gothic" panose="020B0502020202020204" pitchFamily="34" charset="0"/>
                <a:ea typeface="+mn-ea"/>
              </a:endParaRPr>
            </a:p>
          </p:txBody>
        </p:sp>
        <p:sp>
          <p:nvSpPr>
            <p:cNvPr id="65556" name="Text Box 20"/>
            <p:cNvSpPr txBox="1">
              <a:spLocks noChangeArrowheads="1"/>
            </p:cNvSpPr>
            <p:nvPr/>
          </p:nvSpPr>
          <p:spPr bwMode="auto">
            <a:xfrm>
              <a:off x="2044" y="1347"/>
              <a:ext cx="193"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US" altLang="zh-CN" sz="1590" b="1">
                  <a:latin typeface="Century Gothic" panose="020B0502020202020204" pitchFamily="34" charset="0"/>
                  <a:ea typeface="+mn-ea"/>
                </a:rPr>
                <a:t>+</a:t>
              </a:r>
              <a:endParaRPr lang="en-US" altLang="zh-CN" sz="1590" b="1">
                <a:latin typeface="Century Gothic" panose="020B0502020202020204" pitchFamily="34" charset="0"/>
                <a:ea typeface="+mn-ea"/>
              </a:endParaRPr>
            </a:p>
          </p:txBody>
        </p:sp>
      </p:grpSp>
      <p:grpSp>
        <p:nvGrpSpPr>
          <p:cNvPr id="62470" name="Group 21"/>
          <p:cNvGrpSpPr/>
          <p:nvPr/>
        </p:nvGrpSpPr>
        <p:grpSpPr bwMode="auto">
          <a:xfrm>
            <a:off x="0" y="2251075"/>
            <a:ext cx="5835650" cy="1800225"/>
            <a:chOff x="0" y="0"/>
            <a:chExt cx="3676" cy="1512"/>
          </a:xfrm>
        </p:grpSpPr>
        <p:sp>
          <p:nvSpPr>
            <p:cNvPr id="65558" name="Rectangle 22"/>
            <p:cNvSpPr>
              <a:spLocks noChangeArrowheads="1"/>
            </p:cNvSpPr>
            <p:nvPr/>
          </p:nvSpPr>
          <p:spPr bwMode="auto">
            <a:xfrm>
              <a:off x="444" y="217"/>
              <a:ext cx="1872" cy="771"/>
            </a:xfrm>
            <a:prstGeom prst="rect">
              <a:avLst/>
            </a:prstGeom>
            <a:noFill/>
            <a:ln w="2540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1590" b="1">
                  <a:latin typeface="Century Gothic" panose="020B0502020202020204" pitchFamily="34" charset="0"/>
                  <a:ea typeface="+mn-ea"/>
                </a:rPr>
                <a:t>I-Cache</a:t>
              </a:r>
              <a:endParaRPr lang="en-US" altLang="zh-CN" sz="1590" b="1">
                <a:latin typeface="Century Gothic" panose="020B0502020202020204" pitchFamily="34" charset="0"/>
                <a:ea typeface="+mn-ea"/>
              </a:endParaRPr>
            </a:p>
          </p:txBody>
        </p:sp>
        <p:sp>
          <p:nvSpPr>
            <p:cNvPr id="65559" name="未知"/>
            <p:cNvSpPr/>
            <p:nvPr/>
          </p:nvSpPr>
          <p:spPr bwMode="auto">
            <a:xfrm>
              <a:off x="2316" y="217"/>
              <a:ext cx="720" cy="239"/>
            </a:xfrm>
            <a:custGeom>
              <a:avLst/>
              <a:gdLst>
                <a:gd name="T0" fmla="*/ 720 w 720"/>
                <a:gd name="T1" fmla="*/ 0 h 384"/>
                <a:gd name="T2" fmla="*/ 720 w 720"/>
                <a:gd name="T3" fmla="*/ 384 h 384"/>
                <a:gd name="T4" fmla="*/ 0 w 720"/>
                <a:gd name="T5" fmla="*/ 384 h 384"/>
              </a:gdLst>
              <a:ahLst/>
              <a:cxnLst>
                <a:cxn ang="0">
                  <a:pos x="T0" y="T1"/>
                </a:cxn>
                <a:cxn ang="0">
                  <a:pos x="T2" y="T3"/>
                </a:cxn>
                <a:cxn ang="0">
                  <a:pos x="T4" y="T5"/>
                </a:cxn>
              </a:cxnLst>
              <a:rect l="0" t="0" r="r" b="b"/>
              <a:pathLst>
                <a:path w="720" h="384">
                  <a:moveTo>
                    <a:pt x="720" y="0"/>
                  </a:moveTo>
                  <a:lnTo>
                    <a:pt x="720" y="384"/>
                  </a:lnTo>
                  <a:lnTo>
                    <a:pt x="0" y="384"/>
                  </a:lnTo>
                </a:path>
              </a:pathLst>
            </a:custGeom>
            <a:noFill/>
            <a:ln w="25400" cap="flat" cmpd="sng">
              <a:solidFill>
                <a:schemeClr val="tx1"/>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sp>
          <p:nvSpPr>
            <p:cNvPr id="65560" name="Rectangle 24"/>
            <p:cNvSpPr>
              <a:spLocks noChangeArrowheads="1"/>
            </p:cNvSpPr>
            <p:nvPr/>
          </p:nvSpPr>
          <p:spPr bwMode="auto">
            <a:xfrm>
              <a:off x="408" y="1248"/>
              <a:ext cx="912" cy="264"/>
            </a:xfrm>
            <a:prstGeom prst="rect">
              <a:avLst/>
            </a:prstGeom>
            <a:noFill/>
            <a:ln w="2540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1590" b="1">
                  <a:latin typeface="Century Gothic" panose="020B0502020202020204" pitchFamily="34" charset="0"/>
                  <a:ea typeface="+mn-ea"/>
                </a:rPr>
                <a:t>Opcode</a:t>
              </a:r>
              <a:endParaRPr lang="en-US" altLang="zh-CN" sz="1590" b="1">
                <a:latin typeface="Century Gothic" panose="020B0502020202020204" pitchFamily="34" charset="0"/>
                <a:ea typeface="+mn-ea"/>
              </a:endParaRPr>
            </a:p>
          </p:txBody>
        </p:sp>
        <p:sp>
          <p:nvSpPr>
            <p:cNvPr id="65561" name="Rectangle 25"/>
            <p:cNvSpPr>
              <a:spLocks noChangeArrowheads="1"/>
            </p:cNvSpPr>
            <p:nvPr/>
          </p:nvSpPr>
          <p:spPr bwMode="auto">
            <a:xfrm>
              <a:off x="1560" y="1248"/>
              <a:ext cx="960" cy="264"/>
            </a:xfrm>
            <a:prstGeom prst="rect">
              <a:avLst/>
            </a:prstGeom>
            <a:noFill/>
            <a:ln w="2540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1590" b="1">
                  <a:latin typeface="Century Gothic" panose="020B0502020202020204" pitchFamily="34" charset="0"/>
                  <a:ea typeface="+mn-ea"/>
                </a:rPr>
                <a:t>offset</a:t>
              </a:r>
              <a:endParaRPr lang="en-US" altLang="zh-CN" sz="1590" b="1">
                <a:latin typeface="Century Gothic" panose="020B0502020202020204" pitchFamily="34" charset="0"/>
                <a:ea typeface="+mn-ea"/>
              </a:endParaRPr>
            </a:p>
          </p:txBody>
        </p:sp>
        <p:sp>
          <p:nvSpPr>
            <p:cNvPr id="65562" name="Line 26"/>
            <p:cNvSpPr>
              <a:spLocks noChangeShapeType="1"/>
            </p:cNvSpPr>
            <p:nvPr/>
          </p:nvSpPr>
          <p:spPr bwMode="auto">
            <a:xfrm>
              <a:off x="1464" y="988"/>
              <a:ext cx="0" cy="260"/>
            </a:xfrm>
            <a:prstGeom prst="line">
              <a:avLst/>
            </a:prstGeom>
            <a:noFill/>
            <a:ln w="2540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sp>
          <p:nvSpPr>
            <p:cNvPr id="65563" name="Rectangle 27"/>
            <p:cNvSpPr>
              <a:spLocks noChangeArrowheads="1"/>
            </p:cNvSpPr>
            <p:nvPr/>
          </p:nvSpPr>
          <p:spPr bwMode="auto">
            <a:xfrm>
              <a:off x="1320" y="1248"/>
              <a:ext cx="240" cy="264"/>
            </a:xfrm>
            <a:prstGeom prst="rect">
              <a:avLst/>
            </a:prstGeom>
            <a:noFill/>
            <a:ln w="2540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sp>
          <p:nvSpPr>
            <p:cNvPr id="65564" name="AutoShape 28"/>
            <p:cNvSpPr/>
            <p:nvPr/>
          </p:nvSpPr>
          <p:spPr bwMode="auto">
            <a:xfrm rot="5400000">
              <a:off x="2691" y="-767"/>
              <a:ext cx="217" cy="1752"/>
            </a:xfrm>
            <a:prstGeom prst="rightBrace">
              <a:avLst>
                <a:gd name="adj1" fmla="val 67281"/>
                <a:gd name="adj2" fmla="val 36815"/>
              </a:avLst>
            </a:prstGeom>
            <a:noFill/>
            <a:ln w="254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sp>
          <p:nvSpPr>
            <p:cNvPr id="65565" name="Text Box 29"/>
            <p:cNvSpPr txBox="1">
              <a:spLocks noChangeArrowheads="1"/>
            </p:cNvSpPr>
            <p:nvPr/>
          </p:nvSpPr>
          <p:spPr bwMode="auto">
            <a:xfrm>
              <a:off x="0" y="1013"/>
              <a:ext cx="751"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US" altLang="zh-CN" sz="1590" b="1" i="1">
                  <a:latin typeface="Century Gothic" panose="020B0502020202020204" pitchFamily="34" charset="0"/>
                  <a:ea typeface="+mn-ea"/>
                </a:rPr>
                <a:t>Instruction</a:t>
              </a:r>
              <a:endParaRPr lang="en-US" altLang="zh-CN" sz="1590" b="1" i="1">
                <a:latin typeface="Century Gothic" panose="020B0502020202020204" pitchFamily="34" charset="0"/>
                <a:ea typeface="+mn-ea"/>
              </a:endParaRPr>
            </a:p>
          </p:txBody>
        </p:sp>
      </p:grpSp>
      <p:grpSp>
        <p:nvGrpSpPr>
          <p:cNvPr id="62471" name="Group 30"/>
          <p:cNvGrpSpPr/>
          <p:nvPr/>
        </p:nvGrpSpPr>
        <p:grpSpPr bwMode="auto">
          <a:xfrm>
            <a:off x="4897438" y="1876425"/>
            <a:ext cx="3660775" cy="3343275"/>
            <a:chOff x="0" y="0"/>
            <a:chExt cx="2306" cy="2808"/>
          </a:xfrm>
        </p:grpSpPr>
        <p:grpSp>
          <p:nvGrpSpPr>
            <p:cNvPr id="62472" name="Group 31"/>
            <p:cNvGrpSpPr/>
            <p:nvPr/>
          </p:nvGrpSpPr>
          <p:grpSpPr bwMode="auto">
            <a:xfrm>
              <a:off x="192" y="483"/>
              <a:ext cx="960" cy="408"/>
              <a:chOff x="0" y="0"/>
              <a:chExt cx="960" cy="408"/>
            </a:xfrm>
          </p:grpSpPr>
          <p:sp>
            <p:nvSpPr>
              <p:cNvPr id="65568" name="AutoShape 32"/>
              <p:cNvSpPr/>
              <p:nvPr/>
            </p:nvSpPr>
            <p:spPr bwMode="auto">
              <a:xfrm rot="5400000">
                <a:off x="132" y="-132"/>
                <a:ext cx="144" cy="408"/>
              </a:xfrm>
              <a:prstGeom prst="rightBrace">
                <a:avLst>
                  <a:gd name="adj1" fmla="val 23611"/>
                  <a:gd name="adj2" fmla="val 54167"/>
                </a:avLst>
              </a:prstGeom>
              <a:noFill/>
              <a:ln w="254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sp>
            <p:nvSpPr>
              <p:cNvPr id="65569" name="未知"/>
              <p:cNvSpPr/>
              <p:nvPr/>
            </p:nvSpPr>
            <p:spPr bwMode="auto">
              <a:xfrm>
                <a:off x="192" y="72"/>
                <a:ext cx="768" cy="336"/>
              </a:xfrm>
              <a:custGeom>
                <a:avLst/>
                <a:gdLst>
                  <a:gd name="T0" fmla="*/ 0 w 768"/>
                  <a:gd name="T1" fmla="*/ 0 h 336"/>
                  <a:gd name="T2" fmla="*/ 0 w 768"/>
                  <a:gd name="T3" fmla="*/ 336 h 336"/>
                  <a:gd name="T4" fmla="*/ 768 w 768"/>
                  <a:gd name="T5" fmla="*/ 336 h 336"/>
                </a:gdLst>
                <a:ahLst/>
                <a:cxnLst>
                  <a:cxn ang="0">
                    <a:pos x="T0" y="T1"/>
                  </a:cxn>
                  <a:cxn ang="0">
                    <a:pos x="T2" y="T3"/>
                  </a:cxn>
                  <a:cxn ang="0">
                    <a:pos x="T4" y="T5"/>
                  </a:cxn>
                </a:cxnLst>
                <a:rect l="0" t="0" r="r" b="b"/>
                <a:pathLst>
                  <a:path w="768" h="336">
                    <a:moveTo>
                      <a:pt x="0" y="0"/>
                    </a:moveTo>
                    <a:lnTo>
                      <a:pt x="0" y="336"/>
                    </a:lnTo>
                    <a:lnTo>
                      <a:pt x="768" y="336"/>
                    </a:lnTo>
                  </a:path>
                </a:pathLst>
              </a:custGeom>
              <a:noFill/>
              <a:ln w="25400" cap="flat" cmpd="sng">
                <a:solidFill>
                  <a:schemeClr val="tx1"/>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sp>
            <p:nvSpPr>
              <p:cNvPr id="65570" name="Line 34"/>
              <p:cNvSpPr>
                <a:spLocks noChangeShapeType="1"/>
              </p:cNvSpPr>
              <p:nvPr/>
            </p:nvSpPr>
            <p:spPr bwMode="auto">
              <a:xfrm flipV="1">
                <a:off x="144" y="168"/>
                <a:ext cx="144" cy="96"/>
              </a:xfrm>
              <a:prstGeom prst="line">
                <a:avLst/>
              </a:prstGeom>
              <a:noFill/>
              <a:ln w="254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sp>
            <p:nvSpPr>
              <p:cNvPr id="65571" name="Text Box 35"/>
              <p:cNvSpPr txBox="1">
                <a:spLocks noChangeArrowheads="1"/>
              </p:cNvSpPr>
              <p:nvPr/>
            </p:nvSpPr>
            <p:spPr bwMode="auto">
              <a:xfrm>
                <a:off x="326" y="74"/>
                <a:ext cx="191"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US" altLang="zh-CN" sz="1590" b="1">
                    <a:latin typeface="Century Gothic" panose="020B0502020202020204" pitchFamily="34" charset="0"/>
                    <a:ea typeface="+mn-ea"/>
                  </a:rPr>
                  <a:t>k</a:t>
                </a:r>
                <a:endParaRPr lang="en-US" altLang="zh-CN" sz="1590" b="1">
                  <a:latin typeface="Century Gothic" panose="020B0502020202020204" pitchFamily="34" charset="0"/>
                  <a:ea typeface="+mn-ea"/>
                </a:endParaRPr>
              </a:p>
            </p:txBody>
          </p:sp>
        </p:grpSp>
        <p:sp>
          <p:nvSpPr>
            <p:cNvPr id="65572" name="Text Box 36"/>
            <p:cNvSpPr txBox="1">
              <a:spLocks noChangeArrowheads="1"/>
            </p:cNvSpPr>
            <p:nvPr/>
          </p:nvSpPr>
          <p:spPr bwMode="auto">
            <a:xfrm>
              <a:off x="0" y="843"/>
              <a:ext cx="1248"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zh-CN" altLang="en-US" sz="1590" b="1" i="1">
                  <a:latin typeface="Century Gothic" panose="020B0502020202020204" pitchFamily="34" charset="0"/>
                  <a:ea typeface="+mn-ea"/>
                </a:rPr>
                <a:t>B</a:t>
              </a:r>
              <a:r>
                <a:rPr lang="en-US" altLang="zh-CN" sz="1590" b="1" i="1">
                  <a:latin typeface="Century Gothic" panose="020B0502020202020204" pitchFamily="34" charset="0"/>
                  <a:ea typeface="+mn-ea"/>
                </a:rPr>
                <a:t>PB</a:t>
              </a:r>
              <a:r>
                <a:rPr lang="zh-CN" altLang="en-US" sz="1590" b="1" i="1">
                  <a:latin typeface="Century Gothic" panose="020B0502020202020204" pitchFamily="34" charset="0"/>
                  <a:ea typeface="+mn-ea"/>
                </a:rPr>
                <a:t> Index</a:t>
              </a:r>
              <a:endParaRPr lang="zh-CN" altLang="en-US" sz="1590" b="1" i="1">
                <a:latin typeface="Century Gothic" panose="020B0502020202020204" pitchFamily="34" charset="0"/>
                <a:ea typeface="+mn-ea"/>
              </a:endParaRPr>
            </a:p>
          </p:txBody>
        </p:sp>
        <p:sp>
          <p:nvSpPr>
            <p:cNvPr id="65573" name="Text Box 37"/>
            <p:cNvSpPr txBox="1">
              <a:spLocks noChangeArrowheads="1"/>
            </p:cNvSpPr>
            <p:nvPr/>
          </p:nvSpPr>
          <p:spPr bwMode="auto">
            <a:xfrm>
              <a:off x="1500" y="580"/>
              <a:ext cx="806" cy="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zh-CN" altLang="en-US" sz="1590" b="1" i="1">
                  <a:latin typeface="Century Gothic" panose="020B0502020202020204" pitchFamily="34" charset="0"/>
                  <a:ea typeface="+mn-ea"/>
                </a:rPr>
                <a:t>2</a:t>
              </a:r>
              <a:r>
                <a:rPr lang="zh-CN" altLang="en-US" sz="1590" b="1" i="1" baseline="30000">
                  <a:latin typeface="Century Gothic" panose="020B0502020202020204" pitchFamily="34" charset="0"/>
                  <a:ea typeface="+mn-ea"/>
                </a:rPr>
                <a:t>k</a:t>
              </a:r>
              <a:r>
                <a:rPr lang="zh-CN" altLang="en-US" sz="1590" b="1" i="1">
                  <a:latin typeface="Century Gothic" panose="020B0502020202020204" pitchFamily="34" charset="0"/>
                  <a:ea typeface="+mn-ea"/>
                </a:rPr>
                <a:t>-entry</a:t>
              </a:r>
              <a:endParaRPr lang="zh-CN" altLang="en-US" sz="1590" b="1" i="1">
                <a:latin typeface="Century Gothic" panose="020B0502020202020204" pitchFamily="34" charset="0"/>
                <a:ea typeface="+mn-ea"/>
              </a:endParaRPr>
            </a:p>
            <a:p>
              <a:pPr fontAlgn="auto">
                <a:spcBef>
                  <a:spcPts val="0"/>
                </a:spcBef>
                <a:spcAft>
                  <a:spcPts val="0"/>
                </a:spcAft>
                <a:defRPr/>
              </a:pPr>
              <a:r>
                <a:rPr lang="en-US" altLang="zh-CN" sz="1590" b="1" i="1">
                  <a:latin typeface="Century Gothic" panose="020B0502020202020204" pitchFamily="34" charset="0"/>
                  <a:ea typeface="+mn-ea"/>
                </a:rPr>
                <a:t>BPB</a:t>
              </a:r>
              <a:r>
                <a:rPr lang="zh-CN" altLang="en-US" sz="1590" b="1" i="1">
                  <a:latin typeface="Century Gothic" panose="020B0502020202020204" pitchFamily="34" charset="0"/>
                  <a:ea typeface="+mn-ea"/>
                </a:rPr>
                <a:t>,</a:t>
              </a:r>
              <a:endParaRPr lang="zh-CN" altLang="en-US" sz="1590" b="1" i="1">
                <a:latin typeface="Century Gothic" panose="020B0502020202020204" pitchFamily="34" charset="0"/>
                <a:ea typeface="+mn-ea"/>
              </a:endParaRPr>
            </a:p>
            <a:p>
              <a:pPr fontAlgn="auto">
                <a:spcBef>
                  <a:spcPts val="0"/>
                </a:spcBef>
                <a:spcAft>
                  <a:spcPts val="0"/>
                </a:spcAft>
                <a:defRPr/>
              </a:pPr>
              <a:r>
                <a:rPr lang="zh-CN" altLang="en-US" sz="1590" b="1" i="1">
                  <a:latin typeface="Century Gothic" panose="020B0502020202020204" pitchFamily="34" charset="0"/>
                  <a:ea typeface="+mn-ea"/>
                </a:rPr>
                <a:t>2 bits/entry</a:t>
              </a:r>
              <a:endParaRPr lang="zh-CN" altLang="en-US" sz="1590" b="1" i="1">
                <a:latin typeface="Century Gothic" panose="020B0502020202020204" pitchFamily="34" charset="0"/>
                <a:ea typeface="+mn-ea"/>
              </a:endParaRPr>
            </a:p>
          </p:txBody>
        </p:sp>
        <p:sp>
          <p:nvSpPr>
            <p:cNvPr id="65574" name="Text Box 38"/>
            <p:cNvSpPr txBox="1">
              <a:spLocks noChangeArrowheads="1"/>
            </p:cNvSpPr>
            <p:nvPr/>
          </p:nvSpPr>
          <p:spPr bwMode="auto">
            <a:xfrm>
              <a:off x="518" y="2525"/>
              <a:ext cx="1067"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auto">
                <a:spcBef>
                  <a:spcPts val="0"/>
                </a:spcBef>
                <a:spcAft>
                  <a:spcPts val="0"/>
                </a:spcAft>
                <a:defRPr/>
              </a:pPr>
              <a:r>
                <a:rPr lang="en-US" altLang="zh-CN" sz="1590" b="1">
                  <a:latin typeface="Century Gothic" panose="020B0502020202020204" pitchFamily="34" charset="0"/>
                  <a:ea typeface="+mn-ea"/>
                  <a:cs typeface="Arial" panose="020B0604020202020204" pitchFamily="34" charset="0"/>
                </a:rPr>
                <a:t>Taken/¬Taken?</a:t>
              </a:r>
              <a:endParaRPr lang="en-US" altLang="zh-CN" sz="1590" b="1">
                <a:latin typeface="Century Gothic" panose="020B0502020202020204" pitchFamily="34" charset="0"/>
                <a:ea typeface="+mn-ea"/>
                <a:cs typeface="Arial" panose="020B0604020202020204" pitchFamily="34" charset="0"/>
              </a:endParaRPr>
            </a:p>
          </p:txBody>
        </p:sp>
        <p:grpSp>
          <p:nvGrpSpPr>
            <p:cNvPr id="62476" name="Group 39"/>
            <p:cNvGrpSpPr/>
            <p:nvPr/>
          </p:nvGrpSpPr>
          <p:grpSpPr bwMode="auto">
            <a:xfrm>
              <a:off x="1200" y="267"/>
              <a:ext cx="288" cy="2280"/>
              <a:chOff x="0" y="0"/>
              <a:chExt cx="288" cy="2280"/>
            </a:xfrm>
          </p:grpSpPr>
          <p:grpSp>
            <p:nvGrpSpPr>
              <p:cNvPr id="62478" name="Group 40"/>
              <p:cNvGrpSpPr/>
              <p:nvPr/>
            </p:nvGrpSpPr>
            <p:grpSpPr bwMode="auto">
              <a:xfrm>
                <a:off x="0" y="0"/>
                <a:ext cx="288" cy="240"/>
                <a:chOff x="0" y="0"/>
                <a:chExt cx="288" cy="240"/>
              </a:xfrm>
            </p:grpSpPr>
            <p:sp>
              <p:nvSpPr>
                <p:cNvPr id="65577" name="Rectangle 41"/>
                <p:cNvSpPr>
                  <a:spLocks noChangeArrowheads="1"/>
                </p:cNvSpPr>
                <p:nvPr/>
              </p:nvSpPr>
              <p:spPr bwMode="auto">
                <a:xfrm>
                  <a:off x="0" y="0"/>
                  <a:ext cx="288" cy="240"/>
                </a:xfrm>
                <a:prstGeom prst="rect">
                  <a:avLst/>
                </a:prstGeom>
                <a:noFill/>
                <a:ln w="2540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sp>
              <p:nvSpPr>
                <p:cNvPr id="65578" name="Line 42"/>
                <p:cNvSpPr>
                  <a:spLocks noChangeShapeType="1"/>
                </p:cNvSpPr>
                <p:nvPr/>
              </p:nvSpPr>
              <p:spPr bwMode="auto">
                <a:xfrm flipV="1">
                  <a:off x="144" y="144"/>
                  <a:ext cx="0" cy="96"/>
                </a:xfrm>
                <a:prstGeom prst="line">
                  <a:avLst/>
                </a:prstGeom>
                <a:noFill/>
                <a:ln w="254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grpSp>
          <p:grpSp>
            <p:nvGrpSpPr>
              <p:cNvPr id="62479" name="Group 43"/>
              <p:cNvGrpSpPr/>
              <p:nvPr/>
            </p:nvGrpSpPr>
            <p:grpSpPr bwMode="auto">
              <a:xfrm>
                <a:off x="0" y="240"/>
                <a:ext cx="288" cy="240"/>
                <a:chOff x="0" y="0"/>
                <a:chExt cx="288" cy="240"/>
              </a:xfrm>
            </p:grpSpPr>
            <p:sp>
              <p:nvSpPr>
                <p:cNvPr id="65580" name="Rectangle 44"/>
                <p:cNvSpPr>
                  <a:spLocks noChangeArrowheads="1"/>
                </p:cNvSpPr>
                <p:nvPr/>
              </p:nvSpPr>
              <p:spPr bwMode="auto">
                <a:xfrm>
                  <a:off x="0" y="0"/>
                  <a:ext cx="288" cy="240"/>
                </a:xfrm>
                <a:prstGeom prst="rect">
                  <a:avLst/>
                </a:prstGeom>
                <a:noFill/>
                <a:ln w="2540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sp>
              <p:nvSpPr>
                <p:cNvPr id="65581" name="Line 45"/>
                <p:cNvSpPr>
                  <a:spLocks noChangeShapeType="1"/>
                </p:cNvSpPr>
                <p:nvPr/>
              </p:nvSpPr>
              <p:spPr bwMode="auto">
                <a:xfrm flipV="1">
                  <a:off x="144" y="144"/>
                  <a:ext cx="0" cy="96"/>
                </a:xfrm>
                <a:prstGeom prst="line">
                  <a:avLst/>
                </a:prstGeom>
                <a:noFill/>
                <a:ln w="254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grpSp>
          <p:grpSp>
            <p:nvGrpSpPr>
              <p:cNvPr id="62480" name="Group 46"/>
              <p:cNvGrpSpPr/>
              <p:nvPr/>
            </p:nvGrpSpPr>
            <p:grpSpPr bwMode="auto">
              <a:xfrm>
                <a:off x="0" y="480"/>
                <a:ext cx="288" cy="240"/>
                <a:chOff x="0" y="0"/>
                <a:chExt cx="288" cy="240"/>
              </a:xfrm>
            </p:grpSpPr>
            <p:sp>
              <p:nvSpPr>
                <p:cNvPr id="65583" name="Rectangle 47"/>
                <p:cNvSpPr>
                  <a:spLocks noChangeArrowheads="1"/>
                </p:cNvSpPr>
                <p:nvPr/>
              </p:nvSpPr>
              <p:spPr bwMode="auto">
                <a:xfrm>
                  <a:off x="0" y="0"/>
                  <a:ext cx="288" cy="240"/>
                </a:xfrm>
                <a:prstGeom prst="rect">
                  <a:avLst/>
                </a:prstGeom>
                <a:noFill/>
                <a:ln w="2540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sp>
              <p:nvSpPr>
                <p:cNvPr id="65584" name="Line 48"/>
                <p:cNvSpPr>
                  <a:spLocks noChangeShapeType="1"/>
                </p:cNvSpPr>
                <p:nvPr/>
              </p:nvSpPr>
              <p:spPr bwMode="auto">
                <a:xfrm flipV="1">
                  <a:off x="144" y="144"/>
                  <a:ext cx="0" cy="96"/>
                </a:xfrm>
                <a:prstGeom prst="line">
                  <a:avLst/>
                </a:prstGeom>
                <a:noFill/>
                <a:ln w="254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grpSp>
          <p:grpSp>
            <p:nvGrpSpPr>
              <p:cNvPr id="62481" name="Group 49"/>
              <p:cNvGrpSpPr/>
              <p:nvPr/>
            </p:nvGrpSpPr>
            <p:grpSpPr bwMode="auto">
              <a:xfrm>
                <a:off x="0" y="1680"/>
                <a:ext cx="288" cy="240"/>
                <a:chOff x="0" y="0"/>
                <a:chExt cx="288" cy="240"/>
              </a:xfrm>
            </p:grpSpPr>
            <p:sp>
              <p:nvSpPr>
                <p:cNvPr id="65586" name="Rectangle 50"/>
                <p:cNvSpPr>
                  <a:spLocks noChangeArrowheads="1"/>
                </p:cNvSpPr>
                <p:nvPr/>
              </p:nvSpPr>
              <p:spPr bwMode="auto">
                <a:xfrm>
                  <a:off x="0" y="0"/>
                  <a:ext cx="288" cy="240"/>
                </a:xfrm>
                <a:prstGeom prst="rect">
                  <a:avLst/>
                </a:prstGeom>
                <a:noFill/>
                <a:ln w="2540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sp>
              <p:nvSpPr>
                <p:cNvPr id="65587" name="Line 51"/>
                <p:cNvSpPr>
                  <a:spLocks noChangeShapeType="1"/>
                </p:cNvSpPr>
                <p:nvPr/>
              </p:nvSpPr>
              <p:spPr bwMode="auto">
                <a:xfrm flipV="1">
                  <a:off x="144" y="144"/>
                  <a:ext cx="0" cy="96"/>
                </a:xfrm>
                <a:prstGeom prst="line">
                  <a:avLst/>
                </a:prstGeom>
                <a:noFill/>
                <a:ln w="254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grpSp>
          <p:sp>
            <p:nvSpPr>
              <p:cNvPr id="65588" name="Line 52"/>
              <p:cNvSpPr>
                <a:spLocks noChangeShapeType="1"/>
              </p:cNvSpPr>
              <p:nvPr/>
            </p:nvSpPr>
            <p:spPr bwMode="auto">
              <a:xfrm>
                <a:off x="91" y="1920"/>
                <a:ext cx="0" cy="360"/>
              </a:xfrm>
              <a:prstGeom prst="line">
                <a:avLst/>
              </a:prstGeom>
              <a:noFill/>
              <a:ln w="2540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sp>
            <p:nvSpPr>
              <p:cNvPr id="65589" name="Line 53"/>
              <p:cNvSpPr>
                <a:spLocks noChangeShapeType="1"/>
              </p:cNvSpPr>
              <p:nvPr/>
            </p:nvSpPr>
            <p:spPr bwMode="auto">
              <a:xfrm>
                <a:off x="0" y="720"/>
                <a:ext cx="0" cy="144"/>
              </a:xfrm>
              <a:prstGeom prst="line">
                <a:avLst/>
              </a:prstGeom>
              <a:noFill/>
              <a:ln w="254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sp>
            <p:nvSpPr>
              <p:cNvPr id="65590" name="Line 54"/>
              <p:cNvSpPr>
                <a:spLocks noChangeShapeType="1"/>
              </p:cNvSpPr>
              <p:nvPr/>
            </p:nvSpPr>
            <p:spPr bwMode="auto">
              <a:xfrm flipV="1">
                <a:off x="0" y="1436"/>
                <a:ext cx="0" cy="244"/>
              </a:xfrm>
              <a:prstGeom prst="line">
                <a:avLst/>
              </a:prstGeom>
              <a:noFill/>
              <a:ln w="254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sp>
            <p:nvSpPr>
              <p:cNvPr id="65591" name="Line 55"/>
              <p:cNvSpPr>
                <a:spLocks noChangeShapeType="1"/>
              </p:cNvSpPr>
              <p:nvPr/>
            </p:nvSpPr>
            <p:spPr bwMode="auto">
              <a:xfrm flipV="1">
                <a:off x="288" y="1560"/>
                <a:ext cx="0" cy="120"/>
              </a:xfrm>
              <a:prstGeom prst="line">
                <a:avLst/>
              </a:prstGeom>
              <a:noFill/>
              <a:ln w="254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sp>
            <p:nvSpPr>
              <p:cNvPr id="65592" name="Line 56"/>
              <p:cNvSpPr>
                <a:spLocks noChangeShapeType="1"/>
              </p:cNvSpPr>
              <p:nvPr/>
            </p:nvSpPr>
            <p:spPr bwMode="auto">
              <a:xfrm>
                <a:off x="288" y="720"/>
                <a:ext cx="0" cy="316"/>
              </a:xfrm>
              <a:prstGeom prst="line">
                <a:avLst/>
              </a:prstGeom>
              <a:noFill/>
              <a:ln w="254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sp>
            <p:nvSpPr>
              <p:cNvPr id="65593" name="Line 57"/>
              <p:cNvSpPr>
                <a:spLocks noChangeShapeType="1"/>
              </p:cNvSpPr>
              <p:nvPr/>
            </p:nvSpPr>
            <p:spPr bwMode="auto">
              <a:xfrm>
                <a:off x="144" y="864"/>
                <a:ext cx="0" cy="696"/>
              </a:xfrm>
              <a:prstGeom prst="line">
                <a:avLst/>
              </a:prstGeom>
              <a:noFill/>
              <a:ln w="38100" cmpd="sng">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grpSp>
        <p:sp>
          <p:nvSpPr>
            <p:cNvPr id="65594" name="Line 58"/>
            <p:cNvSpPr>
              <a:spLocks noChangeShapeType="1"/>
            </p:cNvSpPr>
            <p:nvPr/>
          </p:nvSpPr>
          <p:spPr bwMode="auto">
            <a:xfrm>
              <a:off x="132" y="0"/>
              <a:ext cx="0" cy="240"/>
            </a:xfrm>
            <a:prstGeom prst="line">
              <a:avLst/>
            </a:prstGeom>
            <a:noFill/>
            <a:ln w="254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grpSp>
      <p:sp>
        <p:nvSpPr>
          <p:cNvPr id="2" name="日期占位符 1"/>
          <p:cNvSpPr>
            <a:spLocks noGrp="1"/>
          </p:cNvSpPr>
          <p:nvPr>
            <p:ph type="dt" sz="half" idx="10"/>
          </p:nvPr>
        </p:nvSpPr>
        <p:spPr/>
        <p:txBody>
          <a:bodyPr/>
          <a:lstStyle/>
          <a:p>
            <a:r>
              <a:rPr lang="en-US" altLang="zh-CN"/>
              <a:t>Computer College, NUDT</a:t>
            </a:r>
            <a:endParaRPr lang="zh-CN" altLang="en-US"/>
          </a:p>
        </p:txBody>
      </p:sp>
      <p:sp>
        <p:nvSpPr>
          <p:cNvPr id="3" name="页脚占位符 2"/>
          <p:cNvSpPr>
            <a:spLocks noGrp="1"/>
          </p:cNvSpPr>
          <p:nvPr>
            <p:ph type="ftr" sz="quarter" idx="11"/>
          </p:nvPr>
        </p:nvSpPr>
        <p:spPr/>
        <p:txBody>
          <a:bodyPr/>
          <a:lstStyle/>
          <a:p>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fld id="{B643E6CD-2EDB-4BD1-8CC6-38AEB97745CA}"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CN" dirty="0"/>
              <a:t>Precise </a:t>
            </a:r>
            <a:r>
              <a:rPr lang="zh-CN" altLang="en-US" dirty="0"/>
              <a:t>Piplining </a:t>
            </a:r>
            <a:r>
              <a:rPr lang="en-US" altLang="zh-CN" dirty="0"/>
              <a:t>Problems</a:t>
            </a:r>
            <a:endParaRPr lang="zh-CN" altLang="en-US" dirty="0"/>
          </a:p>
        </p:txBody>
      </p:sp>
      <p:sp>
        <p:nvSpPr>
          <p:cNvPr id="63491" name="Rectangle 3"/>
          <p:cNvSpPr>
            <a:spLocks noGrp="1" noChangeArrowheads="1"/>
          </p:cNvSpPr>
          <p:nvPr>
            <p:ph type="body" idx="1"/>
          </p:nvPr>
        </p:nvSpPr>
        <p:spPr/>
        <p:txBody>
          <a:bodyPr/>
          <a:lstStyle/>
          <a:p>
            <a:r>
              <a:rPr lang="zh-CN" altLang="en-US" dirty="0"/>
              <a:t>Next ...</a:t>
            </a:r>
            <a:endParaRPr lang="zh-CN" altLang="en-US" dirty="0"/>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3FF76F05-5BB9-49FD-A899-7FD0C241B6F9}"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zh-CN" dirty="0"/>
              <a:t>Exception</a:t>
            </a:r>
            <a:endParaRPr lang="en-US" altLang="zh-CN" dirty="0"/>
          </a:p>
        </p:txBody>
      </p:sp>
      <p:sp>
        <p:nvSpPr>
          <p:cNvPr id="64515" name="Rectangle 3"/>
          <p:cNvSpPr>
            <a:spLocks noGrp="1" noChangeArrowheads="1"/>
          </p:cNvSpPr>
          <p:nvPr>
            <p:ph type="body" idx="1"/>
          </p:nvPr>
        </p:nvSpPr>
        <p:spPr/>
        <p:txBody>
          <a:bodyPr/>
          <a:lstStyle/>
          <a:p>
            <a:r>
              <a:rPr lang="en-US" altLang="zh-CN" dirty="0"/>
              <a:t>Exception cover fault and exception</a:t>
            </a:r>
            <a:endParaRPr lang="en-US" altLang="zh-CN" dirty="0"/>
          </a:p>
          <a:p>
            <a:r>
              <a:rPr lang="en-US" altLang="zh-CN" dirty="0"/>
              <a:t>Page C-38 to C-43</a:t>
            </a:r>
            <a:endParaRPr lang="en-US" altLang="zh-CN" dirty="0"/>
          </a:p>
          <a:p>
            <a:pPr lvl="1"/>
            <a:endParaRPr lang="en-US" altLang="zh-CN" dirty="0"/>
          </a:p>
        </p:txBody>
      </p:sp>
      <p:sp>
        <p:nvSpPr>
          <p:cNvPr id="2" name="日期占位符 1"/>
          <p:cNvSpPr>
            <a:spLocks noGrp="1"/>
          </p:cNvSpPr>
          <p:nvPr>
            <p:ph type="dt" sz="half" idx="10"/>
          </p:nvPr>
        </p:nvSpPr>
        <p:spPr/>
        <p:txBody>
          <a:bodyPr/>
          <a:lstStyle/>
          <a:p>
            <a:r>
              <a:rPr lang="en-US" altLang="zh-CN"/>
              <a:t>Computer College, NUDT</a:t>
            </a:r>
            <a:endParaRPr lang="zh-CN" altLang="en-US"/>
          </a:p>
        </p:txBody>
      </p:sp>
      <p:sp>
        <p:nvSpPr>
          <p:cNvPr id="3" name="页脚占位符 2"/>
          <p:cNvSpPr>
            <a:spLocks noGrp="1"/>
          </p:cNvSpPr>
          <p:nvPr>
            <p:ph type="ftr" sz="quarter" idx="11"/>
          </p:nvPr>
        </p:nvSpPr>
        <p:spPr/>
        <p:txBody>
          <a:bodyPr/>
          <a:lstStyle/>
          <a:p>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fld id="{B643E6CD-2EDB-4BD1-8CC6-38AEB97745CA}" type="slidenum">
              <a:rPr lang="zh-CN" altLang="en-US" smtClean="0"/>
            </a:fld>
            <a:endParaRPr lang="zh-CN" alt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zh-CN"/>
              <a:t>Problem</a:t>
            </a:r>
            <a:endParaRPr lang="zh-CN" altLang="en-US"/>
          </a:p>
        </p:txBody>
      </p:sp>
      <p:sp>
        <p:nvSpPr>
          <p:cNvPr id="66563" name="Rectangle 3"/>
          <p:cNvSpPr>
            <a:spLocks noGrp="1" noChangeArrowheads="1"/>
          </p:cNvSpPr>
          <p:nvPr>
            <p:ph type="body" idx="1"/>
          </p:nvPr>
        </p:nvSpPr>
        <p:spPr/>
        <p:txBody>
          <a:bodyPr/>
          <a:lstStyle/>
          <a:p>
            <a:r>
              <a:rPr lang="en-US" altLang="zh-CN" dirty="0"/>
              <a:t>It must appear between 2 instructions (Ii and Ii+1)</a:t>
            </a:r>
            <a:endParaRPr lang="en-US" altLang="zh-CN" dirty="0"/>
          </a:p>
          <a:p>
            <a:pPr lvl="1"/>
            <a:r>
              <a:rPr lang="en-US" altLang="zh-CN" dirty="0"/>
              <a:t>Up to and including Ii must complete</a:t>
            </a:r>
            <a:endParaRPr lang="en-US" altLang="zh-CN" dirty="0"/>
          </a:p>
          <a:p>
            <a:pPr lvl="1"/>
            <a:r>
              <a:rPr lang="en-US" altLang="zh-CN" dirty="0"/>
              <a:t>No effect after Ii</a:t>
            </a:r>
            <a:endParaRPr lang="en-US" altLang="zh-CN" dirty="0"/>
          </a:p>
          <a:p>
            <a:r>
              <a:rPr lang="en-US" altLang="zh-CN" dirty="0"/>
              <a:t>Handler</a:t>
            </a:r>
            <a:endParaRPr lang="en-US" altLang="zh-CN" dirty="0"/>
          </a:p>
          <a:p>
            <a:pPr lvl="1"/>
            <a:r>
              <a:rPr lang="en-US" altLang="zh-CN" dirty="0"/>
              <a:t>aborts </a:t>
            </a:r>
            <a:endParaRPr lang="en-US" altLang="zh-CN" dirty="0"/>
          </a:p>
          <a:p>
            <a:pPr lvl="1"/>
            <a:r>
              <a:rPr lang="en-US" altLang="zh-CN" dirty="0"/>
              <a:t>restarts at instruction Ii+1</a:t>
            </a:r>
            <a:endParaRPr lang="en-US" altLang="zh-CN" dirty="0"/>
          </a:p>
          <a:p>
            <a:r>
              <a:rPr lang="en-US" altLang="zh-CN" dirty="0"/>
              <a:t>Safe</a:t>
            </a:r>
            <a:r>
              <a:rPr lang="zh-CN" altLang="en-US" dirty="0"/>
              <a:t>？</a:t>
            </a:r>
            <a:endParaRPr lang="zh-CN" altLang="en-US" dirty="0"/>
          </a:p>
        </p:txBody>
      </p:sp>
      <p:sp>
        <p:nvSpPr>
          <p:cNvPr id="2" name="日期占位符 1"/>
          <p:cNvSpPr>
            <a:spLocks noGrp="1"/>
          </p:cNvSpPr>
          <p:nvPr>
            <p:ph type="dt" sz="half" idx="10"/>
          </p:nvPr>
        </p:nvSpPr>
        <p:spPr/>
        <p:txBody>
          <a:bodyPr/>
          <a:lstStyle/>
          <a:p>
            <a:r>
              <a:rPr lang="en-US" altLang="zh-CN"/>
              <a:t>Computer College, NUDT</a:t>
            </a:r>
            <a:endParaRPr lang="zh-CN" altLang="en-US"/>
          </a:p>
        </p:txBody>
      </p:sp>
      <p:sp>
        <p:nvSpPr>
          <p:cNvPr id="3" name="页脚占位符 2"/>
          <p:cNvSpPr>
            <a:spLocks noGrp="1"/>
          </p:cNvSpPr>
          <p:nvPr>
            <p:ph type="ftr" sz="quarter" idx="11"/>
          </p:nvPr>
        </p:nvSpPr>
        <p:spPr/>
        <p:txBody>
          <a:bodyPr/>
          <a:lstStyle/>
          <a:p>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fld id="{B643E6CD-2EDB-4BD1-8CC6-38AEB97745CA}"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zh-CN" dirty="0"/>
              <a:t>Precise Exceptions</a:t>
            </a:r>
            <a:endParaRPr lang="en-US" altLang="zh-CN" dirty="0"/>
          </a:p>
        </p:txBody>
      </p:sp>
      <p:sp>
        <p:nvSpPr>
          <p:cNvPr id="68611" name="Rectangle 3"/>
          <p:cNvSpPr>
            <a:spLocks noGrp="1" noChangeArrowheads="1"/>
          </p:cNvSpPr>
          <p:nvPr>
            <p:ph type="body" idx="1"/>
          </p:nvPr>
        </p:nvSpPr>
        <p:spPr/>
        <p:txBody>
          <a:bodyPr/>
          <a:lstStyle/>
          <a:p>
            <a:r>
              <a:rPr lang="en-US" altLang="zh-CN" dirty="0"/>
              <a:t>stopped just before the faulting instruction are completed</a:t>
            </a:r>
            <a:endParaRPr lang="en-US" altLang="zh-CN" dirty="0"/>
          </a:p>
          <a:p>
            <a:pPr lvl="1"/>
            <a:r>
              <a:rPr lang="en-US" altLang="zh-CN" dirty="0"/>
              <a:t>those after it can be restarted from scratch</a:t>
            </a:r>
            <a:endParaRPr lang="en-US" altLang="zh-CN" dirty="0"/>
          </a:p>
          <a:p>
            <a:r>
              <a:rPr lang="en-US" altLang="zh-CN" dirty="0"/>
              <a:t>modern processor must make its exceptions precise</a:t>
            </a:r>
            <a:endParaRPr lang="en-US" altLang="zh-CN" dirty="0"/>
          </a:p>
          <a:p>
            <a:pPr lvl="1"/>
            <a:r>
              <a:rPr lang="en-US" altLang="zh-CN" dirty="0"/>
              <a:t>Why?</a:t>
            </a:r>
            <a:endParaRPr lang="en-US" altLang="zh-CN" dirty="0"/>
          </a:p>
        </p:txBody>
      </p:sp>
      <p:sp>
        <p:nvSpPr>
          <p:cNvPr id="2" name="日期占位符 1"/>
          <p:cNvSpPr>
            <a:spLocks noGrp="1"/>
          </p:cNvSpPr>
          <p:nvPr>
            <p:ph type="dt" sz="half" idx="10"/>
          </p:nvPr>
        </p:nvSpPr>
        <p:spPr/>
        <p:txBody>
          <a:bodyPr/>
          <a:lstStyle/>
          <a:p>
            <a:r>
              <a:rPr lang="en-US" altLang="zh-CN"/>
              <a:t>Computer College, NUDT</a:t>
            </a:r>
            <a:endParaRPr lang="zh-CN" altLang="en-US"/>
          </a:p>
        </p:txBody>
      </p:sp>
      <p:sp>
        <p:nvSpPr>
          <p:cNvPr id="3" name="页脚占位符 2"/>
          <p:cNvSpPr>
            <a:spLocks noGrp="1"/>
          </p:cNvSpPr>
          <p:nvPr>
            <p:ph type="ftr" sz="quarter" idx="11"/>
          </p:nvPr>
        </p:nvSpPr>
        <p:spPr/>
        <p:txBody>
          <a:bodyPr/>
          <a:lstStyle/>
          <a:p>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fld id="{B643E6CD-2EDB-4BD1-8CC6-38AEB97745CA}" type="slidenum">
              <a:rPr lang="zh-CN" altLang="en-US" smtClean="0"/>
            </a:fld>
            <a:endParaRPr lang="zh-CN"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dirty="0"/>
              <a:t>Lecture 0</a:t>
            </a:r>
            <a:r>
              <a:rPr lang="en-US" altLang="zh-CN" dirty="0"/>
              <a:t>4</a:t>
            </a:r>
            <a:r>
              <a:rPr lang="zh-CN" altLang="en-US" dirty="0"/>
              <a:t> </a:t>
            </a:r>
            <a:br>
              <a:rPr lang="en-US" altLang="zh-CN" dirty="0"/>
            </a:br>
            <a:r>
              <a:rPr lang="en-US" altLang="zh-CN" dirty="0"/>
              <a:t>pipelining problems</a:t>
            </a:r>
            <a:endParaRPr lang="zh-CN" altLang="en-US" dirty="0"/>
          </a:p>
        </p:txBody>
      </p:sp>
      <p:sp>
        <p:nvSpPr>
          <p:cNvPr id="5123" name="Rectangle 3"/>
          <p:cNvSpPr>
            <a:spLocks noGrp="1" noChangeArrowheads="1"/>
          </p:cNvSpPr>
          <p:nvPr>
            <p:ph type="body" idx="1"/>
          </p:nvPr>
        </p:nvSpPr>
        <p:spPr/>
        <p:txBody>
          <a:bodyPr/>
          <a:lstStyle/>
          <a:p>
            <a:fld id="{693E09DE-B564-40EA-9B56-AA598D5E1123}" type="datetime4">
              <a:rPr lang="en-US" altLang="zh-CN" smtClean="0"/>
            </a:fld>
            <a:endParaRPr lang="en-US" altLang="zh-CN" dirty="0"/>
          </a:p>
        </p:txBody>
      </p:sp>
      <p:sp>
        <p:nvSpPr>
          <p:cNvPr id="6" name="日期占位符 5"/>
          <p:cNvSpPr>
            <a:spLocks noGrp="1"/>
          </p:cNvSpPr>
          <p:nvPr>
            <p:ph type="dt" sz="half" idx="10"/>
          </p:nvPr>
        </p:nvSpPr>
        <p:spPr/>
        <p:txBody>
          <a:bodyPr/>
          <a:lstStyle/>
          <a:p>
            <a:r>
              <a:rPr lang="en-US" altLang="zh-CN"/>
              <a:t>Computer College, NUDT</a:t>
            </a:r>
            <a:endParaRPr lang="zh-CN" altLang="en-US"/>
          </a:p>
        </p:txBody>
      </p:sp>
      <p:sp>
        <p:nvSpPr>
          <p:cNvPr id="8" name="灯片编号占位符 7"/>
          <p:cNvSpPr>
            <a:spLocks noGrp="1"/>
          </p:cNvSpPr>
          <p:nvPr>
            <p:ph type="sldNum" sz="quarter" idx="12"/>
          </p:nvPr>
        </p:nvSpPr>
        <p:spPr/>
        <p:txBody>
          <a:bodyPr/>
          <a:lstStyle/>
          <a:p>
            <a:fld id="{900E560B-D258-487E-8D34-1332E864E36B}" type="slidenum">
              <a:rPr lang="zh-CN" altLang="en-US" smtClean="0"/>
            </a:fld>
            <a:endParaRPr lang="zh-CN" altLang="en-US"/>
          </a:p>
        </p:txBody>
      </p:sp>
      <p:sp>
        <p:nvSpPr>
          <p:cNvPr id="2" name="页脚占位符 1"/>
          <p:cNvSpPr>
            <a:spLocks noGrp="1"/>
          </p:cNvSpPr>
          <p:nvPr>
            <p:ph type="ftr" sz="quarter" idx="11"/>
          </p:nvPr>
        </p:nvSpPr>
        <p:spPr/>
        <p:txBody>
          <a:bodyPr/>
          <a:lstStyle/>
          <a:p>
            <a:pPr>
              <a:defRPr/>
            </a:pPr>
            <a:r>
              <a:rPr lang="en-US" altLang="zh-CN"/>
              <a:t>ACA by ZHANG Chun-yuan, Fall 2019</a:t>
            </a:r>
            <a:endParaRPr lang="zh-CN" alt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p:txBody>
          <a:bodyPr/>
          <a:lstStyle/>
          <a:p>
            <a:r>
              <a:rPr lang="en-US" altLang="zh-CN" dirty="0"/>
              <a:t>Exceptions May in the RISC V Pipeline</a:t>
            </a:r>
            <a:endParaRPr lang="zh-CN" altLang="en-US" dirty="0"/>
          </a:p>
        </p:txBody>
      </p:sp>
      <p:graphicFrame>
        <p:nvGraphicFramePr>
          <p:cNvPr id="7" name="内容占位符 6"/>
          <p:cNvGraphicFramePr>
            <a:graphicFrameLocks noGrp="1"/>
          </p:cNvGraphicFramePr>
          <p:nvPr>
            <p:ph idx="1"/>
          </p:nvPr>
        </p:nvGraphicFramePr>
        <p:xfrm>
          <a:off x="457200" y="1050925"/>
          <a:ext cx="8229602" cy="5314362"/>
        </p:xfrm>
        <a:graphic>
          <a:graphicData uri="http://schemas.openxmlformats.org/drawingml/2006/table">
            <a:tbl>
              <a:tblPr firstRow="1" firstCol="1" bandRow="1">
                <a:tableStyleId>{5C22544A-7EE6-4342-B048-85BDC9FD1C3A}</a:tableStyleId>
              </a:tblPr>
              <a:tblGrid>
                <a:gridCol w="2738504"/>
                <a:gridCol w="5491098"/>
              </a:tblGrid>
              <a:tr h="531436">
                <a:tc>
                  <a:txBody>
                    <a:bodyPr/>
                    <a:lstStyle/>
                    <a:p>
                      <a:pPr algn="just">
                        <a:spcAft>
                          <a:spcPts val="0"/>
                        </a:spcAft>
                      </a:pPr>
                      <a:r>
                        <a:rPr lang="en-US" sz="2800" kern="100">
                          <a:effectLst/>
                        </a:rPr>
                        <a:t>Pipeline stage</a:t>
                      </a:r>
                      <a:endParaRPr lang="zh-CN" sz="2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en-US" sz="2800" kern="100" dirty="0">
                          <a:effectLst/>
                        </a:rPr>
                        <a:t>Problem exceptions occurring</a:t>
                      </a:r>
                      <a:endParaRPr lang="zh-CN" sz="28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1594309">
                <a:tc>
                  <a:txBody>
                    <a:bodyPr/>
                    <a:lstStyle/>
                    <a:p>
                      <a:pPr algn="just">
                        <a:spcAft>
                          <a:spcPts val="0"/>
                        </a:spcAft>
                      </a:pPr>
                      <a:r>
                        <a:rPr lang="en-US" sz="2800" kern="100">
                          <a:effectLst/>
                        </a:rPr>
                        <a:t>IF</a:t>
                      </a:r>
                      <a:endParaRPr lang="zh-CN" sz="2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457200" indent="-457200" algn="just">
                        <a:spcAft>
                          <a:spcPts val="0"/>
                        </a:spcAft>
                        <a:buFont typeface="Arial" panose="020B0604020202020204" pitchFamily="34" charset="0"/>
                        <a:buChar char="•"/>
                      </a:pPr>
                      <a:r>
                        <a:rPr lang="en-US" sz="2800" kern="100" dirty="0">
                          <a:effectLst/>
                        </a:rPr>
                        <a:t>Page fault on instruction fetch;</a:t>
                      </a:r>
                      <a:endParaRPr lang="zh-CN" sz="2800" kern="100" dirty="0">
                        <a:effectLst/>
                      </a:endParaRPr>
                    </a:p>
                    <a:p>
                      <a:pPr marL="457200" indent="-457200" algn="just">
                        <a:spcAft>
                          <a:spcPts val="0"/>
                        </a:spcAft>
                        <a:buFont typeface="Arial" panose="020B0604020202020204" pitchFamily="34" charset="0"/>
                        <a:buChar char="•"/>
                      </a:pPr>
                      <a:r>
                        <a:rPr lang="en-US" sz="2800" kern="100" dirty="0">
                          <a:effectLst/>
                        </a:rPr>
                        <a:t>Misaligned memory access;</a:t>
                      </a:r>
                      <a:endParaRPr lang="zh-CN" sz="2800" kern="100" dirty="0">
                        <a:effectLst/>
                      </a:endParaRPr>
                    </a:p>
                    <a:p>
                      <a:pPr marL="457200" indent="-457200" algn="just">
                        <a:spcAft>
                          <a:spcPts val="0"/>
                        </a:spcAft>
                        <a:buFont typeface="Arial" panose="020B0604020202020204" pitchFamily="34" charset="0"/>
                        <a:buChar char="•"/>
                      </a:pPr>
                      <a:r>
                        <a:rPr lang="en-US" sz="2800" kern="100" dirty="0">
                          <a:effectLst/>
                        </a:rPr>
                        <a:t>Memory protection violation</a:t>
                      </a:r>
                      <a:endParaRPr lang="zh-CN" sz="28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531436">
                <a:tc>
                  <a:txBody>
                    <a:bodyPr/>
                    <a:lstStyle/>
                    <a:p>
                      <a:pPr algn="just">
                        <a:spcAft>
                          <a:spcPts val="0"/>
                        </a:spcAft>
                      </a:pPr>
                      <a:r>
                        <a:rPr lang="en-US" sz="2800" kern="100">
                          <a:effectLst/>
                        </a:rPr>
                        <a:t>ID</a:t>
                      </a:r>
                      <a:endParaRPr lang="zh-CN" sz="2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457200" indent="-457200" algn="just">
                        <a:spcAft>
                          <a:spcPts val="0"/>
                        </a:spcAft>
                        <a:buFont typeface="Arial" panose="020B0604020202020204" pitchFamily="34" charset="0"/>
                        <a:buChar char="•"/>
                      </a:pPr>
                      <a:r>
                        <a:rPr lang="en-US" sz="2800" kern="100" dirty="0">
                          <a:effectLst/>
                        </a:rPr>
                        <a:t>Undefined or illegal opcode</a:t>
                      </a:r>
                      <a:endParaRPr lang="zh-CN" sz="28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531436">
                <a:tc>
                  <a:txBody>
                    <a:bodyPr/>
                    <a:lstStyle/>
                    <a:p>
                      <a:pPr algn="just">
                        <a:spcAft>
                          <a:spcPts val="0"/>
                        </a:spcAft>
                      </a:pPr>
                      <a:r>
                        <a:rPr lang="en-US" sz="2800" kern="100">
                          <a:effectLst/>
                        </a:rPr>
                        <a:t>EX</a:t>
                      </a:r>
                      <a:endParaRPr lang="zh-CN" sz="2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457200" indent="-457200" algn="just">
                        <a:spcAft>
                          <a:spcPts val="0"/>
                        </a:spcAft>
                        <a:buFont typeface="Arial" panose="020B0604020202020204" pitchFamily="34" charset="0"/>
                        <a:buChar char="•"/>
                      </a:pPr>
                      <a:r>
                        <a:rPr lang="en-US" sz="2800" kern="100" dirty="0">
                          <a:effectLst/>
                        </a:rPr>
                        <a:t>Arithmetic exception</a:t>
                      </a:r>
                      <a:endParaRPr lang="zh-CN" sz="28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1594309">
                <a:tc>
                  <a:txBody>
                    <a:bodyPr/>
                    <a:lstStyle/>
                    <a:p>
                      <a:pPr algn="just">
                        <a:spcAft>
                          <a:spcPts val="0"/>
                        </a:spcAft>
                      </a:pPr>
                      <a:r>
                        <a:rPr lang="en-US" sz="2800" kern="100">
                          <a:effectLst/>
                        </a:rPr>
                        <a:t>MEM</a:t>
                      </a:r>
                      <a:endParaRPr lang="zh-CN" sz="2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457200" indent="-457200" algn="just">
                        <a:spcAft>
                          <a:spcPts val="0"/>
                        </a:spcAft>
                        <a:buFont typeface="Arial" panose="020B0604020202020204" pitchFamily="34" charset="0"/>
                        <a:buChar char="•"/>
                      </a:pPr>
                      <a:r>
                        <a:rPr lang="en-US" sz="2800" kern="100" dirty="0">
                          <a:effectLst/>
                        </a:rPr>
                        <a:t>Page fault on data fetch;</a:t>
                      </a:r>
                      <a:endParaRPr lang="zh-CN" sz="2800" kern="100" dirty="0">
                        <a:effectLst/>
                      </a:endParaRPr>
                    </a:p>
                    <a:p>
                      <a:pPr marL="457200" indent="-457200" algn="just">
                        <a:spcAft>
                          <a:spcPts val="0"/>
                        </a:spcAft>
                        <a:buFont typeface="Arial" panose="020B0604020202020204" pitchFamily="34" charset="0"/>
                        <a:buChar char="•"/>
                      </a:pPr>
                      <a:r>
                        <a:rPr lang="en-US" sz="2800" kern="100" dirty="0">
                          <a:effectLst/>
                        </a:rPr>
                        <a:t>Misaligned memory access; </a:t>
                      </a:r>
                      <a:endParaRPr lang="zh-CN" sz="2800" kern="100" dirty="0">
                        <a:effectLst/>
                      </a:endParaRPr>
                    </a:p>
                    <a:p>
                      <a:pPr marL="457200" indent="-457200" algn="just">
                        <a:spcAft>
                          <a:spcPts val="0"/>
                        </a:spcAft>
                        <a:buFont typeface="Arial" panose="020B0604020202020204" pitchFamily="34" charset="0"/>
                        <a:buChar char="•"/>
                      </a:pPr>
                      <a:r>
                        <a:rPr lang="en-US" sz="2800" kern="100" dirty="0">
                          <a:effectLst/>
                        </a:rPr>
                        <a:t>Memory protection violation</a:t>
                      </a:r>
                      <a:endParaRPr lang="zh-CN" sz="28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531436">
                <a:tc>
                  <a:txBody>
                    <a:bodyPr/>
                    <a:lstStyle/>
                    <a:p>
                      <a:pPr algn="just">
                        <a:spcAft>
                          <a:spcPts val="0"/>
                        </a:spcAft>
                      </a:pPr>
                      <a:r>
                        <a:rPr lang="en-US" sz="2800" kern="100">
                          <a:effectLst/>
                        </a:rPr>
                        <a:t>WB</a:t>
                      </a:r>
                      <a:endParaRPr lang="zh-CN" sz="2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algn="just">
                        <a:spcAft>
                          <a:spcPts val="0"/>
                        </a:spcAft>
                      </a:pPr>
                      <a:r>
                        <a:rPr lang="en-US" sz="2800" kern="100" dirty="0">
                          <a:effectLst/>
                        </a:rPr>
                        <a:t>None</a:t>
                      </a:r>
                      <a:endParaRPr lang="zh-CN" sz="28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tc>
              </a:tr>
            </a:tbl>
          </a:graphicData>
        </a:graphic>
      </p:graphicFrame>
      <p:sp>
        <p:nvSpPr>
          <p:cNvPr id="4" name="日期占位符 3"/>
          <p:cNvSpPr>
            <a:spLocks noGrp="1"/>
          </p:cNvSpPr>
          <p:nvPr>
            <p:ph type="dt" sz="half" idx="10"/>
          </p:nvPr>
        </p:nvSpPr>
        <p:spPr/>
        <p:txBody>
          <a:bodyPr/>
          <a:lstStyle/>
          <a:p>
            <a:r>
              <a:rPr lang="en-US" altLang="zh-CN"/>
              <a:t>Computer College, NUDT</a:t>
            </a:r>
            <a:endParaRPr lang="zh-CN" altLang="en-US"/>
          </a:p>
        </p:txBody>
      </p:sp>
      <p:sp>
        <p:nvSpPr>
          <p:cNvPr id="5" name="页脚占位符 4"/>
          <p:cNvSpPr>
            <a:spLocks noGrp="1"/>
          </p:cNvSpPr>
          <p:nvPr>
            <p:ph type="ftr" sz="quarter" idx="11"/>
          </p:nvPr>
        </p:nvSpPr>
        <p:spPr/>
        <p:txBody>
          <a:bodyPr/>
          <a:lstStyle/>
          <a:p>
            <a:r>
              <a:rPr lang="en-US" altLang="zh-CN"/>
              <a:t>ACA by ZHANG Chun-yuan, Fall 2019</a:t>
            </a:r>
            <a:endParaRPr lang="zh-CN" altLang="en-US"/>
          </a:p>
        </p:txBody>
      </p:sp>
      <p:sp>
        <p:nvSpPr>
          <p:cNvPr id="6" name="灯片编号占位符 5"/>
          <p:cNvSpPr>
            <a:spLocks noGrp="1"/>
          </p:cNvSpPr>
          <p:nvPr>
            <p:ph type="sldNum" sz="quarter" idx="12"/>
          </p:nvPr>
        </p:nvSpPr>
        <p:spPr/>
        <p:txBody>
          <a:bodyPr/>
          <a:lstStyle/>
          <a:p>
            <a:fld id="{7C72C6EC-406E-4428-B66F-6186EBA85BDB}"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zh-CN" dirty="0"/>
              <a:t>Multicycle Operations</a:t>
            </a:r>
            <a:endParaRPr lang="zh-CN" altLang="en-US" dirty="0"/>
          </a:p>
        </p:txBody>
      </p:sp>
      <p:sp>
        <p:nvSpPr>
          <p:cNvPr id="69635" name="Rectangle 3"/>
          <p:cNvSpPr>
            <a:spLocks noGrp="1" noChangeArrowheads="1"/>
          </p:cNvSpPr>
          <p:nvPr>
            <p:ph type="body" idx="1"/>
          </p:nvPr>
        </p:nvSpPr>
        <p:spPr/>
        <p:txBody>
          <a:bodyPr/>
          <a:lstStyle/>
          <a:p>
            <a:r>
              <a:rPr lang="zh-CN" altLang="en-US" dirty="0"/>
              <a:t>Next ...</a:t>
            </a:r>
            <a:endParaRPr lang="zh-CN" altLang="en-US" dirty="0"/>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3FF76F05-5BB9-49FD-A899-7FD0C241B6F9}"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CN" dirty="0"/>
              <a:t>Four Separate FUs</a:t>
            </a:r>
            <a:endParaRPr lang="en-US" altLang="zh-CN" dirty="0"/>
          </a:p>
        </p:txBody>
      </p:sp>
      <p:pic>
        <p:nvPicPr>
          <p:cNvPr id="71683" name="Picture 3"/>
          <p:cNvPicPr>
            <a:picLocks noGrp="1" noChangeAspect="1" noChangeArrowheads="1"/>
          </p:cNvPicPr>
          <p:nvPr>
            <p:ph idx="1"/>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642369" y="1237170"/>
            <a:ext cx="5859262" cy="5044060"/>
          </a:xfrm>
        </p:spPr>
      </p:pic>
      <p:sp>
        <p:nvSpPr>
          <p:cNvPr id="2" name="日期占位符 1"/>
          <p:cNvSpPr>
            <a:spLocks noGrp="1"/>
          </p:cNvSpPr>
          <p:nvPr>
            <p:ph type="dt" sz="half" idx="10"/>
          </p:nvPr>
        </p:nvSpPr>
        <p:spPr/>
        <p:txBody>
          <a:bodyPr/>
          <a:lstStyle/>
          <a:p>
            <a:r>
              <a:rPr lang="en-US" altLang="zh-CN"/>
              <a:t>Computer College, NUDT</a:t>
            </a:r>
            <a:endParaRPr lang="zh-CN" altLang="en-US"/>
          </a:p>
        </p:txBody>
      </p:sp>
      <p:sp>
        <p:nvSpPr>
          <p:cNvPr id="3" name="页脚占位符 2"/>
          <p:cNvSpPr>
            <a:spLocks noGrp="1"/>
          </p:cNvSpPr>
          <p:nvPr>
            <p:ph type="ftr" sz="quarter" idx="11"/>
          </p:nvPr>
        </p:nvSpPr>
        <p:spPr/>
        <p:txBody>
          <a:bodyPr/>
          <a:lstStyle/>
          <a:p>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fld id="{B643E6CD-2EDB-4BD1-8CC6-38AEB97745CA}" type="slidenum">
              <a:rPr lang="zh-CN" altLang="en-US" smtClean="0"/>
            </a:fld>
            <a:endParaRPr lang="zh-CN" alt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zh-CN"/>
              <a:t>Latency and Initiation Interval</a:t>
            </a:r>
            <a:endParaRPr lang="en-US" altLang="zh-CN"/>
          </a:p>
        </p:txBody>
      </p:sp>
      <p:graphicFrame>
        <p:nvGraphicFramePr>
          <p:cNvPr id="76803" name="Group 3"/>
          <p:cNvGraphicFramePr>
            <a:graphicFrameLocks noGrp="1"/>
          </p:cNvGraphicFramePr>
          <p:nvPr>
            <p:ph idx="1"/>
          </p:nvPr>
        </p:nvGraphicFramePr>
        <p:xfrm>
          <a:off x="457199" y="1050925"/>
          <a:ext cx="8229600" cy="5451474"/>
        </p:xfrm>
        <a:graphic>
          <a:graphicData uri="http://schemas.openxmlformats.org/drawingml/2006/table">
            <a:tbl>
              <a:tblPr/>
              <a:tblGrid>
                <a:gridCol w="4979552"/>
                <a:gridCol w="1512282"/>
                <a:gridCol w="1737766"/>
              </a:tblGrid>
              <a:tr h="1479614">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Functional unit</a:t>
                      </a:r>
                      <a:endParaRPr kumimoji="0" lang="en-US" altLang="zh-CN" sz="28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619" marR="65619" marT="36539" marB="36539" anchor="ctr" horzOverflow="overflow">
                    <a:lnL w="381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38100" cap="flat" cmpd="sng" algn="ctr">
                      <a:solidFill>
                        <a:schemeClr val="tx1"/>
                      </a:solidFill>
                      <a:prstDash val="solid"/>
                      <a:bevel/>
                      <a:headEnd type="none" w="med" len="med"/>
                      <a:tailEnd type="none" w="med" len="med"/>
                    </a:lnT>
                    <a:lnB w="38100" cap="flat" cmpd="sng" algn="ctr">
                      <a:solidFill>
                        <a:schemeClr val="tx1"/>
                      </a:solidFill>
                      <a:prstDash val="solid"/>
                      <a:bevel/>
                      <a:headEnd type="none" w="med" len="med"/>
                      <a:tailEnd type="none" w="med" len="med"/>
                    </a:lnB>
                    <a:lnTlToBr>
                      <a:noFill/>
                    </a:lnTlToBr>
                    <a:lnBlToTr>
                      <a:noFill/>
                    </a:lnBlToTr>
                    <a:solidFill>
                      <a:schemeClr val="accent1"/>
                    </a:solid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Latency</a:t>
                      </a:r>
                      <a:endParaRPr kumimoji="0" lang="en-US" altLang="zh-CN" sz="28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619" marR="65619" marT="36539" marB="36539"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38100" cap="flat" cmpd="sng" algn="ctr">
                      <a:solidFill>
                        <a:schemeClr val="tx1"/>
                      </a:solidFill>
                      <a:prstDash val="solid"/>
                      <a:bevel/>
                      <a:headEnd type="none" w="med" len="med"/>
                      <a:tailEnd type="none" w="med" len="med"/>
                    </a:lnT>
                    <a:lnB w="38100" cap="flat" cmpd="sng" algn="ctr">
                      <a:solidFill>
                        <a:schemeClr val="tx1"/>
                      </a:solidFill>
                      <a:prstDash val="solid"/>
                      <a:bevel/>
                      <a:headEnd type="none" w="med" len="med"/>
                      <a:tailEnd type="none" w="med" len="med"/>
                    </a:lnB>
                    <a:lnTlToBr>
                      <a:noFill/>
                    </a:lnTlToBr>
                    <a:lnBlToTr>
                      <a:noFill/>
                    </a:lnBlToTr>
                    <a:solidFill>
                      <a:schemeClr val="accent1"/>
                    </a:solid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Initiation interval</a:t>
                      </a:r>
                      <a:endParaRPr kumimoji="0" lang="en-US" altLang="zh-CN" sz="28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619" marR="65619" marT="36539" marB="36539" anchor="ctr" horzOverflow="overflow">
                    <a:lnL w="12700" cap="flat" cmpd="sng" algn="ctr">
                      <a:solidFill>
                        <a:schemeClr val="tx1"/>
                      </a:solidFill>
                      <a:prstDash val="solid"/>
                      <a:bevel/>
                      <a:headEnd type="none" w="med" len="med"/>
                      <a:tailEnd type="none" w="med" len="med"/>
                    </a:lnL>
                    <a:lnR w="38100" cap="flat" cmpd="sng" algn="ctr">
                      <a:solidFill>
                        <a:schemeClr val="tx1"/>
                      </a:solidFill>
                      <a:prstDash val="solid"/>
                      <a:bevel/>
                      <a:headEnd type="none" w="med" len="med"/>
                      <a:tailEnd type="none" w="med" len="med"/>
                    </a:lnR>
                    <a:lnT w="38100" cap="flat" cmpd="sng" algn="ctr">
                      <a:solidFill>
                        <a:schemeClr val="tx1"/>
                      </a:solidFill>
                      <a:prstDash val="solid"/>
                      <a:bevel/>
                      <a:headEnd type="none" w="med" len="med"/>
                      <a:tailEnd type="none" w="med" len="med"/>
                    </a:lnT>
                    <a:lnB w="38100" cap="flat" cmpd="sng" algn="ctr">
                      <a:solidFill>
                        <a:schemeClr val="tx1"/>
                      </a:solidFill>
                      <a:prstDash val="solid"/>
                      <a:bevel/>
                      <a:headEnd type="none" w="med" len="med"/>
                      <a:tailEnd type="none" w="med" len="med"/>
                    </a:lnB>
                    <a:lnTlToBr>
                      <a:noFill/>
                    </a:lnTlToBr>
                    <a:lnBlToTr>
                      <a:noFill/>
                    </a:lnBlToTr>
                    <a:solidFill>
                      <a:schemeClr val="accent1"/>
                    </a:solidFill>
                  </a:tcPr>
                </a:tc>
              </a:tr>
              <a:tr h="810105">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Integer ALU</a:t>
                      </a:r>
                      <a:endParaRPr kumimoji="0" lang="en-US" altLang="zh-CN" sz="28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619" marR="65619" marT="36539" marB="36539" anchor="ctr" horzOverflow="overflow">
                    <a:lnL w="381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381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0</a:t>
                      </a:r>
                      <a:endParaRPr kumimoji="0" lang="en-US" altLang="zh-CN" sz="28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619" marR="65619" marT="36539" marB="36539"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381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1</a:t>
                      </a:r>
                      <a:endParaRPr kumimoji="0" lang="en-US" altLang="zh-CN" sz="28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619" marR="65619" marT="36539" marB="36539" anchor="ctr" horzOverflow="overflow">
                    <a:lnL w="12700" cap="flat" cmpd="sng" algn="ctr">
                      <a:solidFill>
                        <a:schemeClr val="tx1"/>
                      </a:solidFill>
                      <a:prstDash val="solid"/>
                      <a:bevel/>
                      <a:headEnd type="none" w="med" len="med"/>
                      <a:tailEnd type="none" w="med" len="med"/>
                    </a:lnL>
                    <a:lnR w="38100" cap="flat" cmpd="sng" algn="ctr">
                      <a:solidFill>
                        <a:schemeClr val="tx1"/>
                      </a:solidFill>
                      <a:prstDash val="solid"/>
                      <a:bevel/>
                      <a:headEnd type="none" w="med" len="med"/>
                      <a:tailEnd type="none" w="med" len="med"/>
                    </a:lnR>
                    <a:lnT w="381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r>
              <a:tr h="813453">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Data memory (int &amp; FP loads)</a:t>
                      </a:r>
                      <a:endParaRPr kumimoji="0" lang="en-US" altLang="zh-CN" sz="28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619" marR="65619" marT="36539" marB="36539" anchor="ctr" horzOverflow="overflow">
                    <a:lnL w="381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1</a:t>
                      </a:r>
                      <a:endParaRPr kumimoji="0" lang="en-US" altLang="zh-CN" sz="28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619" marR="65619" marT="36539" marB="36539"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1</a:t>
                      </a:r>
                      <a:endParaRPr kumimoji="0" lang="en-US" altLang="zh-CN" sz="28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619" marR="65619" marT="36539" marB="36539" anchor="ctr" horzOverflow="overflow">
                    <a:lnL w="12700" cap="flat" cmpd="sng" algn="ctr">
                      <a:solidFill>
                        <a:schemeClr val="tx1"/>
                      </a:solidFill>
                      <a:prstDash val="solid"/>
                      <a:bevel/>
                      <a:headEnd type="none" w="med" len="med"/>
                      <a:tailEnd type="none" w="med" len="med"/>
                    </a:lnL>
                    <a:lnR w="381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r>
              <a:tr h="810105">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FP add</a:t>
                      </a:r>
                      <a:endParaRPr kumimoji="0" lang="en-US" altLang="zh-CN" sz="28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619" marR="65619" marT="36539" marB="36539" anchor="ctr" horzOverflow="overflow">
                    <a:lnL w="381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3</a:t>
                      </a:r>
                      <a:endParaRPr kumimoji="0" lang="en-US" altLang="zh-CN" sz="28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619" marR="65619" marT="36539" marB="36539"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rPr>
                        <a:t>1</a:t>
                      </a:r>
                      <a:endParaRPr kumimoji="0" lang="en-US" altLang="zh-CN" sz="28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marL="65619" marR="65619" marT="36539" marB="36539" anchor="ctr" horzOverflow="overflow">
                    <a:lnL w="12700" cap="flat" cmpd="sng" algn="ctr">
                      <a:solidFill>
                        <a:schemeClr val="tx1"/>
                      </a:solidFill>
                      <a:prstDash val="solid"/>
                      <a:bevel/>
                      <a:headEnd type="none" w="med" len="med"/>
                      <a:tailEnd type="none" w="med" len="med"/>
                    </a:lnL>
                    <a:lnR w="381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r>
              <a:tr h="728092">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FP multiply (also int. multiply)</a:t>
                      </a:r>
                      <a:endParaRPr kumimoji="0" lang="en-US" altLang="zh-CN" sz="28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619" marR="65619" marT="36539" marB="36539" anchor="ctr" horzOverflow="overflow">
                    <a:lnL w="381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6</a:t>
                      </a:r>
                      <a:endParaRPr kumimoji="0" lang="en-US" altLang="zh-CN" sz="28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619" marR="65619" marT="36539" marB="36539"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1</a:t>
                      </a:r>
                      <a:endParaRPr kumimoji="0" lang="en-US" altLang="zh-CN" sz="28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619" marR="65619" marT="36539" marB="36539" anchor="ctr" horzOverflow="overflow">
                    <a:lnL w="12700" cap="flat" cmpd="sng" algn="ctr">
                      <a:solidFill>
                        <a:schemeClr val="tx1"/>
                      </a:solidFill>
                      <a:prstDash val="solid"/>
                      <a:bevel/>
                      <a:headEnd type="none" w="med" len="med"/>
                      <a:tailEnd type="none" w="med" len="med"/>
                    </a:lnL>
                    <a:lnR w="381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r>
              <a:tr h="810105">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FP divide (also integer divide)</a:t>
                      </a:r>
                      <a:endParaRPr kumimoji="0" lang="en-US" altLang="zh-CN" sz="28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619" marR="65619" marT="36539" marB="36539" anchor="ctr" horzOverflow="overflow">
                    <a:lnL w="381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381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微软雅黑" panose="020B0503020204020204" pitchFamily="34" charset="-122"/>
                        </a:rPr>
                        <a:t>24</a:t>
                      </a:r>
                      <a:endParaRPr kumimoji="0" lang="en-US" altLang="zh-CN" sz="28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65619" marR="65619" marT="36539" marB="36539" anchor="ct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38100" cap="flat" cmpd="sng" algn="ctr">
                      <a:solidFill>
                        <a:schemeClr val="tx1"/>
                      </a:solidFill>
                      <a:prstDash val="solid"/>
                      <a:bevel/>
                      <a:headEnd type="none" w="med" len="med"/>
                      <a:tailEnd type="none" w="med" len="med"/>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rPr>
                        <a:t>25</a:t>
                      </a:r>
                      <a:endParaRPr kumimoji="0" lang="en-US" altLang="zh-CN" sz="28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marL="65619" marR="65619" marT="36539" marB="36539" anchor="ctr" horzOverflow="overflow">
                    <a:lnL w="12700" cap="flat" cmpd="sng" algn="ctr">
                      <a:solidFill>
                        <a:schemeClr val="tx1"/>
                      </a:solidFill>
                      <a:prstDash val="solid"/>
                      <a:bevel/>
                      <a:headEnd type="none" w="med" len="med"/>
                      <a:tailEnd type="none" w="med" len="med"/>
                    </a:lnL>
                    <a:lnR w="381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38100" cap="flat" cmpd="sng" algn="ctr">
                      <a:solidFill>
                        <a:schemeClr val="tx1"/>
                      </a:solidFill>
                      <a:prstDash val="solid"/>
                      <a:bevel/>
                      <a:headEnd type="none" w="med" len="med"/>
                      <a:tailEnd type="none" w="med" len="med"/>
                    </a:lnB>
                    <a:lnTlToBr>
                      <a:noFill/>
                    </a:lnTlToBr>
                    <a:lnBlToTr>
                      <a:noFill/>
                    </a:lnBlToTr>
                    <a:noFill/>
                  </a:tcPr>
                </a:tc>
              </a:tr>
            </a:tbl>
          </a:graphicData>
        </a:graphic>
      </p:graphicFrame>
      <p:sp>
        <p:nvSpPr>
          <p:cNvPr id="2" name="日期占位符 1"/>
          <p:cNvSpPr>
            <a:spLocks noGrp="1"/>
          </p:cNvSpPr>
          <p:nvPr>
            <p:ph type="dt" sz="half" idx="10"/>
          </p:nvPr>
        </p:nvSpPr>
        <p:spPr/>
        <p:txBody>
          <a:bodyPr/>
          <a:lstStyle/>
          <a:p>
            <a:r>
              <a:rPr lang="en-US" altLang="zh-CN"/>
              <a:t>Computer College, NUDT</a:t>
            </a:r>
            <a:endParaRPr lang="zh-CN" altLang="en-US"/>
          </a:p>
        </p:txBody>
      </p:sp>
      <p:sp>
        <p:nvSpPr>
          <p:cNvPr id="3" name="页脚占位符 2"/>
          <p:cNvSpPr>
            <a:spLocks noGrp="1"/>
          </p:cNvSpPr>
          <p:nvPr>
            <p:ph type="ftr" sz="quarter" idx="11"/>
          </p:nvPr>
        </p:nvSpPr>
        <p:spPr/>
        <p:txBody>
          <a:bodyPr/>
          <a:lstStyle/>
          <a:p>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fld id="{B643E6CD-2EDB-4BD1-8CC6-38AEB97745CA}" type="slidenum">
              <a:rPr lang="zh-CN" altLang="en-US" smtClean="0"/>
            </a:fld>
            <a:endParaRPr lang="zh-CN" alt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zh-CN" dirty="0"/>
              <a:t>The Multiple Pipelines</a:t>
            </a:r>
            <a:endParaRPr lang="en-US" altLang="zh-CN" dirty="0"/>
          </a:p>
        </p:txBody>
      </p:sp>
      <p:pic>
        <p:nvPicPr>
          <p:cNvPr id="73731" name="Picture 3"/>
          <p:cNvPicPr>
            <a:picLocks noGrp="1" noChangeAspect="1" noChangeArrowheads="1"/>
          </p:cNvPicPr>
          <p:nvPr>
            <p:ph idx="1"/>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457200" y="1598215"/>
            <a:ext cx="8229600" cy="4321969"/>
          </a:xfrm>
        </p:spPr>
      </p:pic>
      <p:sp>
        <p:nvSpPr>
          <p:cNvPr id="2" name="日期占位符 1"/>
          <p:cNvSpPr>
            <a:spLocks noGrp="1"/>
          </p:cNvSpPr>
          <p:nvPr>
            <p:ph type="dt" sz="half" idx="10"/>
          </p:nvPr>
        </p:nvSpPr>
        <p:spPr/>
        <p:txBody>
          <a:bodyPr/>
          <a:lstStyle/>
          <a:p>
            <a:r>
              <a:rPr lang="en-US" altLang="zh-CN"/>
              <a:t>Computer College, NUDT</a:t>
            </a:r>
            <a:endParaRPr lang="zh-CN" altLang="en-US"/>
          </a:p>
        </p:txBody>
      </p:sp>
      <p:sp>
        <p:nvSpPr>
          <p:cNvPr id="3" name="页脚占位符 2"/>
          <p:cNvSpPr>
            <a:spLocks noGrp="1"/>
          </p:cNvSpPr>
          <p:nvPr>
            <p:ph type="ftr" sz="quarter" idx="11"/>
          </p:nvPr>
        </p:nvSpPr>
        <p:spPr/>
        <p:txBody>
          <a:bodyPr/>
          <a:lstStyle/>
          <a:p>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fld id="{B643E6CD-2EDB-4BD1-8CC6-38AEB97745CA}" type="slidenum">
              <a:rPr lang="zh-CN" altLang="en-US" smtClean="0"/>
            </a:fld>
            <a:endParaRPr lang="zh-CN" alt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Stalls per FP Operation for SPEC89 FP</a:t>
            </a:r>
            <a:endParaRPr lang="zh-CN" altLang="en-US" dirty="0"/>
          </a:p>
        </p:txBody>
      </p:sp>
      <p:pic>
        <p:nvPicPr>
          <p:cNvPr id="7" name="内容占位符 6"/>
          <p:cNvPicPr>
            <a:picLocks noGrp="1" noChangeAspect="1"/>
          </p:cNvPicPr>
          <p:nvPr>
            <p:ph idx="1"/>
          </p:nvPr>
        </p:nvPicPr>
        <p:blipFill>
          <a:blip r:embed="rId1">
            <a:clrChange>
              <a:clrFrom>
                <a:srgbClr val="FFFFFF"/>
              </a:clrFrom>
              <a:clrTo>
                <a:srgbClr val="FFFFFF">
                  <a:alpha val="0"/>
                </a:srgbClr>
              </a:clrTo>
            </a:clrChange>
          </a:blip>
          <a:stretch>
            <a:fillRect/>
          </a:stretch>
        </p:blipFill>
        <p:spPr>
          <a:xfrm>
            <a:off x="1576831" y="1050925"/>
            <a:ext cx="5990337" cy="5416550"/>
          </a:xfrm>
          <a:prstGeom prst="rect">
            <a:avLst/>
          </a:prstGeom>
        </p:spPr>
      </p:pic>
      <p:sp>
        <p:nvSpPr>
          <p:cNvPr id="4" name="日期占位符 3"/>
          <p:cNvSpPr>
            <a:spLocks noGrp="1"/>
          </p:cNvSpPr>
          <p:nvPr>
            <p:ph type="dt" sz="half" idx="10"/>
          </p:nvPr>
        </p:nvSpPr>
        <p:spPr/>
        <p:txBody>
          <a:bodyPr/>
          <a:lstStyle/>
          <a:p>
            <a:pPr>
              <a:defRPr/>
            </a:pPr>
            <a:r>
              <a:rPr lang="en-US" altLang="zh-CN"/>
              <a:t>Computer College, NUDT</a:t>
            </a:r>
            <a:endParaRPr lang="zh-CN" altLang="en-US"/>
          </a:p>
        </p:txBody>
      </p:sp>
      <p:sp>
        <p:nvSpPr>
          <p:cNvPr id="5" name="页脚占位符 4"/>
          <p:cNvSpPr>
            <a:spLocks noGrp="1"/>
          </p:cNvSpPr>
          <p:nvPr>
            <p:ph type="ftr" sz="quarter" idx="11"/>
          </p:nvPr>
        </p:nvSpPr>
        <p:spPr/>
        <p:txBody>
          <a:bodyPr/>
          <a:lstStyle/>
          <a:p>
            <a:pPr>
              <a:defRPr/>
            </a:pPr>
            <a:r>
              <a:rPr lang="en-US" altLang="zh-CN"/>
              <a:t>ACA by ZHANG Chun-yuan, Fall 2019</a:t>
            </a:r>
            <a:endParaRPr lang="zh-CN" altLang="en-US"/>
          </a:p>
        </p:txBody>
      </p:sp>
      <p:sp>
        <p:nvSpPr>
          <p:cNvPr id="6" name="灯片编号占位符 5"/>
          <p:cNvSpPr>
            <a:spLocks noGrp="1"/>
          </p:cNvSpPr>
          <p:nvPr>
            <p:ph type="sldNum" sz="quarter" idx="12"/>
          </p:nvPr>
        </p:nvSpPr>
        <p:spPr/>
        <p:txBody>
          <a:bodyPr/>
          <a:lstStyle/>
          <a:p>
            <a:pPr>
              <a:defRPr/>
            </a:pPr>
            <a:fld id="{7C72C6EC-406E-4428-B66F-6186EBA85BDB}"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The stalls for FP pipeline for SPEC89 FP</a:t>
            </a:r>
            <a:endParaRPr lang="zh-CN" altLang="en-US" dirty="0"/>
          </a:p>
        </p:txBody>
      </p:sp>
      <p:pic>
        <p:nvPicPr>
          <p:cNvPr id="7" name="内容占位符 6"/>
          <p:cNvPicPr>
            <a:picLocks noGrp="1" noChangeAspect="1"/>
          </p:cNvPicPr>
          <p:nvPr>
            <p:ph idx="1"/>
          </p:nvPr>
        </p:nvPicPr>
        <p:blipFill>
          <a:blip r:embed="rId1">
            <a:clrChange>
              <a:clrFrom>
                <a:srgbClr val="FFFFFF"/>
              </a:clrFrom>
              <a:clrTo>
                <a:srgbClr val="FFFFFF">
                  <a:alpha val="0"/>
                </a:srgbClr>
              </a:clrTo>
            </a:clrChange>
          </a:blip>
          <a:stretch>
            <a:fillRect/>
          </a:stretch>
        </p:blipFill>
        <p:spPr>
          <a:xfrm>
            <a:off x="1092228" y="1050925"/>
            <a:ext cx="6959543" cy="5416550"/>
          </a:xfrm>
          <a:prstGeom prst="rect">
            <a:avLst/>
          </a:prstGeom>
        </p:spPr>
      </p:pic>
      <p:sp>
        <p:nvSpPr>
          <p:cNvPr id="4" name="日期占位符 3"/>
          <p:cNvSpPr>
            <a:spLocks noGrp="1"/>
          </p:cNvSpPr>
          <p:nvPr>
            <p:ph type="dt" sz="half" idx="10"/>
          </p:nvPr>
        </p:nvSpPr>
        <p:spPr/>
        <p:txBody>
          <a:bodyPr/>
          <a:lstStyle/>
          <a:p>
            <a:pPr>
              <a:defRPr/>
            </a:pPr>
            <a:r>
              <a:rPr lang="en-US" altLang="zh-CN"/>
              <a:t>Computer College, NUDT</a:t>
            </a:r>
            <a:endParaRPr lang="zh-CN" altLang="en-US"/>
          </a:p>
        </p:txBody>
      </p:sp>
      <p:sp>
        <p:nvSpPr>
          <p:cNvPr id="5" name="页脚占位符 4"/>
          <p:cNvSpPr>
            <a:spLocks noGrp="1"/>
          </p:cNvSpPr>
          <p:nvPr>
            <p:ph type="ftr" sz="quarter" idx="11"/>
          </p:nvPr>
        </p:nvSpPr>
        <p:spPr/>
        <p:txBody>
          <a:bodyPr/>
          <a:lstStyle/>
          <a:p>
            <a:pPr>
              <a:defRPr/>
            </a:pPr>
            <a:r>
              <a:rPr lang="en-US" altLang="zh-CN"/>
              <a:t>ACA by ZHANG Chun-yuan, Fall 2019</a:t>
            </a:r>
            <a:endParaRPr lang="zh-CN" altLang="en-US"/>
          </a:p>
        </p:txBody>
      </p:sp>
      <p:sp>
        <p:nvSpPr>
          <p:cNvPr id="6" name="灯片编号占位符 5"/>
          <p:cNvSpPr>
            <a:spLocks noGrp="1"/>
          </p:cNvSpPr>
          <p:nvPr>
            <p:ph type="sldNum" sz="quarter" idx="12"/>
          </p:nvPr>
        </p:nvSpPr>
        <p:spPr/>
        <p:txBody>
          <a:bodyPr/>
          <a:lstStyle/>
          <a:p>
            <a:pPr>
              <a:defRPr/>
            </a:pPr>
            <a:fld id="{7C72C6EC-406E-4428-B66F-6186EBA85BDB}" type="slidenum">
              <a:rPr lang="zh-CN" altLang="en-US" smtClean="0"/>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Scoreboard</a:t>
            </a:r>
            <a:endParaRPr lang="zh-CN" altLang="en-US" dirty="0"/>
          </a:p>
        </p:txBody>
      </p:sp>
      <p:sp>
        <p:nvSpPr>
          <p:cNvPr id="8" name="文本占位符 7"/>
          <p:cNvSpPr>
            <a:spLocks noGrp="1"/>
          </p:cNvSpPr>
          <p:nvPr>
            <p:ph type="body" idx="1"/>
          </p:nvPr>
        </p:nvSpPr>
        <p:spPr/>
        <p:txBody>
          <a:bodyPr/>
          <a:lstStyle/>
          <a:p>
            <a:r>
              <a:rPr lang="en-US" altLang="zh-CN" dirty="0"/>
              <a:t>Dynamically Scheduled Pipelines</a:t>
            </a:r>
            <a:endParaRPr lang="zh-CN" altLang="en-US" dirty="0"/>
          </a:p>
        </p:txBody>
      </p:sp>
      <p:sp>
        <p:nvSpPr>
          <p:cNvPr id="4" name="日期占位符 3"/>
          <p:cNvSpPr>
            <a:spLocks noGrp="1"/>
          </p:cNvSpPr>
          <p:nvPr>
            <p:ph type="dt" sz="half" idx="10"/>
          </p:nvPr>
        </p:nvSpPr>
        <p:spPr/>
        <p:txBody>
          <a:bodyPr/>
          <a:lstStyle/>
          <a:p>
            <a:pPr>
              <a:defRPr/>
            </a:pPr>
            <a:r>
              <a:rPr lang="en-US" altLang="zh-CN"/>
              <a:t>Computer College, NUDT</a:t>
            </a:r>
            <a:endParaRPr lang="zh-CN" altLang="en-US"/>
          </a:p>
        </p:txBody>
      </p:sp>
      <p:sp>
        <p:nvSpPr>
          <p:cNvPr id="5" name="页脚占位符 4"/>
          <p:cNvSpPr>
            <a:spLocks noGrp="1"/>
          </p:cNvSpPr>
          <p:nvPr>
            <p:ph type="ftr" sz="quarter" idx="11"/>
          </p:nvPr>
        </p:nvSpPr>
        <p:spPr/>
        <p:txBody>
          <a:bodyPr/>
          <a:lstStyle/>
          <a:p>
            <a:pPr>
              <a:defRPr/>
            </a:pPr>
            <a:r>
              <a:rPr lang="en-US" altLang="zh-CN"/>
              <a:t>ACA by ZHANG Chun-yuan, Fall 2019</a:t>
            </a:r>
            <a:endParaRPr lang="zh-CN" altLang="en-US"/>
          </a:p>
        </p:txBody>
      </p:sp>
      <p:sp>
        <p:nvSpPr>
          <p:cNvPr id="6" name="灯片编号占位符 5"/>
          <p:cNvSpPr>
            <a:spLocks noGrp="1"/>
          </p:cNvSpPr>
          <p:nvPr>
            <p:ph type="sldNum" sz="quarter" idx="12"/>
          </p:nvPr>
        </p:nvSpPr>
        <p:spPr/>
        <p:txBody>
          <a:bodyPr/>
          <a:lstStyle/>
          <a:p>
            <a:pPr>
              <a:defRPr/>
            </a:pPr>
            <a:fld id="{7C72C6EC-406E-4428-B66F-6186EBA85BDB}"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8"/>
          <p:cNvSpPr>
            <a:spLocks noGrp="1" noChangeArrowheads="1"/>
          </p:cNvSpPr>
          <p:nvPr>
            <p:ph type="title"/>
          </p:nvPr>
        </p:nvSpPr>
        <p:spPr/>
        <p:txBody>
          <a:bodyPr/>
          <a:lstStyle/>
          <a:p>
            <a:r>
              <a:rPr lang="en-US" altLang="zh-CN"/>
              <a:t>CDC 6600: designed by Seymore Cray</a:t>
            </a:r>
            <a:endParaRPr lang="en-US" altLang="zh-CN"/>
          </a:p>
        </p:txBody>
      </p:sp>
      <p:sp>
        <p:nvSpPr>
          <p:cNvPr id="8194" name="Rectangle 9"/>
          <p:cNvSpPr>
            <a:spLocks noGrp="1" noChangeArrowheads="1"/>
          </p:cNvSpPr>
          <p:nvPr>
            <p:ph type="body" idx="1"/>
          </p:nvPr>
        </p:nvSpPr>
        <p:spPr/>
        <p:txBody>
          <a:bodyPr>
            <a:normAutofit fontScale="70000" lnSpcReduction="20000"/>
          </a:bodyPr>
          <a:lstStyle/>
          <a:p>
            <a:r>
              <a:rPr lang="zh-CN" altLang="en-US"/>
              <a:t>Control Data Corporation</a:t>
            </a:r>
            <a:r>
              <a:rPr lang="en-US" altLang="zh-CN"/>
              <a:t>, </a:t>
            </a:r>
            <a:r>
              <a:rPr lang="zh-CN" altLang="en-US"/>
              <a:t>CEO, William Norris</a:t>
            </a:r>
            <a:endParaRPr lang="zh-CN" altLang="en-US"/>
          </a:p>
          <a:p>
            <a:r>
              <a:rPr lang="en-US" altLang="zh-CN"/>
              <a:t>CDC</a:t>
            </a:r>
            <a:r>
              <a:rPr lang="zh-CN" altLang="en-US"/>
              <a:t> 6600 Released: 1964</a:t>
            </a:r>
            <a:endParaRPr lang="zh-CN" altLang="en-US"/>
          </a:p>
          <a:p>
            <a:pPr lvl="1"/>
            <a:r>
              <a:rPr lang="en-US" altLang="zh-CN"/>
              <a:t>Fastest machine in world for 5 years (until 7600)</a:t>
            </a:r>
            <a:endParaRPr lang="en-US" altLang="zh-CN"/>
          </a:p>
          <a:p>
            <a:pPr lvl="1"/>
            <a:r>
              <a:rPr lang="en-US" altLang="zh-CN"/>
              <a:t>over 100 sold ($7-10M each)</a:t>
            </a:r>
            <a:endParaRPr lang="zh-CN" altLang="en-US"/>
          </a:p>
          <a:p>
            <a:r>
              <a:rPr lang="zh-CN" altLang="en-US"/>
              <a:t>OS: COS, SCOPE, MACE, KRONOS</a:t>
            </a:r>
            <a:endParaRPr lang="zh-CN" altLang="en-US"/>
          </a:p>
          <a:p>
            <a:r>
              <a:rPr lang="zh-CN" altLang="en-US"/>
              <a:t>Processor: One 60-bit CPU</a:t>
            </a:r>
            <a:endParaRPr lang="en-US" altLang="zh-CN"/>
          </a:p>
          <a:p>
            <a:pPr lvl="1"/>
            <a:r>
              <a:rPr lang="en-US" altLang="zh-CN"/>
              <a:t>T</a:t>
            </a:r>
            <a:r>
              <a:rPr lang="zh-CN" altLang="en-US"/>
              <a:t>he fastest clock speed for its day (100 ns</a:t>
            </a:r>
            <a:r>
              <a:rPr lang="en-US" altLang="zh-CN"/>
              <a:t>, 10Mhz</a:t>
            </a:r>
            <a:r>
              <a:rPr lang="zh-CN" altLang="en-US"/>
              <a:t>) </a:t>
            </a:r>
            <a:endParaRPr lang="en-US" altLang="zh-CN"/>
          </a:p>
          <a:p>
            <a:pPr lvl="1"/>
            <a:r>
              <a:rPr lang="en-US" altLang="zh-CN"/>
              <a:t>FP add in 4 clocks</a:t>
            </a:r>
            <a:endParaRPr lang="en-US" altLang="zh-CN"/>
          </a:p>
          <a:p>
            <a:pPr lvl="1"/>
            <a:r>
              <a:rPr lang="zh-CN" altLang="en-US"/>
              <a:t>Memory: 128K 60-bit words</a:t>
            </a:r>
            <a:endParaRPr lang="zh-CN" altLang="en-US"/>
          </a:p>
          <a:p>
            <a:pPr lvl="1"/>
            <a:r>
              <a:rPr lang="en-US" altLang="zh-CN"/>
              <a:t>T</a:t>
            </a:r>
            <a:r>
              <a:rPr lang="zh-CN" altLang="en-US"/>
              <a:t>en shared-logic 12-bit peripheral I/O processors</a:t>
            </a:r>
            <a:endParaRPr lang="zh-CN" altLang="en-US"/>
          </a:p>
          <a:p>
            <a:pPr lvl="1"/>
            <a:r>
              <a:rPr lang="zh-CN" altLang="en-US"/>
              <a:t>Display: Printer, plotter and dual video display console</a:t>
            </a:r>
            <a:endParaRPr lang="zh-CN" altLang="en-US"/>
          </a:p>
          <a:p>
            <a:pPr lvl="1"/>
            <a:r>
              <a:rPr lang="zh-CN" altLang="en-US"/>
              <a:t>Storage: 2MB extended core storage, magnetic disk, magnetic drum</a:t>
            </a:r>
            <a:endParaRPr lang="zh-CN" altLang="en-US"/>
          </a:p>
          <a:p>
            <a:pPr lvl="1"/>
            <a:r>
              <a:rPr lang="zh-CN" altLang="en-US"/>
              <a:t>400,000 transistors</a:t>
            </a:r>
            <a:endParaRPr lang="en-US" altLang="zh-CN"/>
          </a:p>
          <a:p>
            <a:pPr lvl="1"/>
            <a:r>
              <a:rPr lang="en-US" altLang="zh-CN"/>
              <a:t>O</a:t>
            </a:r>
            <a:r>
              <a:rPr lang="zh-CN" altLang="en-US"/>
              <a:t>ver 100 miles of wiring (done by hand)</a:t>
            </a:r>
            <a:endParaRPr lang="zh-CN" altLang="en-US"/>
          </a:p>
          <a:p>
            <a:pPr lvl="1"/>
            <a:r>
              <a:rPr lang="zh-CN" altLang="en-US"/>
              <a:t>Freon refrigerant cooling</a:t>
            </a:r>
            <a:endParaRPr lang="en-US" altLang="zh-CN"/>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7C72C6EC-406E-4428-B66F-6186EBA85BDB}" type="slidenum">
              <a:rPr lang="zh-CN" altLang="en-US" smtClean="0"/>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zh-CN"/>
              <a:t>Some Photos (from Internet) </a:t>
            </a:r>
            <a:endParaRPr lang="zh-CN" altLang="zh-CN"/>
          </a:p>
        </p:txBody>
      </p:sp>
      <p:pic>
        <p:nvPicPr>
          <p:cNvPr id="43011" name="Picture 3"/>
          <p:cNvPicPr>
            <a:picLocks noGrp="1" noChangeAspect="1" noChangeArrowheads="1"/>
          </p:cNvPicPr>
          <p:nvPr>
            <p:ph sz="quarter" idx="4294967295"/>
          </p:nvPr>
        </p:nvPicPr>
        <p:blipFill>
          <a:blip r:embed="rId1">
            <a:extLst>
              <a:ext uri="{28A0092B-C50C-407E-A947-70E740481C1C}">
                <a14:useLocalDpi xmlns:a14="http://schemas.microsoft.com/office/drawing/2010/main" val="0"/>
              </a:ext>
            </a:extLst>
          </a:blip>
          <a:srcRect/>
          <a:stretch>
            <a:fillRect/>
          </a:stretch>
        </p:blipFill>
        <p:spPr>
          <a:xfrm>
            <a:off x="0" y="972047"/>
            <a:ext cx="3710866" cy="2790656"/>
          </a:xfrm>
        </p:spPr>
      </p:pic>
      <p:pic>
        <p:nvPicPr>
          <p:cNvPr id="43012" name="Picture 4"/>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1" y="3738990"/>
            <a:ext cx="3710865" cy="2787123"/>
          </a:xfrm>
        </p:spPr>
      </p:pic>
      <p:pic>
        <p:nvPicPr>
          <p:cNvPr id="43013" name="Picture 5"/>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3781716" y="995514"/>
            <a:ext cx="5362284" cy="5506885"/>
          </a:xfrm>
        </p:spPr>
      </p:pic>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a:t>Branch-Prediction Buffer (BPB)</a:t>
            </a:r>
            <a:endParaRPr lang="en-US" altLang="zh-CN" dirty="0"/>
          </a:p>
        </p:txBody>
      </p:sp>
      <p:sp>
        <p:nvSpPr>
          <p:cNvPr id="49155" name="Rectangle 3"/>
          <p:cNvSpPr>
            <a:spLocks noGrp="1" noChangeArrowheads="1"/>
          </p:cNvSpPr>
          <p:nvPr>
            <p:ph type="body" idx="1"/>
          </p:nvPr>
        </p:nvSpPr>
        <p:spPr/>
        <p:txBody>
          <a:bodyPr/>
          <a:lstStyle/>
          <a:p>
            <a:r>
              <a:rPr lang="en-US" altLang="zh-CN" dirty="0"/>
              <a:t>The Simplest Dynamic Branch Prediction</a:t>
            </a:r>
            <a:endParaRPr lang="en-US" altLang="zh-CN" dirty="0"/>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3FF76F05-5BB9-49FD-A899-7FD0C241B6F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6"/>
          <p:cNvSpPr>
            <a:spLocks noGrp="1" noChangeArrowheads="1"/>
          </p:cNvSpPr>
          <p:nvPr>
            <p:ph type="title"/>
          </p:nvPr>
        </p:nvSpPr>
        <p:spPr/>
        <p:txBody>
          <a:bodyPr/>
          <a:lstStyle/>
          <a:p>
            <a:r>
              <a:rPr lang="en-US" altLang="zh-CN"/>
              <a:t>IBM Internal Memo</a:t>
            </a:r>
            <a:endParaRPr lang="en-US" altLang="zh-CN"/>
          </a:p>
        </p:txBody>
      </p:sp>
      <p:sp>
        <p:nvSpPr>
          <p:cNvPr id="9218" name="Rectangle 7"/>
          <p:cNvSpPr>
            <a:spLocks noGrp="1" noChangeArrowheads="1"/>
          </p:cNvSpPr>
          <p:nvPr>
            <p:ph type="body" idx="1"/>
          </p:nvPr>
        </p:nvSpPr>
        <p:spPr/>
        <p:txBody>
          <a:bodyPr>
            <a:normAutofit fontScale="92500" lnSpcReduction="20000"/>
          </a:bodyPr>
          <a:lstStyle/>
          <a:p>
            <a:r>
              <a:rPr lang="en-US" altLang="zh-CN"/>
              <a:t>"Last week, Control Data ... announced the 6600 system. I understand that in the laboratory developing the system there are only 34 people including the janitor. Of these, 14 are engineers and 4 are programmers... Contrasting this modest effort with our vast development activities, I fail to understand why we have lost our industry leadership position by letting someone else offer the world's most powerful computer."</a:t>
            </a:r>
            <a:endParaRPr lang="en-US" altLang="zh-CN"/>
          </a:p>
          <a:p>
            <a:pPr lvl="1"/>
            <a:r>
              <a:rPr lang="en-US" altLang="zh-CN"/>
              <a:t>Thomas Watson Jr., IBM CEO, August 1963</a:t>
            </a:r>
            <a:endParaRPr lang="en-US" altLang="zh-CN"/>
          </a:p>
          <a:p>
            <a:r>
              <a:rPr lang="en-US" altLang="zh-CN"/>
              <a:t>To which Cray replied: </a:t>
            </a:r>
            <a:r>
              <a:rPr lang="en-US" altLang="en-US"/>
              <a:t>“</a:t>
            </a:r>
            <a:r>
              <a:rPr lang="en-US" altLang="zh-CN"/>
              <a:t>It seems like Mr. Watson has answered his own question.</a:t>
            </a:r>
            <a:r>
              <a:rPr lang="en-US" altLang="en-US"/>
              <a:t>”</a:t>
            </a:r>
            <a:endParaRPr lang="en-US" altLang="en-US"/>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7C72C6EC-406E-4428-B66F-6186EBA85BDB}"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5"/>
          <p:cNvSpPr>
            <a:spLocks noGrp="1" noChangeArrowheads="1"/>
          </p:cNvSpPr>
          <p:nvPr>
            <p:ph type="title"/>
          </p:nvPr>
        </p:nvSpPr>
        <p:spPr/>
        <p:txBody>
          <a:bodyPr/>
          <a:lstStyle/>
          <a:p>
            <a:r>
              <a:rPr lang="en-US" altLang="zh-CN" dirty="0"/>
              <a:t>Review: Scoreboard (CDC 6600)</a:t>
            </a:r>
            <a:endParaRPr lang="en-US" altLang="zh-CN" dirty="0"/>
          </a:p>
        </p:txBody>
      </p:sp>
      <p:sp>
        <p:nvSpPr>
          <p:cNvPr id="5" name="日期占位符 4"/>
          <p:cNvSpPr>
            <a:spLocks noGrp="1"/>
          </p:cNvSpPr>
          <p:nvPr>
            <p:ph type="dt" sz="half" idx="10"/>
          </p:nvPr>
        </p:nvSpPr>
        <p:spPr/>
        <p:txBody>
          <a:bodyPr/>
          <a:lstStyle/>
          <a:p>
            <a:r>
              <a:rPr lang="en-US" altLang="zh-CN"/>
              <a:t>Computer College, NUDT</a:t>
            </a:r>
            <a:endParaRPr lang="zh-CN" altLang="en-US"/>
          </a:p>
        </p:txBody>
      </p:sp>
      <p:sp>
        <p:nvSpPr>
          <p:cNvPr id="6" name="页脚占位符 5"/>
          <p:cNvSpPr>
            <a:spLocks noGrp="1"/>
          </p:cNvSpPr>
          <p:nvPr>
            <p:ph type="ftr" sz="quarter" idx="11"/>
          </p:nvPr>
        </p:nvSpPr>
        <p:spPr/>
        <p:txBody>
          <a:bodyPr/>
          <a:lstStyle/>
          <a:p>
            <a:r>
              <a:rPr lang="en-US" altLang="zh-CN"/>
              <a:t>ACA by ZHANG Chun-yuan, Fall 2019</a:t>
            </a:r>
            <a:endParaRPr lang="zh-CN" altLang="en-US"/>
          </a:p>
        </p:txBody>
      </p:sp>
      <p:sp>
        <p:nvSpPr>
          <p:cNvPr id="7" name="灯片编号占位符 6"/>
          <p:cNvSpPr>
            <a:spLocks noGrp="1"/>
          </p:cNvSpPr>
          <p:nvPr>
            <p:ph type="sldNum" sz="quarter" idx="12"/>
          </p:nvPr>
        </p:nvSpPr>
        <p:spPr/>
        <p:txBody>
          <a:bodyPr/>
          <a:lstStyle/>
          <a:p>
            <a:fld id="{7C72C6EC-406E-4428-B66F-6186EBA85BDB}" type="slidenum">
              <a:rPr lang="zh-CN" altLang="en-US" smtClean="0"/>
            </a:fld>
            <a:endParaRPr lang="zh-CN" altLang="en-US"/>
          </a:p>
        </p:txBody>
      </p:sp>
      <p:grpSp>
        <p:nvGrpSpPr>
          <p:cNvPr id="11266" name="Group 3"/>
          <p:cNvGrpSpPr/>
          <p:nvPr/>
        </p:nvGrpSpPr>
        <p:grpSpPr bwMode="auto">
          <a:xfrm>
            <a:off x="628650" y="1486583"/>
            <a:ext cx="7800648" cy="4222039"/>
            <a:chOff x="0" y="0"/>
            <a:chExt cx="5415" cy="3331"/>
          </a:xfrm>
        </p:grpSpPr>
        <p:sp>
          <p:nvSpPr>
            <p:cNvPr id="11268" name="未知"/>
            <p:cNvSpPr/>
            <p:nvPr/>
          </p:nvSpPr>
          <p:spPr bwMode="auto">
            <a:xfrm>
              <a:off x="3917" y="595"/>
              <a:ext cx="288" cy="2400"/>
            </a:xfrm>
            <a:custGeom>
              <a:avLst/>
              <a:gdLst>
                <a:gd name="T0" fmla="*/ 0 w 240"/>
                <a:gd name="T1" fmla="*/ 2400 h 2400"/>
                <a:gd name="T2" fmla="*/ 288 w 240"/>
                <a:gd name="T3" fmla="*/ 2400 h 2400"/>
                <a:gd name="T4" fmla="*/ 288 w 240"/>
                <a:gd name="T5" fmla="*/ 0 h 2400"/>
                <a:gd name="T6" fmla="*/ 0 60000 65536"/>
                <a:gd name="T7" fmla="*/ 0 60000 65536"/>
                <a:gd name="T8" fmla="*/ 0 60000 65536"/>
              </a:gdLst>
              <a:ahLst/>
              <a:cxnLst>
                <a:cxn ang="T6">
                  <a:pos x="T0" y="T1"/>
                </a:cxn>
                <a:cxn ang="T7">
                  <a:pos x="T2" y="T3"/>
                </a:cxn>
                <a:cxn ang="T8">
                  <a:pos x="T4" y="T5"/>
                </a:cxn>
              </a:cxnLst>
              <a:rect l="0" t="0" r="r" b="b"/>
              <a:pathLst>
                <a:path w="240" h="2400">
                  <a:moveTo>
                    <a:pt x="0" y="2400"/>
                  </a:moveTo>
                  <a:lnTo>
                    <a:pt x="240" y="2400"/>
                  </a:lnTo>
                  <a:lnTo>
                    <a:pt x="240" y="0"/>
                  </a:lnTo>
                </a:path>
              </a:pathLst>
            </a:custGeom>
            <a:noFill/>
            <a:ln w="76200" cap="flat" cmpd="sng">
              <a:solidFill>
                <a:schemeClr val="accent2"/>
              </a:solidFill>
              <a:rou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zh-CN" altLang="en-US"/>
            </a:p>
          </p:txBody>
        </p:sp>
        <p:sp>
          <p:nvSpPr>
            <p:cNvPr id="11269" name="Text Box 5"/>
            <p:cNvSpPr txBox="1">
              <a:spLocks noChangeArrowheads="1"/>
            </p:cNvSpPr>
            <p:nvPr/>
          </p:nvSpPr>
          <p:spPr bwMode="auto">
            <a:xfrm rot="16200000">
              <a:off x="4376" y="1164"/>
              <a:ext cx="1630" cy="305"/>
            </a:xfrm>
            <a:prstGeom prst="rect">
              <a:avLst/>
            </a:prstGeom>
            <a:noFill/>
            <a:ln>
              <a:noFill/>
            </a:ln>
            <a:effectLst/>
          </p:spPr>
          <p:txBody>
            <a:bodyPr wrap="none" anchor="ctr">
              <a:spAutoFit/>
            </a:bodyPr>
            <a:lstStyle/>
            <a:p>
              <a:pPr algn="ctr" eaLnBrk="0" hangingPunct="0">
                <a:buFont typeface="Arial" panose="020B0604020202020204" pitchFamily="34" charset="0"/>
                <a:buNone/>
                <a:defRPr/>
              </a:pPr>
              <a:r>
                <a:rPr lang="en-US" sz="2400">
                  <a:latin typeface="Century Gothic" panose="020B0502020202020204" pitchFamily="34" charset="0"/>
                  <a:ea typeface="宋体" panose="02010600030101010101" pitchFamily="2" charset="-122"/>
                  <a:cs typeface="宋体" panose="02010600030101010101" pitchFamily="2" charset="-122"/>
                </a:rPr>
                <a:t>Functional Units</a:t>
              </a:r>
              <a:endParaRPr lang="en-US" sz="2400">
                <a:latin typeface="Century Gothic" panose="020B0502020202020204" pitchFamily="34" charset="0"/>
                <a:ea typeface="宋体" panose="02010600030101010101" pitchFamily="2" charset="-122"/>
                <a:cs typeface="宋体" panose="02010600030101010101" pitchFamily="2" charset="-122"/>
              </a:endParaRPr>
            </a:p>
          </p:txBody>
        </p:sp>
        <p:sp>
          <p:nvSpPr>
            <p:cNvPr id="11270" name="Text Box 6"/>
            <p:cNvSpPr txBox="1">
              <a:spLocks noChangeArrowheads="1"/>
            </p:cNvSpPr>
            <p:nvPr/>
          </p:nvSpPr>
          <p:spPr bwMode="auto">
            <a:xfrm rot="16200000">
              <a:off x="-332" y="1165"/>
              <a:ext cx="967" cy="304"/>
            </a:xfrm>
            <a:prstGeom prst="rect">
              <a:avLst/>
            </a:prstGeom>
            <a:noFill/>
            <a:ln>
              <a:noFill/>
            </a:ln>
            <a:effectLst/>
          </p:spPr>
          <p:txBody>
            <a:bodyPr wrap="none" anchor="ctr">
              <a:spAutoFit/>
            </a:bodyPr>
            <a:lstStyle/>
            <a:p>
              <a:pPr algn="ctr" eaLnBrk="0" hangingPunct="0">
                <a:buFont typeface="Arial" panose="020B0604020202020204" pitchFamily="34" charset="0"/>
                <a:buNone/>
                <a:defRPr/>
              </a:pPr>
              <a:r>
                <a:rPr lang="en-US" sz="2400">
                  <a:latin typeface="Century Gothic" panose="020B0502020202020204" pitchFamily="34" charset="0"/>
                  <a:ea typeface="宋体" panose="02010600030101010101" pitchFamily="2" charset="-122"/>
                  <a:cs typeface="宋体" panose="02010600030101010101" pitchFamily="2" charset="-122"/>
                </a:rPr>
                <a:t>Registers</a:t>
              </a:r>
              <a:endParaRPr lang="en-US" sz="2400">
                <a:latin typeface="Century Gothic" panose="020B0502020202020204" pitchFamily="34" charset="0"/>
                <a:ea typeface="宋体" panose="02010600030101010101" pitchFamily="2" charset="-122"/>
                <a:cs typeface="宋体" panose="02010600030101010101" pitchFamily="2" charset="-122"/>
              </a:endParaRPr>
            </a:p>
          </p:txBody>
        </p:sp>
        <p:grpSp>
          <p:nvGrpSpPr>
            <p:cNvPr id="2" name="Group 7"/>
            <p:cNvGrpSpPr/>
            <p:nvPr/>
          </p:nvGrpSpPr>
          <p:grpSpPr bwMode="auto">
            <a:xfrm>
              <a:off x="467" y="0"/>
              <a:ext cx="4416" cy="2640"/>
              <a:chOff x="0" y="0"/>
              <a:chExt cx="4416" cy="2640"/>
            </a:xfrm>
          </p:grpSpPr>
          <p:grpSp>
            <p:nvGrpSpPr>
              <p:cNvPr id="11275" name="Group 8"/>
              <p:cNvGrpSpPr/>
              <p:nvPr/>
            </p:nvGrpSpPr>
            <p:grpSpPr bwMode="auto">
              <a:xfrm>
                <a:off x="0" y="0"/>
                <a:ext cx="864" cy="660"/>
                <a:chOff x="0" y="0"/>
                <a:chExt cx="576" cy="256"/>
              </a:xfrm>
            </p:grpSpPr>
            <p:sp>
              <p:nvSpPr>
                <p:cNvPr id="11273" name="Rectangle 9"/>
                <p:cNvSpPr>
                  <a:spLocks noChangeArrowheads="1"/>
                </p:cNvSpPr>
                <p:nvPr/>
              </p:nvSpPr>
              <p:spPr bwMode="auto">
                <a:xfrm>
                  <a:off x="0" y="0"/>
                  <a:ext cx="576" cy="128"/>
                </a:xfrm>
                <a:prstGeom prst="rect">
                  <a:avLst/>
                </a:prstGeom>
                <a:solidFill>
                  <a:schemeClr val="bg1"/>
                </a:solidFill>
                <a:ln w="28575">
                  <a:solidFill>
                    <a:schemeClr val="tx1"/>
                  </a:solidFill>
                  <a:miter lim="800000"/>
                </a:ln>
                <a:effectLst>
                  <a:outerShdw blurRad="63500" dist="107763" dir="2700000" algn="ctr" rotWithShape="0">
                    <a:schemeClr val="tx1">
                      <a:alpha val="50000"/>
                    </a:schemeClr>
                  </a:outerShdw>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11274" name="Rectangle 10"/>
                <p:cNvSpPr>
                  <a:spLocks noChangeArrowheads="1"/>
                </p:cNvSpPr>
                <p:nvPr/>
              </p:nvSpPr>
              <p:spPr bwMode="auto">
                <a:xfrm>
                  <a:off x="0" y="128"/>
                  <a:ext cx="576" cy="128"/>
                </a:xfrm>
                <a:prstGeom prst="rect">
                  <a:avLst/>
                </a:prstGeom>
                <a:solidFill>
                  <a:schemeClr val="bg1"/>
                </a:solidFill>
                <a:ln w="28575">
                  <a:solidFill>
                    <a:schemeClr val="tx1"/>
                  </a:solidFill>
                  <a:miter lim="800000"/>
                </a:ln>
                <a:effectLst>
                  <a:outerShdw blurRad="63500" dist="107763" dir="2700000" algn="ctr" rotWithShape="0">
                    <a:schemeClr val="tx1">
                      <a:alpha val="50000"/>
                    </a:schemeClr>
                  </a:outerShdw>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grpSp>
          <p:grpSp>
            <p:nvGrpSpPr>
              <p:cNvPr id="11276" name="Group 11"/>
              <p:cNvGrpSpPr/>
              <p:nvPr/>
            </p:nvGrpSpPr>
            <p:grpSpPr bwMode="auto">
              <a:xfrm>
                <a:off x="0" y="660"/>
                <a:ext cx="864" cy="660"/>
                <a:chOff x="0" y="0"/>
                <a:chExt cx="576" cy="256"/>
              </a:xfrm>
            </p:grpSpPr>
            <p:sp>
              <p:nvSpPr>
                <p:cNvPr id="3" name="Rectangle 12"/>
                <p:cNvSpPr>
                  <a:spLocks noChangeArrowheads="1"/>
                </p:cNvSpPr>
                <p:nvPr/>
              </p:nvSpPr>
              <p:spPr bwMode="auto">
                <a:xfrm>
                  <a:off x="0" y="0"/>
                  <a:ext cx="576" cy="128"/>
                </a:xfrm>
                <a:prstGeom prst="rect">
                  <a:avLst/>
                </a:prstGeom>
                <a:solidFill>
                  <a:schemeClr val="bg1"/>
                </a:solidFill>
                <a:ln w="28575">
                  <a:solidFill>
                    <a:schemeClr val="tx1"/>
                  </a:solidFill>
                  <a:miter lim="800000"/>
                </a:ln>
                <a:effectLst>
                  <a:outerShdw blurRad="63500" dist="107763" dir="2700000" algn="ctr" rotWithShape="0">
                    <a:schemeClr val="tx1">
                      <a:alpha val="50000"/>
                    </a:schemeClr>
                  </a:outerShdw>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4" name="Rectangle 13"/>
                <p:cNvSpPr>
                  <a:spLocks noChangeArrowheads="1"/>
                </p:cNvSpPr>
                <p:nvPr/>
              </p:nvSpPr>
              <p:spPr bwMode="auto">
                <a:xfrm>
                  <a:off x="0" y="128"/>
                  <a:ext cx="576" cy="128"/>
                </a:xfrm>
                <a:prstGeom prst="rect">
                  <a:avLst/>
                </a:prstGeom>
                <a:solidFill>
                  <a:schemeClr val="bg1"/>
                </a:solidFill>
                <a:ln w="28575">
                  <a:solidFill>
                    <a:schemeClr val="tx1"/>
                  </a:solidFill>
                  <a:miter lim="800000"/>
                </a:ln>
                <a:effectLst>
                  <a:outerShdw blurRad="63500" dist="107763" dir="2700000" algn="ctr" rotWithShape="0">
                    <a:schemeClr val="tx1">
                      <a:alpha val="50000"/>
                    </a:schemeClr>
                  </a:outerShdw>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grpSp>
          <p:grpSp>
            <p:nvGrpSpPr>
              <p:cNvPr id="11277" name="Group 14"/>
              <p:cNvGrpSpPr/>
              <p:nvPr/>
            </p:nvGrpSpPr>
            <p:grpSpPr bwMode="auto">
              <a:xfrm>
                <a:off x="0" y="1320"/>
                <a:ext cx="864" cy="660"/>
                <a:chOff x="0" y="0"/>
                <a:chExt cx="576" cy="256"/>
              </a:xfrm>
            </p:grpSpPr>
            <p:sp>
              <p:nvSpPr>
                <p:cNvPr id="11279" name="Rectangle 15"/>
                <p:cNvSpPr>
                  <a:spLocks noChangeArrowheads="1"/>
                </p:cNvSpPr>
                <p:nvPr/>
              </p:nvSpPr>
              <p:spPr bwMode="auto">
                <a:xfrm>
                  <a:off x="0" y="0"/>
                  <a:ext cx="576" cy="128"/>
                </a:xfrm>
                <a:prstGeom prst="rect">
                  <a:avLst/>
                </a:prstGeom>
                <a:solidFill>
                  <a:schemeClr val="bg1"/>
                </a:solidFill>
                <a:ln w="28575">
                  <a:solidFill>
                    <a:schemeClr val="tx1"/>
                  </a:solidFill>
                  <a:miter lim="800000"/>
                </a:ln>
                <a:effectLst>
                  <a:outerShdw blurRad="63500" dist="107763" dir="2700000" algn="ctr" rotWithShape="0">
                    <a:schemeClr val="tx1">
                      <a:alpha val="50000"/>
                    </a:schemeClr>
                  </a:outerShdw>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11280" name="Rectangle 16"/>
                <p:cNvSpPr>
                  <a:spLocks noChangeArrowheads="1"/>
                </p:cNvSpPr>
                <p:nvPr/>
              </p:nvSpPr>
              <p:spPr bwMode="auto">
                <a:xfrm>
                  <a:off x="0" y="128"/>
                  <a:ext cx="576" cy="128"/>
                </a:xfrm>
                <a:prstGeom prst="rect">
                  <a:avLst/>
                </a:prstGeom>
                <a:solidFill>
                  <a:schemeClr val="bg1"/>
                </a:solidFill>
                <a:ln w="28575">
                  <a:solidFill>
                    <a:schemeClr val="tx1"/>
                  </a:solidFill>
                  <a:miter lim="800000"/>
                </a:ln>
                <a:effectLst>
                  <a:outerShdw blurRad="63500" dist="107763" dir="2700000" algn="ctr" rotWithShape="0">
                    <a:schemeClr val="tx1">
                      <a:alpha val="50000"/>
                    </a:schemeClr>
                  </a:outerShdw>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grpSp>
          <p:grpSp>
            <p:nvGrpSpPr>
              <p:cNvPr id="11278" name="Group 17"/>
              <p:cNvGrpSpPr/>
              <p:nvPr/>
            </p:nvGrpSpPr>
            <p:grpSpPr bwMode="auto">
              <a:xfrm>
                <a:off x="0" y="1980"/>
                <a:ext cx="864" cy="660"/>
                <a:chOff x="0" y="0"/>
                <a:chExt cx="576" cy="256"/>
              </a:xfrm>
            </p:grpSpPr>
            <p:sp>
              <p:nvSpPr>
                <p:cNvPr id="11282" name="Rectangle 18"/>
                <p:cNvSpPr>
                  <a:spLocks noChangeArrowheads="1"/>
                </p:cNvSpPr>
                <p:nvPr/>
              </p:nvSpPr>
              <p:spPr bwMode="auto">
                <a:xfrm>
                  <a:off x="0" y="0"/>
                  <a:ext cx="576" cy="128"/>
                </a:xfrm>
                <a:prstGeom prst="rect">
                  <a:avLst/>
                </a:prstGeom>
                <a:solidFill>
                  <a:schemeClr val="bg1"/>
                </a:solidFill>
                <a:ln w="28575">
                  <a:solidFill>
                    <a:schemeClr val="tx1"/>
                  </a:solidFill>
                  <a:miter lim="800000"/>
                </a:ln>
                <a:effectLst>
                  <a:outerShdw blurRad="63500" dist="107763" dir="2700000" algn="ctr" rotWithShape="0">
                    <a:schemeClr val="tx1">
                      <a:alpha val="50000"/>
                    </a:schemeClr>
                  </a:outerShdw>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11283" name="Rectangle 19"/>
                <p:cNvSpPr>
                  <a:spLocks noChangeArrowheads="1"/>
                </p:cNvSpPr>
                <p:nvPr/>
              </p:nvSpPr>
              <p:spPr bwMode="auto">
                <a:xfrm>
                  <a:off x="0" y="128"/>
                  <a:ext cx="576" cy="128"/>
                </a:xfrm>
                <a:prstGeom prst="rect">
                  <a:avLst/>
                </a:prstGeom>
                <a:solidFill>
                  <a:schemeClr val="bg1"/>
                </a:solidFill>
                <a:ln w="28575">
                  <a:solidFill>
                    <a:schemeClr val="tx1"/>
                  </a:solidFill>
                  <a:miter lim="800000"/>
                </a:ln>
                <a:effectLst>
                  <a:outerShdw blurRad="63500" dist="107763" dir="2700000" algn="ctr" rotWithShape="0">
                    <a:schemeClr val="tx1">
                      <a:alpha val="50000"/>
                    </a:schemeClr>
                  </a:outerShdw>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grpSp>
          <p:sp>
            <p:nvSpPr>
              <p:cNvPr id="11284" name="Rectangle 20"/>
              <p:cNvSpPr>
                <a:spLocks noChangeArrowheads="1"/>
              </p:cNvSpPr>
              <p:nvPr/>
            </p:nvSpPr>
            <p:spPr bwMode="auto">
              <a:xfrm>
                <a:off x="3324" y="144"/>
                <a:ext cx="816" cy="217"/>
              </a:xfrm>
              <a:prstGeom prst="rect">
                <a:avLst/>
              </a:prstGeom>
              <a:solidFill>
                <a:schemeClr val="accent1"/>
              </a:solidFill>
              <a:ln w="28575">
                <a:solidFill>
                  <a:schemeClr val="tx1"/>
                </a:solidFill>
                <a:miter lim="800000"/>
              </a:ln>
              <a:effectLst>
                <a:outerShdw blurRad="63500" dist="107763" dir="2700000" algn="ctr" rotWithShape="0">
                  <a:schemeClr val="tx1">
                    <a:alpha val="50000"/>
                  </a:schemeClr>
                </a:outerShdw>
              </a:effectLst>
            </p:spPr>
            <p:txBody>
              <a:bodyPr wrap="none" anchor="ctr"/>
              <a:lstStyle/>
              <a:p>
                <a:pPr algn="ctr" eaLnBrk="0" hangingPunct="0">
                  <a:buFont typeface="Arial" panose="020B0604020202020204" pitchFamily="34" charset="0"/>
                  <a:buNone/>
                  <a:defRPr/>
                </a:pPr>
                <a:r>
                  <a:rPr lang="en-US" sz="2400">
                    <a:latin typeface="Century Gothic" panose="020B0502020202020204" pitchFamily="34" charset="0"/>
                    <a:ea typeface="宋体" panose="02010600030101010101" pitchFamily="2" charset="-122"/>
                    <a:cs typeface="宋体" panose="02010600030101010101" pitchFamily="2" charset="-122"/>
                  </a:rPr>
                  <a:t>FP Mult</a:t>
                </a:r>
                <a:endParaRPr lang="en-US" sz="2400">
                  <a:latin typeface="Century Gothic" panose="020B0502020202020204" pitchFamily="34" charset="0"/>
                  <a:ea typeface="宋体" panose="02010600030101010101" pitchFamily="2" charset="-122"/>
                  <a:cs typeface="宋体" panose="02010600030101010101" pitchFamily="2" charset="-122"/>
                </a:endParaRPr>
              </a:p>
            </p:txBody>
          </p:sp>
          <p:sp>
            <p:nvSpPr>
              <p:cNvPr id="11285" name="Rectangle 21"/>
              <p:cNvSpPr>
                <a:spLocks noChangeArrowheads="1"/>
              </p:cNvSpPr>
              <p:nvPr/>
            </p:nvSpPr>
            <p:spPr bwMode="auto">
              <a:xfrm>
                <a:off x="3324" y="360"/>
                <a:ext cx="816" cy="216"/>
              </a:xfrm>
              <a:prstGeom prst="rect">
                <a:avLst/>
              </a:prstGeom>
              <a:solidFill>
                <a:schemeClr val="accent1"/>
              </a:solidFill>
              <a:ln w="28575">
                <a:solidFill>
                  <a:schemeClr val="tx1"/>
                </a:solidFill>
                <a:miter lim="800000"/>
              </a:ln>
              <a:effectLst>
                <a:outerShdw blurRad="63500" dist="107763" dir="2700000" algn="ctr" rotWithShape="0">
                  <a:schemeClr val="tx1">
                    <a:alpha val="50000"/>
                  </a:schemeClr>
                </a:outerShdw>
              </a:effectLst>
            </p:spPr>
            <p:txBody>
              <a:bodyPr wrap="none" anchor="ctr"/>
              <a:lstStyle/>
              <a:p>
                <a:pPr algn="ctr" eaLnBrk="0" hangingPunct="0">
                  <a:buFont typeface="Arial" panose="020B0604020202020204" pitchFamily="34" charset="0"/>
                  <a:buNone/>
                  <a:defRPr/>
                </a:pPr>
                <a:r>
                  <a:rPr lang="en-US" sz="2400">
                    <a:latin typeface="Century Gothic" panose="020B0502020202020204" pitchFamily="34" charset="0"/>
                    <a:ea typeface="宋体" panose="02010600030101010101" pitchFamily="2" charset="-122"/>
                    <a:cs typeface="宋体" panose="02010600030101010101" pitchFamily="2" charset="-122"/>
                  </a:rPr>
                  <a:t>FP Mult</a:t>
                </a:r>
                <a:endParaRPr lang="en-US" sz="2400">
                  <a:latin typeface="Century Gothic" panose="020B0502020202020204" pitchFamily="34" charset="0"/>
                  <a:ea typeface="宋体" panose="02010600030101010101" pitchFamily="2" charset="-122"/>
                  <a:cs typeface="宋体" panose="02010600030101010101" pitchFamily="2" charset="-122"/>
                </a:endParaRPr>
              </a:p>
            </p:txBody>
          </p:sp>
          <p:sp>
            <p:nvSpPr>
              <p:cNvPr id="11286" name="Rectangle 22"/>
              <p:cNvSpPr>
                <a:spLocks noChangeArrowheads="1"/>
              </p:cNvSpPr>
              <p:nvPr/>
            </p:nvSpPr>
            <p:spPr bwMode="auto">
              <a:xfrm>
                <a:off x="3324" y="959"/>
                <a:ext cx="816" cy="217"/>
              </a:xfrm>
              <a:prstGeom prst="rect">
                <a:avLst/>
              </a:prstGeom>
              <a:solidFill>
                <a:schemeClr val="accent1"/>
              </a:solidFill>
              <a:ln w="28575">
                <a:solidFill>
                  <a:schemeClr val="tx1"/>
                </a:solidFill>
                <a:miter lim="800000"/>
              </a:ln>
              <a:effectLst>
                <a:outerShdw blurRad="63500" dist="107763" dir="2700000" algn="ctr" rotWithShape="0">
                  <a:schemeClr val="tx1">
                    <a:alpha val="50000"/>
                  </a:schemeClr>
                </a:outerShdw>
              </a:effectLst>
            </p:spPr>
            <p:txBody>
              <a:bodyPr wrap="none" anchor="ctr"/>
              <a:lstStyle/>
              <a:p>
                <a:pPr algn="ctr" eaLnBrk="0" hangingPunct="0">
                  <a:buFont typeface="Arial" panose="020B0604020202020204" pitchFamily="34" charset="0"/>
                  <a:buNone/>
                  <a:defRPr/>
                </a:pPr>
                <a:r>
                  <a:rPr lang="en-US" sz="2000" b="1">
                    <a:latin typeface="Century Gothic" panose="020B0502020202020204" pitchFamily="34" charset="0"/>
                    <a:ea typeface="宋体" panose="02010600030101010101" pitchFamily="2" charset="-122"/>
                    <a:cs typeface="宋体" panose="02010600030101010101" pitchFamily="2" charset="-122"/>
                  </a:rPr>
                  <a:t>FP Divide</a:t>
                </a:r>
                <a:endParaRPr lang="en-US" sz="2000" b="1">
                  <a:latin typeface="Century Gothic" panose="020B0502020202020204" pitchFamily="34" charset="0"/>
                  <a:ea typeface="宋体" panose="02010600030101010101" pitchFamily="2" charset="-122"/>
                  <a:cs typeface="宋体" panose="02010600030101010101" pitchFamily="2" charset="-122"/>
                </a:endParaRPr>
              </a:p>
            </p:txBody>
          </p:sp>
          <p:sp>
            <p:nvSpPr>
              <p:cNvPr id="11287" name="Rectangle 23"/>
              <p:cNvSpPr>
                <a:spLocks noChangeArrowheads="1"/>
              </p:cNvSpPr>
              <p:nvPr/>
            </p:nvSpPr>
            <p:spPr bwMode="auto">
              <a:xfrm>
                <a:off x="3324" y="1487"/>
                <a:ext cx="816" cy="217"/>
              </a:xfrm>
              <a:prstGeom prst="rect">
                <a:avLst/>
              </a:prstGeom>
              <a:solidFill>
                <a:schemeClr val="accent1"/>
              </a:solidFill>
              <a:ln w="28575">
                <a:solidFill>
                  <a:schemeClr val="tx1"/>
                </a:solidFill>
                <a:miter lim="800000"/>
              </a:ln>
              <a:effectLst>
                <a:outerShdw blurRad="63500" dist="107763" dir="2700000" algn="ctr" rotWithShape="0">
                  <a:schemeClr val="tx1">
                    <a:alpha val="50000"/>
                  </a:schemeClr>
                </a:outerShdw>
              </a:effectLst>
            </p:spPr>
            <p:txBody>
              <a:bodyPr wrap="none" anchor="ctr"/>
              <a:lstStyle/>
              <a:p>
                <a:pPr algn="ctr" eaLnBrk="0" hangingPunct="0">
                  <a:buFont typeface="Arial" panose="020B0604020202020204" pitchFamily="34" charset="0"/>
                  <a:buNone/>
                  <a:defRPr/>
                </a:pPr>
                <a:r>
                  <a:rPr lang="en-US" sz="2400">
                    <a:latin typeface="Century Gothic" panose="020B0502020202020204" pitchFamily="34" charset="0"/>
                    <a:ea typeface="宋体" panose="02010600030101010101" pitchFamily="2" charset="-122"/>
                    <a:cs typeface="宋体" panose="02010600030101010101" pitchFamily="2" charset="-122"/>
                  </a:rPr>
                  <a:t>FP Add</a:t>
                </a:r>
                <a:endParaRPr lang="en-US" sz="2400">
                  <a:latin typeface="Century Gothic" panose="020B0502020202020204" pitchFamily="34" charset="0"/>
                  <a:ea typeface="宋体" panose="02010600030101010101" pitchFamily="2" charset="-122"/>
                  <a:cs typeface="宋体" panose="02010600030101010101" pitchFamily="2" charset="-122"/>
                </a:endParaRPr>
              </a:p>
            </p:txBody>
          </p:sp>
          <p:sp>
            <p:nvSpPr>
              <p:cNvPr id="11288" name="Rectangle 24"/>
              <p:cNvSpPr>
                <a:spLocks noChangeArrowheads="1"/>
              </p:cNvSpPr>
              <p:nvPr/>
            </p:nvSpPr>
            <p:spPr bwMode="auto">
              <a:xfrm>
                <a:off x="3324" y="2112"/>
                <a:ext cx="816" cy="216"/>
              </a:xfrm>
              <a:prstGeom prst="rect">
                <a:avLst/>
              </a:prstGeom>
              <a:solidFill>
                <a:schemeClr val="accent1"/>
              </a:solidFill>
              <a:ln w="28575">
                <a:solidFill>
                  <a:schemeClr val="tx1"/>
                </a:solidFill>
                <a:miter lim="800000"/>
              </a:ln>
              <a:effectLst>
                <a:outerShdw blurRad="63500" dist="107763" dir="2700000" algn="ctr" rotWithShape="0">
                  <a:schemeClr val="tx1">
                    <a:alpha val="50000"/>
                  </a:schemeClr>
                </a:outerShdw>
              </a:effectLst>
            </p:spPr>
            <p:txBody>
              <a:bodyPr wrap="none" anchor="ctr"/>
              <a:lstStyle/>
              <a:p>
                <a:pPr algn="ctr" eaLnBrk="0" hangingPunct="0">
                  <a:buFont typeface="Arial" panose="020B0604020202020204" pitchFamily="34" charset="0"/>
                  <a:buNone/>
                  <a:defRPr/>
                </a:pPr>
                <a:r>
                  <a:rPr lang="en-US" sz="2400">
                    <a:latin typeface="Century Gothic" panose="020B0502020202020204" pitchFamily="34" charset="0"/>
                    <a:ea typeface="宋体" panose="02010600030101010101" pitchFamily="2" charset="-122"/>
                    <a:cs typeface="宋体" panose="02010600030101010101" pitchFamily="2" charset="-122"/>
                  </a:rPr>
                  <a:t>Integer</a:t>
                </a:r>
                <a:endParaRPr lang="en-US" sz="2400">
                  <a:latin typeface="Century Gothic" panose="020B0502020202020204" pitchFamily="34" charset="0"/>
                  <a:ea typeface="宋体" panose="02010600030101010101" pitchFamily="2" charset="-122"/>
                  <a:cs typeface="宋体" panose="02010600030101010101" pitchFamily="2" charset="-122"/>
                </a:endParaRPr>
              </a:p>
            </p:txBody>
          </p:sp>
          <p:sp>
            <p:nvSpPr>
              <p:cNvPr id="11289" name="Line 25"/>
              <p:cNvSpPr>
                <a:spLocks noChangeShapeType="1"/>
              </p:cNvSpPr>
              <p:nvPr/>
            </p:nvSpPr>
            <p:spPr bwMode="auto">
              <a:xfrm>
                <a:off x="932" y="182"/>
                <a:ext cx="2400" cy="1"/>
              </a:xfrm>
              <a:prstGeom prst="line">
                <a:avLst/>
              </a:prstGeom>
              <a:noFill/>
              <a:ln w="57150">
                <a:solidFill>
                  <a:schemeClr val="tx1"/>
                </a:solidFill>
                <a:round/>
                <a:tailEnd type="triangle" w="med" len="me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11290" name="Line 26"/>
              <p:cNvSpPr>
                <a:spLocks noChangeShapeType="1"/>
              </p:cNvSpPr>
              <p:nvPr/>
            </p:nvSpPr>
            <p:spPr bwMode="auto">
              <a:xfrm>
                <a:off x="932" y="288"/>
                <a:ext cx="2400" cy="1"/>
              </a:xfrm>
              <a:prstGeom prst="line">
                <a:avLst/>
              </a:prstGeom>
              <a:noFill/>
              <a:ln w="57150">
                <a:solidFill>
                  <a:schemeClr val="tx1"/>
                </a:solidFill>
                <a:round/>
                <a:tailEnd type="triangle" w="med" len="me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11291" name="Line 27"/>
              <p:cNvSpPr>
                <a:spLocks noChangeShapeType="1"/>
              </p:cNvSpPr>
              <p:nvPr/>
            </p:nvSpPr>
            <p:spPr bwMode="auto">
              <a:xfrm>
                <a:off x="932" y="1008"/>
                <a:ext cx="2400" cy="1"/>
              </a:xfrm>
              <a:prstGeom prst="line">
                <a:avLst/>
              </a:prstGeom>
              <a:noFill/>
              <a:ln w="57150">
                <a:solidFill>
                  <a:schemeClr val="tx1"/>
                </a:solidFill>
                <a:round/>
                <a:tailEnd type="triangle" w="med" len="me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11292" name="Line 28"/>
              <p:cNvSpPr>
                <a:spLocks noChangeShapeType="1"/>
              </p:cNvSpPr>
              <p:nvPr/>
            </p:nvSpPr>
            <p:spPr bwMode="auto">
              <a:xfrm>
                <a:off x="932" y="1113"/>
                <a:ext cx="2400" cy="1"/>
              </a:xfrm>
              <a:prstGeom prst="line">
                <a:avLst/>
              </a:prstGeom>
              <a:noFill/>
              <a:ln w="57150">
                <a:solidFill>
                  <a:schemeClr val="tx1"/>
                </a:solidFill>
                <a:round/>
                <a:tailEnd type="triangle" w="med" len="me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11293" name="Line 29"/>
              <p:cNvSpPr>
                <a:spLocks noChangeShapeType="1"/>
              </p:cNvSpPr>
              <p:nvPr/>
            </p:nvSpPr>
            <p:spPr bwMode="auto">
              <a:xfrm>
                <a:off x="933" y="1546"/>
                <a:ext cx="2400" cy="1"/>
              </a:xfrm>
              <a:prstGeom prst="line">
                <a:avLst/>
              </a:prstGeom>
              <a:noFill/>
              <a:ln w="57150">
                <a:solidFill>
                  <a:schemeClr val="tx1"/>
                </a:solidFill>
                <a:round/>
                <a:tailEnd type="triangle" w="med" len="me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11294" name="Line 30"/>
              <p:cNvSpPr>
                <a:spLocks noChangeShapeType="1"/>
              </p:cNvSpPr>
              <p:nvPr/>
            </p:nvSpPr>
            <p:spPr bwMode="auto">
              <a:xfrm>
                <a:off x="933" y="1652"/>
                <a:ext cx="2400" cy="1"/>
              </a:xfrm>
              <a:prstGeom prst="line">
                <a:avLst/>
              </a:prstGeom>
              <a:noFill/>
              <a:ln w="57150">
                <a:solidFill>
                  <a:schemeClr val="tx1"/>
                </a:solidFill>
                <a:round/>
                <a:tailEnd type="triangle" w="med" len="me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11295" name="Line 31"/>
              <p:cNvSpPr>
                <a:spLocks noChangeShapeType="1"/>
              </p:cNvSpPr>
              <p:nvPr/>
            </p:nvSpPr>
            <p:spPr bwMode="auto">
              <a:xfrm>
                <a:off x="932" y="2145"/>
                <a:ext cx="2400" cy="1"/>
              </a:xfrm>
              <a:prstGeom prst="line">
                <a:avLst/>
              </a:prstGeom>
              <a:noFill/>
              <a:ln w="57150">
                <a:solidFill>
                  <a:schemeClr val="tx1"/>
                </a:solidFill>
                <a:round/>
                <a:tailEnd type="triangle" w="med" len="me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11296" name="Line 32"/>
              <p:cNvSpPr>
                <a:spLocks noChangeShapeType="1"/>
              </p:cNvSpPr>
              <p:nvPr/>
            </p:nvSpPr>
            <p:spPr bwMode="auto">
              <a:xfrm>
                <a:off x="932" y="2252"/>
                <a:ext cx="2400" cy="1"/>
              </a:xfrm>
              <a:prstGeom prst="line">
                <a:avLst/>
              </a:prstGeom>
              <a:noFill/>
              <a:ln w="57150">
                <a:solidFill>
                  <a:schemeClr val="tx1"/>
                </a:solidFill>
                <a:round/>
                <a:tailEnd type="triangle" w="med" len="me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11297" name="未知"/>
              <p:cNvSpPr/>
              <p:nvPr/>
            </p:nvSpPr>
            <p:spPr bwMode="auto">
              <a:xfrm>
                <a:off x="3072" y="192"/>
                <a:ext cx="240" cy="223"/>
              </a:xfrm>
              <a:custGeom>
                <a:avLst/>
                <a:gdLst>
                  <a:gd name="T0" fmla="*/ 0 w 240"/>
                  <a:gd name="T1" fmla="*/ 0 h 240"/>
                  <a:gd name="T2" fmla="*/ 0 w 240"/>
                  <a:gd name="T3" fmla="*/ 223 h 240"/>
                  <a:gd name="T4" fmla="*/ 240 w 240"/>
                  <a:gd name="T5" fmla="*/ 223 h 240"/>
                  <a:gd name="T6" fmla="*/ 0 60000 65536"/>
                  <a:gd name="T7" fmla="*/ 0 60000 65536"/>
                  <a:gd name="T8" fmla="*/ 0 60000 65536"/>
                </a:gdLst>
                <a:ahLst/>
                <a:cxnLst>
                  <a:cxn ang="T6">
                    <a:pos x="T0" y="T1"/>
                  </a:cxn>
                  <a:cxn ang="T7">
                    <a:pos x="T2" y="T3"/>
                  </a:cxn>
                  <a:cxn ang="T8">
                    <a:pos x="T4" y="T5"/>
                  </a:cxn>
                </a:cxnLst>
                <a:rect l="0" t="0" r="r" b="b"/>
                <a:pathLst>
                  <a:path w="240" h="240">
                    <a:moveTo>
                      <a:pt x="0" y="0"/>
                    </a:moveTo>
                    <a:lnTo>
                      <a:pt x="0" y="240"/>
                    </a:lnTo>
                    <a:lnTo>
                      <a:pt x="240" y="240"/>
                    </a:lnTo>
                  </a:path>
                </a:pathLst>
              </a:custGeom>
              <a:noFill/>
              <a:ln w="57150" cap="flat" cmpd="sng">
                <a:solidFill>
                  <a:schemeClr val="tx1"/>
                </a:solidFill>
                <a:rou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zh-CN" altLang="en-US"/>
              </a:p>
            </p:txBody>
          </p:sp>
          <p:sp>
            <p:nvSpPr>
              <p:cNvPr id="11298" name="未知"/>
              <p:cNvSpPr/>
              <p:nvPr/>
            </p:nvSpPr>
            <p:spPr bwMode="auto">
              <a:xfrm>
                <a:off x="2990" y="305"/>
                <a:ext cx="322" cy="203"/>
              </a:xfrm>
              <a:custGeom>
                <a:avLst/>
                <a:gdLst>
                  <a:gd name="T0" fmla="*/ 0 w 240"/>
                  <a:gd name="T1" fmla="*/ 0 h 240"/>
                  <a:gd name="T2" fmla="*/ 0 w 240"/>
                  <a:gd name="T3" fmla="*/ 203 h 240"/>
                  <a:gd name="T4" fmla="*/ 322 w 240"/>
                  <a:gd name="T5" fmla="*/ 203 h 240"/>
                  <a:gd name="T6" fmla="*/ 0 60000 65536"/>
                  <a:gd name="T7" fmla="*/ 0 60000 65536"/>
                  <a:gd name="T8" fmla="*/ 0 60000 65536"/>
                </a:gdLst>
                <a:ahLst/>
                <a:cxnLst>
                  <a:cxn ang="T6">
                    <a:pos x="T0" y="T1"/>
                  </a:cxn>
                  <a:cxn ang="T7">
                    <a:pos x="T2" y="T3"/>
                  </a:cxn>
                  <a:cxn ang="T8">
                    <a:pos x="T4" y="T5"/>
                  </a:cxn>
                </a:cxnLst>
                <a:rect l="0" t="0" r="r" b="b"/>
                <a:pathLst>
                  <a:path w="240" h="240">
                    <a:moveTo>
                      <a:pt x="0" y="0"/>
                    </a:moveTo>
                    <a:lnTo>
                      <a:pt x="0" y="240"/>
                    </a:lnTo>
                    <a:lnTo>
                      <a:pt x="240" y="240"/>
                    </a:lnTo>
                  </a:path>
                </a:pathLst>
              </a:custGeom>
              <a:noFill/>
              <a:ln w="57150" cap="flat" cmpd="sng">
                <a:solidFill>
                  <a:schemeClr val="tx1"/>
                </a:solidFill>
                <a:rou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zh-CN" altLang="en-US"/>
              </a:p>
            </p:txBody>
          </p:sp>
          <p:sp>
            <p:nvSpPr>
              <p:cNvPr id="11299" name="未知"/>
              <p:cNvSpPr/>
              <p:nvPr/>
            </p:nvSpPr>
            <p:spPr bwMode="auto">
              <a:xfrm>
                <a:off x="912" y="432"/>
                <a:ext cx="3504" cy="240"/>
              </a:xfrm>
              <a:custGeom>
                <a:avLst/>
                <a:gdLst>
                  <a:gd name="T0" fmla="*/ 3216 w 3504"/>
                  <a:gd name="T1" fmla="*/ 0 h 240"/>
                  <a:gd name="T2" fmla="*/ 3504 w 3504"/>
                  <a:gd name="T3" fmla="*/ 0 h 240"/>
                  <a:gd name="T4" fmla="*/ 3504 w 3504"/>
                  <a:gd name="T5" fmla="*/ 240 h 240"/>
                  <a:gd name="T6" fmla="*/ 0 w 3504"/>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04" h="240">
                    <a:moveTo>
                      <a:pt x="3216" y="0"/>
                    </a:moveTo>
                    <a:lnTo>
                      <a:pt x="3504" y="0"/>
                    </a:lnTo>
                    <a:lnTo>
                      <a:pt x="3504" y="240"/>
                    </a:lnTo>
                    <a:lnTo>
                      <a:pt x="0" y="240"/>
                    </a:lnTo>
                  </a:path>
                </a:pathLst>
              </a:custGeom>
              <a:noFill/>
              <a:ln w="57150" cap="flat" cmpd="sng">
                <a:solidFill>
                  <a:schemeClr val="hlink"/>
                </a:solidFill>
                <a:rou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zh-CN" altLang="en-US"/>
              </a:p>
            </p:txBody>
          </p:sp>
          <p:sp>
            <p:nvSpPr>
              <p:cNvPr id="11300" name="未知"/>
              <p:cNvSpPr/>
              <p:nvPr/>
            </p:nvSpPr>
            <p:spPr bwMode="auto">
              <a:xfrm>
                <a:off x="912" y="1056"/>
                <a:ext cx="3504" cy="240"/>
              </a:xfrm>
              <a:custGeom>
                <a:avLst/>
                <a:gdLst>
                  <a:gd name="T0" fmla="*/ 3216 w 3504"/>
                  <a:gd name="T1" fmla="*/ 0 h 240"/>
                  <a:gd name="T2" fmla="*/ 3504 w 3504"/>
                  <a:gd name="T3" fmla="*/ 0 h 240"/>
                  <a:gd name="T4" fmla="*/ 3504 w 3504"/>
                  <a:gd name="T5" fmla="*/ 240 h 240"/>
                  <a:gd name="T6" fmla="*/ 0 w 3504"/>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04" h="240">
                    <a:moveTo>
                      <a:pt x="3216" y="0"/>
                    </a:moveTo>
                    <a:lnTo>
                      <a:pt x="3504" y="0"/>
                    </a:lnTo>
                    <a:lnTo>
                      <a:pt x="3504" y="240"/>
                    </a:lnTo>
                    <a:lnTo>
                      <a:pt x="0" y="240"/>
                    </a:lnTo>
                  </a:path>
                </a:pathLst>
              </a:custGeom>
              <a:noFill/>
              <a:ln w="57150" cap="flat" cmpd="sng">
                <a:solidFill>
                  <a:schemeClr val="hlink"/>
                </a:solidFill>
                <a:rou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zh-CN" altLang="en-US"/>
              </a:p>
            </p:txBody>
          </p:sp>
          <p:sp>
            <p:nvSpPr>
              <p:cNvPr id="11301" name="未知"/>
              <p:cNvSpPr/>
              <p:nvPr/>
            </p:nvSpPr>
            <p:spPr bwMode="auto">
              <a:xfrm>
                <a:off x="912" y="2208"/>
                <a:ext cx="3504" cy="240"/>
              </a:xfrm>
              <a:custGeom>
                <a:avLst/>
                <a:gdLst>
                  <a:gd name="T0" fmla="*/ 3216 w 3504"/>
                  <a:gd name="T1" fmla="*/ 0 h 240"/>
                  <a:gd name="T2" fmla="*/ 3504 w 3504"/>
                  <a:gd name="T3" fmla="*/ 0 h 240"/>
                  <a:gd name="T4" fmla="*/ 3504 w 3504"/>
                  <a:gd name="T5" fmla="*/ 240 h 240"/>
                  <a:gd name="T6" fmla="*/ 0 w 3504"/>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04" h="240">
                    <a:moveTo>
                      <a:pt x="3216" y="0"/>
                    </a:moveTo>
                    <a:lnTo>
                      <a:pt x="3504" y="0"/>
                    </a:lnTo>
                    <a:lnTo>
                      <a:pt x="3504" y="240"/>
                    </a:lnTo>
                    <a:lnTo>
                      <a:pt x="0" y="240"/>
                    </a:lnTo>
                  </a:path>
                </a:pathLst>
              </a:custGeom>
              <a:noFill/>
              <a:ln w="57150" cap="flat" cmpd="sng">
                <a:solidFill>
                  <a:schemeClr val="hlink"/>
                </a:solidFill>
                <a:rou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zh-CN" altLang="en-US"/>
              </a:p>
            </p:txBody>
          </p:sp>
          <p:sp>
            <p:nvSpPr>
              <p:cNvPr id="11302" name="未知"/>
              <p:cNvSpPr/>
              <p:nvPr/>
            </p:nvSpPr>
            <p:spPr bwMode="auto">
              <a:xfrm>
                <a:off x="912" y="1584"/>
                <a:ext cx="3504" cy="240"/>
              </a:xfrm>
              <a:custGeom>
                <a:avLst/>
                <a:gdLst>
                  <a:gd name="T0" fmla="*/ 3216 w 3504"/>
                  <a:gd name="T1" fmla="*/ 0 h 240"/>
                  <a:gd name="T2" fmla="*/ 3504 w 3504"/>
                  <a:gd name="T3" fmla="*/ 0 h 240"/>
                  <a:gd name="T4" fmla="*/ 3504 w 3504"/>
                  <a:gd name="T5" fmla="*/ 240 h 240"/>
                  <a:gd name="T6" fmla="*/ 0 w 3504"/>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04" h="240">
                    <a:moveTo>
                      <a:pt x="3216" y="0"/>
                    </a:moveTo>
                    <a:lnTo>
                      <a:pt x="3504" y="0"/>
                    </a:lnTo>
                    <a:lnTo>
                      <a:pt x="3504" y="240"/>
                    </a:lnTo>
                    <a:lnTo>
                      <a:pt x="0" y="240"/>
                    </a:lnTo>
                  </a:path>
                </a:pathLst>
              </a:custGeom>
              <a:noFill/>
              <a:ln w="57150" cap="flat" cmpd="sng">
                <a:solidFill>
                  <a:schemeClr val="hlink"/>
                </a:solidFill>
                <a:rou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zh-CN" altLang="en-US"/>
              </a:p>
            </p:txBody>
          </p:sp>
          <p:sp>
            <p:nvSpPr>
              <p:cNvPr id="11303" name="未知"/>
              <p:cNvSpPr/>
              <p:nvPr/>
            </p:nvSpPr>
            <p:spPr bwMode="auto">
              <a:xfrm>
                <a:off x="4128" y="240"/>
                <a:ext cx="288" cy="192"/>
              </a:xfrm>
              <a:custGeom>
                <a:avLst/>
                <a:gdLst>
                  <a:gd name="T0" fmla="*/ 0 w 288"/>
                  <a:gd name="T1" fmla="*/ 0 h 192"/>
                  <a:gd name="T2" fmla="*/ 288 w 288"/>
                  <a:gd name="T3" fmla="*/ 0 h 192"/>
                  <a:gd name="T4" fmla="*/ 288 w 288"/>
                  <a:gd name="T5" fmla="*/ 192 h 192"/>
                  <a:gd name="T6" fmla="*/ 0 60000 65536"/>
                  <a:gd name="T7" fmla="*/ 0 60000 65536"/>
                  <a:gd name="T8" fmla="*/ 0 60000 65536"/>
                </a:gdLst>
                <a:ahLst/>
                <a:cxnLst>
                  <a:cxn ang="T6">
                    <a:pos x="T0" y="T1"/>
                  </a:cxn>
                  <a:cxn ang="T7">
                    <a:pos x="T2" y="T3"/>
                  </a:cxn>
                  <a:cxn ang="T8">
                    <a:pos x="T4" y="T5"/>
                  </a:cxn>
                </a:cxnLst>
                <a:rect l="0" t="0" r="r" b="b"/>
                <a:pathLst>
                  <a:path w="288" h="192">
                    <a:moveTo>
                      <a:pt x="0" y="0"/>
                    </a:moveTo>
                    <a:lnTo>
                      <a:pt x="288" y="0"/>
                    </a:lnTo>
                    <a:lnTo>
                      <a:pt x="288" y="192"/>
                    </a:lnTo>
                  </a:path>
                </a:pathLst>
              </a:custGeom>
              <a:noFill/>
              <a:ln w="57150" cap="flat" cmpd="sng">
                <a:solidFill>
                  <a:schemeClr val="hlink"/>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zh-CN" altLang="en-US"/>
              </a:p>
            </p:txBody>
          </p:sp>
        </p:grpSp>
        <p:sp>
          <p:nvSpPr>
            <p:cNvPr id="11304" name="Line 40"/>
            <p:cNvSpPr>
              <a:spLocks noChangeShapeType="1"/>
            </p:cNvSpPr>
            <p:nvPr/>
          </p:nvSpPr>
          <p:spPr bwMode="auto">
            <a:xfrm>
              <a:off x="4547" y="2352"/>
              <a:ext cx="377" cy="403"/>
            </a:xfrm>
            <a:prstGeom prst="line">
              <a:avLst/>
            </a:prstGeom>
            <a:noFill/>
            <a:ln w="57150">
              <a:solidFill>
                <a:schemeClr val="tx1"/>
              </a:solidFill>
              <a:round/>
              <a:headEnd type="triangle" w="med" len="med"/>
              <a:tailEnd type="triangle" w="med" len="me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11305" name="Text Box 41"/>
            <p:cNvSpPr txBox="1">
              <a:spLocks noChangeArrowheads="1"/>
            </p:cNvSpPr>
            <p:nvPr/>
          </p:nvSpPr>
          <p:spPr bwMode="auto">
            <a:xfrm>
              <a:off x="4484" y="2778"/>
              <a:ext cx="931" cy="302"/>
            </a:xfrm>
            <a:prstGeom prst="rect">
              <a:avLst/>
            </a:prstGeom>
            <a:noFill/>
            <a:ln>
              <a:noFill/>
            </a:ln>
            <a:effectLst/>
          </p:spPr>
          <p:txBody>
            <a:bodyPr wrap="none" anchor="ctr">
              <a:spAutoFit/>
            </a:bodyPr>
            <a:lstStyle/>
            <a:p>
              <a:pPr algn="ctr" eaLnBrk="0" hangingPunct="0">
                <a:buFont typeface="Arial" panose="020B0604020202020204" pitchFamily="34" charset="0"/>
                <a:buNone/>
                <a:defRPr/>
              </a:pPr>
              <a:r>
                <a:rPr lang="en-US" sz="2400">
                  <a:latin typeface="Century Gothic" panose="020B0502020202020204" pitchFamily="34" charset="0"/>
                  <a:ea typeface="宋体" panose="02010600030101010101" pitchFamily="2" charset="-122"/>
                  <a:cs typeface="宋体" panose="02010600030101010101" pitchFamily="2" charset="-122"/>
                </a:rPr>
                <a:t>Memory</a:t>
              </a:r>
              <a:endParaRPr lang="en-US" sz="2400">
                <a:latin typeface="Century Gothic" panose="020B0502020202020204" pitchFamily="34" charset="0"/>
                <a:ea typeface="宋体" panose="02010600030101010101" pitchFamily="2" charset="-122"/>
                <a:cs typeface="宋体" panose="02010600030101010101" pitchFamily="2" charset="-122"/>
              </a:endParaRPr>
            </a:p>
          </p:txBody>
        </p:sp>
        <p:sp>
          <p:nvSpPr>
            <p:cNvPr id="11306" name="Rectangle 42"/>
            <p:cNvSpPr>
              <a:spLocks noChangeArrowheads="1"/>
            </p:cNvSpPr>
            <p:nvPr/>
          </p:nvSpPr>
          <p:spPr bwMode="auto">
            <a:xfrm>
              <a:off x="1709" y="2659"/>
              <a:ext cx="2208" cy="672"/>
            </a:xfrm>
            <a:prstGeom prst="rect">
              <a:avLst/>
            </a:prstGeom>
            <a:solidFill>
              <a:srgbClr val="FF7C80"/>
            </a:solidFill>
            <a:ln w="28575">
              <a:solidFill>
                <a:schemeClr val="tx1"/>
              </a:solidFill>
              <a:miter lim="800000"/>
            </a:ln>
            <a:effectLst>
              <a:outerShdw blurRad="63500" dist="107763" dir="2700000" algn="ctr" rotWithShape="0">
                <a:schemeClr val="tx1">
                  <a:alpha val="50000"/>
                </a:schemeClr>
              </a:outerShdw>
            </a:effectLst>
          </p:spPr>
          <p:txBody>
            <a:bodyPr wrap="none" anchor="ctr"/>
            <a:lstStyle/>
            <a:p>
              <a:pPr algn="ctr" eaLnBrk="0" hangingPunct="0">
                <a:buFont typeface="Arial" panose="020B0604020202020204" pitchFamily="34" charset="0"/>
                <a:buNone/>
                <a:defRPr/>
              </a:pPr>
              <a:r>
                <a:rPr lang="en-US" sz="2400">
                  <a:latin typeface="Century Gothic" panose="020B0502020202020204" pitchFamily="34" charset="0"/>
                  <a:ea typeface="宋体" panose="02010600030101010101" pitchFamily="2" charset="-122"/>
                  <a:cs typeface="宋体" panose="02010600030101010101" pitchFamily="2" charset="-122"/>
                </a:rPr>
                <a:t>SCOREBOARD</a:t>
              </a:r>
              <a:endParaRPr lang="en-US" sz="2400">
                <a:latin typeface="Century Gothic" panose="020B0502020202020204" pitchFamily="34" charset="0"/>
                <a:ea typeface="宋体" panose="02010600030101010101" pitchFamily="2" charset="-122"/>
                <a:cs typeface="宋体" panose="02010600030101010101" pitchFamily="2" charset="-122"/>
              </a:endParaRPr>
            </a:p>
          </p:txBody>
        </p:sp>
        <p:sp>
          <p:nvSpPr>
            <p:cNvPr id="11307" name="未知"/>
            <p:cNvSpPr/>
            <p:nvPr/>
          </p:nvSpPr>
          <p:spPr bwMode="auto">
            <a:xfrm>
              <a:off x="941" y="2659"/>
              <a:ext cx="768" cy="336"/>
            </a:xfrm>
            <a:custGeom>
              <a:avLst/>
              <a:gdLst>
                <a:gd name="T0" fmla="*/ 768 w 816"/>
                <a:gd name="T1" fmla="*/ 336 h 336"/>
                <a:gd name="T2" fmla="*/ 0 w 816"/>
                <a:gd name="T3" fmla="*/ 336 h 336"/>
                <a:gd name="T4" fmla="*/ 0 w 816"/>
                <a:gd name="T5" fmla="*/ 0 h 336"/>
                <a:gd name="T6" fmla="*/ 0 60000 65536"/>
                <a:gd name="T7" fmla="*/ 0 60000 65536"/>
                <a:gd name="T8" fmla="*/ 0 60000 65536"/>
              </a:gdLst>
              <a:ahLst/>
              <a:cxnLst>
                <a:cxn ang="T6">
                  <a:pos x="T0" y="T1"/>
                </a:cxn>
                <a:cxn ang="T7">
                  <a:pos x="T2" y="T3"/>
                </a:cxn>
                <a:cxn ang="T8">
                  <a:pos x="T4" y="T5"/>
                </a:cxn>
              </a:cxnLst>
              <a:rect l="0" t="0" r="r" b="b"/>
              <a:pathLst>
                <a:path w="816" h="336">
                  <a:moveTo>
                    <a:pt x="816" y="336"/>
                  </a:moveTo>
                  <a:lnTo>
                    <a:pt x="0" y="336"/>
                  </a:lnTo>
                  <a:lnTo>
                    <a:pt x="0" y="0"/>
                  </a:lnTo>
                </a:path>
              </a:pathLst>
            </a:custGeom>
            <a:noFill/>
            <a:ln w="76200" cap="flat" cmpd="sng">
              <a:solidFill>
                <a:schemeClr val="accent2"/>
              </a:solidFill>
              <a:rou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zh-CN" alt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9" name="Rectangle 6"/>
          <p:cNvSpPr>
            <a:spLocks noGrp="1" noChangeArrowheads="1"/>
          </p:cNvSpPr>
          <p:nvPr>
            <p:ph type="title"/>
          </p:nvPr>
        </p:nvSpPr>
        <p:spPr/>
        <p:txBody>
          <a:bodyPr/>
          <a:lstStyle/>
          <a:p>
            <a:r>
              <a:rPr lang="en-US" altLang="zh-CN"/>
              <a:t>Scoreboard Implications</a:t>
            </a:r>
            <a:endParaRPr lang="en-US" altLang="zh-CN"/>
          </a:p>
        </p:txBody>
      </p:sp>
      <p:sp>
        <p:nvSpPr>
          <p:cNvPr id="12295" name="Rectangle 7"/>
          <p:cNvSpPr>
            <a:spLocks noGrp="1" noChangeArrowheads="1"/>
          </p:cNvSpPr>
          <p:nvPr>
            <p:ph idx="1"/>
          </p:nvPr>
        </p:nvSpPr>
        <p:spPr/>
        <p:txBody>
          <a:bodyPr/>
          <a:lstStyle/>
          <a:p>
            <a:r>
              <a:rPr lang="en-US" altLang="zh-CN" sz="2800" dirty="0"/>
              <a:t>Solutions for WAR</a:t>
            </a:r>
            <a:endParaRPr lang="en-US" altLang="zh-CN" sz="2800" dirty="0"/>
          </a:p>
          <a:p>
            <a:pPr lvl="1"/>
            <a:r>
              <a:rPr lang="en-US" altLang="zh-CN" sz="2400" dirty="0"/>
              <a:t>Stall writeback until registers have been read</a:t>
            </a:r>
            <a:endParaRPr lang="en-US" altLang="zh-CN" sz="2400" dirty="0"/>
          </a:p>
          <a:p>
            <a:pPr lvl="1"/>
            <a:r>
              <a:rPr lang="en-US" altLang="zh-CN" sz="2400" dirty="0"/>
              <a:t>Read registers only during Read Operands stage</a:t>
            </a:r>
            <a:endParaRPr lang="en-US" altLang="zh-CN" sz="2400" dirty="0"/>
          </a:p>
          <a:p>
            <a:r>
              <a:rPr lang="en-US" altLang="zh-CN" sz="2800" dirty="0"/>
              <a:t>Solution for WAW</a:t>
            </a:r>
            <a:endParaRPr lang="en-US" altLang="zh-CN" sz="2800" dirty="0"/>
          </a:p>
          <a:p>
            <a:pPr lvl="1"/>
            <a:r>
              <a:rPr lang="en-US" altLang="zh-CN" sz="2400" dirty="0"/>
              <a:t>Detect hazard and stall issue of new instruction until other instruction completes</a:t>
            </a:r>
            <a:endParaRPr lang="en-US" altLang="zh-CN" sz="2400" dirty="0"/>
          </a:p>
          <a:p>
            <a:r>
              <a:rPr lang="en-US" altLang="zh-CN" sz="2800" dirty="0"/>
              <a:t>Need to have multiple instructions in execution phase</a:t>
            </a:r>
            <a:endParaRPr lang="en-US" altLang="zh-CN" sz="2800" dirty="0"/>
          </a:p>
          <a:p>
            <a:pPr lvl="1"/>
            <a:r>
              <a:rPr lang="en-US" altLang="zh-CN" sz="2400" dirty="0"/>
              <a:t>=&gt; multiple execution units or pipelined execution units</a:t>
            </a:r>
            <a:endParaRPr lang="en-US" altLang="zh-CN" sz="2400" dirty="0"/>
          </a:p>
        </p:txBody>
      </p:sp>
      <p:sp>
        <p:nvSpPr>
          <p:cNvPr id="2" name="日期占位符 1"/>
          <p:cNvSpPr>
            <a:spLocks noGrp="1"/>
          </p:cNvSpPr>
          <p:nvPr>
            <p:ph type="dt" sz="half" idx="10"/>
          </p:nvPr>
        </p:nvSpPr>
        <p:spPr/>
        <p:txBody>
          <a:bodyPr/>
          <a:lstStyle/>
          <a:p>
            <a:r>
              <a:rPr lang="en-US" altLang="zh-CN"/>
              <a:t>Computer College, NUDT</a:t>
            </a:r>
            <a:endParaRPr lang="zh-CN" altLang="en-US"/>
          </a:p>
        </p:txBody>
      </p:sp>
      <p:sp>
        <p:nvSpPr>
          <p:cNvPr id="3" name="页脚占位符 2"/>
          <p:cNvSpPr>
            <a:spLocks noGrp="1"/>
          </p:cNvSpPr>
          <p:nvPr>
            <p:ph type="ftr" sz="quarter" idx="11"/>
          </p:nvPr>
        </p:nvSpPr>
        <p:spPr/>
        <p:txBody>
          <a:bodyPr/>
          <a:lstStyle/>
          <a:p>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fld id="{7C72C6EC-406E-4428-B66F-6186EBA85BDB}" type="slidenum">
              <a:rPr lang="zh-CN" altLang="en-US"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295">
                                            <p:txEl>
                                              <p:pRg st="0" end="0"/>
                                            </p:txEl>
                                          </p:spTgt>
                                        </p:tgtEl>
                                        <p:attrNameLst>
                                          <p:attrName>style.visibility</p:attrName>
                                        </p:attrNameLst>
                                      </p:cBhvr>
                                      <p:to>
                                        <p:strVal val="visible"/>
                                      </p:to>
                                    </p:set>
                                    <p:anim calcmode="lin" valueType="num">
                                      <p:cBhvr additive="base">
                                        <p:cTn id="7" dur="500" fill="hold"/>
                                        <p:tgtEl>
                                          <p:spTgt spid="122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29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295">
                                            <p:txEl>
                                              <p:pRg st="1" end="1"/>
                                            </p:txEl>
                                          </p:spTgt>
                                        </p:tgtEl>
                                        <p:attrNameLst>
                                          <p:attrName>style.visibility</p:attrName>
                                        </p:attrNameLst>
                                      </p:cBhvr>
                                      <p:to>
                                        <p:strVal val="visible"/>
                                      </p:to>
                                    </p:set>
                                    <p:anim calcmode="lin" valueType="num">
                                      <p:cBhvr additive="base">
                                        <p:cTn id="11" dur="500" fill="hold"/>
                                        <p:tgtEl>
                                          <p:spTgt spid="1229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229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2295">
                                            <p:txEl>
                                              <p:pRg st="2" end="2"/>
                                            </p:txEl>
                                          </p:spTgt>
                                        </p:tgtEl>
                                        <p:attrNameLst>
                                          <p:attrName>style.visibility</p:attrName>
                                        </p:attrNameLst>
                                      </p:cBhvr>
                                      <p:to>
                                        <p:strVal val="visible"/>
                                      </p:to>
                                    </p:set>
                                    <p:anim calcmode="lin" valueType="num">
                                      <p:cBhvr additive="base">
                                        <p:cTn id="15" dur="500" fill="hold"/>
                                        <p:tgtEl>
                                          <p:spTgt spid="1229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22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2295">
                                            <p:txEl>
                                              <p:pRg st="3" end="3"/>
                                            </p:txEl>
                                          </p:spTgt>
                                        </p:tgtEl>
                                        <p:attrNameLst>
                                          <p:attrName>style.visibility</p:attrName>
                                        </p:attrNameLst>
                                      </p:cBhvr>
                                      <p:to>
                                        <p:strVal val="visible"/>
                                      </p:to>
                                    </p:set>
                                    <p:anim calcmode="lin" valueType="num">
                                      <p:cBhvr additive="base">
                                        <p:cTn id="21" dur="500" fill="hold"/>
                                        <p:tgtEl>
                                          <p:spTgt spid="12295">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229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2295">
                                            <p:txEl>
                                              <p:pRg st="4" end="4"/>
                                            </p:txEl>
                                          </p:spTgt>
                                        </p:tgtEl>
                                        <p:attrNameLst>
                                          <p:attrName>style.visibility</p:attrName>
                                        </p:attrNameLst>
                                      </p:cBhvr>
                                      <p:to>
                                        <p:strVal val="visible"/>
                                      </p:to>
                                    </p:set>
                                    <p:anim calcmode="lin" valueType="num">
                                      <p:cBhvr additive="base">
                                        <p:cTn id="25" dur="500" fill="hold"/>
                                        <p:tgtEl>
                                          <p:spTgt spid="12295">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229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autoUpdateAnimBg="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6"/>
          <p:cNvSpPr>
            <a:spLocks noGrp="1" noChangeArrowheads="1"/>
          </p:cNvSpPr>
          <p:nvPr>
            <p:ph type="title"/>
          </p:nvPr>
        </p:nvSpPr>
        <p:spPr/>
        <p:txBody>
          <a:bodyPr/>
          <a:lstStyle/>
          <a:p>
            <a:r>
              <a:rPr lang="en-US" altLang="zh-CN" dirty="0"/>
              <a:t>The 1st Stages: Issue</a:t>
            </a:r>
            <a:endParaRPr lang="en-US" altLang="zh-CN" dirty="0"/>
          </a:p>
        </p:txBody>
      </p:sp>
      <p:sp>
        <p:nvSpPr>
          <p:cNvPr id="13319" name="Rectangle 7"/>
          <p:cNvSpPr>
            <a:spLocks noGrp="1" noChangeArrowheads="1"/>
          </p:cNvSpPr>
          <p:nvPr>
            <p:ph type="body" idx="1"/>
          </p:nvPr>
        </p:nvSpPr>
        <p:spPr/>
        <p:txBody>
          <a:bodyPr/>
          <a:lstStyle/>
          <a:p>
            <a:r>
              <a:rPr lang="en-US" altLang="zh-CN"/>
              <a:t>Issue -- Decode instructions &amp; check for structural hazards (ID1)</a:t>
            </a:r>
            <a:endParaRPr lang="en-US" altLang="zh-CN"/>
          </a:p>
          <a:p>
            <a:pPr lvl="1"/>
            <a:r>
              <a:rPr lang="en-US" altLang="zh-CN"/>
              <a:t>Instructions issued in program order </a:t>
            </a:r>
            <a:br>
              <a:rPr lang="en-US" altLang="zh-CN"/>
            </a:br>
            <a:r>
              <a:rPr lang="en-US" altLang="zh-CN"/>
              <a:t>(for hazard checking)</a:t>
            </a:r>
            <a:endParaRPr lang="en-US" altLang="zh-CN"/>
          </a:p>
          <a:p>
            <a:pPr lvl="1"/>
            <a:r>
              <a:rPr lang="en-US" altLang="zh-CN"/>
              <a:t>Don</a:t>
            </a:r>
            <a:r>
              <a:rPr lang="en-US" altLang="en-US"/>
              <a:t>’</a:t>
            </a:r>
            <a:r>
              <a:rPr lang="en-US" altLang="zh-CN"/>
              <a:t>t issue if structural hazard</a:t>
            </a:r>
            <a:endParaRPr lang="en-US" altLang="zh-CN"/>
          </a:p>
          <a:p>
            <a:pPr lvl="1"/>
            <a:r>
              <a:rPr lang="en-US" altLang="zh-CN"/>
              <a:t>Don</a:t>
            </a:r>
            <a:r>
              <a:rPr lang="en-US" altLang="en-US"/>
              <a:t>’</a:t>
            </a:r>
            <a:r>
              <a:rPr lang="en-US" altLang="zh-CN"/>
              <a:t>t issue if instruction is output dependent on any previously issued but uncompleted instruction </a:t>
            </a:r>
            <a:br>
              <a:rPr lang="en-US" altLang="zh-CN"/>
            </a:br>
            <a:r>
              <a:rPr lang="en-US" altLang="zh-CN"/>
              <a:t>(no WAW hazards) 	</a:t>
            </a:r>
            <a:endParaRPr lang="en-US" altLang="zh-CN"/>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7C72C6EC-406E-4428-B66F-6186EBA85BDB}" type="slidenum">
              <a:rPr lang="zh-CN" altLang="en-US"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319">
                                            <p:txEl>
                                              <p:pRg st="0" end="0"/>
                                            </p:txEl>
                                          </p:spTgt>
                                        </p:tgtEl>
                                        <p:attrNameLst>
                                          <p:attrName>style.visibility</p:attrName>
                                        </p:attrNameLst>
                                      </p:cBhvr>
                                      <p:to>
                                        <p:strVal val="visible"/>
                                      </p:to>
                                    </p:set>
                                    <p:anim calcmode="lin" valueType="num">
                                      <p:cBhvr additive="base">
                                        <p:cTn id="7" dur="500" fill="hold"/>
                                        <p:tgtEl>
                                          <p:spTgt spid="133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331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319">
                                            <p:txEl>
                                              <p:pRg st="1" end="1"/>
                                            </p:txEl>
                                          </p:spTgt>
                                        </p:tgtEl>
                                        <p:attrNameLst>
                                          <p:attrName>style.visibility</p:attrName>
                                        </p:attrNameLst>
                                      </p:cBhvr>
                                      <p:to>
                                        <p:strVal val="visible"/>
                                      </p:to>
                                    </p:set>
                                    <p:anim calcmode="lin" valueType="num">
                                      <p:cBhvr additive="base">
                                        <p:cTn id="11" dur="500" fill="hold"/>
                                        <p:tgtEl>
                                          <p:spTgt spid="1331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331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3319">
                                            <p:txEl>
                                              <p:pRg st="2" end="2"/>
                                            </p:txEl>
                                          </p:spTgt>
                                        </p:tgtEl>
                                        <p:attrNameLst>
                                          <p:attrName>style.visibility</p:attrName>
                                        </p:attrNameLst>
                                      </p:cBhvr>
                                      <p:to>
                                        <p:strVal val="visible"/>
                                      </p:to>
                                    </p:set>
                                    <p:anim calcmode="lin" valueType="num">
                                      <p:cBhvr additive="base">
                                        <p:cTn id="15" dur="500" fill="hold"/>
                                        <p:tgtEl>
                                          <p:spTgt spid="1331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331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3319">
                                            <p:txEl>
                                              <p:pRg st="3" end="3"/>
                                            </p:txEl>
                                          </p:spTgt>
                                        </p:tgtEl>
                                        <p:attrNameLst>
                                          <p:attrName>style.visibility</p:attrName>
                                        </p:attrNameLst>
                                      </p:cBhvr>
                                      <p:to>
                                        <p:strVal val="visible"/>
                                      </p:to>
                                    </p:set>
                                    <p:anim calcmode="lin" valueType="num">
                                      <p:cBhvr additive="base">
                                        <p:cTn id="19" dur="500" fill="hold"/>
                                        <p:tgtEl>
                                          <p:spTgt spid="13319">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331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autoUpdateAnimBg="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7" name="Rectangle 10"/>
          <p:cNvSpPr>
            <a:spLocks noGrp="1" noChangeArrowheads="1"/>
          </p:cNvSpPr>
          <p:nvPr>
            <p:ph type="title"/>
          </p:nvPr>
        </p:nvSpPr>
        <p:spPr/>
        <p:txBody>
          <a:bodyPr/>
          <a:lstStyle/>
          <a:p>
            <a:r>
              <a:rPr lang="en-US" altLang="zh-CN" dirty="0"/>
              <a:t>The 2nd Stages: Read Operands</a:t>
            </a:r>
            <a:endParaRPr lang="en-US" altLang="zh-CN" dirty="0"/>
          </a:p>
        </p:txBody>
      </p:sp>
      <p:sp>
        <p:nvSpPr>
          <p:cNvPr id="14347" name="Rectangle 11"/>
          <p:cNvSpPr>
            <a:spLocks noGrp="1" noChangeArrowheads="1"/>
          </p:cNvSpPr>
          <p:nvPr>
            <p:ph type="body" idx="1"/>
          </p:nvPr>
        </p:nvSpPr>
        <p:spPr/>
        <p:txBody>
          <a:bodyPr/>
          <a:lstStyle/>
          <a:p>
            <a:r>
              <a:rPr lang="en-US" altLang="zh-CN"/>
              <a:t>Read Operands -- Wait until no data hazards, then read operands (ID2)</a:t>
            </a:r>
            <a:endParaRPr lang="en-US" altLang="zh-CN"/>
          </a:p>
          <a:p>
            <a:pPr lvl="1"/>
            <a:r>
              <a:rPr lang="en-US" altLang="zh-CN"/>
              <a:t> All real dependencies resolved in this stage, since we wait for instructions to write back data</a:t>
            </a:r>
            <a:br>
              <a:rPr lang="en-US" altLang="zh-CN"/>
            </a:br>
            <a:r>
              <a:rPr lang="en-US" altLang="zh-CN"/>
              <a:t> (RAW hazards) </a:t>
            </a:r>
            <a:endParaRPr lang="en-US" altLang="zh-CN"/>
          </a:p>
          <a:p>
            <a:pPr lvl="1"/>
            <a:r>
              <a:rPr lang="en-US" altLang="zh-CN"/>
              <a:t>No forwarding of data in this model !</a:t>
            </a:r>
            <a:endParaRPr lang="en-US" altLang="zh-CN"/>
          </a:p>
          <a:p>
            <a:pPr lvl="2"/>
            <a:r>
              <a:rPr lang="en-US" altLang="zh-CN"/>
              <a:t>Data can not be used until in registers</a:t>
            </a:r>
            <a:endParaRPr lang="en-US" altLang="zh-CN"/>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7C72C6EC-406E-4428-B66F-6186EBA85BDB}" type="slidenum">
              <a:rPr lang="zh-CN" altLang="en-US"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347">
                                            <p:txEl>
                                              <p:pRg st="0" end="0"/>
                                            </p:txEl>
                                          </p:spTgt>
                                        </p:tgtEl>
                                        <p:attrNameLst>
                                          <p:attrName>style.visibility</p:attrName>
                                        </p:attrNameLst>
                                      </p:cBhvr>
                                      <p:to>
                                        <p:strVal val="visible"/>
                                      </p:to>
                                    </p:set>
                                    <p:anim calcmode="lin" valueType="num">
                                      <p:cBhvr additive="base">
                                        <p:cTn id="7" dur="500" fill="hold"/>
                                        <p:tgtEl>
                                          <p:spTgt spid="143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43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347">
                                            <p:txEl>
                                              <p:pRg st="1" end="1"/>
                                            </p:txEl>
                                          </p:spTgt>
                                        </p:tgtEl>
                                        <p:attrNameLst>
                                          <p:attrName>style.visibility</p:attrName>
                                        </p:attrNameLst>
                                      </p:cBhvr>
                                      <p:to>
                                        <p:strVal val="visible"/>
                                      </p:to>
                                    </p:set>
                                    <p:anim calcmode="lin" valueType="num">
                                      <p:cBhvr additive="base">
                                        <p:cTn id="11" dur="500" fill="hold"/>
                                        <p:tgtEl>
                                          <p:spTgt spid="1434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434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347">
                                            <p:txEl>
                                              <p:pRg st="2" end="2"/>
                                            </p:txEl>
                                          </p:spTgt>
                                        </p:tgtEl>
                                        <p:attrNameLst>
                                          <p:attrName>style.visibility</p:attrName>
                                        </p:attrNameLst>
                                      </p:cBhvr>
                                      <p:to>
                                        <p:strVal val="visible"/>
                                      </p:to>
                                    </p:set>
                                    <p:anim calcmode="lin" valueType="num">
                                      <p:cBhvr additive="base">
                                        <p:cTn id="15" dur="500" fill="hold"/>
                                        <p:tgtEl>
                                          <p:spTgt spid="1434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434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4347">
                                            <p:txEl>
                                              <p:pRg st="3" end="3"/>
                                            </p:txEl>
                                          </p:spTgt>
                                        </p:tgtEl>
                                        <p:attrNameLst>
                                          <p:attrName>style.visibility</p:attrName>
                                        </p:attrNameLst>
                                      </p:cBhvr>
                                      <p:to>
                                        <p:strVal val="visible"/>
                                      </p:to>
                                    </p:set>
                                    <p:anim calcmode="lin" valueType="num">
                                      <p:cBhvr additive="base">
                                        <p:cTn id="19" dur="500" fill="hold"/>
                                        <p:tgtEl>
                                          <p:spTgt spid="1434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434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7" grpId="0" autoUpdateAnimBg="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1" name="Rectangle 6"/>
          <p:cNvSpPr>
            <a:spLocks noGrp="1" noChangeArrowheads="1"/>
          </p:cNvSpPr>
          <p:nvPr>
            <p:ph type="title"/>
          </p:nvPr>
        </p:nvSpPr>
        <p:spPr/>
        <p:txBody>
          <a:bodyPr/>
          <a:lstStyle/>
          <a:p>
            <a:r>
              <a:rPr lang="en-US" altLang="zh-CN" dirty="0"/>
              <a:t>The 3rd Stages: Execution</a:t>
            </a:r>
            <a:endParaRPr lang="en-US" altLang="zh-CN" dirty="0"/>
          </a:p>
        </p:txBody>
      </p:sp>
      <p:sp>
        <p:nvSpPr>
          <p:cNvPr id="15367" name="Rectangle 7"/>
          <p:cNvSpPr>
            <a:spLocks noGrp="1" noChangeArrowheads="1"/>
          </p:cNvSpPr>
          <p:nvPr>
            <p:ph type="body" idx="1"/>
          </p:nvPr>
        </p:nvSpPr>
        <p:spPr/>
        <p:txBody>
          <a:bodyPr/>
          <a:lstStyle/>
          <a:p>
            <a:r>
              <a:rPr lang="en-US" altLang="zh-CN"/>
              <a:t>Execution -- operate on operands (EX)</a:t>
            </a:r>
            <a:endParaRPr lang="en-US" altLang="zh-CN"/>
          </a:p>
          <a:p>
            <a:pPr lvl="1"/>
            <a:r>
              <a:rPr lang="en-US" altLang="zh-CN"/>
              <a:t>The functional unit begins execution upon receiving operands</a:t>
            </a:r>
            <a:endParaRPr lang="en-US" altLang="zh-CN"/>
          </a:p>
          <a:p>
            <a:pPr lvl="1"/>
            <a:r>
              <a:rPr lang="en-US" altLang="zh-CN"/>
              <a:t>When the result is ready, it notifies the scoreboard that it has completed execution</a:t>
            </a:r>
            <a:endParaRPr lang="en-US" altLang="zh-CN"/>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7C72C6EC-406E-4428-B66F-6186EBA85BDB}" type="slidenum">
              <a:rPr lang="zh-CN" altLang="en-US"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367">
                                            <p:txEl>
                                              <p:pRg st="0" end="0"/>
                                            </p:txEl>
                                          </p:spTgt>
                                        </p:tgtEl>
                                        <p:attrNameLst>
                                          <p:attrName>style.visibility</p:attrName>
                                        </p:attrNameLst>
                                      </p:cBhvr>
                                      <p:to>
                                        <p:strVal val="visible"/>
                                      </p:to>
                                    </p:set>
                                    <p:anim calcmode="lin" valueType="num">
                                      <p:cBhvr additive="base">
                                        <p:cTn id="7" dur="500" fill="hold"/>
                                        <p:tgtEl>
                                          <p:spTgt spid="153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36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367">
                                            <p:txEl>
                                              <p:pRg st="1" end="1"/>
                                            </p:txEl>
                                          </p:spTgt>
                                        </p:tgtEl>
                                        <p:attrNameLst>
                                          <p:attrName>style.visibility</p:attrName>
                                        </p:attrNameLst>
                                      </p:cBhvr>
                                      <p:to>
                                        <p:strVal val="visible"/>
                                      </p:to>
                                    </p:set>
                                    <p:anim calcmode="lin" valueType="num">
                                      <p:cBhvr additive="base">
                                        <p:cTn id="11" dur="500" fill="hold"/>
                                        <p:tgtEl>
                                          <p:spTgt spid="1536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536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367">
                                            <p:txEl>
                                              <p:pRg st="2" end="2"/>
                                            </p:txEl>
                                          </p:spTgt>
                                        </p:tgtEl>
                                        <p:attrNameLst>
                                          <p:attrName>style.visibility</p:attrName>
                                        </p:attrNameLst>
                                      </p:cBhvr>
                                      <p:to>
                                        <p:strVal val="visible"/>
                                      </p:to>
                                    </p:set>
                                    <p:anim calcmode="lin" valueType="num">
                                      <p:cBhvr additive="base">
                                        <p:cTn id="15" dur="500" fill="hold"/>
                                        <p:tgtEl>
                                          <p:spTgt spid="1536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36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autoUpdateAnimBg="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5" name="Rectangle 6"/>
          <p:cNvSpPr>
            <a:spLocks noGrp="1" noChangeArrowheads="1"/>
          </p:cNvSpPr>
          <p:nvPr>
            <p:ph type="title"/>
          </p:nvPr>
        </p:nvSpPr>
        <p:spPr/>
        <p:txBody>
          <a:bodyPr/>
          <a:lstStyle/>
          <a:p>
            <a:r>
              <a:rPr lang="en-US" altLang="zh-CN" dirty="0"/>
              <a:t>The 4th Stages: Write Result</a:t>
            </a:r>
            <a:endParaRPr lang="en-US" altLang="zh-CN" dirty="0"/>
          </a:p>
        </p:txBody>
      </p:sp>
      <p:sp>
        <p:nvSpPr>
          <p:cNvPr id="16391" name="Rectangle 7"/>
          <p:cNvSpPr>
            <a:spLocks noGrp="1" noChangeArrowheads="1"/>
          </p:cNvSpPr>
          <p:nvPr>
            <p:ph type="body" idx="1"/>
          </p:nvPr>
        </p:nvSpPr>
        <p:spPr/>
        <p:txBody>
          <a:bodyPr/>
          <a:lstStyle/>
          <a:p>
            <a:r>
              <a:rPr lang="en-US" altLang="zh-CN"/>
              <a:t>Write result -- finish execution (WB)</a:t>
            </a:r>
            <a:endParaRPr lang="en-US" altLang="zh-CN"/>
          </a:p>
          <a:p>
            <a:pPr lvl="1"/>
            <a:r>
              <a:rPr lang="en-US" altLang="zh-CN"/>
              <a:t>Stall until no WAR hazards with previous instructions</a:t>
            </a:r>
            <a:endParaRPr lang="en-US" altLang="zh-CN"/>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7C72C6EC-406E-4428-B66F-6186EBA85BDB}" type="slidenum">
              <a:rPr lang="zh-CN" altLang="en-US"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391">
                                            <p:txEl>
                                              <p:pRg st="0" end="0"/>
                                            </p:txEl>
                                          </p:spTgt>
                                        </p:tgtEl>
                                        <p:attrNameLst>
                                          <p:attrName>style.visibility</p:attrName>
                                        </p:attrNameLst>
                                      </p:cBhvr>
                                      <p:to>
                                        <p:strVal val="visible"/>
                                      </p:to>
                                    </p:set>
                                    <p:anim calcmode="lin" valueType="num">
                                      <p:cBhvr additive="base">
                                        <p:cTn id="7" dur="500" fill="hold"/>
                                        <p:tgtEl>
                                          <p:spTgt spid="163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639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391">
                                            <p:txEl>
                                              <p:pRg st="1" end="1"/>
                                            </p:txEl>
                                          </p:spTgt>
                                        </p:tgtEl>
                                        <p:attrNameLst>
                                          <p:attrName>style.visibility</p:attrName>
                                        </p:attrNameLst>
                                      </p:cBhvr>
                                      <p:to>
                                        <p:strVal val="visible"/>
                                      </p:to>
                                    </p:set>
                                    <p:anim calcmode="lin" valueType="num">
                                      <p:cBhvr additive="base">
                                        <p:cTn id="11" dur="500" fill="hold"/>
                                        <p:tgtEl>
                                          <p:spTgt spid="1639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639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autoUpdateAnimBg="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Rectangle 6"/>
          <p:cNvSpPr>
            <a:spLocks noGrp="1" noChangeArrowheads="1"/>
          </p:cNvSpPr>
          <p:nvPr>
            <p:ph type="title"/>
          </p:nvPr>
        </p:nvSpPr>
        <p:spPr/>
        <p:txBody>
          <a:bodyPr/>
          <a:lstStyle/>
          <a:p>
            <a:r>
              <a:rPr lang="en-US" altLang="zh-CN"/>
              <a:t>Three Parts of the Scoreboard</a:t>
            </a:r>
            <a:endParaRPr lang="en-US" altLang="zh-CN"/>
          </a:p>
        </p:txBody>
      </p:sp>
      <p:sp>
        <p:nvSpPr>
          <p:cNvPr id="17415" name="Rectangle 7"/>
          <p:cNvSpPr>
            <a:spLocks noGrp="1" noChangeArrowheads="1"/>
          </p:cNvSpPr>
          <p:nvPr>
            <p:ph type="body" idx="1"/>
          </p:nvPr>
        </p:nvSpPr>
        <p:spPr/>
        <p:txBody>
          <a:bodyPr/>
          <a:lstStyle/>
          <a:p>
            <a:r>
              <a:rPr lang="en-US" altLang="zh-CN"/>
              <a:t>Instruction status</a:t>
            </a:r>
            <a:endParaRPr lang="en-US" altLang="zh-CN"/>
          </a:p>
          <a:p>
            <a:pPr lvl="1"/>
            <a:r>
              <a:rPr lang="en-US" altLang="zh-CN"/>
              <a:t>Which of 4 steps the instruction is in</a:t>
            </a:r>
            <a:endParaRPr lang="en-US" altLang="zh-CN"/>
          </a:p>
          <a:p>
            <a:r>
              <a:rPr lang="en-US" altLang="zh-CN"/>
              <a:t>Register result status</a:t>
            </a:r>
            <a:endParaRPr lang="en-US" altLang="zh-CN"/>
          </a:p>
          <a:p>
            <a:pPr lvl="1"/>
            <a:r>
              <a:rPr lang="en-US" altLang="zh-CN"/>
              <a:t>Indicates which functional unit will write each register, if one exists</a:t>
            </a:r>
            <a:endParaRPr lang="en-US" altLang="zh-CN"/>
          </a:p>
          <a:p>
            <a:pPr lvl="1"/>
            <a:r>
              <a:rPr lang="en-US" altLang="zh-CN"/>
              <a:t>Blank when no pending instructions will write that register</a:t>
            </a:r>
            <a:endParaRPr lang="en-US" altLang="zh-CN"/>
          </a:p>
          <a:p>
            <a:r>
              <a:rPr lang="en-US" altLang="zh-CN"/>
              <a:t>Functional unit status</a:t>
            </a:r>
            <a:endParaRPr lang="en-US" altLang="zh-CN"/>
          </a:p>
          <a:p>
            <a:pPr lvl="1"/>
            <a:r>
              <a:rPr lang="en-US" altLang="zh-CN"/>
              <a:t>Indicates the state of the FU</a:t>
            </a:r>
            <a:endParaRPr lang="en-US" altLang="zh-CN"/>
          </a:p>
          <a:p>
            <a:pPr lvl="1"/>
            <a:r>
              <a:rPr lang="en-US" altLang="zh-CN"/>
              <a:t>9 fields for each functional unit</a:t>
            </a:r>
            <a:endParaRPr lang="en-US" altLang="zh-CN"/>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7C72C6EC-406E-4428-B66F-6186EBA85BDB}" type="slidenum">
              <a:rPr lang="zh-CN" altLang="en-US"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415">
                                            <p:txEl>
                                              <p:pRg st="0" end="0"/>
                                            </p:txEl>
                                          </p:spTgt>
                                        </p:tgtEl>
                                        <p:attrNameLst>
                                          <p:attrName>style.visibility</p:attrName>
                                        </p:attrNameLst>
                                      </p:cBhvr>
                                      <p:to>
                                        <p:strVal val="visible"/>
                                      </p:to>
                                    </p:set>
                                    <p:anim calcmode="lin" valueType="num">
                                      <p:cBhvr additive="base">
                                        <p:cTn id="7" dur="500" fill="hold"/>
                                        <p:tgtEl>
                                          <p:spTgt spid="174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74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415">
                                            <p:txEl>
                                              <p:pRg st="1" end="1"/>
                                            </p:txEl>
                                          </p:spTgt>
                                        </p:tgtEl>
                                        <p:attrNameLst>
                                          <p:attrName>style.visibility</p:attrName>
                                        </p:attrNameLst>
                                      </p:cBhvr>
                                      <p:to>
                                        <p:strVal val="visible"/>
                                      </p:to>
                                    </p:set>
                                    <p:anim calcmode="lin" valueType="num">
                                      <p:cBhvr additive="base">
                                        <p:cTn id="13" dur="500" fill="hold"/>
                                        <p:tgtEl>
                                          <p:spTgt spid="1741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74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7415">
                                            <p:txEl>
                                              <p:pRg st="2" end="2"/>
                                            </p:txEl>
                                          </p:spTgt>
                                        </p:tgtEl>
                                        <p:attrNameLst>
                                          <p:attrName>style.visibility</p:attrName>
                                        </p:attrNameLst>
                                      </p:cBhvr>
                                      <p:to>
                                        <p:strVal val="visible"/>
                                      </p:to>
                                    </p:set>
                                    <p:anim calcmode="lin" valueType="num">
                                      <p:cBhvr additive="base">
                                        <p:cTn id="19" dur="500" fill="hold"/>
                                        <p:tgtEl>
                                          <p:spTgt spid="1741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741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7415">
                                            <p:txEl>
                                              <p:pRg st="3" end="3"/>
                                            </p:txEl>
                                          </p:spTgt>
                                        </p:tgtEl>
                                        <p:attrNameLst>
                                          <p:attrName>style.visibility</p:attrName>
                                        </p:attrNameLst>
                                      </p:cBhvr>
                                      <p:to>
                                        <p:strVal val="visible"/>
                                      </p:to>
                                    </p:set>
                                    <p:anim calcmode="lin" valueType="num">
                                      <p:cBhvr additive="base">
                                        <p:cTn id="23" dur="500" fill="hold"/>
                                        <p:tgtEl>
                                          <p:spTgt spid="1741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741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7415">
                                            <p:txEl>
                                              <p:pRg st="4" end="4"/>
                                            </p:txEl>
                                          </p:spTgt>
                                        </p:tgtEl>
                                        <p:attrNameLst>
                                          <p:attrName>style.visibility</p:attrName>
                                        </p:attrNameLst>
                                      </p:cBhvr>
                                      <p:to>
                                        <p:strVal val="visible"/>
                                      </p:to>
                                    </p:set>
                                    <p:anim calcmode="lin" valueType="num">
                                      <p:cBhvr additive="base">
                                        <p:cTn id="27" dur="500" fill="hold"/>
                                        <p:tgtEl>
                                          <p:spTgt spid="1741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74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7415">
                                            <p:txEl>
                                              <p:pRg st="5" end="5"/>
                                            </p:txEl>
                                          </p:spTgt>
                                        </p:tgtEl>
                                        <p:attrNameLst>
                                          <p:attrName>style.visibility</p:attrName>
                                        </p:attrNameLst>
                                      </p:cBhvr>
                                      <p:to>
                                        <p:strVal val="visible"/>
                                      </p:to>
                                    </p:set>
                                    <p:anim calcmode="lin" valueType="num">
                                      <p:cBhvr additive="base">
                                        <p:cTn id="33" dur="500" fill="hold"/>
                                        <p:tgtEl>
                                          <p:spTgt spid="17415">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7415">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7415">
                                            <p:txEl>
                                              <p:pRg st="6" end="6"/>
                                            </p:txEl>
                                          </p:spTgt>
                                        </p:tgtEl>
                                        <p:attrNameLst>
                                          <p:attrName>style.visibility</p:attrName>
                                        </p:attrNameLst>
                                      </p:cBhvr>
                                      <p:to>
                                        <p:strVal val="visible"/>
                                      </p:to>
                                    </p:set>
                                    <p:anim calcmode="lin" valueType="num">
                                      <p:cBhvr additive="base">
                                        <p:cTn id="37" dur="500" fill="hold"/>
                                        <p:tgtEl>
                                          <p:spTgt spid="17415">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7415">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7415">
                                            <p:txEl>
                                              <p:pRg st="7" end="7"/>
                                            </p:txEl>
                                          </p:spTgt>
                                        </p:tgtEl>
                                        <p:attrNameLst>
                                          <p:attrName>style.visibility</p:attrName>
                                        </p:attrNameLst>
                                      </p:cBhvr>
                                      <p:to>
                                        <p:strVal val="visible"/>
                                      </p:to>
                                    </p:set>
                                    <p:anim calcmode="lin" valueType="num">
                                      <p:cBhvr additive="base">
                                        <p:cTn id="41" dur="500" fill="hold"/>
                                        <p:tgtEl>
                                          <p:spTgt spid="17415">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741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autoUpdateAnimBg="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6"/>
          <p:cNvSpPr>
            <a:spLocks noGrp="1" noChangeArrowheads="1"/>
          </p:cNvSpPr>
          <p:nvPr>
            <p:ph type="title"/>
          </p:nvPr>
        </p:nvSpPr>
        <p:spPr/>
        <p:txBody>
          <a:bodyPr/>
          <a:lstStyle/>
          <a:p>
            <a:r>
              <a:rPr lang="en-US" altLang="zh-CN"/>
              <a:t>9 Fields for Each Functional Unit</a:t>
            </a:r>
            <a:endParaRPr lang="en-US" altLang="zh-CN"/>
          </a:p>
        </p:txBody>
      </p:sp>
      <p:sp>
        <p:nvSpPr>
          <p:cNvPr id="20487" name="Rectangle 7"/>
          <p:cNvSpPr>
            <a:spLocks noGrp="1" noChangeArrowheads="1"/>
          </p:cNvSpPr>
          <p:nvPr>
            <p:ph type="body" idx="1"/>
          </p:nvPr>
        </p:nvSpPr>
        <p:spPr/>
        <p:txBody>
          <a:bodyPr/>
          <a:lstStyle/>
          <a:p>
            <a:r>
              <a:rPr lang="en-US" altLang="zh-CN"/>
              <a:t>Busy: Indicates the unit is busy or not</a:t>
            </a:r>
            <a:endParaRPr lang="en-US" altLang="zh-CN"/>
          </a:p>
          <a:p>
            <a:r>
              <a:rPr lang="en-US" altLang="zh-CN"/>
              <a:t>Op: Operation to perform in the unit (e.g., + or –)</a:t>
            </a:r>
            <a:endParaRPr lang="en-US" altLang="zh-CN"/>
          </a:p>
          <a:p>
            <a:r>
              <a:rPr lang="en-US" altLang="zh-CN"/>
              <a:t>Fi:	Destination register</a:t>
            </a:r>
            <a:endParaRPr lang="en-US" altLang="zh-CN"/>
          </a:p>
          <a:p>
            <a:r>
              <a:rPr lang="en-US" altLang="zh-CN"/>
              <a:t>Fj, Fk: Source-register numbers	</a:t>
            </a:r>
            <a:endParaRPr lang="en-US" altLang="zh-CN"/>
          </a:p>
          <a:p>
            <a:r>
              <a:rPr lang="en-US" altLang="zh-CN"/>
              <a:t>Qj, Qk: Functional units producing source registers Fj, Fk</a:t>
            </a:r>
            <a:endParaRPr lang="en-US" altLang="zh-CN"/>
          </a:p>
          <a:p>
            <a:r>
              <a:rPr lang="en-US" altLang="zh-CN"/>
              <a:t>Rj, Rk: Flags indicating when Fj, Fk are ready</a:t>
            </a:r>
            <a:endParaRPr lang="en-US" altLang="zh-CN"/>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7C72C6EC-406E-4428-B66F-6186EBA85BDB}" type="slidenum">
              <a:rPr lang="zh-CN" altLang="en-US"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487">
                                            <p:txEl>
                                              <p:pRg st="0" end="0"/>
                                            </p:txEl>
                                          </p:spTgt>
                                        </p:tgtEl>
                                        <p:attrNameLst>
                                          <p:attrName>style.visibility</p:attrName>
                                        </p:attrNameLst>
                                      </p:cBhvr>
                                      <p:to>
                                        <p:strVal val="visible"/>
                                      </p:to>
                                    </p:set>
                                    <p:anim calcmode="lin" valueType="num">
                                      <p:cBhvr additive="base">
                                        <p:cTn id="7" dur="500" fill="hold"/>
                                        <p:tgtEl>
                                          <p:spTgt spid="204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4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487">
                                            <p:txEl>
                                              <p:pRg st="1" end="1"/>
                                            </p:txEl>
                                          </p:spTgt>
                                        </p:tgtEl>
                                        <p:attrNameLst>
                                          <p:attrName>style.visibility</p:attrName>
                                        </p:attrNameLst>
                                      </p:cBhvr>
                                      <p:to>
                                        <p:strVal val="visible"/>
                                      </p:to>
                                    </p:set>
                                    <p:anim calcmode="lin" valueType="num">
                                      <p:cBhvr additive="base">
                                        <p:cTn id="13" dur="500" fill="hold"/>
                                        <p:tgtEl>
                                          <p:spTgt spid="2048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4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487">
                                            <p:txEl>
                                              <p:pRg st="2" end="2"/>
                                            </p:txEl>
                                          </p:spTgt>
                                        </p:tgtEl>
                                        <p:attrNameLst>
                                          <p:attrName>style.visibility</p:attrName>
                                        </p:attrNameLst>
                                      </p:cBhvr>
                                      <p:to>
                                        <p:strVal val="visible"/>
                                      </p:to>
                                    </p:set>
                                    <p:anim calcmode="lin" valueType="num">
                                      <p:cBhvr additive="base">
                                        <p:cTn id="19" dur="500" fill="hold"/>
                                        <p:tgtEl>
                                          <p:spTgt spid="2048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4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487">
                                            <p:txEl>
                                              <p:pRg st="3" end="3"/>
                                            </p:txEl>
                                          </p:spTgt>
                                        </p:tgtEl>
                                        <p:attrNameLst>
                                          <p:attrName>style.visibility</p:attrName>
                                        </p:attrNameLst>
                                      </p:cBhvr>
                                      <p:to>
                                        <p:strVal val="visible"/>
                                      </p:to>
                                    </p:set>
                                    <p:anim calcmode="lin" valueType="num">
                                      <p:cBhvr additive="base">
                                        <p:cTn id="25" dur="500" fill="hold"/>
                                        <p:tgtEl>
                                          <p:spTgt spid="2048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4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0487">
                                            <p:txEl>
                                              <p:pRg st="4" end="4"/>
                                            </p:txEl>
                                          </p:spTgt>
                                        </p:tgtEl>
                                        <p:attrNameLst>
                                          <p:attrName>style.visibility</p:attrName>
                                        </p:attrNameLst>
                                      </p:cBhvr>
                                      <p:to>
                                        <p:strVal val="visible"/>
                                      </p:to>
                                    </p:set>
                                    <p:anim calcmode="lin" valueType="num">
                                      <p:cBhvr additive="base">
                                        <p:cTn id="31" dur="500" fill="hold"/>
                                        <p:tgtEl>
                                          <p:spTgt spid="2048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04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0487">
                                            <p:txEl>
                                              <p:pRg st="5" end="5"/>
                                            </p:txEl>
                                          </p:spTgt>
                                        </p:tgtEl>
                                        <p:attrNameLst>
                                          <p:attrName>style.visibility</p:attrName>
                                        </p:attrNameLst>
                                      </p:cBhvr>
                                      <p:to>
                                        <p:strVal val="visible"/>
                                      </p:to>
                                    </p:set>
                                    <p:anim calcmode="lin" valueType="num">
                                      <p:cBhvr additive="base">
                                        <p:cTn id="37" dur="500" fill="hold"/>
                                        <p:tgtEl>
                                          <p:spTgt spid="2048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048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autoUpdateAnimBg="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6"/>
          <p:cNvSpPr>
            <a:spLocks noGrp="1" noChangeArrowheads="1"/>
          </p:cNvSpPr>
          <p:nvPr>
            <p:ph type="title"/>
          </p:nvPr>
        </p:nvSpPr>
        <p:spPr/>
        <p:txBody>
          <a:bodyPr/>
          <a:lstStyle/>
          <a:p>
            <a:r>
              <a:rPr lang="en-US" altLang="zh-CN"/>
              <a:t>How It Works</a:t>
            </a:r>
            <a:endParaRPr lang="en-US" altLang="zh-CN"/>
          </a:p>
        </p:txBody>
      </p:sp>
      <p:sp>
        <p:nvSpPr>
          <p:cNvPr id="21506" name="Rectangle 7"/>
          <p:cNvSpPr>
            <a:spLocks noGrp="1" noChangeArrowheads="1"/>
          </p:cNvSpPr>
          <p:nvPr>
            <p:ph type="body" idx="1"/>
          </p:nvPr>
        </p:nvSpPr>
        <p:spPr/>
        <p:txBody>
          <a:bodyPr/>
          <a:lstStyle/>
          <a:p>
            <a:pPr>
              <a:buFontTx/>
              <a:buNone/>
            </a:pPr>
            <a:r>
              <a:rPr kumimoji="0" lang="en-US" altLang="zh-CN" b="1">
                <a:latin typeface="Courier New" panose="02070309020205020404" pitchFamily="49" charset="0"/>
              </a:rPr>
              <a:t>L.D			F6, 34(R2)</a:t>
            </a:r>
            <a:endParaRPr kumimoji="0" lang="en-US" altLang="zh-CN" b="1">
              <a:latin typeface="Courier New" panose="02070309020205020404" pitchFamily="49" charset="0"/>
            </a:endParaRPr>
          </a:p>
          <a:p>
            <a:pPr>
              <a:buFontTx/>
              <a:buNone/>
            </a:pPr>
            <a:r>
              <a:rPr kumimoji="0" lang="en-US" altLang="zh-CN" b="1">
                <a:latin typeface="Courier New" panose="02070309020205020404" pitchFamily="49" charset="0"/>
              </a:rPr>
              <a:t>L.D			F2, 45(R3)</a:t>
            </a:r>
            <a:endParaRPr kumimoji="0" lang="en-US" altLang="zh-CN" b="1">
              <a:latin typeface="Courier New" panose="02070309020205020404" pitchFamily="49" charset="0"/>
            </a:endParaRPr>
          </a:p>
          <a:p>
            <a:pPr>
              <a:buFontTx/>
              <a:buNone/>
            </a:pPr>
            <a:r>
              <a:rPr kumimoji="0" lang="en-US" altLang="zh-CN" b="1">
                <a:latin typeface="Courier New" panose="02070309020205020404" pitchFamily="49" charset="0"/>
              </a:rPr>
              <a:t>MUL.D		F0, F2, F4</a:t>
            </a:r>
            <a:endParaRPr kumimoji="0" lang="en-US" altLang="zh-CN" b="1">
              <a:latin typeface="Courier New" panose="02070309020205020404" pitchFamily="49" charset="0"/>
            </a:endParaRPr>
          </a:p>
          <a:p>
            <a:pPr>
              <a:buFontTx/>
              <a:buNone/>
            </a:pPr>
            <a:r>
              <a:rPr kumimoji="0" lang="en-US" altLang="zh-CN" b="1">
                <a:latin typeface="Courier New" panose="02070309020205020404" pitchFamily="49" charset="0"/>
              </a:rPr>
              <a:t>SUB.D		F8, F2, F6</a:t>
            </a:r>
            <a:endParaRPr kumimoji="0" lang="en-US" altLang="zh-CN" b="1">
              <a:latin typeface="Courier New" panose="02070309020205020404" pitchFamily="49" charset="0"/>
            </a:endParaRPr>
          </a:p>
          <a:p>
            <a:pPr>
              <a:buFontTx/>
              <a:buNone/>
            </a:pPr>
            <a:r>
              <a:rPr kumimoji="0" lang="en-US" altLang="zh-CN" b="1">
                <a:latin typeface="Courier New" panose="02070309020205020404" pitchFamily="49" charset="0"/>
              </a:rPr>
              <a:t>DIV.D		F10, F0, F6</a:t>
            </a:r>
            <a:endParaRPr kumimoji="0" lang="en-US" altLang="zh-CN" b="1">
              <a:latin typeface="Courier New" panose="02070309020205020404" pitchFamily="49" charset="0"/>
            </a:endParaRPr>
          </a:p>
          <a:p>
            <a:pPr>
              <a:buFontTx/>
              <a:buNone/>
            </a:pPr>
            <a:r>
              <a:rPr kumimoji="0" lang="en-US" altLang="zh-CN" b="1">
                <a:latin typeface="Courier New" panose="02070309020205020404" pitchFamily="49" charset="0"/>
              </a:rPr>
              <a:t>ADD.D		F6, F8, F2</a:t>
            </a:r>
            <a:endParaRPr kumimoji="0" lang="en-US" altLang="zh-CN" b="1">
              <a:latin typeface="Courier New" panose="02070309020205020404" pitchFamily="49" charset="0"/>
            </a:endParaRPr>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7C72C6EC-406E-4428-B66F-6186EBA85BDB}" type="slidenum">
              <a:rPr lang="zh-CN" altLang="en-US" smtClean="0"/>
            </a:fld>
            <a:endParaRPr lang="zh-CN"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dirty="0"/>
              <a:t>A General Dynamic Branch Prediction</a:t>
            </a:r>
            <a:endParaRPr lang="en-US" altLang="zh-CN" dirty="0"/>
          </a:p>
        </p:txBody>
      </p:sp>
      <p:grpSp>
        <p:nvGrpSpPr>
          <p:cNvPr id="17" name="Group 4"/>
          <p:cNvGrpSpPr/>
          <p:nvPr/>
        </p:nvGrpSpPr>
        <p:grpSpPr bwMode="auto">
          <a:xfrm>
            <a:off x="710005" y="2022438"/>
            <a:ext cx="7467292" cy="3933886"/>
            <a:chOff x="0" y="0"/>
            <a:chExt cx="5166" cy="1928"/>
          </a:xfrm>
        </p:grpSpPr>
        <p:sp>
          <p:nvSpPr>
            <p:cNvPr id="18" name="Oval 5"/>
            <p:cNvSpPr>
              <a:spLocks noChangeArrowheads="1"/>
            </p:cNvSpPr>
            <p:nvPr/>
          </p:nvSpPr>
          <p:spPr bwMode="auto">
            <a:xfrm>
              <a:off x="1801" y="0"/>
              <a:ext cx="1392" cy="885"/>
            </a:xfrm>
            <a:prstGeom prst="ellipse">
              <a:avLst/>
            </a:prstGeom>
            <a:gradFill rotWithShape="0">
              <a:gsLst>
                <a:gs pos="0">
                  <a:schemeClr val="accent1"/>
                </a:gs>
                <a:gs pos="100000">
                  <a:schemeClr val="accent1">
                    <a:gamma/>
                    <a:shade val="46275"/>
                    <a:invGamma/>
                  </a:schemeClr>
                </a:gs>
              </a:gsLst>
              <a:lin ang="5400000" scaled="1"/>
            </a:gra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1905" dirty="0">
                  <a:latin typeface="Arial" panose="020B0604020202020204" pitchFamily="34" charset="0"/>
                  <a:ea typeface="+mn-ea"/>
                  <a:cs typeface="Arial" panose="020B0604020202020204" pitchFamily="34" charset="0"/>
                </a:rPr>
                <a:t>Branch</a:t>
              </a:r>
              <a:endParaRPr lang="en-US" altLang="zh-CN" sz="1905" dirty="0">
                <a:latin typeface="Arial" panose="020B0604020202020204" pitchFamily="34" charset="0"/>
                <a:ea typeface="+mn-ea"/>
                <a:cs typeface="Arial" panose="020B0604020202020204" pitchFamily="34" charset="0"/>
              </a:endParaRPr>
            </a:p>
            <a:p>
              <a:pPr algn="ctr" fontAlgn="auto">
                <a:spcBef>
                  <a:spcPts val="0"/>
                </a:spcBef>
                <a:spcAft>
                  <a:spcPts val="0"/>
                </a:spcAft>
                <a:defRPr/>
              </a:pPr>
              <a:r>
                <a:rPr lang="en-US" altLang="zh-CN" sz="1905" dirty="0">
                  <a:latin typeface="Arial" panose="020B0604020202020204" pitchFamily="34" charset="0"/>
                  <a:ea typeface="+mn-ea"/>
                  <a:cs typeface="Arial" panose="020B0604020202020204" pitchFamily="34" charset="0"/>
                </a:rPr>
                <a:t>Predictor</a:t>
              </a:r>
              <a:endParaRPr lang="en-US" altLang="zh-CN" sz="1905" dirty="0">
                <a:latin typeface="Arial" panose="020B0604020202020204" pitchFamily="34" charset="0"/>
                <a:ea typeface="+mn-ea"/>
                <a:cs typeface="Arial" panose="020B0604020202020204" pitchFamily="34" charset="0"/>
              </a:endParaRPr>
            </a:p>
          </p:txBody>
        </p:sp>
        <p:sp>
          <p:nvSpPr>
            <p:cNvPr id="19" name="Text Box 6"/>
            <p:cNvSpPr txBox="1">
              <a:spLocks noChangeArrowheads="1"/>
            </p:cNvSpPr>
            <p:nvPr/>
          </p:nvSpPr>
          <p:spPr bwMode="auto">
            <a:xfrm>
              <a:off x="0" y="195"/>
              <a:ext cx="1248" cy="4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auto">
                <a:spcBef>
                  <a:spcPts val="0"/>
                </a:spcBef>
                <a:spcAft>
                  <a:spcPts val="0"/>
                </a:spcAft>
                <a:defRPr/>
              </a:pPr>
              <a:r>
                <a:rPr lang="en-US" altLang="zh-CN" sz="1905" dirty="0">
                  <a:latin typeface="Arial" panose="020B0604020202020204" pitchFamily="34" charset="0"/>
                  <a:ea typeface="+mn-ea"/>
                  <a:cs typeface="Arial" panose="020B0604020202020204" pitchFamily="34" charset="0"/>
                </a:rPr>
                <a:t>Incoming Branches</a:t>
              </a:r>
              <a:endParaRPr lang="en-US" altLang="zh-CN" sz="1905" dirty="0">
                <a:latin typeface="Arial" panose="020B0604020202020204" pitchFamily="34" charset="0"/>
                <a:ea typeface="+mn-ea"/>
                <a:cs typeface="Arial" panose="020B0604020202020204" pitchFamily="34" charset="0"/>
              </a:endParaRPr>
            </a:p>
            <a:p>
              <a:pPr algn="ctr" fontAlgn="auto">
                <a:spcBef>
                  <a:spcPts val="0"/>
                </a:spcBef>
                <a:spcAft>
                  <a:spcPts val="0"/>
                </a:spcAft>
                <a:defRPr/>
              </a:pPr>
              <a:r>
                <a:rPr lang="en-US" altLang="zh-CN" sz="1905" dirty="0">
                  <a:latin typeface="Arial" panose="020B0604020202020204" pitchFamily="34" charset="0"/>
                  <a:ea typeface="+mn-ea"/>
                  <a:cs typeface="Arial" panose="020B0604020202020204" pitchFamily="34" charset="0"/>
                </a:rPr>
                <a:t>{ Address }</a:t>
              </a:r>
              <a:endParaRPr lang="en-US" altLang="zh-CN" sz="1905" dirty="0">
                <a:latin typeface="Arial" panose="020B0604020202020204" pitchFamily="34" charset="0"/>
                <a:ea typeface="+mn-ea"/>
                <a:cs typeface="Arial" panose="020B0604020202020204" pitchFamily="34" charset="0"/>
              </a:endParaRPr>
            </a:p>
          </p:txBody>
        </p:sp>
        <p:sp>
          <p:nvSpPr>
            <p:cNvPr id="20" name="Text Box 7"/>
            <p:cNvSpPr txBox="1">
              <a:spLocks noChangeArrowheads="1"/>
            </p:cNvSpPr>
            <p:nvPr/>
          </p:nvSpPr>
          <p:spPr bwMode="auto">
            <a:xfrm>
              <a:off x="3682" y="350"/>
              <a:ext cx="1460" cy="3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defRPr/>
              </a:pPr>
              <a:r>
                <a:rPr lang="en-US" altLang="zh-CN" sz="1905" dirty="0">
                  <a:latin typeface="Arial" panose="020B0604020202020204" pitchFamily="34" charset="0"/>
                  <a:ea typeface="+mn-ea"/>
                  <a:cs typeface="Arial" panose="020B0604020202020204" pitchFamily="34" charset="0"/>
                </a:rPr>
                <a:t>Prediction</a:t>
              </a:r>
              <a:endParaRPr lang="en-US" altLang="zh-CN" sz="1905" dirty="0">
                <a:latin typeface="Arial" panose="020B0604020202020204" pitchFamily="34" charset="0"/>
                <a:ea typeface="+mn-ea"/>
                <a:cs typeface="Arial" panose="020B0604020202020204" pitchFamily="34" charset="0"/>
              </a:endParaRPr>
            </a:p>
            <a:p>
              <a:pPr algn="ctr" fontAlgn="auto">
                <a:spcBef>
                  <a:spcPts val="0"/>
                </a:spcBef>
                <a:spcAft>
                  <a:spcPts val="0"/>
                </a:spcAft>
                <a:defRPr/>
              </a:pPr>
              <a:r>
                <a:rPr lang="en-US" altLang="zh-CN" sz="1905" dirty="0">
                  <a:latin typeface="Arial" panose="020B0604020202020204" pitchFamily="34" charset="0"/>
                  <a:ea typeface="+mn-ea"/>
                  <a:cs typeface="Arial" panose="020B0604020202020204" pitchFamily="34" charset="0"/>
                </a:rPr>
                <a:t>{ Address, Value }</a:t>
              </a:r>
              <a:endParaRPr lang="en-US" altLang="zh-CN" sz="1905" dirty="0">
                <a:latin typeface="Arial" panose="020B0604020202020204" pitchFamily="34" charset="0"/>
                <a:ea typeface="+mn-ea"/>
                <a:cs typeface="Arial" panose="020B0604020202020204" pitchFamily="34" charset="0"/>
              </a:endParaRPr>
            </a:p>
          </p:txBody>
        </p:sp>
        <p:sp>
          <p:nvSpPr>
            <p:cNvPr id="30" name="Line 8"/>
            <p:cNvSpPr>
              <a:spLocks noChangeShapeType="1"/>
            </p:cNvSpPr>
            <p:nvPr/>
          </p:nvSpPr>
          <p:spPr bwMode="auto">
            <a:xfrm flipV="1">
              <a:off x="1192" y="482"/>
              <a:ext cx="609" cy="0"/>
            </a:xfrm>
            <a:prstGeom prst="line">
              <a:avLst/>
            </a:prstGeom>
            <a:noFill/>
            <a:ln w="7620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Arial" panose="020B0604020202020204" pitchFamily="34" charset="0"/>
                <a:ea typeface="+mn-ea"/>
                <a:cs typeface="Arial" panose="020B0604020202020204" pitchFamily="34" charset="0"/>
              </a:endParaRPr>
            </a:p>
          </p:txBody>
        </p:sp>
        <p:sp>
          <p:nvSpPr>
            <p:cNvPr id="31" name="Line 9"/>
            <p:cNvSpPr>
              <a:spLocks noChangeShapeType="1"/>
            </p:cNvSpPr>
            <p:nvPr/>
          </p:nvSpPr>
          <p:spPr bwMode="auto">
            <a:xfrm flipV="1">
              <a:off x="3193" y="482"/>
              <a:ext cx="584" cy="0"/>
            </a:xfrm>
            <a:prstGeom prst="line">
              <a:avLst/>
            </a:prstGeom>
            <a:noFill/>
            <a:ln w="7620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Arial" panose="020B0604020202020204" pitchFamily="34" charset="0"/>
                <a:ea typeface="+mn-ea"/>
                <a:cs typeface="Arial" panose="020B0604020202020204" pitchFamily="34" charset="0"/>
              </a:endParaRPr>
            </a:p>
          </p:txBody>
        </p:sp>
        <p:sp>
          <p:nvSpPr>
            <p:cNvPr id="32" name="Text Box 10"/>
            <p:cNvSpPr txBox="1">
              <a:spLocks noChangeArrowheads="1"/>
            </p:cNvSpPr>
            <p:nvPr/>
          </p:nvSpPr>
          <p:spPr bwMode="auto">
            <a:xfrm>
              <a:off x="3706" y="1393"/>
              <a:ext cx="1460" cy="3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defRPr/>
              </a:pPr>
              <a:r>
                <a:rPr lang="en-US" altLang="zh-CN" sz="1905">
                  <a:latin typeface="Arial" panose="020B0604020202020204" pitchFamily="34" charset="0"/>
                  <a:ea typeface="+mn-ea"/>
                  <a:cs typeface="Arial" panose="020B0604020202020204" pitchFamily="34" charset="0"/>
                </a:rPr>
                <a:t>Corrections</a:t>
              </a:r>
              <a:endParaRPr lang="en-US" altLang="zh-CN" sz="1905">
                <a:latin typeface="Arial" panose="020B0604020202020204" pitchFamily="34" charset="0"/>
                <a:ea typeface="+mn-ea"/>
                <a:cs typeface="Arial" panose="020B0604020202020204" pitchFamily="34" charset="0"/>
              </a:endParaRPr>
            </a:p>
            <a:p>
              <a:pPr algn="ctr" fontAlgn="auto">
                <a:spcBef>
                  <a:spcPts val="0"/>
                </a:spcBef>
                <a:spcAft>
                  <a:spcPts val="0"/>
                </a:spcAft>
                <a:defRPr/>
              </a:pPr>
              <a:r>
                <a:rPr lang="en-US" altLang="zh-CN" sz="1905">
                  <a:latin typeface="Arial" panose="020B0604020202020204" pitchFamily="34" charset="0"/>
                  <a:ea typeface="+mn-ea"/>
                  <a:cs typeface="Arial" panose="020B0604020202020204" pitchFamily="34" charset="0"/>
                </a:rPr>
                <a:t>{ Address, Value }</a:t>
              </a:r>
              <a:endParaRPr lang="en-US" altLang="zh-CN" sz="1905">
                <a:latin typeface="Arial" panose="020B0604020202020204" pitchFamily="34" charset="0"/>
                <a:ea typeface="+mn-ea"/>
                <a:cs typeface="Arial" panose="020B0604020202020204" pitchFamily="34" charset="0"/>
              </a:endParaRPr>
            </a:p>
          </p:txBody>
        </p:sp>
        <p:sp>
          <p:nvSpPr>
            <p:cNvPr id="33" name="AutoShape 11"/>
            <p:cNvSpPr>
              <a:spLocks noChangeArrowheads="1"/>
            </p:cNvSpPr>
            <p:nvPr/>
          </p:nvSpPr>
          <p:spPr bwMode="auto">
            <a:xfrm>
              <a:off x="1735" y="1146"/>
              <a:ext cx="1584" cy="782"/>
            </a:xfrm>
            <a:prstGeom prst="flowChartInternalStorage">
              <a:avLst/>
            </a:prstGeom>
            <a:solidFill>
              <a:srgbClr val="A6F6E5"/>
            </a:solidFill>
            <a:ln w="28575"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auto">
                <a:spcBef>
                  <a:spcPts val="0"/>
                </a:spcBef>
                <a:spcAft>
                  <a:spcPts val="0"/>
                </a:spcAft>
                <a:defRPr/>
              </a:pPr>
              <a:r>
                <a:rPr lang="en-US" altLang="zh-CN" sz="1905">
                  <a:latin typeface="Arial" panose="020B0604020202020204" pitchFamily="34" charset="0"/>
                  <a:ea typeface="+mn-ea"/>
                  <a:cs typeface="Arial" panose="020B0604020202020204" pitchFamily="34" charset="0"/>
                </a:rPr>
                <a:t>History </a:t>
              </a:r>
              <a:endParaRPr lang="en-US" altLang="zh-CN" sz="1905">
                <a:latin typeface="Arial" panose="020B0604020202020204" pitchFamily="34" charset="0"/>
                <a:ea typeface="+mn-ea"/>
                <a:cs typeface="Arial" panose="020B0604020202020204" pitchFamily="34" charset="0"/>
              </a:endParaRPr>
            </a:p>
            <a:p>
              <a:pPr algn="ctr" fontAlgn="auto">
                <a:spcBef>
                  <a:spcPts val="0"/>
                </a:spcBef>
                <a:spcAft>
                  <a:spcPts val="0"/>
                </a:spcAft>
                <a:defRPr/>
              </a:pPr>
              <a:r>
                <a:rPr lang="en-US" altLang="zh-CN" sz="1905">
                  <a:latin typeface="Arial" panose="020B0604020202020204" pitchFamily="34" charset="0"/>
                  <a:ea typeface="+mn-ea"/>
                  <a:cs typeface="Arial" panose="020B0604020202020204" pitchFamily="34" charset="0"/>
                </a:rPr>
                <a:t>Information </a:t>
              </a:r>
              <a:endParaRPr lang="en-US" altLang="zh-CN" sz="1905">
                <a:latin typeface="Arial" panose="020B0604020202020204" pitchFamily="34" charset="0"/>
                <a:ea typeface="+mn-ea"/>
                <a:cs typeface="Arial" panose="020B0604020202020204" pitchFamily="34" charset="0"/>
              </a:endParaRPr>
            </a:p>
          </p:txBody>
        </p:sp>
        <p:sp>
          <p:nvSpPr>
            <p:cNvPr id="34" name="Line 12"/>
            <p:cNvSpPr>
              <a:spLocks noChangeShapeType="1"/>
            </p:cNvSpPr>
            <p:nvPr/>
          </p:nvSpPr>
          <p:spPr bwMode="auto">
            <a:xfrm flipH="1" flipV="1">
              <a:off x="3322" y="1554"/>
              <a:ext cx="454" cy="0"/>
            </a:xfrm>
            <a:prstGeom prst="line">
              <a:avLst/>
            </a:prstGeom>
            <a:noFill/>
            <a:ln w="7620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Arial" panose="020B0604020202020204" pitchFamily="34" charset="0"/>
                <a:ea typeface="+mn-ea"/>
                <a:cs typeface="Arial" panose="020B0604020202020204" pitchFamily="34" charset="0"/>
              </a:endParaRPr>
            </a:p>
          </p:txBody>
        </p:sp>
        <p:sp>
          <p:nvSpPr>
            <p:cNvPr id="35" name="Line 13"/>
            <p:cNvSpPr>
              <a:spLocks noChangeShapeType="1"/>
            </p:cNvSpPr>
            <p:nvPr/>
          </p:nvSpPr>
          <p:spPr bwMode="auto">
            <a:xfrm flipV="1">
              <a:off x="2507" y="874"/>
              <a:ext cx="0" cy="272"/>
            </a:xfrm>
            <a:prstGeom prst="line">
              <a:avLst/>
            </a:prstGeom>
            <a:noFill/>
            <a:ln w="571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Arial" panose="020B0604020202020204" pitchFamily="34" charset="0"/>
                <a:ea typeface="+mn-ea"/>
                <a:cs typeface="Arial" panose="020B0604020202020204" pitchFamily="34" charset="0"/>
              </a:endParaRPr>
            </a:p>
          </p:txBody>
        </p:sp>
      </p:grpSp>
      <p:sp>
        <p:nvSpPr>
          <p:cNvPr id="5" name="日期占位符 4"/>
          <p:cNvSpPr>
            <a:spLocks noGrp="1"/>
          </p:cNvSpPr>
          <p:nvPr>
            <p:ph type="dt" sz="half" idx="10"/>
          </p:nvPr>
        </p:nvSpPr>
        <p:spPr/>
        <p:txBody>
          <a:bodyPr/>
          <a:lstStyle/>
          <a:p>
            <a:r>
              <a:rPr lang="en-US" altLang="zh-CN"/>
              <a:t>Computer College, NUDT</a:t>
            </a:r>
            <a:endParaRPr lang="zh-CN" altLang="en-US"/>
          </a:p>
        </p:txBody>
      </p:sp>
      <p:sp>
        <p:nvSpPr>
          <p:cNvPr id="6" name="页脚占位符 5"/>
          <p:cNvSpPr>
            <a:spLocks noGrp="1"/>
          </p:cNvSpPr>
          <p:nvPr>
            <p:ph type="ftr" sz="quarter" idx="11"/>
          </p:nvPr>
        </p:nvSpPr>
        <p:spPr/>
        <p:txBody>
          <a:bodyPr/>
          <a:lstStyle/>
          <a:p>
            <a:r>
              <a:rPr lang="en-US" altLang="zh-CN"/>
              <a:t>ACA by ZHANG Chun-yuan, Fall 2019</a:t>
            </a:r>
            <a:endParaRPr lang="zh-CN" altLang="en-US"/>
          </a:p>
        </p:txBody>
      </p:sp>
      <p:sp>
        <p:nvSpPr>
          <p:cNvPr id="7" name="灯片编号占位符 6"/>
          <p:cNvSpPr>
            <a:spLocks noGrp="1"/>
          </p:cNvSpPr>
          <p:nvPr>
            <p:ph type="sldNum" sz="quarter" idx="12"/>
          </p:nvPr>
        </p:nvSpPr>
        <p:spPr/>
        <p:txBody>
          <a:bodyPr/>
          <a:lstStyle/>
          <a:p>
            <a:fld id="{B643E6CD-2EDB-4BD1-8CC6-38AEB97745CA}" type="slidenum">
              <a:rPr lang="zh-CN" altLang="en-US"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6"/>
          <p:cNvSpPr>
            <a:spLocks noGrp="1" noChangeArrowheads="1"/>
          </p:cNvSpPr>
          <p:nvPr>
            <p:ph type="title"/>
          </p:nvPr>
        </p:nvSpPr>
        <p:spPr/>
        <p:txBody>
          <a:bodyPr/>
          <a:lstStyle/>
          <a:p>
            <a:r>
              <a:rPr lang="en-US" altLang="zh-CN" dirty="0"/>
              <a:t>Where Are the RAWs?</a:t>
            </a:r>
            <a:endParaRPr lang="en-US" altLang="zh-CN" dirty="0"/>
          </a:p>
        </p:txBody>
      </p:sp>
      <p:sp>
        <p:nvSpPr>
          <p:cNvPr id="21506" name="Rectangle 7"/>
          <p:cNvSpPr>
            <a:spLocks noGrp="1" noChangeArrowheads="1"/>
          </p:cNvSpPr>
          <p:nvPr>
            <p:ph type="body" idx="1"/>
          </p:nvPr>
        </p:nvSpPr>
        <p:spPr/>
        <p:txBody>
          <a:bodyPr/>
          <a:lstStyle/>
          <a:p>
            <a:pPr>
              <a:buFontTx/>
              <a:buNone/>
            </a:pPr>
            <a:r>
              <a:rPr kumimoji="0" lang="en-US" altLang="zh-CN" b="1">
                <a:latin typeface="Courier New" panose="02070309020205020404" pitchFamily="49" charset="0"/>
              </a:rPr>
              <a:t>L.D			F6, 34(R2)</a:t>
            </a:r>
            <a:endParaRPr kumimoji="0" lang="en-US" altLang="zh-CN" b="1">
              <a:latin typeface="Courier New" panose="02070309020205020404" pitchFamily="49" charset="0"/>
            </a:endParaRPr>
          </a:p>
          <a:p>
            <a:pPr>
              <a:buFontTx/>
              <a:buNone/>
            </a:pPr>
            <a:r>
              <a:rPr kumimoji="0" lang="en-US" altLang="zh-CN" b="1">
                <a:latin typeface="Courier New" panose="02070309020205020404" pitchFamily="49" charset="0"/>
              </a:rPr>
              <a:t>L.D			F2, 45(R3)</a:t>
            </a:r>
            <a:endParaRPr kumimoji="0" lang="en-US" altLang="zh-CN" b="1">
              <a:latin typeface="Courier New" panose="02070309020205020404" pitchFamily="49" charset="0"/>
            </a:endParaRPr>
          </a:p>
          <a:p>
            <a:pPr>
              <a:buFontTx/>
              <a:buNone/>
            </a:pPr>
            <a:r>
              <a:rPr kumimoji="0" lang="en-US" altLang="zh-CN" b="1">
                <a:latin typeface="Courier New" panose="02070309020205020404" pitchFamily="49" charset="0"/>
              </a:rPr>
              <a:t>MUL.D		F0, F2, F4</a:t>
            </a:r>
            <a:endParaRPr kumimoji="0" lang="en-US" altLang="zh-CN" b="1">
              <a:latin typeface="Courier New" panose="02070309020205020404" pitchFamily="49" charset="0"/>
            </a:endParaRPr>
          </a:p>
          <a:p>
            <a:pPr>
              <a:buFontTx/>
              <a:buNone/>
            </a:pPr>
            <a:r>
              <a:rPr kumimoji="0" lang="en-US" altLang="zh-CN" b="1">
                <a:latin typeface="Courier New" panose="02070309020205020404" pitchFamily="49" charset="0"/>
              </a:rPr>
              <a:t>SUB.D		F8, F2, F6</a:t>
            </a:r>
            <a:endParaRPr kumimoji="0" lang="en-US" altLang="zh-CN" b="1">
              <a:latin typeface="Courier New" panose="02070309020205020404" pitchFamily="49" charset="0"/>
            </a:endParaRPr>
          </a:p>
          <a:p>
            <a:pPr>
              <a:buFontTx/>
              <a:buNone/>
            </a:pPr>
            <a:r>
              <a:rPr kumimoji="0" lang="en-US" altLang="zh-CN" b="1">
                <a:latin typeface="Courier New" panose="02070309020205020404" pitchFamily="49" charset="0"/>
              </a:rPr>
              <a:t>DIV.D		F10, F0, F6</a:t>
            </a:r>
            <a:endParaRPr kumimoji="0" lang="en-US" altLang="zh-CN" b="1">
              <a:latin typeface="Courier New" panose="02070309020205020404" pitchFamily="49" charset="0"/>
            </a:endParaRPr>
          </a:p>
          <a:p>
            <a:pPr>
              <a:buFontTx/>
              <a:buNone/>
            </a:pPr>
            <a:r>
              <a:rPr kumimoji="0" lang="en-US" altLang="zh-CN" b="1">
                <a:latin typeface="Courier New" panose="02070309020205020404" pitchFamily="49" charset="0"/>
              </a:rPr>
              <a:t>ADD.D		F6, F8, F2</a:t>
            </a:r>
            <a:endParaRPr kumimoji="0" lang="en-US" altLang="zh-CN" b="1">
              <a:latin typeface="Courier New" panose="02070309020205020404" pitchFamily="49" charset="0"/>
            </a:endParaRPr>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7C72C6EC-406E-4428-B66F-6186EBA85BDB}" type="slidenum">
              <a:rPr lang="zh-CN" altLang="en-US" smtClean="0"/>
            </a:fld>
            <a:endParaRPr lang="zh-CN" alt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6"/>
          <p:cNvSpPr>
            <a:spLocks noGrp="1" noChangeArrowheads="1"/>
          </p:cNvSpPr>
          <p:nvPr>
            <p:ph type="title"/>
          </p:nvPr>
        </p:nvSpPr>
        <p:spPr/>
        <p:txBody>
          <a:bodyPr/>
          <a:lstStyle/>
          <a:p>
            <a:r>
              <a:rPr lang="en-US" altLang="zh-CN" dirty="0"/>
              <a:t>RAWs</a:t>
            </a:r>
            <a:endParaRPr lang="en-US" altLang="zh-CN" dirty="0"/>
          </a:p>
        </p:txBody>
      </p:sp>
      <p:sp>
        <p:nvSpPr>
          <p:cNvPr id="21506" name="Rectangle 7"/>
          <p:cNvSpPr>
            <a:spLocks noGrp="1" noChangeArrowheads="1"/>
          </p:cNvSpPr>
          <p:nvPr>
            <p:ph type="body" idx="1"/>
          </p:nvPr>
        </p:nvSpPr>
        <p:spPr/>
        <p:txBody>
          <a:bodyPr/>
          <a:lstStyle/>
          <a:p>
            <a:pPr>
              <a:buFontTx/>
              <a:buNone/>
            </a:pPr>
            <a:r>
              <a:rPr kumimoji="0" lang="en-US" altLang="zh-CN" b="1" dirty="0">
                <a:latin typeface="Courier New" panose="02070309020205020404" pitchFamily="49" charset="0"/>
              </a:rPr>
              <a:t>L.D			</a:t>
            </a:r>
            <a:r>
              <a:rPr kumimoji="0" lang="en-US" altLang="zh-CN" b="1" dirty="0">
                <a:solidFill>
                  <a:srgbClr val="FF0000"/>
                </a:solidFill>
                <a:latin typeface="Courier New" panose="02070309020205020404" pitchFamily="49" charset="0"/>
              </a:rPr>
              <a:t>F6</a:t>
            </a:r>
            <a:r>
              <a:rPr kumimoji="0" lang="en-US" altLang="zh-CN" b="1" dirty="0">
                <a:latin typeface="Courier New" panose="02070309020205020404" pitchFamily="49" charset="0"/>
              </a:rPr>
              <a:t>, 34(R2)</a:t>
            </a:r>
            <a:endParaRPr kumimoji="0" lang="en-US" altLang="zh-CN" b="1" dirty="0">
              <a:latin typeface="Courier New" panose="02070309020205020404" pitchFamily="49" charset="0"/>
            </a:endParaRPr>
          </a:p>
          <a:p>
            <a:pPr>
              <a:buFontTx/>
              <a:buNone/>
            </a:pPr>
            <a:r>
              <a:rPr kumimoji="0" lang="en-US" altLang="zh-CN" b="1" dirty="0">
                <a:latin typeface="Courier New" panose="02070309020205020404" pitchFamily="49" charset="0"/>
              </a:rPr>
              <a:t>L.D			</a:t>
            </a:r>
            <a:r>
              <a:rPr kumimoji="0" lang="en-US" altLang="zh-CN" b="1" dirty="0">
                <a:solidFill>
                  <a:srgbClr val="00B050"/>
                </a:solidFill>
                <a:latin typeface="Courier New" panose="02070309020205020404" pitchFamily="49" charset="0"/>
              </a:rPr>
              <a:t>F2</a:t>
            </a:r>
            <a:r>
              <a:rPr kumimoji="0" lang="en-US" altLang="zh-CN" b="1" dirty="0">
                <a:latin typeface="Courier New" panose="02070309020205020404" pitchFamily="49" charset="0"/>
              </a:rPr>
              <a:t>, 45(R3)</a:t>
            </a:r>
            <a:endParaRPr kumimoji="0" lang="en-US" altLang="zh-CN" b="1" dirty="0">
              <a:latin typeface="Courier New" panose="02070309020205020404" pitchFamily="49" charset="0"/>
            </a:endParaRPr>
          </a:p>
          <a:p>
            <a:pPr>
              <a:buFontTx/>
              <a:buNone/>
            </a:pPr>
            <a:r>
              <a:rPr kumimoji="0" lang="en-US" altLang="zh-CN" b="1" dirty="0">
                <a:latin typeface="Courier New" panose="02070309020205020404" pitchFamily="49" charset="0"/>
              </a:rPr>
              <a:t>MUL.D		</a:t>
            </a:r>
            <a:r>
              <a:rPr kumimoji="0" lang="en-US" altLang="zh-CN" b="1" dirty="0">
                <a:solidFill>
                  <a:schemeClr val="accent6"/>
                </a:solidFill>
                <a:latin typeface="Courier New" panose="02070309020205020404" pitchFamily="49" charset="0"/>
              </a:rPr>
              <a:t>F0</a:t>
            </a:r>
            <a:r>
              <a:rPr kumimoji="0" lang="en-US" altLang="zh-CN" b="1" dirty="0">
                <a:latin typeface="Courier New" panose="02070309020205020404" pitchFamily="49" charset="0"/>
              </a:rPr>
              <a:t>, </a:t>
            </a:r>
            <a:r>
              <a:rPr kumimoji="0" lang="en-US" altLang="zh-CN" b="1" dirty="0">
                <a:solidFill>
                  <a:srgbClr val="00B050"/>
                </a:solidFill>
                <a:latin typeface="Courier New" panose="02070309020205020404" pitchFamily="49" charset="0"/>
              </a:rPr>
              <a:t>F2</a:t>
            </a:r>
            <a:r>
              <a:rPr kumimoji="0" lang="en-US" altLang="zh-CN" b="1" dirty="0">
                <a:latin typeface="Courier New" panose="02070309020205020404" pitchFamily="49" charset="0"/>
              </a:rPr>
              <a:t>, F4</a:t>
            </a:r>
            <a:endParaRPr kumimoji="0" lang="en-US" altLang="zh-CN" b="1" dirty="0">
              <a:latin typeface="Courier New" panose="02070309020205020404" pitchFamily="49" charset="0"/>
            </a:endParaRPr>
          </a:p>
          <a:p>
            <a:pPr>
              <a:buFontTx/>
              <a:buNone/>
            </a:pPr>
            <a:r>
              <a:rPr kumimoji="0" lang="en-US" altLang="zh-CN" b="1" dirty="0">
                <a:latin typeface="Courier New" panose="02070309020205020404" pitchFamily="49" charset="0"/>
              </a:rPr>
              <a:t>SUB.D		</a:t>
            </a:r>
            <a:r>
              <a:rPr kumimoji="0" lang="en-US" altLang="zh-CN" b="1" dirty="0">
                <a:solidFill>
                  <a:srgbClr val="00B0F0"/>
                </a:solidFill>
                <a:latin typeface="Courier New" panose="02070309020205020404" pitchFamily="49" charset="0"/>
              </a:rPr>
              <a:t>F8</a:t>
            </a:r>
            <a:r>
              <a:rPr kumimoji="0" lang="en-US" altLang="zh-CN" b="1" dirty="0">
                <a:latin typeface="Courier New" panose="02070309020205020404" pitchFamily="49" charset="0"/>
              </a:rPr>
              <a:t>, </a:t>
            </a:r>
            <a:r>
              <a:rPr kumimoji="0" lang="en-US" altLang="zh-CN" b="1" dirty="0">
                <a:solidFill>
                  <a:srgbClr val="00B050"/>
                </a:solidFill>
                <a:latin typeface="Courier New" panose="02070309020205020404" pitchFamily="49" charset="0"/>
              </a:rPr>
              <a:t>F2</a:t>
            </a:r>
            <a:r>
              <a:rPr kumimoji="0" lang="en-US" altLang="zh-CN" b="1" dirty="0">
                <a:latin typeface="Courier New" panose="02070309020205020404" pitchFamily="49" charset="0"/>
              </a:rPr>
              <a:t>, </a:t>
            </a:r>
            <a:r>
              <a:rPr kumimoji="0" lang="en-US" altLang="zh-CN" b="1" dirty="0">
                <a:solidFill>
                  <a:srgbClr val="FF0000"/>
                </a:solidFill>
                <a:latin typeface="Courier New" panose="02070309020205020404" pitchFamily="49" charset="0"/>
              </a:rPr>
              <a:t>F6</a:t>
            </a:r>
            <a:endParaRPr kumimoji="0" lang="en-US" altLang="zh-CN" b="1" dirty="0">
              <a:solidFill>
                <a:srgbClr val="FF0000"/>
              </a:solidFill>
              <a:latin typeface="Courier New" panose="02070309020205020404" pitchFamily="49" charset="0"/>
            </a:endParaRPr>
          </a:p>
          <a:p>
            <a:pPr>
              <a:buFontTx/>
              <a:buNone/>
            </a:pPr>
            <a:r>
              <a:rPr kumimoji="0" lang="en-US" altLang="zh-CN" b="1" dirty="0">
                <a:latin typeface="Courier New" panose="02070309020205020404" pitchFamily="49" charset="0"/>
              </a:rPr>
              <a:t>DIV.D		F10, </a:t>
            </a:r>
            <a:r>
              <a:rPr kumimoji="0" lang="en-US" altLang="zh-CN" b="1" dirty="0">
                <a:solidFill>
                  <a:schemeClr val="accent6"/>
                </a:solidFill>
                <a:latin typeface="Courier New" panose="02070309020205020404" pitchFamily="49" charset="0"/>
              </a:rPr>
              <a:t>F0</a:t>
            </a:r>
            <a:r>
              <a:rPr kumimoji="0" lang="en-US" altLang="zh-CN" b="1" dirty="0">
                <a:latin typeface="Courier New" panose="02070309020205020404" pitchFamily="49" charset="0"/>
              </a:rPr>
              <a:t>, </a:t>
            </a:r>
            <a:r>
              <a:rPr kumimoji="0" lang="en-US" altLang="zh-CN" b="1" dirty="0">
                <a:solidFill>
                  <a:srgbClr val="FF0000"/>
                </a:solidFill>
                <a:latin typeface="Courier New" panose="02070309020205020404" pitchFamily="49" charset="0"/>
              </a:rPr>
              <a:t>F6</a:t>
            </a:r>
            <a:endParaRPr kumimoji="0" lang="en-US" altLang="zh-CN" b="1" dirty="0">
              <a:solidFill>
                <a:srgbClr val="FF0000"/>
              </a:solidFill>
              <a:latin typeface="Courier New" panose="02070309020205020404" pitchFamily="49" charset="0"/>
            </a:endParaRPr>
          </a:p>
          <a:p>
            <a:pPr>
              <a:buFontTx/>
              <a:buNone/>
            </a:pPr>
            <a:r>
              <a:rPr kumimoji="0" lang="en-US" altLang="zh-CN" b="1" dirty="0">
                <a:latin typeface="Courier New" panose="02070309020205020404" pitchFamily="49" charset="0"/>
              </a:rPr>
              <a:t>ADD.D		F6, </a:t>
            </a:r>
            <a:r>
              <a:rPr kumimoji="0" lang="en-US" altLang="zh-CN" b="1" dirty="0">
                <a:solidFill>
                  <a:srgbClr val="00B0F0"/>
                </a:solidFill>
                <a:latin typeface="Courier New" panose="02070309020205020404" pitchFamily="49" charset="0"/>
              </a:rPr>
              <a:t>F8</a:t>
            </a:r>
            <a:r>
              <a:rPr kumimoji="0" lang="en-US" altLang="zh-CN" b="1" dirty="0">
                <a:latin typeface="Courier New" panose="02070309020205020404" pitchFamily="49" charset="0"/>
              </a:rPr>
              <a:t>, </a:t>
            </a:r>
            <a:r>
              <a:rPr kumimoji="0" lang="en-US" altLang="zh-CN" b="1" dirty="0">
                <a:solidFill>
                  <a:srgbClr val="00B050"/>
                </a:solidFill>
                <a:latin typeface="Courier New" panose="02070309020205020404" pitchFamily="49" charset="0"/>
              </a:rPr>
              <a:t>F2</a:t>
            </a:r>
            <a:endParaRPr kumimoji="0" lang="en-US" altLang="zh-CN" b="1" dirty="0">
              <a:solidFill>
                <a:srgbClr val="00B050"/>
              </a:solidFill>
              <a:latin typeface="Courier New" panose="02070309020205020404" pitchFamily="49" charset="0"/>
            </a:endParaRPr>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7C72C6EC-406E-4428-B66F-6186EBA85BDB}" type="slidenum">
              <a:rPr lang="zh-CN" altLang="en-US" smtClean="0"/>
            </a:fld>
            <a:endParaRPr lang="zh-CN" alt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6"/>
          <p:cNvSpPr>
            <a:spLocks noGrp="1" noChangeArrowheads="1"/>
          </p:cNvSpPr>
          <p:nvPr>
            <p:ph type="title"/>
          </p:nvPr>
        </p:nvSpPr>
        <p:spPr/>
        <p:txBody>
          <a:bodyPr/>
          <a:lstStyle/>
          <a:p>
            <a:r>
              <a:rPr lang="en-US" altLang="zh-CN" dirty="0"/>
              <a:t>Where WARs?</a:t>
            </a:r>
            <a:endParaRPr lang="en-US" altLang="zh-CN" dirty="0"/>
          </a:p>
        </p:txBody>
      </p:sp>
      <p:sp>
        <p:nvSpPr>
          <p:cNvPr id="21506" name="Rectangle 7"/>
          <p:cNvSpPr>
            <a:spLocks noGrp="1" noChangeArrowheads="1"/>
          </p:cNvSpPr>
          <p:nvPr>
            <p:ph type="body" idx="1"/>
          </p:nvPr>
        </p:nvSpPr>
        <p:spPr/>
        <p:txBody>
          <a:bodyPr/>
          <a:lstStyle/>
          <a:p>
            <a:pPr>
              <a:buFontTx/>
              <a:buNone/>
            </a:pPr>
            <a:r>
              <a:rPr kumimoji="0" lang="en-US" altLang="zh-CN" b="1">
                <a:latin typeface="Courier New" panose="02070309020205020404" pitchFamily="49" charset="0"/>
              </a:rPr>
              <a:t>L.D			F6, 34(R2)</a:t>
            </a:r>
            <a:endParaRPr kumimoji="0" lang="en-US" altLang="zh-CN" b="1">
              <a:latin typeface="Courier New" panose="02070309020205020404" pitchFamily="49" charset="0"/>
            </a:endParaRPr>
          </a:p>
          <a:p>
            <a:pPr>
              <a:buFontTx/>
              <a:buNone/>
            </a:pPr>
            <a:r>
              <a:rPr kumimoji="0" lang="en-US" altLang="zh-CN" b="1">
                <a:latin typeface="Courier New" panose="02070309020205020404" pitchFamily="49" charset="0"/>
              </a:rPr>
              <a:t>L.D			F2, 45(R3)</a:t>
            </a:r>
            <a:endParaRPr kumimoji="0" lang="en-US" altLang="zh-CN" b="1">
              <a:latin typeface="Courier New" panose="02070309020205020404" pitchFamily="49" charset="0"/>
            </a:endParaRPr>
          </a:p>
          <a:p>
            <a:pPr>
              <a:buFontTx/>
              <a:buNone/>
            </a:pPr>
            <a:r>
              <a:rPr kumimoji="0" lang="en-US" altLang="zh-CN" b="1">
                <a:latin typeface="Courier New" panose="02070309020205020404" pitchFamily="49" charset="0"/>
              </a:rPr>
              <a:t>MUL.D		F0, F2, F4</a:t>
            </a:r>
            <a:endParaRPr kumimoji="0" lang="en-US" altLang="zh-CN" b="1">
              <a:latin typeface="Courier New" panose="02070309020205020404" pitchFamily="49" charset="0"/>
            </a:endParaRPr>
          </a:p>
          <a:p>
            <a:pPr>
              <a:buFontTx/>
              <a:buNone/>
            </a:pPr>
            <a:r>
              <a:rPr kumimoji="0" lang="en-US" altLang="zh-CN" b="1">
                <a:latin typeface="Courier New" panose="02070309020205020404" pitchFamily="49" charset="0"/>
              </a:rPr>
              <a:t>SUB.D		F8, F2, F6</a:t>
            </a:r>
            <a:endParaRPr kumimoji="0" lang="en-US" altLang="zh-CN" b="1">
              <a:latin typeface="Courier New" panose="02070309020205020404" pitchFamily="49" charset="0"/>
            </a:endParaRPr>
          </a:p>
          <a:p>
            <a:pPr>
              <a:buFontTx/>
              <a:buNone/>
            </a:pPr>
            <a:r>
              <a:rPr kumimoji="0" lang="en-US" altLang="zh-CN" b="1">
                <a:latin typeface="Courier New" panose="02070309020205020404" pitchFamily="49" charset="0"/>
              </a:rPr>
              <a:t>DIV.D		F10, F0, F6</a:t>
            </a:r>
            <a:endParaRPr kumimoji="0" lang="en-US" altLang="zh-CN" b="1">
              <a:latin typeface="Courier New" panose="02070309020205020404" pitchFamily="49" charset="0"/>
            </a:endParaRPr>
          </a:p>
          <a:p>
            <a:pPr>
              <a:buFontTx/>
              <a:buNone/>
            </a:pPr>
            <a:r>
              <a:rPr kumimoji="0" lang="en-US" altLang="zh-CN" b="1">
                <a:latin typeface="Courier New" panose="02070309020205020404" pitchFamily="49" charset="0"/>
              </a:rPr>
              <a:t>ADD.D		F6, F8, F2</a:t>
            </a:r>
            <a:endParaRPr kumimoji="0" lang="en-US" altLang="zh-CN" b="1">
              <a:latin typeface="Courier New" panose="02070309020205020404" pitchFamily="49" charset="0"/>
            </a:endParaRPr>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7C72C6EC-406E-4428-B66F-6186EBA85BDB}" type="slidenum">
              <a:rPr lang="zh-CN" altLang="en-US" smtClean="0"/>
            </a:fld>
            <a:endParaRPr lang="zh-CN" alt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6"/>
          <p:cNvSpPr>
            <a:spLocks noGrp="1" noChangeArrowheads="1"/>
          </p:cNvSpPr>
          <p:nvPr>
            <p:ph type="title"/>
          </p:nvPr>
        </p:nvSpPr>
        <p:spPr/>
        <p:txBody>
          <a:bodyPr/>
          <a:lstStyle/>
          <a:p>
            <a:r>
              <a:rPr lang="en-US" altLang="zh-CN" dirty="0"/>
              <a:t>WARs</a:t>
            </a:r>
            <a:endParaRPr lang="en-US" altLang="zh-CN" dirty="0"/>
          </a:p>
        </p:txBody>
      </p:sp>
      <p:sp>
        <p:nvSpPr>
          <p:cNvPr id="21506" name="Rectangle 7"/>
          <p:cNvSpPr>
            <a:spLocks noGrp="1" noChangeArrowheads="1"/>
          </p:cNvSpPr>
          <p:nvPr>
            <p:ph type="body" idx="1"/>
          </p:nvPr>
        </p:nvSpPr>
        <p:spPr/>
        <p:txBody>
          <a:bodyPr/>
          <a:lstStyle/>
          <a:p>
            <a:pPr>
              <a:buFontTx/>
              <a:buNone/>
            </a:pPr>
            <a:r>
              <a:rPr kumimoji="0" lang="en-US" altLang="zh-CN" b="1" dirty="0">
                <a:latin typeface="Courier New" panose="02070309020205020404" pitchFamily="49" charset="0"/>
              </a:rPr>
              <a:t>L.D			F6, 34(R2)</a:t>
            </a:r>
            <a:endParaRPr kumimoji="0" lang="en-US" altLang="zh-CN" b="1" dirty="0">
              <a:latin typeface="Courier New" panose="02070309020205020404" pitchFamily="49" charset="0"/>
            </a:endParaRPr>
          </a:p>
          <a:p>
            <a:pPr>
              <a:buFontTx/>
              <a:buNone/>
            </a:pPr>
            <a:r>
              <a:rPr kumimoji="0" lang="en-US" altLang="zh-CN" b="1" dirty="0">
                <a:latin typeface="Courier New" panose="02070309020205020404" pitchFamily="49" charset="0"/>
              </a:rPr>
              <a:t>L.D			F2, 45(R3)</a:t>
            </a:r>
            <a:endParaRPr kumimoji="0" lang="en-US" altLang="zh-CN" b="1" dirty="0">
              <a:latin typeface="Courier New" panose="02070309020205020404" pitchFamily="49" charset="0"/>
            </a:endParaRPr>
          </a:p>
          <a:p>
            <a:pPr>
              <a:buFontTx/>
              <a:buNone/>
            </a:pPr>
            <a:r>
              <a:rPr kumimoji="0" lang="en-US" altLang="zh-CN" b="1" dirty="0">
                <a:latin typeface="Courier New" panose="02070309020205020404" pitchFamily="49" charset="0"/>
              </a:rPr>
              <a:t>MUL.D		F0, F2, F4</a:t>
            </a:r>
            <a:endParaRPr kumimoji="0" lang="en-US" altLang="zh-CN" b="1" dirty="0">
              <a:latin typeface="Courier New" panose="02070309020205020404" pitchFamily="49" charset="0"/>
            </a:endParaRPr>
          </a:p>
          <a:p>
            <a:pPr>
              <a:buFontTx/>
              <a:buNone/>
            </a:pPr>
            <a:r>
              <a:rPr kumimoji="0" lang="en-US" altLang="zh-CN" b="1" dirty="0">
                <a:latin typeface="Courier New" panose="02070309020205020404" pitchFamily="49" charset="0"/>
              </a:rPr>
              <a:t>SUB.D		F8, F2, </a:t>
            </a:r>
            <a:r>
              <a:rPr kumimoji="0" lang="en-US" altLang="zh-CN" b="1" dirty="0">
                <a:solidFill>
                  <a:srgbClr val="00B0F0"/>
                </a:solidFill>
                <a:latin typeface="Courier New" panose="02070309020205020404" pitchFamily="49" charset="0"/>
              </a:rPr>
              <a:t>F6</a:t>
            </a:r>
            <a:endParaRPr kumimoji="0" lang="en-US" altLang="zh-CN" b="1" dirty="0">
              <a:solidFill>
                <a:srgbClr val="00B0F0"/>
              </a:solidFill>
              <a:latin typeface="Courier New" panose="02070309020205020404" pitchFamily="49" charset="0"/>
            </a:endParaRPr>
          </a:p>
          <a:p>
            <a:pPr>
              <a:buFontTx/>
              <a:buNone/>
            </a:pPr>
            <a:r>
              <a:rPr kumimoji="0" lang="en-US" altLang="zh-CN" b="1" dirty="0">
                <a:latin typeface="Courier New" panose="02070309020205020404" pitchFamily="49" charset="0"/>
              </a:rPr>
              <a:t>DIV.D		F10, F0, </a:t>
            </a:r>
            <a:r>
              <a:rPr kumimoji="0" lang="en-US" altLang="zh-CN" b="1" dirty="0">
                <a:solidFill>
                  <a:srgbClr val="00B0F0"/>
                </a:solidFill>
                <a:latin typeface="Courier New" panose="02070309020205020404" pitchFamily="49" charset="0"/>
              </a:rPr>
              <a:t>F6</a:t>
            </a:r>
            <a:endParaRPr kumimoji="0" lang="en-US" altLang="zh-CN" b="1" dirty="0">
              <a:solidFill>
                <a:srgbClr val="00B0F0"/>
              </a:solidFill>
              <a:latin typeface="Courier New" panose="02070309020205020404" pitchFamily="49" charset="0"/>
            </a:endParaRPr>
          </a:p>
          <a:p>
            <a:pPr>
              <a:buFontTx/>
              <a:buNone/>
            </a:pPr>
            <a:r>
              <a:rPr kumimoji="0" lang="en-US" altLang="zh-CN" b="1" dirty="0">
                <a:latin typeface="Courier New" panose="02070309020205020404" pitchFamily="49" charset="0"/>
              </a:rPr>
              <a:t>ADD.D		</a:t>
            </a:r>
            <a:r>
              <a:rPr kumimoji="0" lang="en-US" altLang="zh-CN" b="1" dirty="0">
                <a:solidFill>
                  <a:srgbClr val="00B0F0"/>
                </a:solidFill>
                <a:latin typeface="Courier New" panose="02070309020205020404" pitchFamily="49" charset="0"/>
              </a:rPr>
              <a:t>F6</a:t>
            </a:r>
            <a:r>
              <a:rPr kumimoji="0" lang="en-US" altLang="zh-CN" b="1" dirty="0">
                <a:latin typeface="Courier New" panose="02070309020205020404" pitchFamily="49" charset="0"/>
              </a:rPr>
              <a:t>, F8, F2</a:t>
            </a:r>
            <a:endParaRPr kumimoji="0" lang="en-US" altLang="zh-CN" b="1" dirty="0">
              <a:latin typeface="Courier New" panose="02070309020205020404" pitchFamily="49" charset="0"/>
            </a:endParaRPr>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7C72C6EC-406E-4428-B66F-6186EBA85BDB}" type="slidenum">
              <a:rPr lang="zh-CN" altLang="en-US" smtClean="0"/>
            </a:fld>
            <a:endParaRPr lang="zh-CN" alt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en-US" altLang="zh-CN"/>
              <a:t>EX Cycle Latencies</a:t>
            </a:r>
            <a:endParaRPr lang="en-US" altLang="zh-CN"/>
          </a:p>
        </p:txBody>
      </p:sp>
      <p:sp>
        <p:nvSpPr>
          <p:cNvPr id="24578" name="Rectangle 3"/>
          <p:cNvSpPr>
            <a:spLocks noGrp="1" noChangeArrowheads="1"/>
          </p:cNvSpPr>
          <p:nvPr>
            <p:ph type="body" idx="1"/>
          </p:nvPr>
        </p:nvSpPr>
        <p:spPr/>
        <p:txBody>
          <a:bodyPr/>
          <a:lstStyle/>
          <a:p>
            <a:r>
              <a:rPr kumimoji="0" lang="en-US" altLang="zh-CN"/>
              <a:t>EX cycle latencies for the FP function units</a:t>
            </a:r>
            <a:endParaRPr kumimoji="0" lang="en-US" altLang="zh-CN"/>
          </a:p>
          <a:p>
            <a:pPr lvl="1"/>
            <a:r>
              <a:rPr kumimoji="0" lang="en-US" altLang="zh-CN"/>
              <a:t>ADD is </a:t>
            </a:r>
            <a:r>
              <a:rPr kumimoji="0" lang="en-US" altLang="zh-CN">
                <a:solidFill>
                  <a:srgbClr val="0000FF"/>
                </a:solidFill>
              </a:rPr>
              <a:t>2</a:t>
            </a:r>
            <a:r>
              <a:rPr kumimoji="0" lang="en-US" altLang="zh-CN"/>
              <a:t> clock cycles</a:t>
            </a:r>
            <a:endParaRPr kumimoji="0" lang="en-US" altLang="zh-CN"/>
          </a:p>
          <a:p>
            <a:pPr lvl="1"/>
            <a:r>
              <a:rPr kumimoji="0" lang="en-US" altLang="zh-CN"/>
              <a:t>MULTIPLY is </a:t>
            </a:r>
            <a:r>
              <a:rPr kumimoji="0" lang="en-US" altLang="zh-CN">
                <a:solidFill>
                  <a:srgbClr val="0000FF"/>
                </a:solidFill>
              </a:rPr>
              <a:t>10</a:t>
            </a:r>
            <a:r>
              <a:rPr kumimoji="0" lang="en-US" altLang="zh-CN"/>
              <a:t> cycles</a:t>
            </a:r>
            <a:endParaRPr kumimoji="0" lang="en-US" altLang="zh-CN"/>
          </a:p>
          <a:p>
            <a:pPr lvl="1"/>
            <a:r>
              <a:rPr kumimoji="0" lang="en-US" altLang="zh-CN"/>
              <a:t>DIVIDE is </a:t>
            </a:r>
            <a:r>
              <a:rPr kumimoji="0" lang="en-US" altLang="zh-CN">
                <a:solidFill>
                  <a:srgbClr val="0000FF"/>
                </a:solidFill>
              </a:rPr>
              <a:t>40</a:t>
            </a:r>
            <a:r>
              <a:rPr kumimoji="0" lang="en-US" altLang="zh-CN"/>
              <a:t>  cycles</a:t>
            </a:r>
            <a:endParaRPr kumimoji="0" lang="en-US" altLang="zh-CN"/>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7C72C6EC-406E-4428-B66F-6186EBA85BDB}" type="slidenum">
              <a:rPr lang="zh-CN" altLang="en-US" smtClean="0"/>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normAutofit/>
          </a:bodyPr>
          <a:lstStyle/>
          <a:p>
            <a:r>
              <a:rPr lang="en-US" altLang="zh-CN" dirty="0"/>
              <a:t>Scoreboard Example</a:t>
            </a:r>
            <a:endParaRPr lang="en-US" altLang="zh-CN" dirty="0"/>
          </a:p>
        </p:txBody>
      </p:sp>
      <p:graphicFrame>
        <p:nvGraphicFramePr>
          <p:cNvPr id="25602" name="Object 3"/>
          <p:cNvGraphicFramePr/>
          <p:nvPr/>
        </p:nvGraphicFramePr>
        <p:xfrm>
          <a:off x="381000" y="1116013"/>
          <a:ext cx="8096250" cy="5207000"/>
        </p:xfrm>
        <a:graphic>
          <a:graphicData uri="http://schemas.openxmlformats.org/presentationml/2006/ole">
            <mc:AlternateContent xmlns:mc="http://schemas.openxmlformats.org/markup-compatibility/2006">
              <mc:Choice xmlns:v="urn:schemas-microsoft-com:vml" Requires="v">
                <p:oleObj spid="_x0000_s3077"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16013"/>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normAutofit/>
          </a:bodyPr>
          <a:lstStyle/>
          <a:p>
            <a:r>
              <a:rPr lang="en-US" altLang="zh-CN"/>
              <a:t>Scoreboard Example: Cycle 1</a:t>
            </a:r>
            <a:endParaRPr lang="en-US" altLang="zh-CN"/>
          </a:p>
        </p:txBody>
      </p:sp>
      <p:graphicFrame>
        <p:nvGraphicFramePr>
          <p:cNvPr id="26626" name="Object 3"/>
          <p:cNvGraphicFramePr/>
          <p:nvPr/>
        </p:nvGraphicFramePr>
        <p:xfrm>
          <a:off x="381000" y="1116013"/>
          <a:ext cx="8096250" cy="5207000"/>
        </p:xfrm>
        <a:graphic>
          <a:graphicData uri="http://schemas.openxmlformats.org/presentationml/2006/ole">
            <mc:AlternateContent xmlns:mc="http://schemas.openxmlformats.org/markup-compatibility/2006">
              <mc:Choice xmlns:v="urn:schemas-microsoft-com:vml" Requires="v">
                <p:oleObj spid="_x0000_s4101"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16013"/>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7652" name="AutoShape 4"/>
          <p:cNvSpPr>
            <a:spLocks noChangeArrowheads="1"/>
          </p:cNvSpPr>
          <p:nvPr/>
        </p:nvSpPr>
        <p:spPr bwMode="auto">
          <a:xfrm>
            <a:off x="2814638" y="1422400"/>
            <a:ext cx="758825" cy="758825"/>
          </a:xfrm>
          <a:prstGeom prst="roundRect">
            <a:avLst>
              <a:gd name="adj" fmla="val 16667"/>
            </a:avLst>
          </a:prstGeom>
          <a:noFill/>
          <a:ln w="57150">
            <a:solidFill>
              <a:schemeClr val="hlink"/>
            </a:solidFill>
            <a:roun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27653" name="AutoShape 5"/>
          <p:cNvSpPr>
            <a:spLocks noChangeArrowheads="1"/>
          </p:cNvSpPr>
          <p:nvPr/>
        </p:nvSpPr>
        <p:spPr bwMode="auto">
          <a:xfrm>
            <a:off x="730250" y="5464175"/>
            <a:ext cx="758825" cy="758825"/>
          </a:xfrm>
          <a:prstGeom prst="roundRect">
            <a:avLst>
              <a:gd name="adj" fmla="val 16667"/>
            </a:avLst>
          </a:prstGeom>
          <a:noFill/>
          <a:ln w="57150">
            <a:solidFill>
              <a:schemeClr val="hlink"/>
            </a:solidFill>
            <a:roun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27654" name="AutoShape 6"/>
          <p:cNvSpPr>
            <a:spLocks noChangeArrowheads="1"/>
          </p:cNvSpPr>
          <p:nvPr/>
        </p:nvSpPr>
        <p:spPr bwMode="auto">
          <a:xfrm>
            <a:off x="4724400" y="5459413"/>
            <a:ext cx="758825" cy="758825"/>
          </a:xfrm>
          <a:prstGeom prst="roundRect">
            <a:avLst>
              <a:gd name="adj" fmla="val 16667"/>
            </a:avLst>
          </a:prstGeom>
          <a:noFill/>
          <a:ln w="57150">
            <a:solidFill>
              <a:schemeClr val="hlink"/>
            </a:solidFill>
            <a:roun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27655" name="AutoShape 7"/>
          <p:cNvSpPr>
            <a:spLocks noChangeArrowheads="1"/>
          </p:cNvSpPr>
          <p:nvPr/>
        </p:nvSpPr>
        <p:spPr bwMode="auto">
          <a:xfrm>
            <a:off x="2743200" y="3706813"/>
            <a:ext cx="6019800" cy="530225"/>
          </a:xfrm>
          <a:prstGeom prst="roundRect">
            <a:avLst>
              <a:gd name="adj" fmla="val 16667"/>
            </a:avLst>
          </a:prstGeom>
          <a:noFill/>
          <a:ln w="57150">
            <a:solidFill>
              <a:schemeClr val="hlink"/>
            </a:solidFill>
            <a:roun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normAutofit/>
          </a:bodyPr>
          <a:lstStyle/>
          <a:p>
            <a:r>
              <a:rPr lang="en-US" altLang="zh-CN"/>
              <a:t>Scoreboard Example: Cycle 2</a:t>
            </a:r>
            <a:endParaRPr lang="en-US" altLang="zh-CN"/>
          </a:p>
        </p:txBody>
      </p:sp>
      <p:graphicFrame>
        <p:nvGraphicFramePr>
          <p:cNvPr id="27650" name="Object 3"/>
          <p:cNvGraphicFramePr/>
          <p:nvPr/>
        </p:nvGraphicFramePr>
        <p:xfrm>
          <a:off x="381000" y="1139825"/>
          <a:ext cx="8096250" cy="5207000"/>
        </p:xfrm>
        <a:graphic>
          <a:graphicData uri="http://schemas.openxmlformats.org/presentationml/2006/ole">
            <mc:AlternateContent xmlns:mc="http://schemas.openxmlformats.org/markup-compatibility/2006">
              <mc:Choice xmlns:v="urn:schemas-microsoft-com:vml" Requires="v">
                <p:oleObj spid="_x0000_s5125"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39825"/>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8676" name="AutoShape 4"/>
          <p:cNvSpPr>
            <a:spLocks noChangeArrowheads="1"/>
          </p:cNvSpPr>
          <p:nvPr/>
        </p:nvSpPr>
        <p:spPr bwMode="auto">
          <a:xfrm>
            <a:off x="3389313" y="1098550"/>
            <a:ext cx="758825" cy="1071563"/>
          </a:xfrm>
          <a:prstGeom prst="roundRect">
            <a:avLst>
              <a:gd name="adj" fmla="val 16667"/>
            </a:avLst>
          </a:prstGeom>
          <a:noFill/>
          <a:ln w="57150">
            <a:solidFill>
              <a:schemeClr val="hlink"/>
            </a:solidFill>
            <a:roun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normAutofit/>
          </a:bodyPr>
          <a:lstStyle/>
          <a:p>
            <a:r>
              <a:rPr lang="en-US" altLang="zh-CN"/>
              <a:t>Scoreboard Example: Cycle 2</a:t>
            </a:r>
            <a:endParaRPr lang="en-US" altLang="zh-CN"/>
          </a:p>
        </p:txBody>
      </p:sp>
      <p:graphicFrame>
        <p:nvGraphicFramePr>
          <p:cNvPr id="28674" name="Object 3"/>
          <p:cNvGraphicFramePr/>
          <p:nvPr/>
        </p:nvGraphicFramePr>
        <p:xfrm>
          <a:off x="381000" y="1139825"/>
          <a:ext cx="8096250" cy="5207000"/>
        </p:xfrm>
        <a:graphic>
          <a:graphicData uri="http://schemas.openxmlformats.org/presentationml/2006/ole">
            <mc:AlternateContent xmlns:mc="http://schemas.openxmlformats.org/markup-compatibility/2006">
              <mc:Choice xmlns:v="urn:schemas-microsoft-com:vml" Requires="v">
                <p:oleObj spid="_x0000_s6149"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39825"/>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9700" name="Rectangle 4"/>
          <p:cNvSpPr>
            <a:spLocks noChangeArrowheads="1"/>
          </p:cNvSpPr>
          <p:nvPr/>
        </p:nvSpPr>
        <p:spPr bwMode="auto">
          <a:xfrm>
            <a:off x="5651500" y="1196975"/>
            <a:ext cx="3065463" cy="520700"/>
          </a:xfrm>
          <a:prstGeom prst="rect">
            <a:avLst/>
          </a:prstGeom>
          <a:noFill/>
          <a:ln>
            <a:noFill/>
          </a:ln>
          <a:effectLst/>
        </p:spPr>
        <p:txBody>
          <a:bodyPr lIns="90487" tIns="44450" rIns="90487" bIns="44450"/>
          <a:lstStyle/>
          <a:p>
            <a:pPr marL="285750" indent="-285750" eaLnBrk="0" hangingPunct="0">
              <a:lnSpc>
                <a:spcPct val="90000"/>
              </a:lnSpc>
              <a:spcBef>
                <a:spcPct val="30000"/>
              </a:spcBef>
              <a:buFont typeface="Arial" panose="020B0604020202020204" pitchFamily="34" charset="0"/>
              <a:buChar char="•"/>
              <a:tabLst>
                <a:tab pos="914400" algn="l"/>
                <a:tab pos="1657350" algn="l"/>
                <a:tab pos="3028950" algn="l"/>
              </a:tabLst>
              <a:defRPr/>
            </a:pPr>
            <a:r>
              <a:rPr lang="en-US" sz="2800">
                <a:solidFill>
                  <a:schemeClr val="hlink"/>
                </a:solidFill>
                <a:latin typeface="Century Gothic" panose="020B0502020202020204" pitchFamily="34" charset="0"/>
                <a:ea typeface="宋体" panose="02010600030101010101" pitchFamily="2" charset="-122"/>
                <a:cs typeface="宋体" panose="02010600030101010101" pitchFamily="2" charset="-122"/>
              </a:rPr>
              <a:t>Issue 2nd LD?</a:t>
            </a:r>
            <a:endParaRPr lang="en-US" sz="2800">
              <a:solidFill>
                <a:schemeClr val="hlink"/>
              </a:solidFill>
              <a:latin typeface="Century Gothic" panose="020B0502020202020204" pitchFamily="34" charset="0"/>
              <a:ea typeface="宋体" panose="02010600030101010101" pitchFamily="2" charset="-122"/>
              <a:cs typeface="宋体" panose="02010600030101010101" pitchFamily="2" charset="-122"/>
            </a:endParaRPr>
          </a:p>
        </p:txBody>
      </p:sp>
      <p:sp>
        <p:nvSpPr>
          <p:cNvPr id="29701" name="AutoShape 5"/>
          <p:cNvSpPr>
            <a:spLocks noChangeArrowheads="1"/>
          </p:cNvSpPr>
          <p:nvPr/>
        </p:nvSpPr>
        <p:spPr bwMode="auto">
          <a:xfrm>
            <a:off x="3389313" y="1098550"/>
            <a:ext cx="758825" cy="1071563"/>
          </a:xfrm>
          <a:prstGeom prst="roundRect">
            <a:avLst>
              <a:gd name="adj" fmla="val 16667"/>
            </a:avLst>
          </a:prstGeom>
          <a:noFill/>
          <a:ln w="57150">
            <a:solidFill>
              <a:schemeClr val="hlink"/>
            </a:solidFill>
            <a:roun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anim calcmode="lin" valueType="num">
                                      <p:cBhvr additive="base">
                                        <p:cTn id="7" dur="500" fill="hold"/>
                                        <p:tgtEl>
                                          <p:spTgt spid="29700"/>
                                        </p:tgtEl>
                                        <p:attrNameLst>
                                          <p:attrName>ppt_x</p:attrName>
                                        </p:attrNameLst>
                                      </p:cBhvr>
                                      <p:tavLst>
                                        <p:tav tm="0">
                                          <p:val>
                                            <p:strVal val="1+#ppt_w/2"/>
                                          </p:val>
                                        </p:tav>
                                        <p:tav tm="100000">
                                          <p:val>
                                            <p:strVal val="#ppt_x"/>
                                          </p:val>
                                        </p:tav>
                                      </p:tavLst>
                                    </p:anim>
                                    <p:anim calcmode="lin" valueType="num">
                                      <p:cBhvr additive="base">
                                        <p:cTn id="8" dur="500" fill="hold"/>
                                        <p:tgtEl>
                                          <p:spTgt spid="297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normAutofit/>
          </a:bodyPr>
          <a:lstStyle/>
          <a:p>
            <a:r>
              <a:rPr lang="en-US" altLang="zh-CN"/>
              <a:t>Scoreboard Example: Cycle 3</a:t>
            </a:r>
            <a:endParaRPr lang="en-US" altLang="zh-CN"/>
          </a:p>
        </p:txBody>
      </p:sp>
      <p:graphicFrame>
        <p:nvGraphicFramePr>
          <p:cNvPr id="29698" name="Object 3"/>
          <p:cNvGraphicFramePr/>
          <p:nvPr/>
        </p:nvGraphicFramePr>
        <p:xfrm>
          <a:off x="381000" y="1139825"/>
          <a:ext cx="8096250" cy="5207000"/>
        </p:xfrm>
        <a:graphic>
          <a:graphicData uri="http://schemas.openxmlformats.org/presentationml/2006/ole">
            <mc:AlternateContent xmlns:mc="http://schemas.openxmlformats.org/markup-compatibility/2006">
              <mc:Choice xmlns:v="urn:schemas-microsoft-com:vml" Requires="v">
                <p:oleObj spid="_x0000_s7173"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39825"/>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0724" name="AutoShape 4"/>
          <p:cNvSpPr>
            <a:spLocks noChangeArrowheads="1"/>
          </p:cNvSpPr>
          <p:nvPr/>
        </p:nvSpPr>
        <p:spPr bwMode="auto">
          <a:xfrm>
            <a:off x="4029075" y="1098550"/>
            <a:ext cx="758825" cy="1071563"/>
          </a:xfrm>
          <a:prstGeom prst="roundRect">
            <a:avLst>
              <a:gd name="adj" fmla="val 16667"/>
            </a:avLst>
          </a:prstGeom>
          <a:noFill/>
          <a:ln w="57150">
            <a:solidFill>
              <a:schemeClr val="hlink"/>
            </a:solidFill>
            <a:roun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30725" name="AutoShape 5"/>
          <p:cNvSpPr>
            <a:spLocks noChangeArrowheads="1"/>
          </p:cNvSpPr>
          <p:nvPr/>
        </p:nvSpPr>
        <p:spPr bwMode="auto">
          <a:xfrm>
            <a:off x="7772400" y="3195638"/>
            <a:ext cx="758825" cy="1071562"/>
          </a:xfrm>
          <a:prstGeom prst="roundRect">
            <a:avLst>
              <a:gd name="adj" fmla="val 16667"/>
            </a:avLst>
          </a:prstGeom>
          <a:noFill/>
          <a:ln w="57150">
            <a:solidFill>
              <a:schemeClr val="hlink"/>
            </a:solidFill>
            <a:roun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a:t>BPB Principles</a:t>
            </a:r>
            <a:endParaRPr lang="en-US" altLang="zh-CN"/>
          </a:p>
        </p:txBody>
      </p:sp>
      <p:sp>
        <p:nvSpPr>
          <p:cNvPr id="3" name="日期占位符 2"/>
          <p:cNvSpPr>
            <a:spLocks noGrp="1"/>
          </p:cNvSpPr>
          <p:nvPr>
            <p:ph type="dt" sz="half" idx="10"/>
          </p:nvPr>
        </p:nvSpPr>
        <p:spPr/>
        <p:txBody>
          <a:bodyPr/>
          <a:lstStyle/>
          <a:p>
            <a:r>
              <a:rPr lang="en-US" altLang="zh-CN"/>
              <a:t>Computer College, NUDT</a:t>
            </a:r>
            <a:endParaRPr lang="zh-CN" altLang="en-US"/>
          </a:p>
        </p:txBody>
      </p:sp>
      <p:sp>
        <p:nvSpPr>
          <p:cNvPr id="4" name="页脚占位符 3"/>
          <p:cNvSpPr>
            <a:spLocks noGrp="1"/>
          </p:cNvSpPr>
          <p:nvPr>
            <p:ph type="ftr" sz="quarter" idx="11"/>
          </p:nvPr>
        </p:nvSpPr>
        <p:spPr/>
        <p:txBody>
          <a:bodyPr/>
          <a:lstStyle/>
          <a:p>
            <a:r>
              <a:rPr lang="en-US" altLang="zh-CN"/>
              <a:t>ACA by ZHANG Chun-yuan, Fall 2019</a:t>
            </a:r>
            <a:endParaRPr lang="zh-CN" altLang="en-US"/>
          </a:p>
        </p:txBody>
      </p:sp>
      <p:sp>
        <p:nvSpPr>
          <p:cNvPr id="5" name="灯片编号占位符 4"/>
          <p:cNvSpPr>
            <a:spLocks noGrp="1"/>
          </p:cNvSpPr>
          <p:nvPr>
            <p:ph type="sldNum" sz="quarter" idx="12"/>
          </p:nvPr>
        </p:nvSpPr>
        <p:spPr/>
        <p:txBody>
          <a:bodyPr/>
          <a:lstStyle/>
          <a:p>
            <a:fld id="{B643E6CD-2EDB-4BD1-8CC6-38AEB97745CA}" type="slidenum">
              <a:rPr lang="zh-CN" altLang="en-US" smtClean="0"/>
            </a:fld>
            <a:endParaRPr lang="zh-CN" altLang="en-US"/>
          </a:p>
        </p:txBody>
      </p:sp>
      <p:graphicFrame>
        <p:nvGraphicFramePr>
          <p:cNvPr id="12" name="Group 4"/>
          <p:cNvGraphicFramePr/>
          <p:nvPr/>
        </p:nvGraphicFramePr>
        <p:xfrm>
          <a:off x="457199" y="1050926"/>
          <a:ext cx="8229599" cy="5451475"/>
        </p:xfrm>
        <a:graphic>
          <a:graphicData uri="http://schemas.openxmlformats.org/drawingml/2006/table">
            <a:tbl>
              <a:tblPr/>
              <a:tblGrid>
                <a:gridCol w="3188351"/>
                <a:gridCol w="5041248"/>
              </a:tblGrid>
              <a:tr h="557323">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marL="72573" marR="72573" marT="36300" marB="36300"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0" fontAlgn="base" latinLnBrk="0" hangingPunct="0">
                        <a:lnSpc>
                          <a:spcPct val="100000"/>
                        </a:lnSpc>
                        <a:spcBef>
                          <a:spcPct val="0"/>
                        </a:spcBef>
                        <a:spcAft>
                          <a:spcPct val="0"/>
                        </a:spcAft>
                        <a:buClrTx/>
                        <a:buSzTx/>
                        <a:buFontTx/>
                        <a:buNone/>
                      </a:pPr>
                      <a:r>
                        <a:rPr kumimoji="0" lang="en-US" altLang="zh-CN" sz="28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rPr>
                        <a:t>Predictor 0</a:t>
                      </a:r>
                      <a:endParaRPr kumimoji="0" lang="en-US" altLang="zh-CN" sz="28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marL="72573" marR="72573" marT="36300" marB="363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9037">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marL="72573" marR="72573" marT="36300" marB="3630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a:ln>
                            <a:noFill/>
                          </a:ln>
                          <a:solidFill>
                            <a:schemeClr val="tx1"/>
                          </a:solidFill>
                          <a:effectLst/>
                          <a:latin typeface="Arial" panose="020B0604020202020204" pitchFamily="34" charset="0"/>
                          <a:ea typeface="微软雅黑" panose="020B0503020204020204" pitchFamily="34" charset="-122"/>
                        </a:rPr>
                        <a:t>Predictor 1</a:t>
                      </a:r>
                      <a:endParaRPr kumimoji="0" lang="en-US" altLang="zh-CN" sz="28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2573" marR="72573" marT="36300" marB="363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751">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rPr>
                        <a:t>lower</a:t>
                      </a:r>
                      <a:endParaRPr kumimoji="0" lang="en-US" altLang="zh-CN" sz="28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marL="72573" marR="72573" marT="36300" marB="3630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20000"/>
                        </a:spcBef>
                        <a:spcAft>
                          <a:spcPct val="0"/>
                        </a:spcAft>
                        <a:buClrTx/>
                        <a:buSzTx/>
                        <a:buFontTx/>
                        <a:buNone/>
                      </a:pPr>
                      <a:endParaRPr kumimoji="0" lang="zh-CN" altLang="zh-CN" sz="28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2573" marR="72573" marT="36300" marB="363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323">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rPr>
                        <a:t>bits</a:t>
                      </a:r>
                      <a:endParaRPr kumimoji="0" lang="en-US" altLang="zh-CN" sz="28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marL="72573" marR="72573" marT="36300" marB="3630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20000"/>
                        </a:spcBef>
                        <a:spcAft>
                          <a:spcPct val="0"/>
                        </a:spcAft>
                        <a:buClrTx/>
                        <a:buSzTx/>
                        <a:buFontTx/>
                        <a:buNone/>
                      </a:pPr>
                      <a:endParaRPr kumimoji="0" lang="zh-CN" altLang="zh-CN" sz="28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marL="72573" marR="72573" marT="36300" marB="363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323">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rPr>
                        <a:t>of the</a:t>
                      </a:r>
                      <a:endParaRPr kumimoji="0" lang="en-US" altLang="zh-CN" sz="28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marL="72573" marR="72573" marT="36300" marB="3630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20000"/>
                        </a:spcBef>
                        <a:spcAft>
                          <a:spcPct val="0"/>
                        </a:spcAft>
                        <a:buClrTx/>
                        <a:buSzTx/>
                        <a:buFontTx/>
                        <a:buNone/>
                      </a:pPr>
                      <a:endParaRPr kumimoji="0" lang="zh-CN" altLang="zh-CN" sz="28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marL="72573" marR="72573" marT="36300" marB="363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1601">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rPr>
                        <a:t>branch</a:t>
                      </a:r>
                      <a:endParaRPr kumimoji="0" lang="en-US" altLang="zh-CN" sz="28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marL="72573" marR="72573" marT="36300" marB="3630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20000"/>
                        </a:spcBef>
                        <a:spcAft>
                          <a:spcPct val="0"/>
                        </a:spcAft>
                        <a:buClrTx/>
                        <a:buSzTx/>
                        <a:buFontTx/>
                        <a:buNone/>
                      </a:pPr>
                      <a:endParaRPr kumimoji="0" lang="zh-CN" altLang="zh-CN" sz="28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marL="72573" marR="72573" marT="36300" marB="363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1601">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rPr>
                        <a:t>PC</a:t>
                      </a:r>
                      <a:endParaRPr kumimoji="0" lang="en-US" altLang="zh-CN" sz="28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marL="72573" marR="72573" marT="36300" marB="3630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20000"/>
                        </a:spcBef>
                        <a:spcAft>
                          <a:spcPct val="0"/>
                        </a:spcAft>
                        <a:buClrTx/>
                        <a:buSzTx/>
                        <a:buFontTx/>
                        <a:buNone/>
                      </a:pPr>
                      <a:endParaRPr kumimoji="0" lang="zh-CN" altLang="zh-CN" sz="28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marL="72573" marR="72573" marT="36300" marB="363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314">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r" defTabSz="112395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marL="72573" marR="72573" marT="36300" marB="3630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20000"/>
                        </a:spcBef>
                        <a:spcAft>
                          <a:spcPct val="0"/>
                        </a:spcAft>
                        <a:buClrTx/>
                        <a:buSzTx/>
                        <a:buFontTx/>
                        <a:buNone/>
                      </a:pPr>
                      <a:endParaRPr kumimoji="0" lang="zh-CN" altLang="zh-CN" sz="28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2573" marR="72573" marT="36300" marB="363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1601">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2573" marR="72573" marT="36300" marB="36300"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20000"/>
                        </a:spcBef>
                        <a:spcAft>
                          <a:spcPct val="0"/>
                        </a:spcAft>
                        <a:buClrTx/>
                        <a:buSzTx/>
                        <a:buFontTx/>
                        <a:buNone/>
                      </a:pPr>
                      <a:endParaRPr kumimoji="0" lang="zh-CN" altLang="zh-CN" sz="2800" b="1" i="0" u="none" strike="noStrike" cap="none" normalizeH="0" baseline="0">
                        <a:ln>
                          <a:noFill/>
                        </a:ln>
                        <a:solidFill>
                          <a:schemeClr val="tx1"/>
                        </a:solidFill>
                        <a:effectLst/>
                        <a:latin typeface="Arial" panose="020B0604020202020204" pitchFamily="34" charset="0"/>
                        <a:ea typeface="微软雅黑" panose="020B0503020204020204" pitchFamily="34" charset="-122"/>
                      </a:endParaRPr>
                    </a:p>
                  </a:txBody>
                  <a:tcPr marL="72573" marR="72573" marT="36300" marB="363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1601">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l" defTabSz="112395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marL="72573" marR="72573" marT="36300" marB="36300"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defTabSz="1123950">
                        <a:spcBef>
                          <a:spcPct val="20000"/>
                        </a:spcBef>
                        <a:defRPr sz="2500">
                          <a:solidFill>
                            <a:schemeClr val="tx1"/>
                          </a:solidFill>
                          <a:latin typeface="Arial" panose="020B0604020202020204" pitchFamily="34" charset="0"/>
                          <a:ea typeface="微软雅黑" panose="020B0503020204020204" pitchFamily="34" charset="-122"/>
                        </a:defRPr>
                      </a:lvl1pPr>
                      <a:lvl2pPr indent="104775" defTabSz="1123950">
                        <a:spcBef>
                          <a:spcPct val="20000"/>
                        </a:spcBef>
                        <a:defRPr sz="2000">
                          <a:solidFill>
                            <a:schemeClr val="tx1"/>
                          </a:solidFill>
                          <a:latin typeface="Arial" panose="020B0604020202020204" pitchFamily="34" charset="0"/>
                          <a:ea typeface="微软雅黑" panose="020B0503020204020204" pitchFamily="34" charset="-122"/>
                        </a:defRPr>
                      </a:lvl2pPr>
                      <a:lvl3pPr indent="209550" defTabSz="1123950">
                        <a:spcBef>
                          <a:spcPct val="20000"/>
                        </a:spcBef>
                        <a:defRPr sz="2000">
                          <a:solidFill>
                            <a:schemeClr val="tx1"/>
                          </a:solidFill>
                          <a:latin typeface="Arial" panose="020B0604020202020204" pitchFamily="34" charset="0"/>
                          <a:ea typeface="微软雅黑" panose="020B0503020204020204" pitchFamily="34" charset="-122"/>
                        </a:defRPr>
                      </a:lvl3pPr>
                      <a:lvl4pPr indent="316230" defTabSz="1123950">
                        <a:spcBef>
                          <a:spcPct val="20000"/>
                        </a:spcBef>
                        <a:defRPr sz="1700">
                          <a:solidFill>
                            <a:schemeClr val="tx1"/>
                          </a:solidFill>
                          <a:latin typeface="Arial" panose="020B0604020202020204" pitchFamily="34" charset="0"/>
                          <a:ea typeface="微软雅黑" panose="020B0503020204020204" pitchFamily="34" charset="-122"/>
                        </a:defRPr>
                      </a:lvl4pPr>
                      <a:lvl5pPr indent="421005" defTabSz="1123950">
                        <a:spcBef>
                          <a:spcPct val="20000"/>
                        </a:spcBef>
                        <a:defRPr sz="1700">
                          <a:solidFill>
                            <a:schemeClr val="tx1"/>
                          </a:solidFill>
                          <a:latin typeface="Arial" panose="020B0604020202020204" pitchFamily="34" charset="0"/>
                          <a:ea typeface="微软雅黑" panose="020B0503020204020204" pitchFamily="34" charset="-122"/>
                        </a:defRPr>
                      </a:lvl5pPr>
                      <a:lvl6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6pPr>
                      <a:lvl7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7pPr>
                      <a:lvl8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8pPr>
                      <a:lvl9pPr indent="421005" defTabSz="1123950" fontAlgn="base">
                        <a:spcBef>
                          <a:spcPct val="20000"/>
                        </a:spcBef>
                        <a:spcAft>
                          <a:spcPct val="0"/>
                        </a:spcAft>
                        <a:defRPr sz="1700">
                          <a:solidFill>
                            <a:schemeClr val="tx1"/>
                          </a:solidFill>
                          <a:latin typeface="Arial" panose="020B0604020202020204" pitchFamily="34" charset="0"/>
                          <a:ea typeface="微软雅黑" panose="020B0503020204020204" pitchFamily="34" charset="-122"/>
                        </a:defRPr>
                      </a:lvl9pPr>
                    </a:lstStyle>
                    <a:p>
                      <a:pPr marL="0" marR="0" lvl="0" indent="0" algn="ctr" defTabSz="112395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rPr>
                        <a:t>Predictor 2</a:t>
                      </a:r>
                      <a:r>
                        <a:rPr kumimoji="0" lang="en-US" altLang="zh-CN" sz="2800" b="1" i="0" u="none" strike="noStrike" cap="none" normalizeH="0" baseline="30000" dirty="0">
                          <a:ln>
                            <a:noFill/>
                          </a:ln>
                          <a:solidFill>
                            <a:schemeClr val="tx1"/>
                          </a:solidFill>
                          <a:effectLst/>
                          <a:latin typeface="Arial" panose="020B0604020202020204" pitchFamily="34" charset="0"/>
                          <a:ea typeface="微软雅黑" panose="020B0503020204020204" pitchFamily="34" charset="-122"/>
                        </a:rPr>
                        <a:t>n</a:t>
                      </a:r>
                      <a:r>
                        <a:rPr kumimoji="0" lang="en-US" altLang="zh-CN" sz="28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rPr>
                        <a:t>-1</a:t>
                      </a:r>
                      <a:endParaRPr kumimoji="0" lang="en-US" altLang="zh-CN" sz="2800" b="1"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marL="72573" marR="72573" marT="36300" marB="363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 name="Line 49"/>
          <p:cNvSpPr>
            <a:spLocks noChangeShapeType="1"/>
          </p:cNvSpPr>
          <p:nvPr/>
        </p:nvSpPr>
        <p:spPr bwMode="auto">
          <a:xfrm flipV="1">
            <a:off x="1839357" y="4662567"/>
            <a:ext cx="1781993" cy="7317"/>
          </a:xfrm>
          <a:prstGeom prst="line">
            <a:avLst/>
          </a:prstGeom>
          <a:noFill/>
          <a:ln w="57150" cmpd="sng">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CN" altLang="en-US" sz="1430">
              <a:latin typeface="+mn-lt"/>
              <a:ea typeface="+mn-ea"/>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normAutofit/>
          </a:bodyPr>
          <a:lstStyle/>
          <a:p>
            <a:r>
              <a:rPr lang="en-US" altLang="zh-CN"/>
              <a:t>Scoreboard Example: Cycle 3</a:t>
            </a:r>
            <a:endParaRPr lang="en-US" altLang="zh-CN"/>
          </a:p>
        </p:txBody>
      </p:sp>
      <p:graphicFrame>
        <p:nvGraphicFramePr>
          <p:cNvPr id="30722" name="Object 3"/>
          <p:cNvGraphicFramePr/>
          <p:nvPr/>
        </p:nvGraphicFramePr>
        <p:xfrm>
          <a:off x="381000" y="1139825"/>
          <a:ext cx="8096250" cy="5207000"/>
        </p:xfrm>
        <a:graphic>
          <a:graphicData uri="http://schemas.openxmlformats.org/presentationml/2006/ole">
            <mc:AlternateContent xmlns:mc="http://schemas.openxmlformats.org/markup-compatibility/2006">
              <mc:Choice xmlns:v="urn:schemas-microsoft-com:vml" Requires="v">
                <p:oleObj spid="_x0000_s8197"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39825"/>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1748" name="Rectangle 4"/>
          <p:cNvSpPr>
            <a:spLocks noChangeArrowheads="1"/>
          </p:cNvSpPr>
          <p:nvPr/>
        </p:nvSpPr>
        <p:spPr bwMode="auto">
          <a:xfrm>
            <a:off x="5683250" y="1125538"/>
            <a:ext cx="3209925" cy="520700"/>
          </a:xfrm>
          <a:prstGeom prst="rect">
            <a:avLst/>
          </a:prstGeom>
          <a:noFill/>
          <a:ln>
            <a:noFill/>
          </a:ln>
          <a:effectLst/>
        </p:spPr>
        <p:txBody>
          <a:bodyPr lIns="90487" tIns="44450" rIns="90487" bIns="44450"/>
          <a:lstStyle/>
          <a:p>
            <a:pPr marL="285750" indent="-285750" eaLnBrk="0" hangingPunct="0">
              <a:lnSpc>
                <a:spcPct val="90000"/>
              </a:lnSpc>
              <a:spcBef>
                <a:spcPct val="30000"/>
              </a:spcBef>
              <a:buFont typeface="Arial" panose="020B0604020202020204" pitchFamily="34" charset="0"/>
              <a:buChar char="•"/>
              <a:tabLst>
                <a:tab pos="914400" algn="l"/>
                <a:tab pos="1657350" algn="l"/>
                <a:tab pos="3028950" algn="l"/>
              </a:tabLst>
              <a:defRPr/>
            </a:pPr>
            <a:r>
              <a:rPr lang="en-US" sz="2800">
                <a:solidFill>
                  <a:schemeClr val="hlink"/>
                </a:solidFill>
                <a:latin typeface="Century Gothic" panose="020B0502020202020204" pitchFamily="34" charset="0"/>
                <a:ea typeface="宋体" panose="02010600030101010101" pitchFamily="2" charset="-122"/>
                <a:cs typeface="宋体" panose="02010600030101010101" pitchFamily="2" charset="-122"/>
              </a:rPr>
              <a:t>Issue MULT?</a:t>
            </a:r>
            <a:endParaRPr lang="en-US" sz="2800">
              <a:solidFill>
                <a:schemeClr val="hlink"/>
              </a:solidFill>
              <a:latin typeface="Century Gothic" panose="020B0502020202020204" pitchFamily="34" charset="0"/>
              <a:ea typeface="宋体" panose="02010600030101010101" pitchFamily="2" charset="-122"/>
              <a:cs typeface="宋体" panose="02010600030101010101" pitchFamily="2" charset="-122"/>
            </a:endParaRPr>
          </a:p>
        </p:txBody>
      </p:sp>
      <p:sp>
        <p:nvSpPr>
          <p:cNvPr id="31749" name="AutoShape 5"/>
          <p:cNvSpPr>
            <a:spLocks noChangeArrowheads="1"/>
          </p:cNvSpPr>
          <p:nvPr/>
        </p:nvSpPr>
        <p:spPr bwMode="auto">
          <a:xfrm>
            <a:off x="4029075" y="1098550"/>
            <a:ext cx="758825" cy="1071563"/>
          </a:xfrm>
          <a:prstGeom prst="roundRect">
            <a:avLst>
              <a:gd name="adj" fmla="val 16667"/>
            </a:avLst>
          </a:prstGeom>
          <a:noFill/>
          <a:ln w="57150">
            <a:solidFill>
              <a:schemeClr val="hlink"/>
            </a:solidFill>
            <a:roun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31750" name="AutoShape 6"/>
          <p:cNvSpPr>
            <a:spLocks noChangeArrowheads="1"/>
          </p:cNvSpPr>
          <p:nvPr/>
        </p:nvSpPr>
        <p:spPr bwMode="auto">
          <a:xfrm>
            <a:off x="7772400" y="3195638"/>
            <a:ext cx="758825" cy="1071562"/>
          </a:xfrm>
          <a:prstGeom prst="roundRect">
            <a:avLst>
              <a:gd name="adj" fmla="val 16667"/>
            </a:avLst>
          </a:prstGeom>
          <a:noFill/>
          <a:ln w="57150">
            <a:solidFill>
              <a:schemeClr val="hlink"/>
            </a:solidFill>
            <a:roun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additive="base">
                                        <p:cTn id="7" dur="500" fill="hold"/>
                                        <p:tgtEl>
                                          <p:spTgt spid="31748"/>
                                        </p:tgtEl>
                                        <p:attrNameLst>
                                          <p:attrName>ppt_x</p:attrName>
                                        </p:attrNameLst>
                                      </p:cBhvr>
                                      <p:tavLst>
                                        <p:tav tm="0">
                                          <p:val>
                                            <p:strVal val="1+#ppt_w/2"/>
                                          </p:val>
                                        </p:tav>
                                        <p:tav tm="100000">
                                          <p:val>
                                            <p:strVal val="#ppt_x"/>
                                          </p:val>
                                        </p:tav>
                                      </p:tavLst>
                                    </p:anim>
                                    <p:anim calcmode="lin" valueType="num">
                                      <p:cBhvr additive="base">
                                        <p:cTn id="8" dur="500" fill="hold"/>
                                        <p:tgtEl>
                                          <p:spTgt spid="317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normAutofit/>
          </a:bodyPr>
          <a:lstStyle/>
          <a:p>
            <a:r>
              <a:rPr lang="en-US" altLang="zh-CN"/>
              <a:t>Scoreboard Example: Cycle 4</a:t>
            </a:r>
            <a:endParaRPr lang="en-US" altLang="zh-CN"/>
          </a:p>
        </p:txBody>
      </p:sp>
      <p:graphicFrame>
        <p:nvGraphicFramePr>
          <p:cNvPr id="31746" name="Object 3"/>
          <p:cNvGraphicFramePr/>
          <p:nvPr/>
        </p:nvGraphicFramePr>
        <p:xfrm>
          <a:off x="381000" y="1116013"/>
          <a:ext cx="8096250" cy="5207000"/>
        </p:xfrm>
        <a:graphic>
          <a:graphicData uri="http://schemas.openxmlformats.org/presentationml/2006/ole">
            <mc:AlternateContent xmlns:mc="http://schemas.openxmlformats.org/markup-compatibility/2006">
              <mc:Choice xmlns:v="urn:schemas-microsoft-com:vml" Requires="v">
                <p:oleObj spid="_x0000_s9221"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16013"/>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2772" name="AutoShape 4"/>
          <p:cNvSpPr>
            <a:spLocks noChangeArrowheads="1"/>
          </p:cNvSpPr>
          <p:nvPr/>
        </p:nvSpPr>
        <p:spPr bwMode="auto">
          <a:xfrm>
            <a:off x="4652963" y="1076325"/>
            <a:ext cx="758825" cy="1073150"/>
          </a:xfrm>
          <a:prstGeom prst="roundRect">
            <a:avLst>
              <a:gd name="adj" fmla="val 16667"/>
            </a:avLst>
          </a:prstGeom>
          <a:noFill/>
          <a:ln w="57150">
            <a:solidFill>
              <a:schemeClr val="hlink"/>
            </a:solidFill>
            <a:roun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32773" name="AutoShape 5"/>
          <p:cNvSpPr>
            <a:spLocks noChangeArrowheads="1"/>
          </p:cNvSpPr>
          <p:nvPr/>
        </p:nvSpPr>
        <p:spPr bwMode="auto">
          <a:xfrm>
            <a:off x="2743200" y="3706813"/>
            <a:ext cx="6019800" cy="530225"/>
          </a:xfrm>
          <a:prstGeom prst="roundRect">
            <a:avLst>
              <a:gd name="adj" fmla="val 16667"/>
            </a:avLst>
          </a:prstGeom>
          <a:noFill/>
          <a:ln w="57150">
            <a:solidFill>
              <a:schemeClr val="hlink"/>
            </a:solidFill>
            <a:roun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normAutofit/>
          </a:bodyPr>
          <a:lstStyle/>
          <a:p>
            <a:r>
              <a:rPr lang="en-US" altLang="zh-CN"/>
              <a:t>Scoreboard Example: Cycle 5</a:t>
            </a:r>
            <a:endParaRPr lang="en-US" altLang="zh-CN"/>
          </a:p>
        </p:txBody>
      </p:sp>
      <p:graphicFrame>
        <p:nvGraphicFramePr>
          <p:cNvPr id="32770" name="Object 3"/>
          <p:cNvGraphicFramePr/>
          <p:nvPr/>
        </p:nvGraphicFramePr>
        <p:xfrm>
          <a:off x="381000" y="1116013"/>
          <a:ext cx="8096250" cy="5207000"/>
        </p:xfrm>
        <a:graphic>
          <a:graphicData uri="http://schemas.openxmlformats.org/presentationml/2006/ole">
            <mc:AlternateContent xmlns:mc="http://schemas.openxmlformats.org/markup-compatibility/2006">
              <mc:Choice xmlns:v="urn:schemas-microsoft-com:vml" Requires="v">
                <p:oleObj spid="_x0000_s10245"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16013"/>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3796" name="AutoShape 4"/>
          <p:cNvSpPr>
            <a:spLocks noChangeArrowheads="1"/>
          </p:cNvSpPr>
          <p:nvPr/>
        </p:nvSpPr>
        <p:spPr bwMode="auto">
          <a:xfrm>
            <a:off x="2743200" y="3706813"/>
            <a:ext cx="6019800" cy="530225"/>
          </a:xfrm>
          <a:prstGeom prst="roundRect">
            <a:avLst>
              <a:gd name="adj" fmla="val 16667"/>
            </a:avLst>
          </a:prstGeom>
          <a:noFill/>
          <a:ln w="57150">
            <a:solidFill>
              <a:schemeClr val="hlink"/>
            </a:solidFill>
            <a:roun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normAutofit/>
          </a:bodyPr>
          <a:lstStyle/>
          <a:p>
            <a:r>
              <a:rPr lang="en-US" altLang="zh-CN"/>
              <a:t>Scoreboard Example: Cycle 6</a:t>
            </a:r>
            <a:endParaRPr lang="en-US" altLang="zh-CN" dirty="0"/>
          </a:p>
        </p:txBody>
      </p:sp>
      <p:graphicFrame>
        <p:nvGraphicFramePr>
          <p:cNvPr id="33794" name="Object 3"/>
          <p:cNvGraphicFramePr/>
          <p:nvPr/>
        </p:nvGraphicFramePr>
        <p:xfrm>
          <a:off x="381000" y="1116013"/>
          <a:ext cx="8096250" cy="5207000"/>
        </p:xfrm>
        <a:graphic>
          <a:graphicData uri="http://schemas.openxmlformats.org/presentationml/2006/ole">
            <mc:AlternateContent xmlns:mc="http://schemas.openxmlformats.org/markup-compatibility/2006">
              <mc:Choice xmlns:v="urn:schemas-microsoft-com:vml" Requires="v">
                <p:oleObj spid="_x0000_s11269"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16013"/>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4820" name="AutoShape 4"/>
          <p:cNvSpPr>
            <a:spLocks noChangeArrowheads="1"/>
          </p:cNvSpPr>
          <p:nvPr/>
        </p:nvSpPr>
        <p:spPr bwMode="auto">
          <a:xfrm>
            <a:off x="2725738" y="3986213"/>
            <a:ext cx="6019800" cy="530225"/>
          </a:xfrm>
          <a:prstGeom prst="roundRect">
            <a:avLst>
              <a:gd name="adj" fmla="val 16667"/>
            </a:avLst>
          </a:prstGeom>
          <a:noFill/>
          <a:ln w="57150">
            <a:solidFill>
              <a:schemeClr val="hlink"/>
            </a:solidFill>
            <a:roun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normAutofit/>
          </a:bodyPr>
          <a:lstStyle/>
          <a:p>
            <a:r>
              <a:rPr lang="en-US" altLang="zh-CN"/>
              <a:t>Scoreboard Example: Cycle 7</a:t>
            </a:r>
            <a:endParaRPr lang="en-US" altLang="zh-CN" dirty="0"/>
          </a:p>
        </p:txBody>
      </p:sp>
      <p:graphicFrame>
        <p:nvGraphicFramePr>
          <p:cNvPr id="34818" name="Object 3"/>
          <p:cNvGraphicFramePr/>
          <p:nvPr/>
        </p:nvGraphicFramePr>
        <p:xfrm>
          <a:off x="381000" y="1139825"/>
          <a:ext cx="8096250" cy="5207000"/>
        </p:xfrm>
        <a:graphic>
          <a:graphicData uri="http://schemas.openxmlformats.org/presentationml/2006/ole">
            <mc:AlternateContent xmlns:mc="http://schemas.openxmlformats.org/markup-compatibility/2006">
              <mc:Choice xmlns:v="urn:schemas-microsoft-com:vml" Requires="v">
                <p:oleObj spid="_x0000_s12293"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39825"/>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5844" name="AutoShape 4"/>
          <p:cNvSpPr>
            <a:spLocks noChangeArrowheads="1"/>
          </p:cNvSpPr>
          <p:nvPr/>
        </p:nvSpPr>
        <p:spPr bwMode="auto">
          <a:xfrm>
            <a:off x="2667000" y="4581525"/>
            <a:ext cx="6019800" cy="287338"/>
          </a:xfrm>
          <a:prstGeom prst="roundRect">
            <a:avLst>
              <a:gd name="adj" fmla="val 16667"/>
            </a:avLst>
          </a:prstGeom>
          <a:noFill/>
          <a:ln w="57150">
            <a:solidFill>
              <a:schemeClr val="hlink"/>
            </a:solidFill>
            <a:roun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6"/>
          <p:cNvSpPr>
            <a:spLocks noGrp="1" noChangeArrowheads="1"/>
          </p:cNvSpPr>
          <p:nvPr>
            <p:ph type="title"/>
          </p:nvPr>
        </p:nvSpPr>
        <p:spPr/>
        <p:txBody>
          <a:bodyPr>
            <a:normAutofit/>
          </a:bodyPr>
          <a:lstStyle/>
          <a:p>
            <a:r>
              <a:rPr lang="en-US" altLang="zh-CN"/>
              <a:t>Scoreboard Example: Cycle 7</a:t>
            </a:r>
            <a:endParaRPr lang="en-US" altLang="zh-CN"/>
          </a:p>
        </p:txBody>
      </p:sp>
      <p:graphicFrame>
        <p:nvGraphicFramePr>
          <p:cNvPr id="35842" name="Object 3"/>
          <p:cNvGraphicFramePr/>
          <p:nvPr/>
        </p:nvGraphicFramePr>
        <p:xfrm>
          <a:off x="381000" y="1139825"/>
          <a:ext cx="8096250" cy="5207000"/>
        </p:xfrm>
        <a:graphic>
          <a:graphicData uri="http://schemas.openxmlformats.org/presentationml/2006/ole">
            <mc:AlternateContent xmlns:mc="http://schemas.openxmlformats.org/markup-compatibility/2006">
              <mc:Choice xmlns:v="urn:schemas-microsoft-com:vml" Requires="v">
                <p:oleObj spid="_x0000_s13317"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39825"/>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6868" name="Rectangle 4"/>
          <p:cNvSpPr>
            <a:spLocks noChangeArrowheads="1"/>
          </p:cNvSpPr>
          <p:nvPr/>
        </p:nvSpPr>
        <p:spPr bwMode="auto">
          <a:xfrm>
            <a:off x="5683250" y="1196975"/>
            <a:ext cx="3209925" cy="520700"/>
          </a:xfrm>
          <a:prstGeom prst="rect">
            <a:avLst/>
          </a:prstGeom>
          <a:noFill/>
          <a:ln>
            <a:noFill/>
          </a:ln>
          <a:effectLst/>
        </p:spPr>
        <p:txBody>
          <a:bodyPr lIns="90487" tIns="44450" rIns="90487" bIns="44450"/>
          <a:lstStyle/>
          <a:p>
            <a:pPr marL="285750" indent="-285750" eaLnBrk="0" hangingPunct="0">
              <a:lnSpc>
                <a:spcPct val="90000"/>
              </a:lnSpc>
              <a:spcBef>
                <a:spcPct val="30000"/>
              </a:spcBef>
              <a:buFont typeface="Arial" panose="020B0604020202020204" pitchFamily="34" charset="0"/>
              <a:buChar char="•"/>
              <a:tabLst>
                <a:tab pos="914400" algn="l"/>
                <a:tab pos="1657350" algn="l"/>
                <a:tab pos="3028950" algn="l"/>
              </a:tabLst>
              <a:defRPr/>
            </a:pPr>
            <a:r>
              <a:rPr lang="en-US" sz="2800">
                <a:solidFill>
                  <a:schemeClr val="hlink"/>
                </a:solidFill>
                <a:latin typeface="Century Gothic" panose="020B0502020202020204" pitchFamily="34" charset="0"/>
                <a:ea typeface="宋体" panose="02010600030101010101" pitchFamily="2" charset="-122"/>
                <a:cs typeface="宋体" panose="02010600030101010101" pitchFamily="2" charset="-122"/>
              </a:rPr>
              <a:t>Read multiply operands?</a:t>
            </a:r>
            <a:endParaRPr lang="en-US" sz="2800">
              <a:solidFill>
                <a:schemeClr val="hlink"/>
              </a:solidFill>
              <a:latin typeface="Century Gothic" panose="020B0502020202020204" pitchFamily="34" charset="0"/>
              <a:ea typeface="宋体" panose="02010600030101010101" pitchFamily="2" charset="-122"/>
              <a:cs typeface="宋体" panose="02010600030101010101" pitchFamily="2" charset="-122"/>
            </a:endParaRPr>
          </a:p>
        </p:txBody>
      </p:sp>
      <p:sp>
        <p:nvSpPr>
          <p:cNvPr id="36869" name="AutoShape 5"/>
          <p:cNvSpPr>
            <a:spLocks noChangeArrowheads="1"/>
          </p:cNvSpPr>
          <p:nvPr/>
        </p:nvSpPr>
        <p:spPr bwMode="auto">
          <a:xfrm>
            <a:off x="2667000" y="4581525"/>
            <a:ext cx="6019800" cy="287338"/>
          </a:xfrm>
          <a:prstGeom prst="roundRect">
            <a:avLst>
              <a:gd name="adj" fmla="val 16667"/>
            </a:avLst>
          </a:prstGeom>
          <a:noFill/>
          <a:ln w="57150">
            <a:solidFill>
              <a:schemeClr val="hlink"/>
            </a:solidFill>
            <a:roun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additive="base">
                                        <p:cTn id="7" dur="500" fill="hold"/>
                                        <p:tgtEl>
                                          <p:spTgt spid="36868"/>
                                        </p:tgtEl>
                                        <p:attrNameLst>
                                          <p:attrName>ppt_x</p:attrName>
                                        </p:attrNameLst>
                                      </p:cBhvr>
                                      <p:tavLst>
                                        <p:tav tm="0">
                                          <p:val>
                                            <p:strVal val="1+#ppt_w/2"/>
                                          </p:val>
                                        </p:tav>
                                        <p:tav tm="100000">
                                          <p:val>
                                            <p:strVal val="#ppt_x"/>
                                          </p:val>
                                        </p:tav>
                                      </p:tavLst>
                                    </p:anim>
                                    <p:anim calcmode="lin" valueType="num">
                                      <p:cBhvr additive="base">
                                        <p:cTn id="8" dur="500" fill="hold"/>
                                        <p:tgtEl>
                                          <p:spTgt spid="368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title"/>
          </p:nvPr>
        </p:nvSpPr>
        <p:spPr/>
        <p:txBody>
          <a:bodyPr>
            <a:normAutofit/>
          </a:bodyPr>
          <a:lstStyle/>
          <a:p>
            <a:r>
              <a:rPr lang="en-US" altLang="zh-CN" dirty="0"/>
              <a:t>Cycle 8a (First half of clock)</a:t>
            </a:r>
            <a:endParaRPr lang="en-US" altLang="zh-CN" dirty="0"/>
          </a:p>
        </p:txBody>
      </p:sp>
      <p:graphicFrame>
        <p:nvGraphicFramePr>
          <p:cNvPr id="36866" name="Object 3"/>
          <p:cNvGraphicFramePr/>
          <p:nvPr/>
        </p:nvGraphicFramePr>
        <p:xfrm>
          <a:off x="381000" y="1116013"/>
          <a:ext cx="8096250" cy="5207000"/>
        </p:xfrm>
        <a:graphic>
          <a:graphicData uri="http://schemas.openxmlformats.org/presentationml/2006/ole">
            <mc:AlternateContent xmlns:mc="http://schemas.openxmlformats.org/markup-compatibility/2006">
              <mc:Choice xmlns:v="urn:schemas-microsoft-com:vml" Requires="v">
                <p:oleObj spid="_x0000_s14341"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16013"/>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7892" name="Rectangle 4"/>
          <p:cNvSpPr>
            <a:spLocks noChangeArrowheads="1"/>
          </p:cNvSpPr>
          <p:nvPr/>
        </p:nvSpPr>
        <p:spPr bwMode="auto">
          <a:xfrm>
            <a:off x="5651500" y="1125538"/>
            <a:ext cx="3241675" cy="520700"/>
          </a:xfrm>
          <a:prstGeom prst="rect">
            <a:avLst/>
          </a:prstGeom>
          <a:noFill/>
          <a:ln>
            <a:noFill/>
          </a:ln>
          <a:effectLst/>
        </p:spPr>
        <p:txBody>
          <a:bodyPr lIns="90487" tIns="44450" rIns="90487" bIns="44450"/>
          <a:lstStyle/>
          <a:p>
            <a:pPr marL="285750" indent="-285750" eaLnBrk="0" hangingPunct="0">
              <a:lnSpc>
                <a:spcPct val="90000"/>
              </a:lnSpc>
              <a:spcBef>
                <a:spcPct val="30000"/>
              </a:spcBef>
              <a:buFont typeface="Arial" panose="020B0604020202020204" pitchFamily="34" charset="0"/>
              <a:buChar char="•"/>
              <a:tabLst>
                <a:tab pos="914400" algn="l"/>
                <a:tab pos="1657350" algn="l"/>
                <a:tab pos="3028950" algn="l"/>
              </a:tabLst>
              <a:defRPr/>
            </a:pPr>
            <a:r>
              <a:rPr lang="en-US" sz="2800">
                <a:solidFill>
                  <a:schemeClr val="hlink"/>
                </a:solidFill>
                <a:latin typeface="Century Gothic" panose="020B0502020202020204" pitchFamily="34" charset="0"/>
                <a:ea typeface="宋体" panose="02010600030101010101" pitchFamily="2" charset="-122"/>
                <a:cs typeface="宋体" panose="02010600030101010101" pitchFamily="2" charset="-122"/>
              </a:rPr>
              <a:t>Read operands for MULT &amp; SUB?</a:t>
            </a:r>
            <a:endParaRPr lang="en-US" sz="2800">
              <a:solidFill>
                <a:schemeClr val="hlink"/>
              </a:solidFill>
              <a:latin typeface="Century Gothic" panose="020B0502020202020204" pitchFamily="34" charset="0"/>
              <a:ea typeface="宋体" panose="02010600030101010101" pitchFamily="2" charset="-122"/>
              <a:cs typeface="宋体" panose="02010600030101010101" pitchFamily="2" charset="-122"/>
            </a:endParaRPr>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7892"/>
                                        </p:tgtEl>
                                        <p:attrNameLst>
                                          <p:attrName>style.visibility</p:attrName>
                                        </p:attrNameLst>
                                      </p:cBhvr>
                                      <p:to>
                                        <p:strVal val="visible"/>
                                      </p:to>
                                    </p:set>
                                    <p:anim calcmode="lin" valueType="num">
                                      <p:cBhvr additive="base">
                                        <p:cTn id="7" dur="500" fill="hold"/>
                                        <p:tgtEl>
                                          <p:spTgt spid="37892"/>
                                        </p:tgtEl>
                                        <p:attrNameLst>
                                          <p:attrName>ppt_x</p:attrName>
                                        </p:attrNameLst>
                                      </p:cBhvr>
                                      <p:tavLst>
                                        <p:tav tm="0">
                                          <p:val>
                                            <p:strVal val="1+#ppt_w/2"/>
                                          </p:val>
                                        </p:tav>
                                        <p:tav tm="100000">
                                          <p:val>
                                            <p:strVal val="#ppt_x"/>
                                          </p:val>
                                        </p:tav>
                                      </p:tavLst>
                                    </p:anim>
                                    <p:anim calcmode="lin" valueType="num">
                                      <p:cBhvr additive="base">
                                        <p:cTn id="8" dur="500" fill="hold"/>
                                        <p:tgtEl>
                                          <p:spTgt spid="378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6"/>
          <p:cNvSpPr>
            <a:spLocks noGrp="1" noChangeArrowheads="1"/>
          </p:cNvSpPr>
          <p:nvPr>
            <p:ph type="title"/>
          </p:nvPr>
        </p:nvSpPr>
        <p:spPr/>
        <p:txBody>
          <a:bodyPr>
            <a:normAutofit/>
          </a:bodyPr>
          <a:lstStyle/>
          <a:p>
            <a:r>
              <a:rPr lang="en-US" altLang="zh-CN" dirty="0"/>
              <a:t>Cycle 8b (Second half of clock)</a:t>
            </a:r>
            <a:endParaRPr lang="en-US" altLang="zh-CN" dirty="0"/>
          </a:p>
        </p:txBody>
      </p:sp>
      <p:graphicFrame>
        <p:nvGraphicFramePr>
          <p:cNvPr id="37890" name="Object 3"/>
          <p:cNvGraphicFramePr/>
          <p:nvPr/>
        </p:nvGraphicFramePr>
        <p:xfrm>
          <a:off x="381000" y="1116013"/>
          <a:ext cx="8096250" cy="5207000"/>
        </p:xfrm>
        <a:graphic>
          <a:graphicData uri="http://schemas.openxmlformats.org/presentationml/2006/ole">
            <mc:AlternateContent xmlns:mc="http://schemas.openxmlformats.org/markup-compatibility/2006">
              <mc:Choice xmlns:v="urn:schemas-microsoft-com:vml" Requires="v">
                <p:oleObj spid="_x0000_s15365"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16013"/>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8916" name="AutoShape 4"/>
          <p:cNvSpPr>
            <a:spLocks noChangeArrowheads="1"/>
          </p:cNvSpPr>
          <p:nvPr/>
        </p:nvSpPr>
        <p:spPr bwMode="auto">
          <a:xfrm>
            <a:off x="2700338" y="4581525"/>
            <a:ext cx="6019800" cy="287338"/>
          </a:xfrm>
          <a:prstGeom prst="roundRect">
            <a:avLst>
              <a:gd name="adj" fmla="val 16667"/>
            </a:avLst>
          </a:prstGeom>
          <a:noFill/>
          <a:ln w="57150">
            <a:solidFill>
              <a:schemeClr val="hlink"/>
            </a:solidFill>
            <a:roun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38917" name="AutoShape 5"/>
          <p:cNvSpPr>
            <a:spLocks noChangeArrowheads="1"/>
          </p:cNvSpPr>
          <p:nvPr/>
        </p:nvSpPr>
        <p:spPr bwMode="auto">
          <a:xfrm>
            <a:off x="2700338" y="4075113"/>
            <a:ext cx="6019800" cy="307975"/>
          </a:xfrm>
          <a:prstGeom prst="roundRect">
            <a:avLst>
              <a:gd name="adj" fmla="val 16667"/>
            </a:avLst>
          </a:prstGeom>
          <a:noFill/>
          <a:ln w="57150">
            <a:solidFill>
              <a:schemeClr val="hlink"/>
            </a:solidFill>
            <a:roun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normAutofit/>
          </a:bodyPr>
          <a:lstStyle/>
          <a:p>
            <a:r>
              <a:rPr lang="en-US" altLang="zh-CN"/>
              <a:t>Scoreboard Example: Cycle 9</a:t>
            </a:r>
            <a:endParaRPr lang="en-US" altLang="zh-CN"/>
          </a:p>
        </p:txBody>
      </p:sp>
      <p:graphicFrame>
        <p:nvGraphicFramePr>
          <p:cNvPr id="38914" name="Object 3"/>
          <p:cNvGraphicFramePr/>
          <p:nvPr/>
        </p:nvGraphicFramePr>
        <p:xfrm>
          <a:off x="381000" y="1139825"/>
          <a:ext cx="8096250" cy="5207000"/>
        </p:xfrm>
        <a:graphic>
          <a:graphicData uri="http://schemas.openxmlformats.org/presentationml/2006/ole">
            <mc:AlternateContent xmlns:mc="http://schemas.openxmlformats.org/markup-compatibility/2006">
              <mc:Choice xmlns:v="urn:schemas-microsoft-com:vml" Requires="v">
                <p:oleObj spid="_x0000_s16389"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39825"/>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9940" name="Text Box 4"/>
          <p:cNvSpPr txBox="1">
            <a:spLocks noChangeArrowheads="1"/>
          </p:cNvSpPr>
          <p:nvPr/>
        </p:nvSpPr>
        <p:spPr bwMode="auto">
          <a:xfrm>
            <a:off x="228600" y="4033838"/>
            <a:ext cx="1235075" cy="641350"/>
          </a:xfrm>
          <a:prstGeom prst="rect">
            <a:avLst/>
          </a:prstGeom>
          <a:noFill/>
          <a:ln>
            <a:noFill/>
          </a:ln>
          <a:effectLst/>
        </p:spPr>
        <p:txBody>
          <a:bodyPr wrap="none">
            <a:spAutoFit/>
          </a:bodyPr>
          <a:lstStyle/>
          <a:p>
            <a:pPr eaLnBrk="0" hangingPunct="0">
              <a:buFont typeface="Arial" panose="020B0604020202020204" pitchFamily="34" charset="0"/>
              <a:buNone/>
              <a:defRPr/>
            </a:pPr>
            <a:r>
              <a:rPr lang="en-US">
                <a:solidFill>
                  <a:schemeClr val="hlink"/>
                </a:solidFill>
                <a:latin typeface="Comic Sans MS" panose="030F0702030302020204" charset="0"/>
                <a:ea typeface="宋体" panose="02010600030101010101" pitchFamily="2" charset="-122"/>
                <a:cs typeface="宋体" panose="02010600030101010101" pitchFamily="2" charset="-122"/>
              </a:rPr>
              <a:t>Note </a:t>
            </a:r>
            <a:endParaRPr lang="en-US">
              <a:solidFill>
                <a:schemeClr val="hlink"/>
              </a:solidFill>
              <a:latin typeface="Comic Sans MS" panose="030F0702030302020204" charset="0"/>
              <a:ea typeface="宋体" panose="02010600030101010101" pitchFamily="2" charset="-122"/>
              <a:cs typeface="宋体" panose="02010600030101010101" pitchFamily="2" charset="-122"/>
            </a:endParaRPr>
          </a:p>
          <a:p>
            <a:pPr eaLnBrk="0" hangingPunct="0">
              <a:buFont typeface="Arial" panose="020B0604020202020204" pitchFamily="34" charset="0"/>
              <a:buNone/>
              <a:defRPr/>
            </a:pPr>
            <a:r>
              <a:rPr lang="en-US">
                <a:solidFill>
                  <a:schemeClr val="hlink"/>
                </a:solidFill>
                <a:latin typeface="Comic Sans MS" panose="030F0702030302020204" charset="0"/>
                <a:ea typeface="宋体" panose="02010600030101010101" pitchFamily="2" charset="-122"/>
                <a:cs typeface="宋体" panose="02010600030101010101" pitchFamily="2" charset="-122"/>
              </a:rPr>
              <a:t>Remaining</a:t>
            </a:r>
            <a:endParaRPr lang="en-US">
              <a:latin typeface="Comic Sans MS" panose="030F0702030302020204" charset="0"/>
              <a:ea typeface="宋体" panose="02010600030101010101" pitchFamily="2" charset="-122"/>
              <a:cs typeface="宋体" panose="02010600030101010101" pitchFamily="2" charset="-122"/>
            </a:endParaRPr>
          </a:p>
        </p:txBody>
      </p:sp>
      <p:sp>
        <p:nvSpPr>
          <p:cNvPr id="39941" name="Line 5"/>
          <p:cNvSpPr>
            <a:spLocks noChangeShapeType="1"/>
          </p:cNvSpPr>
          <p:nvPr/>
        </p:nvSpPr>
        <p:spPr bwMode="auto">
          <a:xfrm>
            <a:off x="990600" y="4262438"/>
            <a:ext cx="685800" cy="0"/>
          </a:xfrm>
          <a:prstGeom prst="line">
            <a:avLst/>
          </a:prstGeom>
          <a:noFill/>
          <a:ln w="76200">
            <a:solidFill>
              <a:schemeClr val="hlink"/>
            </a:solidFill>
            <a:round/>
            <a:tailEnd type="triangle" w="med" len="me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normAutofit/>
          </a:bodyPr>
          <a:lstStyle/>
          <a:p>
            <a:r>
              <a:rPr lang="en-US" altLang="zh-CN"/>
              <a:t>Scoreboard Example: Cycle 9</a:t>
            </a:r>
            <a:endParaRPr lang="en-US" altLang="zh-CN"/>
          </a:p>
        </p:txBody>
      </p:sp>
      <p:graphicFrame>
        <p:nvGraphicFramePr>
          <p:cNvPr id="39938" name="Object 3"/>
          <p:cNvGraphicFramePr/>
          <p:nvPr/>
        </p:nvGraphicFramePr>
        <p:xfrm>
          <a:off x="381000" y="1139825"/>
          <a:ext cx="8096250" cy="5207000"/>
        </p:xfrm>
        <a:graphic>
          <a:graphicData uri="http://schemas.openxmlformats.org/presentationml/2006/ole">
            <mc:AlternateContent xmlns:mc="http://schemas.openxmlformats.org/markup-compatibility/2006">
              <mc:Choice xmlns:v="urn:schemas-microsoft-com:vml" Requires="v">
                <p:oleObj spid="_x0000_s17415"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39825"/>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0964" name="Rectangle 4"/>
          <p:cNvSpPr>
            <a:spLocks noChangeArrowheads="1"/>
          </p:cNvSpPr>
          <p:nvPr/>
        </p:nvSpPr>
        <p:spPr bwMode="auto">
          <a:xfrm>
            <a:off x="5651500" y="1125538"/>
            <a:ext cx="3241675" cy="520700"/>
          </a:xfrm>
          <a:prstGeom prst="rect">
            <a:avLst/>
          </a:prstGeom>
          <a:noFill/>
          <a:ln>
            <a:noFill/>
          </a:ln>
          <a:effectLst/>
        </p:spPr>
        <p:txBody>
          <a:bodyPr lIns="90487" tIns="44450" rIns="90487" bIns="44450"/>
          <a:lstStyle/>
          <a:p>
            <a:pPr marL="285750" indent="-285750" eaLnBrk="0" hangingPunct="0">
              <a:lnSpc>
                <a:spcPct val="90000"/>
              </a:lnSpc>
              <a:spcBef>
                <a:spcPct val="30000"/>
              </a:spcBef>
              <a:buFont typeface="Arial" panose="020B0604020202020204" pitchFamily="34" charset="0"/>
              <a:buChar char="•"/>
              <a:tabLst>
                <a:tab pos="914400" algn="l"/>
                <a:tab pos="1657350" algn="l"/>
                <a:tab pos="3028950" algn="l"/>
              </a:tabLst>
              <a:defRPr/>
            </a:pPr>
            <a:r>
              <a:rPr lang="en-US" sz="2800">
                <a:solidFill>
                  <a:schemeClr val="hlink"/>
                </a:solidFill>
                <a:latin typeface="Century Gothic" panose="020B0502020202020204" pitchFamily="34" charset="0"/>
                <a:ea typeface="宋体" panose="02010600030101010101" pitchFamily="2" charset="-122"/>
                <a:cs typeface="宋体" panose="02010600030101010101" pitchFamily="2" charset="-122"/>
              </a:rPr>
              <a:t>Issue ADDD?</a:t>
            </a:r>
            <a:endParaRPr lang="en-US" sz="2800">
              <a:solidFill>
                <a:schemeClr val="hlink"/>
              </a:solidFill>
              <a:latin typeface="Century Gothic" panose="020B0502020202020204" pitchFamily="34" charset="0"/>
              <a:ea typeface="宋体" panose="02010600030101010101" pitchFamily="2" charset="-122"/>
              <a:cs typeface="宋体" panose="02010600030101010101" pitchFamily="2" charset="-122"/>
            </a:endParaRPr>
          </a:p>
        </p:txBody>
      </p:sp>
      <p:sp>
        <p:nvSpPr>
          <p:cNvPr id="40965" name="Text Box 5"/>
          <p:cNvSpPr txBox="1">
            <a:spLocks noChangeArrowheads="1"/>
          </p:cNvSpPr>
          <p:nvPr/>
        </p:nvSpPr>
        <p:spPr bwMode="auto">
          <a:xfrm>
            <a:off x="228600" y="4033838"/>
            <a:ext cx="1235075" cy="641350"/>
          </a:xfrm>
          <a:prstGeom prst="rect">
            <a:avLst/>
          </a:prstGeom>
          <a:noFill/>
          <a:ln>
            <a:noFill/>
          </a:ln>
          <a:effectLst/>
        </p:spPr>
        <p:txBody>
          <a:bodyPr wrap="none">
            <a:spAutoFit/>
          </a:bodyPr>
          <a:lstStyle/>
          <a:p>
            <a:pPr eaLnBrk="0" hangingPunct="0">
              <a:buFont typeface="Arial" panose="020B0604020202020204" pitchFamily="34" charset="0"/>
              <a:buNone/>
              <a:defRPr/>
            </a:pPr>
            <a:r>
              <a:rPr lang="en-US">
                <a:solidFill>
                  <a:schemeClr val="hlink"/>
                </a:solidFill>
                <a:latin typeface="Comic Sans MS" panose="030F0702030302020204" charset="0"/>
                <a:ea typeface="宋体" panose="02010600030101010101" pitchFamily="2" charset="-122"/>
                <a:cs typeface="宋体" panose="02010600030101010101" pitchFamily="2" charset="-122"/>
              </a:rPr>
              <a:t>Note </a:t>
            </a:r>
            <a:endParaRPr lang="en-US">
              <a:solidFill>
                <a:schemeClr val="hlink"/>
              </a:solidFill>
              <a:latin typeface="Comic Sans MS" panose="030F0702030302020204" charset="0"/>
              <a:ea typeface="宋体" panose="02010600030101010101" pitchFamily="2" charset="-122"/>
              <a:cs typeface="宋体" panose="02010600030101010101" pitchFamily="2" charset="-122"/>
            </a:endParaRPr>
          </a:p>
          <a:p>
            <a:pPr eaLnBrk="0" hangingPunct="0">
              <a:buFont typeface="Arial" panose="020B0604020202020204" pitchFamily="34" charset="0"/>
              <a:buNone/>
              <a:defRPr/>
            </a:pPr>
            <a:r>
              <a:rPr lang="en-US">
                <a:solidFill>
                  <a:schemeClr val="hlink"/>
                </a:solidFill>
                <a:latin typeface="Comic Sans MS" panose="030F0702030302020204" charset="0"/>
                <a:ea typeface="宋体" panose="02010600030101010101" pitchFamily="2" charset="-122"/>
                <a:cs typeface="宋体" panose="02010600030101010101" pitchFamily="2" charset="-122"/>
              </a:rPr>
              <a:t>Remaining</a:t>
            </a:r>
            <a:endParaRPr lang="en-US">
              <a:latin typeface="Comic Sans MS" panose="030F0702030302020204" charset="0"/>
              <a:ea typeface="宋体" panose="02010600030101010101" pitchFamily="2" charset="-122"/>
              <a:cs typeface="宋体" panose="02010600030101010101" pitchFamily="2" charset="-122"/>
            </a:endParaRPr>
          </a:p>
        </p:txBody>
      </p:sp>
      <p:sp>
        <p:nvSpPr>
          <p:cNvPr id="40966" name="Line 6"/>
          <p:cNvSpPr>
            <a:spLocks noChangeShapeType="1"/>
          </p:cNvSpPr>
          <p:nvPr/>
        </p:nvSpPr>
        <p:spPr bwMode="auto">
          <a:xfrm>
            <a:off x="990600" y="4262438"/>
            <a:ext cx="685800" cy="0"/>
          </a:xfrm>
          <a:prstGeom prst="line">
            <a:avLst/>
          </a:prstGeom>
          <a:noFill/>
          <a:ln w="76200">
            <a:solidFill>
              <a:schemeClr val="hlink"/>
            </a:solidFill>
            <a:round/>
            <a:tailEnd type="triangle" w="med" len="me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
        <p:nvSpPr>
          <p:cNvPr id="5" name="矩形: 圆角 4"/>
          <p:cNvSpPr/>
          <p:nvPr/>
        </p:nvSpPr>
        <p:spPr>
          <a:xfrm rot="1713601">
            <a:off x="7518517" y="358633"/>
            <a:ext cx="1341025" cy="914400"/>
          </a:xfrm>
          <a:prstGeom prst="round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ln w="9525">
                  <a:solidFill>
                    <a:schemeClr val="bg1"/>
                  </a:solidFill>
                  <a:prstDash val="solid"/>
                </a:ln>
                <a:solidFill>
                  <a:srgbClr val="FF0000"/>
                </a:solidFill>
                <a:latin typeface="MV Boli" panose="02000500030200090000" pitchFamily="2" charset="0"/>
                <a:cs typeface="MV Boli" panose="02000500030200090000" pitchFamily="2" charset="0"/>
              </a:rPr>
              <a:t>Self learning</a:t>
            </a:r>
            <a:endParaRPr lang="zh-CN" altLang="en-US" sz="2400" b="1" dirty="0">
              <a:ln w="9525">
                <a:solidFill>
                  <a:schemeClr val="bg1"/>
                </a:solidFill>
                <a:prstDash val="solid"/>
              </a:ln>
              <a:solidFill>
                <a:srgbClr val="FF0000"/>
              </a:solidFill>
              <a:latin typeface="MV Boli" panose="02000500030200090000" pitchFamily="2" charset="0"/>
              <a:cs typeface="MV Boli" panose="02000500030200090000"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anim calcmode="lin" valueType="num">
                                      <p:cBhvr additive="base">
                                        <p:cTn id="7" dur="500" fill="hold"/>
                                        <p:tgtEl>
                                          <p:spTgt spid="40964"/>
                                        </p:tgtEl>
                                        <p:attrNameLst>
                                          <p:attrName>ppt_x</p:attrName>
                                        </p:attrNameLst>
                                      </p:cBhvr>
                                      <p:tavLst>
                                        <p:tav tm="0">
                                          <p:val>
                                            <p:strVal val="1+#ppt_w/2"/>
                                          </p:val>
                                        </p:tav>
                                        <p:tav tm="100000">
                                          <p:val>
                                            <p:strVal val="#ppt_x"/>
                                          </p:val>
                                        </p:tav>
                                      </p:tavLst>
                                    </p:anim>
                                    <p:anim calcmode="lin" valueType="num">
                                      <p:cBhvr additive="base">
                                        <p:cTn id="8" dur="500" fill="hold"/>
                                        <p:tgtEl>
                                          <p:spTgt spid="409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a:t>1-bit BPB Scheme</a:t>
            </a:r>
            <a:endParaRPr lang="en-US" altLang="zh-CN"/>
          </a:p>
        </p:txBody>
      </p:sp>
      <p:sp>
        <p:nvSpPr>
          <p:cNvPr id="52228" name="Rectangle 4"/>
          <p:cNvSpPr>
            <a:spLocks noGrp="1" noChangeArrowheads="1"/>
          </p:cNvSpPr>
          <p:nvPr>
            <p:ph type="body" sz="half" idx="1"/>
          </p:nvPr>
        </p:nvSpPr>
        <p:spPr/>
        <p:txBody>
          <a:bodyPr/>
          <a:lstStyle/>
          <a:p>
            <a:r>
              <a:rPr lang="en-US" altLang="zh-CN"/>
              <a:t>Prediction accuracy is about 80%</a:t>
            </a:r>
            <a:endParaRPr lang="en-US" altLang="zh-CN"/>
          </a:p>
          <a:p>
            <a:pPr lvl="1"/>
            <a:r>
              <a:rPr lang="en-US" altLang="zh-CN"/>
              <a:t>Almost all loop will predict incorrectly twice</a:t>
            </a:r>
            <a:endParaRPr lang="en-US" altLang="zh-CN" dirty="0"/>
          </a:p>
        </p:txBody>
      </p:sp>
      <p:graphicFrame>
        <p:nvGraphicFramePr>
          <p:cNvPr id="8" name="Object 3"/>
          <p:cNvGraphicFramePr>
            <a:graphicFrameLocks noChangeAspect="1"/>
          </p:cNvGraphicFramePr>
          <p:nvPr/>
        </p:nvGraphicFramePr>
        <p:xfrm>
          <a:off x="844475" y="3052007"/>
          <a:ext cx="7455050" cy="2800630"/>
        </p:xfrm>
        <a:graphic>
          <a:graphicData uri="http://schemas.openxmlformats.org/presentationml/2006/ole">
            <mc:AlternateContent xmlns:mc="http://schemas.openxmlformats.org/markup-compatibility/2006">
              <mc:Choice xmlns:v="urn:schemas-microsoft-com:vml" Requires="v">
                <p:oleObj spid="_x0000_s1040" name="" r:id="rId1" imgW="2374900" imgH="892175" progId="Word.Picture.8">
                  <p:embed/>
                </p:oleObj>
              </mc:Choice>
              <mc:Fallback>
                <p:oleObj name="" r:id="rId1" imgW="2374900" imgH="892175" progId="Word.Picture.8">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475" y="3052007"/>
                        <a:ext cx="7455050" cy="2800630"/>
                      </a:xfrm>
                      <a:prstGeom prst="rect">
                        <a:avLst/>
                      </a:prstGeom>
                      <a:noFill/>
                      <a:ln>
                        <a:noFill/>
                      </a:ln>
                    </p:spPr>
                  </p:pic>
                </p:oleObj>
              </mc:Fallback>
            </mc:AlternateContent>
          </a:graphicData>
        </a:graphic>
      </p:graphicFrame>
      <p:sp>
        <p:nvSpPr>
          <p:cNvPr id="7" name="日期占位符 6"/>
          <p:cNvSpPr>
            <a:spLocks noGrp="1"/>
          </p:cNvSpPr>
          <p:nvPr>
            <p:ph type="dt" sz="half" idx="10"/>
          </p:nvPr>
        </p:nvSpPr>
        <p:spPr/>
        <p:txBody>
          <a:bodyPr/>
          <a:lstStyle/>
          <a:p>
            <a:r>
              <a:rPr lang="en-US" altLang="zh-CN"/>
              <a:t>Computer College, NUDT</a:t>
            </a:r>
            <a:endParaRPr lang="zh-CN" altLang="en-US"/>
          </a:p>
        </p:txBody>
      </p:sp>
      <p:sp>
        <p:nvSpPr>
          <p:cNvPr id="9" name="页脚占位符 8"/>
          <p:cNvSpPr>
            <a:spLocks noGrp="1"/>
          </p:cNvSpPr>
          <p:nvPr>
            <p:ph type="ftr" sz="quarter" idx="11"/>
          </p:nvPr>
        </p:nvSpPr>
        <p:spPr/>
        <p:txBody>
          <a:bodyPr/>
          <a:lstStyle/>
          <a:p>
            <a:r>
              <a:rPr lang="en-US" altLang="zh-CN"/>
              <a:t>ACA by ZHANG Chun-yuan, Fall 2019</a:t>
            </a:r>
            <a:endParaRPr lang="zh-CN" altLang="en-US"/>
          </a:p>
        </p:txBody>
      </p:sp>
      <p:sp>
        <p:nvSpPr>
          <p:cNvPr id="10" name="灯片编号占位符 9"/>
          <p:cNvSpPr>
            <a:spLocks noGrp="1"/>
          </p:cNvSpPr>
          <p:nvPr>
            <p:ph type="sldNum" sz="quarter" idx="12"/>
          </p:nvPr>
        </p:nvSpPr>
        <p:spPr/>
        <p:txBody>
          <a:bodyPr/>
          <a:lstStyle/>
          <a:p>
            <a:fld id="{B643E6CD-2EDB-4BD1-8CC6-38AEB97745CA}" type="slidenum">
              <a:rPr lang="zh-CN" altLang="en-US" smtClean="0"/>
            </a:fld>
            <a:endParaRPr lang="zh-CN" alt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normAutofit/>
          </a:bodyPr>
          <a:lstStyle/>
          <a:p>
            <a:r>
              <a:rPr lang="en-US" altLang="zh-CN"/>
              <a:t>Scoreboard Example: Cycle 10</a:t>
            </a:r>
            <a:endParaRPr lang="en-US" altLang="zh-CN"/>
          </a:p>
        </p:txBody>
      </p:sp>
      <p:graphicFrame>
        <p:nvGraphicFramePr>
          <p:cNvPr id="40962" name="Object 3"/>
          <p:cNvGraphicFramePr/>
          <p:nvPr/>
        </p:nvGraphicFramePr>
        <p:xfrm>
          <a:off x="381000" y="1116013"/>
          <a:ext cx="8096250" cy="5207000"/>
        </p:xfrm>
        <a:graphic>
          <a:graphicData uri="http://schemas.openxmlformats.org/presentationml/2006/ole">
            <mc:AlternateContent xmlns:mc="http://schemas.openxmlformats.org/markup-compatibility/2006">
              <mc:Choice xmlns:v="urn:schemas-microsoft-com:vml" Requires="v">
                <p:oleObj spid="_x0000_s18438"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16013"/>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
        <p:nvSpPr>
          <p:cNvPr id="7" name="矩形: 圆角 6"/>
          <p:cNvSpPr/>
          <p:nvPr/>
        </p:nvSpPr>
        <p:spPr>
          <a:xfrm rot="1713601">
            <a:off x="7518517" y="358633"/>
            <a:ext cx="1341025" cy="914400"/>
          </a:xfrm>
          <a:prstGeom prst="round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ln w="9525">
                  <a:solidFill>
                    <a:schemeClr val="bg1"/>
                  </a:solidFill>
                  <a:prstDash val="solid"/>
                </a:ln>
                <a:solidFill>
                  <a:srgbClr val="FF0000"/>
                </a:solidFill>
                <a:latin typeface="MV Boli" panose="02000500030200090000" pitchFamily="2" charset="0"/>
                <a:cs typeface="MV Boli" panose="02000500030200090000" pitchFamily="2" charset="0"/>
              </a:rPr>
              <a:t>Self learning</a:t>
            </a:r>
            <a:endParaRPr lang="zh-CN" altLang="en-US" sz="2400" b="1" dirty="0">
              <a:ln w="9525">
                <a:solidFill>
                  <a:schemeClr val="bg1"/>
                </a:solidFill>
                <a:prstDash val="solid"/>
              </a:ln>
              <a:solidFill>
                <a:srgbClr val="FF0000"/>
              </a:solidFill>
              <a:latin typeface="MV Boli" panose="02000500030200090000" pitchFamily="2" charset="0"/>
              <a:cs typeface="MV Boli" panose="02000500030200090000" pitchFamily="2" charset="0"/>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normAutofit/>
          </a:bodyPr>
          <a:lstStyle/>
          <a:p>
            <a:r>
              <a:rPr lang="en-US" altLang="zh-CN"/>
              <a:t>Scoreboard Example: Cycle 11</a:t>
            </a:r>
            <a:endParaRPr lang="en-US" altLang="zh-CN"/>
          </a:p>
        </p:txBody>
      </p:sp>
      <p:graphicFrame>
        <p:nvGraphicFramePr>
          <p:cNvPr id="41986" name="Object 3"/>
          <p:cNvGraphicFramePr/>
          <p:nvPr/>
        </p:nvGraphicFramePr>
        <p:xfrm>
          <a:off x="381000" y="1116013"/>
          <a:ext cx="8096250" cy="5207000"/>
        </p:xfrm>
        <a:graphic>
          <a:graphicData uri="http://schemas.openxmlformats.org/presentationml/2006/ole">
            <mc:AlternateContent xmlns:mc="http://schemas.openxmlformats.org/markup-compatibility/2006">
              <mc:Choice xmlns:v="urn:schemas-microsoft-com:vml" Requires="v">
                <p:oleObj spid="_x0000_s19462"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16013"/>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
        <p:nvSpPr>
          <p:cNvPr id="7" name="矩形: 圆角 6"/>
          <p:cNvSpPr/>
          <p:nvPr/>
        </p:nvSpPr>
        <p:spPr>
          <a:xfrm rot="1713601">
            <a:off x="7518517" y="358633"/>
            <a:ext cx="1341025" cy="914400"/>
          </a:xfrm>
          <a:prstGeom prst="round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ln w="9525">
                  <a:solidFill>
                    <a:schemeClr val="bg1"/>
                  </a:solidFill>
                  <a:prstDash val="solid"/>
                </a:ln>
                <a:solidFill>
                  <a:srgbClr val="FF0000"/>
                </a:solidFill>
                <a:latin typeface="MV Boli" panose="02000500030200090000" pitchFamily="2" charset="0"/>
                <a:cs typeface="MV Boli" panose="02000500030200090000" pitchFamily="2" charset="0"/>
              </a:rPr>
              <a:t>Self learning</a:t>
            </a:r>
            <a:endParaRPr lang="zh-CN" altLang="en-US" sz="2400" b="1" dirty="0">
              <a:ln w="9525">
                <a:solidFill>
                  <a:schemeClr val="bg1"/>
                </a:solidFill>
                <a:prstDash val="solid"/>
              </a:ln>
              <a:solidFill>
                <a:srgbClr val="FF0000"/>
              </a:solidFill>
              <a:latin typeface="MV Boli" panose="02000500030200090000" pitchFamily="2" charset="0"/>
              <a:cs typeface="MV Boli" panose="02000500030200090000" pitchFamily="2" charset="0"/>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normAutofit/>
          </a:bodyPr>
          <a:lstStyle/>
          <a:p>
            <a:r>
              <a:rPr lang="en-US" altLang="zh-CN"/>
              <a:t>Scoreboard Example: Cycle 12</a:t>
            </a:r>
            <a:endParaRPr lang="en-US" altLang="zh-CN"/>
          </a:p>
        </p:txBody>
      </p:sp>
      <p:graphicFrame>
        <p:nvGraphicFramePr>
          <p:cNvPr id="43010" name="Object 3"/>
          <p:cNvGraphicFramePr/>
          <p:nvPr/>
        </p:nvGraphicFramePr>
        <p:xfrm>
          <a:off x="381000" y="1139825"/>
          <a:ext cx="8096250" cy="5207000"/>
        </p:xfrm>
        <a:graphic>
          <a:graphicData uri="http://schemas.openxmlformats.org/presentationml/2006/ole">
            <mc:AlternateContent xmlns:mc="http://schemas.openxmlformats.org/markup-compatibility/2006">
              <mc:Choice xmlns:v="urn:schemas-microsoft-com:vml" Requires="v">
                <p:oleObj spid="_x0000_s20486"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39825"/>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
        <p:nvSpPr>
          <p:cNvPr id="7" name="矩形: 圆角 6"/>
          <p:cNvSpPr/>
          <p:nvPr/>
        </p:nvSpPr>
        <p:spPr>
          <a:xfrm rot="1713601">
            <a:off x="7518517" y="358633"/>
            <a:ext cx="1341025" cy="914400"/>
          </a:xfrm>
          <a:prstGeom prst="round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ln w="9525">
                  <a:solidFill>
                    <a:schemeClr val="bg1"/>
                  </a:solidFill>
                  <a:prstDash val="solid"/>
                </a:ln>
                <a:solidFill>
                  <a:srgbClr val="FF0000"/>
                </a:solidFill>
                <a:latin typeface="MV Boli" panose="02000500030200090000" pitchFamily="2" charset="0"/>
                <a:cs typeface="MV Boli" panose="02000500030200090000" pitchFamily="2" charset="0"/>
              </a:rPr>
              <a:t>Self learning</a:t>
            </a:r>
            <a:endParaRPr lang="zh-CN" altLang="en-US" sz="2400" b="1" dirty="0">
              <a:ln w="9525">
                <a:solidFill>
                  <a:schemeClr val="bg1"/>
                </a:solidFill>
                <a:prstDash val="solid"/>
              </a:ln>
              <a:solidFill>
                <a:srgbClr val="FF0000"/>
              </a:solidFill>
              <a:latin typeface="MV Boli" panose="02000500030200090000" pitchFamily="2" charset="0"/>
              <a:cs typeface="MV Boli" panose="02000500030200090000" pitchFamily="2" charset="0"/>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normAutofit/>
          </a:bodyPr>
          <a:lstStyle/>
          <a:p>
            <a:r>
              <a:rPr lang="en-US" altLang="zh-CN"/>
              <a:t>Scoreboard Example: Cycle 12</a:t>
            </a:r>
            <a:endParaRPr lang="en-US" altLang="zh-CN"/>
          </a:p>
        </p:txBody>
      </p:sp>
      <p:graphicFrame>
        <p:nvGraphicFramePr>
          <p:cNvPr id="44034" name="Object 3"/>
          <p:cNvGraphicFramePr/>
          <p:nvPr/>
        </p:nvGraphicFramePr>
        <p:xfrm>
          <a:off x="381000" y="1139825"/>
          <a:ext cx="8096250" cy="5207000"/>
        </p:xfrm>
        <a:graphic>
          <a:graphicData uri="http://schemas.openxmlformats.org/presentationml/2006/ole">
            <mc:AlternateContent xmlns:mc="http://schemas.openxmlformats.org/markup-compatibility/2006">
              <mc:Choice xmlns:v="urn:schemas-microsoft-com:vml" Requires="v">
                <p:oleObj spid="_x0000_s21510"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39825"/>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5060" name="Rectangle 4"/>
          <p:cNvSpPr>
            <a:spLocks noChangeArrowheads="1"/>
          </p:cNvSpPr>
          <p:nvPr/>
        </p:nvSpPr>
        <p:spPr bwMode="auto">
          <a:xfrm>
            <a:off x="5651500" y="1125538"/>
            <a:ext cx="3241675" cy="520700"/>
          </a:xfrm>
          <a:prstGeom prst="rect">
            <a:avLst/>
          </a:prstGeom>
          <a:noFill/>
          <a:ln>
            <a:noFill/>
          </a:ln>
          <a:effectLst/>
        </p:spPr>
        <p:txBody>
          <a:bodyPr lIns="90487" tIns="44450" rIns="90487" bIns="44450"/>
          <a:lstStyle/>
          <a:p>
            <a:pPr marL="285750" indent="-285750" eaLnBrk="0" hangingPunct="0">
              <a:lnSpc>
                <a:spcPct val="90000"/>
              </a:lnSpc>
              <a:spcBef>
                <a:spcPct val="30000"/>
              </a:spcBef>
              <a:buFont typeface="Arial" panose="020B0604020202020204" pitchFamily="34" charset="0"/>
              <a:buChar char="•"/>
              <a:tabLst>
                <a:tab pos="914400" algn="l"/>
                <a:tab pos="1657350" algn="l"/>
                <a:tab pos="3028950" algn="l"/>
              </a:tabLst>
              <a:defRPr/>
            </a:pPr>
            <a:r>
              <a:rPr lang="en-US" sz="2800">
                <a:solidFill>
                  <a:schemeClr val="hlink"/>
                </a:solidFill>
                <a:latin typeface="Century Gothic" panose="020B0502020202020204" pitchFamily="34" charset="0"/>
                <a:ea typeface="宋体" panose="02010600030101010101" pitchFamily="2" charset="-122"/>
                <a:cs typeface="宋体" panose="02010600030101010101" pitchFamily="2" charset="-122"/>
              </a:rPr>
              <a:t>Read operands for DIVD?</a:t>
            </a:r>
            <a:endParaRPr lang="en-US" sz="2800">
              <a:solidFill>
                <a:schemeClr val="hlink"/>
              </a:solidFill>
              <a:latin typeface="Century Gothic" panose="020B0502020202020204" pitchFamily="34" charset="0"/>
              <a:ea typeface="宋体" panose="02010600030101010101" pitchFamily="2" charset="-122"/>
              <a:cs typeface="宋体" panose="02010600030101010101" pitchFamily="2" charset="-122"/>
            </a:endParaRPr>
          </a:p>
          <a:p>
            <a:pPr marL="285750" indent="-285750" eaLnBrk="0" hangingPunct="0">
              <a:lnSpc>
                <a:spcPct val="90000"/>
              </a:lnSpc>
              <a:spcBef>
                <a:spcPct val="30000"/>
              </a:spcBef>
              <a:buFont typeface="Arial" panose="020B0604020202020204" pitchFamily="34" charset="0"/>
              <a:buChar char="•"/>
              <a:tabLst>
                <a:tab pos="914400" algn="l"/>
                <a:tab pos="1657350" algn="l"/>
                <a:tab pos="3028950" algn="l"/>
              </a:tabLst>
              <a:defRPr/>
            </a:pPr>
            <a:r>
              <a:rPr lang="en-US" sz="2800">
                <a:solidFill>
                  <a:schemeClr val="hlink"/>
                </a:solidFill>
                <a:latin typeface="Century Gothic" panose="020B0502020202020204" pitchFamily="34" charset="0"/>
                <a:ea typeface="宋体" panose="02010600030101010101" pitchFamily="2" charset="-122"/>
                <a:cs typeface="宋体" panose="02010600030101010101" pitchFamily="2" charset="-122"/>
              </a:rPr>
              <a:t>Issue ADDD?</a:t>
            </a:r>
            <a:endParaRPr lang="en-US" sz="2800">
              <a:solidFill>
                <a:schemeClr val="hlink"/>
              </a:solidFill>
              <a:latin typeface="Century Gothic" panose="020B0502020202020204" pitchFamily="34" charset="0"/>
              <a:ea typeface="宋体" panose="02010600030101010101" pitchFamily="2" charset="-122"/>
              <a:cs typeface="宋体" panose="02010600030101010101" pitchFamily="2" charset="-122"/>
            </a:endParaRPr>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
        <p:nvSpPr>
          <p:cNvPr id="8" name="矩形: 圆角 7"/>
          <p:cNvSpPr/>
          <p:nvPr/>
        </p:nvSpPr>
        <p:spPr>
          <a:xfrm rot="1713601">
            <a:off x="7518517" y="358633"/>
            <a:ext cx="1341025" cy="914400"/>
          </a:xfrm>
          <a:prstGeom prst="round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ln w="9525">
                  <a:solidFill>
                    <a:schemeClr val="bg1"/>
                  </a:solidFill>
                  <a:prstDash val="solid"/>
                </a:ln>
                <a:solidFill>
                  <a:srgbClr val="FF0000"/>
                </a:solidFill>
                <a:latin typeface="MV Boli" panose="02000500030200090000" pitchFamily="2" charset="0"/>
                <a:cs typeface="MV Boli" panose="02000500030200090000" pitchFamily="2" charset="0"/>
              </a:rPr>
              <a:t>Self learning</a:t>
            </a:r>
            <a:endParaRPr lang="zh-CN" altLang="en-US" sz="2400" b="1" dirty="0">
              <a:ln w="9525">
                <a:solidFill>
                  <a:schemeClr val="bg1"/>
                </a:solidFill>
                <a:prstDash val="solid"/>
              </a:ln>
              <a:solidFill>
                <a:srgbClr val="FF0000"/>
              </a:solidFill>
              <a:latin typeface="MV Boli" panose="02000500030200090000" pitchFamily="2" charset="0"/>
              <a:cs typeface="MV Boli" panose="02000500030200090000"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anim calcmode="lin" valueType="num">
                                      <p:cBhvr additive="base">
                                        <p:cTn id="7" dur="500" fill="hold"/>
                                        <p:tgtEl>
                                          <p:spTgt spid="45060"/>
                                        </p:tgtEl>
                                        <p:attrNameLst>
                                          <p:attrName>ppt_x</p:attrName>
                                        </p:attrNameLst>
                                      </p:cBhvr>
                                      <p:tavLst>
                                        <p:tav tm="0">
                                          <p:val>
                                            <p:strVal val="1+#ppt_w/2"/>
                                          </p:val>
                                        </p:tav>
                                        <p:tav tm="100000">
                                          <p:val>
                                            <p:strVal val="#ppt_x"/>
                                          </p:val>
                                        </p:tav>
                                      </p:tavLst>
                                    </p:anim>
                                    <p:anim calcmode="lin" valueType="num">
                                      <p:cBhvr additive="base">
                                        <p:cTn id="8" dur="500" fill="hold"/>
                                        <p:tgtEl>
                                          <p:spTgt spid="450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normAutofit/>
          </a:bodyPr>
          <a:lstStyle/>
          <a:p>
            <a:r>
              <a:rPr lang="en-US" altLang="zh-CN"/>
              <a:t>Scoreboard Example: Cycle 13</a:t>
            </a:r>
            <a:endParaRPr lang="en-US" altLang="zh-CN"/>
          </a:p>
        </p:txBody>
      </p:sp>
      <p:graphicFrame>
        <p:nvGraphicFramePr>
          <p:cNvPr id="45058" name="Object 3"/>
          <p:cNvGraphicFramePr/>
          <p:nvPr/>
        </p:nvGraphicFramePr>
        <p:xfrm>
          <a:off x="381000" y="1116013"/>
          <a:ext cx="8096250" cy="5207000"/>
        </p:xfrm>
        <a:graphic>
          <a:graphicData uri="http://schemas.openxmlformats.org/presentationml/2006/ole">
            <mc:AlternateContent xmlns:mc="http://schemas.openxmlformats.org/markup-compatibility/2006">
              <mc:Choice xmlns:v="urn:schemas-microsoft-com:vml" Requires="v">
                <p:oleObj spid="_x0000_s22534"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16013"/>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
        <p:nvSpPr>
          <p:cNvPr id="7" name="矩形: 圆角 6"/>
          <p:cNvSpPr/>
          <p:nvPr/>
        </p:nvSpPr>
        <p:spPr>
          <a:xfrm rot="1713601">
            <a:off x="7518517" y="358633"/>
            <a:ext cx="1341025" cy="914400"/>
          </a:xfrm>
          <a:prstGeom prst="round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ln w="9525">
                  <a:solidFill>
                    <a:schemeClr val="bg1"/>
                  </a:solidFill>
                  <a:prstDash val="solid"/>
                </a:ln>
                <a:solidFill>
                  <a:srgbClr val="FF0000"/>
                </a:solidFill>
                <a:latin typeface="MV Boli" panose="02000500030200090000" pitchFamily="2" charset="0"/>
                <a:cs typeface="MV Boli" panose="02000500030200090000" pitchFamily="2" charset="0"/>
              </a:rPr>
              <a:t>Self learning</a:t>
            </a:r>
            <a:endParaRPr lang="zh-CN" altLang="en-US" sz="2400" b="1" dirty="0">
              <a:ln w="9525">
                <a:solidFill>
                  <a:schemeClr val="bg1"/>
                </a:solidFill>
                <a:prstDash val="solid"/>
              </a:ln>
              <a:solidFill>
                <a:srgbClr val="FF0000"/>
              </a:solidFill>
              <a:latin typeface="MV Boli" panose="02000500030200090000" pitchFamily="2" charset="0"/>
              <a:cs typeface="MV Boli" panose="02000500030200090000" pitchFamily="2" charset="0"/>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normAutofit/>
          </a:bodyPr>
          <a:lstStyle/>
          <a:p>
            <a:r>
              <a:rPr lang="en-US" altLang="zh-CN"/>
              <a:t>Scoreboard Example: Cycle 14</a:t>
            </a:r>
            <a:endParaRPr lang="en-US" altLang="zh-CN"/>
          </a:p>
        </p:txBody>
      </p:sp>
      <p:graphicFrame>
        <p:nvGraphicFramePr>
          <p:cNvPr id="46082" name="Object 3"/>
          <p:cNvGraphicFramePr/>
          <p:nvPr/>
        </p:nvGraphicFramePr>
        <p:xfrm>
          <a:off x="381000" y="1116013"/>
          <a:ext cx="8096250" cy="5207000"/>
        </p:xfrm>
        <a:graphic>
          <a:graphicData uri="http://schemas.openxmlformats.org/presentationml/2006/ole">
            <mc:AlternateContent xmlns:mc="http://schemas.openxmlformats.org/markup-compatibility/2006">
              <mc:Choice xmlns:v="urn:schemas-microsoft-com:vml" Requires="v">
                <p:oleObj spid="_x0000_s23558"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16013"/>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
        <p:nvSpPr>
          <p:cNvPr id="7" name="矩形: 圆角 6"/>
          <p:cNvSpPr/>
          <p:nvPr/>
        </p:nvSpPr>
        <p:spPr>
          <a:xfrm rot="1713601">
            <a:off x="7518517" y="358633"/>
            <a:ext cx="1341025" cy="914400"/>
          </a:xfrm>
          <a:prstGeom prst="round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ln w="9525">
                  <a:solidFill>
                    <a:schemeClr val="bg1"/>
                  </a:solidFill>
                  <a:prstDash val="solid"/>
                </a:ln>
                <a:solidFill>
                  <a:srgbClr val="FF0000"/>
                </a:solidFill>
                <a:latin typeface="MV Boli" panose="02000500030200090000" pitchFamily="2" charset="0"/>
                <a:cs typeface="MV Boli" panose="02000500030200090000" pitchFamily="2" charset="0"/>
              </a:rPr>
              <a:t>Self learning</a:t>
            </a:r>
            <a:endParaRPr lang="zh-CN" altLang="en-US" sz="2400" b="1" dirty="0">
              <a:ln w="9525">
                <a:solidFill>
                  <a:schemeClr val="bg1"/>
                </a:solidFill>
                <a:prstDash val="solid"/>
              </a:ln>
              <a:solidFill>
                <a:srgbClr val="FF0000"/>
              </a:solidFill>
              <a:latin typeface="MV Boli" panose="02000500030200090000" pitchFamily="2" charset="0"/>
              <a:cs typeface="MV Boli" panose="02000500030200090000" pitchFamily="2" charset="0"/>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normAutofit/>
          </a:bodyPr>
          <a:lstStyle/>
          <a:p>
            <a:r>
              <a:rPr lang="en-US" altLang="zh-CN"/>
              <a:t>Scoreboard Example: Cycle 15</a:t>
            </a:r>
            <a:endParaRPr lang="en-US" altLang="zh-CN"/>
          </a:p>
        </p:txBody>
      </p:sp>
      <p:graphicFrame>
        <p:nvGraphicFramePr>
          <p:cNvPr id="47106" name="Object 3"/>
          <p:cNvGraphicFramePr/>
          <p:nvPr/>
        </p:nvGraphicFramePr>
        <p:xfrm>
          <a:off x="381000" y="1116013"/>
          <a:ext cx="8096250" cy="5207000"/>
        </p:xfrm>
        <a:graphic>
          <a:graphicData uri="http://schemas.openxmlformats.org/presentationml/2006/ole">
            <mc:AlternateContent xmlns:mc="http://schemas.openxmlformats.org/markup-compatibility/2006">
              <mc:Choice xmlns:v="urn:schemas-microsoft-com:vml" Requires="v">
                <p:oleObj spid="_x0000_s24582"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16013"/>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
        <p:nvSpPr>
          <p:cNvPr id="7" name="矩形: 圆角 6"/>
          <p:cNvSpPr/>
          <p:nvPr/>
        </p:nvSpPr>
        <p:spPr>
          <a:xfrm rot="1713601">
            <a:off x="7518517" y="358633"/>
            <a:ext cx="1341025" cy="914400"/>
          </a:xfrm>
          <a:prstGeom prst="round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ln w="9525">
                  <a:solidFill>
                    <a:schemeClr val="bg1"/>
                  </a:solidFill>
                  <a:prstDash val="solid"/>
                </a:ln>
                <a:solidFill>
                  <a:srgbClr val="FF0000"/>
                </a:solidFill>
                <a:latin typeface="MV Boli" panose="02000500030200090000" pitchFamily="2" charset="0"/>
                <a:cs typeface="MV Boli" panose="02000500030200090000" pitchFamily="2" charset="0"/>
              </a:rPr>
              <a:t>Self learning</a:t>
            </a:r>
            <a:endParaRPr lang="zh-CN" altLang="en-US" sz="2400" b="1" dirty="0">
              <a:ln w="9525">
                <a:solidFill>
                  <a:schemeClr val="bg1"/>
                </a:solidFill>
                <a:prstDash val="solid"/>
              </a:ln>
              <a:solidFill>
                <a:srgbClr val="FF0000"/>
              </a:solidFill>
              <a:latin typeface="MV Boli" panose="02000500030200090000" pitchFamily="2" charset="0"/>
              <a:cs typeface="MV Boli" panose="02000500030200090000" pitchFamily="2" charset="0"/>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normAutofit/>
          </a:bodyPr>
          <a:lstStyle/>
          <a:p>
            <a:r>
              <a:rPr lang="en-US" altLang="zh-CN"/>
              <a:t>Scoreboard Example: Cycle 16</a:t>
            </a:r>
            <a:endParaRPr lang="en-US" altLang="zh-CN"/>
          </a:p>
        </p:txBody>
      </p:sp>
      <p:graphicFrame>
        <p:nvGraphicFramePr>
          <p:cNvPr id="48130" name="Object 3"/>
          <p:cNvGraphicFramePr/>
          <p:nvPr/>
        </p:nvGraphicFramePr>
        <p:xfrm>
          <a:off x="381000" y="1116013"/>
          <a:ext cx="8096250" cy="5207000"/>
        </p:xfrm>
        <a:graphic>
          <a:graphicData uri="http://schemas.openxmlformats.org/presentationml/2006/ole">
            <mc:AlternateContent xmlns:mc="http://schemas.openxmlformats.org/markup-compatibility/2006">
              <mc:Choice xmlns:v="urn:schemas-microsoft-com:vml" Requires="v">
                <p:oleObj spid="_x0000_s25606"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16013"/>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
        <p:nvSpPr>
          <p:cNvPr id="7" name="矩形: 圆角 6"/>
          <p:cNvSpPr/>
          <p:nvPr/>
        </p:nvSpPr>
        <p:spPr>
          <a:xfrm rot="1713601">
            <a:off x="7518517" y="358633"/>
            <a:ext cx="1341025" cy="914400"/>
          </a:xfrm>
          <a:prstGeom prst="round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ln w="9525">
                  <a:solidFill>
                    <a:schemeClr val="bg1"/>
                  </a:solidFill>
                  <a:prstDash val="solid"/>
                </a:ln>
                <a:solidFill>
                  <a:srgbClr val="FF0000"/>
                </a:solidFill>
                <a:latin typeface="MV Boli" panose="02000500030200090000" pitchFamily="2" charset="0"/>
                <a:cs typeface="MV Boli" panose="02000500030200090000" pitchFamily="2" charset="0"/>
              </a:rPr>
              <a:t>Self learning</a:t>
            </a:r>
            <a:endParaRPr lang="zh-CN" altLang="en-US" sz="2400" b="1" dirty="0">
              <a:ln w="9525">
                <a:solidFill>
                  <a:schemeClr val="bg1"/>
                </a:solidFill>
                <a:prstDash val="solid"/>
              </a:ln>
              <a:solidFill>
                <a:srgbClr val="FF0000"/>
              </a:solidFill>
              <a:latin typeface="MV Boli" panose="02000500030200090000" pitchFamily="2" charset="0"/>
              <a:cs typeface="MV Boli" panose="02000500030200090000" pitchFamily="2" charset="0"/>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normAutofit/>
          </a:bodyPr>
          <a:lstStyle/>
          <a:p>
            <a:r>
              <a:rPr lang="en-US" altLang="zh-CN"/>
              <a:t>Scoreboard Example: Cycle 17</a:t>
            </a:r>
            <a:endParaRPr lang="en-US" altLang="zh-CN"/>
          </a:p>
        </p:txBody>
      </p:sp>
      <p:graphicFrame>
        <p:nvGraphicFramePr>
          <p:cNvPr id="49154" name="Object 3"/>
          <p:cNvGraphicFramePr/>
          <p:nvPr/>
        </p:nvGraphicFramePr>
        <p:xfrm>
          <a:off x="381000" y="1139825"/>
          <a:ext cx="8096250" cy="5207000"/>
        </p:xfrm>
        <a:graphic>
          <a:graphicData uri="http://schemas.openxmlformats.org/presentationml/2006/ole">
            <mc:AlternateContent xmlns:mc="http://schemas.openxmlformats.org/markup-compatibility/2006">
              <mc:Choice xmlns:v="urn:schemas-microsoft-com:vml" Requires="v">
                <p:oleObj spid="_x0000_s26630"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39825"/>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
        <p:nvSpPr>
          <p:cNvPr id="7" name="矩形: 圆角 6"/>
          <p:cNvSpPr/>
          <p:nvPr/>
        </p:nvSpPr>
        <p:spPr>
          <a:xfrm rot="1713601">
            <a:off x="7518517" y="358633"/>
            <a:ext cx="1341025" cy="914400"/>
          </a:xfrm>
          <a:prstGeom prst="round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ln w="9525">
                  <a:solidFill>
                    <a:schemeClr val="bg1"/>
                  </a:solidFill>
                  <a:prstDash val="solid"/>
                </a:ln>
                <a:solidFill>
                  <a:srgbClr val="FF0000"/>
                </a:solidFill>
                <a:latin typeface="MV Boli" panose="02000500030200090000" pitchFamily="2" charset="0"/>
                <a:cs typeface="MV Boli" panose="02000500030200090000" pitchFamily="2" charset="0"/>
              </a:rPr>
              <a:t>Self learning</a:t>
            </a:r>
            <a:endParaRPr lang="zh-CN" altLang="en-US" sz="2400" b="1" dirty="0">
              <a:ln w="9525">
                <a:solidFill>
                  <a:schemeClr val="bg1"/>
                </a:solidFill>
                <a:prstDash val="solid"/>
              </a:ln>
              <a:solidFill>
                <a:srgbClr val="FF0000"/>
              </a:solidFill>
              <a:latin typeface="MV Boli" panose="02000500030200090000" pitchFamily="2" charset="0"/>
              <a:cs typeface="MV Boli" panose="02000500030200090000" pitchFamily="2" charset="0"/>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r>
              <a:rPr lang="en-US" altLang="zh-CN"/>
              <a:t>Scoreboard Example: Cycle 17</a:t>
            </a:r>
            <a:endParaRPr lang="en-US" altLang="zh-CN"/>
          </a:p>
        </p:txBody>
      </p:sp>
      <p:graphicFrame>
        <p:nvGraphicFramePr>
          <p:cNvPr id="50178" name="Object 3"/>
          <p:cNvGraphicFramePr/>
          <p:nvPr/>
        </p:nvGraphicFramePr>
        <p:xfrm>
          <a:off x="381000" y="1139825"/>
          <a:ext cx="8096250" cy="5207000"/>
        </p:xfrm>
        <a:graphic>
          <a:graphicData uri="http://schemas.openxmlformats.org/presentationml/2006/ole">
            <mc:AlternateContent xmlns:mc="http://schemas.openxmlformats.org/markup-compatibility/2006">
              <mc:Choice xmlns:v="urn:schemas-microsoft-com:vml" Requires="v">
                <p:oleObj spid="_x0000_s27654"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39825"/>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1204" name="Rectangle 4"/>
          <p:cNvSpPr>
            <a:spLocks noChangeArrowheads="1"/>
          </p:cNvSpPr>
          <p:nvPr/>
        </p:nvSpPr>
        <p:spPr bwMode="auto">
          <a:xfrm>
            <a:off x="5651500" y="1125538"/>
            <a:ext cx="3241675" cy="520700"/>
          </a:xfrm>
          <a:prstGeom prst="rect">
            <a:avLst/>
          </a:prstGeom>
          <a:noFill/>
          <a:ln>
            <a:noFill/>
          </a:ln>
          <a:effectLst/>
        </p:spPr>
        <p:txBody>
          <a:bodyPr lIns="90487" tIns="44450" rIns="90487" bIns="44450"/>
          <a:lstStyle/>
          <a:p>
            <a:pPr marL="285750" indent="-285750" eaLnBrk="0" hangingPunct="0">
              <a:lnSpc>
                <a:spcPct val="90000"/>
              </a:lnSpc>
              <a:spcBef>
                <a:spcPct val="30000"/>
              </a:spcBef>
              <a:buFont typeface="Arial" panose="020B0604020202020204" pitchFamily="34" charset="0"/>
              <a:buChar char="•"/>
              <a:tabLst>
                <a:tab pos="914400" algn="l"/>
                <a:tab pos="1657350" algn="l"/>
                <a:tab pos="3028950" algn="l"/>
              </a:tabLst>
              <a:defRPr/>
            </a:pPr>
            <a:r>
              <a:rPr lang="en-US" sz="2800">
                <a:solidFill>
                  <a:schemeClr val="hlink"/>
                </a:solidFill>
                <a:latin typeface="Century Gothic" panose="020B0502020202020204" pitchFamily="34" charset="0"/>
                <a:ea typeface="宋体" panose="02010600030101010101" pitchFamily="2" charset="-122"/>
                <a:cs typeface="宋体" panose="02010600030101010101" pitchFamily="2" charset="-122"/>
              </a:rPr>
              <a:t>Why not write result of ADDD? </a:t>
            </a:r>
            <a:endParaRPr lang="en-US" sz="2800">
              <a:solidFill>
                <a:schemeClr val="hlink"/>
              </a:solidFill>
              <a:latin typeface="Century Gothic" panose="020B0502020202020204" pitchFamily="34" charset="0"/>
              <a:ea typeface="宋体" panose="02010600030101010101" pitchFamily="2" charset="-122"/>
              <a:cs typeface="宋体" panose="02010600030101010101" pitchFamily="2" charset="-122"/>
            </a:endParaRPr>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
        <p:nvSpPr>
          <p:cNvPr id="8" name="矩形: 圆角 7"/>
          <p:cNvSpPr/>
          <p:nvPr/>
        </p:nvSpPr>
        <p:spPr>
          <a:xfrm rot="1713601">
            <a:off x="7518517" y="358633"/>
            <a:ext cx="1341025" cy="914400"/>
          </a:xfrm>
          <a:prstGeom prst="round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ln w="9525">
                  <a:solidFill>
                    <a:schemeClr val="bg1"/>
                  </a:solidFill>
                  <a:prstDash val="solid"/>
                </a:ln>
                <a:solidFill>
                  <a:srgbClr val="FF0000"/>
                </a:solidFill>
                <a:latin typeface="MV Boli" panose="02000500030200090000" pitchFamily="2" charset="0"/>
                <a:cs typeface="MV Boli" panose="02000500030200090000" pitchFamily="2" charset="0"/>
              </a:rPr>
              <a:t>Self learning</a:t>
            </a:r>
            <a:endParaRPr lang="zh-CN" altLang="en-US" sz="2400" b="1" dirty="0">
              <a:ln w="9525">
                <a:solidFill>
                  <a:schemeClr val="bg1"/>
                </a:solidFill>
                <a:prstDash val="solid"/>
              </a:ln>
              <a:solidFill>
                <a:srgbClr val="FF0000"/>
              </a:solidFill>
              <a:latin typeface="MV Boli" panose="02000500030200090000" pitchFamily="2" charset="0"/>
              <a:cs typeface="MV Boli" panose="02000500030200090000"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204"/>
                                        </p:tgtEl>
                                        <p:attrNameLst>
                                          <p:attrName>style.visibility</p:attrName>
                                        </p:attrNameLst>
                                      </p:cBhvr>
                                      <p:to>
                                        <p:strVal val="visible"/>
                                      </p:to>
                                    </p:set>
                                    <p:anim calcmode="lin" valueType="num">
                                      <p:cBhvr additive="base">
                                        <p:cTn id="7" dur="500" fill="hold"/>
                                        <p:tgtEl>
                                          <p:spTgt spid="51204"/>
                                        </p:tgtEl>
                                        <p:attrNameLst>
                                          <p:attrName>ppt_x</p:attrName>
                                        </p:attrNameLst>
                                      </p:cBhvr>
                                      <p:tavLst>
                                        <p:tav tm="0">
                                          <p:val>
                                            <p:strVal val="1+#ppt_w/2"/>
                                          </p:val>
                                        </p:tav>
                                        <p:tav tm="100000">
                                          <p:val>
                                            <p:strVal val="#ppt_x"/>
                                          </p:val>
                                        </p:tav>
                                      </p:tavLst>
                                    </p:anim>
                                    <p:anim calcmode="lin" valueType="num">
                                      <p:cBhvr additive="base">
                                        <p:cTn id="8" dur="500" fill="hold"/>
                                        <p:tgtEl>
                                          <p:spTgt spid="512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zh-CN"/>
              <a:t>2-bit Scheme</a:t>
            </a:r>
            <a:endParaRPr lang="en-US" altLang="zh-CN"/>
          </a:p>
        </p:txBody>
      </p:sp>
      <p:grpSp>
        <p:nvGrpSpPr>
          <p:cNvPr id="6" name="Group 3"/>
          <p:cNvGrpSpPr/>
          <p:nvPr/>
        </p:nvGrpSpPr>
        <p:grpSpPr bwMode="auto">
          <a:xfrm>
            <a:off x="628650" y="1825626"/>
            <a:ext cx="7886700" cy="4351338"/>
            <a:chOff x="0" y="0"/>
            <a:chExt cx="4327" cy="2544"/>
          </a:xfrm>
        </p:grpSpPr>
        <p:sp>
          <p:nvSpPr>
            <p:cNvPr id="7" name="Arc 4"/>
            <p:cNvSpPr/>
            <p:nvPr/>
          </p:nvSpPr>
          <p:spPr bwMode="auto">
            <a:xfrm>
              <a:off x="244" y="0"/>
              <a:ext cx="1148" cy="519"/>
            </a:xfrm>
            <a:custGeom>
              <a:avLst/>
              <a:gdLst>
                <a:gd name="G0" fmla="+- 21600 0 0"/>
                <a:gd name="G1" fmla="+- 21600 0 0"/>
                <a:gd name="G2" fmla="+- 21600 0 0"/>
                <a:gd name="T0" fmla="*/ 44 w 43200"/>
                <a:gd name="T1" fmla="*/ 22983 h 23303"/>
                <a:gd name="T2" fmla="*/ 43133 w 43200"/>
                <a:gd name="T3" fmla="*/ 23303 h 23303"/>
                <a:gd name="T4" fmla="*/ 21600 w 43200"/>
                <a:gd name="T5" fmla="*/ 21600 h 23303"/>
              </a:gdLst>
              <a:ahLst/>
              <a:cxnLst>
                <a:cxn ang="0">
                  <a:pos x="T0" y="T1"/>
                </a:cxn>
                <a:cxn ang="0">
                  <a:pos x="T2" y="T3"/>
                </a:cxn>
                <a:cxn ang="0">
                  <a:pos x="T4" y="T5"/>
                </a:cxn>
              </a:cxnLst>
              <a:rect l="0" t="0" r="r" b="b"/>
              <a:pathLst>
                <a:path w="43200" h="23303" fill="none" extrusionOk="0">
                  <a:moveTo>
                    <a:pt x="44" y="22982"/>
                  </a:moveTo>
                  <a:cubicBezTo>
                    <a:pt x="14" y="22522"/>
                    <a:pt x="0" y="22061"/>
                    <a:pt x="0" y="21600"/>
                  </a:cubicBezTo>
                  <a:cubicBezTo>
                    <a:pt x="0" y="9670"/>
                    <a:pt x="9670" y="0"/>
                    <a:pt x="21600" y="0"/>
                  </a:cubicBezTo>
                  <a:cubicBezTo>
                    <a:pt x="33529" y="0"/>
                    <a:pt x="43200" y="9670"/>
                    <a:pt x="43200" y="21600"/>
                  </a:cubicBezTo>
                  <a:cubicBezTo>
                    <a:pt x="43199" y="22168"/>
                    <a:pt x="43177" y="22736"/>
                    <a:pt x="43132" y="23302"/>
                  </a:cubicBezTo>
                </a:path>
                <a:path w="43200" h="23303" stroke="0" extrusionOk="0">
                  <a:moveTo>
                    <a:pt x="44" y="22982"/>
                  </a:moveTo>
                  <a:cubicBezTo>
                    <a:pt x="14" y="22522"/>
                    <a:pt x="0" y="22061"/>
                    <a:pt x="0" y="21600"/>
                  </a:cubicBezTo>
                  <a:cubicBezTo>
                    <a:pt x="0" y="9670"/>
                    <a:pt x="9670" y="0"/>
                    <a:pt x="21600" y="0"/>
                  </a:cubicBezTo>
                  <a:cubicBezTo>
                    <a:pt x="33529" y="0"/>
                    <a:pt x="43200" y="9670"/>
                    <a:pt x="43200" y="21600"/>
                  </a:cubicBezTo>
                  <a:cubicBezTo>
                    <a:pt x="43199" y="22168"/>
                    <a:pt x="43177" y="22736"/>
                    <a:pt x="43132" y="23302"/>
                  </a:cubicBezTo>
                  <a:lnTo>
                    <a:pt x="21600" y="21600"/>
                  </a:lnTo>
                  <a:close/>
                </a:path>
              </a:pathLst>
            </a:custGeom>
            <a:noFill/>
            <a:ln w="38100" cmpd="sng">
              <a:solidFill>
                <a:schemeClr val="hlink"/>
              </a:solidFill>
              <a:prstDash val="dash"/>
              <a:rou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sp>
          <p:nvSpPr>
            <p:cNvPr id="8" name="Oval 5"/>
            <p:cNvSpPr>
              <a:spLocks noChangeArrowheads="1"/>
            </p:cNvSpPr>
            <p:nvPr/>
          </p:nvSpPr>
          <p:spPr bwMode="auto">
            <a:xfrm>
              <a:off x="0" y="432"/>
              <a:ext cx="1632" cy="672"/>
            </a:xfrm>
            <a:prstGeom prst="ellipse">
              <a:avLst/>
            </a:prstGeom>
            <a:solidFill>
              <a:schemeClr val="accent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2225">
                  <a:latin typeface="Century Gothic" panose="020B0502020202020204" pitchFamily="34" charset="0"/>
                  <a:ea typeface="+mn-ea"/>
                </a:rPr>
                <a:t>Predict taken</a:t>
              </a:r>
              <a:endParaRPr lang="en-US" altLang="zh-CN" sz="2225">
                <a:latin typeface="Century Gothic" panose="020B0502020202020204" pitchFamily="34" charset="0"/>
                <a:ea typeface="+mn-ea"/>
              </a:endParaRPr>
            </a:p>
            <a:p>
              <a:pPr algn="ctr" fontAlgn="auto">
                <a:spcBef>
                  <a:spcPts val="0"/>
                </a:spcBef>
                <a:spcAft>
                  <a:spcPts val="0"/>
                </a:spcAft>
                <a:defRPr/>
              </a:pPr>
              <a:r>
                <a:rPr lang="en-US" altLang="zh-CN" sz="2225">
                  <a:latin typeface="Century Gothic" panose="020B0502020202020204" pitchFamily="34" charset="0"/>
                  <a:ea typeface="+mn-ea"/>
                </a:rPr>
                <a:t>11</a:t>
              </a:r>
              <a:endParaRPr lang="en-US" altLang="zh-CN" sz="2225">
                <a:latin typeface="Century Gothic" panose="020B0502020202020204" pitchFamily="34" charset="0"/>
                <a:ea typeface="+mn-ea"/>
              </a:endParaRPr>
            </a:p>
          </p:txBody>
        </p:sp>
        <p:sp>
          <p:nvSpPr>
            <p:cNvPr id="9" name="Oval 6"/>
            <p:cNvSpPr>
              <a:spLocks noChangeArrowheads="1"/>
            </p:cNvSpPr>
            <p:nvPr/>
          </p:nvSpPr>
          <p:spPr bwMode="auto">
            <a:xfrm>
              <a:off x="0" y="1458"/>
              <a:ext cx="1632" cy="673"/>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2225">
                  <a:latin typeface="Century Gothic" panose="020B0502020202020204" pitchFamily="34" charset="0"/>
                  <a:ea typeface="+mn-ea"/>
                </a:rPr>
                <a:t>Predict not taken</a:t>
              </a:r>
              <a:endParaRPr lang="en-US" altLang="zh-CN" sz="2225">
                <a:latin typeface="Century Gothic" panose="020B0502020202020204" pitchFamily="34" charset="0"/>
                <a:ea typeface="+mn-ea"/>
              </a:endParaRPr>
            </a:p>
            <a:p>
              <a:pPr algn="ctr" fontAlgn="auto">
                <a:spcBef>
                  <a:spcPts val="0"/>
                </a:spcBef>
                <a:spcAft>
                  <a:spcPts val="0"/>
                </a:spcAft>
                <a:defRPr/>
              </a:pPr>
              <a:r>
                <a:rPr lang="en-US" altLang="zh-CN" sz="2225">
                  <a:latin typeface="Century Gothic" panose="020B0502020202020204" pitchFamily="34" charset="0"/>
                  <a:ea typeface="+mn-ea"/>
                </a:rPr>
                <a:t>01</a:t>
              </a:r>
              <a:endParaRPr lang="en-US" altLang="zh-CN" sz="2225">
                <a:latin typeface="Century Gothic" panose="020B0502020202020204" pitchFamily="34" charset="0"/>
                <a:ea typeface="+mn-ea"/>
              </a:endParaRPr>
            </a:p>
          </p:txBody>
        </p:sp>
        <p:sp>
          <p:nvSpPr>
            <p:cNvPr id="10" name="Oval 7"/>
            <p:cNvSpPr>
              <a:spLocks noChangeArrowheads="1"/>
            </p:cNvSpPr>
            <p:nvPr/>
          </p:nvSpPr>
          <p:spPr bwMode="auto">
            <a:xfrm>
              <a:off x="2640" y="1458"/>
              <a:ext cx="1632" cy="673"/>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2225">
                  <a:latin typeface="Century Gothic" panose="020B0502020202020204" pitchFamily="34" charset="0"/>
                  <a:ea typeface="+mn-ea"/>
                </a:rPr>
                <a:t>Predict not taken</a:t>
              </a:r>
              <a:endParaRPr lang="en-US" altLang="zh-CN" sz="2225">
                <a:latin typeface="Century Gothic" panose="020B0502020202020204" pitchFamily="34" charset="0"/>
                <a:ea typeface="+mn-ea"/>
              </a:endParaRPr>
            </a:p>
            <a:p>
              <a:pPr algn="ctr" fontAlgn="auto">
                <a:spcBef>
                  <a:spcPts val="0"/>
                </a:spcBef>
                <a:spcAft>
                  <a:spcPts val="0"/>
                </a:spcAft>
                <a:defRPr/>
              </a:pPr>
              <a:r>
                <a:rPr lang="en-US" altLang="zh-CN" sz="2225">
                  <a:latin typeface="Century Gothic" panose="020B0502020202020204" pitchFamily="34" charset="0"/>
                  <a:ea typeface="+mn-ea"/>
                </a:rPr>
                <a:t>00</a:t>
              </a:r>
              <a:endParaRPr lang="en-US" altLang="zh-CN" sz="2225">
                <a:latin typeface="Century Gothic" panose="020B0502020202020204" pitchFamily="34" charset="0"/>
                <a:ea typeface="+mn-ea"/>
              </a:endParaRPr>
            </a:p>
          </p:txBody>
        </p:sp>
        <p:sp>
          <p:nvSpPr>
            <p:cNvPr id="11" name="Oval 8"/>
            <p:cNvSpPr>
              <a:spLocks noChangeArrowheads="1"/>
            </p:cNvSpPr>
            <p:nvPr/>
          </p:nvSpPr>
          <p:spPr bwMode="auto">
            <a:xfrm>
              <a:off x="2640" y="432"/>
              <a:ext cx="1632" cy="672"/>
            </a:xfrm>
            <a:prstGeom prst="ellipse">
              <a:avLst/>
            </a:prstGeom>
            <a:solidFill>
              <a:schemeClr val="accent1"/>
            </a:solidFill>
            <a:ln w="3810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auto">
                <a:spcBef>
                  <a:spcPts val="0"/>
                </a:spcBef>
                <a:spcAft>
                  <a:spcPts val="0"/>
                </a:spcAft>
                <a:defRPr/>
              </a:pPr>
              <a:r>
                <a:rPr lang="en-US" altLang="zh-CN" sz="2225">
                  <a:latin typeface="Century Gothic" panose="020B0502020202020204" pitchFamily="34" charset="0"/>
                  <a:ea typeface="+mn-ea"/>
                </a:rPr>
                <a:t>Predict taken</a:t>
              </a:r>
              <a:endParaRPr lang="en-US" altLang="zh-CN" sz="2225">
                <a:latin typeface="Century Gothic" panose="020B0502020202020204" pitchFamily="34" charset="0"/>
                <a:ea typeface="+mn-ea"/>
              </a:endParaRPr>
            </a:p>
            <a:p>
              <a:pPr algn="ctr" fontAlgn="auto">
                <a:spcBef>
                  <a:spcPts val="0"/>
                </a:spcBef>
                <a:spcAft>
                  <a:spcPts val="0"/>
                </a:spcAft>
                <a:defRPr/>
              </a:pPr>
              <a:r>
                <a:rPr lang="en-US" altLang="zh-CN" sz="2225">
                  <a:latin typeface="Century Gothic" panose="020B0502020202020204" pitchFamily="34" charset="0"/>
                  <a:ea typeface="+mn-ea"/>
                </a:rPr>
                <a:t>10</a:t>
              </a:r>
              <a:endParaRPr lang="en-US" altLang="zh-CN" sz="2225">
                <a:latin typeface="Century Gothic" panose="020B0502020202020204" pitchFamily="34" charset="0"/>
                <a:ea typeface="+mn-ea"/>
              </a:endParaRPr>
            </a:p>
          </p:txBody>
        </p:sp>
        <p:sp>
          <p:nvSpPr>
            <p:cNvPr id="12" name="Line 9"/>
            <p:cNvSpPr>
              <a:spLocks noChangeShapeType="1"/>
            </p:cNvSpPr>
            <p:nvPr/>
          </p:nvSpPr>
          <p:spPr bwMode="auto">
            <a:xfrm>
              <a:off x="1584" y="624"/>
              <a:ext cx="1104" cy="0"/>
            </a:xfrm>
            <a:prstGeom prst="line">
              <a:avLst/>
            </a:prstGeom>
            <a:noFill/>
            <a:ln w="38100" cmpd="sng">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sp>
          <p:nvSpPr>
            <p:cNvPr id="13" name="Line 10"/>
            <p:cNvSpPr>
              <a:spLocks noChangeShapeType="1"/>
            </p:cNvSpPr>
            <p:nvPr/>
          </p:nvSpPr>
          <p:spPr bwMode="auto">
            <a:xfrm>
              <a:off x="1584" y="1650"/>
              <a:ext cx="1104" cy="0"/>
            </a:xfrm>
            <a:prstGeom prst="line">
              <a:avLst/>
            </a:prstGeom>
            <a:noFill/>
            <a:ln w="38100" cmpd="sng">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sp>
          <p:nvSpPr>
            <p:cNvPr id="14" name="Line 11"/>
            <p:cNvSpPr>
              <a:spLocks noChangeShapeType="1"/>
            </p:cNvSpPr>
            <p:nvPr/>
          </p:nvSpPr>
          <p:spPr bwMode="auto">
            <a:xfrm flipH="1">
              <a:off x="1584" y="912"/>
              <a:ext cx="1104" cy="0"/>
            </a:xfrm>
            <a:prstGeom prst="line">
              <a:avLst/>
            </a:prstGeom>
            <a:noFill/>
            <a:ln w="38100" cmpd="sng">
              <a:solidFill>
                <a:schemeClr val="hlink"/>
              </a:solidFill>
              <a:prstDash val="dash"/>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sp>
          <p:nvSpPr>
            <p:cNvPr id="15" name="Line 12"/>
            <p:cNvSpPr>
              <a:spLocks noChangeShapeType="1"/>
            </p:cNvSpPr>
            <p:nvPr/>
          </p:nvSpPr>
          <p:spPr bwMode="auto">
            <a:xfrm flipH="1">
              <a:off x="1584" y="1938"/>
              <a:ext cx="1104" cy="0"/>
            </a:xfrm>
            <a:prstGeom prst="line">
              <a:avLst/>
            </a:prstGeom>
            <a:noFill/>
            <a:ln w="38100" cmpd="sng">
              <a:solidFill>
                <a:schemeClr val="hlink"/>
              </a:solidFill>
              <a:prstDash val="dash"/>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sp>
          <p:nvSpPr>
            <p:cNvPr id="16" name="Text Box 13"/>
            <p:cNvSpPr txBox="1">
              <a:spLocks noChangeArrowheads="1"/>
            </p:cNvSpPr>
            <p:nvPr/>
          </p:nvSpPr>
          <p:spPr bwMode="auto">
            <a:xfrm>
              <a:off x="1897" y="911"/>
              <a:ext cx="508"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defRPr/>
              </a:pPr>
              <a:r>
                <a:rPr lang="en-US" altLang="zh-CN" sz="2225">
                  <a:latin typeface="Century Gothic" panose="020B0502020202020204" pitchFamily="34" charset="0"/>
                  <a:ea typeface="+mn-ea"/>
                </a:rPr>
                <a:t>Taken</a:t>
              </a:r>
              <a:endParaRPr lang="en-US" altLang="zh-CN" sz="2225">
                <a:latin typeface="Century Gothic" panose="020B0502020202020204" pitchFamily="34" charset="0"/>
                <a:ea typeface="+mn-ea"/>
              </a:endParaRPr>
            </a:p>
          </p:txBody>
        </p:sp>
        <p:sp>
          <p:nvSpPr>
            <p:cNvPr id="17" name="Text Box 14"/>
            <p:cNvSpPr txBox="1">
              <a:spLocks noChangeArrowheads="1"/>
            </p:cNvSpPr>
            <p:nvPr/>
          </p:nvSpPr>
          <p:spPr bwMode="auto">
            <a:xfrm>
              <a:off x="1897" y="1936"/>
              <a:ext cx="508"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defRPr/>
              </a:pPr>
              <a:r>
                <a:rPr lang="en-US" altLang="zh-CN" sz="2225">
                  <a:latin typeface="Century Gothic" panose="020B0502020202020204" pitchFamily="34" charset="0"/>
                  <a:ea typeface="+mn-ea"/>
                </a:rPr>
                <a:t>Taken</a:t>
              </a:r>
              <a:endParaRPr lang="en-US" altLang="zh-CN" sz="2225">
                <a:latin typeface="Century Gothic" panose="020B0502020202020204" pitchFamily="34" charset="0"/>
                <a:ea typeface="+mn-ea"/>
              </a:endParaRPr>
            </a:p>
          </p:txBody>
        </p:sp>
        <p:sp>
          <p:nvSpPr>
            <p:cNvPr id="18" name="Text Box 15"/>
            <p:cNvSpPr txBox="1">
              <a:spLocks noChangeArrowheads="1"/>
            </p:cNvSpPr>
            <p:nvPr/>
          </p:nvSpPr>
          <p:spPr bwMode="auto">
            <a:xfrm>
              <a:off x="1721" y="334"/>
              <a:ext cx="785"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defRPr/>
              </a:pPr>
              <a:r>
                <a:rPr lang="en-US" altLang="zh-CN" sz="2225" dirty="0">
                  <a:latin typeface="Century Gothic" panose="020B0502020202020204" pitchFamily="34" charset="0"/>
                  <a:ea typeface="+mn-ea"/>
                </a:rPr>
                <a:t>Not taken</a:t>
              </a:r>
              <a:endParaRPr lang="en-US" altLang="zh-CN" sz="2225" dirty="0">
                <a:latin typeface="Century Gothic" panose="020B0502020202020204" pitchFamily="34" charset="0"/>
                <a:ea typeface="+mn-ea"/>
              </a:endParaRPr>
            </a:p>
          </p:txBody>
        </p:sp>
        <p:sp>
          <p:nvSpPr>
            <p:cNvPr id="19" name="Line 16"/>
            <p:cNvSpPr>
              <a:spLocks noChangeShapeType="1"/>
            </p:cNvSpPr>
            <p:nvPr/>
          </p:nvSpPr>
          <p:spPr bwMode="auto">
            <a:xfrm>
              <a:off x="3456" y="1114"/>
              <a:ext cx="0" cy="344"/>
            </a:xfrm>
            <a:prstGeom prst="line">
              <a:avLst/>
            </a:prstGeom>
            <a:noFill/>
            <a:ln w="38100" cmpd="sng">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sp>
          <p:nvSpPr>
            <p:cNvPr id="20" name="Line 17"/>
            <p:cNvSpPr>
              <a:spLocks noChangeShapeType="1"/>
            </p:cNvSpPr>
            <p:nvPr/>
          </p:nvSpPr>
          <p:spPr bwMode="auto">
            <a:xfrm flipV="1">
              <a:off x="816" y="1114"/>
              <a:ext cx="0" cy="344"/>
            </a:xfrm>
            <a:prstGeom prst="line">
              <a:avLst/>
            </a:prstGeom>
            <a:noFill/>
            <a:ln w="38100" cmpd="sng">
              <a:solidFill>
                <a:schemeClr val="hlink"/>
              </a:solidFill>
              <a:prstDash val="dash"/>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sp>
          <p:nvSpPr>
            <p:cNvPr id="21" name="Text Box 18"/>
            <p:cNvSpPr txBox="1">
              <a:spLocks noChangeArrowheads="1"/>
            </p:cNvSpPr>
            <p:nvPr/>
          </p:nvSpPr>
          <p:spPr bwMode="auto">
            <a:xfrm>
              <a:off x="266" y="1103"/>
              <a:ext cx="508"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defRPr/>
              </a:pPr>
              <a:r>
                <a:rPr lang="en-US" altLang="zh-CN" sz="2225">
                  <a:latin typeface="Century Gothic" panose="020B0502020202020204" pitchFamily="34" charset="0"/>
                  <a:ea typeface="+mn-ea"/>
                </a:rPr>
                <a:t>Taken</a:t>
              </a:r>
              <a:endParaRPr lang="en-US" altLang="zh-CN" sz="2225">
                <a:latin typeface="Century Gothic" panose="020B0502020202020204" pitchFamily="34" charset="0"/>
                <a:ea typeface="+mn-ea"/>
              </a:endParaRPr>
            </a:p>
          </p:txBody>
        </p:sp>
        <p:sp>
          <p:nvSpPr>
            <p:cNvPr id="22" name="Text Box 19"/>
            <p:cNvSpPr txBox="1">
              <a:spLocks noChangeArrowheads="1"/>
            </p:cNvSpPr>
            <p:nvPr/>
          </p:nvSpPr>
          <p:spPr bwMode="auto">
            <a:xfrm>
              <a:off x="3542" y="1103"/>
              <a:ext cx="785"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defRPr/>
              </a:pPr>
              <a:r>
                <a:rPr lang="en-US" altLang="zh-CN" sz="2225">
                  <a:latin typeface="Century Gothic" panose="020B0502020202020204" pitchFamily="34" charset="0"/>
                  <a:ea typeface="+mn-ea"/>
                </a:rPr>
                <a:t>Not taken</a:t>
              </a:r>
              <a:endParaRPr lang="en-US" altLang="zh-CN" sz="2225">
                <a:latin typeface="Century Gothic" panose="020B0502020202020204" pitchFamily="34" charset="0"/>
                <a:ea typeface="+mn-ea"/>
              </a:endParaRPr>
            </a:p>
          </p:txBody>
        </p:sp>
        <p:sp>
          <p:nvSpPr>
            <p:cNvPr id="23" name="Text Box 20"/>
            <p:cNvSpPr txBox="1">
              <a:spLocks noChangeArrowheads="1"/>
            </p:cNvSpPr>
            <p:nvPr/>
          </p:nvSpPr>
          <p:spPr bwMode="auto">
            <a:xfrm>
              <a:off x="1758" y="1361"/>
              <a:ext cx="785"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defRPr/>
              </a:pPr>
              <a:r>
                <a:rPr lang="en-US" altLang="zh-CN" sz="2225">
                  <a:latin typeface="Century Gothic" panose="020B0502020202020204" pitchFamily="34" charset="0"/>
                  <a:ea typeface="+mn-ea"/>
                </a:rPr>
                <a:t>Not taken</a:t>
              </a:r>
              <a:endParaRPr lang="en-US" altLang="zh-CN" sz="2225">
                <a:latin typeface="Century Gothic" panose="020B0502020202020204" pitchFamily="34" charset="0"/>
                <a:ea typeface="+mn-ea"/>
              </a:endParaRPr>
            </a:p>
          </p:txBody>
        </p:sp>
        <p:sp>
          <p:nvSpPr>
            <p:cNvPr id="24" name="Arc 21"/>
            <p:cNvSpPr/>
            <p:nvPr/>
          </p:nvSpPr>
          <p:spPr bwMode="auto">
            <a:xfrm flipV="1">
              <a:off x="2884" y="2025"/>
              <a:ext cx="1148" cy="519"/>
            </a:xfrm>
            <a:custGeom>
              <a:avLst/>
              <a:gdLst>
                <a:gd name="G0" fmla="+- 21600 0 0"/>
                <a:gd name="G1" fmla="+- 21600 0 0"/>
                <a:gd name="G2" fmla="+- 21600 0 0"/>
                <a:gd name="T0" fmla="*/ 44 w 43200"/>
                <a:gd name="T1" fmla="*/ 22983 h 23303"/>
                <a:gd name="T2" fmla="*/ 43133 w 43200"/>
                <a:gd name="T3" fmla="*/ 23303 h 23303"/>
                <a:gd name="T4" fmla="*/ 21600 w 43200"/>
                <a:gd name="T5" fmla="*/ 21600 h 23303"/>
              </a:gdLst>
              <a:ahLst/>
              <a:cxnLst>
                <a:cxn ang="0">
                  <a:pos x="T0" y="T1"/>
                </a:cxn>
                <a:cxn ang="0">
                  <a:pos x="T2" y="T3"/>
                </a:cxn>
                <a:cxn ang="0">
                  <a:pos x="T4" y="T5"/>
                </a:cxn>
              </a:cxnLst>
              <a:rect l="0" t="0" r="r" b="b"/>
              <a:pathLst>
                <a:path w="43200" h="23303" fill="none" extrusionOk="0">
                  <a:moveTo>
                    <a:pt x="44" y="22982"/>
                  </a:moveTo>
                  <a:cubicBezTo>
                    <a:pt x="14" y="22522"/>
                    <a:pt x="0" y="22061"/>
                    <a:pt x="0" y="21600"/>
                  </a:cubicBezTo>
                  <a:cubicBezTo>
                    <a:pt x="0" y="9670"/>
                    <a:pt x="9670" y="0"/>
                    <a:pt x="21600" y="0"/>
                  </a:cubicBezTo>
                  <a:cubicBezTo>
                    <a:pt x="33529" y="0"/>
                    <a:pt x="43200" y="9670"/>
                    <a:pt x="43200" y="21600"/>
                  </a:cubicBezTo>
                  <a:cubicBezTo>
                    <a:pt x="43199" y="22168"/>
                    <a:pt x="43177" y="22736"/>
                    <a:pt x="43132" y="23302"/>
                  </a:cubicBezTo>
                </a:path>
                <a:path w="43200" h="23303" stroke="0" extrusionOk="0">
                  <a:moveTo>
                    <a:pt x="44" y="22982"/>
                  </a:moveTo>
                  <a:cubicBezTo>
                    <a:pt x="14" y="22522"/>
                    <a:pt x="0" y="22061"/>
                    <a:pt x="0" y="21600"/>
                  </a:cubicBezTo>
                  <a:cubicBezTo>
                    <a:pt x="0" y="9670"/>
                    <a:pt x="9670" y="0"/>
                    <a:pt x="21600" y="0"/>
                  </a:cubicBezTo>
                  <a:cubicBezTo>
                    <a:pt x="33529" y="0"/>
                    <a:pt x="43200" y="9670"/>
                    <a:pt x="43200" y="21600"/>
                  </a:cubicBezTo>
                  <a:cubicBezTo>
                    <a:pt x="43199" y="22168"/>
                    <a:pt x="43177" y="22736"/>
                    <a:pt x="43132" y="23302"/>
                  </a:cubicBezTo>
                  <a:lnTo>
                    <a:pt x="21600" y="21600"/>
                  </a:lnTo>
                  <a:close/>
                </a:path>
              </a:pathLst>
            </a:custGeom>
            <a:noFill/>
            <a:ln w="38100" cmpd="sng">
              <a:solidFill>
                <a:schemeClr val="tx1"/>
              </a:solidFill>
              <a:rou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sz="1430">
                <a:latin typeface="+mn-lt"/>
                <a:ea typeface="+mn-ea"/>
              </a:endParaRPr>
            </a:p>
          </p:txBody>
        </p:sp>
        <p:sp>
          <p:nvSpPr>
            <p:cNvPr id="25" name="Text Box 22"/>
            <p:cNvSpPr txBox="1">
              <a:spLocks noChangeArrowheads="1"/>
            </p:cNvSpPr>
            <p:nvPr/>
          </p:nvSpPr>
          <p:spPr bwMode="auto">
            <a:xfrm>
              <a:off x="3063" y="2128"/>
              <a:ext cx="785"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defRPr/>
              </a:pPr>
              <a:r>
                <a:rPr lang="en-US" altLang="zh-CN" sz="2225">
                  <a:latin typeface="Century Gothic" panose="020B0502020202020204" pitchFamily="34" charset="0"/>
                  <a:ea typeface="+mn-ea"/>
                </a:rPr>
                <a:t>Not taken</a:t>
              </a:r>
              <a:endParaRPr lang="en-US" altLang="zh-CN" sz="2225">
                <a:latin typeface="Century Gothic" panose="020B0502020202020204" pitchFamily="34" charset="0"/>
                <a:ea typeface="+mn-ea"/>
              </a:endParaRPr>
            </a:p>
          </p:txBody>
        </p:sp>
        <p:sp>
          <p:nvSpPr>
            <p:cNvPr id="26" name="Text Box 23"/>
            <p:cNvSpPr txBox="1">
              <a:spLocks noChangeArrowheads="1"/>
            </p:cNvSpPr>
            <p:nvPr/>
          </p:nvSpPr>
          <p:spPr bwMode="auto">
            <a:xfrm>
              <a:off x="563" y="143"/>
              <a:ext cx="508"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defRPr/>
              </a:pPr>
              <a:r>
                <a:rPr lang="en-US" altLang="zh-CN" sz="2225">
                  <a:latin typeface="Century Gothic" panose="020B0502020202020204" pitchFamily="34" charset="0"/>
                  <a:ea typeface="+mn-ea"/>
                </a:rPr>
                <a:t>Taken</a:t>
              </a:r>
              <a:endParaRPr lang="en-US" altLang="zh-CN" sz="2225">
                <a:latin typeface="Century Gothic" panose="020B0502020202020204" pitchFamily="34" charset="0"/>
                <a:ea typeface="+mn-ea"/>
              </a:endParaRPr>
            </a:p>
          </p:txBody>
        </p:sp>
      </p:grpSp>
      <p:sp>
        <p:nvSpPr>
          <p:cNvPr id="5" name="日期占位符 4"/>
          <p:cNvSpPr>
            <a:spLocks noGrp="1"/>
          </p:cNvSpPr>
          <p:nvPr>
            <p:ph type="dt" sz="half" idx="10"/>
          </p:nvPr>
        </p:nvSpPr>
        <p:spPr/>
        <p:txBody>
          <a:bodyPr/>
          <a:lstStyle/>
          <a:p>
            <a:r>
              <a:rPr lang="en-US" altLang="zh-CN"/>
              <a:t>Computer College, NUDT</a:t>
            </a:r>
            <a:endParaRPr lang="zh-CN" altLang="en-US"/>
          </a:p>
        </p:txBody>
      </p:sp>
      <p:sp>
        <p:nvSpPr>
          <p:cNvPr id="27" name="页脚占位符 26"/>
          <p:cNvSpPr>
            <a:spLocks noGrp="1"/>
          </p:cNvSpPr>
          <p:nvPr>
            <p:ph type="ftr" sz="quarter" idx="11"/>
          </p:nvPr>
        </p:nvSpPr>
        <p:spPr/>
        <p:txBody>
          <a:bodyPr/>
          <a:lstStyle/>
          <a:p>
            <a:r>
              <a:rPr lang="en-US" altLang="zh-CN"/>
              <a:t>ACA by ZHANG Chun-yuan, Fall 2019</a:t>
            </a:r>
            <a:endParaRPr lang="zh-CN" altLang="en-US"/>
          </a:p>
        </p:txBody>
      </p:sp>
      <p:sp>
        <p:nvSpPr>
          <p:cNvPr id="28" name="灯片编号占位符 27"/>
          <p:cNvSpPr>
            <a:spLocks noGrp="1"/>
          </p:cNvSpPr>
          <p:nvPr>
            <p:ph type="sldNum" sz="quarter" idx="12"/>
          </p:nvPr>
        </p:nvSpPr>
        <p:spPr/>
        <p:txBody>
          <a:bodyPr/>
          <a:lstStyle/>
          <a:p>
            <a:fld id="{B643E6CD-2EDB-4BD1-8CC6-38AEB97745CA}" type="slidenum">
              <a:rPr lang="zh-CN" altLang="en-US" smtClean="0"/>
            </a:fld>
            <a:endParaRPr lang="zh-CN" altLang="en-US"/>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lang="en-US" altLang="zh-CN"/>
              <a:t>Scoreboard Example: Cycle 17</a:t>
            </a:r>
            <a:endParaRPr lang="en-US" altLang="zh-CN"/>
          </a:p>
        </p:txBody>
      </p:sp>
      <p:graphicFrame>
        <p:nvGraphicFramePr>
          <p:cNvPr id="51202" name="Object 3"/>
          <p:cNvGraphicFramePr/>
          <p:nvPr/>
        </p:nvGraphicFramePr>
        <p:xfrm>
          <a:off x="381000" y="1139825"/>
          <a:ext cx="8096250" cy="5207000"/>
        </p:xfrm>
        <a:graphic>
          <a:graphicData uri="http://schemas.openxmlformats.org/presentationml/2006/ole">
            <mc:AlternateContent xmlns:mc="http://schemas.openxmlformats.org/markup-compatibility/2006">
              <mc:Choice xmlns:v="urn:schemas-microsoft-com:vml" Requires="v">
                <p:oleObj spid="_x0000_s28678"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39825"/>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2228" name="Rectangle 4"/>
          <p:cNvSpPr>
            <a:spLocks noChangeArrowheads="1"/>
          </p:cNvSpPr>
          <p:nvPr/>
        </p:nvSpPr>
        <p:spPr bwMode="auto">
          <a:xfrm>
            <a:off x="5651500" y="1125538"/>
            <a:ext cx="3241675" cy="520700"/>
          </a:xfrm>
          <a:prstGeom prst="rect">
            <a:avLst/>
          </a:prstGeom>
          <a:noFill/>
          <a:ln>
            <a:noFill/>
          </a:ln>
          <a:effectLst/>
        </p:spPr>
        <p:txBody>
          <a:bodyPr lIns="90487" tIns="44450" rIns="90487" bIns="44450"/>
          <a:lstStyle/>
          <a:p>
            <a:pPr marL="285750" indent="-285750" eaLnBrk="0" hangingPunct="0">
              <a:lnSpc>
                <a:spcPct val="90000"/>
              </a:lnSpc>
              <a:spcBef>
                <a:spcPct val="30000"/>
              </a:spcBef>
              <a:buFont typeface="Arial" panose="020B0604020202020204" pitchFamily="34" charset="0"/>
              <a:buChar char="•"/>
              <a:tabLst>
                <a:tab pos="914400" algn="l"/>
                <a:tab pos="1657350" algn="l"/>
                <a:tab pos="3028950" algn="l"/>
              </a:tabLst>
              <a:defRPr/>
            </a:pPr>
            <a:r>
              <a:rPr lang="en-US" sz="2800">
                <a:solidFill>
                  <a:schemeClr val="hlink"/>
                </a:solidFill>
                <a:latin typeface="Century Gothic" panose="020B0502020202020204" pitchFamily="34" charset="0"/>
                <a:ea typeface="宋体" panose="02010600030101010101" pitchFamily="2" charset="-122"/>
                <a:cs typeface="宋体" panose="02010600030101010101" pitchFamily="2" charset="-122"/>
              </a:rPr>
              <a:t>Why not write result of ADDD? </a:t>
            </a:r>
            <a:endParaRPr lang="en-US" sz="2800">
              <a:solidFill>
                <a:schemeClr val="hlink"/>
              </a:solidFill>
              <a:latin typeface="Century Gothic" panose="020B0502020202020204" pitchFamily="34" charset="0"/>
              <a:ea typeface="宋体" panose="02010600030101010101" pitchFamily="2" charset="-122"/>
              <a:cs typeface="宋体" panose="02010600030101010101" pitchFamily="2" charset="-122"/>
            </a:endParaRPr>
          </a:p>
        </p:txBody>
      </p:sp>
      <p:grpSp>
        <p:nvGrpSpPr>
          <p:cNvPr id="52229" name="Group 5"/>
          <p:cNvGrpSpPr/>
          <p:nvPr/>
        </p:nvGrpSpPr>
        <p:grpSpPr bwMode="auto">
          <a:xfrm>
            <a:off x="4186238" y="2555875"/>
            <a:ext cx="4189412" cy="2697163"/>
            <a:chOff x="0" y="0"/>
            <a:chExt cx="2639" cy="1699"/>
          </a:xfrm>
        </p:grpSpPr>
        <p:sp>
          <p:nvSpPr>
            <p:cNvPr id="52230" name="AutoShape 6"/>
            <p:cNvSpPr>
              <a:spLocks noChangeArrowheads="1"/>
            </p:cNvSpPr>
            <p:nvPr/>
          </p:nvSpPr>
          <p:spPr bwMode="auto">
            <a:xfrm>
              <a:off x="2303" y="1363"/>
              <a:ext cx="336" cy="336"/>
            </a:xfrm>
            <a:prstGeom prst="roundRect">
              <a:avLst>
                <a:gd name="adj" fmla="val 16667"/>
              </a:avLst>
            </a:prstGeom>
            <a:noFill/>
            <a:ln w="57150">
              <a:solidFill>
                <a:schemeClr val="hlink"/>
              </a:solidFill>
              <a:roun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52231" name="AutoShape 7"/>
            <p:cNvSpPr>
              <a:spLocks noChangeArrowheads="1"/>
            </p:cNvSpPr>
            <p:nvPr/>
          </p:nvSpPr>
          <p:spPr bwMode="auto">
            <a:xfrm>
              <a:off x="765" y="1363"/>
              <a:ext cx="336" cy="336"/>
            </a:xfrm>
            <a:prstGeom prst="roundRect">
              <a:avLst>
                <a:gd name="adj" fmla="val 16667"/>
              </a:avLst>
            </a:prstGeom>
            <a:noFill/>
            <a:ln w="57150">
              <a:solidFill>
                <a:schemeClr val="hlink"/>
              </a:solidFill>
              <a:roun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52232" name="AutoShape 8"/>
            <p:cNvSpPr>
              <a:spLocks noChangeArrowheads="1"/>
            </p:cNvSpPr>
            <p:nvPr/>
          </p:nvSpPr>
          <p:spPr bwMode="auto">
            <a:xfrm>
              <a:off x="0" y="1222"/>
              <a:ext cx="336" cy="336"/>
            </a:xfrm>
            <a:prstGeom prst="roundRect">
              <a:avLst>
                <a:gd name="adj" fmla="val 16667"/>
              </a:avLst>
            </a:prstGeom>
            <a:noFill/>
            <a:ln w="57150">
              <a:solidFill>
                <a:schemeClr val="hlink"/>
              </a:solidFill>
              <a:roun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52233" name="Line 9"/>
            <p:cNvSpPr>
              <a:spLocks noChangeShapeType="1"/>
            </p:cNvSpPr>
            <p:nvPr/>
          </p:nvSpPr>
          <p:spPr bwMode="auto">
            <a:xfrm>
              <a:off x="1107" y="1507"/>
              <a:ext cx="1248" cy="0"/>
            </a:xfrm>
            <a:prstGeom prst="line">
              <a:avLst/>
            </a:prstGeom>
            <a:noFill/>
            <a:ln w="57150">
              <a:solidFill>
                <a:schemeClr val="hlink"/>
              </a:solidFill>
              <a:round/>
              <a:headEnd type="triangle" w="med" len="med"/>
              <a:tailEnd type="triangle" w="med" len="me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52234" name="未知"/>
            <p:cNvSpPr/>
            <p:nvPr/>
          </p:nvSpPr>
          <p:spPr bwMode="auto">
            <a:xfrm>
              <a:off x="339" y="899"/>
              <a:ext cx="1488" cy="608"/>
            </a:xfrm>
            <a:custGeom>
              <a:avLst/>
              <a:gdLst>
                <a:gd name="T0" fmla="*/ 0 w 1488"/>
                <a:gd name="T1" fmla="*/ 368 h 608"/>
                <a:gd name="T2" fmla="*/ 576 w 1488"/>
                <a:gd name="T3" fmla="*/ 32 h 608"/>
                <a:gd name="T4" fmla="*/ 1200 w 1488"/>
                <a:gd name="T5" fmla="*/ 176 h 608"/>
                <a:gd name="T6" fmla="*/ 1488 w 1488"/>
                <a:gd name="T7" fmla="*/ 608 h 6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88" h="608">
                  <a:moveTo>
                    <a:pt x="0" y="368"/>
                  </a:moveTo>
                  <a:cubicBezTo>
                    <a:pt x="188" y="216"/>
                    <a:pt x="376" y="64"/>
                    <a:pt x="576" y="32"/>
                  </a:cubicBezTo>
                  <a:cubicBezTo>
                    <a:pt x="776" y="0"/>
                    <a:pt x="1048" y="80"/>
                    <a:pt x="1200" y="176"/>
                  </a:cubicBezTo>
                  <a:cubicBezTo>
                    <a:pt x="1352" y="272"/>
                    <a:pt x="1420" y="440"/>
                    <a:pt x="1488" y="608"/>
                  </a:cubicBezTo>
                </a:path>
              </a:pathLst>
            </a:custGeom>
            <a:noFill/>
            <a:ln w="57150" cap="flat" cmpd="sng">
              <a:solidFill>
                <a:schemeClr val="hlink"/>
              </a:solidFill>
              <a:rou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zh-CN" altLang="en-US"/>
            </a:p>
          </p:txBody>
        </p:sp>
        <p:sp>
          <p:nvSpPr>
            <p:cNvPr id="52235" name="Text Box 11"/>
            <p:cNvSpPr txBox="1">
              <a:spLocks noChangeArrowheads="1"/>
            </p:cNvSpPr>
            <p:nvPr/>
          </p:nvSpPr>
          <p:spPr bwMode="auto">
            <a:xfrm>
              <a:off x="957" y="0"/>
              <a:ext cx="1535" cy="327"/>
            </a:xfrm>
            <a:prstGeom prst="rect">
              <a:avLst/>
            </a:prstGeom>
            <a:noFill/>
            <a:ln>
              <a:noFill/>
            </a:ln>
            <a:effectLst/>
          </p:spPr>
          <p:txBody>
            <a:bodyPr wrap="none" anchor="ctr">
              <a:spAutoFit/>
            </a:bodyPr>
            <a:lstStyle/>
            <a:p>
              <a:pPr algn="ctr" eaLnBrk="0" hangingPunct="0">
                <a:buFont typeface="Arial" panose="020B0604020202020204" pitchFamily="34" charset="0"/>
                <a:buNone/>
                <a:defRPr/>
              </a:pPr>
              <a:r>
                <a:rPr lang="en-US" sz="2800">
                  <a:solidFill>
                    <a:schemeClr val="hlink"/>
                  </a:solidFill>
                  <a:latin typeface="Century Gothic" panose="020B0502020202020204" pitchFamily="34" charset="0"/>
                  <a:ea typeface="宋体" panose="02010600030101010101" pitchFamily="2" charset="-122"/>
                  <a:cs typeface="宋体" panose="02010600030101010101" pitchFamily="2" charset="-122"/>
                </a:rPr>
                <a:t>WAR Hazard!</a:t>
              </a:r>
              <a:endParaRPr lang="en-US" sz="2800">
                <a:solidFill>
                  <a:schemeClr val="hlink"/>
                </a:solidFill>
                <a:latin typeface="Century Gothic" panose="020B0502020202020204" pitchFamily="34" charset="0"/>
                <a:ea typeface="宋体" panose="02010600030101010101" pitchFamily="2" charset="-122"/>
                <a:cs typeface="宋体" panose="02010600030101010101" pitchFamily="2" charset="-122"/>
              </a:endParaRPr>
            </a:p>
          </p:txBody>
        </p:sp>
      </p:gr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
        <p:nvSpPr>
          <p:cNvPr id="15" name="矩形: 圆角 14"/>
          <p:cNvSpPr/>
          <p:nvPr/>
        </p:nvSpPr>
        <p:spPr>
          <a:xfrm rot="1713601">
            <a:off x="7518517" y="358633"/>
            <a:ext cx="1341025" cy="914400"/>
          </a:xfrm>
          <a:prstGeom prst="round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ln w="9525">
                  <a:solidFill>
                    <a:schemeClr val="bg1"/>
                  </a:solidFill>
                  <a:prstDash val="solid"/>
                </a:ln>
                <a:solidFill>
                  <a:srgbClr val="FF0000"/>
                </a:solidFill>
                <a:latin typeface="MV Boli" panose="02000500030200090000" pitchFamily="2" charset="0"/>
                <a:cs typeface="MV Boli" panose="02000500030200090000" pitchFamily="2" charset="0"/>
              </a:rPr>
              <a:t>Self learning</a:t>
            </a:r>
            <a:endParaRPr lang="zh-CN" altLang="en-US" sz="2400" b="1" dirty="0">
              <a:ln w="9525">
                <a:solidFill>
                  <a:schemeClr val="bg1"/>
                </a:solidFill>
                <a:prstDash val="solid"/>
              </a:ln>
              <a:solidFill>
                <a:srgbClr val="FF0000"/>
              </a:solidFill>
              <a:latin typeface="MV Boli" panose="02000500030200090000" pitchFamily="2" charset="0"/>
              <a:cs typeface="MV Boli" panose="02000500030200090000"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2228"/>
                                        </p:tgtEl>
                                        <p:attrNameLst>
                                          <p:attrName>style.visibility</p:attrName>
                                        </p:attrNameLst>
                                      </p:cBhvr>
                                      <p:to>
                                        <p:strVal val="visible"/>
                                      </p:to>
                                    </p:set>
                                    <p:anim calcmode="lin" valueType="num">
                                      <p:cBhvr additive="base">
                                        <p:cTn id="7" dur="500" fill="hold"/>
                                        <p:tgtEl>
                                          <p:spTgt spid="52228"/>
                                        </p:tgtEl>
                                        <p:attrNameLst>
                                          <p:attrName>ppt_x</p:attrName>
                                        </p:attrNameLst>
                                      </p:cBhvr>
                                      <p:tavLst>
                                        <p:tav tm="0">
                                          <p:val>
                                            <p:strVal val="1+#ppt_w/2"/>
                                          </p:val>
                                        </p:tav>
                                        <p:tav tm="100000">
                                          <p:val>
                                            <p:strVal val="#ppt_x"/>
                                          </p:val>
                                        </p:tav>
                                      </p:tavLst>
                                    </p:anim>
                                    <p:anim calcmode="lin" valueType="num">
                                      <p:cBhvr additive="base">
                                        <p:cTn id="8" dur="500" fill="hold"/>
                                        <p:tgtEl>
                                          <p:spTgt spid="522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528" fill="hold" nodeType="clickEffect">
                                  <p:stCondLst>
                                    <p:cond delay="0"/>
                                  </p:stCondLst>
                                  <p:childTnLst>
                                    <p:set>
                                      <p:cBhvr>
                                        <p:cTn id="12" dur="1" fill="hold">
                                          <p:stCondLst>
                                            <p:cond delay="0"/>
                                          </p:stCondLst>
                                        </p:cTn>
                                        <p:tgtEl>
                                          <p:spTgt spid="52229"/>
                                        </p:tgtEl>
                                        <p:attrNameLst>
                                          <p:attrName>style.visibility</p:attrName>
                                        </p:attrNameLst>
                                      </p:cBhvr>
                                      <p:to>
                                        <p:strVal val="visible"/>
                                      </p:to>
                                    </p:set>
                                    <p:anim calcmode="lin" valueType="num">
                                      <p:cBhvr>
                                        <p:cTn id="13" dur="500" fill="hold"/>
                                        <p:tgtEl>
                                          <p:spTgt spid="52229"/>
                                        </p:tgtEl>
                                        <p:attrNameLst>
                                          <p:attrName>ppt_w</p:attrName>
                                        </p:attrNameLst>
                                      </p:cBhvr>
                                      <p:tavLst>
                                        <p:tav tm="0">
                                          <p:val>
                                            <p:fltVal val="0"/>
                                          </p:val>
                                        </p:tav>
                                        <p:tav tm="100000">
                                          <p:val>
                                            <p:strVal val="#ppt_w"/>
                                          </p:val>
                                        </p:tav>
                                      </p:tavLst>
                                    </p:anim>
                                    <p:anim calcmode="lin" valueType="num">
                                      <p:cBhvr>
                                        <p:cTn id="14" dur="500" fill="hold"/>
                                        <p:tgtEl>
                                          <p:spTgt spid="52229"/>
                                        </p:tgtEl>
                                        <p:attrNameLst>
                                          <p:attrName>ppt_h</p:attrName>
                                        </p:attrNameLst>
                                      </p:cBhvr>
                                      <p:tavLst>
                                        <p:tav tm="0">
                                          <p:val>
                                            <p:fltVal val="0"/>
                                          </p:val>
                                        </p:tav>
                                        <p:tav tm="100000">
                                          <p:val>
                                            <p:strVal val="#ppt_h"/>
                                          </p:val>
                                        </p:tav>
                                      </p:tavLst>
                                    </p:anim>
                                    <p:anim calcmode="lin" valueType="num">
                                      <p:cBhvr>
                                        <p:cTn id="15" dur="500" fill="hold"/>
                                        <p:tgtEl>
                                          <p:spTgt spid="52229"/>
                                        </p:tgtEl>
                                        <p:attrNameLst>
                                          <p:attrName>ppt_x</p:attrName>
                                        </p:attrNameLst>
                                      </p:cBhvr>
                                      <p:tavLst>
                                        <p:tav tm="0">
                                          <p:val>
                                            <p:fltVal val="0.5"/>
                                          </p:val>
                                        </p:tav>
                                        <p:tav tm="100000">
                                          <p:val>
                                            <p:strVal val="#ppt_x"/>
                                          </p:val>
                                        </p:tav>
                                      </p:tavLst>
                                    </p:anim>
                                    <p:anim calcmode="lin" valueType="num">
                                      <p:cBhvr>
                                        <p:cTn id="16" dur="500" fill="hold"/>
                                        <p:tgtEl>
                                          <p:spTgt spid="5222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r>
              <a:rPr lang="en-US" altLang="zh-CN"/>
              <a:t>Scoreboard Example: Cycle 18</a:t>
            </a:r>
            <a:endParaRPr lang="en-US" altLang="zh-CN"/>
          </a:p>
        </p:txBody>
      </p:sp>
      <p:graphicFrame>
        <p:nvGraphicFramePr>
          <p:cNvPr id="52226" name="Object 3"/>
          <p:cNvGraphicFramePr/>
          <p:nvPr/>
        </p:nvGraphicFramePr>
        <p:xfrm>
          <a:off x="381000" y="1116013"/>
          <a:ext cx="8096250" cy="5207000"/>
        </p:xfrm>
        <a:graphic>
          <a:graphicData uri="http://schemas.openxmlformats.org/presentationml/2006/ole">
            <mc:AlternateContent xmlns:mc="http://schemas.openxmlformats.org/markup-compatibility/2006">
              <mc:Choice xmlns:v="urn:schemas-microsoft-com:vml" Requires="v">
                <p:oleObj spid="_x0000_s29702"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16013"/>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
        <p:nvSpPr>
          <p:cNvPr id="7" name="矩形: 圆角 6"/>
          <p:cNvSpPr/>
          <p:nvPr/>
        </p:nvSpPr>
        <p:spPr>
          <a:xfrm rot="1713601">
            <a:off x="7518517" y="358633"/>
            <a:ext cx="1341025" cy="914400"/>
          </a:xfrm>
          <a:prstGeom prst="round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ln w="9525">
                  <a:solidFill>
                    <a:schemeClr val="bg1"/>
                  </a:solidFill>
                  <a:prstDash val="solid"/>
                </a:ln>
                <a:solidFill>
                  <a:srgbClr val="FF0000"/>
                </a:solidFill>
                <a:latin typeface="MV Boli" panose="02000500030200090000" pitchFamily="2" charset="0"/>
                <a:cs typeface="MV Boli" panose="02000500030200090000" pitchFamily="2" charset="0"/>
              </a:rPr>
              <a:t>Self learning</a:t>
            </a:r>
            <a:endParaRPr lang="zh-CN" altLang="en-US" sz="2400" b="1" dirty="0">
              <a:ln w="9525">
                <a:solidFill>
                  <a:schemeClr val="bg1"/>
                </a:solidFill>
                <a:prstDash val="solid"/>
              </a:ln>
              <a:solidFill>
                <a:srgbClr val="FF0000"/>
              </a:solidFill>
              <a:latin typeface="MV Boli" panose="02000500030200090000" pitchFamily="2" charset="0"/>
              <a:cs typeface="MV Boli" panose="02000500030200090000" pitchFamily="2" charset="0"/>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r>
              <a:rPr lang="en-US" altLang="zh-CN"/>
              <a:t>Scoreboard Example: Cycle 19</a:t>
            </a:r>
            <a:endParaRPr lang="en-US" altLang="zh-CN"/>
          </a:p>
        </p:txBody>
      </p:sp>
      <p:graphicFrame>
        <p:nvGraphicFramePr>
          <p:cNvPr id="53250" name="Object 3"/>
          <p:cNvGraphicFramePr/>
          <p:nvPr/>
        </p:nvGraphicFramePr>
        <p:xfrm>
          <a:off x="381000" y="1116013"/>
          <a:ext cx="8096250" cy="5207000"/>
        </p:xfrm>
        <a:graphic>
          <a:graphicData uri="http://schemas.openxmlformats.org/presentationml/2006/ole">
            <mc:AlternateContent xmlns:mc="http://schemas.openxmlformats.org/markup-compatibility/2006">
              <mc:Choice xmlns:v="urn:schemas-microsoft-com:vml" Requires="v">
                <p:oleObj spid="_x0000_s30726"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16013"/>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
        <p:nvSpPr>
          <p:cNvPr id="7" name="矩形: 圆角 6"/>
          <p:cNvSpPr/>
          <p:nvPr/>
        </p:nvSpPr>
        <p:spPr>
          <a:xfrm rot="1713601">
            <a:off x="7518517" y="358633"/>
            <a:ext cx="1341025" cy="914400"/>
          </a:xfrm>
          <a:prstGeom prst="round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ln w="9525">
                  <a:solidFill>
                    <a:schemeClr val="bg1"/>
                  </a:solidFill>
                  <a:prstDash val="solid"/>
                </a:ln>
                <a:solidFill>
                  <a:srgbClr val="FF0000"/>
                </a:solidFill>
                <a:latin typeface="MV Boli" panose="02000500030200090000" pitchFamily="2" charset="0"/>
                <a:cs typeface="MV Boli" panose="02000500030200090000" pitchFamily="2" charset="0"/>
              </a:rPr>
              <a:t>Self learning</a:t>
            </a:r>
            <a:endParaRPr lang="zh-CN" altLang="en-US" sz="2400" b="1" dirty="0">
              <a:ln w="9525">
                <a:solidFill>
                  <a:schemeClr val="bg1"/>
                </a:solidFill>
                <a:prstDash val="solid"/>
              </a:ln>
              <a:solidFill>
                <a:srgbClr val="FF0000"/>
              </a:solidFill>
              <a:latin typeface="MV Boli" panose="02000500030200090000" pitchFamily="2" charset="0"/>
              <a:cs typeface="MV Boli" panose="02000500030200090000" pitchFamily="2" charset="0"/>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zh-CN"/>
              <a:t>Scoreboard Example: Cycle 20</a:t>
            </a:r>
            <a:endParaRPr lang="en-US" altLang="zh-CN"/>
          </a:p>
        </p:txBody>
      </p:sp>
      <p:graphicFrame>
        <p:nvGraphicFramePr>
          <p:cNvPr id="54274" name="Object 3"/>
          <p:cNvGraphicFramePr/>
          <p:nvPr/>
        </p:nvGraphicFramePr>
        <p:xfrm>
          <a:off x="381000" y="1116013"/>
          <a:ext cx="8096250" cy="5207000"/>
        </p:xfrm>
        <a:graphic>
          <a:graphicData uri="http://schemas.openxmlformats.org/presentationml/2006/ole">
            <mc:AlternateContent xmlns:mc="http://schemas.openxmlformats.org/markup-compatibility/2006">
              <mc:Choice xmlns:v="urn:schemas-microsoft-com:vml" Requires="v">
                <p:oleObj spid="_x0000_s31750"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16013"/>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
        <p:nvSpPr>
          <p:cNvPr id="7" name="矩形: 圆角 6"/>
          <p:cNvSpPr/>
          <p:nvPr/>
        </p:nvSpPr>
        <p:spPr>
          <a:xfrm rot="1713601">
            <a:off x="7518517" y="358633"/>
            <a:ext cx="1341025" cy="914400"/>
          </a:xfrm>
          <a:prstGeom prst="round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ln w="9525">
                  <a:solidFill>
                    <a:schemeClr val="bg1"/>
                  </a:solidFill>
                  <a:prstDash val="solid"/>
                </a:ln>
                <a:solidFill>
                  <a:srgbClr val="FF0000"/>
                </a:solidFill>
                <a:latin typeface="MV Boli" panose="02000500030200090000" pitchFamily="2" charset="0"/>
                <a:cs typeface="MV Boli" panose="02000500030200090000" pitchFamily="2" charset="0"/>
              </a:rPr>
              <a:t>Self learning</a:t>
            </a:r>
            <a:endParaRPr lang="zh-CN" altLang="en-US" sz="2400" b="1" dirty="0">
              <a:ln w="9525">
                <a:solidFill>
                  <a:schemeClr val="bg1"/>
                </a:solidFill>
                <a:prstDash val="solid"/>
              </a:ln>
              <a:solidFill>
                <a:srgbClr val="FF0000"/>
              </a:solidFill>
              <a:latin typeface="MV Boli" panose="02000500030200090000" pitchFamily="2" charset="0"/>
              <a:cs typeface="MV Boli" panose="02000500030200090000" pitchFamily="2" charset="0"/>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r>
              <a:rPr lang="en-US" altLang="zh-CN"/>
              <a:t>Scoreboard Example: Cycle 21</a:t>
            </a:r>
            <a:endParaRPr lang="en-US" altLang="zh-CN"/>
          </a:p>
        </p:txBody>
      </p:sp>
      <p:graphicFrame>
        <p:nvGraphicFramePr>
          <p:cNvPr id="55298" name="Object 3"/>
          <p:cNvGraphicFramePr/>
          <p:nvPr/>
        </p:nvGraphicFramePr>
        <p:xfrm>
          <a:off x="381000" y="1139825"/>
          <a:ext cx="8096250" cy="5207000"/>
        </p:xfrm>
        <a:graphic>
          <a:graphicData uri="http://schemas.openxmlformats.org/presentationml/2006/ole">
            <mc:AlternateContent xmlns:mc="http://schemas.openxmlformats.org/markup-compatibility/2006">
              <mc:Choice xmlns:v="urn:schemas-microsoft-com:vml" Requires="v">
                <p:oleObj spid="_x0000_s32774"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39825"/>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
        <p:nvSpPr>
          <p:cNvPr id="7" name="矩形: 圆角 6"/>
          <p:cNvSpPr/>
          <p:nvPr/>
        </p:nvSpPr>
        <p:spPr>
          <a:xfrm rot="1713601">
            <a:off x="7518517" y="358633"/>
            <a:ext cx="1341025" cy="914400"/>
          </a:xfrm>
          <a:prstGeom prst="round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ln w="9525">
                  <a:solidFill>
                    <a:schemeClr val="bg1"/>
                  </a:solidFill>
                  <a:prstDash val="solid"/>
                </a:ln>
                <a:solidFill>
                  <a:srgbClr val="FF0000"/>
                </a:solidFill>
                <a:latin typeface="MV Boli" panose="02000500030200090000" pitchFamily="2" charset="0"/>
                <a:cs typeface="MV Boli" panose="02000500030200090000" pitchFamily="2" charset="0"/>
              </a:rPr>
              <a:t>Self learning</a:t>
            </a:r>
            <a:endParaRPr lang="zh-CN" altLang="en-US" sz="2400" b="1" dirty="0">
              <a:ln w="9525">
                <a:solidFill>
                  <a:schemeClr val="bg1"/>
                </a:solidFill>
                <a:prstDash val="solid"/>
              </a:ln>
              <a:solidFill>
                <a:srgbClr val="FF0000"/>
              </a:solidFill>
              <a:latin typeface="MV Boli" panose="02000500030200090000" pitchFamily="2" charset="0"/>
              <a:cs typeface="MV Boli" panose="02000500030200090000" pitchFamily="2" charset="0"/>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altLang="zh-CN"/>
              <a:t>Scoreboard Example: Cycle 21</a:t>
            </a:r>
            <a:endParaRPr lang="en-US" altLang="zh-CN"/>
          </a:p>
        </p:txBody>
      </p:sp>
      <p:graphicFrame>
        <p:nvGraphicFramePr>
          <p:cNvPr id="56322" name="Object 3"/>
          <p:cNvGraphicFramePr/>
          <p:nvPr/>
        </p:nvGraphicFramePr>
        <p:xfrm>
          <a:off x="381000" y="1139825"/>
          <a:ext cx="8096250" cy="5207000"/>
        </p:xfrm>
        <a:graphic>
          <a:graphicData uri="http://schemas.openxmlformats.org/presentationml/2006/ole">
            <mc:AlternateContent xmlns:mc="http://schemas.openxmlformats.org/markup-compatibility/2006">
              <mc:Choice xmlns:v="urn:schemas-microsoft-com:vml" Requires="v">
                <p:oleObj spid="_x0000_s33798" name="工作表" r:id="rId1" imgW="7983855" imgH="5664200" progId="Excel.Sheet.8">
                  <p:embed/>
                </p:oleObj>
              </mc:Choice>
              <mc:Fallback>
                <p:oleObj name="工作表" r:id="rId1" imgW="7983855" imgH="5664200"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39825"/>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7348" name="Rectangle 4"/>
          <p:cNvSpPr>
            <a:spLocks noChangeArrowheads="1"/>
          </p:cNvSpPr>
          <p:nvPr/>
        </p:nvSpPr>
        <p:spPr bwMode="auto">
          <a:xfrm>
            <a:off x="5651500" y="1196975"/>
            <a:ext cx="3241675" cy="520700"/>
          </a:xfrm>
          <a:prstGeom prst="rect">
            <a:avLst/>
          </a:prstGeom>
          <a:noFill/>
          <a:ln>
            <a:noFill/>
          </a:ln>
          <a:effectLst/>
        </p:spPr>
        <p:txBody>
          <a:bodyPr lIns="90487" tIns="44450" rIns="90487" bIns="44450"/>
          <a:lstStyle/>
          <a:p>
            <a:pPr marL="285750" indent="-285750" eaLnBrk="0" hangingPunct="0">
              <a:lnSpc>
                <a:spcPct val="90000"/>
              </a:lnSpc>
              <a:spcBef>
                <a:spcPct val="30000"/>
              </a:spcBef>
              <a:buFont typeface="Arial" panose="020B0604020202020204" pitchFamily="34" charset="0"/>
              <a:buChar char="•"/>
              <a:tabLst>
                <a:tab pos="914400" algn="l"/>
                <a:tab pos="1657350" algn="l"/>
                <a:tab pos="3028950" algn="l"/>
              </a:tabLst>
              <a:defRPr/>
            </a:pPr>
            <a:r>
              <a:rPr lang="en-US" sz="2800">
                <a:solidFill>
                  <a:schemeClr val="hlink"/>
                </a:solidFill>
                <a:latin typeface="Century Gothic" panose="020B0502020202020204" pitchFamily="34" charset="0"/>
                <a:ea typeface="宋体" panose="02010600030101010101" pitchFamily="2" charset="-122"/>
                <a:cs typeface="宋体" panose="02010600030101010101" pitchFamily="2" charset="-122"/>
              </a:rPr>
              <a:t>WAR Hazard is now gone... </a:t>
            </a:r>
            <a:endParaRPr lang="en-US" sz="2800">
              <a:solidFill>
                <a:schemeClr val="hlink"/>
              </a:solidFill>
              <a:latin typeface="Century Gothic" panose="020B0502020202020204" pitchFamily="34" charset="0"/>
              <a:ea typeface="宋体" panose="02010600030101010101" pitchFamily="2" charset="-122"/>
              <a:cs typeface="宋体" panose="02010600030101010101" pitchFamily="2" charset="-122"/>
            </a:endParaRPr>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
        <p:nvSpPr>
          <p:cNvPr id="8" name="矩形: 圆角 7"/>
          <p:cNvSpPr/>
          <p:nvPr/>
        </p:nvSpPr>
        <p:spPr>
          <a:xfrm rot="1713601">
            <a:off x="7518517" y="358633"/>
            <a:ext cx="1341025" cy="914400"/>
          </a:xfrm>
          <a:prstGeom prst="round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ln w="9525">
                  <a:solidFill>
                    <a:schemeClr val="bg1"/>
                  </a:solidFill>
                  <a:prstDash val="solid"/>
                </a:ln>
                <a:solidFill>
                  <a:srgbClr val="FF0000"/>
                </a:solidFill>
                <a:latin typeface="MV Boli" panose="02000500030200090000" pitchFamily="2" charset="0"/>
                <a:cs typeface="MV Boli" panose="02000500030200090000" pitchFamily="2" charset="0"/>
              </a:rPr>
              <a:t>Self learning</a:t>
            </a:r>
            <a:endParaRPr lang="zh-CN" altLang="en-US" sz="2400" b="1" dirty="0">
              <a:ln w="9525">
                <a:solidFill>
                  <a:schemeClr val="bg1"/>
                </a:solidFill>
                <a:prstDash val="solid"/>
              </a:ln>
              <a:solidFill>
                <a:srgbClr val="FF0000"/>
              </a:solidFill>
              <a:latin typeface="MV Boli" panose="02000500030200090000" pitchFamily="2" charset="0"/>
              <a:cs typeface="MV Boli" panose="02000500030200090000"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7348"/>
                                        </p:tgtEl>
                                        <p:attrNameLst>
                                          <p:attrName>style.visibility</p:attrName>
                                        </p:attrNameLst>
                                      </p:cBhvr>
                                      <p:to>
                                        <p:strVal val="visible"/>
                                      </p:to>
                                    </p:set>
                                    <p:anim calcmode="lin" valueType="num">
                                      <p:cBhvr additive="base">
                                        <p:cTn id="7" dur="500" fill="hold"/>
                                        <p:tgtEl>
                                          <p:spTgt spid="57348"/>
                                        </p:tgtEl>
                                        <p:attrNameLst>
                                          <p:attrName>ppt_x</p:attrName>
                                        </p:attrNameLst>
                                      </p:cBhvr>
                                      <p:tavLst>
                                        <p:tav tm="0">
                                          <p:val>
                                            <p:strVal val="1+#ppt_w/2"/>
                                          </p:val>
                                        </p:tav>
                                        <p:tav tm="100000">
                                          <p:val>
                                            <p:strVal val="#ppt_x"/>
                                          </p:val>
                                        </p:tav>
                                      </p:tavLst>
                                    </p:anim>
                                    <p:anim calcmode="lin" valueType="num">
                                      <p:cBhvr additive="base">
                                        <p:cTn id="8" dur="500" fill="hold"/>
                                        <p:tgtEl>
                                          <p:spTgt spid="573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r>
              <a:rPr lang="en-US" altLang="zh-CN"/>
              <a:t>Scoreboard Example: Cycle 22</a:t>
            </a:r>
            <a:endParaRPr lang="en-US" altLang="zh-CN"/>
          </a:p>
        </p:txBody>
      </p:sp>
      <p:graphicFrame>
        <p:nvGraphicFramePr>
          <p:cNvPr id="57346" name="Object 3"/>
          <p:cNvGraphicFramePr/>
          <p:nvPr/>
        </p:nvGraphicFramePr>
        <p:xfrm>
          <a:off x="381000" y="1116013"/>
          <a:ext cx="8096250" cy="5207000"/>
        </p:xfrm>
        <a:graphic>
          <a:graphicData uri="http://schemas.openxmlformats.org/presentationml/2006/ole">
            <mc:AlternateContent xmlns:mc="http://schemas.openxmlformats.org/markup-compatibility/2006">
              <mc:Choice xmlns:v="urn:schemas-microsoft-com:vml" Requires="v">
                <p:oleObj spid="_x0000_s34822" name="工作表" r:id="rId1" imgW="8453755" imgH="5997575" progId="Excel.Sheet.8">
                  <p:embed/>
                </p:oleObj>
              </mc:Choice>
              <mc:Fallback>
                <p:oleObj name="工作表" r:id="rId1" imgW="8453755" imgH="599757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16013"/>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
        <p:nvSpPr>
          <p:cNvPr id="7" name="矩形: 圆角 6"/>
          <p:cNvSpPr/>
          <p:nvPr/>
        </p:nvSpPr>
        <p:spPr>
          <a:xfrm rot="1713601">
            <a:off x="7518517" y="358633"/>
            <a:ext cx="1341025" cy="914400"/>
          </a:xfrm>
          <a:prstGeom prst="round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ln w="9525">
                  <a:solidFill>
                    <a:schemeClr val="bg1"/>
                  </a:solidFill>
                  <a:prstDash val="solid"/>
                </a:ln>
                <a:solidFill>
                  <a:srgbClr val="FF0000"/>
                </a:solidFill>
                <a:latin typeface="MV Boli" panose="02000500030200090000" pitchFamily="2" charset="0"/>
                <a:cs typeface="MV Boli" panose="02000500030200090000" pitchFamily="2" charset="0"/>
              </a:rPr>
              <a:t>Self learning</a:t>
            </a:r>
            <a:endParaRPr lang="zh-CN" altLang="en-US" sz="2400" b="1" dirty="0">
              <a:ln w="9525">
                <a:solidFill>
                  <a:schemeClr val="bg1"/>
                </a:solidFill>
                <a:prstDash val="solid"/>
              </a:ln>
              <a:solidFill>
                <a:srgbClr val="FF0000"/>
              </a:solidFill>
              <a:latin typeface="MV Boli" panose="02000500030200090000" pitchFamily="2" charset="0"/>
              <a:cs typeface="MV Boli" panose="02000500030200090000" pitchFamily="2" charset="0"/>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zh-CN"/>
              <a:t>Faster than light computation</a:t>
            </a:r>
            <a:endParaRPr lang="en-US" altLang="zh-CN"/>
          </a:p>
        </p:txBody>
      </p:sp>
      <p:sp>
        <p:nvSpPr>
          <p:cNvPr id="58370" name="Rectangle 3"/>
          <p:cNvSpPr>
            <a:spLocks noGrp="1" noChangeArrowheads="1"/>
          </p:cNvSpPr>
          <p:nvPr>
            <p:ph type="body" idx="1"/>
          </p:nvPr>
        </p:nvSpPr>
        <p:spPr/>
        <p:txBody>
          <a:bodyPr/>
          <a:lstStyle/>
          <a:p>
            <a:r>
              <a:rPr lang="en-US" altLang="zh-CN"/>
              <a:t>(skip a couple of cycles)</a:t>
            </a:r>
            <a:endParaRPr lang="en-US" altLang="zh-CN"/>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7C72C6EC-406E-4428-B66F-6186EBA85BDB}" type="slidenum">
              <a:rPr lang="zh-CN" altLang="en-US" smtClean="0"/>
            </a:fld>
            <a:endParaRPr lang="zh-CN" altLang="en-US"/>
          </a:p>
        </p:txBody>
      </p:sp>
      <p:sp>
        <p:nvSpPr>
          <p:cNvPr id="7" name="矩形: 圆角 6"/>
          <p:cNvSpPr/>
          <p:nvPr/>
        </p:nvSpPr>
        <p:spPr>
          <a:xfrm rot="1713601">
            <a:off x="7518517" y="358633"/>
            <a:ext cx="1341025" cy="914400"/>
          </a:xfrm>
          <a:prstGeom prst="round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ln w="9525">
                  <a:solidFill>
                    <a:schemeClr val="bg1"/>
                  </a:solidFill>
                  <a:prstDash val="solid"/>
                </a:ln>
                <a:solidFill>
                  <a:srgbClr val="FF0000"/>
                </a:solidFill>
                <a:latin typeface="MV Boli" panose="02000500030200090000" pitchFamily="2" charset="0"/>
                <a:cs typeface="MV Boli" panose="02000500030200090000" pitchFamily="2" charset="0"/>
              </a:rPr>
              <a:t>Self learning</a:t>
            </a:r>
            <a:endParaRPr lang="zh-CN" altLang="en-US" sz="2400" b="1" dirty="0">
              <a:ln w="9525">
                <a:solidFill>
                  <a:schemeClr val="bg1"/>
                </a:solidFill>
                <a:prstDash val="solid"/>
              </a:ln>
              <a:solidFill>
                <a:srgbClr val="FF0000"/>
              </a:solidFill>
              <a:latin typeface="MV Boli" panose="02000500030200090000" pitchFamily="2" charset="0"/>
              <a:cs typeface="MV Boli" panose="02000500030200090000" pitchFamily="2"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r>
              <a:rPr lang="en-US" altLang="zh-CN"/>
              <a:t>Scoreboard Example: Cycle 61</a:t>
            </a:r>
            <a:endParaRPr lang="en-US" altLang="zh-CN"/>
          </a:p>
        </p:txBody>
      </p:sp>
      <p:graphicFrame>
        <p:nvGraphicFramePr>
          <p:cNvPr id="59394" name="Object 3"/>
          <p:cNvGraphicFramePr/>
          <p:nvPr/>
        </p:nvGraphicFramePr>
        <p:xfrm>
          <a:off x="381000" y="1116013"/>
          <a:ext cx="8096250" cy="5207000"/>
        </p:xfrm>
        <a:graphic>
          <a:graphicData uri="http://schemas.openxmlformats.org/presentationml/2006/ole">
            <mc:AlternateContent xmlns:mc="http://schemas.openxmlformats.org/markup-compatibility/2006">
              <mc:Choice xmlns:v="urn:schemas-microsoft-com:vml" Requires="v">
                <p:oleObj spid="_x0000_s35846"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16013"/>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
        <p:nvSpPr>
          <p:cNvPr id="7" name="矩形: 圆角 6"/>
          <p:cNvSpPr/>
          <p:nvPr/>
        </p:nvSpPr>
        <p:spPr>
          <a:xfrm rot="1713601">
            <a:off x="7518517" y="358633"/>
            <a:ext cx="1341025" cy="914400"/>
          </a:xfrm>
          <a:prstGeom prst="round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ln w="9525">
                  <a:solidFill>
                    <a:schemeClr val="bg1"/>
                  </a:solidFill>
                  <a:prstDash val="solid"/>
                </a:ln>
                <a:solidFill>
                  <a:srgbClr val="FF0000"/>
                </a:solidFill>
                <a:latin typeface="MV Boli" panose="02000500030200090000" pitchFamily="2" charset="0"/>
                <a:cs typeface="MV Boli" panose="02000500030200090000" pitchFamily="2" charset="0"/>
              </a:rPr>
              <a:t>Self learning</a:t>
            </a:r>
            <a:endParaRPr lang="zh-CN" altLang="en-US" sz="2400" b="1" dirty="0">
              <a:ln w="9525">
                <a:solidFill>
                  <a:schemeClr val="bg1"/>
                </a:solidFill>
                <a:prstDash val="solid"/>
              </a:ln>
              <a:solidFill>
                <a:srgbClr val="FF0000"/>
              </a:solidFill>
              <a:latin typeface="MV Boli" panose="02000500030200090000" pitchFamily="2" charset="0"/>
              <a:cs typeface="MV Boli" panose="02000500030200090000" pitchFamily="2" charset="0"/>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r>
              <a:rPr lang="en-US" altLang="zh-CN"/>
              <a:t>Scoreboard Example: Cycle 62</a:t>
            </a:r>
            <a:endParaRPr lang="en-US" altLang="zh-CN"/>
          </a:p>
        </p:txBody>
      </p:sp>
      <p:graphicFrame>
        <p:nvGraphicFramePr>
          <p:cNvPr id="60418" name="Object 3"/>
          <p:cNvGraphicFramePr/>
          <p:nvPr/>
        </p:nvGraphicFramePr>
        <p:xfrm>
          <a:off x="381000" y="1116013"/>
          <a:ext cx="8096250" cy="5207000"/>
        </p:xfrm>
        <a:graphic>
          <a:graphicData uri="http://schemas.openxmlformats.org/presentationml/2006/ole">
            <mc:AlternateContent xmlns:mc="http://schemas.openxmlformats.org/markup-compatibility/2006">
              <mc:Choice xmlns:v="urn:schemas-microsoft-com:vml" Requires="v">
                <p:oleObj spid="_x0000_s36870"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16013"/>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
        <p:nvSpPr>
          <p:cNvPr id="7" name="矩形: 圆角 6"/>
          <p:cNvSpPr/>
          <p:nvPr/>
        </p:nvSpPr>
        <p:spPr>
          <a:xfrm rot="1713601">
            <a:off x="7518517" y="358633"/>
            <a:ext cx="1341025" cy="914400"/>
          </a:xfrm>
          <a:prstGeom prst="round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ln w="9525">
                  <a:solidFill>
                    <a:schemeClr val="bg1"/>
                  </a:solidFill>
                  <a:prstDash val="solid"/>
                </a:ln>
                <a:solidFill>
                  <a:srgbClr val="FF0000"/>
                </a:solidFill>
                <a:latin typeface="MV Boli" panose="02000500030200090000" pitchFamily="2" charset="0"/>
                <a:cs typeface="MV Boli" panose="02000500030200090000" pitchFamily="2" charset="0"/>
              </a:rPr>
              <a:t>Self learning</a:t>
            </a:r>
            <a:endParaRPr lang="zh-CN" altLang="en-US" sz="2400" b="1" dirty="0">
              <a:ln w="9525">
                <a:solidFill>
                  <a:schemeClr val="bg1"/>
                </a:solidFill>
                <a:prstDash val="solid"/>
              </a:ln>
              <a:solidFill>
                <a:srgbClr val="FF0000"/>
              </a:solidFill>
              <a:latin typeface="MV Boli" panose="02000500030200090000" pitchFamily="2" charset="0"/>
              <a:cs typeface="MV Boli" panose="02000500030200090000" pitchFamily="2"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a:t>BPB Prediction Accuracy</a:t>
            </a:r>
            <a:endParaRPr lang="en-US" altLang="zh-CN"/>
          </a:p>
        </p:txBody>
      </p:sp>
      <p:sp>
        <p:nvSpPr>
          <p:cNvPr id="55299" name="Rectangle 3"/>
          <p:cNvSpPr>
            <a:spLocks noGrp="1" noChangeArrowheads="1"/>
          </p:cNvSpPr>
          <p:nvPr>
            <p:ph type="body" idx="1"/>
          </p:nvPr>
        </p:nvSpPr>
        <p:spPr/>
        <p:txBody>
          <a:bodyPr/>
          <a:lstStyle/>
          <a:p>
            <a:r>
              <a:rPr lang="en-US" altLang="zh-CN" dirty="0"/>
              <a:t>Accuracy: 4K-entry 2-bits BPB, SPEC89, IBM Power</a:t>
            </a:r>
            <a:endParaRPr lang="en-US" altLang="zh-CN" dirty="0"/>
          </a:p>
          <a:p>
            <a:pPr lvl="1"/>
            <a:r>
              <a:rPr lang="en-US" altLang="zh-CN" dirty="0"/>
              <a:t>Accuracy: 82% ~ 99%</a:t>
            </a:r>
            <a:endParaRPr lang="en-US" altLang="zh-CN" dirty="0"/>
          </a:p>
          <a:p>
            <a:pPr lvl="1"/>
            <a:r>
              <a:rPr lang="en-US" altLang="zh-CN" dirty="0"/>
              <a:t>Integer average 11%</a:t>
            </a:r>
            <a:endParaRPr lang="en-US" altLang="zh-CN" dirty="0"/>
          </a:p>
          <a:p>
            <a:pPr lvl="2"/>
            <a:r>
              <a:rPr lang="en-US" altLang="zh-CN" dirty="0" err="1"/>
              <a:t>gcc</a:t>
            </a:r>
            <a:r>
              <a:rPr lang="en-US" altLang="zh-CN" dirty="0"/>
              <a:t>, espresso, </a:t>
            </a:r>
            <a:r>
              <a:rPr lang="en-US" altLang="zh-CN" dirty="0" err="1"/>
              <a:t>eqntott</a:t>
            </a:r>
            <a:r>
              <a:rPr lang="en-US" altLang="zh-CN" dirty="0"/>
              <a:t>, li</a:t>
            </a:r>
            <a:endParaRPr lang="en-US" altLang="zh-CN" dirty="0"/>
          </a:p>
          <a:p>
            <a:pPr lvl="1"/>
            <a:r>
              <a:rPr lang="en-US" altLang="zh-CN" dirty="0"/>
              <a:t>FP average 4%</a:t>
            </a:r>
            <a:endParaRPr lang="en-US" altLang="zh-CN" dirty="0"/>
          </a:p>
          <a:p>
            <a:pPr lvl="2"/>
            <a:r>
              <a:rPr lang="en-US" altLang="zh-CN" dirty="0"/>
              <a:t>nasa7, matrix300, </a:t>
            </a:r>
            <a:r>
              <a:rPr lang="en-US" altLang="zh-CN" dirty="0" err="1"/>
              <a:t>tomcatv</a:t>
            </a:r>
            <a:endParaRPr lang="en-US" altLang="zh-CN" dirty="0"/>
          </a:p>
          <a:p>
            <a:r>
              <a:rPr lang="en-US" altLang="zh-CN" dirty="0"/>
              <a:t>Why they are deference?</a:t>
            </a:r>
            <a:endParaRPr lang="en-US" altLang="zh-CN" dirty="0"/>
          </a:p>
        </p:txBody>
      </p:sp>
      <p:sp>
        <p:nvSpPr>
          <p:cNvPr id="2" name="日期占位符 1"/>
          <p:cNvSpPr>
            <a:spLocks noGrp="1"/>
          </p:cNvSpPr>
          <p:nvPr>
            <p:ph type="dt" sz="half" idx="10"/>
          </p:nvPr>
        </p:nvSpPr>
        <p:spPr/>
        <p:txBody>
          <a:bodyPr/>
          <a:lstStyle/>
          <a:p>
            <a:r>
              <a:rPr lang="en-US" altLang="zh-CN"/>
              <a:t>Computer College, NUDT</a:t>
            </a:r>
            <a:endParaRPr lang="zh-CN" altLang="en-US"/>
          </a:p>
        </p:txBody>
      </p:sp>
      <p:sp>
        <p:nvSpPr>
          <p:cNvPr id="3" name="页脚占位符 2"/>
          <p:cNvSpPr>
            <a:spLocks noGrp="1"/>
          </p:cNvSpPr>
          <p:nvPr>
            <p:ph type="ftr" sz="quarter" idx="11"/>
          </p:nvPr>
        </p:nvSpPr>
        <p:spPr/>
        <p:txBody>
          <a:bodyPr/>
          <a:lstStyle/>
          <a:p>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fld id="{B643E6CD-2EDB-4BD1-8CC6-38AEB97745CA}" type="slidenum">
              <a:rPr lang="zh-CN" altLang="en-US" smtClean="0"/>
            </a:fld>
            <a:endParaRPr lang="zh-CN" altLang="en-US"/>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r>
              <a:rPr lang="en-US" altLang="zh-CN"/>
              <a:t>Review: Scoreboard Status</a:t>
            </a:r>
            <a:endParaRPr lang="en-US" altLang="zh-CN"/>
          </a:p>
        </p:txBody>
      </p:sp>
      <p:graphicFrame>
        <p:nvGraphicFramePr>
          <p:cNvPr id="61442" name="Object 3"/>
          <p:cNvGraphicFramePr/>
          <p:nvPr/>
        </p:nvGraphicFramePr>
        <p:xfrm>
          <a:off x="381000" y="1139825"/>
          <a:ext cx="8096250" cy="5207000"/>
        </p:xfrm>
        <a:graphic>
          <a:graphicData uri="http://schemas.openxmlformats.org/presentationml/2006/ole">
            <mc:AlternateContent xmlns:mc="http://schemas.openxmlformats.org/markup-compatibility/2006">
              <mc:Choice xmlns:v="urn:schemas-microsoft-com:vml" Requires="v">
                <p:oleObj spid="_x0000_s37893"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39825"/>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2468" name="AutoShape 4"/>
          <p:cNvSpPr>
            <a:spLocks noChangeArrowheads="1"/>
          </p:cNvSpPr>
          <p:nvPr/>
        </p:nvSpPr>
        <p:spPr bwMode="auto">
          <a:xfrm>
            <a:off x="2971800" y="1671638"/>
            <a:ext cx="461963" cy="1522412"/>
          </a:xfrm>
          <a:prstGeom prst="roundRect">
            <a:avLst>
              <a:gd name="adj" fmla="val 16667"/>
            </a:avLst>
          </a:prstGeom>
          <a:noFill/>
          <a:ln w="57150">
            <a:solidFill>
              <a:schemeClr val="hlink"/>
            </a:solidFill>
            <a:roun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62469" name="AutoShape 5"/>
          <p:cNvSpPr>
            <a:spLocks noChangeArrowheads="1"/>
          </p:cNvSpPr>
          <p:nvPr/>
        </p:nvSpPr>
        <p:spPr bwMode="auto">
          <a:xfrm>
            <a:off x="3581400" y="2206625"/>
            <a:ext cx="1066800" cy="987425"/>
          </a:xfrm>
          <a:prstGeom prst="roundRect">
            <a:avLst>
              <a:gd name="adj" fmla="val 16667"/>
            </a:avLst>
          </a:prstGeom>
          <a:noFill/>
          <a:ln w="57150">
            <a:solidFill>
              <a:schemeClr val="hlink"/>
            </a:solidFill>
            <a:roun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62470" name="AutoShape 6"/>
          <p:cNvSpPr>
            <a:spLocks noChangeArrowheads="1"/>
          </p:cNvSpPr>
          <p:nvPr/>
        </p:nvSpPr>
        <p:spPr bwMode="auto">
          <a:xfrm>
            <a:off x="4800600" y="1671638"/>
            <a:ext cx="461963" cy="1522412"/>
          </a:xfrm>
          <a:prstGeom prst="roundRect">
            <a:avLst>
              <a:gd name="adj" fmla="val 16667"/>
            </a:avLst>
          </a:prstGeom>
          <a:noFill/>
          <a:ln w="57150">
            <a:solidFill>
              <a:schemeClr val="hlink"/>
            </a:solidFill>
            <a:roun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r>
              <a:rPr lang="en-US" altLang="zh-CN"/>
              <a:t>Review: Scoreboard Status</a:t>
            </a:r>
            <a:endParaRPr lang="en-US" altLang="zh-CN"/>
          </a:p>
        </p:txBody>
      </p:sp>
      <p:graphicFrame>
        <p:nvGraphicFramePr>
          <p:cNvPr id="62466" name="Object 3"/>
          <p:cNvGraphicFramePr/>
          <p:nvPr/>
        </p:nvGraphicFramePr>
        <p:xfrm>
          <a:off x="381000" y="1139825"/>
          <a:ext cx="8096250" cy="5207000"/>
        </p:xfrm>
        <a:graphic>
          <a:graphicData uri="http://schemas.openxmlformats.org/presentationml/2006/ole">
            <mc:AlternateContent xmlns:mc="http://schemas.openxmlformats.org/markup-compatibility/2006">
              <mc:Choice xmlns:v="urn:schemas-microsoft-com:vml" Requires="v">
                <p:oleObj spid="_x0000_s38917" name="工作表" r:id="rId1" imgW="8982075" imgH="6372225" progId="Excel.Sheet.8">
                  <p:embed/>
                </p:oleObj>
              </mc:Choice>
              <mc:Fallback>
                <p:oleObj name="工作表" r:id="rId1" imgW="8982075" imgH="6372225" progId="Excel.Sheet.8">
                  <p:embed/>
                  <p:pic>
                    <p:nvPicPr>
                      <p:cNvPr id="0" name="Object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39825"/>
                        <a:ext cx="8096250" cy="5207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3492" name="AutoShape 4"/>
          <p:cNvSpPr>
            <a:spLocks noChangeArrowheads="1"/>
          </p:cNvSpPr>
          <p:nvPr/>
        </p:nvSpPr>
        <p:spPr bwMode="auto">
          <a:xfrm>
            <a:off x="2971800" y="1671638"/>
            <a:ext cx="461963" cy="1522412"/>
          </a:xfrm>
          <a:prstGeom prst="roundRect">
            <a:avLst>
              <a:gd name="adj" fmla="val 16667"/>
            </a:avLst>
          </a:prstGeom>
          <a:noFill/>
          <a:ln w="57150">
            <a:solidFill>
              <a:schemeClr val="hlink"/>
            </a:solidFill>
            <a:roun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63493" name="AutoShape 5"/>
          <p:cNvSpPr>
            <a:spLocks noChangeArrowheads="1"/>
          </p:cNvSpPr>
          <p:nvPr/>
        </p:nvSpPr>
        <p:spPr bwMode="auto">
          <a:xfrm>
            <a:off x="3581400" y="2206625"/>
            <a:ext cx="1066800" cy="987425"/>
          </a:xfrm>
          <a:prstGeom prst="roundRect">
            <a:avLst>
              <a:gd name="adj" fmla="val 16667"/>
            </a:avLst>
          </a:prstGeom>
          <a:noFill/>
          <a:ln w="57150">
            <a:solidFill>
              <a:schemeClr val="hlink"/>
            </a:solidFill>
            <a:roun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63494" name="AutoShape 6"/>
          <p:cNvSpPr>
            <a:spLocks noChangeArrowheads="1"/>
          </p:cNvSpPr>
          <p:nvPr/>
        </p:nvSpPr>
        <p:spPr bwMode="auto">
          <a:xfrm>
            <a:off x="4800600" y="1671638"/>
            <a:ext cx="461963" cy="1522412"/>
          </a:xfrm>
          <a:prstGeom prst="roundRect">
            <a:avLst>
              <a:gd name="adj" fmla="val 16667"/>
            </a:avLst>
          </a:prstGeom>
          <a:noFill/>
          <a:ln w="57150">
            <a:solidFill>
              <a:schemeClr val="hlink"/>
            </a:solidFill>
            <a:round/>
          </a:ln>
          <a:effectLst/>
        </p:spPr>
        <p:txBody>
          <a:bodyPr wrap="none" anchor="ctr"/>
          <a:lstStyle/>
          <a:p>
            <a:pPr>
              <a:buFont typeface="Arial" panose="020B0604020202020204" pitchFamily="34" charset="0"/>
              <a:buNone/>
              <a:defRPr/>
            </a:pPr>
            <a:endParaRPr lang="zh-CN" altLang="en-US">
              <a:latin typeface="Arial" panose="020B0604020202020204" pitchFamily="34" charset="0"/>
              <a:ea typeface="宋体" panose="02010600030101010101" pitchFamily="2" charset="-122"/>
              <a:cs typeface="宋体" panose="02010600030101010101" pitchFamily="2" charset="-122"/>
            </a:endParaRPr>
          </a:p>
        </p:txBody>
      </p:sp>
      <p:sp>
        <p:nvSpPr>
          <p:cNvPr id="63495" name="Rectangle 7"/>
          <p:cNvSpPr>
            <a:spLocks noChangeArrowheads="1"/>
          </p:cNvSpPr>
          <p:nvPr/>
        </p:nvSpPr>
        <p:spPr bwMode="auto">
          <a:xfrm>
            <a:off x="5651500" y="1125538"/>
            <a:ext cx="3241675" cy="520700"/>
          </a:xfrm>
          <a:prstGeom prst="rect">
            <a:avLst/>
          </a:prstGeom>
          <a:noFill/>
          <a:ln>
            <a:noFill/>
          </a:ln>
          <a:effectLst/>
        </p:spPr>
        <p:txBody>
          <a:bodyPr lIns="90487" tIns="44450" rIns="90487" bIns="44450"/>
          <a:lstStyle/>
          <a:p>
            <a:pPr marL="285750" indent="-285750" eaLnBrk="0" hangingPunct="0">
              <a:lnSpc>
                <a:spcPct val="90000"/>
              </a:lnSpc>
              <a:spcBef>
                <a:spcPct val="30000"/>
              </a:spcBef>
              <a:buFont typeface="Arial" panose="020B0604020202020204" pitchFamily="34" charset="0"/>
              <a:buChar char="•"/>
              <a:tabLst>
                <a:tab pos="914400" algn="l"/>
                <a:tab pos="1657350" algn="l"/>
                <a:tab pos="3028950" algn="l"/>
              </a:tabLst>
              <a:defRPr/>
            </a:pPr>
            <a:r>
              <a:rPr lang="en-US" sz="2800">
                <a:solidFill>
                  <a:schemeClr val="hlink"/>
                </a:solidFill>
                <a:latin typeface="Century Gothic" panose="020B0502020202020204" pitchFamily="34" charset="0"/>
                <a:ea typeface="宋体" panose="02010600030101010101" pitchFamily="2" charset="-122"/>
                <a:cs typeface="宋体" panose="02010600030101010101" pitchFamily="2" charset="-122"/>
              </a:rPr>
              <a:t>In-order issue</a:t>
            </a:r>
            <a:endParaRPr lang="en-US" sz="2800">
              <a:solidFill>
                <a:schemeClr val="hlink"/>
              </a:solidFill>
              <a:latin typeface="Century Gothic" panose="020B0502020202020204" pitchFamily="34" charset="0"/>
              <a:ea typeface="宋体" panose="02010600030101010101" pitchFamily="2" charset="-122"/>
              <a:cs typeface="宋体" panose="02010600030101010101" pitchFamily="2" charset="-122"/>
            </a:endParaRPr>
          </a:p>
          <a:p>
            <a:pPr marL="285750" indent="-285750" eaLnBrk="0" hangingPunct="0">
              <a:lnSpc>
                <a:spcPct val="90000"/>
              </a:lnSpc>
              <a:spcBef>
                <a:spcPct val="30000"/>
              </a:spcBef>
              <a:buFont typeface="Arial" panose="020B0604020202020204" pitchFamily="34" charset="0"/>
              <a:buChar char="•"/>
              <a:tabLst>
                <a:tab pos="914400" algn="l"/>
                <a:tab pos="1657350" algn="l"/>
                <a:tab pos="3028950" algn="l"/>
              </a:tabLst>
              <a:defRPr/>
            </a:pPr>
            <a:r>
              <a:rPr lang="en-US" sz="2800">
                <a:solidFill>
                  <a:schemeClr val="hlink"/>
                </a:solidFill>
                <a:latin typeface="Century Gothic" panose="020B0502020202020204" pitchFamily="34" charset="0"/>
                <a:ea typeface="宋体" panose="02010600030101010101" pitchFamily="2" charset="-122"/>
                <a:cs typeface="宋体" panose="02010600030101010101" pitchFamily="2" charset="-122"/>
              </a:rPr>
              <a:t>Out-of-order execute</a:t>
            </a:r>
            <a:endParaRPr lang="en-US" sz="2800">
              <a:solidFill>
                <a:schemeClr val="hlink"/>
              </a:solidFill>
              <a:latin typeface="Century Gothic" panose="020B0502020202020204" pitchFamily="34" charset="0"/>
              <a:ea typeface="宋体" panose="02010600030101010101" pitchFamily="2" charset="-122"/>
              <a:cs typeface="宋体" panose="02010600030101010101" pitchFamily="2" charset="-122"/>
            </a:endParaRPr>
          </a:p>
          <a:p>
            <a:pPr marL="285750" indent="-285750" eaLnBrk="0" hangingPunct="0">
              <a:lnSpc>
                <a:spcPct val="90000"/>
              </a:lnSpc>
              <a:spcBef>
                <a:spcPct val="30000"/>
              </a:spcBef>
              <a:buFont typeface="Arial" panose="020B0604020202020204" pitchFamily="34" charset="0"/>
              <a:buChar char="•"/>
              <a:tabLst>
                <a:tab pos="914400" algn="l"/>
                <a:tab pos="1657350" algn="l"/>
                <a:tab pos="3028950" algn="l"/>
              </a:tabLst>
              <a:defRPr/>
            </a:pPr>
            <a:r>
              <a:rPr lang="en-US" sz="2800">
                <a:solidFill>
                  <a:schemeClr val="hlink"/>
                </a:solidFill>
                <a:latin typeface="Century Gothic" panose="020B0502020202020204" pitchFamily="34" charset="0"/>
                <a:ea typeface="宋体" panose="02010600030101010101" pitchFamily="2" charset="-122"/>
                <a:cs typeface="宋体" panose="02010600030101010101" pitchFamily="2" charset="-122"/>
              </a:rPr>
              <a:t>Out-of-order WR</a:t>
            </a:r>
            <a:endParaRPr lang="en-US" sz="2800">
              <a:solidFill>
                <a:schemeClr val="hlink"/>
              </a:solidFill>
              <a:latin typeface="Century Gothic" panose="020B0502020202020204" pitchFamily="34" charset="0"/>
              <a:ea typeface="宋体" panose="02010600030101010101" pitchFamily="2" charset="-122"/>
              <a:cs typeface="宋体" panose="02010600030101010101" pitchFamily="2" charset="-122"/>
            </a:endParaRPr>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AEA918ED-DD3F-4030-9106-919005E33F9B}" type="slidenum">
              <a:rPr lang="zh-CN" altLang="en-US"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3495"/>
                                        </p:tgtEl>
                                        <p:attrNameLst>
                                          <p:attrName>style.visibility</p:attrName>
                                        </p:attrNameLst>
                                      </p:cBhvr>
                                      <p:to>
                                        <p:strVal val="visible"/>
                                      </p:to>
                                    </p:set>
                                    <p:anim calcmode="lin" valueType="num">
                                      <p:cBhvr additive="base">
                                        <p:cTn id="7" dur="500" fill="hold"/>
                                        <p:tgtEl>
                                          <p:spTgt spid="63495"/>
                                        </p:tgtEl>
                                        <p:attrNameLst>
                                          <p:attrName>ppt_x</p:attrName>
                                        </p:attrNameLst>
                                      </p:cBhvr>
                                      <p:tavLst>
                                        <p:tav tm="0">
                                          <p:val>
                                            <p:strVal val="1+#ppt_w/2"/>
                                          </p:val>
                                        </p:tav>
                                        <p:tav tm="100000">
                                          <p:val>
                                            <p:strVal val="#ppt_x"/>
                                          </p:val>
                                        </p:tav>
                                      </p:tavLst>
                                    </p:anim>
                                    <p:anim calcmode="lin" valueType="num">
                                      <p:cBhvr additive="base">
                                        <p:cTn id="8" dur="500" fill="hold"/>
                                        <p:tgtEl>
                                          <p:spTgt spid="634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5"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r>
              <a:rPr lang="en-US" altLang="zh-CN"/>
              <a:t>Issue</a:t>
            </a:r>
            <a:endParaRPr lang="en-US" altLang="zh-CN"/>
          </a:p>
        </p:txBody>
      </p:sp>
      <p:sp>
        <p:nvSpPr>
          <p:cNvPr id="63490" name="Rectangle 3"/>
          <p:cNvSpPr>
            <a:spLocks noGrp="1" noChangeArrowheads="1"/>
          </p:cNvSpPr>
          <p:nvPr>
            <p:ph type="body" idx="1"/>
          </p:nvPr>
        </p:nvSpPr>
        <p:spPr/>
        <p:txBody>
          <a:bodyPr/>
          <a:lstStyle/>
          <a:p>
            <a:r>
              <a:rPr lang="en-US" altLang="zh-CN"/>
              <a:t>not Busy[FU] and not Result [D] </a:t>
            </a:r>
            <a:endParaRPr lang="en-US" altLang="zh-CN"/>
          </a:p>
          <a:p>
            <a:r>
              <a:rPr lang="en-US" altLang="zh-CN"/>
              <a:t>Bookkeeping</a:t>
            </a:r>
            <a:endParaRPr lang="en-US" altLang="zh-CN"/>
          </a:p>
          <a:p>
            <a:pPr lvl="1"/>
            <a:r>
              <a:rPr lang="en-US" altLang="zh-CN"/>
              <a:t>Busy[FU] </a:t>
            </a:r>
            <a:r>
              <a:rPr lang="en-US" altLang="zh-CN">
                <a:sym typeface="Wingdings" panose="05000000000000000000" pitchFamily="2" charset="2"/>
              </a:rPr>
              <a:t></a:t>
            </a:r>
            <a:r>
              <a:rPr lang="en-US" altLang="zh-CN"/>
              <a:t> yes; OP[FU] </a:t>
            </a:r>
            <a:r>
              <a:rPr lang="en-US" altLang="zh-CN">
                <a:sym typeface="Wingdings" panose="05000000000000000000" pitchFamily="2" charset="2"/>
              </a:rPr>
              <a:t></a:t>
            </a:r>
            <a:r>
              <a:rPr lang="en-US" altLang="zh-CN"/>
              <a:t> Op;</a:t>
            </a:r>
            <a:endParaRPr lang="en-US" altLang="zh-CN"/>
          </a:p>
          <a:p>
            <a:pPr lvl="1"/>
            <a:r>
              <a:rPr lang="en-US" altLang="zh-CN"/>
              <a:t>Fi[FU] </a:t>
            </a:r>
            <a:r>
              <a:rPr lang="en-US" altLang="zh-CN">
                <a:sym typeface="Wingdings" panose="05000000000000000000" pitchFamily="2" charset="2"/>
              </a:rPr>
              <a:t></a:t>
            </a:r>
            <a:r>
              <a:rPr lang="en-US" altLang="zh-CN"/>
              <a:t> D; Fj[FU] </a:t>
            </a:r>
            <a:r>
              <a:rPr lang="en-US" altLang="zh-CN">
                <a:sym typeface="Wingdings" panose="05000000000000000000" pitchFamily="2" charset="2"/>
              </a:rPr>
              <a:t></a:t>
            </a:r>
            <a:r>
              <a:rPr lang="en-US" altLang="zh-CN"/>
              <a:t> S1; Fk[FU] </a:t>
            </a:r>
            <a:r>
              <a:rPr lang="en-US" altLang="zh-CN">
                <a:sym typeface="Wingdings" panose="05000000000000000000" pitchFamily="2" charset="2"/>
              </a:rPr>
              <a:t></a:t>
            </a:r>
            <a:r>
              <a:rPr lang="en-US" altLang="zh-CN"/>
              <a:t> S2;</a:t>
            </a:r>
            <a:endParaRPr lang="en-US" altLang="zh-CN"/>
          </a:p>
          <a:p>
            <a:pPr lvl="1"/>
            <a:r>
              <a:rPr lang="en-US" altLang="zh-CN"/>
              <a:t>Qj </a:t>
            </a:r>
            <a:r>
              <a:rPr lang="en-US" altLang="zh-CN">
                <a:sym typeface="Wingdings" panose="05000000000000000000" pitchFamily="2" charset="2"/>
              </a:rPr>
              <a:t></a:t>
            </a:r>
            <a:r>
              <a:rPr lang="en-US" altLang="zh-CN"/>
              <a:t> Result[S1]; Qk </a:t>
            </a:r>
            <a:r>
              <a:rPr lang="en-US" altLang="zh-CN">
                <a:sym typeface="Wingdings" panose="05000000000000000000" pitchFamily="2" charset="2"/>
              </a:rPr>
              <a:t></a:t>
            </a:r>
            <a:r>
              <a:rPr lang="en-US" altLang="zh-CN"/>
              <a:t> Result[S2]; </a:t>
            </a:r>
            <a:endParaRPr lang="en-US" altLang="zh-CN"/>
          </a:p>
          <a:p>
            <a:pPr lvl="1"/>
            <a:r>
              <a:rPr lang="en-US" altLang="zh-CN"/>
              <a:t>Rj </a:t>
            </a:r>
            <a:r>
              <a:rPr lang="en-US" altLang="zh-CN">
                <a:sym typeface="Wingdings" panose="05000000000000000000" pitchFamily="2" charset="2"/>
              </a:rPr>
              <a:t></a:t>
            </a:r>
            <a:r>
              <a:rPr lang="en-US" altLang="zh-CN"/>
              <a:t> not Qj; Rk </a:t>
            </a:r>
            <a:r>
              <a:rPr lang="en-US" altLang="zh-CN">
                <a:sym typeface="Wingdings" panose="05000000000000000000" pitchFamily="2" charset="2"/>
              </a:rPr>
              <a:t></a:t>
            </a:r>
            <a:r>
              <a:rPr lang="en-US" altLang="zh-CN"/>
              <a:t> not Qk;</a:t>
            </a:r>
            <a:endParaRPr lang="en-US" altLang="zh-CN"/>
          </a:p>
          <a:p>
            <a:pPr lvl="1"/>
            <a:r>
              <a:rPr lang="en-US" altLang="zh-CN"/>
              <a:t>Result[D] </a:t>
            </a:r>
            <a:r>
              <a:rPr lang="en-US" altLang="zh-CN">
                <a:sym typeface="Wingdings" panose="05000000000000000000" pitchFamily="2" charset="2"/>
              </a:rPr>
              <a:t></a:t>
            </a:r>
            <a:r>
              <a:rPr lang="en-US" altLang="zh-CN"/>
              <a:t> FU;</a:t>
            </a:r>
            <a:endParaRPr lang="en-US" altLang="zh-CN"/>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7C72C6EC-406E-4428-B66F-6186EBA85BDB}" type="slidenum">
              <a:rPr lang="zh-CN" altLang="en-US" smtClean="0"/>
            </a:fld>
            <a:endParaRPr lang="zh-CN" altLang="en-US"/>
          </a:p>
        </p:txBody>
      </p:sp>
      <p:sp>
        <p:nvSpPr>
          <p:cNvPr id="7" name="矩形: 圆角 6"/>
          <p:cNvSpPr/>
          <p:nvPr/>
        </p:nvSpPr>
        <p:spPr>
          <a:xfrm rot="1713601">
            <a:off x="7518517" y="358633"/>
            <a:ext cx="1341025" cy="914400"/>
          </a:xfrm>
          <a:prstGeom prst="round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ln w="9525">
                  <a:solidFill>
                    <a:schemeClr val="bg1"/>
                  </a:solidFill>
                  <a:prstDash val="solid"/>
                </a:ln>
                <a:solidFill>
                  <a:srgbClr val="FF0000"/>
                </a:solidFill>
                <a:latin typeface="MV Boli" panose="02000500030200090000" pitchFamily="2" charset="0"/>
                <a:cs typeface="MV Boli" panose="02000500030200090000" pitchFamily="2" charset="0"/>
              </a:rPr>
              <a:t>Self learning</a:t>
            </a:r>
            <a:endParaRPr lang="zh-CN" altLang="en-US" sz="2400" b="1" dirty="0">
              <a:ln w="9525">
                <a:solidFill>
                  <a:schemeClr val="bg1"/>
                </a:solidFill>
                <a:prstDash val="solid"/>
              </a:ln>
              <a:solidFill>
                <a:srgbClr val="FF0000"/>
              </a:solidFill>
              <a:latin typeface="MV Boli" panose="02000500030200090000" pitchFamily="2" charset="0"/>
              <a:cs typeface="MV Boli" panose="02000500030200090000" pitchFamily="2" charset="0"/>
            </a:endParaRP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r>
              <a:rPr lang="en-US" altLang="zh-CN"/>
              <a:t>Read operands</a:t>
            </a:r>
            <a:endParaRPr lang="en-US" altLang="zh-CN"/>
          </a:p>
        </p:txBody>
      </p:sp>
      <p:sp>
        <p:nvSpPr>
          <p:cNvPr id="64514" name="Rectangle 3"/>
          <p:cNvSpPr>
            <a:spLocks noGrp="1" noChangeArrowheads="1"/>
          </p:cNvSpPr>
          <p:nvPr>
            <p:ph type="body" idx="1"/>
          </p:nvPr>
        </p:nvSpPr>
        <p:spPr/>
        <p:txBody>
          <a:bodyPr/>
          <a:lstStyle/>
          <a:p>
            <a:r>
              <a:rPr lang="en-US" altLang="zh-CN"/>
              <a:t>Rj and Rk</a:t>
            </a:r>
            <a:endParaRPr lang="en-US" altLang="zh-CN"/>
          </a:p>
          <a:p>
            <a:pPr lvl="2"/>
            <a:r>
              <a:rPr lang="en-US" altLang="zh-CN"/>
              <a:t>//operands are ready, check RAW</a:t>
            </a:r>
            <a:endParaRPr lang="en-US" altLang="zh-CN"/>
          </a:p>
          <a:p>
            <a:r>
              <a:rPr lang="en-US" altLang="zh-CN"/>
              <a:t>Bookkeeping</a:t>
            </a:r>
            <a:endParaRPr lang="en-US" altLang="zh-CN"/>
          </a:p>
          <a:p>
            <a:pPr lvl="1"/>
            <a:r>
              <a:rPr lang="en-US" altLang="zh-CN"/>
              <a:t>Rj </a:t>
            </a:r>
            <a:r>
              <a:rPr lang="en-US" altLang="zh-CN">
                <a:sym typeface="Wingdings" panose="05000000000000000000" pitchFamily="2" charset="2"/>
              </a:rPr>
              <a:t> </a:t>
            </a:r>
            <a:r>
              <a:rPr lang="en-US" altLang="zh-CN"/>
              <a:t>No; Rk </a:t>
            </a:r>
            <a:r>
              <a:rPr lang="en-US" altLang="zh-CN">
                <a:sym typeface="Wingdings" panose="05000000000000000000" pitchFamily="2" charset="2"/>
              </a:rPr>
              <a:t> </a:t>
            </a:r>
            <a:r>
              <a:rPr lang="en-US" altLang="zh-CN"/>
              <a:t>No;</a:t>
            </a:r>
            <a:endParaRPr lang="en-US" altLang="zh-CN"/>
          </a:p>
          <a:p>
            <a:pPr lvl="2"/>
            <a:r>
              <a:rPr lang="en-US" altLang="zh-CN"/>
              <a:t>//Rj, Rk have been used</a:t>
            </a:r>
            <a:endParaRPr lang="en-US" altLang="zh-CN"/>
          </a:p>
          <a:p>
            <a:pPr lvl="1"/>
            <a:r>
              <a:rPr lang="en-US" altLang="zh-CN"/>
              <a:t>Qj </a:t>
            </a:r>
            <a:r>
              <a:rPr lang="en-US" altLang="zh-CN">
                <a:sym typeface="Wingdings" panose="05000000000000000000" pitchFamily="2" charset="2"/>
              </a:rPr>
              <a:t> 0; </a:t>
            </a:r>
            <a:r>
              <a:rPr lang="en-US" altLang="zh-CN"/>
              <a:t>Qk </a:t>
            </a:r>
            <a:r>
              <a:rPr lang="en-US" altLang="zh-CN">
                <a:sym typeface="Wingdings" panose="05000000000000000000" pitchFamily="2" charset="2"/>
              </a:rPr>
              <a:t> 0;</a:t>
            </a:r>
            <a:endParaRPr lang="en-US" altLang="zh-CN">
              <a:sym typeface="Wingdings" panose="05000000000000000000" pitchFamily="2" charset="2"/>
            </a:endParaRPr>
          </a:p>
          <a:p>
            <a:pPr lvl="2"/>
            <a:r>
              <a:rPr lang="en-US" altLang="zh-CN"/>
              <a:t>//no FU results are waited</a:t>
            </a:r>
            <a:endParaRPr lang="en-US" altLang="zh-CN"/>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7C72C6EC-406E-4428-B66F-6186EBA85BDB}" type="slidenum">
              <a:rPr lang="zh-CN" altLang="en-US" smtClean="0"/>
            </a:fld>
            <a:endParaRPr lang="zh-CN" altLang="en-US"/>
          </a:p>
        </p:txBody>
      </p:sp>
      <p:sp>
        <p:nvSpPr>
          <p:cNvPr id="7" name="矩形: 圆角 6"/>
          <p:cNvSpPr/>
          <p:nvPr/>
        </p:nvSpPr>
        <p:spPr>
          <a:xfrm rot="1713601">
            <a:off x="7518517" y="358633"/>
            <a:ext cx="1341025" cy="914400"/>
          </a:xfrm>
          <a:prstGeom prst="round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ln w="9525">
                  <a:solidFill>
                    <a:schemeClr val="bg1"/>
                  </a:solidFill>
                  <a:prstDash val="solid"/>
                </a:ln>
                <a:solidFill>
                  <a:srgbClr val="FF0000"/>
                </a:solidFill>
                <a:latin typeface="MV Boli" panose="02000500030200090000" pitchFamily="2" charset="0"/>
                <a:cs typeface="MV Boli" panose="02000500030200090000" pitchFamily="2" charset="0"/>
              </a:rPr>
              <a:t>Self learning</a:t>
            </a:r>
            <a:endParaRPr lang="zh-CN" altLang="en-US" sz="2400" b="1" dirty="0">
              <a:ln w="9525">
                <a:solidFill>
                  <a:schemeClr val="bg1"/>
                </a:solidFill>
                <a:prstDash val="solid"/>
              </a:ln>
              <a:solidFill>
                <a:srgbClr val="FF0000"/>
              </a:solidFill>
              <a:latin typeface="MV Boli" panose="02000500030200090000" pitchFamily="2" charset="0"/>
              <a:cs typeface="MV Boli" panose="02000500030200090000" pitchFamily="2" charset="0"/>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r>
              <a:rPr lang="en-US" altLang="zh-CN"/>
              <a:t>Execution</a:t>
            </a:r>
            <a:endParaRPr lang="en-US" altLang="zh-CN"/>
          </a:p>
        </p:txBody>
      </p:sp>
      <p:sp>
        <p:nvSpPr>
          <p:cNvPr id="65538" name="Rectangle 3"/>
          <p:cNvSpPr>
            <a:spLocks noGrp="1" noChangeArrowheads="1"/>
          </p:cNvSpPr>
          <p:nvPr>
            <p:ph type="body" idx="1"/>
          </p:nvPr>
        </p:nvSpPr>
        <p:spPr/>
        <p:txBody>
          <a:bodyPr/>
          <a:lstStyle/>
          <a:p>
            <a:r>
              <a:rPr lang="en-US" altLang="zh-CN"/>
              <a:t>Execution complete</a:t>
            </a:r>
            <a:endParaRPr lang="en-US" altLang="zh-CN"/>
          </a:p>
          <a:p>
            <a:pPr lvl="1"/>
            <a:r>
              <a:rPr lang="en-US" altLang="zh-CN"/>
              <a:t>Functional unit done</a:t>
            </a:r>
            <a:endParaRPr lang="en-US" altLang="zh-CN"/>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7C72C6EC-406E-4428-B66F-6186EBA85BDB}" type="slidenum">
              <a:rPr lang="zh-CN" altLang="en-US" smtClean="0"/>
            </a:fld>
            <a:endParaRPr lang="zh-CN" altLang="en-US"/>
          </a:p>
        </p:txBody>
      </p:sp>
      <p:sp>
        <p:nvSpPr>
          <p:cNvPr id="7" name="矩形: 圆角 6"/>
          <p:cNvSpPr/>
          <p:nvPr/>
        </p:nvSpPr>
        <p:spPr>
          <a:xfrm rot="1713601">
            <a:off x="7518517" y="358633"/>
            <a:ext cx="1341025" cy="914400"/>
          </a:xfrm>
          <a:prstGeom prst="round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ln w="9525">
                  <a:solidFill>
                    <a:schemeClr val="bg1"/>
                  </a:solidFill>
                  <a:prstDash val="solid"/>
                </a:ln>
                <a:solidFill>
                  <a:srgbClr val="FF0000"/>
                </a:solidFill>
                <a:latin typeface="MV Boli" panose="02000500030200090000" pitchFamily="2" charset="0"/>
                <a:cs typeface="MV Boli" panose="02000500030200090000" pitchFamily="2" charset="0"/>
              </a:rPr>
              <a:t>Self learning</a:t>
            </a:r>
            <a:endParaRPr lang="zh-CN" altLang="en-US" sz="2400" b="1" dirty="0">
              <a:ln w="9525">
                <a:solidFill>
                  <a:schemeClr val="bg1"/>
                </a:solidFill>
                <a:prstDash val="solid"/>
              </a:ln>
              <a:solidFill>
                <a:srgbClr val="FF0000"/>
              </a:solidFill>
              <a:latin typeface="MV Boli" panose="02000500030200090000" pitchFamily="2" charset="0"/>
              <a:cs typeface="MV Boli" panose="02000500030200090000" pitchFamily="2" charset="0"/>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r>
              <a:rPr lang="en-US" altLang="zh-CN"/>
              <a:t>Write Result</a:t>
            </a:r>
            <a:endParaRPr lang="en-US" altLang="zh-CN"/>
          </a:p>
        </p:txBody>
      </p:sp>
      <p:sp>
        <p:nvSpPr>
          <p:cNvPr id="66562" name="Rectangle 3"/>
          <p:cNvSpPr>
            <a:spLocks noGrp="1" noChangeArrowheads="1"/>
          </p:cNvSpPr>
          <p:nvPr>
            <p:ph type="body" idx="1"/>
          </p:nvPr>
        </p:nvSpPr>
        <p:spPr/>
        <p:txBody>
          <a:bodyPr/>
          <a:lstStyle/>
          <a:p>
            <a:r>
              <a:rPr lang="en-US" altLang="zh-CN"/>
              <a:t>Wait until </a:t>
            </a:r>
            <a:r>
              <a:rPr lang="en-US" altLang="zh-CN">
                <a:sym typeface="Symbol" panose="05050102010706020507" pitchFamily="18" charset="2"/>
              </a:rPr>
              <a:t></a:t>
            </a:r>
            <a:r>
              <a:rPr lang="en-US" altLang="zh-CN"/>
              <a:t>f((Fj[f] </a:t>
            </a:r>
            <a:r>
              <a:rPr lang="en-US" altLang="zh-CN">
                <a:sym typeface="Symbol" panose="05050102010706020507" pitchFamily="18" charset="2"/>
              </a:rPr>
              <a:t> </a:t>
            </a:r>
            <a:r>
              <a:rPr lang="en-US" altLang="zh-CN"/>
              <a:t>Fi[FU] or Rj[f] = no) &amp; (Fk[f] </a:t>
            </a:r>
            <a:r>
              <a:rPr lang="en-US" altLang="zh-CN">
                <a:sym typeface="Symbol" panose="05050102010706020507" pitchFamily="18" charset="2"/>
              </a:rPr>
              <a:t> </a:t>
            </a:r>
            <a:r>
              <a:rPr lang="en-US" altLang="zh-CN"/>
              <a:t>Fi[FU] or Rk[f] = no));</a:t>
            </a:r>
            <a:endParaRPr lang="en-US" altLang="zh-CN"/>
          </a:p>
          <a:p>
            <a:r>
              <a:rPr lang="en-US" altLang="zh-CN"/>
              <a:t>Bookkeeping</a:t>
            </a:r>
            <a:endParaRPr lang="en-US" altLang="zh-CN"/>
          </a:p>
          <a:p>
            <a:pPr lvl="1"/>
            <a:r>
              <a:rPr lang="en-US" altLang="zh-CN">
                <a:sym typeface="Symbol" panose="05050102010706020507" pitchFamily="18" charset="2"/>
              </a:rPr>
              <a:t></a:t>
            </a:r>
            <a:r>
              <a:rPr lang="en-US" altLang="zh-CN"/>
              <a:t>f(if Qj[f] = FU then Rj[f] </a:t>
            </a:r>
            <a:r>
              <a:rPr lang="en-US" altLang="zh-CN">
                <a:sym typeface="Wingdings" panose="05000000000000000000" pitchFamily="2" charset="2"/>
              </a:rPr>
              <a:t> </a:t>
            </a:r>
            <a:r>
              <a:rPr lang="en-US" altLang="zh-CN"/>
              <a:t>yes);</a:t>
            </a:r>
            <a:endParaRPr lang="en-US" altLang="zh-CN"/>
          </a:p>
          <a:p>
            <a:pPr lvl="2"/>
            <a:r>
              <a:rPr lang="en-US" altLang="zh-CN"/>
              <a:t>//all Fjs are OK</a:t>
            </a:r>
            <a:endParaRPr lang="en-US" altLang="zh-CN"/>
          </a:p>
          <a:p>
            <a:pPr lvl="1"/>
            <a:r>
              <a:rPr lang="en-US" altLang="zh-CN">
                <a:sym typeface="Symbol" panose="05050102010706020507" pitchFamily="18" charset="2"/>
              </a:rPr>
              <a:t></a:t>
            </a:r>
            <a:r>
              <a:rPr lang="en-US" altLang="zh-CN"/>
              <a:t>f(if Qk[f] = FU then Rk[f] </a:t>
            </a:r>
            <a:r>
              <a:rPr lang="en-US" altLang="zh-CN">
                <a:sym typeface="Wingdings" panose="05000000000000000000" pitchFamily="2" charset="2"/>
              </a:rPr>
              <a:t> </a:t>
            </a:r>
            <a:r>
              <a:rPr lang="en-US" altLang="zh-CN"/>
              <a:t>yes);</a:t>
            </a:r>
            <a:endParaRPr lang="en-US" altLang="zh-CN"/>
          </a:p>
          <a:p>
            <a:pPr lvl="2"/>
            <a:r>
              <a:rPr lang="en-US" altLang="zh-CN"/>
              <a:t>//all Fks are OK</a:t>
            </a:r>
            <a:endParaRPr lang="en-US" altLang="zh-CN"/>
          </a:p>
          <a:p>
            <a:pPr lvl="1"/>
            <a:r>
              <a:rPr lang="en-US" altLang="zh-CN"/>
              <a:t>Result [Fi[FU]] </a:t>
            </a:r>
            <a:r>
              <a:rPr lang="en-US" altLang="zh-CN">
                <a:sym typeface="Wingdings" panose="05000000000000000000" pitchFamily="2" charset="2"/>
              </a:rPr>
              <a:t> 0;</a:t>
            </a:r>
            <a:endParaRPr lang="en-US" altLang="zh-CN"/>
          </a:p>
          <a:p>
            <a:pPr lvl="1"/>
            <a:r>
              <a:rPr lang="en-US" altLang="zh-CN"/>
              <a:t>Busy[FU] </a:t>
            </a:r>
            <a:r>
              <a:rPr lang="en-US" altLang="zh-CN">
                <a:sym typeface="Wingdings" panose="05000000000000000000" pitchFamily="2" charset="2"/>
              </a:rPr>
              <a:t></a:t>
            </a:r>
            <a:r>
              <a:rPr lang="en-US" altLang="zh-CN"/>
              <a:t> No;</a:t>
            </a:r>
            <a:endParaRPr lang="en-US" altLang="zh-CN"/>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7C72C6EC-406E-4428-B66F-6186EBA85BDB}" type="slidenum">
              <a:rPr lang="zh-CN" altLang="en-US" smtClean="0"/>
            </a:fld>
            <a:endParaRPr lang="zh-CN" altLang="en-US"/>
          </a:p>
        </p:txBody>
      </p:sp>
      <p:sp>
        <p:nvSpPr>
          <p:cNvPr id="7" name="矩形: 圆角 6"/>
          <p:cNvSpPr/>
          <p:nvPr/>
        </p:nvSpPr>
        <p:spPr>
          <a:xfrm rot="1713601">
            <a:off x="7518517" y="358633"/>
            <a:ext cx="1341025" cy="914400"/>
          </a:xfrm>
          <a:prstGeom prst="round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400" b="1" dirty="0">
                <a:ln w="9525">
                  <a:solidFill>
                    <a:schemeClr val="bg1"/>
                  </a:solidFill>
                  <a:prstDash val="solid"/>
                </a:ln>
                <a:solidFill>
                  <a:srgbClr val="FF0000"/>
                </a:solidFill>
                <a:latin typeface="MV Boli" panose="02000500030200090000" pitchFamily="2" charset="0"/>
                <a:cs typeface="MV Boli" panose="02000500030200090000" pitchFamily="2" charset="0"/>
              </a:rPr>
              <a:t>Self learning</a:t>
            </a:r>
            <a:endParaRPr lang="zh-CN" altLang="en-US" sz="2400" b="1" dirty="0">
              <a:ln w="9525">
                <a:solidFill>
                  <a:schemeClr val="bg1"/>
                </a:solidFill>
                <a:prstDash val="solid"/>
              </a:ln>
              <a:solidFill>
                <a:srgbClr val="FF0000"/>
              </a:solidFill>
              <a:latin typeface="MV Boli" panose="02000500030200090000" pitchFamily="2" charset="0"/>
              <a:cs typeface="MV Boli" panose="02000500030200090000" pitchFamily="2" charset="0"/>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r>
              <a:rPr lang="en-US" altLang="zh-CN"/>
              <a:t>Scoreboard on the CDC 6600</a:t>
            </a:r>
            <a:endParaRPr lang="en-US" altLang="zh-CN"/>
          </a:p>
        </p:txBody>
      </p:sp>
      <p:sp>
        <p:nvSpPr>
          <p:cNvPr id="68610" name="Rectangle 3"/>
          <p:cNvSpPr>
            <a:spLocks noGrp="1" noChangeArrowheads="1"/>
          </p:cNvSpPr>
          <p:nvPr>
            <p:ph type="body" idx="1"/>
          </p:nvPr>
        </p:nvSpPr>
        <p:spPr/>
        <p:txBody>
          <a:bodyPr/>
          <a:lstStyle/>
          <a:p>
            <a:r>
              <a:rPr lang="zh-CN" altLang="en-US" dirty="0"/>
              <a:t>CDC 6600</a:t>
            </a:r>
            <a:endParaRPr lang="zh-CN" altLang="en-US" dirty="0"/>
          </a:p>
          <a:p>
            <a:pPr lvl="1"/>
            <a:r>
              <a:rPr lang="zh-CN" altLang="en-US" dirty="0">
                <a:solidFill>
                  <a:srgbClr val="FF0000"/>
                </a:solidFill>
              </a:rPr>
              <a:t>No</a:t>
            </a:r>
            <a:r>
              <a:rPr lang="zh-CN" altLang="en-US" dirty="0"/>
              <a:t> software pipeline scheduling </a:t>
            </a:r>
            <a:endParaRPr lang="zh-CN" altLang="en-US" dirty="0"/>
          </a:p>
          <a:p>
            <a:pPr lvl="1"/>
            <a:r>
              <a:rPr lang="zh-CN" altLang="en-US" dirty="0">
                <a:solidFill>
                  <a:srgbClr val="FF0000"/>
                </a:solidFill>
              </a:rPr>
              <a:t>No</a:t>
            </a:r>
            <a:r>
              <a:rPr lang="zh-CN" altLang="en-US" dirty="0"/>
              <a:t> semiconductor main memory</a:t>
            </a:r>
            <a:endParaRPr lang="zh-CN" altLang="en-US" dirty="0"/>
          </a:p>
          <a:p>
            <a:pPr lvl="1"/>
            <a:r>
              <a:rPr lang="zh-CN" altLang="en-US" dirty="0">
                <a:solidFill>
                  <a:srgbClr val="FF0000"/>
                </a:solidFill>
              </a:rPr>
              <a:t>No</a:t>
            </a:r>
            <a:r>
              <a:rPr lang="zh-CN" altLang="en-US" dirty="0"/>
              <a:t> caches (lower memory-access time)</a:t>
            </a:r>
            <a:endParaRPr lang="zh-CN" altLang="en-US" dirty="0"/>
          </a:p>
          <a:p>
            <a:r>
              <a:rPr lang="zh-CN" altLang="en-US" dirty="0"/>
              <a:t>Cost of scoreboard on the CDC 6600 is surprisingly low</a:t>
            </a:r>
            <a:endParaRPr lang="zh-CN" altLang="en-US" dirty="0"/>
          </a:p>
          <a:p>
            <a:pPr lvl="1"/>
            <a:r>
              <a:rPr lang="zh-CN" altLang="en-US" dirty="0"/>
              <a:t>About as much logic as one of the FU</a:t>
            </a:r>
            <a:endParaRPr lang="zh-CN" altLang="en-US" dirty="0"/>
          </a:p>
          <a:p>
            <a:pPr lvl="1"/>
            <a:r>
              <a:rPr lang="zh-CN" altLang="en-US" dirty="0"/>
              <a:t>The main cost</a:t>
            </a:r>
            <a:r>
              <a:rPr lang="en-US" altLang="zh-CN" dirty="0"/>
              <a:t> is l</a:t>
            </a:r>
            <a:r>
              <a:rPr lang="zh-CN" altLang="en-US" dirty="0"/>
              <a:t>arge number of buses (data trunk)</a:t>
            </a:r>
            <a:r>
              <a:rPr lang="en-US" altLang="zh-CN" dirty="0"/>
              <a:t> that is a</a:t>
            </a:r>
            <a:r>
              <a:rPr lang="zh-CN" altLang="en-US" dirty="0"/>
              <a:t>bout four times as many as executing in order</a:t>
            </a:r>
            <a:endParaRPr lang="zh-CN" altLang="en-US" dirty="0"/>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7C72C6EC-406E-4428-B66F-6186EBA85BDB}" type="slidenum">
              <a:rPr lang="zh-CN" altLang="en-US" smtClean="0"/>
            </a:fld>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lstStyle/>
          <a:p>
            <a:r>
              <a:rPr lang="en-US" altLang="zh-CN"/>
              <a:t>The CDC6600 Benefits</a:t>
            </a:r>
            <a:endParaRPr lang="en-US" altLang="zh-CN"/>
          </a:p>
        </p:txBody>
      </p:sp>
      <p:graphicFrame>
        <p:nvGraphicFramePr>
          <p:cNvPr id="81924" name="Group 4"/>
          <p:cNvGraphicFramePr>
            <a:graphicFrameLocks noGrp="1"/>
          </p:cNvGraphicFramePr>
          <p:nvPr>
            <p:ph idx="1"/>
          </p:nvPr>
        </p:nvGraphicFramePr>
        <p:xfrm>
          <a:off x="628650" y="1825625"/>
          <a:ext cx="7886701" cy="2611438"/>
        </p:xfrm>
        <a:graphic>
          <a:graphicData uri="http://schemas.openxmlformats.org/drawingml/2006/table">
            <a:tbl>
              <a:tblPr/>
              <a:tblGrid>
                <a:gridCol w="2827974"/>
                <a:gridCol w="5058727"/>
              </a:tblGrid>
              <a:tr h="869950">
                <a:tc>
                  <a:txBody>
                    <a:bodyPr/>
                    <a:lstStyle/>
                    <a:p>
                      <a:pPr marL="0" marR="0" lvl="0" indent="0" algn="ctr" defTabSz="112395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Improvement</a:t>
                      </a:r>
                      <a:endParaRPr kumimoji="0" 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88432" marR="8843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112395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Cede Type</a:t>
                      </a:r>
                      <a:endParaRPr kumimoji="0" 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88432" marR="88432"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r>
              <a:tr h="871538">
                <a:tc>
                  <a:txBody>
                    <a:bodyPr/>
                    <a:lstStyle/>
                    <a:p>
                      <a:pPr marL="0" marR="0" lvl="0" indent="0" algn="ctr" defTabSz="112395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1.7</a:t>
                      </a:r>
                      <a:endParaRPr kumimoji="0" 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88432" marR="8843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12395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FORTRAN</a:t>
                      </a:r>
                      <a:endParaRPr kumimoji="0" 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88432" marR="88432"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69950">
                <a:tc>
                  <a:txBody>
                    <a:bodyPr/>
                    <a:lstStyle/>
                    <a:p>
                      <a:pPr marL="0" marR="0" lvl="0" indent="0" algn="ctr" defTabSz="112395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2.5</a:t>
                      </a:r>
                      <a:endParaRPr kumimoji="0" 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88432" marR="8843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12395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hand-coded assembly</a:t>
                      </a:r>
                      <a:endParaRPr kumimoji="0" lang="en-US"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88432" marR="88432"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7C72C6EC-406E-4428-B66F-6186EBA85BDB}" type="slidenum">
              <a:rPr lang="zh-CN" altLang="en-US" smtClean="0"/>
            </a:fld>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lstStyle/>
          <a:p>
            <a:r>
              <a:rPr lang="en-US" altLang="zh-CN"/>
              <a:t>Limitations of 6600 Scoreboard</a:t>
            </a:r>
            <a:endParaRPr lang="en-US" altLang="zh-CN"/>
          </a:p>
        </p:txBody>
      </p:sp>
      <p:sp>
        <p:nvSpPr>
          <p:cNvPr id="82947" name="Rectangle 3"/>
          <p:cNvSpPr>
            <a:spLocks noGrp="1" noChangeArrowheads="1"/>
          </p:cNvSpPr>
          <p:nvPr>
            <p:ph type="body" idx="1"/>
          </p:nvPr>
        </p:nvSpPr>
        <p:spPr/>
        <p:txBody>
          <a:bodyPr/>
          <a:lstStyle/>
          <a:p>
            <a:r>
              <a:rPr lang="en-US" altLang="zh-CN"/>
              <a:t>No forwarding hardware</a:t>
            </a:r>
            <a:endParaRPr lang="en-US" altLang="zh-CN"/>
          </a:p>
          <a:p>
            <a:r>
              <a:rPr lang="en-US" altLang="zh-CN"/>
              <a:t>Limited to instructions in basic block </a:t>
            </a:r>
            <a:endParaRPr lang="en-US" altLang="zh-CN"/>
          </a:p>
          <a:p>
            <a:pPr lvl="1"/>
            <a:r>
              <a:rPr lang="en-US" altLang="zh-CN"/>
              <a:t>Small window</a:t>
            </a:r>
            <a:endParaRPr lang="en-US" altLang="zh-CN"/>
          </a:p>
          <a:p>
            <a:r>
              <a:rPr lang="en-US" altLang="zh-CN"/>
              <a:t>Small number of functional units </a:t>
            </a:r>
            <a:endParaRPr lang="en-US" altLang="zh-CN"/>
          </a:p>
          <a:p>
            <a:pPr lvl="1"/>
            <a:r>
              <a:rPr lang="en-US" altLang="zh-CN"/>
              <a:t>Structural hazards</a:t>
            </a:r>
            <a:endParaRPr lang="en-US" altLang="zh-CN"/>
          </a:p>
          <a:p>
            <a:pPr lvl="1"/>
            <a:r>
              <a:rPr lang="en-US" altLang="zh-CN"/>
              <a:t>Especially integer/load store units</a:t>
            </a:r>
            <a:endParaRPr lang="en-US" altLang="zh-CN"/>
          </a:p>
          <a:p>
            <a:r>
              <a:rPr lang="en-US" altLang="zh-CN"/>
              <a:t>Do not issue on structural hazards</a:t>
            </a:r>
            <a:endParaRPr lang="en-US" altLang="zh-CN"/>
          </a:p>
          <a:p>
            <a:r>
              <a:rPr lang="en-US" altLang="zh-CN"/>
              <a:t>Wait for WAR hazards</a:t>
            </a:r>
            <a:endParaRPr lang="en-US" altLang="zh-CN"/>
          </a:p>
          <a:p>
            <a:r>
              <a:rPr lang="en-US" altLang="zh-CN"/>
              <a:t>Prevent WAW hazards</a:t>
            </a:r>
            <a:endParaRPr lang="en-US" altLang="zh-CN"/>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7C72C6EC-406E-4428-B66F-6186EBA85BDB}" type="slidenum">
              <a:rPr lang="zh-CN" altLang="en-US"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 calcmode="lin" valueType="num">
                                      <p:cBhvr additive="base">
                                        <p:cTn id="7" dur="500" fill="hold"/>
                                        <p:tgtEl>
                                          <p:spTgt spid="829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9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947">
                                            <p:txEl>
                                              <p:pRg st="1" end="1"/>
                                            </p:txEl>
                                          </p:spTgt>
                                        </p:tgtEl>
                                        <p:attrNameLst>
                                          <p:attrName>style.visibility</p:attrName>
                                        </p:attrNameLst>
                                      </p:cBhvr>
                                      <p:to>
                                        <p:strVal val="visible"/>
                                      </p:to>
                                    </p:set>
                                    <p:anim calcmode="lin" valueType="num">
                                      <p:cBhvr additive="base">
                                        <p:cTn id="13" dur="500" fill="hold"/>
                                        <p:tgtEl>
                                          <p:spTgt spid="829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294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82947">
                                            <p:txEl>
                                              <p:pRg st="2" end="2"/>
                                            </p:txEl>
                                          </p:spTgt>
                                        </p:tgtEl>
                                        <p:attrNameLst>
                                          <p:attrName>style.visibility</p:attrName>
                                        </p:attrNameLst>
                                      </p:cBhvr>
                                      <p:to>
                                        <p:strVal val="visible"/>
                                      </p:to>
                                    </p:set>
                                    <p:anim calcmode="lin" valueType="num">
                                      <p:cBhvr additive="base">
                                        <p:cTn id="17" dur="500" fill="hold"/>
                                        <p:tgtEl>
                                          <p:spTgt spid="8294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29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2947">
                                            <p:txEl>
                                              <p:pRg st="3" end="3"/>
                                            </p:txEl>
                                          </p:spTgt>
                                        </p:tgtEl>
                                        <p:attrNameLst>
                                          <p:attrName>style.visibility</p:attrName>
                                        </p:attrNameLst>
                                      </p:cBhvr>
                                      <p:to>
                                        <p:strVal val="visible"/>
                                      </p:to>
                                    </p:set>
                                    <p:anim calcmode="lin" valueType="num">
                                      <p:cBhvr additive="base">
                                        <p:cTn id="23" dur="500" fill="hold"/>
                                        <p:tgtEl>
                                          <p:spTgt spid="82947">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2947">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82947">
                                            <p:txEl>
                                              <p:pRg st="4" end="4"/>
                                            </p:txEl>
                                          </p:spTgt>
                                        </p:tgtEl>
                                        <p:attrNameLst>
                                          <p:attrName>style.visibility</p:attrName>
                                        </p:attrNameLst>
                                      </p:cBhvr>
                                      <p:to>
                                        <p:strVal val="visible"/>
                                      </p:to>
                                    </p:set>
                                    <p:anim calcmode="lin" valueType="num">
                                      <p:cBhvr additive="base">
                                        <p:cTn id="27" dur="500" fill="hold"/>
                                        <p:tgtEl>
                                          <p:spTgt spid="82947">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82947">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82947">
                                            <p:txEl>
                                              <p:pRg st="5" end="5"/>
                                            </p:txEl>
                                          </p:spTgt>
                                        </p:tgtEl>
                                        <p:attrNameLst>
                                          <p:attrName>style.visibility</p:attrName>
                                        </p:attrNameLst>
                                      </p:cBhvr>
                                      <p:to>
                                        <p:strVal val="visible"/>
                                      </p:to>
                                    </p:set>
                                    <p:anim calcmode="lin" valueType="num">
                                      <p:cBhvr additive="base">
                                        <p:cTn id="31" dur="500" fill="hold"/>
                                        <p:tgtEl>
                                          <p:spTgt spid="82947">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294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2947">
                                            <p:txEl>
                                              <p:pRg st="6" end="6"/>
                                            </p:txEl>
                                          </p:spTgt>
                                        </p:tgtEl>
                                        <p:attrNameLst>
                                          <p:attrName>style.visibility</p:attrName>
                                        </p:attrNameLst>
                                      </p:cBhvr>
                                      <p:to>
                                        <p:strVal val="visible"/>
                                      </p:to>
                                    </p:set>
                                    <p:anim calcmode="lin" valueType="num">
                                      <p:cBhvr additive="base">
                                        <p:cTn id="37" dur="500" fill="hold"/>
                                        <p:tgtEl>
                                          <p:spTgt spid="82947">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294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2947">
                                            <p:txEl>
                                              <p:pRg st="7" end="7"/>
                                            </p:txEl>
                                          </p:spTgt>
                                        </p:tgtEl>
                                        <p:attrNameLst>
                                          <p:attrName>style.visibility</p:attrName>
                                        </p:attrNameLst>
                                      </p:cBhvr>
                                      <p:to>
                                        <p:strVal val="visible"/>
                                      </p:to>
                                    </p:set>
                                    <p:anim calcmode="lin" valueType="num">
                                      <p:cBhvr additive="base">
                                        <p:cTn id="43" dur="500" fill="hold"/>
                                        <p:tgtEl>
                                          <p:spTgt spid="82947">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294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2947">
                                            <p:txEl>
                                              <p:pRg st="8" end="8"/>
                                            </p:txEl>
                                          </p:spTgt>
                                        </p:tgtEl>
                                        <p:attrNameLst>
                                          <p:attrName>style.visibility</p:attrName>
                                        </p:attrNameLst>
                                      </p:cBhvr>
                                      <p:to>
                                        <p:strVal val="visible"/>
                                      </p:to>
                                    </p:set>
                                    <p:anim calcmode="lin" valueType="num">
                                      <p:cBhvr additive="base">
                                        <p:cTn id="49" dur="500" fill="hold"/>
                                        <p:tgtEl>
                                          <p:spTgt spid="82947">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294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autoUpdateAnimBg="0" build="p"/>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p:txBody>
          <a:bodyPr/>
          <a:lstStyle/>
          <a:p>
            <a:r>
              <a:rPr lang="en-US" altLang="zh-CN"/>
              <a:t>Summary</a:t>
            </a:r>
            <a:endParaRPr lang="en-US" altLang="zh-CN"/>
          </a:p>
        </p:txBody>
      </p:sp>
      <p:sp>
        <p:nvSpPr>
          <p:cNvPr id="83971" name="Rectangle 3"/>
          <p:cNvSpPr>
            <a:spLocks noGrp="1" noChangeArrowheads="1"/>
          </p:cNvSpPr>
          <p:nvPr>
            <p:ph type="body" idx="1"/>
          </p:nvPr>
        </p:nvSpPr>
        <p:spPr/>
        <p:txBody>
          <a:bodyPr/>
          <a:lstStyle/>
          <a:p>
            <a:r>
              <a:rPr lang="en-US" altLang="zh-CN" sz="2800" dirty="0"/>
              <a:t>Hazards limit performance</a:t>
            </a:r>
            <a:endParaRPr lang="en-US" altLang="zh-CN" sz="2800" dirty="0"/>
          </a:p>
          <a:p>
            <a:pPr lvl="1"/>
            <a:r>
              <a:rPr lang="en-US" altLang="zh-CN" sz="2400" dirty="0"/>
              <a:t>Structural: need more HW resources</a:t>
            </a:r>
            <a:endParaRPr lang="en-US" altLang="zh-CN" sz="2400" dirty="0"/>
          </a:p>
          <a:p>
            <a:pPr lvl="1"/>
            <a:r>
              <a:rPr lang="en-US" altLang="zh-CN" sz="2400" dirty="0"/>
              <a:t>Data: need forwarding, compiler scheduling</a:t>
            </a:r>
            <a:endParaRPr lang="en-US" altLang="zh-CN" sz="2400" dirty="0"/>
          </a:p>
          <a:p>
            <a:pPr lvl="1"/>
            <a:r>
              <a:rPr lang="en-US" altLang="zh-CN" sz="2400" dirty="0"/>
              <a:t>Control: early evaluation &amp; PC, delayed branch, prediction</a:t>
            </a:r>
            <a:endParaRPr lang="en-US" altLang="zh-CN" sz="2400" dirty="0"/>
          </a:p>
          <a:p>
            <a:r>
              <a:rPr lang="en-US" altLang="zh-CN" sz="2800" dirty="0"/>
              <a:t>ILP found either by compiler or hardware</a:t>
            </a:r>
            <a:endParaRPr lang="en-US" altLang="zh-CN" sz="2800" dirty="0"/>
          </a:p>
          <a:p>
            <a:r>
              <a:rPr lang="en-US" altLang="zh-CN" sz="2800" dirty="0"/>
              <a:t>Increasing length of pipe increases impact of hazards</a:t>
            </a:r>
            <a:endParaRPr lang="en-US" altLang="zh-CN" sz="2800" dirty="0"/>
          </a:p>
          <a:p>
            <a:pPr lvl="1"/>
            <a:r>
              <a:rPr lang="en-US" altLang="zh-CN" sz="2400" dirty="0"/>
              <a:t>Pipelining helps instruction bandwidth, not latency!</a:t>
            </a:r>
            <a:endParaRPr lang="en-US" altLang="zh-CN" sz="2400" dirty="0"/>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7C72C6EC-406E-4428-B66F-6186EBA85BDB}" type="slidenum">
              <a:rPr lang="zh-CN" altLang="en-US"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 calcmode="lin" valueType="num">
                                      <p:cBhvr additive="base">
                                        <p:cTn id="7" dur="500" fill="hold"/>
                                        <p:tgtEl>
                                          <p:spTgt spid="839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97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3971">
                                            <p:txEl>
                                              <p:pRg st="1" end="1"/>
                                            </p:txEl>
                                          </p:spTgt>
                                        </p:tgtEl>
                                        <p:attrNameLst>
                                          <p:attrName>style.visibility</p:attrName>
                                        </p:attrNameLst>
                                      </p:cBhvr>
                                      <p:to>
                                        <p:strVal val="visible"/>
                                      </p:to>
                                    </p:set>
                                    <p:anim calcmode="lin" valueType="num">
                                      <p:cBhvr additive="base">
                                        <p:cTn id="11" dur="500" fill="hold"/>
                                        <p:tgtEl>
                                          <p:spTgt spid="8397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397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3971">
                                            <p:txEl>
                                              <p:pRg st="2" end="2"/>
                                            </p:txEl>
                                          </p:spTgt>
                                        </p:tgtEl>
                                        <p:attrNameLst>
                                          <p:attrName>style.visibility</p:attrName>
                                        </p:attrNameLst>
                                      </p:cBhvr>
                                      <p:to>
                                        <p:strVal val="visible"/>
                                      </p:to>
                                    </p:set>
                                    <p:anim calcmode="lin" valueType="num">
                                      <p:cBhvr additive="base">
                                        <p:cTn id="15" dur="500" fill="hold"/>
                                        <p:tgtEl>
                                          <p:spTgt spid="8397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8397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83971">
                                            <p:txEl>
                                              <p:pRg st="3" end="3"/>
                                            </p:txEl>
                                          </p:spTgt>
                                        </p:tgtEl>
                                        <p:attrNameLst>
                                          <p:attrName>style.visibility</p:attrName>
                                        </p:attrNameLst>
                                      </p:cBhvr>
                                      <p:to>
                                        <p:strVal val="visible"/>
                                      </p:to>
                                    </p:set>
                                    <p:anim calcmode="lin" valueType="num">
                                      <p:cBhvr additive="base">
                                        <p:cTn id="19" dur="500" fill="hold"/>
                                        <p:tgtEl>
                                          <p:spTgt spid="8397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39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3971">
                                            <p:txEl>
                                              <p:pRg st="4" end="4"/>
                                            </p:txEl>
                                          </p:spTgt>
                                        </p:tgtEl>
                                        <p:attrNameLst>
                                          <p:attrName>style.visibility</p:attrName>
                                        </p:attrNameLst>
                                      </p:cBhvr>
                                      <p:to>
                                        <p:strVal val="visible"/>
                                      </p:to>
                                    </p:set>
                                    <p:anim calcmode="lin" valueType="num">
                                      <p:cBhvr additive="base">
                                        <p:cTn id="25" dur="500" fill="hold"/>
                                        <p:tgtEl>
                                          <p:spTgt spid="8397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39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3971">
                                            <p:txEl>
                                              <p:pRg st="5" end="5"/>
                                            </p:txEl>
                                          </p:spTgt>
                                        </p:tgtEl>
                                        <p:attrNameLst>
                                          <p:attrName>style.visibility</p:attrName>
                                        </p:attrNameLst>
                                      </p:cBhvr>
                                      <p:to>
                                        <p:strVal val="visible"/>
                                      </p:to>
                                    </p:set>
                                    <p:anim calcmode="lin" valueType="num">
                                      <p:cBhvr additive="base">
                                        <p:cTn id="31" dur="500" fill="hold"/>
                                        <p:tgtEl>
                                          <p:spTgt spid="83971">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3971">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83971">
                                            <p:txEl>
                                              <p:pRg st="6" end="6"/>
                                            </p:txEl>
                                          </p:spTgt>
                                        </p:tgtEl>
                                        <p:attrNameLst>
                                          <p:attrName>style.visibility</p:attrName>
                                        </p:attrNameLst>
                                      </p:cBhvr>
                                      <p:to>
                                        <p:strVal val="visible"/>
                                      </p:to>
                                    </p:set>
                                    <p:anim calcmode="lin" valueType="num">
                                      <p:cBhvr additive="base">
                                        <p:cTn id="35" dur="500" fill="hold"/>
                                        <p:tgtEl>
                                          <p:spTgt spid="83971">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8397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autoUpdateAnimBg="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a:t>Mispredictions</a:t>
            </a:r>
            <a:endParaRPr lang="en-US" altLang="zh-CN"/>
          </a:p>
        </p:txBody>
      </p:sp>
      <p:graphicFrame>
        <p:nvGraphicFramePr>
          <p:cNvPr id="2" name="Object 3"/>
          <p:cNvGraphicFramePr>
            <a:graphicFrameLocks noGrp="1" noChangeAspect="1"/>
          </p:cNvGraphicFramePr>
          <p:nvPr>
            <p:ph idx="1"/>
          </p:nvPr>
        </p:nvGraphicFramePr>
        <p:xfrm>
          <a:off x="457200" y="1050925"/>
          <a:ext cx="8229600" cy="5416550"/>
        </p:xfrm>
        <a:graphic>
          <a:graphicData uri="http://schemas.openxmlformats.org/drawingml/2006/chart">
            <c:chart xmlns:c="http://schemas.openxmlformats.org/drawingml/2006/chart" xmlns:r="http://schemas.openxmlformats.org/officeDocument/2006/relationships" r:id="rId1"/>
          </a:graphicData>
        </a:graphic>
      </p:graphicFrame>
      <p:sp>
        <p:nvSpPr>
          <p:cNvPr id="9" name="日期占位符 8"/>
          <p:cNvSpPr>
            <a:spLocks noGrp="1"/>
          </p:cNvSpPr>
          <p:nvPr>
            <p:ph type="dt" sz="half" idx="10"/>
          </p:nvPr>
        </p:nvSpPr>
        <p:spPr/>
        <p:txBody>
          <a:bodyPr/>
          <a:lstStyle/>
          <a:p>
            <a:r>
              <a:rPr lang="en-US" altLang="zh-CN"/>
              <a:t>Computer College, NUDT</a:t>
            </a:r>
            <a:endParaRPr lang="zh-CN" altLang="en-US"/>
          </a:p>
        </p:txBody>
      </p:sp>
      <p:sp>
        <p:nvSpPr>
          <p:cNvPr id="10" name="页脚占位符 9"/>
          <p:cNvSpPr>
            <a:spLocks noGrp="1"/>
          </p:cNvSpPr>
          <p:nvPr>
            <p:ph type="ftr" sz="quarter" idx="11"/>
          </p:nvPr>
        </p:nvSpPr>
        <p:spPr/>
        <p:txBody>
          <a:bodyPr/>
          <a:lstStyle/>
          <a:p>
            <a:r>
              <a:rPr lang="en-US" altLang="zh-CN"/>
              <a:t>ACA by ZHANG Chun-yuan, Fall 2019</a:t>
            </a:r>
            <a:endParaRPr lang="zh-CN" altLang="en-US"/>
          </a:p>
        </p:txBody>
      </p:sp>
      <p:sp>
        <p:nvSpPr>
          <p:cNvPr id="11" name="灯片编号占位符 10"/>
          <p:cNvSpPr>
            <a:spLocks noGrp="1"/>
          </p:cNvSpPr>
          <p:nvPr>
            <p:ph type="sldNum" sz="quarter" idx="12"/>
          </p:nvPr>
        </p:nvSpPr>
        <p:spPr/>
        <p:txBody>
          <a:bodyPr/>
          <a:lstStyle/>
          <a:p>
            <a:fld id="{B643E6CD-2EDB-4BD1-8CC6-38AEB97745CA}" type="slidenum">
              <a:rPr lang="zh-CN" altLang="en-US" smtClean="0"/>
            </a:fld>
            <a:endParaRPr lang="zh-CN" altLang="en-US"/>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r>
              <a:rPr lang="en-US" altLang="zh-CN"/>
              <a:t>Ambitiously</a:t>
            </a:r>
            <a:endParaRPr lang="en-US" altLang="zh-CN"/>
          </a:p>
        </p:txBody>
      </p:sp>
      <p:sp>
        <p:nvSpPr>
          <p:cNvPr id="84995" name="Rectangle 3"/>
          <p:cNvSpPr>
            <a:spLocks noGrp="1" noChangeArrowheads="1"/>
          </p:cNvSpPr>
          <p:nvPr>
            <p:ph type="body" idx="1"/>
          </p:nvPr>
        </p:nvSpPr>
        <p:spPr/>
        <p:txBody>
          <a:bodyPr/>
          <a:lstStyle/>
          <a:p>
            <a:r>
              <a:rPr lang="en-US" altLang="zh-CN"/>
              <a:t>Missing from 6600 Scoreboard?</a:t>
            </a:r>
            <a:endParaRPr lang="en-US" altLang="zh-CN"/>
          </a:p>
          <a:p>
            <a:pPr lvl="1"/>
            <a:r>
              <a:rPr lang="en-US" altLang="zh-CN"/>
              <a:t>Hardware renaming – name dependencies limiting our potential speedup on loops!</a:t>
            </a:r>
            <a:endParaRPr lang="en-US" altLang="zh-CN"/>
          </a:p>
          <a:p>
            <a:pPr lvl="2"/>
            <a:r>
              <a:rPr lang="en-US" altLang="zh-CN"/>
              <a:t>Can we rename in hardware? </a:t>
            </a:r>
            <a:br>
              <a:rPr lang="en-US" altLang="zh-CN"/>
            </a:br>
            <a:r>
              <a:rPr lang="en-US" altLang="zh-CN"/>
              <a:t>Of course – next time</a:t>
            </a:r>
            <a:endParaRPr lang="en-US" altLang="zh-CN"/>
          </a:p>
          <a:p>
            <a:pPr lvl="1"/>
            <a:r>
              <a:rPr lang="en-US" altLang="zh-CN"/>
              <a:t>Concurrent write result to destination register and read operands</a:t>
            </a:r>
            <a:endParaRPr lang="en-US" altLang="zh-CN"/>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7C72C6EC-406E-4428-B66F-6186EBA85BDB}" type="slidenum">
              <a:rPr lang="zh-CN" altLang="en-US"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anim calcmode="lin" valueType="num">
                                      <p:cBhvr additive="base">
                                        <p:cTn id="11" dur="500" fill="hold"/>
                                        <p:tgtEl>
                                          <p:spTgt spid="8499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499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anim calcmode="lin" valueType="num">
                                      <p:cBhvr additive="base">
                                        <p:cTn id="15" dur="500" fill="hold"/>
                                        <p:tgtEl>
                                          <p:spTgt spid="8499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8499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84995">
                                            <p:txEl>
                                              <p:pRg st="3" end="3"/>
                                            </p:txEl>
                                          </p:spTgt>
                                        </p:tgtEl>
                                        <p:attrNameLst>
                                          <p:attrName>style.visibility</p:attrName>
                                        </p:attrNameLst>
                                      </p:cBhvr>
                                      <p:to>
                                        <p:strVal val="visible"/>
                                      </p:to>
                                    </p:set>
                                    <p:anim calcmode="lin" valueType="num">
                                      <p:cBhvr additive="base">
                                        <p:cTn id="19" dur="500" fill="hold"/>
                                        <p:tgtEl>
                                          <p:spTgt spid="8499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499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autoUpdateAnimBg="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6"/>
          <p:cNvSpPr>
            <a:spLocks noGrp="1" noChangeArrowheads="1"/>
          </p:cNvSpPr>
          <p:nvPr>
            <p:ph type="title"/>
          </p:nvPr>
        </p:nvSpPr>
        <p:spPr/>
        <p:txBody>
          <a:bodyPr/>
          <a:lstStyle/>
          <a:p>
            <a:r>
              <a:rPr lang="en-US" altLang="zh-CN"/>
              <a:t>Historical View: Pipelining Tech</a:t>
            </a:r>
            <a:endParaRPr lang="en-US" altLang="zh-CN"/>
          </a:p>
        </p:txBody>
      </p:sp>
      <p:sp>
        <p:nvSpPr>
          <p:cNvPr id="73730" name="Rectangle 7"/>
          <p:cNvSpPr>
            <a:spLocks noGrp="1" noChangeArrowheads="1"/>
          </p:cNvSpPr>
          <p:nvPr>
            <p:ph type="body" idx="1"/>
          </p:nvPr>
        </p:nvSpPr>
        <p:spPr/>
        <p:txBody>
          <a:bodyPr/>
          <a:lstStyle/>
          <a:p>
            <a:r>
              <a:rPr lang="en-US" altLang="zh-CN" sz="2800" dirty="0"/>
              <a:t>At the 1980s, for </a:t>
            </a:r>
            <a:endParaRPr lang="en-US" altLang="zh-CN" sz="2800" dirty="0"/>
          </a:p>
          <a:p>
            <a:pPr lvl="1"/>
            <a:r>
              <a:rPr lang="en-US" altLang="zh-CN" sz="2400" dirty="0">
                <a:solidFill>
                  <a:schemeClr val="accent2"/>
                </a:solidFill>
              </a:rPr>
              <a:t>Supercomputers</a:t>
            </a:r>
            <a:endParaRPr lang="en-US" altLang="zh-CN" sz="2400" dirty="0">
              <a:solidFill>
                <a:schemeClr val="accent2"/>
              </a:solidFill>
            </a:endParaRPr>
          </a:p>
          <a:p>
            <a:pPr lvl="1"/>
            <a:r>
              <a:rPr lang="en-US" altLang="zh-CN" sz="2400" dirty="0"/>
              <a:t>Large multimillion dollar </a:t>
            </a:r>
            <a:r>
              <a:rPr lang="en-US" altLang="zh-CN" sz="2400" dirty="0">
                <a:solidFill>
                  <a:schemeClr val="accent2"/>
                </a:solidFill>
              </a:rPr>
              <a:t>mainframes</a:t>
            </a:r>
            <a:endParaRPr lang="en-US" altLang="zh-CN" sz="2400" dirty="0">
              <a:solidFill>
                <a:schemeClr val="accent2"/>
              </a:solidFill>
            </a:endParaRPr>
          </a:p>
          <a:p>
            <a:r>
              <a:rPr lang="en-US" altLang="zh-CN" sz="2800" dirty="0"/>
              <a:t>By the mid-1980s</a:t>
            </a:r>
            <a:endParaRPr lang="en-US" altLang="zh-CN" sz="2800" dirty="0"/>
          </a:p>
          <a:p>
            <a:pPr lvl="1"/>
            <a:r>
              <a:rPr lang="en-US" altLang="zh-CN" sz="2400" dirty="0"/>
              <a:t>The first pipelined </a:t>
            </a:r>
            <a:r>
              <a:rPr lang="en-US" altLang="zh-CN" sz="2400" dirty="0">
                <a:solidFill>
                  <a:schemeClr val="accent2"/>
                </a:solidFill>
              </a:rPr>
              <a:t>microprocessors</a:t>
            </a:r>
            <a:r>
              <a:rPr lang="en-US" altLang="zh-CN" sz="2400" dirty="0"/>
              <a:t> </a:t>
            </a:r>
            <a:endParaRPr lang="en-US" altLang="zh-CN" sz="2400" dirty="0"/>
          </a:p>
          <a:p>
            <a:pPr lvl="1"/>
            <a:r>
              <a:rPr lang="en-US" altLang="zh-CN" sz="2400" dirty="0">
                <a:solidFill>
                  <a:schemeClr val="accent2"/>
                </a:solidFill>
              </a:rPr>
              <a:t>Microprocessors</a:t>
            </a:r>
            <a:r>
              <a:rPr lang="en-US" altLang="zh-CN" sz="2400" dirty="0"/>
              <a:t> bypass minicomputers and mainframes</a:t>
            </a:r>
            <a:endParaRPr lang="en-US" altLang="zh-CN" sz="2400" dirty="0"/>
          </a:p>
          <a:p>
            <a:r>
              <a:rPr lang="en-US" altLang="zh-CN" sz="2800" dirty="0"/>
              <a:t>By the early 1990s</a:t>
            </a:r>
            <a:endParaRPr lang="en-US" altLang="zh-CN" sz="2800" dirty="0"/>
          </a:p>
          <a:p>
            <a:pPr lvl="1"/>
            <a:r>
              <a:rPr lang="en-US" altLang="zh-CN" sz="2400" dirty="0"/>
              <a:t>High-end </a:t>
            </a:r>
            <a:r>
              <a:rPr lang="en-US" altLang="zh-CN" sz="2400" dirty="0">
                <a:solidFill>
                  <a:schemeClr val="accent2"/>
                </a:solidFill>
              </a:rPr>
              <a:t>embedded</a:t>
            </a:r>
            <a:r>
              <a:rPr lang="en-US" altLang="zh-CN" sz="2400" dirty="0"/>
              <a:t> microprocessors</a:t>
            </a:r>
            <a:endParaRPr lang="en-US" altLang="zh-CN" sz="2400" dirty="0"/>
          </a:p>
          <a:p>
            <a:pPr lvl="1"/>
            <a:r>
              <a:rPr lang="en-US" altLang="zh-CN" sz="2400" dirty="0">
                <a:solidFill>
                  <a:schemeClr val="accent2"/>
                </a:solidFill>
              </a:rPr>
              <a:t>Desktops</a:t>
            </a:r>
            <a:r>
              <a:rPr lang="en-US" altLang="zh-CN" sz="2400" dirty="0"/>
              <a:t> were dynamically scheduled, multiple-issue</a:t>
            </a:r>
            <a:endParaRPr lang="en-US" altLang="zh-CN" sz="2400" dirty="0"/>
          </a:p>
        </p:txBody>
      </p:sp>
      <p:sp>
        <p:nvSpPr>
          <p:cNvPr id="2" name="日期占位符 1"/>
          <p:cNvSpPr>
            <a:spLocks noGrp="1"/>
          </p:cNvSpPr>
          <p:nvPr>
            <p:ph type="dt" sz="half" idx="10"/>
          </p:nvPr>
        </p:nvSpPr>
        <p:spPr/>
        <p:txBody>
          <a:bodyPr/>
          <a:lstStyle/>
          <a:p>
            <a:pPr>
              <a:defRPr/>
            </a:pPr>
            <a:r>
              <a:rPr lang="en-US" altLang="zh-CN"/>
              <a:t>Computer College, NUDT</a:t>
            </a:r>
            <a:endParaRPr lang="zh-CN" altLang="en-US"/>
          </a:p>
        </p:txBody>
      </p:sp>
      <p:sp>
        <p:nvSpPr>
          <p:cNvPr id="3" name="页脚占位符 2"/>
          <p:cNvSpPr>
            <a:spLocks noGrp="1"/>
          </p:cNvSpPr>
          <p:nvPr>
            <p:ph type="ftr" sz="quarter" idx="11"/>
          </p:nvPr>
        </p:nvSpPr>
        <p:spPr/>
        <p:txBody>
          <a:bodyPr/>
          <a:lstStyle/>
          <a:p>
            <a:pPr>
              <a:defRPr/>
            </a:pPr>
            <a:r>
              <a:rPr lang="en-US" altLang="zh-CN"/>
              <a:t>ACA by ZHANG Chun-yuan, Fall 2019</a:t>
            </a:r>
            <a:endParaRPr lang="zh-CN" altLang="en-US"/>
          </a:p>
        </p:txBody>
      </p:sp>
      <p:sp>
        <p:nvSpPr>
          <p:cNvPr id="4" name="灯片编号占位符 3"/>
          <p:cNvSpPr>
            <a:spLocks noGrp="1"/>
          </p:cNvSpPr>
          <p:nvPr>
            <p:ph type="sldNum" sz="quarter" idx="12"/>
          </p:nvPr>
        </p:nvSpPr>
        <p:spPr/>
        <p:txBody>
          <a:bodyPr/>
          <a:lstStyle/>
          <a:p>
            <a:pPr>
              <a:defRPr/>
            </a:pPr>
            <a:fld id="{7C72C6EC-406E-4428-B66F-6186EBA85BDB}" type="slidenum">
              <a:rPr lang="zh-CN" altLang="en-US" smtClean="0"/>
            </a:fld>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a:t>
            </a:r>
            <a:endParaRPr lang="zh-CN" altLang="en-US" dirty="0"/>
          </a:p>
        </p:txBody>
      </p:sp>
      <p:sp>
        <p:nvSpPr>
          <p:cNvPr id="3" name="内容占位符 2"/>
          <p:cNvSpPr>
            <a:spLocks noGrp="1"/>
          </p:cNvSpPr>
          <p:nvPr>
            <p:ph idx="1"/>
          </p:nvPr>
        </p:nvSpPr>
        <p:spPr/>
        <p:txBody>
          <a:bodyPr>
            <a:normAutofit/>
          </a:bodyPr>
          <a:lstStyle/>
          <a:p>
            <a:r>
              <a:rPr lang="en-US" altLang="zh-CN" dirty="0"/>
              <a:t>Read C7</a:t>
            </a:r>
            <a:endParaRPr lang="en-US" altLang="zh-CN" dirty="0"/>
          </a:p>
          <a:p>
            <a:pPr lvl="1"/>
            <a:r>
              <a:rPr lang="en-US" altLang="zh-CN" dirty="0"/>
              <a:t>Algorithm and write the functional explanation to each statement (operation and result)</a:t>
            </a:r>
            <a:endParaRPr lang="en-US" altLang="zh-CN" dirty="0"/>
          </a:p>
          <a:p>
            <a:r>
              <a:rPr lang="en-US" altLang="zh-CN" dirty="0"/>
              <a:t>Project:</a:t>
            </a:r>
            <a:endParaRPr lang="en-US" altLang="zh-CN" dirty="0"/>
          </a:p>
          <a:p>
            <a:pPr lvl="1"/>
            <a:r>
              <a:rPr lang="en-US" altLang="zh-CN" dirty="0"/>
              <a:t>RISC V subset selection</a:t>
            </a:r>
            <a:endParaRPr lang="en-US" altLang="zh-CN" dirty="0"/>
          </a:p>
          <a:p>
            <a:pPr lvl="2"/>
            <a:r>
              <a:rPr lang="en-US" altLang="zh-CN" dirty="0"/>
              <a:t>For one week</a:t>
            </a:r>
            <a:endParaRPr lang="en-US" altLang="zh-CN" dirty="0"/>
          </a:p>
          <a:p>
            <a:pPr lvl="1"/>
            <a:r>
              <a:rPr lang="en-US" altLang="zh-CN" dirty="0"/>
              <a:t>Coding for </a:t>
            </a:r>
            <a:r>
              <a:rPr lang="en-US" altLang="zh-CN" dirty="0">
                <a:solidFill>
                  <a:srgbClr val="FF0000"/>
                </a:solidFill>
              </a:rPr>
              <a:t>scoreboard</a:t>
            </a:r>
            <a:endParaRPr lang="en-US" altLang="zh-CN" dirty="0">
              <a:solidFill>
                <a:srgbClr val="FF0000"/>
              </a:solidFill>
            </a:endParaRPr>
          </a:p>
          <a:p>
            <a:pPr lvl="2"/>
            <a:r>
              <a:rPr lang="en-US" altLang="zh-CN" dirty="0"/>
              <a:t>The proposals must submitted in two weeks</a:t>
            </a:r>
            <a:endParaRPr lang="en-US" altLang="zh-CN" dirty="0"/>
          </a:p>
          <a:p>
            <a:pPr lvl="1"/>
            <a:endParaRPr lang="zh-CN" altLang="en-US" dirty="0"/>
          </a:p>
        </p:txBody>
      </p:sp>
      <p:sp>
        <p:nvSpPr>
          <p:cNvPr id="4" name="日期占位符 3"/>
          <p:cNvSpPr>
            <a:spLocks noGrp="1"/>
          </p:cNvSpPr>
          <p:nvPr>
            <p:ph type="dt" sz="half" idx="10"/>
          </p:nvPr>
        </p:nvSpPr>
        <p:spPr/>
        <p:txBody>
          <a:bodyPr/>
          <a:lstStyle/>
          <a:p>
            <a:pPr>
              <a:defRPr/>
            </a:pPr>
            <a:r>
              <a:rPr lang="en-US" altLang="zh-CN"/>
              <a:t>Computer College, NUDT</a:t>
            </a:r>
            <a:endParaRPr lang="zh-CN" altLang="en-US"/>
          </a:p>
        </p:txBody>
      </p:sp>
      <p:sp>
        <p:nvSpPr>
          <p:cNvPr id="5" name="页脚占位符 4"/>
          <p:cNvSpPr>
            <a:spLocks noGrp="1"/>
          </p:cNvSpPr>
          <p:nvPr>
            <p:ph type="ftr" sz="quarter" idx="11"/>
          </p:nvPr>
        </p:nvSpPr>
        <p:spPr/>
        <p:txBody>
          <a:bodyPr/>
          <a:lstStyle/>
          <a:p>
            <a:pPr>
              <a:defRPr/>
            </a:pPr>
            <a:r>
              <a:rPr lang="en-US" altLang="zh-CN"/>
              <a:t>ACA by ZHANG Chun-yuan, Fall 2019</a:t>
            </a:r>
            <a:endParaRPr lang="zh-CN" altLang="en-US"/>
          </a:p>
        </p:txBody>
      </p:sp>
      <p:sp>
        <p:nvSpPr>
          <p:cNvPr id="6" name="灯片编号占位符 5"/>
          <p:cNvSpPr>
            <a:spLocks noGrp="1"/>
          </p:cNvSpPr>
          <p:nvPr>
            <p:ph type="sldNum" sz="quarter" idx="12"/>
          </p:nvPr>
        </p:nvSpPr>
        <p:spPr/>
        <p:txBody>
          <a:bodyPr/>
          <a:lstStyle/>
          <a:p>
            <a:pPr>
              <a:defRPr/>
            </a:pPr>
            <a:fld id="{7C72C6EC-406E-4428-B66F-6186EBA85BDB}" type="slidenum">
              <a:rPr lang="zh-CN" altLang="en-US" smtClean="0"/>
            </a:fld>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p:txBody>
          <a:bodyPr/>
          <a:lstStyle/>
          <a:p>
            <a:r>
              <a:rPr lang="en-US" altLang="zh-CN"/>
              <a:t>Next…</a:t>
            </a:r>
            <a:endParaRPr lang="en-US" altLang="zh-CN"/>
          </a:p>
        </p:txBody>
      </p:sp>
      <p:sp>
        <p:nvSpPr>
          <p:cNvPr id="48131" name="Rectangle 3"/>
          <p:cNvSpPr>
            <a:spLocks noGrp="1" noChangeArrowheads="1"/>
          </p:cNvSpPr>
          <p:nvPr>
            <p:ph type="subTitle" idx="1"/>
          </p:nvPr>
        </p:nvSpPr>
        <p:spPr/>
        <p:txBody>
          <a:bodyPr/>
          <a:lstStyle/>
          <a:p>
            <a:r>
              <a:rPr lang="en-US" altLang="zh-CN" dirty="0"/>
              <a:t>ILP</a:t>
            </a:r>
            <a:endParaRPr lang="zh-CN" altLang="en-US" dirty="0"/>
          </a:p>
        </p:txBody>
      </p:sp>
    </p:spTree>
  </p:cSld>
  <p:clrMapOvr>
    <a:masterClrMapping/>
  </p:clrMapOvr>
  <p:transition/>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15608</Words>
  <Application>WPS 演示</Application>
  <PresentationFormat>全屏显示(4:3)</PresentationFormat>
  <Paragraphs>1286</Paragraphs>
  <Slides>93</Slides>
  <Notes>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37</vt:i4>
      </vt:variant>
      <vt:variant>
        <vt:lpstr>幻灯片标题</vt:lpstr>
      </vt:variant>
      <vt:variant>
        <vt:i4>93</vt:i4>
      </vt:variant>
    </vt:vector>
  </HeadingPairs>
  <TitlesOfParts>
    <vt:vector size="145" baseType="lpstr">
      <vt:lpstr>Arial</vt:lpstr>
      <vt:lpstr>宋体</vt:lpstr>
      <vt:lpstr>Wingdings</vt:lpstr>
      <vt:lpstr>Calibri</vt:lpstr>
      <vt:lpstr>微软雅黑</vt:lpstr>
      <vt:lpstr>Arial</vt:lpstr>
      <vt:lpstr>Century Gothic</vt:lpstr>
      <vt:lpstr>Arial Unicode MS</vt:lpstr>
      <vt:lpstr>等线</vt:lpstr>
      <vt:lpstr>Times New Roman</vt:lpstr>
      <vt:lpstr>Courier New</vt:lpstr>
      <vt:lpstr>Comic Sans MS</vt:lpstr>
      <vt:lpstr>MV Boli</vt:lpstr>
      <vt:lpstr>Symbol</vt:lpstr>
      <vt:lpstr>Office 主题</vt:lpstr>
      <vt:lpstr>Word.Picture.8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Excel.Sheet.8</vt:lpstr>
      <vt:lpstr>Advanced Computer Architecture (ACA 2019)</vt:lpstr>
      <vt:lpstr>Lecture 04  pipelining problems</vt:lpstr>
      <vt:lpstr>Branch-Prediction Buffer (BPB)</vt:lpstr>
      <vt:lpstr>A General Dynamic Branch Prediction</vt:lpstr>
      <vt:lpstr>BPB Principles</vt:lpstr>
      <vt:lpstr>1-bit BPB Scheme</vt:lpstr>
      <vt:lpstr>2-bit Scheme</vt:lpstr>
      <vt:lpstr>BPB Prediction Accuracy</vt:lpstr>
      <vt:lpstr>Mispredictions</vt:lpstr>
      <vt:lpstr>The 2-bit Scheme: an Alternative</vt:lpstr>
      <vt:lpstr>Entries Mis : 4K vs. Unlimited, 2bit/entry</vt:lpstr>
      <vt:lpstr>BPB: Typical Implementations</vt:lpstr>
      <vt:lpstr>BPB: an Instruction Address</vt:lpstr>
      <vt:lpstr>BPB: IFatch and 2k 2 bits Predicter Select</vt:lpstr>
      <vt:lpstr>BPB: Decode &amp; Target PC</vt:lpstr>
      <vt:lpstr>Precise Piplining Problems</vt:lpstr>
      <vt:lpstr>Exception</vt:lpstr>
      <vt:lpstr>Problem</vt:lpstr>
      <vt:lpstr>Precise Exceptions</vt:lpstr>
      <vt:lpstr>Exceptions May in the RISC V Pipeline</vt:lpstr>
      <vt:lpstr>Multicycle Operations</vt:lpstr>
      <vt:lpstr>Four Separate FUs</vt:lpstr>
      <vt:lpstr>Latency and Initiation Interval</vt:lpstr>
      <vt:lpstr>The Multiple Pipelines</vt:lpstr>
      <vt:lpstr>Stalls per FP Operation for SPEC89 FP</vt:lpstr>
      <vt:lpstr>The stalls for FP pipeline for SPEC89 FP</vt:lpstr>
      <vt:lpstr>Scoreboard</vt:lpstr>
      <vt:lpstr>CDC 6600: designed by Seymore Cray</vt:lpstr>
      <vt:lpstr>Some Photos (from Internet) </vt:lpstr>
      <vt:lpstr>IBM Internal Memo</vt:lpstr>
      <vt:lpstr>Review: Scoreboard (CDC 6600)</vt:lpstr>
      <vt:lpstr>Scoreboard Implications</vt:lpstr>
      <vt:lpstr>The 1st Stages: Issue</vt:lpstr>
      <vt:lpstr>The 2nd Stages: Read Operands</vt:lpstr>
      <vt:lpstr>The 3rd Stages: Execution</vt:lpstr>
      <vt:lpstr>The 4th Stages: Write Result</vt:lpstr>
      <vt:lpstr>Three Parts of the Scoreboard</vt:lpstr>
      <vt:lpstr>9 Fields for Each Functional Unit</vt:lpstr>
      <vt:lpstr>How It Works</vt:lpstr>
      <vt:lpstr>Where Are the RAWs?</vt:lpstr>
      <vt:lpstr>RAWs</vt:lpstr>
      <vt:lpstr>Where WARs?</vt:lpstr>
      <vt:lpstr>WARs</vt:lpstr>
      <vt:lpstr>EX Cycle Latencies</vt:lpstr>
      <vt:lpstr>Scoreboard Example</vt:lpstr>
      <vt:lpstr>Scoreboard Example: Cycle 1</vt:lpstr>
      <vt:lpstr>Scoreboard Example: Cycle 2</vt:lpstr>
      <vt:lpstr>Scoreboard Example: Cycle 2</vt:lpstr>
      <vt:lpstr>Scoreboard Example: Cycle 3</vt:lpstr>
      <vt:lpstr>Scoreboard Example: Cycle 3</vt:lpstr>
      <vt:lpstr>Scoreboard Example: Cycle 4</vt:lpstr>
      <vt:lpstr>Scoreboard Example: Cycle 5</vt:lpstr>
      <vt:lpstr>Scoreboard Example: Cycle 6</vt:lpstr>
      <vt:lpstr>Scoreboard Example: Cycle 7</vt:lpstr>
      <vt:lpstr>Scoreboard Example: Cycle 7</vt:lpstr>
      <vt:lpstr>Cycle 8a (First half of clock)</vt:lpstr>
      <vt:lpstr>Cycle 8b (Second half of clock)</vt:lpstr>
      <vt:lpstr>Scoreboard Example: Cycle 9</vt:lpstr>
      <vt:lpstr>Scoreboard Example: Cycle 9</vt:lpstr>
      <vt:lpstr>Scoreboard Example: Cycle 10</vt:lpstr>
      <vt:lpstr>Scoreboard Example: Cycle 11</vt:lpstr>
      <vt:lpstr>Scoreboard Example: Cycle 12</vt:lpstr>
      <vt:lpstr>Scoreboard Example: Cycle 12</vt:lpstr>
      <vt:lpstr>Scoreboard Example: Cycle 13</vt:lpstr>
      <vt:lpstr>Scoreboard Example: Cycle 14</vt:lpstr>
      <vt:lpstr>Scoreboard Example: Cycle 15</vt:lpstr>
      <vt:lpstr>Scoreboard Example: Cycle 16</vt:lpstr>
      <vt:lpstr>Scoreboard Example: Cycle 17</vt:lpstr>
      <vt:lpstr>Scoreboard Example: Cycle 17</vt:lpstr>
      <vt:lpstr>Scoreboard Example: Cycle 17</vt:lpstr>
      <vt:lpstr>Scoreboard Example: Cycle 18</vt:lpstr>
      <vt:lpstr>Scoreboard Example: Cycle 19</vt:lpstr>
      <vt:lpstr>Scoreboard Example: Cycle 20</vt:lpstr>
      <vt:lpstr>Scoreboard Example: Cycle 21</vt:lpstr>
      <vt:lpstr>Scoreboard Example: Cycle 21</vt:lpstr>
      <vt:lpstr>Scoreboard Example: Cycle 22</vt:lpstr>
      <vt:lpstr>Faster than light computation</vt:lpstr>
      <vt:lpstr>Scoreboard Example: Cycle 61</vt:lpstr>
      <vt:lpstr>Scoreboard Example: Cycle 62</vt:lpstr>
      <vt:lpstr>Review: Scoreboard Status</vt:lpstr>
      <vt:lpstr>Review: Scoreboard Status</vt:lpstr>
      <vt:lpstr>Issue</vt:lpstr>
      <vt:lpstr>Read operands</vt:lpstr>
      <vt:lpstr>Execution</vt:lpstr>
      <vt:lpstr>Write Result</vt:lpstr>
      <vt:lpstr>Scoreboard on the CDC 6600</vt:lpstr>
      <vt:lpstr>The CDC6600 Benefits</vt:lpstr>
      <vt:lpstr>Limitations of 6600 Scoreboard</vt:lpstr>
      <vt:lpstr>Summary</vt:lpstr>
      <vt:lpstr>Ambitiously</vt:lpstr>
      <vt:lpstr>Historical View: Pipelining Tech</vt:lpstr>
      <vt:lpstr>Homework</vt:lpstr>
      <vt:lpstr>Next…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01 Introduction</dc:title>
  <dc:creator>sd a</dc:creator>
  <cp:lastModifiedBy>JeffChan</cp:lastModifiedBy>
  <cp:revision>217</cp:revision>
  <dcterms:created xsi:type="dcterms:W3CDTF">2015-09-29T12:51:00Z</dcterms:created>
  <dcterms:modified xsi:type="dcterms:W3CDTF">2019-11-12T08:34:27Z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