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7" r:id="rId3"/>
    <p:sldId id="823" r:id="rId4"/>
    <p:sldId id="829" r:id="rId5"/>
    <p:sldId id="830" r:id="rId6"/>
    <p:sldId id="725" r:id="rId7"/>
    <p:sldId id="726" r:id="rId8"/>
    <p:sldId id="728" r:id="rId9"/>
    <p:sldId id="745" r:id="rId10"/>
    <p:sldId id="730" r:id="rId11"/>
    <p:sldId id="731" r:id="rId12"/>
    <p:sldId id="769" r:id="rId14"/>
    <p:sldId id="766" r:id="rId15"/>
    <p:sldId id="770" r:id="rId16"/>
    <p:sldId id="771" r:id="rId17"/>
    <p:sldId id="773" r:id="rId18"/>
    <p:sldId id="778" r:id="rId19"/>
    <p:sldId id="774" r:id="rId20"/>
    <p:sldId id="775" r:id="rId21"/>
    <p:sldId id="776" r:id="rId22"/>
    <p:sldId id="777" r:id="rId23"/>
    <p:sldId id="789" r:id="rId24"/>
    <p:sldId id="736" r:id="rId25"/>
    <p:sldId id="792" r:id="rId26"/>
    <p:sldId id="793" r:id="rId27"/>
    <p:sldId id="737" r:id="rId28"/>
    <p:sldId id="738" r:id="rId29"/>
    <p:sldId id="780" r:id="rId30"/>
    <p:sldId id="779" r:id="rId31"/>
    <p:sldId id="782" r:id="rId32"/>
    <p:sldId id="783" r:id="rId33"/>
    <p:sldId id="784" r:id="rId34"/>
    <p:sldId id="785" r:id="rId35"/>
    <p:sldId id="781" r:id="rId36"/>
    <p:sldId id="743" r:id="rId37"/>
    <p:sldId id="826" r:id="rId38"/>
    <p:sldId id="786" r:id="rId39"/>
    <p:sldId id="819" r:id="rId40"/>
    <p:sldId id="787" r:id="rId41"/>
    <p:sldId id="815" r:id="rId42"/>
    <p:sldId id="794" r:id="rId43"/>
    <p:sldId id="824" r:id="rId44"/>
    <p:sldId id="827" r:id="rId45"/>
    <p:sldId id="825" r:id="rId46"/>
    <p:sldId id="795" r:id="rId47"/>
    <p:sldId id="539" r:id="rId48"/>
    <p:sldId id="820" r:id="rId49"/>
    <p:sldId id="496" r:id="rId50"/>
    <p:sldId id="796" r:id="rId51"/>
    <p:sldId id="821" r:id="rId52"/>
    <p:sldId id="817" r:id="rId53"/>
    <p:sldId id="82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147480000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28.34646" units="1/dev"/>
        </inkml:channelProperties>
      </inkml:inkSource>
      <inkml:timestamp xml:id="ts0" timeString="2019-10-16T08:41: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3763 11628 0,'-9'0'172,"9"-13"-157,-9 13 1,0 0-16,-9 0 16,-9 0-1,-8 0 1,-10 0-1,-9 0 1,9 0 0,19 0-16,8 0 15,-27 0 1,28 0 0,-2 0-1,11 0 1,-19 0-1,18 0 1,-18 0 0,9 0-1,-36 0 1,28 0 0,-10 0-1,27-13 1,-9 13-1,0-26 1,0 12 0,9 1-1,-26-27 1,26 27 0,9 0-1,-18 13 1,18-13-1,-9-14 32,9 14-31,-9-13 0,9-1-1,-9 1 1,9-14-1,0-26 1,0 53-16,0-40 16,-18 26-1,18 14-15,0-27 16,0 14 0,0-1-16,9-12 15,-9-1 1,18-26-1,0 39 1,-9-12 15,-9 25-15,18-25 0,0 39-1,-9-27 1,8 14 15,10-13-15,9 12-1,-18 1 1,17 0 0,-16-14-1,16 27 1,-26-13-1,36 13 1,-9 0 15,35 0-15,-26 0 0,17 13-1,-26-13-15,-18 0 16,44 14-1,-44-14-15,63 13 16,-1-13 0,-71 0-16,36 13 15,0-13 1,17 0 0,-26 0-1,17 0 1,-17 0-1,36 27 1,-28-27 15,28 0-15,-45 0 0,26 13-1,-26-13 1,18 0-1,-18 13 1,9-13 0,-1 0-1,28 0 1,-45 0 0,-1 13-1,10-13 1,27 0-1,-10 0 1,46 27 15,-72-27-15,0 13 0,0-13-1,-10 0 1,11 0-1,-11 0 1,28 13 0,9-13-1,-36 13 1,9-13 0,-1 0-1,-8 0 16,9 0 16,0 0-31,-9 27 0,0-27 15,0 0-31,9 0 15,0 0 1,-9 0 0,9 0 15,-9 0 0,-1 0-15,1 0-16,9 0 15,-9 13 1,9-13 0,0 13-1,0-13 1,17 14 0,-26 12-1,18-13 1,-9 1 15,-9-1-15,9-13-1,-18 26 1,27 1 0,-10-14-1,2 40 1,-11-53-1,19 53 1,-18-40 0,0 27 15,9-27-15,0 53-1,-9-53 1,9 27-1,-18-27 1,0 0 0,9 1-16,-9 12 15,0 1 1,0-14 0,0 40-1,0-14 1,-9-12-1,0-14 17,0 14-17,0-1 1,-9-13 0,-9 14-1,0-14 1,-9 13-1,10-26 1,-19 40 0,18-40-1,-8 13 1,17-13 0,-18 13-1,18-13 1,-44 27-1,17-27 1,-45 0 15,28 0-15,-36 0 0,62 0-1,-45 0 1,46 0-1,17 0 1,-9-13 0,18 13-1,0 0 17,0 0-32,-17 0 15,16 0 1,-70-14-1,35 14 1,-44-13 15,53-13-15,-17 13 0,17 13-1,-18-14 1,36 14-1,-17 0 1,8-13 0,18 13-1,0 0 1,-27 0 0,27 0-1,-26 0 1,16 0-1,-7 0 1,17 0 62,0 0-62,-9 0-16,9 0 15,-27 0 1,10 0 0,-19 0-1,9 0 1,-44-26 0,62 26-1,0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累加器</a:t>
            </a:r>
            <a:r>
              <a:rPr lang="en-US" altLang="zh-CN"/>
              <a:t>, </a:t>
            </a:r>
            <a:r>
              <a:rPr lang="zh-CN" altLang="en-US"/>
              <a:t>堆栈</a:t>
            </a:r>
            <a:r>
              <a:rPr lang="en-US" altLang="zh-CN"/>
              <a:t>, </a:t>
            </a:r>
            <a:r>
              <a:rPr lang="zh-CN" altLang="en-US"/>
              <a:t>寄存器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true" noChangeArrowheads="true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  <a:endParaRPr lang="en-US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sldNum" sz="quarter" idx="5"/>
          </p:nvPr>
        </p:nvSpPr>
        <p:spPr/>
        <p:txBody>
          <a:bodyPr/>
          <a:lstStyle/>
          <a:p>
            <a:fld id="{6A570CD9-B453-4640-9189-5FDFDF953687}" type="slidenum">
              <a:rPr lang="en-US"/>
            </a:fld>
            <a:endParaRPr lang="en-US"/>
          </a:p>
        </p:txBody>
      </p:sp>
      <p:sp>
        <p:nvSpPr>
          <p:cNvPr id="116019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11601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325678" y="3946654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179388" y="6650901"/>
            <a:ext cx="34480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625850" y="6650901"/>
            <a:ext cx="411480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7956550" y="6650901"/>
            <a:ext cx="9461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CEB6C1-E314-4012-8E75-B4E97143AB3C}" type="slidenum">
              <a:rPr lang="zh-CN" altLang="en-US"/>
            </a:fld>
            <a:endParaRPr lang="en-US" altLang="zh-CN"/>
          </a:p>
        </p:txBody>
      </p:sp>
      <p:sp>
        <p:nvSpPr>
          <p:cNvPr id="9" name="Title 1"/>
          <p:cNvSpPr>
            <a:spLocks noGrp="true"/>
          </p:cNvSpPr>
          <p:nvPr>
            <p:ph type="title"/>
          </p:nvPr>
        </p:nvSpPr>
        <p:spPr>
          <a:xfrm>
            <a:off x="325677" y="231732"/>
            <a:ext cx="8492646" cy="9018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内容占位符 3"/>
          <p:cNvSpPr>
            <a:spLocks noGrp="true"/>
          </p:cNvSpPr>
          <p:nvPr>
            <p:ph sz="half" idx="13" hasCustomPrompt="true"/>
          </p:nvPr>
        </p:nvSpPr>
        <p:spPr>
          <a:xfrm>
            <a:off x="325678" y="1261520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2FE9-DACE-486E-B0A8-1EBE2A5AE4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2020/10/21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image" Target="../media/image3.png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Registers</a:t>
            </a:r>
            <a:endParaRPr lang="zh-CN" altLang="en-US"/>
          </a:p>
        </p:txBody>
      </p:sp>
      <p:sp>
        <p:nvSpPr>
          <p:cNvPr id="133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Another forms of storage internal to the CPU</a:t>
            </a:r>
            <a:endParaRPr lang="en-US" altLang="zh-CN" dirty="0"/>
          </a:p>
          <a:p>
            <a:r>
              <a:rPr lang="en-US" altLang="zh-CN" dirty="0"/>
              <a:t>Three Types of Register File</a:t>
            </a:r>
            <a:endParaRPr lang="en-US" altLang="zh-CN" dirty="0"/>
          </a:p>
          <a:p>
            <a:pPr lvl="1"/>
            <a:r>
              <a:rPr lang="en-US" altLang="zh-CN" dirty="0"/>
              <a:t>Accumulator architecture</a:t>
            </a:r>
            <a:endParaRPr lang="en-US" altLang="zh-CN" dirty="0"/>
          </a:p>
          <a:p>
            <a:pPr lvl="1"/>
            <a:r>
              <a:rPr lang="en-US" altLang="zh-CN" dirty="0"/>
              <a:t>Stack architecture</a:t>
            </a:r>
            <a:endParaRPr lang="en-US" altLang="zh-CN" dirty="0"/>
          </a:p>
          <a:p>
            <a:pPr lvl="1"/>
            <a:r>
              <a:rPr lang="en-US" altLang="zh-CN" dirty="0"/>
              <a:t>Register Architecture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1843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Registers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Operands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false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Type and Size of Common Operands</a:t>
            </a:r>
            <a:endParaRPr lang="en-US" altLang="zh-CN"/>
          </a:p>
        </p:txBody>
      </p:sp>
      <p:graphicFrame>
        <p:nvGraphicFramePr>
          <p:cNvPr id="19459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2646" cy="4754880"/>
        </p:xfrm>
        <a:graphic>
          <a:graphicData uri="http://schemas.openxmlformats.org/drawingml/2006/table">
            <a:tbl>
              <a:tblPr/>
              <a:tblGrid>
                <a:gridCol w="1889398"/>
                <a:gridCol w="6603248"/>
              </a:tblGrid>
              <a:tr h="329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Character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 byte)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Half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(16-bit short 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(32-bit 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(64-bit 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Floating point (Real)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(32-bit single-precision number)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 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(64-bit double-precision number)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Decimal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Unpacked decimal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A decimal characters string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Packed decimal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Arial" panose="020B0604020202020204" pitchFamily="34" charset="0"/>
                        </a:rPr>
                        <a:t>    4-bit to encode values 0-9, usually based on BCD code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Arial" panose="020B0604020202020204" pitchFamily="34" charset="0"/>
                        </a:rPr>
                        <a:t>    A two decimal digits packed into each byte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2048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Registers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Operations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false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Operations: Types of Instructions</a:t>
            </a:r>
            <a:endParaRPr lang="en-US" altLang="zh-CN"/>
          </a:p>
        </p:txBody>
      </p:sp>
      <p:graphicFrame>
        <p:nvGraphicFramePr>
          <p:cNvPr id="21507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525964"/>
        </p:xfrm>
        <a:graphic>
          <a:graphicData uri="http://schemas.openxmlformats.org/drawingml/2006/table">
            <a:tbl>
              <a:tblPr/>
              <a:tblGrid>
                <a:gridCol w="2893298"/>
                <a:gridCol w="5599827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Operations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Arithmetic &amp; logical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Integer: ADD, AND, OR,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Data transfer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LOADS and STORES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Control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JUMP, CALL, RETURN TRAPS,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System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OS call, virtual memory instructions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Floating point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Floating point: ADD, AND, OR,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Decimal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Decimal: ADD, AND, conversion,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String: MOVE, COMP, SEARCH,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Graphics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Pixel operations, compression,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Top 10 Instructions for x86 (SPECint92)</a:t>
            </a:r>
            <a:endParaRPr lang="en-US" altLang="zh-CN" dirty="0"/>
          </a:p>
        </p:txBody>
      </p:sp>
      <p:graphicFrame>
        <p:nvGraphicFramePr>
          <p:cNvPr id="24579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726698"/>
        </p:xfrm>
        <a:graphic>
          <a:graphicData uri="http://schemas.openxmlformats.org/drawingml/2006/table">
            <a:tbl>
              <a:tblPr/>
              <a:tblGrid>
                <a:gridCol w="779636"/>
                <a:gridCol w="2925171"/>
                <a:gridCol w="4788318"/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80x86 instruction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Integer average( % total executed)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load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conditional branch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compare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store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move register-register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call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total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Branch Instructions</a:t>
            </a:r>
            <a:endParaRPr lang="zh-CN" altLang="en-US"/>
          </a:p>
        </p:txBody>
      </p:sp>
      <p:sp>
        <p:nvSpPr>
          <p:cNvPr id="2048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Conditional branch -- branch</a:t>
            </a:r>
            <a:endParaRPr lang="zh-CN" altLang="en-US"/>
          </a:p>
          <a:p>
            <a:r>
              <a:rPr lang="zh-CN" altLang="en-US"/>
              <a:t>Unconditional branch -- jump</a:t>
            </a:r>
            <a:endParaRPr lang="zh-CN" altLang="en-US"/>
          </a:p>
          <a:p>
            <a:r>
              <a:rPr lang="zh-CN" altLang="en-US"/>
              <a:t>Call</a:t>
            </a:r>
            <a:endParaRPr lang="zh-CN" altLang="en-US"/>
          </a:p>
          <a:p>
            <a:r>
              <a:rPr lang="zh-CN" altLang="en-US"/>
              <a:t>Return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The Frequencies of Control Flow Instructions</a:t>
            </a:r>
            <a:endParaRPr lang="en-US" altLang="zh-CN"/>
          </a:p>
        </p:txBody>
      </p:sp>
      <p:pic>
        <p:nvPicPr>
          <p:cNvPr id="21507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325438" y="1898849"/>
            <a:ext cx="8493125" cy="3949303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/>
              <a:t>Methods to Evaluation Branch Conditions</a:t>
            </a:r>
            <a:endParaRPr lang="en-US" altLang="zh-CN"/>
          </a:p>
        </p:txBody>
      </p:sp>
      <p:graphicFrame>
        <p:nvGraphicFramePr>
          <p:cNvPr id="27651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774767"/>
        </p:xfrm>
        <a:graphic>
          <a:graphicData uri="http://schemas.openxmlformats.org/drawingml/2006/table">
            <a:tbl>
              <a:tblPr/>
              <a:tblGrid>
                <a:gridCol w="2836157"/>
                <a:gridCol w="5656968"/>
              </a:tblGrid>
              <a:tr h="75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How condition is tested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24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Condition code (CC)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Special bits are set by ALU operations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Condition register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Set arbitrary register with the result of a comparison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3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Compare and branch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is part of the compare</a:t>
                      </a: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2355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Distances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Branch distances in terms of number of instructions between the target and the branch instruction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Picture 3"/>
          <p:cNvPicPr>
            <a:picLocks noGrp="true" noChangeAspect="true" noChangeArrowheads="true"/>
          </p:cNvPicPr>
          <p:nvPr>
            <p:ph sz="half" idx="13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25877" y="1262062"/>
            <a:ext cx="8495412" cy="34831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51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October </a:t>
            </a:r>
            <a:r>
              <a:rPr lang="en-US" altLang="zh-CN" dirty="0"/>
              <a:t>21</a:t>
            </a:r>
            <a:r>
              <a:rPr lang="zh-CN" altLang="en-US" dirty="0"/>
              <a:t>, 20</a:t>
            </a:r>
            <a:r>
              <a:rPr lang="en-US" altLang="zh-CN" dirty="0"/>
              <a:t>20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Frequency of Conditional Branches</a:t>
            </a:r>
            <a:endParaRPr lang="en-US" altLang="zh-CN" dirty="0"/>
          </a:p>
        </p:txBody>
      </p:sp>
      <p:pic>
        <p:nvPicPr>
          <p:cNvPr id="24579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1530161" y="1571625"/>
            <a:ext cx="6083678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307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Registers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Addressing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false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Pop Addressing Modes</a:t>
            </a:r>
            <a:endParaRPr lang="en-US" altLang="zh-CN"/>
          </a:p>
        </p:txBody>
      </p:sp>
      <p:graphicFrame>
        <p:nvGraphicFramePr>
          <p:cNvPr id="31747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805528"/>
        </p:xfrm>
        <a:graphic>
          <a:graphicData uri="http://schemas.openxmlformats.org/drawingml/2006/table">
            <a:tbl>
              <a:tblPr/>
              <a:tblGrid>
                <a:gridCol w="2685755"/>
                <a:gridCol w="2975816"/>
                <a:gridCol w="2831554"/>
              </a:tblGrid>
              <a:tr h="437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Addressing mode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 instruction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Usage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Register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R3,R4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Value is in register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Immediate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R4,#3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Constants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Displacement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R4,100(R1)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Local variables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Register indirect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R4,(R1)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Pointers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Indexed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R3,(R1+R2)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Array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Direct or absolute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R1,(1001)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Static data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Mem. Indirect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R1,@(R3)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Pointers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Auto increment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R1,(R2)+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Stepping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Auto decrement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R1,-(R2)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As inc.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Scaled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R1,100(R2)(R3)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 index array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 dirty="0"/>
              <a:t>ACA202 © ZHANG Chun-yuan, Fall 2020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Operand</a:t>
            </a:r>
            <a:endParaRPr lang="en-US" altLang="zh-CN"/>
          </a:p>
        </p:txBody>
      </p:sp>
      <p:pic>
        <p:nvPicPr>
          <p:cNvPr id="27651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179388" y="1942747"/>
            <a:ext cx="8785225" cy="3667831"/>
          </a:xfrm>
        </p:spPr>
      </p:pic>
      <p:sp>
        <p:nvSpPr>
          <p:cNvPr id="27652" name="Rectangle 4"/>
          <p:cNvSpPr>
            <a:spLocks noChangeArrowheads="true"/>
          </p:cNvSpPr>
          <p:nvPr/>
        </p:nvSpPr>
        <p:spPr bwMode="auto">
          <a:xfrm>
            <a:off x="457200" y="1628775"/>
            <a:ext cx="517842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00FF"/>
                </a:solidFill>
                <a:ea typeface="楷体_GB2312" pitchFamily="1" charset="-122"/>
              </a:rPr>
              <a:t>About one-quarter of data transfers and ALU operations have an immediate operand</a:t>
            </a:r>
            <a:endParaRPr kumimoji="0" lang="en-US" altLang="zh-CN" sz="1800" b="1">
              <a:solidFill>
                <a:srgbClr val="FF00FF"/>
              </a:solidFill>
              <a:ea typeface="楷体_GB2312" pitchFamily="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Immediate Values</a:t>
            </a:r>
            <a:endParaRPr lang="en-US" altLang="zh-CN"/>
          </a:p>
        </p:txBody>
      </p:sp>
      <p:pic>
        <p:nvPicPr>
          <p:cNvPr id="28675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918363" y="1571625"/>
            <a:ext cx="7307275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28676" name="Rectangle 4"/>
          <p:cNvSpPr>
            <a:spLocks noChangeArrowheads="true"/>
          </p:cNvSpPr>
          <p:nvPr/>
        </p:nvSpPr>
        <p:spPr bwMode="auto">
          <a:xfrm>
            <a:off x="5552363" y="1982241"/>
            <a:ext cx="35290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16 bits would capture about 80% and 8 bits about 50% of </a:t>
            </a:r>
            <a:r>
              <a:rPr kumimoji="0" lang="en-US" altLang="zh-CN" sz="2000" dirty="0" err="1">
                <a:solidFill>
                  <a:srgbClr val="FF00FF"/>
                </a:solidFill>
                <a:ea typeface="楷体_GB2312" pitchFamily="1" charset="-122"/>
              </a:rPr>
              <a:t>immediates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about 20% to 25% were longer than 16 bits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Use of Memory Addressing Modes</a:t>
            </a:r>
            <a:endParaRPr lang="en-US" altLang="zh-CN"/>
          </a:p>
        </p:txBody>
      </p:sp>
      <p:pic>
        <p:nvPicPr>
          <p:cNvPr id="29699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453917" y="1571625"/>
            <a:ext cx="8236166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29700" name="Rectangle 4"/>
          <p:cNvSpPr>
            <a:spLocks noChangeArrowheads="true"/>
          </p:cNvSpPr>
          <p:nvPr/>
        </p:nvSpPr>
        <p:spPr bwMode="auto">
          <a:xfrm>
            <a:off x="5623144" y="1493838"/>
            <a:ext cx="33813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  Almost all the memory indirect references use displacement mode as the base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  Displacement mode includes all displacement lengths (8, 16, and 32 bits)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Displacement Values Distributions</a:t>
            </a:r>
            <a:endParaRPr lang="en-US" altLang="zh-CN"/>
          </a:p>
        </p:txBody>
      </p:sp>
      <p:pic>
        <p:nvPicPr>
          <p:cNvPr id="30723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539355" y="1571625"/>
            <a:ext cx="8065291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4"/>
          <p:cNvSpPr>
            <a:spLocks noChangeArrowheads="true"/>
          </p:cNvSpPr>
          <p:nvPr/>
        </p:nvSpPr>
        <p:spPr bwMode="auto">
          <a:xfrm>
            <a:off x="3419475" y="1778000"/>
            <a:ext cx="472122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These data were taken on the Alpha architecture with full optimization for SPEC CPU2000, showing the average of integer programs (CINT2000) and the average of floating-point programs (CFP2000)</a:t>
            </a:r>
            <a:endParaRPr kumimoji="0" lang="en-US" altLang="zh-CN" sz="2000">
              <a:solidFill>
                <a:srgbClr val="FF00FF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3686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Format of instructions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Compiler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false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Encoding an Instruction Set</a:t>
            </a:r>
            <a:endParaRPr lang="en-US" altLang="zh-CN"/>
          </a:p>
        </p:txBody>
      </p:sp>
      <p:sp>
        <p:nvSpPr>
          <p:cNvPr id="3789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fields must a instruction has?</a:t>
            </a:r>
            <a:endParaRPr lang="en-US" altLang="zh-CN"/>
          </a:p>
          <a:p>
            <a:r>
              <a:rPr lang="en-US" altLang="zh-CN"/>
              <a:t>How big the operations fields?</a:t>
            </a:r>
            <a:endParaRPr lang="en-US" altLang="zh-CN"/>
          </a:p>
          <a:p>
            <a:r>
              <a:rPr lang="en-US" altLang="zh-CN"/>
              <a:t>How many address fields must it has?</a:t>
            </a:r>
            <a:endParaRPr lang="en-US" altLang="zh-CN"/>
          </a:p>
          <a:p>
            <a:r>
              <a:rPr lang="en-US" altLang="zh-CN"/>
              <a:t>How long a address field ought to be?</a:t>
            </a:r>
            <a:endParaRPr lang="en-US" altLang="zh-CN"/>
          </a:p>
          <a:p>
            <a:r>
              <a:rPr lang="en-US" altLang="zh-CN"/>
              <a:t>Something else?</a:t>
            </a:r>
            <a:endParaRPr lang="en-US" altLang="zh-CN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false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/>
              <a:t>Three Basic Variations in Instruction Encoding</a:t>
            </a:r>
            <a:endParaRPr lang="en-US" altLang="zh-CN"/>
          </a:p>
        </p:txBody>
      </p:sp>
      <p:pic>
        <p:nvPicPr>
          <p:cNvPr id="12" name="内容占位符 11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981" y="1571625"/>
            <a:ext cx="7414038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: 圆角 9"/>
          <p:cNvSpPr/>
          <p:nvPr>
            <p:custDataLst>
              <p:tags r:id="rId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标题 1"/>
          <p:cNvSpPr txBox="true">
            <a:spLocks noChangeArrowheads="true"/>
          </p:cNvSpPr>
          <p:nvPr/>
        </p:nvSpPr>
        <p:spPr>
          <a:xfrm>
            <a:off x="686169" y="698500"/>
            <a:ext cx="7947422" cy="527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/>
              <a:t>Quiz 1 - Functions of X Y Z … 2min</a:t>
            </a:r>
            <a:endParaRPr lang="zh-CN" altLang="en-US" dirty="0"/>
          </a:p>
        </p:txBody>
      </p:sp>
      <p:pic>
        <p:nvPicPr>
          <p:cNvPr id="18" name="内容占位符 9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206500" y="1355725"/>
            <a:ext cx="6556777" cy="4859338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ypeText"/>
            <p:cNvSpPr txBox="true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4" name="TipText"/>
            <p:cNvSpPr txBox="true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  <a:endParaRPr lang="en-US" altLang="zh-CN"/>
          </a:p>
        </p:txBody>
      </p:sp>
      <p:sp>
        <p:nvSpPr>
          <p:cNvPr id="3481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manufacturers offered a new  hybrid version of their RISC instruction sets</a:t>
            </a:r>
            <a:endParaRPr lang="en-US" altLang="zh-CN"/>
          </a:p>
          <a:p>
            <a:pPr lvl="1"/>
            <a:r>
              <a:rPr lang="en-US" altLang="zh-CN"/>
              <a:t>With both 16-bit and 32-bit instructions, even 64-bit</a:t>
            </a:r>
            <a:endParaRPr lang="en-US" altLang="zh-CN"/>
          </a:p>
          <a:p>
            <a:pPr lvl="1"/>
            <a:r>
              <a:rPr lang="en-US" altLang="zh-CN"/>
              <a:t>The narrow instructions support</a:t>
            </a:r>
            <a:endParaRPr lang="en-US" altLang="zh-CN"/>
          </a:p>
          <a:p>
            <a:pPr lvl="2"/>
            <a:r>
              <a:rPr lang="en-US" altLang="zh-CN"/>
              <a:t>Fewer operations</a:t>
            </a:r>
            <a:endParaRPr lang="en-US" altLang="zh-CN"/>
          </a:p>
          <a:p>
            <a:pPr lvl="2"/>
            <a:r>
              <a:rPr lang="en-US" altLang="zh-CN"/>
              <a:t>Smaller address and immediate fields</a:t>
            </a:r>
            <a:endParaRPr lang="en-US" altLang="zh-CN"/>
          </a:p>
          <a:p>
            <a:pPr lvl="2"/>
            <a:r>
              <a:rPr lang="en-US" altLang="zh-CN"/>
              <a:t>Fewer registers</a:t>
            </a:r>
            <a:endParaRPr lang="en-US" altLang="zh-CN"/>
          </a:p>
          <a:p>
            <a:pPr lvl="2"/>
            <a:r>
              <a:rPr lang="en-US" altLang="zh-CN"/>
              <a:t>Two-address format</a:t>
            </a:r>
            <a:endParaRPr lang="en-US" altLang="zh-CN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  <a:endParaRPr lang="en-US" altLang="zh-CN"/>
          </a:p>
        </p:txBody>
      </p:sp>
      <p:sp>
        <p:nvSpPr>
          <p:cNvPr id="3584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ARM Thumb and MIPS MIPS16, which both claim a code size reduction of up to 40%</a:t>
            </a:r>
            <a:endParaRPr lang="en-US" altLang="zh-CN" sz="2800" dirty="0"/>
          </a:p>
          <a:p>
            <a:pPr lvl="1"/>
            <a:r>
              <a:rPr lang="en-US" altLang="zh-CN" sz="2400" dirty="0"/>
              <a:t>Instruction caches act as if they are about 25% larger</a:t>
            </a:r>
            <a:endParaRPr lang="en-US" altLang="zh-CN" sz="2400" dirty="0"/>
          </a:p>
          <a:p>
            <a:r>
              <a:rPr lang="en-US" altLang="zh-CN" sz="2800" dirty="0"/>
              <a:t>IBM's </a:t>
            </a:r>
            <a:r>
              <a:rPr lang="en-US" altLang="zh-CN" sz="2800" dirty="0" err="1"/>
              <a:t>CodePack</a:t>
            </a:r>
            <a:r>
              <a:rPr lang="en-US" altLang="zh-CN" sz="2800" dirty="0"/>
              <a:t>: compresses its standard instruction set</a:t>
            </a:r>
            <a:endParaRPr lang="en-US" altLang="zh-CN" sz="2800" dirty="0"/>
          </a:p>
          <a:p>
            <a:pPr lvl="1"/>
            <a:r>
              <a:rPr lang="en-US" altLang="zh-CN" sz="2400" dirty="0"/>
              <a:t>An overall performance cost of 10%, resulting in a code size reduction of 35% to 40%</a:t>
            </a:r>
            <a:endParaRPr lang="en-US" altLang="zh-CN" sz="2400" dirty="0"/>
          </a:p>
          <a:p>
            <a:r>
              <a:rPr lang="en-US" altLang="zh-CN" sz="2800" dirty="0"/>
              <a:t>Hitachi invented a fixed 16-bit RISC instruction set, called </a:t>
            </a:r>
            <a:r>
              <a:rPr lang="en-US" altLang="zh-CN" sz="2800" dirty="0" err="1"/>
              <a:t>SuperH</a:t>
            </a:r>
            <a:endParaRPr lang="en-US" altLang="zh-CN" sz="2800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"Typical" RISC ISA</a:t>
            </a:r>
            <a:endParaRPr lang="en-US" altLang="zh-CN"/>
          </a:p>
        </p:txBody>
      </p:sp>
      <p:sp>
        <p:nvSpPr>
          <p:cNvPr id="36867" name="Rectangle 3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32-bit fixed format instruction</a:t>
            </a:r>
            <a:endParaRPr lang="en-US" altLang="zh-CN"/>
          </a:p>
          <a:p>
            <a:r>
              <a:rPr lang="en-US" altLang="zh-CN"/>
              <a:t>32 32-bit GPR (R0 == 0, DP takes pair)</a:t>
            </a:r>
            <a:endParaRPr lang="en-US" altLang="zh-CN"/>
          </a:p>
          <a:p>
            <a:r>
              <a:rPr lang="en-US" altLang="zh-CN"/>
              <a:t>3-address, reg-reg arithmetic instruction</a:t>
            </a:r>
            <a:endParaRPr lang="en-US" altLang="zh-CN"/>
          </a:p>
          <a:p>
            <a:r>
              <a:rPr lang="en-US" altLang="zh-CN"/>
              <a:t>Single address mode for load/store</a:t>
            </a:r>
            <a:endParaRPr lang="en-US" altLang="zh-CN"/>
          </a:p>
          <a:p>
            <a:r>
              <a:rPr lang="en-US" altLang="zh-CN"/>
              <a:t>Simple branch conditions</a:t>
            </a:r>
            <a:endParaRPr lang="en-US" altLang="zh-CN"/>
          </a:p>
          <a:p>
            <a:r>
              <a:rPr lang="en-US" altLang="zh-CN"/>
              <a:t>Delayed branch</a:t>
            </a:r>
            <a:endParaRPr lang="en-US" altLang="zh-CN"/>
          </a:p>
          <a:p>
            <a:r>
              <a:rPr lang="en-US" altLang="zh-CN"/>
              <a:t>SPARC, MIPS, HP PA, DEC Alpha, IBM PowerPC, CDC6600, CDC7600, Cray-1, Cray-2...</a:t>
            </a:r>
            <a:endParaRPr lang="en-US" altLang="zh-CN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 altLang="zh-CN" dirty="0"/>
              <a:t>Instruction Format</a:t>
            </a:r>
            <a:endParaRPr lang="en-US" altLang="zh-CN" dirty="0"/>
          </a:p>
        </p:txBody>
      </p:sp>
      <p:pic>
        <p:nvPicPr>
          <p:cNvPr id="3" name="内容占位符 2"/>
          <p:cNvPicPr>
            <a:picLocks noGrp="true" noChangeAspect="true"/>
          </p:cNvPicPr>
          <p:nvPr>
            <p:ph sz="half"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08" y="1665288"/>
            <a:ext cx="3234522" cy="4691062"/>
          </a:xfrm>
        </p:spPr>
      </p:pic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These four formats are found in all five architectures</a:t>
            </a:r>
            <a:endParaRPr lang="en-US" altLang="zh-CN" dirty="0"/>
          </a:p>
          <a:p>
            <a:pPr lvl="1"/>
            <a:r>
              <a:rPr lang="en-US" altLang="zh-CN" dirty="0"/>
              <a:t>Op = the main opcode</a:t>
            </a:r>
            <a:endParaRPr lang="en-US" altLang="zh-CN" dirty="0"/>
          </a:p>
          <a:p>
            <a:pPr lvl="1"/>
            <a:r>
              <a:rPr lang="en-US" altLang="zh-CN" dirty="0" err="1"/>
              <a:t>Opx</a:t>
            </a:r>
            <a:r>
              <a:rPr lang="en-US" altLang="zh-CN" dirty="0"/>
              <a:t> = an opcode extension</a:t>
            </a:r>
            <a:endParaRPr lang="en-US" altLang="zh-CN" dirty="0"/>
          </a:p>
          <a:p>
            <a:pPr lvl="1"/>
            <a:r>
              <a:rPr lang="en-US" altLang="zh-CN" dirty="0"/>
              <a:t>Rd = the destination register</a:t>
            </a:r>
            <a:endParaRPr lang="en-US" altLang="zh-CN" dirty="0"/>
          </a:p>
          <a:p>
            <a:pPr lvl="1"/>
            <a:r>
              <a:rPr lang="en-US" altLang="zh-CN" dirty="0"/>
              <a:t>Rs1 = source register 1</a:t>
            </a:r>
            <a:endParaRPr lang="en-US" altLang="zh-CN" dirty="0"/>
          </a:p>
          <a:p>
            <a:pPr lvl="1"/>
            <a:r>
              <a:rPr lang="en-US" altLang="zh-CN" dirty="0"/>
              <a:t>Rs2 = source register 2</a:t>
            </a:r>
            <a:endParaRPr lang="en-US" altLang="zh-CN" dirty="0"/>
          </a:p>
          <a:p>
            <a:pPr lvl="1"/>
            <a:r>
              <a:rPr lang="en-US" altLang="zh-CN" dirty="0"/>
              <a:t>Const = a constant</a:t>
            </a:r>
            <a:endParaRPr lang="en-US" altLang="zh-CN" dirty="0"/>
          </a:p>
          <a:p>
            <a:pPr lvl="2"/>
            <a:r>
              <a:rPr lang="en-US" altLang="zh-CN" dirty="0"/>
              <a:t>used as an immediate, address, mask, or sift amount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8CCCF840-2BB1-45EC-BDEA-DE825D6ADB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Distribution of Data Accesses by Size</a:t>
            </a:r>
            <a:endParaRPr lang="en-US" altLang="zh-CN"/>
          </a:p>
        </p:txBody>
      </p:sp>
      <p:pic>
        <p:nvPicPr>
          <p:cNvPr id="38915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25438" y="1882924"/>
            <a:ext cx="8493125" cy="3981152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3686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Compiler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false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The Structure of Compilers</a:t>
            </a:r>
            <a:endParaRPr lang="en-US" altLang="zh-CN" dirty="0"/>
          </a:p>
        </p:txBody>
      </p:sp>
      <p:pic>
        <p:nvPicPr>
          <p:cNvPr id="39939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854206" y="1514475"/>
            <a:ext cx="7435588" cy="49736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Major Types of Optimizations and Examples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705" y="1571625"/>
            <a:ext cx="6022590" cy="4859338"/>
          </a:xfrm>
        </p:spPr>
      </p:pic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Change in ICs: Compiler Optimization Levels</a:t>
            </a:r>
            <a:endParaRPr lang="en-US" altLang="zh-CN" dirty="0"/>
          </a:p>
        </p:txBody>
      </p:sp>
      <p:pic>
        <p:nvPicPr>
          <p:cNvPr id="40963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357188" y="1640999"/>
            <a:ext cx="8429625" cy="4720590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Lineage of RISC Instruction Sets</a:t>
            </a:r>
            <a:endParaRPr lang="en-US" altLang="zh-CN"/>
          </a:p>
        </p:txBody>
      </p:sp>
      <p:pic>
        <p:nvPicPr>
          <p:cNvPr id="41987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870032" y="1514475"/>
            <a:ext cx="7403938" cy="49736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>
            <p:custDataLst>
              <p:tags r:id="rId1"/>
            </p:custDataLst>
          </p:nvPr>
        </p:nvSpPr>
        <p:spPr>
          <a:xfrm>
            <a:off x="914400" y="635000"/>
            <a:ext cx="7315200" cy="4197131"/>
          </a:xfrm>
          <a:prstGeom prst="rect">
            <a:avLst/>
          </a:prstGeom>
          <a:noFill/>
        </p:spPr>
        <p:txBody>
          <a:bodyPr vert="horz" wrap="square" rtlCol="0" anchor="ctr" anchorCtr="false">
            <a:noAutofit/>
          </a:bodyPr>
          <a:lstStyle/>
          <a:p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32-bit address</a:t>
            </a:r>
            <a:endParaRPr lang="en-US" altLang="zh-CN" dirty="0"/>
          </a:p>
          <a:p>
            <a:pPr lvl="1"/>
            <a:r>
              <a:rPr lang="en-US" altLang="zh-CN" dirty="0"/>
              <a:t>8-bit cell</a:t>
            </a:r>
            <a:endParaRPr lang="en-US" altLang="zh-CN" dirty="0"/>
          </a:p>
          <a:p>
            <a:r>
              <a:rPr lang="en-US" altLang="zh-CN" dirty="0"/>
              <a:t>Register</a:t>
            </a:r>
            <a:endParaRPr lang="en-US" altLang="zh-CN" dirty="0"/>
          </a:p>
          <a:p>
            <a:pPr lvl="1"/>
            <a:r>
              <a:rPr lang="en-US" altLang="zh-CN" dirty="0"/>
              <a:t>32 32-bit</a:t>
            </a:r>
            <a:endParaRPr lang="en-US" altLang="zh-CN" dirty="0"/>
          </a:p>
          <a:p>
            <a:r>
              <a:rPr lang="en-US" altLang="zh-CN" dirty="0"/>
              <a:t>Program</a:t>
            </a:r>
            <a:endParaRPr lang="en-US" altLang="zh-CN" dirty="0"/>
          </a:p>
          <a:p>
            <a:pPr lvl="1"/>
            <a:r>
              <a:rPr lang="en-US" altLang="zh-CN" dirty="0"/>
              <a:t>Add the number in memory address 0 and 1 to address 3</a:t>
            </a:r>
            <a:endParaRPr lang="en-US" altLang="zh-CN" dirty="0"/>
          </a:p>
          <a:p>
            <a:pPr lvl="1"/>
            <a:r>
              <a:rPr lang="en-US" altLang="zh-CN" dirty="0"/>
              <a:t>Load r1, #0</a:t>
            </a:r>
            <a:endParaRPr lang="en-US" altLang="zh-CN" dirty="0"/>
          </a:p>
          <a:p>
            <a:pPr lvl="1"/>
            <a:r>
              <a:rPr lang="en-US" altLang="zh-CN" dirty="0"/>
              <a:t>Load r2, #1</a:t>
            </a:r>
            <a:endParaRPr lang="en-US" altLang="zh-CN" dirty="0"/>
          </a:p>
          <a:p>
            <a:pPr lvl="1"/>
            <a:r>
              <a:rPr lang="en-US" altLang="zh-CN" dirty="0"/>
              <a:t>Add r3, r1, r2</a:t>
            </a:r>
            <a:endParaRPr lang="en-US" altLang="zh-CN" dirty="0"/>
          </a:p>
          <a:p>
            <a:pPr lvl="1"/>
            <a:r>
              <a:rPr lang="en-US" altLang="zh-CN" dirty="0"/>
              <a:t>Store r3, #3</a:t>
            </a:r>
            <a:endParaRPr lang="en-US" altLang="zh-CN" dirty="0"/>
          </a:p>
        </p:txBody>
      </p:sp>
      <p:sp>
        <p:nvSpPr>
          <p:cNvPr id="8" name="文本框 7"/>
          <p:cNvSpPr txBox="true"/>
          <p:nvPr>
            <p:custDataLst>
              <p:tags r:id="rId2"/>
            </p:custDataLst>
          </p:nvPr>
        </p:nvSpPr>
        <p:spPr>
          <a:xfrm>
            <a:off x="5778062" y="3588337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true"/>
          <p:nvPr>
            <p:custDataLst>
              <p:tags r:id="rId3"/>
            </p:custDataLst>
          </p:nvPr>
        </p:nvSpPr>
        <p:spPr>
          <a:xfrm>
            <a:off x="5778062" y="4102887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true"/>
          <p:nvPr>
            <p:custDataLst>
              <p:tags r:id="rId4"/>
            </p:custDataLst>
          </p:nvPr>
        </p:nvSpPr>
        <p:spPr>
          <a:xfrm>
            <a:off x="5778062" y="4635894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完成了，结果不明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true"/>
          <p:nvPr>
            <p:custDataLst>
              <p:tags r:id="rId5"/>
            </p:custDataLst>
          </p:nvPr>
        </p:nvSpPr>
        <p:spPr>
          <a:xfrm>
            <a:off x="5778062" y="5168901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没完成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true"/>
          </p:cNvSpPr>
          <p:nvPr>
            <p:custDataLst>
              <p:tags r:id="rId6"/>
            </p:custDataLst>
          </p:nvPr>
        </p:nvSpPr>
        <p:spPr>
          <a:xfrm>
            <a:off x="5063687" y="3652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true"/>
          </p:cNvSpPr>
          <p:nvPr>
            <p:custDataLst>
              <p:tags r:id="rId7"/>
            </p:custDataLst>
          </p:nvPr>
        </p:nvSpPr>
        <p:spPr>
          <a:xfrm>
            <a:off x="5063687" y="41671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true"/>
          </p:cNvSpPr>
          <p:nvPr>
            <p:custDataLst>
              <p:tags r:id="rId8"/>
            </p:custDataLst>
          </p:nvPr>
        </p:nvSpPr>
        <p:spPr>
          <a:xfrm>
            <a:off x="5063687" y="470018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true"/>
          </p:cNvSpPr>
          <p:nvPr>
            <p:custDataLst>
              <p:tags r:id="rId9"/>
            </p:custDataLst>
          </p:nvPr>
        </p:nvSpPr>
        <p:spPr>
          <a:xfrm>
            <a:off x="5063687" y="5233194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true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true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Berkeley New ISA, RISC-V</a:t>
            </a:r>
            <a:endParaRPr lang="en-US" altLang="zh-CN"/>
          </a:p>
        </p:txBody>
      </p:sp>
      <p:sp>
        <p:nvSpPr>
          <p:cNvPr id="4301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RISC-V is a new simple, clean, extensible ISA we developed at Berkeley for education and research</a:t>
            </a:r>
            <a:endParaRPr lang="en-US" altLang="zh-CN" dirty="0"/>
          </a:p>
          <a:p>
            <a:pPr lvl="1"/>
            <a:r>
              <a:rPr lang="en-US" altLang="zh-CN" dirty="0"/>
              <a:t>RISC-I/II, Berkeley RISC implementations</a:t>
            </a:r>
            <a:endParaRPr lang="en-US" altLang="zh-CN" dirty="0"/>
          </a:p>
          <a:p>
            <a:pPr lvl="1"/>
            <a:r>
              <a:rPr lang="en-US" altLang="zh-CN" dirty="0"/>
              <a:t>Berkeley research machines SOAR/SPUR considered RISC-III/IV </a:t>
            </a:r>
            <a:endParaRPr lang="en-US" altLang="zh-CN" dirty="0"/>
          </a:p>
          <a:p>
            <a:r>
              <a:rPr lang="en-US" altLang="zh-CN" dirty="0"/>
              <a:t>Both of the dominant ISAs (x86 and ARM) are too complex to use for teaching</a:t>
            </a:r>
            <a:endParaRPr lang="en-US" altLang="zh-CN" dirty="0"/>
          </a:p>
          <a:p>
            <a:r>
              <a:rPr lang="en-US" altLang="zh-CN" dirty="0"/>
              <a:t>RISC-V ISA manual available on web page</a:t>
            </a:r>
            <a:endParaRPr lang="en-US" altLang="zh-CN" dirty="0"/>
          </a:p>
          <a:p>
            <a:r>
              <a:rPr lang="en-US" altLang="zh-CN" dirty="0"/>
              <a:t>Full GCC-based tool chain available</a:t>
            </a:r>
            <a:endParaRPr lang="en-US" altLang="zh-CN" dirty="0"/>
          </a:p>
          <a:p>
            <a:r>
              <a:rPr lang="en-US" altLang="zh-CN" dirty="0"/>
              <a:t>Version 1.0 published on March 28, 2012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Originator: Professor </a:t>
            </a:r>
            <a:r>
              <a:rPr lang="en-US" altLang="zh-CN" dirty="0" err="1"/>
              <a:t>Krste</a:t>
            </a:r>
            <a:r>
              <a:rPr lang="en-US" altLang="zh-CN" dirty="0"/>
              <a:t> </a:t>
            </a:r>
            <a:r>
              <a:rPr lang="en-US" altLang="zh-CN" dirty="0" err="1"/>
              <a:t>Asanovic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 rotWithShape="true">
          <a:blip r:embed="rId1"/>
          <a:srcRect t="14206"/>
          <a:stretch>
            <a:fillRect/>
          </a:stretch>
        </p:blipFill>
        <p:spPr>
          <a:xfrm>
            <a:off x="551288" y="1571625"/>
            <a:ext cx="8041425" cy="4859338"/>
          </a:xfrm>
        </p:spPr>
      </p:pic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Hot It Is?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true"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63464" y="1665288"/>
            <a:ext cx="3777935" cy="4691062"/>
          </a:xfr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6039335" y="3805799"/>
              <a:ext cx="952672" cy="4100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6039335" y="3805799"/>
                <a:ext cx="952672" cy="410040"/>
              </a:xfrm>
              <a:prstGeom prst="rect"/>
            </p:spPr>
          </p:pic>
        </mc:Fallback>
      </mc:AlternateContent>
      <p:pic>
        <p:nvPicPr>
          <p:cNvPr id="13" name="内容占位符 12"/>
          <p:cNvPicPr>
            <a:picLocks noGrp="true" noChangeAspect="true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60308" y="1665288"/>
            <a:ext cx="4062521" cy="4691062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Summit 2019 and 2020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8288" y="2661126"/>
            <a:ext cx="4246562" cy="2699386"/>
          </a:xfrm>
        </p:spPr>
      </p:pic>
      <p:pic>
        <p:nvPicPr>
          <p:cNvPr id="9" name="内容占位符 8"/>
          <p:cNvPicPr>
            <a:picLocks noGrp="true"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270632"/>
            <a:ext cx="4246563" cy="3480374"/>
          </a:xfr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RISC-V Instruction Set Manual</a:t>
            </a:r>
            <a:endParaRPr lang="en-US" altLang="zh-CN"/>
          </a:p>
        </p:txBody>
      </p:sp>
      <p:sp>
        <p:nvSpPr>
          <p:cNvPr id="4403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RISC-V is a new ISA designed to support computer architecture research and education</a:t>
            </a:r>
            <a:endParaRPr lang="zh-CN" altLang="en-US"/>
          </a:p>
          <a:p>
            <a:r>
              <a:rPr lang="zh-CN" altLang="en-US"/>
              <a:t>Our goals in defining RISC-V include:</a:t>
            </a:r>
            <a:endParaRPr lang="zh-CN" altLang="en-US"/>
          </a:p>
          <a:p>
            <a:pPr lvl="1"/>
            <a:r>
              <a:rPr lang="zh-CN" altLang="en-US"/>
              <a:t>Provide a realistic but open ISA that captures important details of commercial general-purpose ISA designs and that is suitable for direct hardware implementation.</a:t>
            </a:r>
            <a:endParaRPr lang="zh-CN" altLang="en-US"/>
          </a:p>
          <a:p>
            <a:pPr lvl="1"/>
            <a:r>
              <a:rPr lang="zh-CN" altLang="en-US"/>
              <a:t>Provide a small but complete base ISA that avoids “over-architecting” for a particular microarchitecture style (e.g., microcoded, in-order, decoupled, out-of-order) or implementation technology (e.g., full-custom, ASIC, FPGA), but which allows efficient implementation in any of these</a:t>
            </a:r>
            <a:endParaRPr lang="zh-CN" altLang="en-US"/>
          </a:p>
          <a:p>
            <a:pPr lvl="1"/>
            <a:r>
              <a:rPr lang="zh-CN" altLang="en-US"/>
              <a:t>Support both 32-bit and 64-bit address space variants for applications, operating system kernels, and hardware implementations.</a:t>
            </a:r>
            <a:endParaRPr lang="zh-CN" altLang="en-US"/>
          </a:p>
          <a:p>
            <a:pPr lvl="1"/>
            <a:r>
              <a:rPr lang="zh-CN" altLang="en-US"/>
              <a:t>Support highly-parallel multicore or manycore implementations, including heterogeneous multiprocessors.</a:t>
            </a:r>
            <a:endParaRPr lang="zh-CN" altLang="en-US"/>
          </a:p>
          <a:p>
            <a:pPr lvl="1"/>
            <a:r>
              <a:rPr lang="zh-CN" altLang="en-US"/>
              <a:t>Support an efficient dense instruction encoding with variable-length instructions, improving performance and reducing energy and code size.</a:t>
            </a:r>
            <a:endParaRPr lang="zh-CN" altLang="en-US"/>
          </a:p>
          <a:p>
            <a:pPr lvl="1"/>
            <a:r>
              <a:rPr lang="zh-CN" altLang="en-US"/>
              <a:t>Support the revised 2008 IEEE 754 floating-point standard.</a:t>
            </a:r>
            <a:endParaRPr lang="zh-CN" altLang="en-US"/>
          </a:p>
          <a:p>
            <a:pPr lvl="1"/>
            <a:r>
              <a:rPr lang="zh-CN" altLang="en-US"/>
              <a:t>Be fully virtualizable.</a:t>
            </a:r>
            <a:endParaRPr lang="zh-CN" altLang="en-US"/>
          </a:p>
          <a:p>
            <a:pPr lvl="1"/>
            <a:r>
              <a:rPr lang="zh-CN" altLang="en-US"/>
              <a:t>Be simple to subset for educational purposes and to reduce complexity of bringing up new implementations.</a:t>
            </a:r>
            <a:endParaRPr lang="zh-CN" altLang="en-US"/>
          </a:p>
          <a:p>
            <a:pPr lvl="1"/>
            <a:r>
              <a:rPr lang="zh-CN" altLang="en-US"/>
              <a:t>Support experimentation with user-level ISA extensions and specialized variants.</a:t>
            </a:r>
            <a:endParaRPr lang="zh-CN" altLang="en-US"/>
          </a:p>
          <a:p>
            <a:pPr lvl="1"/>
            <a:r>
              <a:rPr lang="zh-CN" altLang="en-US"/>
              <a:t>Support independent experimentation with new supervisor-level ISA designs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dirty="0"/>
              <a:t>RISC-V ISA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 fifth-generation RISC design from UC Berkeley</a:t>
            </a:r>
            <a:endParaRPr lang="en-US" dirty="0"/>
          </a:p>
          <a:p>
            <a:r>
              <a:rPr lang="en-US" dirty="0"/>
              <a:t>Realistic &amp; complete ISA, but open &amp; small</a:t>
            </a:r>
            <a:endParaRPr lang="en-US" dirty="0"/>
          </a:p>
          <a:p>
            <a:r>
              <a:rPr lang="en-US" dirty="0"/>
              <a:t>Not over-architected for a certain implementation style</a:t>
            </a:r>
            <a:endParaRPr lang="en-US" dirty="0"/>
          </a:p>
          <a:p>
            <a:r>
              <a:rPr lang="en-US" dirty="0"/>
              <a:t>Both 32-bit (RV32) and 64-bit (RV64) address-space variants</a:t>
            </a:r>
            <a:endParaRPr lang="en-US" dirty="0"/>
          </a:p>
          <a:p>
            <a:r>
              <a:rPr lang="en-US" dirty="0"/>
              <a:t>Designed for multiprocessing</a:t>
            </a:r>
            <a:endParaRPr lang="en-US" dirty="0"/>
          </a:p>
          <a:p>
            <a:r>
              <a:rPr lang="en-US" dirty="0"/>
              <a:t>Efficient instruction encoding</a:t>
            </a:r>
            <a:endParaRPr lang="en-US" dirty="0"/>
          </a:p>
          <a:p>
            <a:r>
              <a:rPr lang="en-US" dirty="0"/>
              <a:t>Easy to subset/extend for education/research</a:t>
            </a:r>
            <a:endParaRPr lang="en-US" dirty="0"/>
          </a:p>
          <a:p>
            <a:r>
              <a:rPr lang="en-US" dirty="0" err="1"/>
              <a:t>Techreport</a:t>
            </a:r>
            <a:r>
              <a:rPr lang="en-US" dirty="0"/>
              <a:t> with RISC-V spec available on class website</a:t>
            </a:r>
            <a:endParaRPr lang="en-US" dirty="0"/>
          </a:p>
          <a:p>
            <a:r>
              <a:rPr lang="en-US" dirty="0"/>
              <a:t>Increasing momentum with industry adoption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725DD4B-3B4A-AA48-9B2E-AC766D551F9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RISC-V Has Three Base Instructions Sets 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4893" y="1571625"/>
            <a:ext cx="4514214" cy="4859338"/>
          </a:xfrm>
        </p:spPr>
      </p:pic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/>
              <a:t>RV32 Processor State</a:t>
            </a:r>
            <a:endParaRPr 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Program counter (pc)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32x32-bit integer registers (x0-x31)</a:t>
            </a:r>
            <a:endParaRPr lang="en-US" altLang="zh-CN" dirty="0"/>
          </a:p>
          <a:p>
            <a:r>
              <a:rPr lang="en-US" altLang="zh-CN" dirty="0"/>
              <a:t> x0 always contains a 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32 floating-point (FP) registers (f0-f31)</a:t>
            </a:r>
            <a:endParaRPr lang="en-US" altLang="zh-CN" dirty="0"/>
          </a:p>
          <a:p>
            <a:r>
              <a:rPr lang="en-US" altLang="zh-CN" dirty="0"/>
              <a:t> each can contain a single- or double-precision FP value (32-bit or 64-bit IEEE FP)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FP status register (</a:t>
            </a:r>
            <a:r>
              <a:rPr lang="en-US" altLang="zh-CN" dirty="0" err="1"/>
              <a:t>fsr</a:t>
            </a:r>
            <a:r>
              <a:rPr lang="en-US" altLang="zh-CN" dirty="0"/>
              <a:t>), used for FP rounding mode &amp; exception reporting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Picture 5"/>
          <p:cNvPicPr>
            <a:picLocks noGrp="true" noChangeAspect="true"/>
          </p:cNvPicPr>
          <p:nvPr>
            <p:ph sz="half" idx="2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149" y="1665288"/>
            <a:ext cx="4004564" cy="4691062"/>
          </a:xfrm>
        </p:spPr>
      </p:pic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EE975AD2-AEEE-4B40-97E6-A13DA535700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en-US" altLang="zh-CN"/>
              <a:t>RISC-V Instruction Length Encoding</a:t>
            </a:r>
            <a:endParaRPr lang="en-US" altLang="zh-CN"/>
          </a:p>
        </p:txBody>
      </p:sp>
      <p:pic>
        <p:nvPicPr>
          <p:cNvPr id="45059" name="Picture 3"/>
          <p:cNvPicPr>
            <a:picLocks noGrp="true" noChangeAspect="true" noChangeArrowheads="true"/>
          </p:cNvPicPr>
          <p:nvPr>
            <p:ph sz="half"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179388" y="1540409"/>
            <a:ext cx="8785225" cy="1688031"/>
          </a:xfrm>
        </p:spPr>
      </p:pic>
      <p:sp>
        <p:nvSpPr>
          <p:cNvPr id="45060" name="Rectangle 4"/>
          <p:cNvSpPr>
            <a:spLocks noGrp="true" noChangeArrowheads="true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>
            <a:normAutofit/>
          </a:bodyPr>
          <a:lstStyle/>
          <a:p>
            <a:r>
              <a:rPr lang="en-US" altLang="zh-CN" dirty="0"/>
              <a:t>All the 32-bit instructions in the base ISA have their lowest two bits set to 11</a:t>
            </a:r>
            <a:endParaRPr lang="en-US" altLang="zh-CN" dirty="0"/>
          </a:p>
          <a:p>
            <a:r>
              <a:rPr lang="en-US" altLang="zh-CN" dirty="0"/>
              <a:t>The compressed 16-bit instruction-set extensions have their lowest two bits equal to 00, 01, or 10</a:t>
            </a:r>
            <a:endParaRPr lang="en-US" altLang="zh-CN" dirty="0"/>
          </a:p>
          <a:p>
            <a:r>
              <a:rPr lang="en-US" altLang="zh-CN" dirty="0"/>
              <a:t>Instruction-set extensions encoded with more than 32 bits have additional low-order bits set to 1</a:t>
            </a:r>
            <a:endParaRPr lang="en-US" altLang="zh-CN" dirty="0"/>
          </a:p>
        </p:txBody>
      </p:sp>
      <p:sp>
        <p:nvSpPr>
          <p:cNvPr id="8" name="日期占位符 7"/>
          <p:cNvSpPr>
            <a:spLocks noGrp="true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</p:spPr>
        <p:txBody>
          <a:bodyPr/>
          <a:lstStyle/>
          <a:p>
            <a:fld id="{1AA82FE9-DACE-486E-B0A8-1EBE2A5AE47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RISC-V Dynamic Instruction for SPECint2006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88" y="2146679"/>
            <a:ext cx="8429625" cy="3709229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AA82FE9-DACE-486E-B0A8-1EBE2A5AE47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Today</a:t>
            </a:r>
            <a:endParaRPr lang="en-US" altLang="zh-CN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Storage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Memory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Regesters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Operands</a:t>
            </a:r>
            <a:r>
              <a:rPr lang="zh-CN" altLang="en-US" dirty="0"/>
              <a:t>操作数</a:t>
            </a:r>
            <a:endParaRPr lang="en-US" altLang="zh-CN" dirty="0"/>
          </a:p>
          <a:p>
            <a:r>
              <a:rPr lang="en-US" altLang="zh-CN" dirty="0"/>
              <a:t>Operations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r>
              <a:rPr lang="zh-CN" altLang="en-US" dirty="0"/>
              <a:t>访问，寻址方式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27" name="日期占位符 2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28" name="页脚占位符 2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29" name="灯片编号占位符 2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false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7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Reading and Presentations</a:t>
            </a:r>
            <a:endParaRPr lang="zh-CN" altLang="en-US" dirty="0"/>
          </a:p>
        </p:txBody>
      </p:sp>
      <p:sp>
        <p:nvSpPr>
          <p:cNvPr id="46083" name="内容占位符 8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en-US" altLang="zh-CN" dirty="0"/>
              <a:t>Textbook</a:t>
            </a:r>
            <a:endParaRPr lang="en-US" altLang="zh-CN" dirty="0"/>
          </a:p>
          <a:p>
            <a:pPr lvl="1"/>
            <a:r>
              <a:rPr lang="en-US" altLang="zh-CN" dirty="0"/>
              <a:t>Appendix A</a:t>
            </a:r>
            <a:endParaRPr lang="en-US" altLang="zh-CN" dirty="0"/>
          </a:p>
          <a:p>
            <a:r>
              <a:rPr lang="en-US" altLang="zh-CN" dirty="0"/>
              <a:t>Two papers:</a:t>
            </a:r>
            <a:r>
              <a:rPr lang="zh-CN" altLang="en-US" dirty="0"/>
              <a:t> </a:t>
            </a:r>
            <a:r>
              <a:rPr lang="en-US" altLang="zh-CN" dirty="0"/>
              <a:t>point view arguing </a:t>
            </a:r>
            <a:endParaRPr lang="en-US" altLang="zh-CN" dirty="0"/>
          </a:p>
          <a:p>
            <a:pPr lvl="1"/>
            <a:r>
              <a:rPr lang="en-US" altLang="zh-CN" dirty="0"/>
              <a:t>Two pages of ISA maps in educoder.net</a:t>
            </a:r>
            <a:endParaRPr lang="en-US" altLang="zh-CN" dirty="0"/>
          </a:p>
          <a:p>
            <a:r>
              <a:rPr lang="en-US" altLang="zh-CN" dirty="0"/>
              <a:t>Coding</a:t>
            </a:r>
            <a:endParaRPr lang="en-US" altLang="zh-CN" dirty="0"/>
          </a:p>
          <a:p>
            <a:pPr lvl="1"/>
            <a:r>
              <a:rPr lang="en-US" altLang="zh-CN" dirty="0"/>
              <a:t>Design your own ISA</a:t>
            </a:r>
            <a:endParaRPr lang="en-US" altLang="zh-CN" dirty="0"/>
          </a:p>
          <a:p>
            <a:pPr lvl="2"/>
            <a:r>
              <a:rPr lang="en-US" altLang="zh-CN" dirty="0"/>
              <a:t>Reasonably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Describe all instructions in your ISA in Python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46087" name="Text Box 4"/>
          <p:cNvSpPr txBox="true">
            <a:spLocks noChangeArrowheads="true"/>
          </p:cNvSpPr>
          <p:nvPr/>
        </p:nvSpPr>
        <p:spPr bwMode="auto">
          <a:xfrm rot="842364">
            <a:off x="4760390" y="1752954"/>
            <a:ext cx="3716833" cy="772006"/>
          </a:xfrm>
          <a:prstGeom prst="rect">
            <a:avLst/>
          </a:prstGeom>
          <a:noFill/>
          <a:ln w="76200">
            <a:solidFill>
              <a:srgbClr val="FF0000">
                <a:alpha val="30980"/>
              </a:srgb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 dirty="0">
                <a:solidFill>
                  <a:srgbClr val="FF0000"/>
                </a:solidFill>
              </a:rPr>
              <a:t>Homeworks</a:t>
            </a:r>
            <a:endParaRPr kumimoji="0"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  <a:endParaRPr lang="en-US" altLang="zh-CN"/>
          </a:p>
        </p:txBody>
      </p:sp>
      <p:sp>
        <p:nvSpPr>
          <p:cNvPr id="48131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A Processor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en-US"/>
              <a:t>What Is a Memory?</a:t>
            </a:r>
            <a:endParaRPr lang="zh-CN" altLang="en-US"/>
          </a:p>
        </p:txBody>
      </p:sp>
      <p:sp>
        <p:nvSpPr>
          <p:cNvPr id="9219" name="Rectangle 3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en-US"/>
              <a:t>A container of binary number</a:t>
            </a:r>
            <a:endParaRPr lang="zh-CN" altLang="en-US"/>
          </a:p>
          <a:p>
            <a:r>
              <a:rPr lang="zh-CN" altLang="en-US"/>
              <a:t>How to specify a memory?</a:t>
            </a:r>
            <a:endParaRPr lang="zh-CN" altLang="en-US"/>
          </a:p>
          <a:p>
            <a:pPr lvl="1"/>
            <a:r>
              <a:rPr lang="zh-CN" altLang="en-US"/>
              <a:t>How many binary cells (bits) can be accessed in one time? -- the object size</a:t>
            </a:r>
            <a:endParaRPr lang="zh-CN" altLang="en-US"/>
          </a:p>
          <a:p>
            <a:pPr lvl="2"/>
            <a:r>
              <a:rPr lang="zh-CN" altLang="en-US"/>
              <a:t>8 bits in our book and most computer</a:t>
            </a:r>
            <a:endParaRPr lang="zh-CN" altLang="en-US"/>
          </a:p>
          <a:p>
            <a:pPr lvl="2"/>
            <a:r>
              <a:rPr lang="zh-CN" altLang="en-US"/>
              <a:t>8 bits == a byte</a:t>
            </a:r>
            <a:endParaRPr lang="zh-CN" altLang="en-US"/>
          </a:p>
          <a:p>
            <a:pPr lvl="1"/>
            <a:r>
              <a:rPr lang="zh-CN" altLang="en-US"/>
              <a:t>How many bytes in all? -- the memory size</a:t>
            </a:r>
            <a:endParaRPr lang="zh-CN" altLang="en-US"/>
          </a:p>
          <a:p>
            <a:pPr lvl="1"/>
            <a:r>
              <a:rPr lang="zh-CN" altLang="en-US"/>
              <a:t>Where is the cell position? -- the address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false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Accessing Mode</a:t>
            </a:r>
            <a:endParaRPr lang="en-US" altLang="zh-CN"/>
          </a:p>
        </p:txBody>
      </p:sp>
      <p:sp>
        <p:nvSpPr>
          <p:cNvPr id="11267" name="Rectangle 3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en-US"/>
              <a:t>Bytes (8 bits)</a:t>
            </a:r>
            <a:endParaRPr lang="zh-CN" altLang="en-US"/>
          </a:p>
          <a:p>
            <a:r>
              <a:rPr lang="zh-CN" altLang="en-US"/>
              <a:t>Half words (16 bits)</a:t>
            </a:r>
            <a:endParaRPr lang="zh-CN" altLang="en-US"/>
          </a:p>
          <a:p>
            <a:r>
              <a:rPr lang="zh-CN" altLang="en-US"/>
              <a:t>Words (32 bits)</a:t>
            </a:r>
            <a:endParaRPr lang="zh-CN" altLang="en-US"/>
          </a:p>
          <a:p>
            <a:r>
              <a:rPr lang="zh-CN" altLang="en-US"/>
              <a:t>Double words (64 bits)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How to access these units?</a:t>
            </a:r>
            <a:endParaRPr lang="zh-CN" altLang="en-US"/>
          </a:p>
          <a:p>
            <a:pPr lvl="1"/>
            <a:r>
              <a:rPr lang="zh-CN" altLang="en-US"/>
              <a:t>Programming in your code</a:t>
            </a:r>
            <a:endParaRPr lang="zh-CN" altLang="en-US"/>
          </a:p>
          <a:p>
            <a:pPr lvl="1"/>
            <a:r>
              <a:rPr lang="zh-CN" altLang="en-US"/>
              <a:t>Test</a:t>
            </a:r>
            <a:endParaRPr lang="zh-CN" altLang="en-US"/>
          </a:p>
          <a:p>
            <a:pPr lvl="1"/>
            <a:r>
              <a:rPr lang="zh-CN" altLang="en-US"/>
              <a:t>suggestion: in procedures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false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Little and Big Endian</a:t>
            </a:r>
            <a:r>
              <a:rPr lang="" altLang="en-US"/>
              <a:t>(</a:t>
            </a:r>
            <a:r>
              <a:rPr lang="zh-CN" altLang=""/>
              <a:t>大端小端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12291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6"/>
          <a:ext cx="8493123" cy="4624574"/>
        </p:xfrm>
        <a:graphic>
          <a:graphicData uri="http://schemas.openxmlformats.org/drawingml/2006/table">
            <a:tbl>
              <a:tblPr/>
              <a:tblGrid>
                <a:gridCol w="942316"/>
                <a:gridCol w="943851"/>
                <a:gridCol w="942316"/>
                <a:gridCol w="943852"/>
                <a:gridCol w="942316"/>
                <a:gridCol w="942316"/>
                <a:gridCol w="943851"/>
                <a:gridCol w="942316"/>
                <a:gridCol w="949989"/>
              </a:tblGrid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bit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</a:tr>
              <a:tr h="42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16-bit integer #0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16-bit integer #1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2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32-bit integer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1968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968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210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big-endian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43737">
                <a:tc v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3835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little-endian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1968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Group 4"/>
          <p:cNvGraphicFramePr>
            <a:graphicFrameLocks noGrp="true"/>
          </p:cNvGraphicFramePr>
          <p:nvPr>
            <p:ph sz="half" idx="2"/>
          </p:nvPr>
        </p:nvGraphicFramePr>
        <p:xfrm>
          <a:off x="325438" y="3946525"/>
          <a:ext cx="8493123" cy="2440419"/>
        </p:xfrm>
        <a:graphic>
          <a:graphicData uri="http://schemas.openxmlformats.org/drawingml/2006/table">
            <a:tbl>
              <a:tblPr/>
              <a:tblGrid>
                <a:gridCol w="3183569"/>
                <a:gridCol w="663307"/>
                <a:gridCol w="664854"/>
                <a:gridCol w="664854"/>
                <a:gridCol w="664854"/>
                <a:gridCol w="661762"/>
                <a:gridCol w="663308"/>
                <a:gridCol w="663307"/>
                <a:gridCol w="663308"/>
              </a:tblGrid>
              <a:tr h="485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Width of object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Half word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 word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日期占位符 7"/>
          <p:cNvSpPr>
            <a:spLocks noGrp="true"/>
          </p:cNvSpPr>
          <p:nvPr>
            <p:ph type="dt" sz="half" idx="10"/>
          </p:nvPr>
        </p:nvSpPr>
        <p:spPr>
          <a:xfrm>
            <a:off x="179388" y="6650901"/>
            <a:ext cx="3448050" cy="195262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>
          <a:xfrm>
            <a:off x="3625850" y="6650901"/>
            <a:ext cx="4114800" cy="195262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2"/>
          </p:nvPr>
        </p:nvSpPr>
        <p:spPr>
          <a:xfrm>
            <a:off x="7956550" y="6650901"/>
            <a:ext cx="946150" cy="195262"/>
          </a:xfrm>
        </p:spPr>
        <p:txBody>
          <a:bodyPr/>
          <a:lstStyle/>
          <a:p>
            <a:fld id="{8DCEB6C1-E314-4012-8E75-B4E97143AB3C}" type="slidenum">
              <a:rPr lang="zh-CN" altLang="en-US" smtClean="0"/>
            </a:fld>
            <a:endParaRPr lang="en-US" altLang="zh-CN"/>
          </a:p>
        </p:txBody>
      </p:sp>
      <p:sp>
        <p:nvSpPr>
          <p:cNvPr id="20" name="标题 19"/>
          <p:cNvSpPr>
            <a:spLocks noGrp="true"/>
          </p:cNvSpPr>
          <p:nvPr>
            <p:ph type="title"/>
          </p:nvPr>
        </p:nvSpPr>
        <p:spPr>
          <a:xfrm>
            <a:off x="325677" y="231732"/>
            <a:ext cx="8492646" cy="901873"/>
          </a:xfrm>
        </p:spPr>
        <p:txBody>
          <a:bodyPr/>
          <a:lstStyle/>
          <a:p>
            <a:r>
              <a:rPr lang="en-US" altLang="zh-CN" dirty="0"/>
              <a:t>Byte Aligned</a:t>
            </a:r>
            <a:endParaRPr lang="zh-CN" altLang="en-US" dirty="0"/>
          </a:p>
        </p:txBody>
      </p:sp>
      <p:sp>
        <p:nvSpPr>
          <p:cNvPr id="12291" name="Rectangle 3"/>
          <p:cNvSpPr>
            <a:spLocks noGrp="true" noChangeArrowheads="true"/>
          </p:cNvSpPr>
          <p:nvPr>
            <p:ph sz="half" idx="13"/>
          </p:nvPr>
        </p:nvSpPr>
        <p:spPr>
          <a:xfrm>
            <a:off x="325438" y="1262063"/>
            <a:ext cx="8493125" cy="2581275"/>
          </a:xfrm>
        </p:spPr>
        <p:txBody>
          <a:bodyPr/>
          <a:lstStyle/>
          <a:p>
            <a:r>
              <a:rPr lang="en-US" altLang="zh-CN"/>
              <a:t>An access to an object of size s bytes at byte address A is aligned if </a:t>
            </a:r>
            <a:endParaRPr lang="en-US" altLang="zh-CN"/>
          </a:p>
          <a:p>
            <a:r>
              <a:rPr lang="en-US" altLang="zh-CN"/>
              <a:t>         A mod s = 0</a:t>
            </a:r>
            <a:endParaRPr lang="en-US" altLang="zh-CN"/>
          </a:p>
          <a:p>
            <a:pPr lvl="1"/>
            <a:r>
              <a:rPr lang="en-US" altLang="zh-CN"/>
              <a:t>Figure A.5/page A8</a:t>
            </a:r>
            <a:endParaRPr lang="en-US" altLang="zh-CN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Submit"/>
  <p:tag name="RAINPROBLEMTYPE" val="ShortAnswer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5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7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8.xml><?xml version="1.0" encoding="utf-8"?>
<p:tagLst xmlns:p="http://schemas.openxmlformats.org/presentationml/2006/main">
  <p:tag name="RAINPROBLEM" val="ProblemSubmit"/>
  <p:tag name="RAINPROBLEMTYPE" val="Polling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TYPE" val="ProblemTypeMarker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  <p:tag name="RAINPROBLEM" val="PollingAnswer"/>
</p:tagLst>
</file>

<file path=ppt/tags/tag24.xml><?xml version="1.0" encoding="utf-8"?>
<p:tagLst xmlns:p="http://schemas.openxmlformats.org/presentationml/2006/main">
  <p:tag name="RAINPROBLEM" val="ProblemSetting"/>
  <p:tag name="RAINPROBLEMTYPE" val="Polling"/>
</p:tagLst>
</file>

<file path=ppt/tags/tag25.xml><?xml version="1.0" encoding="utf-8"?>
<p:tagLst xmlns:p="http://schemas.openxmlformats.org/presentationml/2006/main">
  <p:tag name="RAINPROBLEM" val="Polling"/>
  <p:tag name="ANONYMOUSPOLLING" val="False"/>
  <p:tag name="PROBLEMSCORE" val="0.0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" val="ProblemSetting"/>
  <p:tag name="RAINPROBLEMTYPE" val="ShortAnswer"/>
</p:tagLst>
</file>

<file path=ppt/tags/tag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12374</Words>
  <Application>WPS 演示</Application>
  <PresentationFormat>全屏显示(4:3)</PresentationFormat>
  <Paragraphs>1033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Microsoft Yahei</vt:lpstr>
      <vt:lpstr>Microsoft YaHei UI</vt:lpstr>
      <vt:lpstr>Calibri</vt:lpstr>
      <vt:lpstr>Times New Roman</vt:lpstr>
      <vt:lpstr>楷体_GB2312</vt:lpstr>
      <vt:lpstr>新宋体</vt:lpstr>
      <vt:lpstr>Arial Unicode MS</vt:lpstr>
      <vt:lpstr>等线</vt:lpstr>
      <vt:lpstr>Office Theme</vt:lpstr>
      <vt:lpstr>Advanced Computer Architecture (ACA2020)</vt:lpstr>
      <vt:lpstr>Lecture 02  Instruction Set Architecture (ISA)</vt:lpstr>
      <vt:lpstr>PowerPoint 演示文稿</vt:lpstr>
      <vt:lpstr>PowerPoint 演示文稿</vt:lpstr>
      <vt:lpstr>Objects Today</vt:lpstr>
      <vt:lpstr>What Is a Memory?</vt:lpstr>
      <vt:lpstr>Accessing Mode</vt:lpstr>
      <vt:lpstr>The Little and Big Endian</vt:lpstr>
      <vt:lpstr>Byte Aligned</vt:lpstr>
      <vt:lpstr>Registers</vt:lpstr>
      <vt:lpstr>Structure of a Copmuter</vt:lpstr>
      <vt:lpstr>Type and Size of Common Operands</vt:lpstr>
      <vt:lpstr>Structure of a Copmuter</vt:lpstr>
      <vt:lpstr>Operations: Types of Instructions</vt:lpstr>
      <vt:lpstr>Top 10 Instructions for x86 (SPECint92)</vt:lpstr>
      <vt:lpstr>Branch Instructions</vt:lpstr>
      <vt:lpstr> The Frequencies of Control Flow Instructions</vt:lpstr>
      <vt:lpstr>Methods to Evaluation Branch Conditions</vt:lpstr>
      <vt:lpstr>Branch Distances</vt:lpstr>
      <vt:lpstr>Frequency of Conditional Branches</vt:lpstr>
      <vt:lpstr>Structure of a Copmuter</vt:lpstr>
      <vt:lpstr>The Pop Addressing Modes</vt:lpstr>
      <vt:lpstr>Immediate Operand</vt:lpstr>
      <vt:lpstr>Immediate Values</vt:lpstr>
      <vt:lpstr>Use of Memory Addressing Modes</vt:lpstr>
      <vt:lpstr>Displacement Values Distributions</vt:lpstr>
      <vt:lpstr>Structure of a Copmuter</vt:lpstr>
      <vt:lpstr>How to Encoding an Instruction Set</vt:lpstr>
      <vt:lpstr>Three Basic Variations in Instruction Encoding</vt:lpstr>
      <vt:lpstr>Reduced Code Size in RISCs</vt:lpstr>
      <vt:lpstr>Reduced Code Size in RISCs</vt:lpstr>
      <vt:lpstr>A "Typical" RISC ISA</vt:lpstr>
      <vt:lpstr>Instruction Format</vt:lpstr>
      <vt:lpstr>Distribution of Data Accesses by Size</vt:lpstr>
      <vt:lpstr>Structure of a Copmuter</vt:lpstr>
      <vt:lpstr>The Structure of Compilers</vt:lpstr>
      <vt:lpstr>Major Types of Optimizations and Examples</vt:lpstr>
      <vt:lpstr>Change in ICs: Compiler Optimization Levels</vt:lpstr>
      <vt:lpstr>The Lineage of RISC Instruction Sets</vt:lpstr>
      <vt:lpstr>Berkeley New ISA, RISC-V</vt:lpstr>
      <vt:lpstr>Originator: Professor Krste Asanovic</vt:lpstr>
      <vt:lpstr>How Hot It Is?</vt:lpstr>
      <vt:lpstr>RISC-V Summit 2019 and 2020</vt:lpstr>
      <vt:lpstr>The RISC-V Instruction Set Manual</vt:lpstr>
      <vt:lpstr>RISC-V ISA</vt:lpstr>
      <vt:lpstr>RISC-V Has Three Base Instructions Sets </vt:lpstr>
      <vt:lpstr>RV32 Processor State</vt:lpstr>
      <vt:lpstr>RISC-V Instruction Length Encoding</vt:lpstr>
      <vt:lpstr>RISC-V Dynamic Instruction for SPECint2006</vt:lpstr>
      <vt:lpstr>Reading and Presentations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315</cp:revision>
  <dcterms:created xsi:type="dcterms:W3CDTF">2021-01-14T01:29:59Z</dcterms:created>
  <dcterms:modified xsi:type="dcterms:W3CDTF">2021-01-14T01:29:59Z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