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7" r:id="rId3"/>
    <p:sldId id="258" r:id="rId4"/>
    <p:sldId id="823" r:id="rId5"/>
    <p:sldId id="323" r:id="rId6"/>
    <p:sldId id="324" r:id="rId7"/>
    <p:sldId id="326" r:id="rId8"/>
    <p:sldId id="824" r:id="rId9"/>
    <p:sldId id="551" r:id="rId10"/>
    <p:sldId id="261" r:id="rId11"/>
    <p:sldId id="262" r:id="rId12"/>
    <p:sldId id="264" r:id="rId13"/>
    <p:sldId id="265" r:id="rId14"/>
    <p:sldId id="82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6"/>
    <p:sldId id="279" r:id="rId27"/>
    <p:sldId id="281" r:id="rId28"/>
    <p:sldId id="280" r:id="rId29"/>
    <p:sldId id="284" r:id="rId30"/>
    <p:sldId id="286" r:id="rId31"/>
    <p:sldId id="289" r:id="rId32"/>
    <p:sldId id="290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826" r:id="rId46"/>
    <p:sldId id="306" r:id="rId47"/>
    <p:sldId id="307" r:id="rId48"/>
    <p:sldId id="308" r:id="rId49"/>
    <p:sldId id="309" r:id="rId50"/>
    <p:sldId id="310" r:id="rId51"/>
    <p:sldId id="311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7" r:id="rId61"/>
    <p:sldId id="328" r:id="rId62"/>
    <p:sldId id="38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57" autoAdjust="0"/>
  </p:normalViewPr>
  <p:slideViewPr>
    <p:cSldViewPr snapToGrid="0">
      <p:cViewPr varScale="1">
        <p:scale>
          <a:sx n="82" d="100"/>
          <a:sy n="82" d="100"/>
        </p:scale>
        <p:origin x="10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true"/>
    <c:plotArea>
      <c:layout>
        <c:manualLayout>
          <c:layoutTarget val="inner"/>
          <c:xMode val="edge"/>
          <c:yMode val="edge"/>
          <c:x val="0"/>
          <c:y val="0.0160325385590469"/>
          <c:w val="1"/>
          <c:h val="0.585213533743185"/>
        </c:manualLayout>
      </c:layout>
      <c:barChart>
        <c:barDir val="col"/>
        <c:grouping val="clustered"/>
        <c:varyColors val="false"/>
        <c:ser>
          <c:idx val="0"/>
          <c:order val="0"/>
          <c:tx>
            <c:strRef>
              <c:f>Sheet1!$A$2</c:f>
              <c:strCache>
                <c:ptCount val="1"/>
                <c:pt idx="0">
                  <c:v>Misprediction rate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true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false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true">
                <a:spAutoFit/>
              </a:bodyPr>
              <a:lstStyle/>
              <a:p>
                <a:pPr>
                  <a:defRPr lang="zh-CN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false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era</c:v>
                </c:pt>
                <c:pt idx="7">
                  <c:v>hydro2d</c:v>
                </c:pt>
                <c:pt idx="8">
                  <c:v>mdljdp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0.12</c:v>
                </c:pt>
                <c:pt idx="1">
                  <c:v>0.22</c:v>
                </c:pt>
                <c:pt idx="2">
                  <c:v>0.18</c:v>
                </c:pt>
                <c:pt idx="3">
                  <c:v>0.11</c:v>
                </c:pt>
                <c:pt idx="4">
                  <c:v>0.12</c:v>
                </c:pt>
                <c:pt idx="5">
                  <c:v>0.05</c:v>
                </c:pt>
                <c:pt idx="6">
                  <c:v>0.06</c:v>
                </c:pt>
                <c:pt idx="7">
                  <c:v>0.09</c:v>
                </c:pt>
                <c:pt idx="8">
                  <c:v>0.1</c:v>
                </c:pt>
                <c:pt idx="9">
                  <c:v>0.15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41"/>
        <c:axId val="222725984"/>
        <c:axId val="1"/>
      </c:barChart>
      <c:catAx>
        <c:axId val="222725984"/>
        <c:scaling>
          <c:orientation val="minMax"/>
        </c:scaling>
        <c:delete val="false"/>
        <c:axPos val="b"/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vert="horz" wrap="square" anchor="ctr" anchorCtr="true"/>
          <a:lstStyle/>
          <a:p>
            <a:pPr>
              <a:defRPr lang="zh-CN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  <c:auto val="true"/>
        <c:lblAlgn val="ctr"/>
        <c:lblOffset val="100"/>
        <c:tickLblSkip val="1"/>
        <c:noMultiLvlLbl val="false"/>
      </c:catAx>
      <c:valAx>
        <c:axId val="1"/>
        <c:scaling>
          <c:orientation val="minMax"/>
        </c:scaling>
        <c:delete val="true"/>
        <c:axPos val="l"/>
        <c:numFmt formatCode="0%" sourceLinked="true"/>
        <c:majorTickMark val="none"/>
        <c:minorTickMark val="none"/>
        <c:tickLblPos val="nextTo"/>
        <c:txPr>
          <a:bodyPr rot="-60000000" spcFirstLastPara="0" vertOverflow="ellipsis" vert="horz" wrap="square" anchor="ctr" anchorCtr="true"/>
          <a:lstStyle/>
          <a:p>
            <a:pPr>
              <a:defRPr lang="zh-CN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2725984"/>
        <c:crosses val="autoZero"/>
        <c:crossBetween val="between"/>
      </c:valAx>
      <c:spPr>
        <a:noFill/>
        <a:ln>
          <a:noFill/>
        </a:ln>
        <a:effectLst/>
      </c:spPr>
    </c:plotArea>
    <c:plotVisOnly val="true"/>
    <c:dispBlanksAs val="gap"/>
    <c:showDLblsOverMax val="false"/>
  </c:chart>
  <c:spPr>
    <a:gradFill flip="none" rotWithShape="true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true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false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true"/>
    <c:plotArea>
      <c:layout>
        <c:manualLayout>
          <c:layoutTarget val="inner"/>
          <c:xMode val="edge"/>
          <c:yMode val="edge"/>
          <c:x val="0.0652949865769226"/>
          <c:y val="0.0423728813559322"/>
          <c:w val="0.919193073948954"/>
          <c:h val="0.729098312019776"/>
        </c:manualLayout>
      </c:layout>
      <c:barChart>
        <c:barDir val="col"/>
        <c:grouping val="clustered"/>
        <c:varyColors val="false"/>
        <c:ser>
          <c:idx val="0"/>
          <c:order val="0"/>
          <c:tx>
            <c:strRef>
              <c:f>Sheet1!$A$2</c:f>
              <c:strCache>
                <c:ptCount val="1"/>
                <c:pt idx="0">
                  <c:v>Predicted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true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false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era</c:v>
                </c:pt>
                <c:pt idx="7">
                  <c:v>hydro2d</c:v>
                </c:pt>
                <c:pt idx="8">
                  <c:v>mdljdp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11</c:v>
                </c:pt>
                <c:pt idx="3">
                  <c:v>11</c:v>
                </c:pt>
                <c:pt idx="4">
                  <c:v>14</c:v>
                </c:pt>
                <c:pt idx="5">
                  <c:v>19</c:v>
                </c:pt>
                <c:pt idx="6">
                  <c:v>11</c:v>
                </c:pt>
                <c:pt idx="7">
                  <c:v>11</c:v>
                </c:pt>
                <c:pt idx="8">
                  <c:v>14</c:v>
                </c:pt>
                <c:pt idx="9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Profile based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false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true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false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era</c:v>
                </c:pt>
                <c:pt idx="7">
                  <c:v>hydro2d</c:v>
                </c:pt>
                <c:pt idx="8">
                  <c:v>mdljdp</c:v>
                </c:pt>
                <c:pt idx="9">
                  <c:v>su2cor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56</c:v>
                </c:pt>
                <c:pt idx="1">
                  <c:v>19</c:v>
                </c:pt>
                <c:pt idx="2">
                  <c:v>37</c:v>
                </c:pt>
                <c:pt idx="3">
                  <c:v>60</c:v>
                </c:pt>
                <c:pt idx="4">
                  <c:v>58</c:v>
                </c:pt>
                <c:pt idx="5">
                  <c:v>250</c:v>
                </c:pt>
                <c:pt idx="6">
                  <c:v>159</c:v>
                </c:pt>
                <c:pt idx="7">
                  <c:v>92</c:v>
                </c:pt>
                <c:pt idx="8">
                  <c:v>113</c:v>
                </c:pt>
                <c:pt idx="9">
                  <c:v>253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199"/>
        <c:axId val="112460664"/>
        <c:axId val="1"/>
      </c:barChart>
      <c:catAx>
        <c:axId val="112460664"/>
        <c:scaling>
          <c:orientation val="minMax"/>
        </c:scaling>
        <c:delete val="false"/>
        <c:axPos val="b"/>
        <c:numFmt formatCode="General" sourceLinked="true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true"/>
          <a:lstStyle/>
          <a:p>
            <a:pPr>
              <a:defRPr lang="zh-CN"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  <c:auto val="true"/>
        <c:lblAlgn val="ctr"/>
        <c:lblOffset val="100"/>
        <c:tickLblSkip val="1"/>
        <c:noMultiLvlLbl val="false"/>
      </c:catAx>
      <c:valAx>
        <c:axId val="1"/>
        <c:scaling>
          <c:logBase val="10"/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true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46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false"/>
      <c:spPr>
        <a:noFill/>
        <a:ln>
          <a:noFill/>
        </a:ln>
        <a:effectLst/>
      </c:spPr>
      <c:txPr>
        <a:bodyPr rot="0" spcFirstLastPara="1" vertOverflow="ellipsis" vert="horz" wrap="square" anchor="ctr" anchorCtr="true"/>
        <a:lstStyle/>
        <a:p>
          <a:pPr>
            <a:defRPr 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noFill/>
    <a:ln>
      <a:noFill/>
    </a:ln>
    <a:effectLst/>
  </c:spPr>
  <c:txPr>
    <a:bodyPr/>
    <a:lstStyle/>
    <a:p>
      <a:pPr>
        <a:defRPr lang="zh-CN" sz="2000"/>
      </a:pPr>
    </a:p>
  </c:txPr>
  <c:externalData r:id="rId1">
    <c:autoUpdate val="false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true"/>
          <a:lstStyle/>
          <a:p>
            <a:pPr>
              <a:defRPr lang="zh-CN" sz="213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4K-entry 2-bits BPB for SPEC89 (IBM Power)</a:t>
            </a:r>
            <a:endParaRPr lang="en-US" b="0"/>
          </a:p>
        </c:rich>
      </c:tx>
      <c:layout>
        <c:manualLayout>
          <c:xMode val="edge"/>
          <c:yMode val="edge"/>
          <c:x val="0.211221122112211"/>
          <c:y val="0.0203389830508475"/>
        </c:manualLayout>
      </c:layout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5427694726565"/>
          <c:y val="0.1257967089663"/>
          <c:w val="0.813790685584592"/>
          <c:h val="0.772508593908356"/>
        </c:manualLayout>
      </c:layout>
      <c:barChart>
        <c:barDir val="bar"/>
        <c:grouping val="clustered"/>
        <c:varyColors val="false"/>
        <c:ser>
          <c:idx val="0"/>
          <c:order val="0"/>
          <c:tx>
            <c:strRef>
              <c:f>Sheet1!$A$2</c:f>
              <c:strCache>
                <c:ptCount val="1"/>
                <c:pt idx="0">
                  <c:v>mispredictions</c:v>
                </c:pt>
              </c:strCache>
            </c:strRef>
          </c:tx>
          <c:spPr>
            <a:gradFill rotWithShape="true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false"/>
            </a:gradFill>
            <a:ln>
              <a:noFill/>
            </a:ln>
            <a:effectLst/>
          </c:spPr>
          <c:invertIfNegative val="false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true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false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nasa7</c:v>
                </c:pt>
                <c:pt idx="1">
                  <c:v>matrix300</c:v>
                </c:pt>
                <c:pt idx="2">
                  <c:v>tomcatv</c:v>
                </c:pt>
                <c:pt idx="3">
                  <c:v>doduc</c:v>
                </c:pt>
                <c:pt idx="4">
                  <c:v>spice</c:v>
                </c:pt>
                <c:pt idx="5">
                  <c:v>fpppp</c:v>
                </c:pt>
                <c:pt idx="6">
                  <c:v>gcc</c:v>
                </c:pt>
                <c:pt idx="7">
                  <c:v>espresso</c:v>
                </c:pt>
                <c:pt idx="8">
                  <c:v>entott</c:v>
                </c:pt>
                <c:pt idx="9">
                  <c:v>li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0.01</c:v>
                </c:pt>
                <c:pt idx="1">
                  <c:v>0</c:v>
                </c:pt>
                <c:pt idx="2">
                  <c:v>0.01</c:v>
                </c:pt>
                <c:pt idx="3">
                  <c:v>0.05</c:v>
                </c:pt>
                <c:pt idx="4">
                  <c:v>0.09</c:v>
                </c:pt>
                <c:pt idx="5">
                  <c:v>0.09</c:v>
                </c:pt>
                <c:pt idx="6">
                  <c:v>0.12</c:v>
                </c:pt>
                <c:pt idx="7">
                  <c:v>0.05</c:v>
                </c:pt>
                <c:pt idx="8">
                  <c:v>0.18</c:v>
                </c:pt>
                <c:pt idx="9">
                  <c:v>0.1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100"/>
        <c:axId val="212397304"/>
        <c:axId val="1"/>
      </c:barChart>
      <c:catAx>
        <c:axId val="212397304"/>
        <c:scaling>
          <c:orientation val="minMax"/>
        </c:scaling>
        <c:delete val="false"/>
        <c:axPos val="l"/>
        <c:numFmt formatCode="General" sourceLinked="true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true"/>
          <a:lstStyle/>
          <a:p>
            <a:pPr>
              <a:defRPr lang="zh-CN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  <c:auto val="true"/>
        <c:lblAlgn val="ctr"/>
        <c:lblOffset val="100"/>
        <c:tickLblSkip val="1"/>
        <c:noMultiLvlLbl val="false"/>
      </c:catAx>
      <c:valAx>
        <c:axId val="1"/>
        <c:scaling>
          <c:orientation val="minMax"/>
        </c:scaling>
        <c:delete val="false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fals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true"/>
          <a:lstStyle/>
          <a:p>
            <a:pPr>
              <a:defRPr lang="zh-CN"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212397304"/>
        <c:crosses val="autoZero"/>
        <c:crossBetween val="between"/>
      </c:valAx>
      <c:spPr>
        <a:noFill/>
        <a:ln>
          <a:noFill/>
        </a:ln>
        <a:effectLst/>
      </c:spPr>
    </c:plotArea>
    <c:plotVisOnly val="true"/>
    <c:dispBlanksAs val="gap"/>
    <c:showDLblsOverMax val="false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false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true"/>
    <c:plotArea>
      <c:layout>
        <c:manualLayout>
          <c:layoutTarget val="inner"/>
          <c:xMode val="edge"/>
          <c:yMode val="edge"/>
          <c:x val="0.154945054945055"/>
          <c:y val="0.0211267605633803"/>
          <c:w val="0.803296703296703"/>
          <c:h val="0.876760563380282"/>
        </c:manualLayout>
      </c:layout>
      <c:barChart>
        <c:barDir val="bar"/>
        <c:grouping val="clustered"/>
        <c:varyColors val="false"/>
        <c:ser>
          <c:idx val="0"/>
          <c:order val="0"/>
          <c:tx>
            <c:strRef>
              <c:f>Sheet1!$A$2</c:f>
              <c:strCache>
                <c:ptCount val="1"/>
                <c:pt idx="0">
                  <c:v>4096-entry:2-bit/entry</c:v>
                </c:pt>
              </c:strCache>
            </c:strRef>
          </c:tx>
          <c:spPr>
            <a:gradFill flip="none" rotWithShape="true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true"/>
              <a:tileRect/>
            </a:gradFill>
            <a:ln>
              <a:noFill/>
            </a:ln>
            <a:effectLst/>
          </c:spPr>
          <c:invertIfNegative val="false"/>
          <c:dLbls>
            <c:dLbl>
              <c:idx val="1"/>
              <c:layout>
                <c:manualLayout>
                  <c:x val="-0.000100892184750345"/>
                  <c:y val="-0.0077994390650955"/>
                </c:manualLayout>
              </c:layout>
              <c:dLblPos val="outEnd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true"/>
              <a:lstStyle/>
              <a:p>
                <a:pPr>
                  <a:defRPr lang="zh-CN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false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nasa7</c:v>
                </c:pt>
                <c:pt idx="1">
                  <c:v>matrix300</c:v>
                </c:pt>
                <c:pt idx="2">
                  <c:v>tomcatv</c:v>
                </c:pt>
                <c:pt idx="3">
                  <c:v>doduc</c:v>
                </c:pt>
                <c:pt idx="4">
                  <c:v>spice</c:v>
                </c:pt>
                <c:pt idx="5">
                  <c:v>fpppp</c:v>
                </c:pt>
                <c:pt idx="6">
                  <c:v>gcc</c:v>
                </c:pt>
                <c:pt idx="7">
                  <c:v>espresso</c:v>
                </c:pt>
                <c:pt idx="8">
                  <c:v>eqntott</c:v>
                </c:pt>
                <c:pt idx="9">
                  <c:v>li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0.01</c:v>
                </c:pt>
                <c:pt idx="1">
                  <c:v>0</c:v>
                </c:pt>
                <c:pt idx="2">
                  <c:v>0.01</c:v>
                </c:pt>
                <c:pt idx="3">
                  <c:v>0.05</c:v>
                </c:pt>
                <c:pt idx="4">
                  <c:v>0.09</c:v>
                </c:pt>
                <c:pt idx="5">
                  <c:v>0.09</c:v>
                </c:pt>
                <c:pt idx="6">
                  <c:v>0.12</c:v>
                </c:pt>
                <c:pt idx="7">
                  <c:v>0.05</c:v>
                </c:pt>
                <c:pt idx="8">
                  <c:v>0.18</c:v>
                </c:pt>
                <c:pt idx="9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Unlimited entries: 2-bit/entry</c:v>
                </c:pt>
              </c:strCache>
            </c:strRef>
          </c:tx>
          <c:spPr>
            <a:gradFill flip="none" rotWithShape="true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true"/>
              <a:tileRect/>
            </a:gradFill>
            <a:ln>
              <a:noFill/>
            </a:ln>
            <a:effectLst/>
          </c:spPr>
          <c:invertIfNegative val="false"/>
          <c:dLbls>
            <c:dLbl>
              <c:idx val="0"/>
              <c:layout>
                <c:manualLayout>
                  <c:x val="-0.000100892184750345"/>
                  <c:y val="-0.014087169211191"/>
                </c:manualLayout>
              </c:layout>
              <c:dLblPos val="outEnd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0100892184750345"/>
                  <c:y val="-0.0144392012797416"/>
                </c:manualLayout>
              </c:layout>
              <c:dLblPos val="outEnd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42767163605745"/>
                  <c:y val="-0.0147912333482925"/>
                </c:manualLayout>
              </c:layout>
              <c:dLblPos val="outEnd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true"/>
              <a:lstStyle/>
              <a:p>
                <a:pPr>
                  <a:defRPr lang="zh-CN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false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nasa7</c:v>
                </c:pt>
                <c:pt idx="1">
                  <c:v>matrix300</c:v>
                </c:pt>
                <c:pt idx="2">
                  <c:v>tomcatv</c:v>
                </c:pt>
                <c:pt idx="3">
                  <c:v>doduc</c:v>
                </c:pt>
                <c:pt idx="4">
                  <c:v>spice</c:v>
                </c:pt>
                <c:pt idx="5">
                  <c:v>fpppp</c:v>
                </c:pt>
                <c:pt idx="6">
                  <c:v>gcc</c:v>
                </c:pt>
                <c:pt idx="7">
                  <c:v>espresso</c:v>
                </c:pt>
                <c:pt idx="8">
                  <c:v>eqntott</c:v>
                </c:pt>
                <c:pt idx="9">
                  <c:v>li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0.05</c:v>
                </c:pt>
                <c:pt idx="4">
                  <c:v>0.09</c:v>
                </c:pt>
                <c:pt idx="5">
                  <c:v>0.09</c:v>
                </c:pt>
                <c:pt idx="6">
                  <c:v>0.11</c:v>
                </c:pt>
                <c:pt idx="7">
                  <c:v>0.05</c:v>
                </c:pt>
                <c:pt idx="8">
                  <c:v>0.18</c:v>
                </c:pt>
                <c:pt idx="9">
                  <c:v>0.1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326"/>
        <c:overlap val="-58"/>
        <c:axId val="246749808"/>
        <c:axId val="1"/>
      </c:barChart>
      <c:catAx>
        <c:axId val="246749808"/>
        <c:scaling>
          <c:orientation val="minMax"/>
        </c:scaling>
        <c:delete val="false"/>
        <c:axPos val="l"/>
        <c:numFmt formatCode="General" sourceLinked="true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0" spcFirstLastPara="1" vertOverflow="ellipsis" vert="horz" wrap="square" anchor="ctr" anchorCtr="true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  <c:auto val="true"/>
        <c:lblAlgn val="ctr"/>
        <c:lblOffset val="100"/>
        <c:tickLblSkip val="1"/>
        <c:noMultiLvlLbl val="false"/>
      </c:catAx>
      <c:valAx>
        <c:axId val="1"/>
        <c:scaling>
          <c:orientation val="minMax"/>
        </c:scaling>
        <c:delete val="false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false"/>
              </a:gradFill>
              <a:round/>
            </a:ln>
            <a:effectLst/>
          </c:spPr>
        </c:majorGridlines>
        <c:numFmt formatCode="0%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true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67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6408890917621"/>
          <c:y val="0.749233224355359"/>
          <c:w val="0.713591109082379"/>
          <c:h val="0.0739427734641621"/>
        </c:manualLayout>
      </c:layout>
      <c:overlay val="false"/>
      <c:spPr>
        <a:noFill/>
        <a:ln>
          <a:noFill/>
        </a:ln>
        <a:effectLst/>
      </c:spPr>
      <c:txPr>
        <a:bodyPr rot="0" spcFirstLastPara="1" vertOverflow="ellipsis" vert="horz" wrap="square" anchor="ctr" anchorCtr="true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noFill/>
    <a:ln>
      <a:noFill/>
    </a:ln>
    <a:effectLst/>
  </c:spPr>
  <c:txPr>
    <a:bodyPr/>
    <a:lstStyle/>
    <a:p>
      <a:pPr>
        <a:defRPr lang="zh-CN" sz="1800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true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true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true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true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true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true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true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true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true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true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false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false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true" noRot="true" noChangeArrowheads="true"/>
          </p:cNvSpPr>
          <p:nvPr>
            <p:ph type="body" idx="1"/>
          </p:nvPr>
        </p:nvSpPr>
        <p:spPr bwMode="auto">
          <a:xfrm>
            <a:off x="946150" y="4859338"/>
            <a:ext cx="5203825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998" tIns="48138" rIns="97998" bIns="48138" numCol="1" anchor="t" anchorCtr="false" compatLnSpc="true"/>
          <a:lstStyle/>
          <a:p>
            <a:pPr>
              <a:spcBef>
                <a:spcPct val="0"/>
              </a:spcBef>
            </a:pPr>
            <a:r>
              <a:rPr lang="en-US" altLang="zh-CN"/>
              <a:t>MIPS actutally didn’t interlecok: MPU without Interlocked Pipelined Stages</a:t>
            </a:r>
            <a:endParaRPr lang="en-US" altLang="zh-CN"/>
          </a:p>
        </p:txBody>
      </p:sp>
      <p:sp>
        <p:nvSpPr>
          <p:cNvPr id="29699" name="Rectangle 3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989013" y="763588"/>
            <a:ext cx="5119687" cy="3840162"/>
          </a:xfrm>
          <a:noFill/>
          <a:ln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54560" y="137765"/>
            <a:ext cx="8723094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 hasCustomPrompt="true"/>
          </p:nvPr>
        </p:nvSpPr>
        <p:spPr>
          <a:xfrm>
            <a:off x="254560" y="1051717"/>
            <a:ext cx="4299797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quarter" idx="2" hasCustomPrompt="true"/>
          </p:nvPr>
        </p:nvSpPr>
        <p:spPr>
          <a:xfrm>
            <a:off x="4675336" y="1051717"/>
            <a:ext cx="4299797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true"/>
          </p:cNvSpPr>
          <p:nvPr>
            <p:ph sz="quarter" idx="3" hasCustomPrompt="true"/>
          </p:nvPr>
        </p:nvSpPr>
        <p:spPr>
          <a:xfrm>
            <a:off x="4675336" y="3830534"/>
            <a:ext cx="4299797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>
          <a:xfrm>
            <a:off x="254000" y="6448425"/>
            <a:ext cx="3382963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2020/10/27 Tuesday</a:t>
            </a:r>
            <a:endParaRPr lang="zh-CN" altLang="zh-CN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>
          <a:xfrm>
            <a:off x="3781425" y="6448425"/>
            <a:ext cx="3890963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zh-CN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>
          <a:xfrm>
            <a:off x="8029575" y="6448425"/>
            <a:ext cx="947738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A980-688F-4768-971F-D57ABEC8A78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54560" y="137765"/>
            <a:ext cx="8723094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 hasCustomPrompt="true"/>
          </p:nvPr>
        </p:nvSpPr>
        <p:spPr>
          <a:xfrm>
            <a:off x="254560" y="1051717"/>
            <a:ext cx="4299797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4675336" y="1051717"/>
            <a:ext cx="4299797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254000" y="6448425"/>
            <a:ext cx="3382963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2020/10/27 Tuesday</a:t>
            </a:r>
            <a:endParaRPr lang="zh-CN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781425" y="6448425"/>
            <a:ext cx="3890963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zh-CN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8029575" y="6448425"/>
            <a:ext cx="947738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7BF-0EF9-420A-B44A-09A4D95A1BF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2020/10/27 Tuesday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2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Inst. Process</a:t>
            </a:r>
            <a:r>
              <a:rPr lang="en-US" altLang="zh-CN" dirty="0" err="1"/>
              <a:t>ing</a:t>
            </a:r>
            <a:endParaRPr lang="zh-CN" altLang="zh-CN" dirty="0"/>
          </a:p>
        </p:txBody>
      </p:sp>
      <p:sp>
        <p:nvSpPr>
          <p:cNvPr id="23" name="内容占位符 22"/>
          <p:cNvSpPr>
            <a:spLocks noGrp="true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Ifetch</a:t>
            </a:r>
            <a:endParaRPr lang="en-US" altLang="zh-CN" dirty="0"/>
          </a:p>
          <a:p>
            <a:pPr lvl="2"/>
            <a:r>
              <a:rPr lang="en-US" altLang="zh-CN" dirty="0"/>
              <a:t>Mem &lt;= [PC]</a:t>
            </a:r>
            <a:endParaRPr lang="en-US" altLang="zh-CN" dirty="0"/>
          </a:p>
          <a:p>
            <a:pPr lvl="2"/>
            <a:r>
              <a:rPr lang="en-US" altLang="zh-CN" dirty="0"/>
              <a:t>IR &lt;= mem[PC]; </a:t>
            </a:r>
            <a:endParaRPr lang="en-US" altLang="zh-CN" dirty="0"/>
          </a:p>
          <a:p>
            <a:pPr lvl="2"/>
            <a:r>
              <a:rPr lang="en-US" altLang="zh-CN" dirty="0"/>
              <a:t>PC &lt;= PC + 4</a:t>
            </a:r>
            <a:endParaRPr lang="en-US" altLang="zh-CN" dirty="0"/>
          </a:p>
          <a:p>
            <a:r>
              <a:rPr lang="en-US" altLang="zh-CN" dirty="0" err="1"/>
              <a:t>opFetch</a:t>
            </a:r>
            <a:r>
              <a:rPr lang="en-US" altLang="zh-CN" dirty="0"/>
              <a:t>-DCD</a:t>
            </a:r>
            <a:endParaRPr lang="en-US" altLang="zh-CN" dirty="0"/>
          </a:p>
          <a:p>
            <a:pPr lvl="2"/>
            <a:r>
              <a:rPr lang="en-US" altLang="zh-CN" dirty="0"/>
              <a:t>A &lt;= 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rs</a:t>
            </a:r>
            <a:r>
              <a:rPr lang="en-US" altLang="zh-CN" dirty="0"/>
              <a:t>]; </a:t>
            </a:r>
            <a:endParaRPr lang="en-US" altLang="zh-CN" dirty="0"/>
          </a:p>
          <a:p>
            <a:pPr lvl="2"/>
            <a:r>
              <a:rPr lang="en-US" altLang="zh-CN" dirty="0"/>
              <a:t>B &lt;= 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rt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en-US" altLang="zh-CN" dirty="0"/>
              <a:t>Br</a:t>
            </a:r>
            <a:endParaRPr lang="en-US" altLang="zh-CN" dirty="0"/>
          </a:p>
          <a:p>
            <a:pPr lvl="2"/>
            <a:r>
              <a:rPr lang="en-US" altLang="zh-CN" dirty="0"/>
              <a:t>if bop(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en-US" altLang="zh-CN" dirty="0"/>
          </a:p>
          <a:p>
            <a:pPr lvl="3"/>
            <a:r>
              <a:rPr lang="en-US" altLang="zh-CN" dirty="0"/>
              <a:t>PC &lt;= </a:t>
            </a:r>
            <a:r>
              <a:rPr lang="en-US" altLang="zh-CN" dirty="0" err="1"/>
              <a:t>PC+IR</a:t>
            </a:r>
            <a:r>
              <a:rPr lang="en-US" altLang="zh-CN" baseline="-25000" dirty="0" err="1"/>
              <a:t>im</a:t>
            </a:r>
            <a:endParaRPr lang="en-US" altLang="zh-CN" baseline="-25000" dirty="0"/>
          </a:p>
          <a:p>
            <a:pPr lvl="1"/>
            <a:r>
              <a:rPr lang="en-US" altLang="zh-CN" dirty="0"/>
              <a:t>J</a:t>
            </a:r>
            <a:endParaRPr lang="en-US" altLang="zh-CN" dirty="0"/>
          </a:p>
          <a:p>
            <a:pPr lvl="2"/>
            <a:r>
              <a:rPr lang="en-US" altLang="zh-CN" dirty="0"/>
              <a:t>PC &lt;= 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jaddr</a:t>
            </a:r>
            <a:endParaRPr lang="en-US" altLang="zh-CN" baseline="-25000" dirty="0"/>
          </a:p>
          <a:p>
            <a:endParaRPr lang="zh-CN" altLang="en-US" dirty="0"/>
          </a:p>
        </p:txBody>
      </p:sp>
      <p:sp>
        <p:nvSpPr>
          <p:cNvPr id="9238" name="内容占位符 9237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RR</a:t>
            </a:r>
            <a:endParaRPr lang="en-US" altLang="zh-CN" dirty="0"/>
          </a:p>
          <a:p>
            <a:pPr lvl="2"/>
            <a:r>
              <a:rPr lang="en-US" altLang="zh-CN" dirty="0"/>
              <a:t>r &lt;= A </a:t>
            </a:r>
            <a:r>
              <a:rPr lang="en-US" altLang="zh-CN" dirty="0" err="1"/>
              <a:t>op</a:t>
            </a:r>
            <a:r>
              <a:rPr lang="en-US" altLang="zh-CN" baseline="-25000" dirty="0" err="1"/>
              <a:t>IRop</a:t>
            </a:r>
            <a:r>
              <a:rPr lang="en-US" altLang="zh-CN" dirty="0"/>
              <a:t> B</a:t>
            </a:r>
            <a:endParaRPr lang="en-US" altLang="zh-CN" dirty="0"/>
          </a:p>
          <a:p>
            <a:pPr lvl="2"/>
            <a:r>
              <a:rPr lang="en-US" altLang="zh-CN" dirty="0"/>
              <a:t>WB &lt;= r</a:t>
            </a:r>
            <a:endParaRPr lang="en-US" altLang="zh-CN" dirty="0"/>
          </a:p>
          <a:p>
            <a:pPr lvl="2"/>
            <a:r>
              <a:rPr lang="en-US" altLang="zh-CN" dirty="0"/>
              <a:t>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rd</a:t>
            </a:r>
            <a:r>
              <a:rPr lang="en-US" altLang="zh-CN" dirty="0"/>
              <a:t>] &lt;= WB</a:t>
            </a:r>
            <a:endParaRPr lang="en-US" altLang="zh-CN" dirty="0"/>
          </a:p>
          <a:p>
            <a:pPr lvl="1"/>
            <a:r>
              <a:rPr lang="en-US" altLang="zh-CN" dirty="0"/>
              <a:t>RI</a:t>
            </a:r>
            <a:endParaRPr lang="en-US" altLang="zh-CN" dirty="0"/>
          </a:p>
          <a:p>
            <a:pPr lvl="2"/>
            <a:r>
              <a:rPr lang="en-US" altLang="zh-CN" dirty="0"/>
              <a:t>r &lt;= A </a:t>
            </a:r>
            <a:r>
              <a:rPr lang="en-US" altLang="zh-CN" dirty="0" err="1"/>
              <a:t>op</a:t>
            </a:r>
            <a:r>
              <a:rPr lang="en-US" altLang="zh-CN" baseline="-25000" dirty="0" err="1"/>
              <a:t>IRop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im</a:t>
            </a:r>
            <a:endParaRPr lang="en-US" altLang="zh-CN" baseline="-25000" dirty="0"/>
          </a:p>
          <a:p>
            <a:pPr lvl="2"/>
            <a:r>
              <a:rPr lang="en-US" altLang="zh-CN" dirty="0"/>
              <a:t>WB &lt;= r</a:t>
            </a:r>
            <a:endParaRPr lang="en-US" altLang="zh-CN" dirty="0"/>
          </a:p>
          <a:p>
            <a:pPr lvl="2"/>
            <a:r>
              <a:rPr lang="en-US" altLang="zh-CN" dirty="0"/>
              <a:t>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rd</a:t>
            </a:r>
            <a:r>
              <a:rPr lang="en-US" altLang="zh-CN" dirty="0"/>
              <a:t>] &lt;= WB</a:t>
            </a:r>
            <a:endParaRPr lang="en-US" altLang="zh-CN" dirty="0"/>
          </a:p>
          <a:p>
            <a:pPr lvl="1"/>
            <a:r>
              <a:rPr lang="en-US" altLang="zh-CN" dirty="0"/>
              <a:t>LD(ST)</a:t>
            </a:r>
            <a:endParaRPr lang="en-US" altLang="zh-CN" dirty="0"/>
          </a:p>
          <a:p>
            <a:pPr lvl="2"/>
            <a:r>
              <a:rPr lang="en-US" altLang="zh-CN" dirty="0"/>
              <a:t>r &lt;= A + 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im</a:t>
            </a:r>
            <a:endParaRPr lang="en-US" altLang="zh-CN" baseline="-25000" dirty="0"/>
          </a:p>
          <a:p>
            <a:pPr lvl="2"/>
            <a:r>
              <a:rPr lang="en-US" altLang="zh-CN" dirty="0"/>
              <a:t>WB &lt;= Mem[r]</a:t>
            </a:r>
            <a:endParaRPr lang="en-US" altLang="zh-CN" dirty="0"/>
          </a:p>
          <a:p>
            <a:pPr lvl="2"/>
            <a:r>
              <a:rPr lang="en-US" altLang="zh-CN" dirty="0"/>
              <a:t>Reg[</a:t>
            </a:r>
            <a:r>
              <a:rPr lang="en-US" altLang="zh-CN" dirty="0" err="1"/>
              <a:t>IR</a:t>
            </a:r>
            <a:r>
              <a:rPr lang="en-US" altLang="zh-CN" baseline="-25000" dirty="0" err="1"/>
              <a:t>rd</a:t>
            </a:r>
            <a:r>
              <a:rPr lang="en-US" altLang="zh-CN" dirty="0"/>
              <a:t>] &lt;= WB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Pipelined Datapath : Original </a:t>
            </a: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07963" y="1828800"/>
            <a:ext cx="8313737" cy="2114550"/>
            <a:chOff x="207963" y="1828800"/>
            <a:chExt cx="8313737" cy="2114550"/>
          </a:xfrm>
        </p:grpSpPr>
        <p:sp>
          <p:nvSpPr>
            <p:cNvPr id="11266" name="未知"/>
            <p:cNvSpPr/>
            <p:nvPr/>
          </p:nvSpPr>
          <p:spPr bwMode="auto">
            <a:xfrm>
              <a:off x="207963" y="1828800"/>
              <a:ext cx="1568450" cy="912813"/>
            </a:xfrm>
            <a:custGeom>
              <a:avLst/>
              <a:gdLst>
                <a:gd name="T0" fmla="*/ 800 w 987"/>
                <a:gd name="T1" fmla="*/ 311 h 766"/>
                <a:gd name="T2" fmla="*/ 987 w 987"/>
                <a:gd name="T3" fmla="*/ 311 h 766"/>
                <a:gd name="T4" fmla="*/ 987 w 987"/>
                <a:gd name="T5" fmla="*/ 0 h 766"/>
                <a:gd name="T6" fmla="*/ 0 w 987"/>
                <a:gd name="T7" fmla="*/ 0 h 766"/>
                <a:gd name="T8" fmla="*/ 0 w 987"/>
                <a:gd name="T9" fmla="*/ 765 h 766"/>
                <a:gd name="T10" fmla="*/ 541 w 987"/>
                <a:gd name="T11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7" h="766">
                  <a:moveTo>
                    <a:pt x="800" y="311"/>
                  </a:moveTo>
                  <a:lnTo>
                    <a:pt x="987" y="311"/>
                  </a:lnTo>
                  <a:lnTo>
                    <a:pt x="987" y="0"/>
                  </a:lnTo>
                  <a:lnTo>
                    <a:pt x="0" y="0"/>
                  </a:lnTo>
                  <a:lnTo>
                    <a:pt x="0" y="765"/>
                  </a:lnTo>
                  <a:lnTo>
                    <a:pt x="541" y="76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68" name="未知"/>
            <p:cNvSpPr/>
            <p:nvPr/>
          </p:nvSpPr>
          <p:spPr bwMode="auto">
            <a:xfrm>
              <a:off x="4191000" y="2971800"/>
              <a:ext cx="2593975" cy="490538"/>
            </a:xfrm>
            <a:custGeom>
              <a:avLst/>
              <a:gdLst>
                <a:gd name="T0" fmla="*/ 0 w 1238"/>
                <a:gd name="T1" fmla="*/ 0 h 419"/>
                <a:gd name="T2" fmla="*/ 0 w 1238"/>
                <a:gd name="T3" fmla="*/ 418 h 419"/>
                <a:gd name="T4" fmla="*/ 1237 w 1238"/>
                <a:gd name="T5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8" h="419">
                  <a:moveTo>
                    <a:pt x="0" y="0"/>
                  </a:moveTo>
                  <a:lnTo>
                    <a:pt x="0" y="418"/>
                  </a:lnTo>
                  <a:lnTo>
                    <a:pt x="1237" y="4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69" name="Line 5"/>
            <p:cNvSpPr>
              <a:spLocks noChangeShapeType="true"/>
            </p:cNvSpPr>
            <p:nvPr/>
          </p:nvSpPr>
          <p:spPr bwMode="auto">
            <a:xfrm flipV="true">
              <a:off x="5716588" y="2857500"/>
              <a:ext cx="1068387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70" name="未知"/>
            <p:cNvSpPr/>
            <p:nvPr/>
          </p:nvSpPr>
          <p:spPr bwMode="auto">
            <a:xfrm flipV="true">
              <a:off x="7561263" y="3003550"/>
              <a:ext cx="287337" cy="77788"/>
            </a:xfrm>
            <a:custGeom>
              <a:avLst/>
              <a:gdLst>
                <a:gd name="T0" fmla="*/ 0 w 358"/>
                <a:gd name="T1" fmla="*/ 0 h 1"/>
                <a:gd name="T2" fmla="*/ 357 w 3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8" h="1">
                  <a:moveTo>
                    <a:pt x="0" y="0"/>
                  </a:moveTo>
                  <a:lnTo>
                    <a:pt x="35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71" name="未知"/>
            <p:cNvSpPr/>
            <p:nvPr/>
          </p:nvSpPr>
          <p:spPr bwMode="auto">
            <a:xfrm>
              <a:off x="3152775" y="2925763"/>
              <a:ext cx="5368925" cy="1017587"/>
            </a:xfrm>
            <a:custGeom>
              <a:avLst/>
              <a:gdLst>
                <a:gd name="T0" fmla="*/ 3097 w 3381"/>
                <a:gd name="T1" fmla="*/ 244 h 854"/>
                <a:gd name="T2" fmla="*/ 3381 w 3381"/>
                <a:gd name="T3" fmla="*/ 240 h 854"/>
                <a:gd name="T4" fmla="*/ 3379 w 3381"/>
                <a:gd name="T5" fmla="*/ 854 h 854"/>
                <a:gd name="T6" fmla="*/ 0 w 3381"/>
                <a:gd name="T7" fmla="*/ 853 h 854"/>
                <a:gd name="T8" fmla="*/ 1 w 3381"/>
                <a:gd name="T9" fmla="*/ 0 h 854"/>
                <a:gd name="T10" fmla="*/ 131 w 3381"/>
                <a:gd name="T11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1" h="854">
                  <a:moveTo>
                    <a:pt x="3097" y="244"/>
                  </a:moveTo>
                  <a:lnTo>
                    <a:pt x="3381" y="240"/>
                  </a:lnTo>
                  <a:lnTo>
                    <a:pt x="3379" y="854"/>
                  </a:lnTo>
                  <a:lnTo>
                    <a:pt x="0" y="853"/>
                  </a:lnTo>
                  <a:lnTo>
                    <a:pt x="1" y="0"/>
                  </a:lnTo>
                  <a:lnTo>
                    <a:pt x="131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72" name="未知"/>
            <p:cNvSpPr/>
            <p:nvPr/>
          </p:nvSpPr>
          <p:spPr bwMode="auto">
            <a:xfrm>
              <a:off x="7848600" y="2998788"/>
              <a:ext cx="228600" cy="458787"/>
            </a:xfrm>
            <a:custGeom>
              <a:avLst/>
              <a:gdLst>
                <a:gd name="T0" fmla="*/ 144 w 145"/>
                <a:gd name="T1" fmla="*/ 48 h 385"/>
                <a:gd name="T2" fmla="*/ 144 w 145"/>
                <a:gd name="T3" fmla="*/ 336 h 385"/>
                <a:gd name="T4" fmla="*/ 0 w 145"/>
                <a:gd name="T5" fmla="*/ 384 h 385"/>
                <a:gd name="T6" fmla="*/ 0 w 145"/>
                <a:gd name="T7" fmla="*/ 0 h 385"/>
                <a:gd name="T8" fmla="*/ 144 w 145"/>
                <a:gd name="T9" fmla="*/ 4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85">
                  <a:moveTo>
                    <a:pt x="144" y="48"/>
                  </a:moveTo>
                  <a:lnTo>
                    <a:pt x="144" y="336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73" name="Rectangle 9"/>
            <p:cNvSpPr>
              <a:spLocks noChangeArrowheads="true"/>
            </p:cNvSpPr>
            <p:nvPr/>
          </p:nvSpPr>
          <p:spPr bwMode="auto">
            <a:xfrm>
              <a:off x="6777038" y="2690813"/>
              <a:ext cx="776287" cy="895350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74" name="Rectangle 10"/>
            <p:cNvSpPr>
              <a:spLocks noChangeArrowheads="true"/>
            </p:cNvSpPr>
            <p:nvPr/>
          </p:nvSpPr>
          <p:spPr bwMode="auto">
            <a:xfrm>
              <a:off x="6711950" y="2744788"/>
              <a:ext cx="425450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addr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75" name="Rectangle 11"/>
            <p:cNvSpPr>
              <a:spLocks noChangeArrowheads="true"/>
            </p:cNvSpPr>
            <p:nvPr/>
          </p:nvSpPr>
          <p:spPr bwMode="auto">
            <a:xfrm>
              <a:off x="6724650" y="3352800"/>
              <a:ext cx="51752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wdata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76" name="Rectangle 12"/>
            <p:cNvSpPr>
              <a:spLocks noChangeArrowheads="true"/>
            </p:cNvSpPr>
            <p:nvPr/>
          </p:nvSpPr>
          <p:spPr bwMode="auto">
            <a:xfrm>
              <a:off x="7062788" y="2936875"/>
              <a:ext cx="46990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rdata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77" name="Rectangle 13"/>
            <p:cNvSpPr>
              <a:spLocks noChangeArrowheads="true"/>
            </p:cNvSpPr>
            <p:nvPr/>
          </p:nvSpPr>
          <p:spPr bwMode="auto">
            <a:xfrm>
              <a:off x="6724650" y="3035300"/>
              <a:ext cx="720725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0">
                  <a:latin typeface="Verdana" panose="020B0604030504040204" pitchFamily="34" charset="0"/>
                  <a:ea typeface="+mn-ea"/>
                </a:rPr>
                <a:t>Data</a:t>
              </a:r>
              <a:endParaRPr lang="en-US" altLang="zh-CN" sz="1110">
                <a:latin typeface="Verdana" panose="020B060403050404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0">
                  <a:latin typeface="Verdana" panose="020B0604030504040204" pitchFamily="34" charset="0"/>
                  <a:ea typeface="+mn-ea"/>
                </a:rPr>
                <a:t>Memory</a:t>
              </a:r>
              <a:endParaRPr lang="en-US" altLang="zh-CN" sz="1110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78" name="Rectangle 14"/>
            <p:cNvSpPr>
              <a:spLocks noChangeArrowheads="true"/>
            </p:cNvSpPr>
            <p:nvPr/>
          </p:nvSpPr>
          <p:spPr bwMode="auto">
            <a:xfrm>
              <a:off x="6927850" y="2632075"/>
              <a:ext cx="31750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we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79" name="Line 15"/>
            <p:cNvSpPr>
              <a:spLocks noChangeShapeType="true"/>
            </p:cNvSpPr>
            <p:nvPr/>
          </p:nvSpPr>
          <p:spPr bwMode="auto">
            <a:xfrm>
              <a:off x="6816725" y="2698750"/>
              <a:ext cx="50800" cy="5873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0" name="Line 16"/>
            <p:cNvSpPr>
              <a:spLocks noChangeShapeType="true"/>
            </p:cNvSpPr>
            <p:nvPr/>
          </p:nvSpPr>
          <p:spPr bwMode="auto">
            <a:xfrm flipV="true">
              <a:off x="6867525" y="2681288"/>
              <a:ext cx="38100" cy="6667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1" name="未知"/>
            <p:cNvSpPr/>
            <p:nvPr/>
          </p:nvSpPr>
          <p:spPr bwMode="auto">
            <a:xfrm>
              <a:off x="2671763" y="2652713"/>
              <a:ext cx="230187" cy="344487"/>
            </a:xfrm>
            <a:custGeom>
              <a:avLst/>
              <a:gdLst>
                <a:gd name="T0" fmla="*/ 144 w 145"/>
                <a:gd name="T1" fmla="*/ 240 h 289"/>
                <a:gd name="T2" fmla="*/ 144 w 145"/>
                <a:gd name="T3" fmla="*/ 48 h 289"/>
                <a:gd name="T4" fmla="*/ 0 w 145"/>
                <a:gd name="T5" fmla="*/ 0 h 289"/>
                <a:gd name="T6" fmla="*/ 0 w 145"/>
                <a:gd name="T7" fmla="*/ 288 h 289"/>
                <a:gd name="T8" fmla="*/ 144 w 145"/>
                <a:gd name="T9" fmla="*/ 2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89">
                  <a:moveTo>
                    <a:pt x="144" y="240"/>
                  </a:moveTo>
                  <a:lnTo>
                    <a:pt x="144" y="48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144" y="24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2" name="未知"/>
            <p:cNvSpPr/>
            <p:nvPr/>
          </p:nvSpPr>
          <p:spPr bwMode="auto">
            <a:xfrm>
              <a:off x="3971925" y="3101975"/>
              <a:ext cx="447675" cy="314325"/>
            </a:xfrm>
            <a:custGeom>
              <a:avLst/>
              <a:gdLst>
                <a:gd name="T0" fmla="*/ 0 w 283"/>
                <a:gd name="T1" fmla="*/ 262 h 264"/>
                <a:gd name="T2" fmla="*/ 72 w 283"/>
                <a:gd name="T3" fmla="*/ 264 h 264"/>
                <a:gd name="T4" fmla="*/ 72 w 283"/>
                <a:gd name="T5" fmla="*/ 0 h 264"/>
                <a:gd name="T6" fmla="*/ 283 w 283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64">
                  <a:moveTo>
                    <a:pt x="0" y="262"/>
                  </a:moveTo>
                  <a:lnTo>
                    <a:pt x="72" y="264"/>
                  </a:lnTo>
                  <a:lnTo>
                    <a:pt x="72" y="0"/>
                  </a:lnTo>
                  <a:lnTo>
                    <a:pt x="28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3" name="未知"/>
            <p:cNvSpPr/>
            <p:nvPr/>
          </p:nvSpPr>
          <p:spPr bwMode="auto">
            <a:xfrm>
              <a:off x="2378075" y="2481263"/>
              <a:ext cx="968375" cy="230187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4" name="未知"/>
            <p:cNvSpPr/>
            <p:nvPr/>
          </p:nvSpPr>
          <p:spPr bwMode="auto">
            <a:xfrm>
              <a:off x="2378075" y="2595563"/>
              <a:ext cx="971550" cy="57150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5" name="未知"/>
            <p:cNvSpPr/>
            <p:nvPr/>
          </p:nvSpPr>
          <p:spPr bwMode="auto">
            <a:xfrm>
              <a:off x="2378075" y="2709863"/>
              <a:ext cx="293688" cy="211137"/>
            </a:xfrm>
            <a:custGeom>
              <a:avLst/>
              <a:gdLst>
                <a:gd name="T0" fmla="*/ 0 w 385"/>
                <a:gd name="T1" fmla="*/ 0 h 178"/>
                <a:gd name="T2" fmla="*/ 0 w 385"/>
                <a:gd name="T3" fmla="*/ 177 h 178"/>
                <a:gd name="T4" fmla="*/ 384 w 385"/>
                <a:gd name="T5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" h="178">
                  <a:moveTo>
                    <a:pt x="0" y="0"/>
                  </a:moveTo>
                  <a:lnTo>
                    <a:pt x="0" y="177"/>
                  </a:lnTo>
                  <a:lnTo>
                    <a:pt x="384" y="17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6" name="未知"/>
            <p:cNvSpPr/>
            <p:nvPr/>
          </p:nvSpPr>
          <p:spPr bwMode="auto">
            <a:xfrm>
              <a:off x="2378075" y="2916238"/>
              <a:ext cx="984250" cy="481012"/>
            </a:xfrm>
            <a:custGeom>
              <a:avLst/>
              <a:gdLst>
                <a:gd name="T0" fmla="*/ 0 w 817"/>
                <a:gd name="T1" fmla="*/ 0 h 403"/>
                <a:gd name="T2" fmla="*/ 0 w 817"/>
                <a:gd name="T3" fmla="*/ 402 h 403"/>
                <a:gd name="T4" fmla="*/ 816 w 817"/>
                <a:gd name="T5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7" h="403">
                  <a:moveTo>
                    <a:pt x="0" y="0"/>
                  </a:moveTo>
                  <a:lnTo>
                    <a:pt x="0" y="402"/>
                  </a:lnTo>
                  <a:lnTo>
                    <a:pt x="816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7" name="未知"/>
            <p:cNvSpPr/>
            <p:nvPr/>
          </p:nvSpPr>
          <p:spPr bwMode="auto">
            <a:xfrm>
              <a:off x="2530475" y="2595563"/>
              <a:ext cx="136525" cy="168275"/>
            </a:xfrm>
            <a:custGeom>
              <a:avLst/>
              <a:gdLst>
                <a:gd name="T0" fmla="*/ 0 w 241"/>
                <a:gd name="T1" fmla="*/ 0 h 141"/>
                <a:gd name="T2" fmla="*/ 0 w 241"/>
                <a:gd name="T3" fmla="*/ 140 h 141"/>
                <a:gd name="T4" fmla="*/ 240 w 241"/>
                <a:gd name="T5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141">
                  <a:moveTo>
                    <a:pt x="0" y="0"/>
                  </a:moveTo>
                  <a:lnTo>
                    <a:pt x="0" y="140"/>
                  </a:lnTo>
                  <a:lnTo>
                    <a:pt x="240" y="1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8" name="未知"/>
            <p:cNvSpPr/>
            <p:nvPr/>
          </p:nvSpPr>
          <p:spPr bwMode="auto">
            <a:xfrm>
              <a:off x="2901950" y="2824163"/>
              <a:ext cx="447675" cy="1587"/>
            </a:xfrm>
            <a:custGeom>
              <a:avLst/>
              <a:gdLst>
                <a:gd name="T0" fmla="*/ 0 w 282"/>
                <a:gd name="T1" fmla="*/ 0 h 1"/>
                <a:gd name="T2" fmla="*/ 281 w 28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2" h="1">
                  <a:moveTo>
                    <a:pt x="0" y="0"/>
                  </a:moveTo>
                  <a:lnTo>
                    <a:pt x="28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89" name="未知"/>
            <p:cNvSpPr/>
            <p:nvPr/>
          </p:nvSpPr>
          <p:spPr bwMode="auto">
            <a:xfrm>
              <a:off x="3957638" y="2716213"/>
              <a:ext cx="1360487" cy="79375"/>
            </a:xfrm>
            <a:custGeom>
              <a:avLst/>
              <a:gdLst>
                <a:gd name="T0" fmla="*/ 0 w 916"/>
                <a:gd name="T1" fmla="*/ 0 h 1"/>
                <a:gd name="T2" fmla="*/ 915 w 9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6" h="1">
                  <a:moveTo>
                    <a:pt x="0" y="0"/>
                  </a:moveTo>
                  <a:lnTo>
                    <a:pt x="915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0" name="未知"/>
            <p:cNvSpPr/>
            <p:nvPr/>
          </p:nvSpPr>
          <p:spPr bwMode="auto">
            <a:xfrm flipV="true">
              <a:off x="3944938" y="2900363"/>
              <a:ext cx="473075" cy="71437"/>
            </a:xfrm>
            <a:custGeom>
              <a:avLst/>
              <a:gdLst>
                <a:gd name="T0" fmla="*/ 0 w 689"/>
                <a:gd name="T1" fmla="*/ 0 h 1"/>
                <a:gd name="T2" fmla="*/ 688 w 68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9" h="1">
                  <a:moveTo>
                    <a:pt x="0" y="0"/>
                  </a:moveTo>
                  <a:lnTo>
                    <a:pt x="688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1" name="Rectangle 27"/>
            <p:cNvSpPr>
              <a:spLocks noChangeArrowheads="true"/>
            </p:cNvSpPr>
            <p:nvPr/>
          </p:nvSpPr>
          <p:spPr bwMode="auto">
            <a:xfrm>
              <a:off x="2341563" y="2359025"/>
              <a:ext cx="811212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2" name="Oval 28"/>
            <p:cNvSpPr>
              <a:spLocks noChangeArrowheads="true"/>
            </p:cNvSpPr>
            <p:nvPr/>
          </p:nvSpPr>
          <p:spPr bwMode="auto">
            <a:xfrm>
              <a:off x="2352675" y="2816225"/>
              <a:ext cx="52388" cy="38100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3" name="未知"/>
            <p:cNvSpPr/>
            <p:nvPr/>
          </p:nvSpPr>
          <p:spPr bwMode="auto">
            <a:xfrm>
              <a:off x="5318125" y="2652713"/>
              <a:ext cx="412750" cy="458787"/>
            </a:xfrm>
            <a:custGeom>
              <a:avLst/>
              <a:gdLst>
                <a:gd name="T0" fmla="*/ 0 w 259"/>
                <a:gd name="T1" fmla="*/ 0 h 385"/>
                <a:gd name="T2" fmla="*/ 0 w 259"/>
                <a:gd name="T3" fmla="*/ 160 h 385"/>
                <a:gd name="T4" fmla="*/ 52 w 259"/>
                <a:gd name="T5" fmla="*/ 192 h 385"/>
                <a:gd name="T6" fmla="*/ 0 w 259"/>
                <a:gd name="T7" fmla="*/ 224 h 385"/>
                <a:gd name="T8" fmla="*/ 0 w 259"/>
                <a:gd name="T9" fmla="*/ 384 h 385"/>
                <a:gd name="T10" fmla="*/ 258 w 259"/>
                <a:gd name="T11" fmla="*/ 288 h 385"/>
                <a:gd name="T12" fmla="*/ 258 w 259"/>
                <a:gd name="T13" fmla="*/ 96 h 385"/>
                <a:gd name="T14" fmla="*/ 0 w 259"/>
                <a:gd name="T15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385">
                  <a:moveTo>
                    <a:pt x="0" y="0"/>
                  </a:moveTo>
                  <a:lnTo>
                    <a:pt x="0" y="160"/>
                  </a:lnTo>
                  <a:lnTo>
                    <a:pt x="52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58" y="288"/>
                  </a:lnTo>
                  <a:lnTo>
                    <a:pt x="258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4" name="Rectangle 30"/>
            <p:cNvSpPr>
              <a:spLocks noChangeArrowheads="true"/>
            </p:cNvSpPr>
            <p:nvPr/>
          </p:nvSpPr>
          <p:spPr bwMode="auto">
            <a:xfrm>
              <a:off x="5310188" y="2795588"/>
              <a:ext cx="385762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ALU</a:t>
              </a:r>
              <a:endPara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95" name="未知"/>
            <p:cNvSpPr/>
            <p:nvPr/>
          </p:nvSpPr>
          <p:spPr bwMode="auto">
            <a:xfrm>
              <a:off x="4418013" y="2881313"/>
              <a:ext cx="230187" cy="344487"/>
            </a:xfrm>
            <a:custGeom>
              <a:avLst/>
              <a:gdLst>
                <a:gd name="T0" fmla="*/ 144 w 145"/>
                <a:gd name="T1" fmla="*/ 48 h 289"/>
                <a:gd name="T2" fmla="*/ 144 w 145"/>
                <a:gd name="T3" fmla="*/ 240 h 289"/>
                <a:gd name="T4" fmla="*/ 0 w 145"/>
                <a:gd name="T5" fmla="*/ 288 h 289"/>
                <a:gd name="T6" fmla="*/ 0 w 145"/>
                <a:gd name="T7" fmla="*/ 0 h 289"/>
                <a:gd name="T8" fmla="*/ 144 w 145"/>
                <a:gd name="T9" fmla="*/ 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89">
                  <a:moveTo>
                    <a:pt x="144" y="48"/>
                  </a:moveTo>
                  <a:lnTo>
                    <a:pt x="144" y="240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6" name="Line 32"/>
            <p:cNvSpPr>
              <a:spLocks noChangeShapeType="true"/>
            </p:cNvSpPr>
            <p:nvPr/>
          </p:nvSpPr>
          <p:spPr bwMode="auto">
            <a:xfrm flipH="true">
              <a:off x="4648200" y="3035300"/>
              <a:ext cx="669925" cy="476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7" name="Rectangle 33"/>
            <p:cNvSpPr>
              <a:spLocks noChangeArrowheads="true"/>
            </p:cNvSpPr>
            <p:nvPr/>
          </p:nvSpPr>
          <p:spPr bwMode="auto">
            <a:xfrm>
              <a:off x="3360738" y="3290888"/>
              <a:ext cx="584200" cy="24765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298" name="Rectangle 34"/>
            <p:cNvSpPr>
              <a:spLocks noChangeArrowheads="true"/>
            </p:cNvSpPr>
            <p:nvPr/>
          </p:nvSpPr>
          <p:spPr bwMode="auto">
            <a:xfrm>
              <a:off x="3346450" y="3249613"/>
              <a:ext cx="4349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Imm</a:t>
              </a:r>
              <a:endPara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Ext</a:t>
              </a:r>
              <a:endPara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299" name="Line 35"/>
            <p:cNvSpPr>
              <a:spLocks noChangeShapeType="true"/>
            </p:cNvSpPr>
            <p:nvPr/>
          </p:nvSpPr>
          <p:spPr bwMode="auto">
            <a:xfrm>
              <a:off x="1841500" y="2838450"/>
              <a:ext cx="527050" cy="1588"/>
            </a:xfrm>
            <a:prstGeom prst="line">
              <a:avLst/>
            </a:prstGeom>
            <a:noFill/>
            <a:ln w="2540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00" name="Rectangle 36"/>
            <p:cNvSpPr>
              <a:spLocks noChangeArrowheads="true"/>
            </p:cNvSpPr>
            <p:nvPr/>
          </p:nvSpPr>
          <p:spPr bwMode="auto">
            <a:xfrm>
              <a:off x="625475" y="1936750"/>
              <a:ext cx="369888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0x4</a:t>
              </a:r>
              <a:endPara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01" name="未知"/>
            <p:cNvSpPr/>
            <p:nvPr/>
          </p:nvSpPr>
          <p:spPr bwMode="auto">
            <a:xfrm>
              <a:off x="1103313" y="1979613"/>
              <a:ext cx="382587" cy="458787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02" name="Line 38"/>
            <p:cNvSpPr>
              <a:spLocks noChangeShapeType="true"/>
            </p:cNvSpPr>
            <p:nvPr/>
          </p:nvSpPr>
          <p:spPr bwMode="auto">
            <a:xfrm>
              <a:off x="1033463" y="2036763"/>
              <a:ext cx="6350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03" name="Rectangle 39"/>
            <p:cNvSpPr>
              <a:spLocks noChangeArrowheads="true"/>
            </p:cNvSpPr>
            <p:nvPr/>
          </p:nvSpPr>
          <p:spPr bwMode="auto">
            <a:xfrm>
              <a:off x="1084263" y="2120900"/>
              <a:ext cx="382587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Add</a:t>
              </a:r>
              <a:endPara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04" name="Rectangle 40"/>
            <p:cNvSpPr>
              <a:spLocks noChangeArrowheads="true"/>
            </p:cNvSpPr>
            <p:nvPr/>
          </p:nvSpPr>
          <p:spPr bwMode="auto">
            <a:xfrm>
              <a:off x="1058863" y="2593975"/>
              <a:ext cx="774700" cy="89376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05" name="Rectangle 41"/>
            <p:cNvSpPr>
              <a:spLocks noChangeArrowheads="true"/>
            </p:cNvSpPr>
            <p:nvPr/>
          </p:nvSpPr>
          <p:spPr bwMode="auto">
            <a:xfrm>
              <a:off x="1000125" y="2647950"/>
              <a:ext cx="42545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addr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06" name="Rectangle 42"/>
            <p:cNvSpPr>
              <a:spLocks noChangeArrowheads="true"/>
            </p:cNvSpPr>
            <p:nvPr/>
          </p:nvSpPr>
          <p:spPr bwMode="auto">
            <a:xfrm>
              <a:off x="1341438" y="2754313"/>
              <a:ext cx="471487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rdata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07" name="Rectangle 43"/>
            <p:cNvSpPr>
              <a:spLocks noChangeArrowheads="true"/>
            </p:cNvSpPr>
            <p:nvPr/>
          </p:nvSpPr>
          <p:spPr bwMode="auto">
            <a:xfrm>
              <a:off x="1031875" y="3087688"/>
              <a:ext cx="720725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0">
                  <a:latin typeface="Verdana" panose="020B0604030504040204" pitchFamily="34" charset="0"/>
                  <a:ea typeface="+mn-ea"/>
                </a:rPr>
                <a:t>Inst.</a:t>
              </a:r>
              <a:endParaRPr lang="en-US" altLang="zh-CN" sz="1110">
                <a:latin typeface="Verdana" panose="020B060403050404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10">
                  <a:latin typeface="Verdana" panose="020B0604030504040204" pitchFamily="34" charset="0"/>
                  <a:ea typeface="+mn-ea"/>
                </a:rPr>
                <a:t>Memory</a:t>
              </a:r>
              <a:endParaRPr lang="en-US" altLang="zh-CN" sz="1110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08" name="Rectangle 44"/>
            <p:cNvSpPr>
              <a:spLocks noChangeArrowheads="true"/>
            </p:cNvSpPr>
            <p:nvPr/>
          </p:nvSpPr>
          <p:spPr bwMode="auto">
            <a:xfrm>
              <a:off x="3360738" y="2319338"/>
              <a:ext cx="584200" cy="80962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09" name="Rectangle 45"/>
            <p:cNvSpPr>
              <a:spLocks noChangeArrowheads="true"/>
            </p:cNvSpPr>
            <p:nvPr/>
          </p:nvSpPr>
          <p:spPr bwMode="auto">
            <a:xfrm>
              <a:off x="3560763" y="2603500"/>
              <a:ext cx="47942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rd1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0" name="Rectangle 46"/>
            <p:cNvSpPr>
              <a:spLocks noChangeArrowheads="true"/>
            </p:cNvSpPr>
            <p:nvPr/>
          </p:nvSpPr>
          <p:spPr bwMode="auto">
            <a:xfrm>
              <a:off x="3362325" y="2974975"/>
              <a:ext cx="46196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GPRs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1" name="Rectangle 47"/>
            <p:cNvSpPr>
              <a:spLocks noChangeArrowheads="true"/>
            </p:cNvSpPr>
            <p:nvPr/>
          </p:nvSpPr>
          <p:spPr bwMode="auto">
            <a:xfrm>
              <a:off x="3289300" y="2382838"/>
              <a:ext cx="338138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rs1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2" name="Rectangle 48"/>
            <p:cNvSpPr>
              <a:spLocks noChangeArrowheads="true"/>
            </p:cNvSpPr>
            <p:nvPr/>
          </p:nvSpPr>
          <p:spPr bwMode="auto">
            <a:xfrm>
              <a:off x="3292475" y="2497138"/>
              <a:ext cx="3397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rs2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3" name="Rectangle 49"/>
            <p:cNvSpPr>
              <a:spLocks noChangeArrowheads="true"/>
            </p:cNvSpPr>
            <p:nvPr/>
          </p:nvSpPr>
          <p:spPr bwMode="auto">
            <a:xfrm>
              <a:off x="3298825" y="2714625"/>
              <a:ext cx="30956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ws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4" name="Rectangle 50"/>
            <p:cNvSpPr>
              <a:spLocks noChangeArrowheads="true"/>
            </p:cNvSpPr>
            <p:nvPr/>
          </p:nvSpPr>
          <p:spPr bwMode="auto">
            <a:xfrm>
              <a:off x="3298825" y="2830513"/>
              <a:ext cx="322263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wd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5" name="Rectangle 51"/>
            <p:cNvSpPr>
              <a:spLocks noChangeArrowheads="true"/>
            </p:cNvSpPr>
            <p:nvPr/>
          </p:nvSpPr>
          <p:spPr bwMode="auto">
            <a:xfrm>
              <a:off x="3575050" y="2847975"/>
              <a:ext cx="46831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rd2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6" name="Rectangle 52"/>
            <p:cNvSpPr>
              <a:spLocks noChangeArrowheads="true"/>
            </p:cNvSpPr>
            <p:nvPr/>
          </p:nvSpPr>
          <p:spPr bwMode="auto">
            <a:xfrm>
              <a:off x="3511550" y="2259013"/>
              <a:ext cx="3175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55">
                  <a:latin typeface="Verdana" panose="020B0604030504040204" pitchFamily="34" charset="0"/>
                  <a:ea typeface="+mn-ea"/>
                </a:rPr>
                <a:t>we</a:t>
              </a:r>
              <a:endParaRPr lang="en-US" altLang="zh-CN" sz="955"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1317" name="未知"/>
            <p:cNvSpPr/>
            <p:nvPr/>
          </p:nvSpPr>
          <p:spPr bwMode="auto">
            <a:xfrm>
              <a:off x="812800" y="2322513"/>
              <a:ext cx="280988" cy="419100"/>
            </a:xfrm>
            <a:custGeom>
              <a:avLst/>
              <a:gdLst>
                <a:gd name="T0" fmla="*/ 0 w 177"/>
                <a:gd name="T1" fmla="*/ 352 h 353"/>
                <a:gd name="T2" fmla="*/ 0 w 177"/>
                <a:gd name="T3" fmla="*/ 0 h 353"/>
                <a:gd name="T4" fmla="*/ 176 w 177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353">
                  <a:moveTo>
                    <a:pt x="0" y="352"/>
                  </a:moveTo>
                  <a:lnTo>
                    <a:pt x="0" y="0"/>
                  </a:lnTo>
                  <a:lnTo>
                    <a:pt x="17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18" name="未知"/>
            <p:cNvSpPr/>
            <p:nvPr/>
          </p:nvSpPr>
          <p:spPr bwMode="auto">
            <a:xfrm flipV="true">
              <a:off x="6845300" y="2693988"/>
              <a:ext cx="76200" cy="5873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19" name="未知"/>
            <p:cNvSpPr/>
            <p:nvPr/>
          </p:nvSpPr>
          <p:spPr bwMode="auto">
            <a:xfrm flipV="true">
              <a:off x="3413125" y="2319338"/>
              <a:ext cx="77788" cy="60325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1320" name="未知"/>
            <p:cNvSpPr/>
            <p:nvPr/>
          </p:nvSpPr>
          <p:spPr bwMode="auto">
            <a:xfrm>
              <a:off x="6570663" y="2857500"/>
              <a:ext cx="1277937" cy="935038"/>
            </a:xfrm>
            <a:custGeom>
              <a:avLst/>
              <a:gdLst>
                <a:gd name="T0" fmla="*/ 0 w 805"/>
                <a:gd name="T1" fmla="*/ 0 h 785"/>
                <a:gd name="T2" fmla="*/ 1 w 805"/>
                <a:gd name="T3" fmla="*/ 785 h 785"/>
                <a:gd name="T4" fmla="*/ 701 w 805"/>
                <a:gd name="T5" fmla="*/ 784 h 785"/>
                <a:gd name="T6" fmla="*/ 701 w 805"/>
                <a:gd name="T7" fmla="*/ 394 h 785"/>
                <a:gd name="T8" fmla="*/ 805 w 805"/>
                <a:gd name="T9" fmla="*/ 39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785">
                  <a:moveTo>
                    <a:pt x="0" y="0"/>
                  </a:moveTo>
                  <a:lnTo>
                    <a:pt x="1" y="785"/>
                  </a:lnTo>
                  <a:lnTo>
                    <a:pt x="701" y="784"/>
                  </a:lnTo>
                  <a:lnTo>
                    <a:pt x="701" y="394"/>
                  </a:lnTo>
                  <a:lnTo>
                    <a:pt x="805" y="39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未知"/>
          <p:cNvSpPr/>
          <p:nvPr/>
        </p:nvSpPr>
        <p:spPr bwMode="auto">
          <a:xfrm>
            <a:off x="207963" y="1828800"/>
            <a:ext cx="1568450" cy="912813"/>
          </a:xfrm>
          <a:custGeom>
            <a:avLst/>
            <a:gdLst>
              <a:gd name="T0" fmla="*/ 800 w 987"/>
              <a:gd name="T1" fmla="*/ 311 h 766"/>
              <a:gd name="T2" fmla="*/ 987 w 987"/>
              <a:gd name="T3" fmla="*/ 311 h 766"/>
              <a:gd name="T4" fmla="*/ 987 w 987"/>
              <a:gd name="T5" fmla="*/ 0 h 766"/>
              <a:gd name="T6" fmla="*/ 0 w 987"/>
              <a:gd name="T7" fmla="*/ 0 h 766"/>
              <a:gd name="T8" fmla="*/ 0 w 987"/>
              <a:gd name="T9" fmla="*/ 765 h 766"/>
              <a:gd name="T10" fmla="*/ 541 w 987"/>
              <a:gd name="T11" fmla="*/ 76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7" h="766">
                <a:moveTo>
                  <a:pt x="800" y="311"/>
                </a:moveTo>
                <a:lnTo>
                  <a:pt x="987" y="311"/>
                </a:lnTo>
                <a:lnTo>
                  <a:pt x="987" y="0"/>
                </a:lnTo>
                <a:lnTo>
                  <a:pt x="0" y="0"/>
                </a:lnTo>
                <a:lnTo>
                  <a:pt x="0" y="765"/>
                </a:lnTo>
                <a:lnTo>
                  <a:pt x="541" y="76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638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with Latches and Stages</a:t>
            </a:r>
            <a:endParaRPr lang="en-US" altLang="zh-CN" dirty="0"/>
          </a:p>
        </p:txBody>
      </p:sp>
      <p:grpSp>
        <p:nvGrpSpPr>
          <p:cNvPr id="12292" name="Group 4"/>
          <p:cNvGrpSpPr/>
          <p:nvPr/>
        </p:nvGrpSpPr>
        <p:grpSpPr bwMode="auto">
          <a:xfrm>
            <a:off x="828675" y="4505325"/>
            <a:ext cx="8221663" cy="804863"/>
            <a:chOff x="0" y="0"/>
            <a:chExt cx="5179" cy="675"/>
          </a:xfrm>
        </p:grpSpPr>
        <p:sp>
          <p:nvSpPr>
            <p:cNvPr id="12293" name="Rectangle 5"/>
            <p:cNvSpPr>
              <a:spLocks noChangeArrowheads="true"/>
            </p:cNvSpPr>
            <p:nvPr/>
          </p:nvSpPr>
          <p:spPr bwMode="auto">
            <a:xfrm>
              <a:off x="4707" y="0"/>
              <a:ext cx="472" cy="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write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-back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2294" name="Rectangle 6"/>
            <p:cNvSpPr>
              <a:spLocks noChangeArrowheads="true"/>
            </p:cNvSpPr>
            <p:nvPr/>
          </p:nvSpPr>
          <p:spPr bwMode="auto">
            <a:xfrm>
              <a:off x="0" y="118"/>
              <a:ext cx="633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fetch</a:t>
              </a:r>
              <a:endParaRPr lang="en-US" altLang="zh-CN" sz="1590" i="1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  <a:endParaRPr lang="en-US" altLang="zh-CN" sz="1590" i="1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2295" name="Rectangle 7"/>
            <p:cNvSpPr>
              <a:spLocks noChangeArrowheads="true"/>
            </p:cNvSpPr>
            <p:nvPr/>
          </p:nvSpPr>
          <p:spPr bwMode="auto">
            <a:xfrm>
              <a:off x="2613" y="118"/>
              <a:ext cx="80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execute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2296" name="Rectangle 8"/>
            <p:cNvSpPr>
              <a:spLocks noChangeArrowheads="true"/>
            </p:cNvSpPr>
            <p:nvPr/>
          </p:nvSpPr>
          <p:spPr bwMode="auto">
            <a:xfrm>
              <a:off x="789" y="118"/>
              <a:ext cx="172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decode &amp; </a:t>
              </a:r>
              <a:r>
                <a:rPr lang="en-US" altLang="zh-CN" sz="1590" i="1" dirty="0" err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Reg</a:t>
              </a:r>
              <a:r>
                <a:rPr lang="en-US" altLang="zh-CN" sz="1590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-fetch</a:t>
              </a:r>
              <a:endParaRPr lang="en-US" altLang="zh-CN" sz="1590" i="1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 dirty="0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  <a:endParaRPr lang="en-US" altLang="zh-CN" sz="1590" i="1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  <p:sp>
          <p:nvSpPr>
            <p:cNvPr id="12297" name="Rectangle 9"/>
            <p:cNvSpPr>
              <a:spLocks noChangeArrowheads="true"/>
            </p:cNvSpPr>
            <p:nvPr/>
          </p:nvSpPr>
          <p:spPr bwMode="auto">
            <a:xfrm>
              <a:off x="3618" y="118"/>
              <a:ext cx="881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memory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i="1">
                  <a:solidFill>
                    <a:srgbClr val="56127A"/>
                  </a:solidFill>
                  <a:latin typeface="Verdana" panose="020B0604030504040204" pitchFamily="34" charset="0"/>
                  <a:ea typeface="+mn-ea"/>
                </a:rPr>
                <a:t>phase</a:t>
              </a:r>
              <a:endParaRPr lang="en-US" altLang="zh-CN" sz="1590" i="1">
                <a:solidFill>
                  <a:srgbClr val="56127A"/>
                </a:solidFill>
                <a:latin typeface="Verdana" panose="020B0604030504040204" pitchFamily="34" charset="0"/>
                <a:ea typeface="+mn-ea"/>
              </a:endParaRPr>
            </a:p>
          </p:txBody>
        </p:sp>
      </p:grpSp>
      <p:sp>
        <p:nvSpPr>
          <p:cNvPr id="12298" name="未知"/>
          <p:cNvSpPr/>
          <p:nvPr/>
        </p:nvSpPr>
        <p:spPr bwMode="auto">
          <a:xfrm>
            <a:off x="4191000" y="2971800"/>
            <a:ext cx="2593975" cy="490538"/>
          </a:xfrm>
          <a:custGeom>
            <a:avLst/>
            <a:gdLst>
              <a:gd name="T0" fmla="*/ 0 w 1238"/>
              <a:gd name="T1" fmla="*/ 0 h 419"/>
              <a:gd name="T2" fmla="*/ 0 w 1238"/>
              <a:gd name="T3" fmla="*/ 418 h 419"/>
              <a:gd name="T4" fmla="*/ 1237 w 1238"/>
              <a:gd name="T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8" h="419">
                <a:moveTo>
                  <a:pt x="0" y="0"/>
                </a:moveTo>
                <a:lnTo>
                  <a:pt x="0" y="418"/>
                </a:lnTo>
                <a:lnTo>
                  <a:pt x="1237" y="4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299" name="Line 11"/>
          <p:cNvSpPr>
            <a:spLocks noChangeShapeType="true"/>
          </p:cNvSpPr>
          <p:nvPr/>
        </p:nvSpPr>
        <p:spPr bwMode="auto">
          <a:xfrm flipV="true">
            <a:off x="5716588" y="2857500"/>
            <a:ext cx="106838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00" name="未知"/>
          <p:cNvSpPr/>
          <p:nvPr/>
        </p:nvSpPr>
        <p:spPr bwMode="auto">
          <a:xfrm flipV="true">
            <a:off x="7561263" y="3003550"/>
            <a:ext cx="287337" cy="77788"/>
          </a:xfrm>
          <a:custGeom>
            <a:avLst/>
            <a:gdLst>
              <a:gd name="T0" fmla="*/ 0 w 358"/>
              <a:gd name="T1" fmla="*/ 0 h 1"/>
              <a:gd name="T2" fmla="*/ 357 w 35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8" h="1">
                <a:moveTo>
                  <a:pt x="0" y="0"/>
                </a:moveTo>
                <a:lnTo>
                  <a:pt x="35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01" name="未知"/>
          <p:cNvSpPr/>
          <p:nvPr/>
        </p:nvSpPr>
        <p:spPr bwMode="auto">
          <a:xfrm>
            <a:off x="3152775" y="2925763"/>
            <a:ext cx="5368925" cy="1017587"/>
          </a:xfrm>
          <a:custGeom>
            <a:avLst/>
            <a:gdLst>
              <a:gd name="T0" fmla="*/ 3097 w 3381"/>
              <a:gd name="T1" fmla="*/ 244 h 854"/>
              <a:gd name="T2" fmla="*/ 3381 w 3381"/>
              <a:gd name="T3" fmla="*/ 240 h 854"/>
              <a:gd name="T4" fmla="*/ 3379 w 3381"/>
              <a:gd name="T5" fmla="*/ 854 h 854"/>
              <a:gd name="T6" fmla="*/ 0 w 3381"/>
              <a:gd name="T7" fmla="*/ 853 h 854"/>
              <a:gd name="T8" fmla="*/ 1 w 3381"/>
              <a:gd name="T9" fmla="*/ 0 h 854"/>
              <a:gd name="T10" fmla="*/ 131 w 3381"/>
              <a:gd name="T11" fmla="*/ 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1" h="854">
                <a:moveTo>
                  <a:pt x="3097" y="244"/>
                </a:moveTo>
                <a:lnTo>
                  <a:pt x="3381" y="240"/>
                </a:lnTo>
                <a:lnTo>
                  <a:pt x="3379" y="854"/>
                </a:lnTo>
                <a:lnTo>
                  <a:pt x="0" y="853"/>
                </a:lnTo>
                <a:lnTo>
                  <a:pt x="1" y="0"/>
                </a:lnTo>
                <a:lnTo>
                  <a:pt x="131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02" name="未知"/>
          <p:cNvSpPr/>
          <p:nvPr/>
        </p:nvSpPr>
        <p:spPr bwMode="auto">
          <a:xfrm>
            <a:off x="7848600" y="2998788"/>
            <a:ext cx="228600" cy="458787"/>
          </a:xfrm>
          <a:custGeom>
            <a:avLst/>
            <a:gdLst>
              <a:gd name="T0" fmla="*/ 144 w 145"/>
              <a:gd name="T1" fmla="*/ 48 h 385"/>
              <a:gd name="T2" fmla="*/ 144 w 145"/>
              <a:gd name="T3" fmla="*/ 336 h 385"/>
              <a:gd name="T4" fmla="*/ 0 w 145"/>
              <a:gd name="T5" fmla="*/ 384 h 385"/>
              <a:gd name="T6" fmla="*/ 0 w 145"/>
              <a:gd name="T7" fmla="*/ 0 h 385"/>
              <a:gd name="T8" fmla="*/ 144 w 145"/>
              <a:gd name="T9" fmla="*/ 4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385">
                <a:moveTo>
                  <a:pt x="144" y="48"/>
                </a:moveTo>
                <a:lnTo>
                  <a:pt x="144" y="336"/>
                </a:lnTo>
                <a:lnTo>
                  <a:pt x="0" y="384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03" name="Rectangle 15"/>
          <p:cNvSpPr>
            <a:spLocks noChangeArrowheads="true"/>
          </p:cNvSpPr>
          <p:nvPr/>
        </p:nvSpPr>
        <p:spPr bwMode="auto">
          <a:xfrm>
            <a:off x="6777038" y="2690813"/>
            <a:ext cx="776287" cy="895350"/>
          </a:xfrm>
          <a:prstGeom prst="rect">
            <a:avLst/>
          </a:prstGeom>
          <a:solidFill>
            <a:schemeClr val="accent1"/>
          </a:solidFill>
          <a:ln w="19050" cmpd="sng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04" name="Rectangle 16"/>
          <p:cNvSpPr>
            <a:spLocks noChangeArrowheads="true"/>
          </p:cNvSpPr>
          <p:nvPr/>
        </p:nvSpPr>
        <p:spPr bwMode="auto">
          <a:xfrm>
            <a:off x="6711950" y="2744788"/>
            <a:ext cx="425450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addr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05" name="Rectangle 17"/>
          <p:cNvSpPr>
            <a:spLocks noChangeArrowheads="true"/>
          </p:cNvSpPr>
          <p:nvPr/>
        </p:nvSpPr>
        <p:spPr bwMode="auto">
          <a:xfrm>
            <a:off x="6724650" y="3352800"/>
            <a:ext cx="51752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wdata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06" name="Rectangle 18"/>
          <p:cNvSpPr>
            <a:spLocks noChangeArrowheads="true"/>
          </p:cNvSpPr>
          <p:nvPr/>
        </p:nvSpPr>
        <p:spPr bwMode="auto">
          <a:xfrm>
            <a:off x="7062788" y="2936875"/>
            <a:ext cx="4699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rdata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07" name="Rectangle 19"/>
          <p:cNvSpPr>
            <a:spLocks noChangeArrowheads="true"/>
          </p:cNvSpPr>
          <p:nvPr/>
        </p:nvSpPr>
        <p:spPr bwMode="auto">
          <a:xfrm>
            <a:off x="6724650" y="3035300"/>
            <a:ext cx="72072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0">
                <a:latin typeface="Verdana" panose="020B0604030504040204" pitchFamily="34" charset="0"/>
                <a:ea typeface="+mn-ea"/>
              </a:rPr>
              <a:t>Data</a:t>
            </a:r>
            <a:endParaRPr lang="en-US" altLang="zh-CN" sz="1110">
              <a:latin typeface="Verdana" panose="020B0604030504040204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0">
                <a:latin typeface="Verdana" panose="020B0604030504040204" pitchFamily="34" charset="0"/>
                <a:ea typeface="+mn-ea"/>
              </a:rPr>
              <a:t>Memory</a:t>
            </a:r>
            <a:endParaRPr lang="en-US" altLang="zh-CN" sz="111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08" name="Rectangle 20"/>
          <p:cNvSpPr>
            <a:spLocks noChangeArrowheads="true"/>
          </p:cNvSpPr>
          <p:nvPr/>
        </p:nvSpPr>
        <p:spPr bwMode="auto">
          <a:xfrm>
            <a:off x="6927850" y="2632075"/>
            <a:ext cx="3175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we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09" name="Line 21"/>
          <p:cNvSpPr>
            <a:spLocks noChangeShapeType="true"/>
          </p:cNvSpPr>
          <p:nvPr/>
        </p:nvSpPr>
        <p:spPr bwMode="auto">
          <a:xfrm>
            <a:off x="6816725" y="2698750"/>
            <a:ext cx="50800" cy="587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0" name="Line 22"/>
          <p:cNvSpPr>
            <a:spLocks noChangeShapeType="true"/>
          </p:cNvSpPr>
          <p:nvPr/>
        </p:nvSpPr>
        <p:spPr bwMode="auto">
          <a:xfrm flipV="true">
            <a:off x="6867525" y="2681288"/>
            <a:ext cx="38100" cy="666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1" name="未知"/>
          <p:cNvSpPr/>
          <p:nvPr/>
        </p:nvSpPr>
        <p:spPr bwMode="auto">
          <a:xfrm>
            <a:off x="2671763" y="2652713"/>
            <a:ext cx="230187" cy="344487"/>
          </a:xfrm>
          <a:custGeom>
            <a:avLst/>
            <a:gdLst>
              <a:gd name="T0" fmla="*/ 144 w 145"/>
              <a:gd name="T1" fmla="*/ 240 h 289"/>
              <a:gd name="T2" fmla="*/ 144 w 145"/>
              <a:gd name="T3" fmla="*/ 48 h 289"/>
              <a:gd name="T4" fmla="*/ 0 w 145"/>
              <a:gd name="T5" fmla="*/ 0 h 289"/>
              <a:gd name="T6" fmla="*/ 0 w 145"/>
              <a:gd name="T7" fmla="*/ 288 h 289"/>
              <a:gd name="T8" fmla="*/ 144 w 145"/>
              <a:gd name="T9" fmla="*/ 24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240"/>
                </a:moveTo>
                <a:lnTo>
                  <a:pt x="144" y="48"/>
                </a:lnTo>
                <a:lnTo>
                  <a:pt x="0" y="0"/>
                </a:lnTo>
                <a:lnTo>
                  <a:pt x="0" y="288"/>
                </a:lnTo>
                <a:lnTo>
                  <a:pt x="144" y="24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2" name="未知"/>
          <p:cNvSpPr/>
          <p:nvPr/>
        </p:nvSpPr>
        <p:spPr bwMode="auto">
          <a:xfrm>
            <a:off x="3971925" y="3101975"/>
            <a:ext cx="447675" cy="314325"/>
          </a:xfrm>
          <a:custGeom>
            <a:avLst/>
            <a:gdLst>
              <a:gd name="T0" fmla="*/ 0 w 283"/>
              <a:gd name="T1" fmla="*/ 262 h 264"/>
              <a:gd name="T2" fmla="*/ 72 w 283"/>
              <a:gd name="T3" fmla="*/ 264 h 264"/>
              <a:gd name="T4" fmla="*/ 72 w 283"/>
              <a:gd name="T5" fmla="*/ 0 h 264"/>
              <a:gd name="T6" fmla="*/ 283 w 283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" h="264">
                <a:moveTo>
                  <a:pt x="0" y="262"/>
                </a:moveTo>
                <a:lnTo>
                  <a:pt x="72" y="264"/>
                </a:lnTo>
                <a:lnTo>
                  <a:pt x="72" y="0"/>
                </a:lnTo>
                <a:lnTo>
                  <a:pt x="28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3" name="未知"/>
          <p:cNvSpPr/>
          <p:nvPr/>
        </p:nvSpPr>
        <p:spPr bwMode="auto">
          <a:xfrm>
            <a:off x="2378075" y="2481263"/>
            <a:ext cx="968375" cy="230187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4" name="未知"/>
          <p:cNvSpPr/>
          <p:nvPr/>
        </p:nvSpPr>
        <p:spPr bwMode="auto">
          <a:xfrm>
            <a:off x="2378075" y="2595563"/>
            <a:ext cx="971550" cy="57150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5" name="未知"/>
          <p:cNvSpPr/>
          <p:nvPr/>
        </p:nvSpPr>
        <p:spPr bwMode="auto">
          <a:xfrm>
            <a:off x="2378075" y="2709863"/>
            <a:ext cx="293688" cy="211137"/>
          </a:xfrm>
          <a:custGeom>
            <a:avLst/>
            <a:gdLst>
              <a:gd name="T0" fmla="*/ 0 w 385"/>
              <a:gd name="T1" fmla="*/ 0 h 178"/>
              <a:gd name="T2" fmla="*/ 0 w 385"/>
              <a:gd name="T3" fmla="*/ 177 h 178"/>
              <a:gd name="T4" fmla="*/ 384 w 385"/>
              <a:gd name="T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178">
                <a:moveTo>
                  <a:pt x="0" y="0"/>
                </a:moveTo>
                <a:lnTo>
                  <a:pt x="0" y="177"/>
                </a:lnTo>
                <a:lnTo>
                  <a:pt x="384" y="17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6" name="未知"/>
          <p:cNvSpPr/>
          <p:nvPr/>
        </p:nvSpPr>
        <p:spPr bwMode="auto">
          <a:xfrm>
            <a:off x="2378075" y="2916238"/>
            <a:ext cx="984250" cy="481012"/>
          </a:xfrm>
          <a:custGeom>
            <a:avLst/>
            <a:gdLst>
              <a:gd name="T0" fmla="*/ 0 w 817"/>
              <a:gd name="T1" fmla="*/ 0 h 403"/>
              <a:gd name="T2" fmla="*/ 0 w 817"/>
              <a:gd name="T3" fmla="*/ 402 h 403"/>
              <a:gd name="T4" fmla="*/ 816 w 817"/>
              <a:gd name="T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7" h="403">
                <a:moveTo>
                  <a:pt x="0" y="0"/>
                </a:moveTo>
                <a:lnTo>
                  <a:pt x="0" y="402"/>
                </a:lnTo>
                <a:lnTo>
                  <a:pt x="816" y="40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7" name="未知"/>
          <p:cNvSpPr/>
          <p:nvPr/>
        </p:nvSpPr>
        <p:spPr bwMode="auto">
          <a:xfrm>
            <a:off x="2530475" y="2595563"/>
            <a:ext cx="136525" cy="168275"/>
          </a:xfrm>
          <a:custGeom>
            <a:avLst/>
            <a:gdLst>
              <a:gd name="T0" fmla="*/ 0 w 241"/>
              <a:gd name="T1" fmla="*/ 0 h 141"/>
              <a:gd name="T2" fmla="*/ 0 w 241"/>
              <a:gd name="T3" fmla="*/ 140 h 141"/>
              <a:gd name="T4" fmla="*/ 240 w 241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141">
                <a:moveTo>
                  <a:pt x="0" y="0"/>
                </a:moveTo>
                <a:lnTo>
                  <a:pt x="0" y="140"/>
                </a:lnTo>
                <a:lnTo>
                  <a:pt x="240" y="1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8" name="未知"/>
          <p:cNvSpPr/>
          <p:nvPr/>
        </p:nvSpPr>
        <p:spPr bwMode="auto">
          <a:xfrm>
            <a:off x="2901950" y="2824163"/>
            <a:ext cx="447675" cy="1587"/>
          </a:xfrm>
          <a:custGeom>
            <a:avLst/>
            <a:gdLst>
              <a:gd name="T0" fmla="*/ 0 w 282"/>
              <a:gd name="T1" fmla="*/ 0 h 1"/>
              <a:gd name="T2" fmla="*/ 281 w 28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2" h="1">
                <a:moveTo>
                  <a:pt x="0" y="0"/>
                </a:moveTo>
                <a:lnTo>
                  <a:pt x="281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19" name="未知"/>
          <p:cNvSpPr/>
          <p:nvPr/>
        </p:nvSpPr>
        <p:spPr bwMode="auto">
          <a:xfrm>
            <a:off x="3957638" y="2716213"/>
            <a:ext cx="1360487" cy="79375"/>
          </a:xfrm>
          <a:custGeom>
            <a:avLst/>
            <a:gdLst>
              <a:gd name="T0" fmla="*/ 0 w 916"/>
              <a:gd name="T1" fmla="*/ 0 h 1"/>
              <a:gd name="T2" fmla="*/ 915 w 91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6" h="1">
                <a:moveTo>
                  <a:pt x="0" y="0"/>
                </a:moveTo>
                <a:lnTo>
                  <a:pt x="91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0" name="未知"/>
          <p:cNvSpPr/>
          <p:nvPr/>
        </p:nvSpPr>
        <p:spPr bwMode="auto">
          <a:xfrm flipV="true">
            <a:off x="3944938" y="2900363"/>
            <a:ext cx="473075" cy="71437"/>
          </a:xfrm>
          <a:custGeom>
            <a:avLst/>
            <a:gdLst>
              <a:gd name="T0" fmla="*/ 0 w 689"/>
              <a:gd name="T1" fmla="*/ 0 h 1"/>
              <a:gd name="T2" fmla="*/ 688 w 68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9" h="1">
                <a:moveTo>
                  <a:pt x="0" y="0"/>
                </a:moveTo>
                <a:lnTo>
                  <a:pt x="6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1" name="Rectangle 33"/>
          <p:cNvSpPr>
            <a:spLocks noChangeArrowheads="true"/>
          </p:cNvSpPr>
          <p:nvPr/>
        </p:nvSpPr>
        <p:spPr bwMode="auto">
          <a:xfrm>
            <a:off x="2341563" y="2359025"/>
            <a:ext cx="81121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2" name="Oval 34"/>
          <p:cNvSpPr>
            <a:spLocks noChangeArrowheads="true"/>
          </p:cNvSpPr>
          <p:nvPr/>
        </p:nvSpPr>
        <p:spPr bwMode="auto">
          <a:xfrm>
            <a:off x="2352675" y="2816225"/>
            <a:ext cx="52388" cy="381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3" name="未知"/>
          <p:cNvSpPr/>
          <p:nvPr/>
        </p:nvSpPr>
        <p:spPr bwMode="auto">
          <a:xfrm>
            <a:off x="5318125" y="2652713"/>
            <a:ext cx="412750" cy="458787"/>
          </a:xfrm>
          <a:custGeom>
            <a:avLst/>
            <a:gdLst>
              <a:gd name="T0" fmla="*/ 0 w 259"/>
              <a:gd name="T1" fmla="*/ 0 h 385"/>
              <a:gd name="T2" fmla="*/ 0 w 259"/>
              <a:gd name="T3" fmla="*/ 160 h 385"/>
              <a:gd name="T4" fmla="*/ 52 w 259"/>
              <a:gd name="T5" fmla="*/ 192 h 385"/>
              <a:gd name="T6" fmla="*/ 0 w 259"/>
              <a:gd name="T7" fmla="*/ 224 h 385"/>
              <a:gd name="T8" fmla="*/ 0 w 259"/>
              <a:gd name="T9" fmla="*/ 384 h 385"/>
              <a:gd name="T10" fmla="*/ 258 w 259"/>
              <a:gd name="T11" fmla="*/ 288 h 385"/>
              <a:gd name="T12" fmla="*/ 258 w 259"/>
              <a:gd name="T13" fmla="*/ 96 h 385"/>
              <a:gd name="T14" fmla="*/ 0 w 259"/>
              <a:gd name="T15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385">
                <a:moveTo>
                  <a:pt x="0" y="0"/>
                </a:moveTo>
                <a:lnTo>
                  <a:pt x="0" y="160"/>
                </a:lnTo>
                <a:lnTo>
                  <a:pt x="52" y="192"/>
                </a:lnTo>
                <a:lnTo>
                  <a:pt x="0" y="224"/>
                </a:lnTo>
                <a:lnTo>
                  <a:pt x="0" y="384"/>
                </a:lnTo>
                <a:lnTo>
                  <a:pt x="258" y="288"/>
                </a:lnTo>
                <a:lnTo>
                  <a:pt x="258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4" name="Rectangle 36"/>
          <p:cNvSpPr>
            <a:spLocks noChangeArrowheads="true"/>
          </p:cNvSpPr>
          <p:nvPr/>
        </p:nvSpPr>
        <p:spPr bwMode="auto">
          <a:xfrm>
            <a:off x="5310188" y="2795588"/>
            <a:ext cx="385762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ALU</a:t>
            </a:r>
            <a:endParaRPr lang="en-US" altLang="zh-CN" sz="955">
              <a:solidFill>
                <a:srgbClr val="56127A"/>
              </a:solidFill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25" name="未知"/>
          <p:cNvSpPr/>
          <p:nvPr/>
        </p:nvSpPr>
        <p:spPr bwMode="auto">
          <a:xfrm>
            <a:off x="4418013" y="2881313"/>
            <a:ext cx="230187" cy="344487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6" name="Line 38"/>
          <p:cNvSpPr>
            <a:spLocks noChangeShapeType="true"/>
          </p:cNvSpPr>
          <p:nvPr/>
        </p:nvSpPr>
        <p:spPr bwMode="auto">
          <a:xfrm flipH="true">
            <a:off x="4648200" y="3035300"/>
            <a:ext cx="669925" cy="476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7" name="Rectangle 39"/>
          <p:cNvSpPr>
            <a:spLocks noChangeArrowheads="true"/>
          </p:cNvSpPr>
          <p:nvPr/>
        </p:nvSpPr>
        <p:spPr bwMode="auto">
          <a:xfrm>
            <a:off x="3360738" y="3290888"/>
            <a:ext cx="584200" cy="24765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28" name="Rectangle 40"/>
          <p:cNvSpPr>
            <a:spLocks noChangeArrowheads="true"/>
          </p:cNvSpPr>
          <p:nvPr/>
        </p:nvSpPr>
        <p:spPr bwMode="auto">
          <a:xfrm>
            <a:off x="3346450" y="3249613"/>
            <a:ext cx="434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Imm</a:t>
            </a:r>
            <a:endParaRPr lang="en-US" altLang="zh-CN" sz="955">
              <a:solidFill>
                <a:srgbClr val="56127A"/>
              </a:solidFill>
              <a:latin typeface="Verdana" panose="020B0604030504040204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Ext</a:t>
            </a:r>
            <a:endParaRPr lang="en-US" altLang="zh-CN" sz="955">
              <a:solidFill>
                <a:srgbClr val="56127A"/>
              </a:solidFill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29" name="Line 41"/>
          <p:cNvSpPr>
            <a:spLocks noChangeShapeType="true"/>
          </p:cNvSpPr>
          <p:nvPr/>
        </p:nvSpPr>
        <p:spPr bwMode="auto">
          <a:xfrm>
            <a:off x="1841500" y="2838450"/>
            <a:ext cx="527050" cy="1588"/>
          </a:xfrm>
          <a:prstGeom prst="line">
            <a:avLst/>
          </a:prstGeom>
          <a:noFill/>
          <a:ln w="25400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30" name="Rectangle 42"/>
          <p:cNvSpPr>
            <a:spLocks noChangeArrowheads="true"/>
          </p:cNvSpPr>
          <p:nvPr/>
        </p:nvSpPr>
        <p:spPr bwMode="auto">
          <a:xfrm>
            <a:off x="625475" y="1936750"/>
            <a:ext cx="369888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0x4</a:t>
            </a:r>
            <a:endParaRPr lang="en-US" altLang="zh-CN" sz="955">
              <a:solidFill>
                <a:srgbClr val="56127A"/>
              </a:solidFill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31" name="未知"/>
          <p:cNvSpPr/>
          <p:nvPr/>
        </p:nvSpPr>
        <p:spPr bwMode="auto">
          <a:xfrm>
            <a:off x="1103313" y="1979613"/>
            <a:ext cx="382587" cy="458787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385">
                <a:moveTo>
                  <a:pt x="0" y="0"/>
                </a:moveTo>
                <a:lnTo>
                  <a:pt x="0" y="160"/>
                </a:lnTo>
                <a:lnTo>
                  <a:pt x="48" y="192"/>
                </a:lnTo>
                <a:lnTo>
                  <a:pt x="0" y="224"/>
                </a:lnTo>
                <a:lnTo>
                  <a:pt x="0" y="384"/>
                </a:lnTo>
                <a:lnTo>
                  <a:pt x="240" y="288"/>
                </a:lnTo>
                <a:lnTo>
                  <a:pt x="240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32" name="Line 44"/>
          <p:cNvSpPr>
            <a:spLocks noChangeShapeType="true"/>
          </p:cNvSpPr>
          <p:nvPr/>
        </p:nvSpPr>
        <p:spPr bwMode="auto">
          <a:xfrm>
            <a:off x="1033463" y="2036763"/>
            <a:ext cx="635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33" name="Rectangle 45"/>
          <p:cNvSpPr>
            <a:spLocks noChangeArrowheads="true"/>
          </p:cNvSpPr>
          <p:nvPr/>
        </p:nvSpPr>
        <p:spPr bwMode="auto">
          <a:xfrm>
            <a:off x="1084263" y="2120900"/>
            <a:ext cx="38258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Add</a:t>
            </a:r>
            <a:endParaRPr lang="en-US" altLang="zh-CN" sz="955">
              <a:solidFill>
                <a:srgbClr val="56127A"/>
              </a:solidFill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34" name="Rectangle 46"/>
          <p:cNvSpPr>
            <a:spLocks noChangeArrowheads="true"/>
          </p:cNvSpPr>
          <p:nvPr/>
        </p:nvSpPr>
        <p:spPr bwMode="auto">
          <a:xfrm>
            <a:off x="1058863" y="2593975"/>
            <a:ext cx="774700" cy="893763"/>
          </a:xfrm>
          <a:prstGeom prst="rect">
            <a:avLst/>
          </a:prstGeom>
          <a:solidFill>
            <a:schemeClr val="accent1"/>
          </a:solidFill>
          <a:ln w="19050" cmpd="sng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35" name="Rectangle 47"/>
          <p:cNvSpPr>
            <a:spLocks noChangeArrowheads="true"/>
          </p:cNvSpPr>
          <p:nvPr/>
        </p:nvSpPr>
        <p:spPr bwMode="auto">
          <a:xfrm>
            <a:off x="1000125" y="2647950"/>
            <a:ext cx="4254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addr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36" name="Rectangle 48"/>
          <p:cNvSpPr>
            <a:spLocks noChangeArrowheads="true"/>
          </p:cNvSpPr>
          <p:nvPr/>
        </p:nvSpPr>
        <p:spPr bwMode="auto">
          <a:xfrm>
            <a:off x="1341438" y="2754313"/>
            <a:ext cx="471487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rdata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37" name="Rectangle 49"/>
          <p:cNvSpPr>
            <a:spLocks noChangeArrowheads="true"/>
          </p:cNvSpPr>
          <p:nvPr/>
        </p:nvSpPr>
        <p:spPr bwMode="auto">
          <a:xfrm>
            <a:off x="1031875" y="3087688"/>
            <a:ext cx="720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0">
                <a:latin typeface="Verdana" panose="020B0604030504040204" pitchFamily="34" charset="0"/>
                <a:ea typeface="+mn-ea"/>
              </a:rPr>
              <a:t>Inst.</a:t>
            </a:r>
            <a:endParaRPr lang="en-US" altLang="zh-CN" sz="1110">
              <a:latin typeface="Verdana" panose="020B0604030504040204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10">
                <a:latin typeface="Verdana" panose="020B0604030504040204" pitchFamily="34" charset="0"/>
                <a:ea typeface="+mn-ea"/>
              </a:rPr>
              <a:t>Memory</a:t>
            </a:r>
            <a:endParaRPr lang="en-US" altLang="zh-CN" sz="111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38" name="Rectangle 50"/>
          <p:cNvSpPr>
            <a:spLocks noChangeArrowheads="true"/>
          </p:cNvSpPr>
          <p:nvPr/>
        </p:nvSpPr>
        <p:spPr bwMode="auto">
          <a:xfrm>
            <a:off x="3360738" y="2319338"/>
            <a:ext cx="584200" cy="809625"/>
          </a:xfrm>
          <a:prstGeom prst="rect">
            <a:avLst/>
          </a:prstGeom>
          <a:solidFill>
            <a:schemeClr val="accent1"/>
          </a:solidFill>
          <a:ln w="19050" cmpd="sng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39" name="Rectangle 51"/>
          <p:cNvSpPr>
            <a:spLocks noChangeArrowheads="true"/>
          </p:cNvSpPr>
          <p:nvPr/>
        </p:nvSpPr>
        <p:spPr bwMode="auto">
          <a:xfrm>
            <a:off x="3560763" y="2603500"/>
            <a:ext cx="47942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rd1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0" name="Rectangle 52"/>
          <p:cNvSpPr>
            <a:spLocks noChangeArrowheads="true"/>
          </p:cNvSpPr>
          <p:nvPr/>
        </p:nvSpPr>
        <p:spPr bwMode="auto">
          <a:xfrm>
            <a:off x="3362325" y="2974975"/>
            <a:ext cx="46196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GPRs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1" name="Rectangle 53"/>
          <p:cNvSpPr>
            <a:spLocks noChangeArrowheads="true"/>
          </p:cNvSpPr>
          <p:nvPr/>
        </p:nvSpPr>
        <p:spPr bwMode="auto">
          <a:xfrm>
            <a:off x="3289300" y="2382838"/>
            <a:ext cx="338138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rs1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2" name="Rectangle 54"/>
          <p:cNvSpPr>
            <a:spLocks noChangeArrowheads="true"/>
          </p:cNvSpPr>
          <p:nvPr/>
        </p:nvSpPr>
        <p:spPr bwMode="auto">
          <a:xfrm>
            <a:off x="3292475" y="2497138"/>
            <a:ext cx="3397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rs2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3" name="Rectangle 55"/>
          <p:cNvSpPr>
            <a:spLocks noChangeArrowheads="true"/>
          </p:cNvSpPr>
          <p:nvPr/>
        </p:nvSpPr>
        <p:spPr bwMode="auto">
          <a:xfrm>
            <a:off x="3298825" y="2714625"/>
            <a:ext cx="30956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ws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4" name="Rectangle 56"/>
          <p:cNvSpPr>
            <a:spLocks noChangeArrowheads="true"/>
          </p:cNvSpPr>
          <p:nvPr/>
        </p:nvSpPr>
        <p:spPr bwMode="auto">
          <a:xfrm>
            <a:off x="3298825" y="2830513"/>
            <a:ext cx="322263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wd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5" name="Rectangle 57"/>
          <p:cNvSpPr>
            <a:spLocks noChangeArrowheads="true"/>
          </p:cNvSpPr>
          <p:nvPr/>
        </p:nvSpPr>
        <p:spPr bwMode="auto">
          <a:xfrm>
            <a:off x="3575050" y="2847975"/>
            <a:ext cx="46831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rd2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6" name="Rectangle 58"/>
          <p:cNvSpPr>
            <a:spLocks noChangeArrowheads="true"/>
          </p:cNvSpPr>
          <p:nvPr/>
        </p:nvSpPr>
        <p:spPr bwMode="auto">
          <a:xfrm>
            <a:off x="3511550" y="2259013"/>
            <a:ext cx="317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5">
                <a:latin typeface="Verdana" panose="020B0604030504040204" pitchFamily="34" charset="0"/>
                <a:ea typeface="+mn-ea"/>
              </a:rPr>
              <a:t>we</a:t>
            </a:r>
            <a:endParaRPr lang="en-US" altLang="zh-CN" sz="955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2347" name="未知"/>
          <p:cNvSpPr/>
          <p:nvPr/>
        </p:nvSpPr>
        <p:spPr bwMode="auto">
          <a:xfrm>
            <a:off x="812800" y="2322513"/>
            <a:ext cx="280988" cy="419100"/>
          </a:xfrm>
          <a:custGeom>
            <a:avLst/>
            <a:gdLst>
              <a:gd name="T0" fmla="*/ 0 w 177"/>
              <a:gd name="T1" fmla="*/ 352 h 353"/>
              <a:gd name="T2" fmla="*/ 0 w 177"/>
              <a:gd name="T3" fmla="*/ 0 h 353"/>
              <a:gd name="T4" fmla="*/ 176 w 177"/>
              <a:gd name="T5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" h="353">
                <a:moveTo>
                  <a:pt x="0" y="352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48" name="未知"/>
          <p:cNvSpPr/>
          <p:nvPr/>
        </p:nvSpPr>
        <p:spPr bwMode="auto">
          <a:xfrm flipV="true">
            <a:off x="6845300" y="2693988"/>
            <a:ext cx="76200" cy="5873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49" name="未知"/>
          <p:cNvSpPr/>
          <p:nvPr/>
        </p:nvSpPr>
        <p:spPr bwMode="auto">
          <a:xfrm flipV="true">
            <a:off x="3413125" y="2319338"/>
            <a:ext cx="77788" cy="60325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12350" name="未知"/>
          <p:cNvSpPr/>
          <p:nvPr/>
        </p:nvSpPr>
        <p:spPr bwMode="auto">
          <a:xfrm>
            <a:off x="6570663" y="2857500"/>
            <a:ext cx="1277937" cy="935038"/>
          </a:xfrm>
          <a:custGeom>
            <a:avLst/>
            <a:gdLst>
              <a:gd name="T0" fmla="*/ 0 w 805"/>
              <a:gd name="T1" fmla="*/ 0 h 785"/>
              <a:gd name="T2" fmla="*/ 1 w 805"/>
              <a:gd name="T3" fmla="*/ 785 h 785"/>
              <a:gd name="T4" fmla="*/ 701 w 805"/>
              <a:gd name="T5" fmla="*/ 784 h 785"/>
              <a:gd name="T6" fmla="*/ 701 w 805"/>
              <a:gd name="T7" fmla="*/ 394 h 785"/>
              <a:gd name="T8" fmla="*/ 805 w 805"/>
              <a:gd name="T9" fmla="*/ 394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" h="785">
                <a:moveTo>
                  <a:pt x="0" y="0"/>
                </a:moveTo>
                <a:lnTo>
                  <a:pt x="1" y="785"/>
                </a:lnTo>
                <a:lnTo>
                  <a:pt x="701" y="784"/>
                </a:lnTo>
                <a:lnTo>
                  <a:pt x="701" y="394"/>
                </a:lnTo>
                <a:lnTo>
                  <a:pt x="805" y="3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grpSp>
        <p:nvGrpSpPr>
          <p:cNvPr id="12351" name="Group 63"/>
          <p:cNvGrpSpPr/>
          <p:nvPr/>
        </p:nvGrpSpPr>
        <p:grpSpPr bwMode="auto">
          <a:xfrm>
            <a:off x="466725" y="2093913"/>
            <a:ext cx="7916863" cy="2281237"/>
            <a:chOff x="0" y="0"/>
            <a:chExt cx="4986" cy="1916"/>
          </a:xfrm>
        </p:grpSpPr>
        <p:grpSp>
          <p:nvGrpSpPr>
            <p:cNvPr id="16443" name="Group 64"/>
            <p:cNvGrpSpPr/>
            <p:nvPr/>
          </p:nvGrpSpPr>
          <p:grpSpPr bwMode="auto">
            <a:xfrm>
              <a:off x="115" y="0"/>
              <a:ext cx="4796" cy="1916"/>
              <a:chOff x="0" y="0"/>
              <a:chExt cx="4796" cy="1916"/>
            </a:xfrm>
          </p:grpSpPr>
          <p:sp>
            <p:nvSpPr>
              <p:cNvPr id="12353" name="Line 65"/>
              <p:cNvSpPr>
                <a:spLocks noChangeShapeType="true"/>
              </p:cNvSpPr>
              <p:nvPr/>
            </p:nvSpPr>
            <p:spPr bwMode="auto">
              <a:xfrm>
                <a:off x="4796" y="16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54" name="Line 66"/>
              <p:cNvSpPr>
                <a:spLocks noChangeShapeType="true"/>
              </p:cNvSpPr>
              <p:nvPr/>
            </p:nvSpPr>
            <p:spPr bwMode="auto">
              <a:xfrm>
                <a:off x="0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55" name="Line 67"/>
              <p:cNvSpPr>
                <a:spLocks noChangeShapeType="true"/>
              </p:cNvSpPr>
              <p:nvPr/>
            </p:nvSpPr>
            <p:spPr bwMode="auto">
              <a:xfrm>
                <a:off x="902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56" name="Line 68"/>
              <p:cNvSpPr>
                <a:spLocks noChangeShapeType="true"/>
              </p:cNvSpPr>
              <p:nvPr/>
            </p:nvSpPr>
            <p:spPr bwMode="auto">
              <a:xfrm>
                <a:off x="2720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57" name="Line 69"/>
              <p:cNvSpPr>
                <a:spLocks noChangeShapeType="true"/>
              </p:cNvSpPr>
              <p:nvPr/>
            </p:nvSpPr>
            <p:spPr bwMode="auto">
              <a:xfrm>
                <a:off x="3542" y="0"/>
                <a:ext cx="0" cy="1900"/>
              </a:xfrm>
              <a:prstGeom prst="line">
                <a:avLst/>
              </a:prstGeom>
              <a:noFill/>
              <a:ln w="101600" cmpd="sng">
                <a:solidFill>
                  <a:srgbClr val="CFBDC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44" name="Group 70"/>
            <p:cNvGrpSpPr/>
            <p:nvPr/>
          </p:nvGrpSpPr>
          <p:grpSpPr bwMode="auto">
            <a:xfrm>
              <a:off x="912" y="424"/>
              <a:ext cx="177" cy="369"/>
              <a:chOff x="0" y="0"/>
              <a:chExt cx="177" cy="369"/>
            </a:xfrm>
          </p:grpSpPr>
          <p:sp>
            <p:nvSpPr>
              <p:cNvPr id="12359" name="Rectangle 71"/>
              <p:cNvSpPr>
                <a:spLocks noChangeArrowheads="true"/>
              </p:cNvSpPr>
              <p:nvPr/>
            </p:nvSpPr>
            <p:spPr bwMode="auto">
              <a:xfrm>
                <a:off x="41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60" name="Rectangle 72"/>
              <p:cNvSpPr>
                <a:spLocks noChangeArrowheads="true"/>
              </p:cNvSpPr>
              <p:nvPr/>
            </p:nvSpPr>
            <p:spPr bwMode="auto">
              <a:xfrm>
                <a:off x="0" y="111"/>
                <a:ext cx="17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5">
                    <a:latin typeface="Verdana" panose="020B0604030504040204" pitchFamily="34" charset="0"/>
                    <a:ea typeface="+mn-ea"/>
                  </a:rPr>
                  <a:t>IR</a:t>
                </a:r>
                <a:endParaRPr lang="en-US" altLang="zh-CN" sz="955">
                  <a:latin typeface="Verdana" panose="020B0604030504040204" pitchFamily="34" charset="0"/>
                  <a:ea typeface="+mn-ea"/>
                </a:endParaRPr>
              </a:p>
            </p:txBody>
          </p:sp>
          <p:sp>
            <p:nvSpPr>
              <p:cNvPr id="12361" name="未知"/>
              <p:cNvSpPr/>
              <p:nvPr/>
            </p:nvSpPr>
            <p:spPr bwMode="auto">
              <a:xfrm>
                <a:off x="81" y="320"/>
                <a:ext cx="49" cy="49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45" name="Group 74"/>
            <p:cNvGrpSpPr/>
            <p:nvPr/>
          </p:nvGrpSpPr>
          <p:grpSpPr bwMode="auto">
            <a:xfrm>
              <a:off x="2771" y="379"/>
              <a:ext cx="128" cy="257"/>
              <a:chOff x="0" y="0"/>
              <a:chExt cx="128" cy="369"/>
            </a:xfrm>
          </p:grpSpPr>
          <p:sp>
            <p:nvSpPr>
              <p:cNvPr id="12363" name="Rectangle 75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64" name="未知"/>
              <p:cNvSpPr/>
              <p:nvPr/>
            </p:nvSpPr>
            <p:spPr bwMode="auto">
              <a:xfrm>
                <a:off x="40" y="319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46" name="Group 77"/>
            <p:cNvGrpSpPr/>
            <p:nvPr/>
          </p:nvGrpSpPr>
          <p:grpSpPr bwMode="auto">
            <a:xfrm>
              <a:off x="2778" y="689"/>
              <a:ext cx="128" cy="257"/>
              <a:chOff x="0" y="0"/>
              <a:chExt cx="128" cy="369"/>
            </a:xfrm>
          </p:grpSpPr>
          <p:sp>
            <p:nvSpPr>
              <p:cNvPr id="12366" name="Rectangle 78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67" name="未知"/>
              <p:cNvSpPr/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47" name="Group 80"/>
            <p:cNvGrpSpPr/>
            <p:nvPr/>
          </p:nvGrpSpPr>
          <p:grpSpPr bwMode="auto">
            <a:xfrm>
              <a:off x="2778" y="1008"/>
              <a:ext cx="128" cy="257"/>
              <a:chOff x="0" y="0"/>
              <a:chExt cx="128" cy="369"/>
            </a:xfrm>
          </p:grpSpPr>
          <p:sp>
            <p:nvSpPr>
              <p:cNvPr id="12369" name="Rectangle 8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70" name="未知"/>
              <p:cNvSpPr/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48" name="Group 83"/>
            <p:cNvGrpSpPr/>
            <p:nvPr/>
          </p:nvGrpSpPr>
          <p:grpSpPr bwMode="auto">
            <a:xfrm>
              <a:off x="3596" y="507"/>
              <a:ext cx="128" cy="257"/>
              <a:chOff x="0" y="0"/>
              <a:chExt cx="128" cy="369"/>
            </a:xfrm>
          </p:grpSpPr>
          <p:sp>
            <p:nvSpPr>
              <p:cNvPr id="12372" name="Rectangle 84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73" name="未知"/>
              <p:cNvSpPr/>
              <p:nvPr/>
            </p:nvSpPr>
            <p:spPr bwMode="auto">
              <a:xfrm>
                <a:off x="40" y="319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49" name="Group 86"/>
            <p:cNvGrpSpPr/>
            <p:nvPr/>
          </p:nvGrpSpPr>
          <p:grpSpPr bwMode="auto">
            <a:xfrm>
              <a:off x="3594" y="1025"/>
              <a:ext cx="128" cy="257"/>
              <a:chOff x="0" y="0"/>
              <a:chExt cx="128" cy="369"/>
            </a:xfrm>
          </p:grpSpPr>
          <p:sp>
            <p:nvSpPr>
              <p:cNvPr id="12375" name="Rectangle 87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76" name="未知"/>
              <p:cNvSpPr/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50" name="Group 89"/>
            <p:cNvGrpSpPr/>
            <p:nvPr/>
          </p:nvGrpSpPr>
          <p:grpSpPr bwMode="auto">
            <a:xfrm>
              <a:off x="4858" y="816"/>
              <a:ext cx="128" cy="257"/>
              <a:chOff x="0" y="0"/>
              <a:chExt cx="128" cy="369"/>
            </a:xfrm>
          </p:grpSpPr>
          <p:sp>
            <p:nvSpPr>
              <p:cNvPr id="12378" name="Rectangle 90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79" name="未知"/>
              <p:cNvSpPr/>
              <p:nvPr/>
            </p:nvSpPr>
            <p:spPr bwMode="auto">
              <a:xfrm>
                <a:off x="40" y="320"/>
                <a:ext cx="49" cy="50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16451" name="Group 92"/>
            <p:cNvGrpSpPr/>
            <p:nvPr/>
          </p:nvGrpSpPr>
          <p:grpSpPr bwMode="auto">
            <a:xfrm>
              <a:off x="0" y="360"/>
              <a:ext cx="191" cy="369"/>
              <a:chOff x="0" y="0"/>
              <a:chExt cx="191" cy="369"/>
            </a:xfrm>
          </p:grpSpPr>
          <p:sp>
            <p:nvSpPr>
              <p:cNvPr id="12381" name="Rectangle 93"/>
              <p:cNvSpPr>
                <a:spLocks noChangeArrowheads="true"/>
              </p:cNvSpPr>
              <p:nvPr/>
            </p:nvSpPr>
            <p:spPr bwMode="auto">
              <a:xfrm>
                <a:off x="49" y="0"/>
                <a:ext cx="128" cy="36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82" name="未知"/>
              <p:cNvSpPr/>
              <p:nvPr/>
            </p:nvSpPr>
            <p:spPr bwMode="auto">
              <a:xfrm>
                <a:off x="89" y="320"/>
                <a:ext cx="49" cy="49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2383" name="Rectangle 95"/>
              <p:cNvSpPr>
                <a:spLocks noChangeArrowheads="true"/>
              </p:cNvSpPr>
              <p:nvPr/>
            </p:nvSpPr>
            <p:spPr bwMode="auto">
              <a:xfrm>
                <a:off x="0" y="111"/>
                <a:ext cx="191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5">
                    <a:latin typeface="Verdana" panose="020B0604030504040204" pitchFamily="34" charset="0"/>
                    <a:ea typeface="+mn-ea"/>
                  </a:rPr>
                  <a:t>PC</a:t>
                </a:r>
                <a:endParaRPr lang="en-US" altLang="zh-CN" sz="955">
                  <a:latin typeface="Verdan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99" name="Rectangle 4"/>
          <p:cNvSpPr>
            <a:spLocks noChangeArrowheads="true"/>
          </p:cNvSpPr>
          <p:nvPr/>
        </p:nvSpPr>
        <p:spPr bwMode="auto">
          <a:xfrm>
            <a:off x="207963" y="5294710"/>
            <a:ext cx="842645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5" dirty="0">
                <a:latin typeface="Verdana" panose="020B0604030504040204" pitchFamily="34" charset="0"/>
                <a:ea typeface="+mn-ea"/>
              </a:rPr>
              <a:t>Clock period can be reduced by dividing the execution of an instruction into multiple cycles</a:t>
            </a:r>
            <a:endParaRPr lang="en-US" altLang="zh-CN" sz="1905" dirty="0">
              <a:latin typeface="Verdana" panose="020B0604030504040204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C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 &gt; max {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IM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RF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ALU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DM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,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RW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} (= </a:t>
            </a:r>
            <a:r>
              <a:rPr lang="en-US" altLang="zh-CN" sz="1905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t</a:t>
            </a:r>
            <a:r>
              <a:rPr lang="en-US" altLang="zh-CN" sz="1905" baseline="-25000" dirty="0" err="1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DM</a:t>
            </a:r>
            <a:r>
              <a:rPr lang="en-US" altLang="zh-CN" sz="1905" baseline="-25000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  </a:t>
            </a:r>
            <a:r>
              <a:rPr lang="en-US" altLang="zh-CN" sz="1590" i="1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probably</a:t>
            </a:r>
            <a:r>
              <a:rPr lang="en-US" altLang="zh-CN" sz="1905" dirty="0">
                <a:solidFill>
                  <a:srgbClr val="56127A"/>
                </a:solidFill>
                <a:latin typeface="Verdana" panose="020B0604030504040204" pitchFamily="34" charset="0"/>
                <a:ea typeface="+mn-ea"/>
              </a:rPr>
              <a:t>)</a:t>
            </a:r>
            <a:r>
              <a:rPr lang="en-US" altLang="zh-CN" sz="1905" baseline="-25000" dirty="0">
                <a:latin typeface="Verdana" panose="020B0604030504040204" pitchFamily="34" charset="0"/>
                <a:ea typeface="+mn-ea"/>
              </a:rPr>
              <a:t> </a:t>
            </a:r>
            <a:endParaRPr lang="en-US" altLang="zh-CN" sz="1110" baseline="-25000" dirty="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false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pipelining: Hazards and Types</a:t>
            </a:r>
            <a:endParaRPr lang="en-US" altLang="zh-CN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HAZARDS prevent next instruction from executing during its designated clock cycle</a:t>
            </a:r>
            <a:endParaRPr lang="en-US" altLang="zh-CN" dirty="0"/>
          </a:p>
          <a:p>
            <a:r>
              <a:rPr lang="en-US" altLang="zh-CN" dirty="0"/>
              <a:t>Three classes of hazards</a:t>
            </a:r>
            <a:endParaRPr lang="en-US" altLang="zh-CN" dirty="0"/>
          </a:p>
          <a:p>
            <a:pPr lvl="1"/>
            <a:r>
              <a:rPr lang="en-US" altLang="zh-CN" dirty="0"/>
              <a:t>STRUCTURAL hazards</a:t>
            </a:r>
            <a:endParaRPr lang="en-US" altLang="zh-CN" dirty="0"/>
          </a:p>
          <a:p>
            <a:pPr lvl="1"/>
            <a:r>
              <a:rPr lang="en-US" altLang="zh-CN" dirty="0"/>
              <a:t>DATA hazards</a:t>
            </a:r>
            <a:endParaRPr lang="en-US" altLang="zh-CN" dirty="0"/>
          </a:p>
          <a:p>
            <a:pPr lvl="1"/>
            <a:r>
              <a:rPr lang="en-US" altLang="zh-CN" dirty="0"/>
              <a:t>CONTROL hazards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Hazards: One Port Mem.</a:t>
            </a:r>
            <a:endParaRPr lang="en-US" altLang="zh-CN"/>
          </a:p>
        </p:txBody>
      </p:sp>
      <p:grpSp>
        <p:nvGrpSpPr>
          <p:cNvPr id="21507" name="Group 3"/>
          <p:cNvGrpSpPr/>
          <p:nvPr/>
        </p:nvGrpSpPr>
        <p:grpSpPr bwMode="auto">
          <a:xfrm>
            <a:off x="296863" y="1701800"/>
            <a:ext cx="8647112" cy="3827463"/>
            <a:chOff x="21" y="0"/>
            <a:chExt cx="5447" cy="3216"/>
          </a:xfrm>
        </p:grpSpPr>
        <p:sp>
          <p:nvSpPr>
            <p:cNvPr id="17412" name="Rectangle 4"/>
            <p:cNvSpPr>
              <a:spLocks noChangeArrowheads="true"/>
            </p:cNvSpPr>
            <p:nvPr/>
          </p:nvSpPr>
          <p:spPr bwMode="auto">
            <a:xfrm>
              <a:off x="21" y="672"/>
              <a:ext cx="173" cy="2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n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s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r.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O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d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13" name="Line 5"/>
            <p:cNvSpPr>
              <a:spLocks noChangeShapeType="true"/>
            </p:cNvSpPr>
            <p:nvPr/>
          </p:nvSpPr>
          <p:spPr bwMode="auto">
            <a:xfrm flipH="true">
              <a:off x="266" y="432"/>
              <a:ext cx="0" cy="24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414" name="Rectangle 6"/>
            <p:cNvSpPr>
              <a:spLocks noChangeArrowheads="true"/>
            </p:cNvSpPr>
            <p:nvPr/>
          </p:nvSpPr>
          <p:spPr bwMode="auto">
            <a:xfrm>
              <a:off x="506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Time (clock cycles)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15" name="Rectangle 7"/>
            <p:cNvSpPr>
              <a:spLocks noChangeArrowheads="true"/>
            </p:cNvSpPr>
            <p:nvPr/>
          </p:nvSpPr>
          <p:spPr bwMode="auto">
            <a:xfrm>
              <a:off x="266" y="672"/>
              <a:ext cx="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dirty="0">
                  <a:latin typeface="Tahoma" panose="020B0604030504040204" pitchFamily="34" charset="0"/>
                  <a:ea typeface="+mn-ea"/>
                </a:rPr>
                <a:t>Load</a:t>
              </a:r>
              <a:endParaRPr lang="en-US" altLang="zh-CN" sz="143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16" name="Rectangle 8"/>
            <p:cNvSpPr>
              <a:spLocks noChangeArrowheads="true"/>
            </p:cNvSpPr>
            <p:nvPr/>
          </p:nvSpPr>
          <p:spPr bwMode="auto">
            <a:xfrm>
              <a:off x="266" y="11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 1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17" name="Rectangle 9"/>
            <p:cNvSpPr>
              <a:spLocks noChangeArrowheads="true"/>
            </p:cNvSpPr>
            <p:nvPr/>
          </p:nvSpPr>
          <p:spPr bwMode="auto">
            <a:xfrm>
              <a:off x="298" y="16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dirty="0" err="1">
                  <a:latin typeface="Tahoma" panose="020B0604030504040204" pitchFamily="34" charset="0"/>
                  <a:ea typeface="+mn-ea"/>
                </a:rPr>
                <a:t>Instr</a:t>
              </a:r>
              <a:r>
                <a:rPr lang="en-US" altLang="zh-CN" sz="1430" dirty="0">
                  <a:latin typeface="Tahoma" panose="020B0604030504040204" pitchFamily="34" charset="0"/>
                  <a:ea typeface="+mn-ea"/>
                </a:rPr>
                <a:t> 2</a:t>
              </a:r>
              <a:endParaRPr lang="en-US" altLang="zh-CN" sz="143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18" name="Rectangle 10"/>
            <p:cNvSpPr>
              <a:spLocks noChangeArrowheads="true"/>
            </p:cNvSpPr>
            <p:nvPr/>
          </p:nvSpPr>
          <p:spPr bwMode="auto">
            <a:xfrm>
              <a:off x="304" y="2116"/>
              <a:ext cx="42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 3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19" name="Rectangle 11"/>
            <p:cNvSpPr>
              <a:spLocks noChangeArrowheads="true"/>
            </p:cNvSpPr>
            <p:nvPr/>
          </p:nvSpPr>
          <p:spPr bwMode="auto">
            <a:xfrm>
              <a:off x="328" y="2606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dirty="0" err="1">
                  <a:latin typeface="Tahoma" panose="020B0604030504040204" pitchFamily="34" charset="0"/>
                  <a:ea typeface="+mn-ea"/>
                </a:rPr>
                <a:t>Instr</a:t>
              </a:r>
              <a:r>
                <a:rPr lang="en-US" altLang="zh-CN" sz="1430" dirty="0">
                  <a:latin typeface="Tahoma" panose="020B0604030504040204" pitchFamily="34" charset="0"/>
                  <a:ea typeface="+mn-ea"/>
                </a:rPr>
                <a:t> 4</a:t>
              </a:r>
              <a:endParaRPr lang="en-US" altLang="zh-CN" sz="143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20" name="Line 12"/>
            <p:cNvSpPr>
              <a:spLocks noChangeShapeType="true"/>
            </p:cNvSpPr>
            <p:nvPr/>
          </p:nvSpPr>
          <p:spPr bwMode="auto">
            <a:xfrm>
              <a:off x="602" y="288"/>
              <a:ext cx="41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1517" name="Group 13"/>
            <p:cNvGrpSpPr>
              <a:grpSpLocks noChangeAspect="true"/>
            </p:cNvGrpSpPr>
            <p:nvPr/>
          </p:nvGrpSpPr>
          <p:grpSpPr bwMode="auto">
            <a:xfrm>
              <a:off x="1466" y="651"/>
              <a:ext cx="310" cy="263"/>
              <a:chOff x="44" y="-29"/>
              <a:chExt cx="528" cy="486"/>
            </a:xfrm>
          </p:grpSpPr>
          <p:grpSp>
            <p:nvGrpSpPr>
              <p:cNvPr id="21693" name="Group 14"/>
              <p:cNvGrpSpPr>
                <a:grpSpLocks noChangeAspect="true"/>
              </p:cNvGrpSpPr>
              <p:nvPr/>
            </p:nvGrpSpPr>
            <p:grpSpPr bwMode="auto">
              <a:xfrm>
                <a:off x="65" y="24"/>
                <a:ext cx="480" cy="432"/>
                <a:chOff x="0" y="0"/>
                <a:chExt cx="480" cy="432"/>
              </a:xfrm>
            </p:grpSpPr>
            <p:sp>
              <p:nvSpPr>
                <p:cNvPr id="17423" name="Rectangle 1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-1"/>
                  <a:ext cx="240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24" name="Rectangle 1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-1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25" name="Text Box 1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4" y="-29"/>
                <a:ext cx="52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7426" name="Line 18"/>
            <p:cNvSpPr>
              <a:spLocks noChangeAspect="true" noChangeShapeType="true"/>
            </p:cNvSpPr>
            <p:nvPr/>
          </p:nvSpPr>
          <p:spPr bwMode="auto">
            <a:xfrm>
              <a:off x="1762" y="727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427" name="Line 19"/>
            <p:cNvSpPr>
              <a:spLocks noChangeAspect="true" noChangeShapeType="true"/>
            </p:cNvSpPr>
            <p:nvPr/>
          </p:nvSpPr>
          <p:spPr bwMode="auto">
            <a:xfrm>
              <a:off x="1762" y="86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1520" name="Group 20"/>
            <p:cNvGrpSpPr>
              <a:grpSpLocks noChangeAspect="true"/>
            </p:cNvGrpSpPr>
            <p:nvPr/>
          </p:nvGrpSpPr>
          <p:grpSpPr bwMode="auto">
            <a:xfrm>
              <a:off x="2018" y="558"/>
              <a:ext cx="268" cy="426"/>
              <a:chOff x="0" y="-68"/>
              <a:chExt cx="379" cy="882"/>
            </a:xfrm>
          </p:grpSpPr>
          <p:sp>
            <p:nvSpPr>
              <p:cNvPr id="17429" name="AutoShape 21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-194" y="253"/>
                <a:ext cx="771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430" name="AutoShape 22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34" y="338"/>
                <a:ext cx="249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31" name="未知"/>
              <p:cNvSpPr>
                <a:spLocks noChangeAspect="true"/>
              </p:cNvSpPr>
              <p:nvPr/>
            </p:nvSpPr>
            <p:spPr bwMode="auto">
              <a:xfrm rot="5400000">
                <a:off x="-17" y="352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32" name="Text Box 24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202" y="234"/>
                <a:ext cx="88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7433" name="Line 25"/>
            <p:cNvSpPr>
              <a:spLocks noChangeAspect="true" noChangeShapeType="true"/>
            </p:cNvSpPr>
            <p:nvPr/>
          </p:nvSpPr>
          <p:spPr bwMode="auto">
            <a:xfrm>
              <a:off x="2275" y="798"/>
              <a:ext cx="313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434" name="Line 26"/>
            <p:cNvSpPr>
              <a:spLocks noChangeAspect="true" noChangeShapeType="true"/>
            </p:cNvSpPr>
            <p:nvPr/>
          </p:nvSpPr>
          <p:spPr bwMode="auto">
            <a:xfrm>
              <a:off x="2816" y="798"/>
              <a:ext cx="31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435" name="Rectangle 27"/>
            <p:cNvSpPr>
              <a:spLocks noChangeAspect="true" noChangeArrowheads="true"/>
            </p:cNvSpPr>
            <p:nvPr/>
          </p:nvSpPr>
          <p:spPr bwMode="auto">
            <a:xfrm>
              <a:off x="2513" y="682"/>
              <a:ext cx="284" cy="231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36" name="Text Box 28"/>
            <p:cNvSpPr txBox="true">
              <a:spLocks noChangeAspect="true" noChangeArrowheads="true"/>
            </p:cNvSpPr>
            <p:nvPr/>
          </p:nvSpPr>
          <p:spPr bwMode="auto">
            <a:xfrm>
              <a:off x="2431" y="652"/>
              <a:ext cx="441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DMem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437" name="未知"/>
            <p:cNvSpPr>
              <a:spLocks noChangeAspect="true"/>
            </p:cNvSpPr>
            <p:nvPr/>
          </p:nvSpPr>
          <p:spPr bwMode="auto">
            <a:xfrm>
              <a:off x="2474" y="798"/>
              <a:ext cx="425" cy="184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438" name="Line 30"/>
            <p:cNvSpPr>
              <a:spLocks noChangeAspect="true" noChangeShapeType="true"/>
            </p:cNvSpPr>
            <p:nvPr/>
          </p:nvSpPr>
          <p:spPr bwMode="auto">
            <a:xfrm>
              <a:off x="1183" y="867"/>
              <a:ext cx="29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439" name="Line 31"/>
            <p:cNvSpPr>
              <a:spLocks noChangeAspect="true" noChangeShapeType="true"/>
            </p:cNvSpPr>
            <p:nvPr/>
          </p:nvSpPr>
          <p:spPr bwMode="auto">
            <a:xfrm>
              <a:off x="1145" y="727"/>
              <a:ext cx="33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1528" name="Group 32"/>
            <p:cNvGrpSpPr>
              <a:grpSpLocks noChangeAspect="true"/>
            </p:cNvGrpSpPr>
            <p:nvPr/>
          </p:nvGrpSpPr>
          <p:grpSpPr bwMode="auto">
            <a:xfrm>
              <a:off x="859" y="653"/>
              <a:ext cx="412" cy="262"/>
              <a:chOff x="62" y="-32"/>
              <a:chExt cx="696" cy="544"/>
            </a:xfrm>
          </p:grpSpPr>
          <p:sp>
            <p:nvSpPr>
              <p:cNvPr id="17441" name="Rectangle 33"/>
              <p:cNvSpPr>
                <a:spLocks noChangeAspect="true" noChangeArrowheads="true"/>
              </p:cNvSpPr>
              <p:nvPr/>
            </p:nvSpPr>
            <p:spPr bwMode="auto">
              <a:xfrm>
                <a:off x="170" y="27"/>
                <a:ext cx="480" cy="47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442" name="Text Box 3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2" y="-31"/>
                <a:ext cx="696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Ifetch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grpSp>
          <p:nvGrpSpPr>
            <p:cNvPr id="21529" name="Group 35"/>
            <p:cNvGrpSpPr>
              <a:grpSpLocks noChangeAspect="true"/>
            </p:cNvGrpSpPr>
            <p:nvPr/>
          </p:nvGrpSpPr>
          <p:grpSpPr bwMode="auto">
            <a:xfrm>
              <a:off x="1297" y="576"/>
              <a:ext cx="1660" cy="441"/>
              <a:chOff x="0" y="0"/>
              <a:chExt cx="2088" cy="681"/>
            </a:xfrm>
          </p:grpSpPr>
          <p:sp>
            <p:nvSpPr>
              <p:cNvPr id="17444" name="Rectangle 36"/>
              <p:cNvSpPr>
                <a:spLocks noChangeAspect="true" noChangeArrowheads="true"/>
              </p:cNvSpPr>
              <p:nvPr/>
            </p:nvSpPr>
            <p:spPr bwMode="auto">
              <a:xfrm>
                <a:off x="672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45" name="Rectangle 37"/>
              <p:cNvSpPr>
                <a:spLocks noChangeAspect="true" noChangeArrowheads="true"/>
              </p:cNvSpPr>
              <p:nvPr/>
            </p:nvSpPr>
            <p:spPr bwMode="auto">
              <a:xfrm>
                <a:off x="2016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46" name="Rectangle 38"/>
              <p:cNvSpPr>
                <a:spLocks noChangeAspect="true" noChangeArrowheads="true"/>
              </p:cNvSpPr>
              <p:nvPr/>
            </p:nvSpPr>
            <p:spPr bwMode="auto">
              <a:xfrm>
                <a:off x="0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47" name="Rectangle 39"/>
              <p:cNvSpPr>
                <a:spLocks noChangeAspect="true" noChangeArrowheads="true"/>
              </p:cNvSpPr>
              <p:nvPr/>
            </p:nvSpPr>
            <p:spPr bwMode="auto">
              <a:xfrm>
                <a:off x="1345" y="4"/>
                <a:ext cx="70" cy="67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21530" name="Group 40"/>
            <p:cNvGrpSpPr>
              <a:grpSpLocks noChangeAspect="true"/>
            </p:cNvGrpSpPr>
            <p:nvPr/>
          </p:nvGrpSpPr>
          <p:grpSpPr bwMode="auto">
            <a:xfrm flipH="true">
              <a:off x="3029" y="643"/>
              <a:ext cx="310" cy="263"/>
              <a:chOff x="43" y="-29"/>
              <a:chExt cx="522" cy="486"/>
            </a:xfrm>
          </p:grpSpPr>
          <p:grpSp>
            <p:nvGrpSpPr>
              <p:cNvPr id="21679" name="Group 41"/>
              <p:cNvGrpSpPr>
                <a:grpSpLocks noChangeAspect="true"/>
              </p:cNvGrpSpPr>
              <p:nvPr/>
            </p:nvGrpSpPr>
            <p:grpSpPr bwMode="auto">
              <a:xfrm>
                <a:off x="59" y="24"/>
                <a:ext cx="480" cy="432"/>
                <a:chOff x="0" y="0"/>
                <a:chExt cx="480" cy="432"/>
              </a:xfrm>
            </p:grpSpPr>
            <p:sp>
              <p:nvSpPr>
                <p:cNvPr id="17450" name="Rectangle 4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-1"/>
                  <a:ext cx="241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51" name="Rectangle 4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" y="-1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52" name="Text Box 4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3" y="-29"/>
                <a:ext cx="522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grpSp>
          <p:nvGrpSpPr>
            <p:cNvPr id="21531" name="Group 45"/>
            <p:cNvGrpSpPr>
              <a:grpSpLocks noChangeAspect="true"/>
            </p:cNvGrpSpPr>
            <p:nvPr/>
          </p:nvGrpSpPr>
          <p:grpSpPr bwMode="auto">
            <a:xfrm>
              <a:off x="1398" y="1040"/>
              <a:ext cx="2479" cy="457"/>
              <a:chOff x="29" y="-16"/>
              <a:chExt cx="1938" cy="457"/>
            </a:xfrm>
          </p:grpSpPr>
          <p:grpSp>
            <p:nvGrpSpPr>
              <p:cNvPr id="21646" name="Group 46"/>
              <p:cNvGrpSpPr>
                <a:grpSpLocks noChangeAspect="true"/>
              </p:cNvGrpSpPr>
              <p:nvPr/>
            </p:nvGrpSpPr>
            <p:grpSpPr bwMode="auto">
              <a:xfrm>
                <a:off x="502" y="75"/>
                <a:ext cx="243" cy="263"/>
                <a:chOff x="42" y="-29"/>
                <a:chExt cx="527" cy="486"/>
              </a:xfrm>
            </p:grpSpPr>
            <p:grpSp>
              <p:nvGrpSpPr>
                <p:cNvPr id="21675" name="Group 47"/>
                <p:cNvGrpSpPr>
                  <a:grpSpLocks noChangeAspect="true"/>
                </p:cNvGrpSpPr>
                <p:nvPr/>
              </p:nvGrpSpPr>
              <p:grpSpPr bwMode="auto">
                <a:xfrm>
                  <a:off x="63" y="24"/>
                  <a:ext cx="480" cy="432"/>
                  <a:chOff x="0" y="0"/>
                  <a:chExt cx="480" cy="432"/>
                </a:xfrm>
              </p:grpSpPr>
              <p:sp>
                <p:nvSpPr>
                  <p:cNvPr id="17456" name="Rectangle 4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-1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57" name="Rectangle 4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-1"/>
                    <a:ext cx="482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458" name="Text Box 5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2" y="-29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59" name="Line 51"/>
              <p:cNvSpPr>
                <a:spLocks noChangeAspect="true" noChangeShapeType="true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60" name="Line 52"/>
              <p:cNvSpPr>
                <a:spLocks noChangeAspect="true" noChangeShapeType="true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649" name="Group 53"/>
              <p:cNvGrpSpPr>
                <a:grpSpLocks noChangeAspect="true"/>
              </p:cNvGrpSpPr>
              <p:nvPr/>
            </p:nvGrpSpPr>
            <p:grpSpPr bwMode="auto">
              <a:xfrm>
                <a:off x="934" y="-16"/>
                <a:ext cx="209" cy="426"/>
                <a:chOff x="0" y="-60"/>
                <a:chExt cx="377" cy="881"/>
              </a:xfrm>
            </p:grpSpPr>
            <p:sp>
              <p:nvSpPr>
                <p:cNvPr id="17462" name="AutoShape 54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193" y="256"/>
                  <a:ext cx="767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63" name="AutoShape 55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341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64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53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65" name="Text Box 57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201" y="243"/>
                  <a:ext cx="880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66" name="Line 58"/>
              <p:cNvSpPr>
                <a:spLocks noChangeAspect="true" noChangeShapeType="true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67" name="Line 59"/>
              <p:cNvSpPr>
                <a:spLocks noChangeAspect="true" noChangeShapeType="true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652" name="Group 60"/>
              <p:cNvGrpSpPr>
                <a:grpSpLocks noChangeAspect="true"/>
              </p:cNvGrpSpPr>
              <p:nvPr/>
            </p:nvGrpSpPr>
            <p:grpSpPr bwMode="auto">
              <a:xfrm>
                <a:off x="1257" y="77"/>
                <a:ext cx="345" cy="262"/>
                <a:chOff x="69" y="-32"/>
                <a:chExt cx="742" cy="544"/>
              </a:xfrm>
            </p:grpSpPr>
            <p:sp>
              <p:nvSpPr>
                <p:cNvPr id="17469" name="Rectangle 6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6" y="28"/>
                  <a:ext cx="479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70" name="Text Box 6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9" y="-30"/>
                  <a:ext cx="741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DMem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71" name="未知"/>
              <p:cNvSpPr>
                <a:spLocks noChangeAspect="true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72" name="Line 64"/>
              <p:cNvSpPr>
                <a:spLocks noChangeAspect="true" noChangeShapeType="true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73" name="Line 65"/>
              <p:cNvSpPr>
                <a:spLocks noChangeAspect="true" noChangeShapeType="true"/>
              </p:cNvSpPr>
              <p:nvPr/>
            </p:nvSpPr>
            <p:spPr bwMode="auto">
              <a:xfrm>
                <a:off x="252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656" name="Group 66"/>
              <p:cNvGrpSpPr>
                <a:grpSpLocks noChangeAspect="true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6" cy="544"/>
              </a:xfrm>
            </p:grpSpPr>
            <p:sp>
              <p:nvSpPr>
                <p:cNvPr id="17475" name="Rectangle 6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72" y="28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76" name="Text Box 6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2" y="-30"/>
                  <a:ext cx="696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Ifetch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1657" name="Group 69"/>
              <p:cNvGrpSpPr>
                <a:grpSpLocks noChangeAspect="true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7478" name="Rectangle 7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79" name="Rectangle 7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80" name="Rectangle 7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81" name="Rectangle 7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5"/>
                  <a:ext cx="70" cy="67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658" name="Group 74"/>
              <p:cNvGrpSpPr>
                <a:grpSpLocks noChangeAspect="true"/>
              </p:cNvGrpSpPr>
              <p:nvPr/>
            </p:nvGrpSpPr>
            <p:grpSpPr bwMode="auto">
              <a:xfrm flipH="true">
                <a:off x="1724" y="67"/>
                <a:ext cx="243" cy="263"/>
                <a:chOff x="44" y="-29"/>
                <a:chExt cx="522" cy="486"/>
              </a:xfrm>
            </p:grpSpPr>
            <p:grpSp>
              <p:nvGrpSpPr>
                <p:cNvPr id="21659" name="Group 75"/>
                <p:cNvGrpSpPr>
                  <a:grpSpLocks noChangeAspect="true"/>
                </p:cNvGrpSpPr>
                <p:nvPr/>
              </p:nvGrpSpPr>
              <p:grpSpPr bwMode="auto">
                <a:xfrm>
                  <a:off x="59" y="24"/>
                  <a:ext cx="480" cy="432"/>
                  <a:chOff x="0" y="0"/>
                  <a:chExt cx="480" cy="432"/>
                </a:xfrm>
              </p:grpSpPr>
              <p:sp>
                <p:nvSpPr>
                  <p:cNvPr id="17484" name="Rectangle 7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85" name="Rectangle 7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486" name="Text Box 7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4" y="-29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grpSp>
          <p:nvGrpSpPr>
            <p:cNvPr id="21532" name="Group 79"/>
            <p:cNvGrpSpPr>
              <a:grpSpLocks noChangeAspect="true"/>
            </p:cNvGrpSpPr>
            <p:nvPr/>
          </p:nvGrpSpPr>
          <p:grpSpPr bwMode="auto">
            <a:xfrm>
              <a:off x="1926" y="1520"/>
              <a:ext cx="2479" cy="457"/>
              <a:chOff x="29" y="-16"/>
              <a:chExt cx="1938" cy="457"/>
            </a:xfrm>
          </p:grpSpPr>
          <p:grpSp>
            <p:nvGrpSpPr>
              <p:cNvPr id="21613" name="Group 80"/>
              <p:cNvGrpSpPr>
                <a:grpSpLocks noChangeAspect="true"/>
              </p:cNvGrpSpPr>
              <p:nvPr/>
            </p:nvGrpSpPr>
            <p:grpSpPr bwMode="auto">
              <a:xfrm>
                <a:off x="502" y="75"/>
                <a:ext cx="243" cy="263"/>
                <a:chOff x="42" y="-29"/>
                <a:chExt cx="527" cy="486"/>
              </a:xfrm>
            </p:grpSpPr>
            <p:grpSp>
              <p:nvGrpSpPr>
                <p:cNvPr id="21642" name="Group 81"/>
                <p:cNvGrpSpPr>
                  <a:grpSpLocks noChangeAspect="true"/>
                </p:cNvGrpSpPr>
                <p:nvPr/>
              </p:nvGrpSpPr>
              <p:grpSpPr bwMode="auto">
                <a:xfrm>
                  <a:off x="63" y="24"/>
                  <a:ext cx="480" cy="432"/>
                  <a:chOff x="0" y="0"/>
                  <a:chExt cx="480" cy="432"/>
                </a:xfrm>
              </p:grpSpPr>
              <p:sp>
                <p:nvSpPr>
                  <p:cNvPr id="17490" name="Rectangle 8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-1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91" name="Rectangle 8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-1"/>
                    <a:ext cx="482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492" name="Text Box 8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2" y="-28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493" name="Line 85"/>
              <p:cNvSpPr>
                <a:spLocks noChangeAspect="true" noChangeShapeType="true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494" name="Line 86"/>
              <p:cNvSpPr>
                <a:spLocks noChangeAspect="true" noChangeShapeType="true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616" name="Group 87"/>
              <p:cNvGrpSpPr>
                <a:grpSpLocks noChangeAspect="true"/>
              </p:cNvGrpSpPr>
              <p:nvPr/>
            </p:nvGrpSpPr>
            <p:grpSpPr bwMode="auto">
              <a:xfrm>
                <a:off x="934" y="-16"/>
                <a:ext cx="209" cy="426"/>
                <a:chOff x="0" y="-60"/>
                <a:chExt cx="377" cy="881"/>
              </a:xfrm>
            </p:grpSpPr>
            <p:sp>
              <p:nvSpPr>
                <p:cNvPr id="17496" name="AutoShape 88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193" y="256"/>
                  <a:ext cx="767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497" name="AutoShape 89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341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98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54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499" name="Text Box 91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201" y="243"/>
                  <a:ext cx="880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00" name="Line 92"/>
              <p:cNvSpPr>
                <a:spLocks noChangeAspect="true" noChangeShapeType="true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01" name="Line 93"/>
              <p:cNvSpPr>
                <a:spLocks noChangeAspect="true" noChangeShapeType="true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619" name="Group 94"/>
              <p:cNvGrpSpPr>
                <a:grpSpLocks noChangeAspect="true"/>
              </p:cNvGrpSpPr>
              <p:nvPr/>
            </p:nvGrpSpPr>
            <p:grpSpPr bwMode="auto">
              <a:xfrm>
                <a:off x="1257" y="77"/>
                <a:ext cx="345" cy="262"/>
                <a:chOff x="69" y="-32"/>
                <a:chExt cx="742" cy="544"/>
              </a:xfrm>
            </p:grpSpPr>
            <p:sp>
              <p:nvSpPr>
                <p:cNvPr id="17503" name="Rectangle 9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6" y="28"/>
                  <a:ext cx="479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04" name="Text Box 9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9" y="-30"/>
                  <a:ext cx="741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DMem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05" name="未知"/>
              <p:cNvSpPr>
                <a:spLocks noChangeAspect="true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06" name="Line 98"/>
              <p:cNvSpPr>
                <a:spLocks noChangeAspect="true" noChangeShapeType="true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07" name="Line 99"/>
              <p:cNvSpPr>
                <a:spLocks noChangeAspect="true" noChangeShapeType="true"/>
              </p:cNvSpPr>
              <p:nvPr/>
            </p:nvSpPr>
            <p:spPr bwMode="auto">
              <a:xfrm>
                <a:off x="252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623" name="Group 100"/>
              <p:cNvGrpSpPr>
                <a:grpSpLocks noChangeAspect="true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6" cy="544"/>
              </a:xfrm>
            </p:grpSpPr>
            <p:sp>
              <p:nvSpPr>
                <p:cNvPr id="17509" name="Rectangle 10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72" y="28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10" name="Text Box 10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2" y="-30"/>
                  <a:ext cx="696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Ifetch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1624" name="Group 103"/>
              <p:cNvGrpSpPr>
                <a:grpSpLocks noChangeAspect="true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7512" name="Rectangle 10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13" name="Rectangle 10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14" name="Rectangle 10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15" name="Rectangle 10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5"/>
                  <a:ext cx="70" cy="67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625" name="Group 108"/>
              <p:cNvGrpSpPr>
                <a:grpSpLocks noChangeAspect="true"/>
              </p:cNvGrpSpPr>
              <p:nvPr/>
            </p:nvGrpSpPr>
            <p:grpSpPr bwMode="auto">
              <a:xfrm flipH="true">
                <a:off x="1724" y="67"/>
                <a:ext cx="243" cy="263"/>
                <a:chOff x="44" y="-29"/>
                <a:chExt cx="522" cy="486"/>
              </a:xfrm>
            </p:grpSpPr>
            <p:grpSp>
              <p:nvGrpSpPr>
                <p:cNvPr id="21626" name="Group 109"/>
                <p:cNvGrpSpPr>
                  <a:grpSpLocks noChangeAspect="true"/>
                </p:cNvGrpSpPr>
                <p:nvPr/>
              </p:nvGrpSpPr>
              <p:grpSpPr bwMode="auto">
                <a:xfrm>
                  <a:off x="59" y="24"/>
                  <a:ext cx="480" cy="432"/>
                  <a:chOff x="0" y="0"/>
                  <a:chExt cx="480" cy="432"/>
                </a:xfrm>
              </p:grpSpPr>
              <p:sp>
                <p:nvSpPr>
                  <p:cNvPr id="17518" name="Rectangle 11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19" name="Rectangle 11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520" name="Text Box 11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4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grpSp>
          <p:nvGrpSpPr>
            <p:cNvPr id="21533" name="Group 113"/>
            <p:cNvGrpSpPr>
              <a:grpSpLocks noChangeAspect="true"/>
            </p:cNvGrpSpPr>
            <p:nvPr/>
          </p:nvGrpSpPr>
          <p:grpSpPr bwMode="auto">
            <a:xfrm>
              <a:off x="3060" y="2091"/>
              <a:ext cx="310" cy="263"/>
              <a:chOff x="44" y="-29"/>
              <a:chExt cx="528" cy="486"/>
            </a:xfrm>
          </p:grpSpPr>
          <p:grpSp>
            <p:nvGrpSpPr>
              <p:cNvPr id="21609" name="Group 114"/>
              <p:cNvGrpSpPr>
                <a:grpSpLocks noChangeAspect="true"/>
              </p:cNvGrpSpPr>
              <p:nvPr/>
            </p:nvGrpSpPr>
            <p:grpSpPr bwMode="auto">
              <a:xfrm>
                <a:off x="65" y="24"/>
                <a:ext cx="480" cy="432"/>
                <a:chOff x="0" y="0"/>
                <a:chExt cx="480" cy="432"/>
              </a:xfrm>
            </p:grpSpPr>
            <p:sp>
              <p:nvSpPr>
                <p:cNvPr id="17523" name="Rectangle 11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0"/>
                  <a:ext cx="240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24" name="Rectangle 11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0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25" name="Text Box 11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4" y="-28"/>
                <a:ext cx="52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7526" name="Line 118"/>
            <p:cNvSpPr>
              <a:spLocks noChangeAspect="true" noChangeShapeType="true"/>
            </p:cNvSpPr>
            <p:nvPr/>
          </p:nvSpPr>
          <p:spPr bwMode="auto">
            <a:xfrm>
              <a:off x="3356" y="2168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27" name="Line 119"/>
            <p:cNvSpPr>
              <a:spLocks noChangeAspect="true" noChangeShapeType="true"/>
            </p:cNvSpPr>
            <p:nvPr/>
          </p:nvSpPr>
          <p:spPr bwMode="auto">
            <a:xfrm>
              <a:off x="3356" y="230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1536" name="Group 120"/>
            <p:cNvGrpSpPr>
              <a:grpSpLocks noChangeAspect="true"/>
            </p:cNvGrpSpPr>
            <p:nvPr/>
          </p:nvGrpSpPr>
          <p:grpSpPr bwMode="auto">
            <a:xfrm>
              <a:off x="3612" y="1997"/>
              <a:ext cx="268" cy="426"/>
              <a:chOff x="0" y="-68"/>
              <a:chExt cx="379" cy="882"/>
            </a:xfrm>
          </p:grpSpPr>
          <p:sp>
            <p:nvSpPr>
              <p:cNvPr id="17529" name="AutoShape 121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-192" y="254"/>
                <a:ext cx="765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530" name="AutoShape 122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34" y="339"/>
                <a:ext cx="249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31" name="未知"/>
              <p:cNvSpPr>
                <a:spLocks noChangeAspect="true"/>
              </p:cNvSpPr>
              <p:nvPr/>
            </p:nvSpPr>
            <p:spPr bwMode="auto">
              <a:xfrm rot="5400000">
                <a:off x="-17" y="353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32" name="Text Box 124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201" y="233"/>
                <a:ext cx="881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7533" name="Line 125"/>
            <p:cNvSpPr>
              <a:spLocks noChangeAspect="true" noChangeShapeType="true"/>
            </p:cNvSpPr>
            <p:nvPr/>
          </p:nvSpPr>
          <p:spPr bwMode="auto">
            <a:xfrm>
              <a:off x="3869" y="2237"/>
              <a:ext cx="313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34" name="Line 126"/>
            <p:cNvSpPr>
              <a:spLocks noChangeAspect="true" noChangeShapeType="true"/>
            </p:cNvSpPr>
            <p:nvPr/>
          </p:nvSpPr>
          <p:spPr bwMode="auto">
            <a:xfrm>
              <a:off x="4410" y="2237"/>
              <a:ext cx="31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1539" name="Group 127"/>
            <p:cNvGrpSpPr>
              <a:grpSpLocks noChangeAspect="true"/>
            </p:cNvGrpSpPr>
            <p:nvPr/>
          </p:nvGrpSpPr>
          <p:grpSpPr bwMode="auto">
            <a:xfrm>
              <a:off x="4026" y="2093"/>
              <a:ext cx="441" cy="262"/>
              <a:chOff x="69" y="-32"/>
              <a:chExt cx="743" cy="544"/>
            </a:xfrm>
          </p:grpSpPr>
          <p:sp>
            <p:nvSpPr>
              <p:cNvPr id="17536" name="Rectangle 128"/>
              <p:cNvSpPr>
                <a:spLocks noChangeAspect="true" noChangeArrowheads="true"/>
              </p:cNvSpPr>
              <p:nvPr/>
            </p:nvSpPr>
            <p:spPr bwMode="auto">
              <a:xfrm>
                <a:off x="205" y="26"/>
                <a:ext cx="480" cy="48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7537" name="Text Box 129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9" y="-32"/>
                <a:ext cx="743" cy="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DMem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7538" name="未知"/>
            <p:cNvSpPr>
              <a:spLocks noChangeAspect="true"/>
            </p:cNvSpPr>
            <p:nvPr/>
          </p:nvSpPr>
          <p:spPr bwMode="auto">
            <a:xfrm>
              <a:off x="4068" y="223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39" name="Line 131"/>
            <p:cNvSpPr>
              <a:spLocks noChangeAspect="true" noChangeShapeType="true"/>
            </p:cNvSpPr>
            <p:nvPr/>
          </p:nvSpPr>
          <p:spPr bwMode="auto">
            <a:xfrm>
              <a:off x="2777" y="2308"/>
              <a:ext cx="29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40" name="Line 132"/>
            <p:cNvSpPr>
              <a:spLocks noChangeAspect="true" noChangeShapeType="true"/>
            </p:cNvSpPr>
            <p:nvPr/>
          </p:nvSpPr>
          <p:spPr bwMode="auto">
            <a:xfrm>
              <a:off x="2739" y="2168"/>
              <a:ext cx="33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41" name="Rectangle 133"/>
            <p:cNvSpPr>
              <a:spLocks noChangeAspect="true" noChangeArrowheads="true"/>
            </p:cNvSpPr>
            <p:nvPr/>
          </p:nvSpPr>
          <p:spPr bwMode="auto">
            <a:xfrm>
              <a:off x="2518" y="2121"/>
              <a:ext cx="284" cy="23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42" name="Text Box 134"/>
            <p:cNvSpPr txBox="true">
              <a:spLocks noChangeAspect="true" noChangeArrowheads="true"/>
            </p:cNvSpPr>
            <p:nvPr/>
          </p:nvSpPr>
          <p:spPr bwMode="auto">
            <a:xfrm>
              <a:off x="2453" y="2092"/>
              <a:ext cx="41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Ifetch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1545" name="Group 135"/>
            <p:cNvGrpSpPr>
              <a:grpSpLocks noChangeAspect="true"/>
            </p:cNvGrpSpPr>
            <p:nvPr/>
          </p:nvGrpSpPr>
          <p:grpSpPr bwMode="auto">
            <a:xfrm>
              <a:off x="2891" y="2016"/>
              <a:ext cx="1660" cy="441"/>
              <a:chOff x="0" y="0"/>
              <a:chExt cx="2088" cy="681"/>
            </a:xfrm>
          </p:grpSpPr>
          <p:sp>
            <p:nvSpPr>
              <p:cNvPr id="17544" name="Rectangle 136"/>
              <p:cNvSpPr>
                <a:spLocks noChangeAspect="true" noChangeArrowheads="true"/>
              </p:cNvSpPr>
              <p:nvPr/>
            </p:nvSpPr>
            <p:spPr bwMode="auto">
              <a:xfrm>
                <a:off x="672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45" name="Rectangle 137"/>
              <p:cNvSpPr>
                <a:spLocks noChangeAspect="true" noChangeArrowheads="true"/>
              </p:cNvSpPr>
              <p:nvPr/>
            </p:nvSpPr>
            <p:spPr bwMode="auto">
              <a:xfrm>
                <a:off x="2016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46" name="Rectangle 138"/>
              <p:cNvSpPr>
                <a:spLocks noChangeAspect="true" noChangeArrowheads="true"/>
              </p:cNvSpPr>
              <p:nvPr/>
            </p:nvSpPr>
            <p:spPr bwMode="auto">
              <a:xfrm>
                <a:off x="0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47" name="Rectangle 139"/>
              <p:cNvSpPr>
                <a:spLocks noChangeAspect="true" noChangeArrowheads="true"/>
              </p:cNvSpPr>
              <p:nvPr/>
            </p:nvSpPr>
            <p:spPr bwMode="auto">
              <a:xfrm>
                <a:off x="1345" y="3"/>
                <a:ext cx="70" cy="674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21546" name="Group 140"/>
            <p:cNvGrpSpPr>
              <a:grpSpLocks noChangeAspect="true"/>
            </p:cNvGrpSpPr>
            <p:nvPr/>
          </p:nvGrpSpPr>
          <p:grpSpPr bwMode="auto">
            <a:xfrm flipH="true">
              <a:off x="4623" y="2083"/>
              <a:ext cx="310" cy="263"/>
              <a:chOff x="43" y="-29"/>
              <a:chExt cx="522" cy="486"/>
            </a:xfrm>
          </p:grpSpPr>
          <p:grpSp>
            <p:nvGrpSpPr>
              <p:cNvPr id="21595" name="Group 141"/>
              <p:cNvGrpSpPr>
                <a:grpSpLocks noChangeAspect="true"/>
              </p:cNvGrpSpPr>
              <p:nvPr/>
            </p:nvGrpSpPr>
            <p:grpSpPr bwMode="auto">
              <a:xfrm>
                <a:off x="59" y="24"/>
                <a:ext cx="480" cy="432"/>
                <a:chOff x="0" y="0"/>
                <a:chExt cx="480" cy="432"/>
              </a:xfrm>
            </p:grpSpPr>
            <p:sp>
              <p:nvSpPr>
                <p:cNvPr id="17550" name="Rectangle 14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0"/>
                  <a:ext cx="241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51" name="Rectangle 14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" y="0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52" name="Text Box 14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3" y="-28"/>
                <a:ext cx="522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7553" name="Text Box 145"/>
            <p:cNvSpPr txBox="true">
              <a:spLocks noChangeArrowheads="true"/>
            </p:cNvSpPr>
            <p:nvPr/>
          </p:nvSpPr>
          <p:spPr bwMode="auto">
            <a:xfrm>
              <a:off x="81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1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54" name="Text Box 146"/>
            <p:cNvSpPr txBox="true">
              <a:spLocks noChangeArrowheads="true"/>
            </p:cNvSpPr>
            <p:nvPr/>
          </p:nvSpPr>
          <p:spPr bwMode="auto">
            <a:xfrm>
              <a:off x="13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2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55" name="Text Box 147"/>
            <p:cNvSpPr txBox="true">
              <a:spLocks noChangeArrowheads="true"/>
            </p:cNvSpPr>
            <p:nvPr/>
          </p:nvSpPr>
          <p:spPr bwMode="auto">
            <a:xfrm>
              <a:off x="1878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3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56" name="Text Box 148"/>
            <p:cNvSpPr txBox="true">
              <a:spLocks noChangeArrowheads="true"/>
            </p:cNvSpPr>
            <p:nvPr/>
          </p:nvSpPr>
          <p:spPr bwMode="auto">
            <a:xfrm>
              <a:off x="241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4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57" name="Text Box 149"/>
            <p:cNvSpPr txBox="true">
              <a:spLocks noChangeArrowheads="true"/>
            </p:cNvSpPr>
            <p:nvPr/>
          </p:nvSpPr>
          <p:spPr bwMode="auto">
            <a:xfrm>
              <a:off x="3505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6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58" name="Text Box 150"/>
            <p:cNvSpPr txBox="true">
              <a:spLocks noChangeArrowheads="true"/>
            </p:cNvSpPr>
            <p:nvPr/>
          </p:nvSpPr>
          <p:spPr bwMode="auto">
            <a:xfrm>
              <a:off x="40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7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7559" name="Text Box 151"/>
            <p:cNvSpPr txBox="true">
              <a:spLocks noChangeArrowheads="true"/>
            </p:cNvSpPr>
            <p:nvPr/>
          </p:nvSpPr>
          <p:spPr bwMode="auto">
            <a:xfrm>
              <a:off x="292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5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1554" name="Group 152"/>
            <p:cNvGrpSpPr>
              <a:grpSpLocks noChangeAspect="true"/>
            </p:cNvGrpSpPr>
            <p:nvPr/>
          </p:nvGrpSpPr>
          <p:grpSpPr bwMode="auto">
            <a:xfrm>
              <a:off x="2989" y="2492"/>
              <a:ext cx="2479" cy="456"/>
              <a:chOff x="29" y="-15"/>
              <a:chExt cx="1938" cy="456"/>
            </a:xfrm>
          </p:grpSpPr>
          <p:grpSp>
            <p:nvGrpSpPr>
              <p:cNvPr id="21562" name="Group 153"/>
              <p:cNvGrpSpPr>
                <a:grpSpLocks noChangeAspect="true"/>
              </p:cNvGrpSpPr>
              <p:nvPr/>
            </p:nvGrpSpPr>
            <p:grpSpPr bwMode="auto">
              <a:xfrm>
                <a:off x="502" y="75"/>
                <a:ext cx="243" cy="263"/>
                <a:chOff x="42" y="-29"/>
                <a:chExt cx="527" cy="486"/>
              </a:xfrm>
            </p:grpSpPr>
            <p:grpSp>
              <p:nvGrpSpPr>
                <p:cNvPr id="21591" name="Group 154"/>
                <p:cNvGrpSpPr>
                  <a:grpSpLocks noChangeAspect="true"/>
                </p:cNvGrpSpPr>
                <p:nvPr/>
              </p:nvGrpSpPr>
              <p:grpSpPr bwMode="auto">
                <a:xfrm>
                  <a:off x="63" y="24"/>
                  <a:ext cx="480" cy="432"/>
                  <a:chOff x="0" y="0"/>
                  <a:chExt cx="480" cy="432"/>
                </a:xfrm>
              </p:grpSpPr>
              <p:sp>
                <p:nvSpPr>
                  <p:cNvPr id="17563" name="Rectangle 15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64" name="Rectangle 15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2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565" name="Text Box 157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2" y="-28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66" name="Line 158"/>
              <p:cNvSpPr>
                <a:spLocks noChangeAspect="true" noChangeShapeType="true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67" name="Line 159"/>
              <p:cNvSpPr>
                <a:spLocks noChangeAspect="true" noChangeShapeType="true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565" name="Group 160"/>
              <p:cNvGrpSpPr>
                <a:grpSpLocks noChangeAspect="true"/>
              </p:cNvGrpSpPr>
              <p:nvPr/>
            </p:nvGrpSpPr>
            <p:grpSpPr bwMode="auto">
              <a:xfrm>
                <a:off x="934" y="-15"/>
                <a:ext cx="209" cy="426"/>
                <a:chOff x="0" y="-60"/>
                <a:chExt cx="377" cy="881"/>
              </a:xfrm>
            </p:grpSpPr>
            <p:sp>
              <p:nvSpPr>
                <p:cNvPr id="17569" name="AutoShape 161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194" y="253"/>
                  <a:ext cx="770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70" name="AutoShape 162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4" y="338"/>
                  <a:ext cx="248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71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52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72" name="Text Box 164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203" y="243"/>
                  <a:ext cx="883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73" name="Line 165"/>
              <p:cNvSpPr>
                <a:spLocks noChangeAspect="true" noChangeShapeType="true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74" name="Line 166"/>
              <p:cNvSpPr>
                <a:spLocks noChangeAspect="true" noChangeShapeType="true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568" name="Group 167"/>
              <p:cNvGrpSpPr>
                <a:grpSpLocks noChangeAspect="true"/>
              </p:cNvGrpSpPr>
              <p:nvPr/>
            </p:nvGrpSpPr>
            <p:grpSpPr bwMode="auto">
              <a:xfrm>
                <a:off x="1257" y="77"/>
                <a:ext cx="345" cy="262"/>
                <a:chOff x="69" y="-32"/>
                <a:chExt cx="742" cy="544"/>
              </a:xfrm>
            </p:grpSpPr>
            <p:sp>
              <p:nvSpPr>
                <p:cNvPr id="17576" name="Rectangle 16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6" y="26"/>
                  <a:ext cx="479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77" name="Text Box 169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9" y="-33"/>
                  <a:ext cx="741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DMem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7578" name="未知"/>
              <p:cNvSpPr>
                <a:spLocks noChangeAspect="true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79" name="Line 171"/>
              <p:cNvSpPr>
                <a:spLocks noChangeAspect="true" noChangeShapeType="true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7580" name="Line 172"/>
              <p:cNvSpPr>
                <a:spLocks noChangeAspect="true" noChangeShapeType="true"/>
              </p:cNvSpPr>
              <p:nvPr/>
            </p:nvSpPr>
            <p:spPr bwMode="auto">
              <a:xfrm>
                <a:off x="252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1572" name="Group 173"/>
              <p:cNvGrpSpPr>
                <a:grpSpLocks noChangeAspect="true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6" cy="544"/>
              </a:xfrm>
            </p:grpSpPr>
            <p:sp>
              <p:nvSpPr>
                <p:cNvPr id="17582" name="Rectangle 17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72" y="26"/>
                  <a:ext cx="480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7583" name="Text Box 175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2" y="-33"/>
                  <a:ext cx="696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Ifetch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1573" name="Group 176"/>
              <p:cNvGrpSpPr>
                <a:grpSpLocks noChangeAspect="true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7585" name="Rectangle 17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86" name="Rectangle 17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87" name="Rectangle 17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7588" name="Rectangle 18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3"/>
                  <a:ext cx="70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574" name="Group 181"/>
              <p:cNvGrpSpPr>
                <a:grpSpLocks noChangeAspect="true"/>
              </p:cNvGrpSpPr>
              <p:nvPr/>
            </p:nvGrpSpPr>
            <p:grpSpPr bwMode="auto">
              <a:xfrm flipH="true">
                <a:off x="1724" y="67"/>
                <a:ext cx="243" cy="263"/>
                <a:chOff x="44" y="-29"/>
                <a:chExt cx="522" cy="486"/>
              </a:xfrm>
            </p:grpSpPr>
            <p:grpSp>
              <p:nvGrpSpPr>
                <p:cNvPr id="21575" name="Group 182"/>
                <p:cNvGrpSpPr>
                  <a:grpSpLocks noChangeAspect="true"/>
                </p:cNvGrpSpPr>
                <p:nvPr/>
              </p:nvGrpSpPr>
              <p:grpSpPr bwMode="auto">
                <a:xfrm>
                  <a:off x="59" y="24"/>
                  <a:ext cx="480" cy="432"/>
                  <a:chOff x="0" y="0"/>
                  <a:chExt cx="480" cy="432"/>
                </a:xfrm>
              </p:grpSpPr>
              <p:sp>
                <p:nvSpPr>
                  <p:cNvPr id="17591" name="Rectangle 18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92" name="Rectangle 18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593" name="Text Box 185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4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17594" name="Line 186"/>
            <p:cNvSpPr>
              <a:spLocks noChangeShapeType="true"/>
            </p:cNvSpPr>
            <p:nvPr/>
          </p:nvSpPr>
          <p:spPr bwMode="auto">
            <a:xfrm>
              <a:off x="1322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95" name="Line 187"/>
            <p:cNvSpPr>
              <a:spLocks noChangeShapeType="true"/>
            </p:cNvSpPr>
            <p:nvPr/>
          </p:nvSpPr>
          <p:spPr bwMode="auto">
            <a:xfrm>
              <a:off x="2906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96" name="Line 188"/>
            <p:cNvSpPr>
              <a:spLocks noChangeShapeType="true"/>
            </p:cNvSpPr>
            <p:nvPr/>
          </p:nvSpPr>
          <p:spPr bwMode="auto">
            <a:xfrm>
              <a:off x="237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97" name="Line 189"/>
            <p:cNvSpPr>
              <a:spLocks noChangeShapeType="true"/>
            </p:cNvSpPr>
            <p:nvPr/>
          </p:nvSpPr>
          <p:spPr bwMode="auto">
            <a:xfrm>
              <a:off x="185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98" name="Line 190"/>
            <p:cNvSpPr>
              <a:spLocks noChangeShapeType="true"/>
            </p:cNvSpPr>
            <p:nvPr/>
          </p:nvSpPr>
          <p:spPr bwMode="auto">
            <a:xfrm>
              <a:off x="401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599" name="Line 191"/>
            <p:cNvSpPr>
              <a:spLocks noChangeShapeType="true"/>
            </p:cNvSpPr>
            <p:nvPr/>
          </p:nvSpPr>
          <p:spPr bwMode="auto">
            <a:xfrm>
              <a:off x="3444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7600" name="Line 192"/>
            <p:cNvSpPr>
              <a:spLocks noChangeShapeType="true"/>
            </p:cNvSpPr>
            <p:nvPr/>
          </p:nvSpPr>
          <p:spPr bwMode="auto">
            <a:xfrm>
              <a:off x="453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Hazards: Stall</a:t>
            </a:r>
            <a:endParaRPr lang="en-US" altLang="zh-CN"/>
          </a:p>
        </p:txBody>
      </p:sp>
      <p:grpSp>
        <p:nvGrpSpPr>
          <p:cNvPr id="22531" name="Group 3"/>
          <p:cNvGrpSpPr/>
          <p:nvPr/>
        </p:nvGrpSpPr>
        <p:grpSpPr bwMode="auto">
          <a:xfrm>
            <a:off x="296863" y="1701800"/>
            <a:ext cx="8647112" cy="3827463"/>
            <a:chOff x="21" y="0"/>
            <a:chExt cx="5446" cy="3216"/>
          </a:xfrm>
        </p:grpSpPr>
        <p:sp>
          <p:nvSpPr>
            <p:cNvPr id="18436" name="Rectangle 4"/>
            <p:cNvSpPr>
              <a:spLocks noChangeArrowheads="true"/>
            </p:cNvSpPr>
            <p:nvPr/>
          </p:nvSpPr>
          <p:spPr bwMode="auto">
            <a:xfrm>
              <a:off x="21" y="672"/>
              <a:ext cx="173" cy="2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n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s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r.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O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d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37" name="Line 5"/>
            <p:cNvSpPr>
              <a:spLocks noChangeShapeType="true"/>
            </p:cNvSpPr>
            <p:nvPr/>
          </p:nvSpPr>
          <p:spPr bwMode="auto">
            <a:xfrm flipH="true">
              <a:off x="266" y="432"/>
              <a:ext cx="0" cy="24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438" name="Rectangle 6"/>
            <p:cNvSpPr>
              <a:spLocks noChangeArrowheads="true"/>
            </p:cNvSpPr>
            <p:nvPr/>
          </p:nvSpPr>
          <p:spPr bwMode="auto">
            <a:xfrm>
              <a:off x="506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Time (clock cycles)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39" name="Rectangle 7"/>
            <p:cNvSpPr>
              <a:spLocks noChangeArrowheads="true"/>
            </p:cNvSpPr>
            <p:nvPr/>
          </p:nvSpPr>
          <p:spPr bwMode="auto">
            <a:xfrm>
              <a:off x="266" y="672"/>
              <a:ext cx="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Load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40" name="Rectangle 8"/>
            <p:cNvSpPr>
              <a:spLocks noChangeArrowheads="true"/>
            </p:cNvSpPr>
            <p:nvPr/>
          </p:nvSpPr>
          <p:spPr bwMode="auto">
            <a:xfrm>
              <a:off x="266" y="11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 1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41" name="Rectangle 9"/>
            <p:cNvSpPr>
              <a:spLocks noChangeArrowheads="true"/>
            </p:cNvSpPr>
            <p:nvPr/>
          </p:nvSpPr>
          <p:spPr bwMode="auto">
            <a:xfrm>
              <a:off x="298" y="1642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 2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42" name="Rectangle 10"/>
            <p:cNvSpPr>
              <a:spLocks noChangeArrowheads="true"/>
            </p:cNvSpPr>
            <p:nvPr/>
          </p:nvSpPr>
          <p:spPr bwMode="auto">
            <a:xfrm>
              <a:off x="304" y="2116"/>
              <a:ext cx="30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Stall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43" name="Rectangle 11"/>
            <p:cNvSpPr>
              <a:spLocks noChangeArrowheads="true"/>
            </p:cNvSpPr>
            <p:nvPr/>
          </p:nvSpPr>
          <p:spPr bwMode="auto">
            <a:xfrm>
              <a:off x="328" y="2606"/>
              <a:ext cx="42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 3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44" name="Line 12"/>
            <p:cNvSpPr>
              <a:spLocks noChangeShapeType="true"/>
            </p:cNvSpPr>
            <p:nvPr/>
          </p:nvSpPr>
          <p:spPr bwMode="auto">
            <a:xfrm>
              <a:off x="602" y="288"/>
              <a:ext cx="41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2541" name="Group 13"/>
            <p:cNvGrpSpPr>
              <a:grpSpLocks noChangeAspect="true"/>
            </p:cNvGrpSpPr>
            <p:nvPr/>
          </p:nvGrpSpPr>
          <p:grpSpPr bwMode="auto">
            <a:xfrm>
              <a:off x="1464" y="651"/>
              <a:ext cx="310" cy="263"/>
              <a:chOff x="44" y="-29"/>
              <a:chExt cx="528" cy="486"/>
            </a:xfrm>
          </p:grpSpPr>
          <p:grpSp>
            <p:nvGrpSpPr>
              <p:cNvPr id="22696" name="Group 14"/>
              <p:cNvGrpSpPr>
                <a:grpSpLocks noChangeAspect="true"/>
              </p:cNvGrpSpPr>
              <p:nvPr/>
            </p:nvGrpSpPr>
            <p:grpSpPr bwMode="auto">
              <a:xfrm>
                <a:off x="67" y="24"/>
                <a:ext cx="480" cy="432"/>
                <a:chOff x="0" y="0"/>
                <a:chExt cx="480" cy="432"/>
              </a:xfrm>
            </p:grpSpPr>
            <p:sp>
              <p:nvSpPr>
                <p:cNvPr id="18447" name="Rectangle 1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1" y="-1"/>
                  <a:ext cx="238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448" name="Rectangle 1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-1"/>
                  <a:ext cx="479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49" name="Text Box 1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4" y="-29"/>
                <a:ext cx="52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8450" name="Line 18"/>
            <p:cNvSpPr>
              <a:spLocks noChangeAspect="true" noChangeShapeType="true"/>
            </p:cNvSpPr>
            <p:nvPr/>
          </p:nvSpPr>
          <p:spPr bwMode="auto">
            <a:xfrm>
              <a:off x="1762" y="727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451" name="Line 19"/>
            <p:cNvSpPr>
              <a:spLocks noChangeAspect="true" noChangeShapeType="true"/>
            </p:cNvSpPr>
            <p:nvPr/>
          </p:nvSpPr>
          <p:spPr bwMode="auto">
            <a:xfrm>
              <a:off x="1762" y="86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2544" name="Group 20"/>
            <p:cNvGrpSpPr>
              <a:grpSpLocks noChangeAspect="true"/>
            </p:cNvGrpSpPr>
            <p:nvPr/>
          </p:nvGrpSpPr>
          <p:grpSpPr bwMode="auto">
            <a:xfrm>
              <a:off x="2018" y="558"/>
              <a:ext cx="268" cy="426"/>
              <a:chOff x="0" y="-67"/>
              <a:chExt cx="379" cy="882"/>
            </a:xfrm>
          </p:grpSpPr>
          <p:sp>
            <p:nvSpPr>
              <p:cNvPr id="18453" name="AutoShape 21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-194" y="253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454" name="AutoShape 22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35" y="339"/>
                <a:ext cx="249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55" name="未知"/>
              <p:cNvSpPr>
                <a:spLocks noChangeAspect="true"/>
              </p:cNvSpPr>
              <p:nvPr/>
            </p:nvSpPr>
            <p:spPr bwMode="auto">
              <a:xfrm rot="5400000">
                <a:off x="-18" y="353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56" name="Text Box 24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203" y="235"/>
                <a:ext cx="88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8457" name="Line 25"/>
            <p:cNvSpPr>
              <a:spLocks noChangeAspect="true" noChangeShapeType="true"/>
            </p:cNvSpPr>
            <p:nvPr/>
          </p:nvSpPr>
          <p:spPr bwMode="auto">
            <a:xfrm>
              <a:off x="2275" y="798"/>
              <a:ext cx="313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458" name="Line 26"/>
            <p:cNvSpPr>
              <a:spLocks noChangeAspect="true" noChangeShapeType="true"/>
            </p:cNvSpPr>
            <p:nvPr/>
          </p:nvSpPr>
          <p:spPr bwMode="auto">
            <a:xfrm>
              <a:off x="2816" y="798"/>
              <a:ext cx="31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459" name="Rectangle 27"/>
            <p:cNvSpPr>
              <a:spLocks noChangeAspect="true" noChangeArrowheads="true"/>
            </p:cNvSpPr>
            <p:nvPr/>
          </p:nvSpPr>
          <p:spPr bwMode="auto">
            <a:xfrm>
              <a:off x="2513" y="682"/>
              <a:ext cx="285" cy="23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60" name="Text Box 28"/>
            <p:cNvSpPr txBox="true">
              <a:spLocks noChangeAspect="true" noChangeArrowheads="true"/>
            </p:cNvSpPr>
            <p:nvPr/>
          </p:nvSpPr>
          <p:spPr bwMode="auto">
            <a:xfrm>
              <a:off x="2431" y="652"/>
              <a:ext cx="44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DMem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461" name="未知"/>
            <p:cNvSpPr>
              <a:spLocks noChangeAspect="true"/>
            </p:cNvSpPr>
            <p:nvPr/>
          </p:nvSpPr>
          <p:spPr bwMode="auto">
            <a:xfrm>
              <a:off x="2474" y="798"/>
              <a:ext cx="426" cy="184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462" name="Line 30"/>
            <p:cNvSpPr>
              <a:spLocks noChangeAspect="true" noChangeShapeType="true"/>
            </p:cNvSpPr>
            <p:nvPr/>
          </p:nvSpPr>
          <p:spPr bwMode="auto">
            <a:xfrm>
              <a:off x="1183" y="867"/>
              <a:ext cx="29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463" name="Line 31"/>
            <p:cNvSpPr>
              <a:spLocks noChangeAspect="true" noChangeShapeType="true"/>
            </p:cNvSpPr>
            <p:nvPr/>
          </p:nvSpPr>
          <p:spPr bwMode="auto">
            <a:xfrm>
              <a:off x="1145" y="727"/>
              <a:ext cx="33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2552" name="Group 32"/>
            <p:cNvGrpSpPr>
              <a:grpSpLocks noChangeAspect="true"/>
            </p:cNvGrpSpPr>
            <p:nvPr/>
          </p:nvGrpSpPr>
          <p:grpSpPr bwMode="auto">
            <a:xfrm>
              <a:off x="859" y="653"/>
              <a:ext cx="412" cy="262"/>
              <a:chOff x="62" y="-32"/>
              <a:chExt cx="695" cy="544"/>
            </a:xfrm>
          </p:grpSpPr>
          <p:sp>
            <p:nvSpPr>
              <p:cNvPr id="18465" name="Rectangle 33"/>
              <p:cNvSpPr>
                <a:spLocks noChangeAspect="true" noChangeArrowheads="true"/>
              </p:cNvSpPr>
              <p:nvPr/>
            </p:nvSpPr>
            <p:spPr bwMode="auto">
              <a:xfrm>
                <a:off x="171" y="27"/>
                <a:ext cx="479" cy="47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466" name="Text Box 3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2" y="-31"/>
                <a:ext cx="695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Ifetch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grpSp>
          <p:nvGrpSpPr>
            <p:cNvPr id="22553" name="Group 35"/>
            <p:cNvGrpSpPr>
              <a:grpSpLocks noChangeAspect="true"/>
            </p:cNvGrpSpPr>
            <p:nvPr/>
          </p:nvGrpSpPr>
          <p:grpSpPr bwMode="auto">
            <a:xfrm>
              <a:off x="1297" y="576"/>
              <a:ext cx="1660" cy="441"/>
              <a:chOff x="0" y="0"/>
              <a:chExt cx="2088" cy="681"/>
            </a:xfrm>
          </p:grpSpPr>
          <p:sp>
            <p:nvSpPr>
              <p:cNvPr id="18468" name="Rectangle 36"/>
              <p:cNvSpPr>
                <a:spLocks noChangeAspect="true" noChangeArrowheads="true"/>
              </p:cNvSpPr>
              <p:nvPr/>
            </p:nvSpPr>
            <p:spPr bwMode="auto">
              <a:xfrm>
                <a:off x="673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69" name="Rectangle 37"/>
              <p:cNvSpPr>
                <a:spLocks noChangeAspect="true" noChangeArrowheads="true"/>
              </p:cNvSpPr>
              <p:nvPr/>
            </p:nvSpPr>
            <p:spPr bwMode="auto">
              <a:xfrm>
                <a:off x="2017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70" name="Rectangle 38"/>
              <p:cNvSpPr>
                <a:spLocks noChangeAspect="true" noChangeArrowheads="true"/>
              </p:cNvSpPr>
              <p:nvPr/>
            </p:nvSpPr>
            <p:spPr bwMode="auto">
              <a:xfrm>
                <a:off x="0" y="0"/>
                <a:ext cx="72" cy="680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71" name="Rectangle 39"/>
              <p:cNvSpPr>
                <a:spLocks noChangeAspect="true" noChangeArrowheads="true"/>
              </p:cNvSpPr>
              <p:nvPr/>
            </p:nvSpPr>
            <p:spPr bwMode="auto">
              <a:xfrm>
                <a:off x="1344" y="4"/>
                <a:ext cx="72" cy="67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22554" name="Group 40"/>
            <p:cNvGrpSpPr>
              <a:grpSpLocks noChangeAspect="true"/>
            </p:cNvGrpSpPr>
            <p:nvPr/>
          </p:nvGrpSpPr>
          <p:grpSpPr bwMode="auto">
            <a:xfrm flipH="true">
              <a:off x="3029" y="643"/>
              <a:ext cx="310" cy="263"/>
              <a:chOff x="43" y="-29"/>
              <a:chExt cx="522" cy="486"/>
            </a:xfrm>
          </p:grpSpPr>
          <p:grpSp>
            <p:nvGrpSpPr>
              <p:cNvPr id="22682" name="Group 41"/>
              <p:cNvGrpSpPr>
                <a:grpSpLocks noChangeAspect="true"/>
              </p:cNvGrpSpPr>
              <p:nvPr/>
            </p:nvGrpSpPr>
            <p:grpSpPr bwMode="auto">
              <a:xfrm>
                <a:off x="61" y="24"/>
                <a:ext cx="480" cy="432"/>
                <a:chOff x="0" y="0"/>
                <a:chExt cx="480" cy="432"/>
              </a:xfrm>
            </p:grpSpPr>
            <p:sp>
              <p:nvSpPr>
                <p:cNvPr id="18474" name="Rectangle 4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39" y="-1"/>
                  <a:ext cx="241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475" name="Rectangle 4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-1"/>
                  <a:ext cx="480" cy="43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76" name="Text Box 4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2" y="-29"/>
                <a:ext cx="522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grpSp>
          <p:nvGrpSpPr>
            <p:cNvPr id="22555" name="Group 45"/>
            <p:cNvGrpSpPr>
              <a:grpSpLocks noChangeAspect="true"/>
            </p:cNvGrpSpPr>
            <p:nvPr/>
          </p:nvGrpSpPr>
          <p:grpSpPr bwMode="auto">
            <a:xfrm>
              <a:off x="1398" y="1040"/>
              <a:ext cx="2478" cy="457"/>
              <a:chOff x="29" y="-16"/>
              <a:chExt cx="1937" cy="457"/>
            </a:xfrm>
          </p:grpSpPr>
          <p:grpSp>
            <p:nvGrpSpPr>
              <p:cNvPr id="22649" name="Group 46"/>
              <p:cNvGrpSpPr>
                <a:grpSpLocks noChangeAspect="true"/>
              </p:cNvGrpSpPr>
              <p:nvPr/>
            </p:nvGrpSpPr>
            <p:grpSpPr bwMode="auto">
              <a:xfrm>
                <a:off x="501" y="75"/>
                <a:ext cx="242" cy="263"/>
                <a:chOff x="42" y="-29"/>
                <a:chExt cx="526" cy="486"/>
              </a:xfrm>
            </p:grpSpPr>
            <p:grpSp>
              <p:nvGrpSpPr>
                <p:cNvPr id="22678" name="Group 47"/>
                <p:cNvGrpSpPr>
                  <a:grpSpLocks noChangeAspect="true"/>
                </p:cNvGrpSpPr>
                <p:nvPr/>
              </p:nvGrpSpPr>
              <p:grpSpPr bwMode="auto">
                <a:xfrm>
                  <a:off x="65" y="24"/>
                  <a:ext cx="480" cy="432"/>
                  <a:chOff x="0" y="0"/>
                  <a:chExt cx="480" cy="432"/>
                </a:xfrm>
              </p:grpSpPr>
              <p:sp>
                <p:nvSpPr>
                  <p:cNvPr id="18480" name="Rectangle 4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81" name="Rectangle 4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479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482" name="Text Box 5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2" y="-29"/>
                  <a:ext cx="527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83" name="Line 51"/>
              <p:cNvSpPr>
                <a:spLocks noChangeAspect="true" noChangeShapeType="true"/>
              </p:cNvSpPr>
              <p:nvPr/>
            </p:nvSpPr>
            <p:spPr bwMode="auto">
              <a:xfrm>
                <a:off x="734" y="15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84" name="Line 52"/>
              <p:cNvSpPr>
                <a:spLocks noChangeAspect="true" noChangeShapeType="true"/>
              </p:cNvSpPr>
              <p:nvPr/>
            </p:nvSpPr>
            <p:spPr bwMode="auto">
              <a:xfrm>
                <a:off x="734" y="290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652" name="Group 53"/>
              <p:cNvGrpSpPr>
                <a:grpSpLocks noChangeAspect="true"/>
              </p:cNvGrpSpPr>
              <p:nvPr/>
            </p:nvGrpSpPr>
            <p:grpSpPr bwMode="auto">
              <a:xfrm>
                <a:off x="934" y="-16"/>
                <a:ext cx="209" cy="426"/>
                <a:chOff x="0" y="-60"/>
                <a:chExt cx="377" cy="881"/>
              </a:xfrm>
            </p:grpSpPr>
            <p:sp>
              <p:nvSpPr>
                <p:cNvPr id="18486" name="AutoShape 54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193" y="255"/>
                  <a:ext cx="767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487" name="AutoShape 55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340"/>
                  <a:ext cx="246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488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8" y="353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489" name="Text Box 57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201" y="242"/>
                  <a:ext cx="880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90" name="Line 58"/>
              <p:cNvSpPr>
                <a:spLocks noChangeAspect="true" noChangeShapeType="true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91" name="Line 59"/>
              <p:cNvSpPr>
                <a:spLocks noChangeAspect="true" noChangeShapeType="true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655" name="Group 60"/>
              <p:cNvGrpSpPr>
                <a:grpSpLocks noChangeAspect="true"/>
              </p:cNvGrpSpPr>
              <p:nvPr/>
            </p:nvGrpSpPr>
            <p:grpSpPr bwMode="auto">
              <a:xfrm>
                <a:off x="1257" y="77"/>
                <a:ext cx="345" cy="262"/>
                <a:chOff x="68" y="-32"/>
                <a:chExt cx="745" cy="544"/>
              </a:xfrm>
            </p:grpSpPr>
            <p:sp>
              <p:nvSpPr>
                <p:cNvPr id="18493" name="Rectangle 6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6" y="28"/>
                  <a:ext cx="479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494" name="Text Box 6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9" y="-30"/>
                  <a:ext cx="744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DMem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495" name="未知"/>
              <p:cNvSpPr>
                <a:spLocks noChangeAspect="true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96" name="Line 64"/>
              <p:cNvSpPr>
                <a:spLocks noChangeAspect="true" noChangeShapeType="true"/>
              </p:cNvSpPr>
              <p:nvPr/>
            </p:nvSpPr>
            <p:spPr bwMode="auto">
              <a:xfrm>
                <a:off x="282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497" name="Line 65"/>
              <p:cNvSpPr>
                <a:spLocks noChangeAspect="true" noChangeShapeType="true"/>
              </p:cNvSpPr>
              <p:nvPr/>
            </p:nvSpPr>
            <p:spPr bwMode="auto">
              <a:xfrm>
                <a:off x="252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659" name="Group 66"/>
              <p:cNvGrpSpPr>
                <a:grpSpLocks noChangeAspect="true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7" cy="544"/>
              </a:xfrm>
            </p:grpSpPr>
            <p:sp>
              <p:nvSpPr>
                <p:cNvPr id="18499" name="Rectangle 6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70" y="28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00" name="Text Box 6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2" y="-30"/>
                  <a:ext cx="697" cy="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Ifetch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2660" name="Group 69"/>
              <p:cNvGrpSpPr>
                <a:grpSpLocks noChangeAspect="true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8502" name="Rectangle 7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03" name="Rectangle 7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04" name="Rectangle 7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1"/>
                  <a:ext cx="72" cy="680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05" name="Rectangle 7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5"/>
                  <a:ext cx="70" cy="67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661" name="Group 74"/>
              <p:cNvGrpSpPr>
                <a:grpSpLocks noChangeAspect="true"/>
              </p:cNvGrpSpPr>
              <p:nvPr/>
            </p:nvGrpSpPr>
            <p:grpSpPr bwMode="auto">
              <a:xfrm flipH="true">
                <a:off x="1723" y="67"/>
                <a:ext cx="243" cy="263"/>
                <a:chOff x="44" y="-29"/>
                <a:chExt cx="522" cy="486"/>
              </a:xfrm>
            </p:grpSpPr>
            <p:grpSp>
              <p:nvGrpSpPr>
                <p:cNvPr id="22662" name="Group 75"/>
                <p:cNvGrpSpPr>
                  <a:grpSpLocks noChangeAspect="true"/>
                </p:cNvGrpSpPr>
                <p:nvPr/>
              </p:nvGrpSpPr>
              <p:grpSpPr bwMode="auto">
                <a:xfrm>
                  <a:off x="61" y="24"/>
                  <a:ext cx="480" cy="432"/>
                  <a:chOff x="0" y="0"/>
                  <a:chExt cx="480" cy="432"/>
                </a:xfrm>
              </p:grpSpPr>
              <p:sp>
                <p:nvSpPr>
                  <p:cNvPr id="18508" name="Rectangle 7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9" y="-1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09" name="Rectangle 7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10" name="Text Box 7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4" y="-29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grpSp>
          <p:nvGrpSpPr>
            <p:cNvPr id="22556" name="Group 79"/>
            <p:cNvGrpSpPr>
              <a:grpSpLocks noChangeAspect="true"/>
            </p:cNvGrpSpPr>
            <p:nvPr/>
          </p:nvGrpSpPr>
          <p:grpSpPr bwMode="auto">
            <a:xfrm>
              <a:off x="1925" y="1517"/>
              <a:ext cx="2480" cy="460"/>
              <a:chOff x="36" y="-19"/>
              <a:chExt cx="2480" cy="460"/>
            </a:xfrm>
          </p:grpSpPr>
          <p:grpSp>
            <p:nvGrpSpPr>
              <p:cNvPr id="22616" name="Group 80"/>
              <p:cNvGrpSpPr>
                <a:grpSpLocks noChangeAspect="true"/>
              </p:cNvGrpSpPr>
              <p:nvPr/>
            </p:nvGrpSpPr>
            <p:grpSpPr bwMode="auto">
              <a:xfrm>
                <a:off x="641" y="75"/>
                <a:ext cx="310" cy="263"/>
                <a:chOff x="44" y="-29"/>
                <a:chExt cx="528" cy="486"/>
              </a:xfrm>
            </p:grpSpPr>
            <p:grpSp>
              <p:nvGrpSpPr>
                <p:cNvPr id="22645" name="Group 81"/>
                <p:cNvGrpSpPr>
                  <a:grpSpLocks noChangeAspect="true"/>
                </p:cNvGrpSpPr>
                <p:nvPr/>
              </p:nvGrpSpPr>
              <p:grpSpPr bwMode="auto">
                <a:xfrm>
                  <a:off x="67" y="24"/>
                  <a:ext cx="480" cy="432"/>
                  <a:chOff x="0" y="0"/>
                  <a:chExt cx="480" cy="432"/>
                </a:xfrm>
              </p:grpSpPr>
              <p:sp>
                <p:nvSpPr>
                  <p:cNvPr id="18514" name="Rectangle 8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-1"/>
                    <a:ext cx="238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15" name="Rectangle 8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479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16" name="Text Box 8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3" y="-28"/>
                  <a:ext cx="528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517" name="Line 85"/>
              <p:cNvSpPr>
                <a:spLocks noChangeAspect="true" noChangeShapeType="true"/>
              </p:cNvSpPr>
              <p:nvPr/>
            </p:nvSpPr>
            <p:spPr bwMode="auto">
              <a:xfrm>
                <a:off x="938" y="151"/>
                <a:ext cx="312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18" name="Line 86"/>
              <p:cNvSpPr>
                <a:spLocks noChangeAspect="true" noChangeShapeType="true"/>
              </p:cNvSpPr>
              <p:nvPr/>
            </p:nvSpPr>
            <p:spPr bwMode="auto">
              <a:xfrm>
                <a:off x="938" y="290"/>
                <a:ext cx="312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619" name="Group 87"/>
              <p:cNvGrpSpPr>
                <a:grpSpLocks noChangeAspect="true"/>
              </p:cNvGrpSpPr>
              <p:nvPr/>
            </p:nvGrpSpPr>
            <p:grpSpPr bwMode="auto">
              <a:xfrm>
                <a:off x="1195" y="-19"/>
                <a:ext cx="268" cy="426"/>
                <a:chOff x="0" y="-67"/>
                <a:chExt cx="379" cy="882"/>
              </a:xfrm>
            </p:grpSpPr>
            <p:sp>
              <p:nvSpPr>
                <p:cNvPr id="18520" name="AutoShape 88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194" y="253"/>
                  <a:ext cx="771" cy="33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21" name="AutoShape 89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5" y="339"/>
                  <a:ext cx="249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22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8" y="353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23" name="Text Box 91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202" y="235"/>
                  <a:ext cx="884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524" name="Line 92"/>
              <p:cNvSpPr>
                <a:spLocks noChangeAspect="true" noChangeShapeType="true"/>
              </p:cNvSpPr>
              <p:nvPr/>
            </p:nvSpPr>
            <p:spPr bwMode="auto">
              <a:xfrm>
                <a:off x="1452" y="221"/>
                <a:ext cx="31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25" name="Line 93"/>
              <p:cNvSpPr>
                <a:spLocks noChangeAspect="true" noChangeShapeType="true"/>
              </p:cNvSpPr>
              <p:nvPr/>
            </p:nvSpPr>
            <p:spPr bwMode="auto">
              <a:xfrm>
                <a:off x="1993" y="221"/>
                <a:ext cx="31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622" name="Group 94"/>
              <p:cNvGrpSpPr>
                <a:grpSpLocks noChangeAspect="true"/>
              </p:cNvGrpSpPr>
              <p:nvPr/>
            </p:nvGrpSpPr>
            <p:grpSpPr bwMode="auto">
              <a:xfrm>
                <a:off x="1609" y="77"/>
                <a:ext cx="441" cy="262"/>
                <a:chOff x="69" y="-32"/>
                <a:chExt cx="743" cy="544"/>
              </a:xfrm>
            </p:grpSpPr>
            <p:sp>
              <p:nvSpPr>
                <p:cNvPr id="18527" name="Rectangle 9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6" y="25"/>
                  <a:ext cx="480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28" name="Text Box 9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70" y="-33"/>
                  <a:ext cx="743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DMem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529" name="未知"/>
              <p:cNvSpPr>
                <a:spLocks noChangeAspect="true"/>
              </p:cNvSpPr>
              <p:nvPr/>
            </p:nvSpPr>
            <p:spPr bwMode="auto">
              <a:xfrm>
                <a:off x="1651" y="221"/>
                <a:ext cx="425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30" name="Line 98"/>
              <p:cNvSpPr>
                <a:spLocks noChangeAspect="true" noChangeShapeType="true"/>
              </p:cNvSpPr>
              <p:nvPr/>
            </p:nvSpPr>
            <p:spPr bwMode="auto">
              <a:xfrm>
                <a:off x="360" y="291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31" name="Line 99"/>
              <p:cNvSpPr>
                <a:spLocks noChangeAspect="true" noChangeShapeType="true"/>
              </p:cNvSpPr>
              <p:nvPr/>
            </p:nvSpPr>
            <p:spPr bwMode="auto">
              <a:xfrm>
                <a:off x="322" y="151"/>
                <a:ext cx="331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626" name="Group 100"/>
              <p:cNvGrpSpPr>
                <a:grpSpLocks noChangeAspect="true"/>
              </p:cNvGrpSpPr>
              <p:nvPr/>
            </p:nvGrpSpPr>
            <p:grpSpPr bwMode="auto">
              <a:xfrm>
                <a:off x="36" y="77"/>
                <a:ext cx="412" cy="262"/>
                <a:chOff x="62" y="-32"/>
                <a:chExt cx="695" cy="544"/>
              </a:xfrm>
            </p:grpSpPr>
            <p:sp>
              <p:nvSpPr>
                <p:cNvPr id="18533" name="Rectangle 10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71" y="25"/>
                  <a:ext cx="479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34" name="Text Box 10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1" y="-33"/>
                  <a:ext cx="695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Ifetch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2627" name="Group 103"/>
              <p:cNvGrpSpPr>
                <a:grpSpLocks noChangeAspect="true"/>
              </p:cNvGrpSpPr>
              <p:nvPr/>
            </p:nvGrpSpPr>
            <p:grpSpPr bwMode="auto">
              <a:xfrm>
                <a:off x="474" y="0"/>
                <a:ext cx="1660" cy="441"/>
                <a:chOff x="0" y="0"/>
                <a:chExt cx="2088" cy="681"/>
              </a:xfrm>
            </p:grpSpPr>
            <p:sp>
              <p:nvSpPr>
                <p:cNvPr id="18536" name="Rectangle 10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37" name="Rectangle 10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38" name="Rectangle 10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39" name="Rectangle 10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3"/>
                  <a:ext cx="72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628" name="Group 108"/>
              <p:cNvGrpSpPr>
                <a:grpSpLocks noChangeAspect="true"/>
              </p:cNvGrpSpPr>
              <p:nvPr/>
            </p:nvGrpSpPr>
            <p:grpSpPr bwMode="auto">
              <a:xfrm flipH="true">
                <a:off x="2206" y="67"/>
                <a:ext cx="310" cy="263"/>
                <a:chOff x="43" y="-29"/>
                <a:chExt cx="522" cy="486"/>
              </a:xfrm>
            </p:grpSpPr>
            <p:grpSp>
              <p:nvGrpSpPr>
                <p:cNvPr id="22629" name="Group 109"/>
                <p:cNvGrpSpPr>
                  <a:grpSpLocks noChangeAspect="true"/>
                </p:cNvGrpSpPr>
                <p:nvPr/>
              </p:nvGrpSpPr>
              <p:grpSpPr bwMode="auto">
                <a:xfrm>
                  <a:off x="61" y="24"/>
                  <a:ext cx="480" cy="432"/>
                  <a:chOff x="0" y="0"/>
                  <a:chExt cx="480" cy="432"/>
                </a:xfrm>
              </p:grpSpPr>
              <p:sp>
                <p:nvSpPr>
                  <p:cNvPr id="18542" name="Rectangle 11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9" y="-1"/>
                    <a:ext cx="241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43" name="Rectangle 11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44" name="Text Box 11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3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18545" name="Text Box 113"/>
            <p:cNvSpPr txBox="true">
              <a:spLocks noChangeArrowheads="true"/>
            </p:cNvSpPr>
            <p:nvPr/>
          </p:nvSpPr>
          <p:spPr bwMode="auto">
            <a:xfrm>
              <a:off x="81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1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546" name="Text Box 114"/>
            <p:cNvSpPr txBox="true">
              <a:spLocks noChangeArrowheads="true"/>
            </p:cNvSpPr>
            <p:nvPr/>
          </p:nvSpPr>
          <p:spPr bwMode="auto">
            <a:xfrm>
              <a:off x="13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2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547" name="Text Box 115"/>
            <p:cNvSpPr txBox="true">
              <a:spLocks noChangeArrowheads="true"/>
            </p:cNvSpPr>
            <p:nvPr/>
          </p:nvSpPr>
          <p:spPr bwMode="auto">
            <a:xfrm>
              <a:off x="1878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3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548" name="Text Box 116"/>
            <p:cNvSpPr txBox="true">
              <a:spLocks noChangeArrowheads="true"/>
            </p:cNvSpPr>
            <p:nvPr/>
          </p:nvSpPr>
          <p:spPr bwMode="auto">
            <a:xfrm>
              <a:off x="2413" y="279"/>
              <a:ext cx="48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4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549" name="Text Box 117"/>
            <p:cNvSpPr txBox="true">
              <a:spLocks noChangeArrowheads="true"/>
            </p:cNvSpPr>
            <p:nvPr/>
          </p:nvSpPr>
          <p:spPr bwMode="auto">
            <a:xfrm>
              <a:off x="3505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6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550" name="Text Box 118"/>
            <p:cNvSpPr txBox="true">
              <a:spLocks noChangeArrowheads="true"/>
            </p:cNvSpPr>
            <p:nvPr/>
          </p:nvSpPr>
          <p:spPr bwMode="auto">
            <a:xfrm>
              <a:off x="4033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7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8551" name="Text Box 119"/>
            <p:cNvSpPr txBox="true">
              <a:spLocks noChangeArrowheads="true"/>
            </p:cNvSpPr>
            <p:nvPr/>
          </p:nvSpPr>
          <p:spPr bwMode="auto">
            <a:xfrm>
              <a:off x="2929" y="279"/>
              <a:ext cx="4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Cycle 5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2564" name="Group 120"/>
            <p:cNvGrpSpPr>
              <a:grpSpLocks noChangeAspect="true"/>
            </p:cNvGrpSpPr>
            <p:nvPr/>
          </p:nvGrpSpPr>
          <p:grpSpPr bwMode="auto">
            <a:xfrm>
              <a:off x="2989" y="2492"/>
              <a:ext cx="2478" cy="456"/>
              <a:chOff x="29" y="-15"/>
              <a:chExt cx="1937" cy="456"/>
            </a:xfrm>
          </p:grpSpPr>
          <p:grpSp>
            <p:nvGrpSpPr>
              <p:cNvPr id="22583" name="Group 121"/>
              <p:cNvGrpSpPr>
                <a:grpSpLocks noChangeAspect="true"/>
              </p:cNvGrpSpPr>
              <p:nvPr/>
            </p:nvGrpSpPr>
            <p:grpSpPr bwMode="auto">
              <a:xfrm>
                <a:off x="501" y="75"/>
                <a:ext cx="242" cy="263"/>
                <a:chOff x="42" y="-29"/>
                <a:chExt cx="526" cy="486"/>
              </a:xfrm>
            </p:grpSpPr>
            <p:grpSp>
              <p:nvGrpSpPr>
                <p:cNvPr id="22612" name="Group 122"/>
                <p:cNvGrpSpPr>
                  <a:grpSpLocks noChangeAspect="true"/>
                </p:cNvGrpSpPr>
                <p:nvPr/>
              </p:nvGrpSpPr>
              <p:grpSpPr bwMode="auto">
                <a:xfrm>
                  <a:off x="65" y="24"/>
                  <a:ext cx="480" cy="432"/>
                  <a:chOff x="0" y="0"/>
                  <a:chExt cx="480" cy="432"/>
                </a:xfrm>
              </p:grpSpPr>
              <p:sp>
                <p:nvSpPr>
                  <p:cNvPr id="18555" name="Rectangle 12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38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56" name="Rectangle 12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" y="0"/>
                    <a:ext cx="477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57" name="Text Box 125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3" y="-28"/>
                  <a:ext cx="525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558" name="Line 126"/>
              <p:cNvSpPr>
                <a:spLocks noChangeAspect="true" noChangeShapeType="true"/>
              </p:cNvSpPr>
              <p:nvPr/>
            </p:nvSpPr>
            <p:spPr bwMode="auto">
              <a:xfrm>
                <a:off x="734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59" name="Line 127"/>
              <p:cNvSpPr>
                <a:spLocks noChangeAspect="true" noChangeShapeType="true"/>
              </p:cNvSpPr>
              <p:nvPr/>
            </p:nvSpPr>
            <p:spPr bwMode="auto">
              <a:xfrm>
                <a:off x="734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586" name="Group 128"/>
              <p:cNvGrpSpPr>
                <a:grpSpLocks noChangeAspect="true"/>
              </p:cNvGrpSpPr>
              <p:nvPr/>
            </p:nvGrpSpPr>
            <p:grpSpPr bwMode="auto">
              <a:xfrm>
                <a:off x="934" y="-15"/>
                <a:ext cx="209" cy="426"/>
                <a:chOff x="0" y="-60"/>
                <a:chExt cx="377" cy="881"/>
              </a:xfrm>
            </p:grpSpPr>
            <p:sp>
              <p:nvSpPr>
                <p:cNvPr id="18561" name="AutoShape 129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194" y="253"/>
                  <a:ext cx="770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62" name="AutoShape 130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4" y="338"/>
                  <a:ext cx="248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63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52"/>
                  <a:ext cx="218" cy="138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64" name="Text Box 132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202" y="243"/>
                  <a:ext cx="883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565" name="Line 133"/>
              <p:cNvSpPr>
                <a:spLocks noChangeAspect="true" noChangeShapeType="true"/>
              </p:cNvSpPr>
              <p:nvPr/>
            </p:nvSpPr>
            <p:spPr bwMode="auto">
              <a:xfrm>
                <a:off x="1135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66" name="Line 134"/>
              <p:cNvSpPr>
                <a:spLocks noChangeAspect="true" noChangeShapeType="true"/>
              </p:cNvSpPr>
              <p:nvPr/>
            </p:nvSpPr>
            <p:spPr bwMode="auto">
              <a:xfrm>
                <a:off x="155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589" name="Group 135"/>
              <p:cNvGrpSpPr>
                <a:grpSpLocks noChangeAspect="true"/>
              </p:cNvGrpSpPr>
              <p:nvPr/>
            </p:nvGrpSpPr>
            <p:grpSpPr bwMode="auto">
              <a:xfrm>
                <a:off x="1257" y="77"/>
                <a:ext cx="345" cy="262"/>
                <a:chOff x="68" y="-32"/>
                <a:chExt cx="745" cy="544"/>
              </a:xfrm>
            </p:grpSpPr>
            <p:sp>
              <p:nvSpPr>
                <p:cNvPr id="18568" name="Rectangle 13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5" y="26"/>
                  <a:ext cx="479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69" name="Text Box 137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8" y="-33"/>
                  <a:ext cx="744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DMem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18570" name="未知"/>
              <p:cNvSpPr>
                <a:spLocks noChangeAspect="true"/>
              </p:cNvSpPr>
              <p:nvPr/>
            </p:nvSpPr>
            <p:spPr bwMode="auto">
              <a:xfrm>
                <a:off x="1291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71" name="Line 139"/>
              <p:cNvSpPr>
                <a:spLocks noChangeAspect="true" noChangeShapeType="true"/>
              </p:cNvSpPr>
              <p:nvPr/>
            </p:nvSpPr>
            <p:spPr bwMode="auto">
              <a:xfrm>
                <a:off x="283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18572" name="Line 140"/>
              <p:cNvSpPr>
                <a:spLocks noChangeAspect="true" noChangeShapeType="true"/>
              </p:cNvSpPr>
              <p:nvPr/>
            </p:nvSpPr>
            <p:spPr bwMode="auto">
              <a:xfrm>
                <a:off x="252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2593" name="Group 141"/>
              <p:cNvGrpSpPr>
                <a:grpSpLocks noChangeAspect="true"/>
              </p:cNvGrpSpPr>
              <p:nvPr/>
            </p:nvGrpSpPr>
            <p:grpSpPr bwMode="auto">
              <a:xfrm>
                <a:off x="29" y="77"/>
                <a:ext cx="322" cy="262"/>
                <a:chOff x="62" y="-32"/>
                <a:chExt cx="697" cy="544"/>
              </a:xfrm>
            </p:grpSpPr>
            <p:sp>
              <p:nvSpPr>
                <p:cNvPr id="18574" name="Rectangle 14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71" y="26"/>
                  <a:ext cx="480" cy="482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18575" name="Text Box 143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63" y="-33"/>
                  <a:ext cx="697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Ifetch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2594" name="Group 144"/>
              <p:cNvGrpSpPr>
                <a:grpSpLocks noChangeAspect="true"/>
              </p:cNvGrpSpPr>
              <p:nvPr/>
            </p:nvGrpSpPr>
            <p:grpSpPr bwMode="auto">
              <a:xfrm>
                <a:off x="371" y="0"/>
                <a:ext cx="1297" cy="441"/>
                <a:chOff x="0" y="0"/>
                <a:chExt cx="2088" cy="681"/>
              </a:xfrm>
            </p:grpSpPr>
            <p:sp>
              <p:nvSpPr>
                <p:cNvPr id="18577" name="Rectangle 14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3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78" name="Rectangle 14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79" name="Rectangle 14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580" name="Rectangle 14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3"/>
                  <a:ext cx="70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595" name="Group 149"/>
              <p:cNvGrpSpPr>
                <a:grpSpLocks noChangeAspect="true"/>
              </p:cNvGrpSpPr>
              <p:nvPr/>
            </p:nvGrpSpPr>
            <p:grpSpPr bwMode="auto">
              <a:xfrm flipH="true">
                <a:off x="1723" y="67"/>
                <a:ext cx="243" cy="263"/>
                <a:chOff x="44" y="-29"/>
                <a:chExt cx="522" cy="486"/>
              </a:xfrm>
            </p:grpSpPr>
            <p:grpSp>
              <p:nvGrpSpPr>
                <p:cNvPr id="22596" name="Group 150"/>
                <p:cNvGrpSpPr>
                  <a:grpSpLocks noChangeAspect="true"/>
                </p:cNvGrpSpPr>
                <p:nvPr/>
              </p:nvGrpSpPr>
              <p:grpSpPr bwMode="auto">
                <a:xfrm>
                  <a:off x="61" y="24"/>
                  <a:ext cx="480" cy="432"/>
                  <a:chOff x="0" y="0"/>
                  <a:chExt cx="480" cy="432"/>
                </a:xfrm>
              </p:grpSpPr>
              <p:sp>
                <p:nvSpPr>
                  <p:cNvPr id="18583" name="Rectangle 15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0" cy="42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84" name="Rectangle 15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80" cy="434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85" name="Text Box 153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4" y="-28"/>
                  <a:ext cx="522" cy="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Reg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18586" name="Line 154"/>
            <p:cNvSpPr>
              <a:spLocks noChangeShapeType="true"/>
            </p:cNvSpPr>
            <p:nvPr/>
          </p:nvSpPr>
          <p:spPr bwMode="auto">
            <a:xfrm>
              <a:off x="1322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587" name="Line 155"/>
            <p:cNvSpPr>
              <a:spLocks noChangeShapeType="true"/>
            </p:cNvSpPr>
            <p:nvPr/>
          </p:nvSpPr>
          <p:spPr bwMode="auto">
            <a:xfrm>
              <a:off x="2906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588" name="Line 156"/>
            <p:cNvSpPr>
              <a:spLocks noChangeShapeType="true"/>
            </p:cNvSpPr>
            <p:nvPr/>
          </p:nvSpPr>
          <p:spPr bwMode="auto">
            <a:xfrm>
              <a:off x="237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589" name="Line 157"/>
            <p:cNvSpPr>
              <a:spLocks noChangeShapeType="true"/>
            </p:cNvSpPr>
            <p:nvPr/>
          </p:nvSpPr>
          <p:spPr bwMode="auto">
            <a:xfrm>
              <a:off x="185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590" name="Line 158"/>
            <p:cNvSpPr>
              <a:spLocks noChangeShapeType="true"/>
            </p:cNvSpPr>
            <p:nvPr/>
          </p:nvSpPr>
          <p:spPr bwMode="auto">
            <a:xfrm>
              <a:off x="4010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591" name="Line 159"/>
            <p:cNvSpPr>
              <a:spLocks noChangeShapeType="true"/>
            </p:cNvSpPr>
            <p:nvPr/>
          </p:nvSpPr>
          <p:spPr bwMode="auto">
            <a:xfrm>
              <a:off x="3444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8592" name="Line 160"/>
            <p:cNvSpPr>
              <a:spLocks noChangeShapeType="true"/>
            </p:cNvSpPr>
            <p:nvPr/>
          </p:nvSpPr>
          <p:spPr bwMode="auto">
            <a:xfrm>
              <a:off x="4538" y="288"/>
              <a:ext cx="0" cy="2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2572" name="Group 161"/>
            <p:cNvGrpSpPr/>
            <p:nvPr/>
          </p:nvGrpSpPr>
          <p:grpSpPr bwMode="auto">
            <a:xfrm>
              <a:off x="2378" y="2016"/>
              <a:ext cx="2736" cy="441"/>
              <a:chOff x="0" y="0"/>
              <a:chExt cx="2736" cy="441"/>
            </a:xfrm>
          </p:grpSpPr>
          <p:sp>
            <p:nvSpPr>
              <p:cNvPr id="18594" name="AutoShape 162"/>
              <p:cNvSpPr>
                <a:spLocks noChangeArrowheads="true"/>
              </p:cNvSpPr>
              <p:nvPr/>
            </p:nvSpPr>
            <p:spPr bwMode="auto">
              <a:xfrm>
                <a:off x="0" y="48"/>
                <a:ext cx="480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Bubble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595" name="AutoShape 163"/>
              <p:cNvSpPr>
                <a:spLocks noChangeArrowheads="true"/>
              </p:cNvSpPr>
              <p:nvPr/>
            </p:nvSpPr>
            <p:spPr bwMode="auto">
              <a:xfrm>
                <a:off x="1055" y="48"/>
                <a:ext cx="529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Bubble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596" name="AutoShape 164"/>
              <p:cNvSpPr>
                <a:spLocks noChangeArrowheads="true"/>
              </p:cNvSpPr>
              <p:nvPr/>
            </p:nvSpPr>
            <p:spPr bwMode="auto">
              <a:xfrm>
                <a:off x="1632" y="48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Bubble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597" name="AutoShape 165"/>
              <p:cNvSpPr>
                <a:spLocks noChangeArrowheads="true"/>
              </p:cNvSpPr>
              <p:nvPr/>
            </p:nvSpPr>
            <p:spPr bwMode="auto">
              <a:xfrm>
                <a:off x="2208" y="48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Bubble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8598" name="AutoShape 166"/>
              <p:cNvSpPr>
                <a:spLocks noChangeArrowheads="true"/>
              </p:cNvSpPr>
              <p:nvPr/>
            </p:nvSpPr>
            <p:spPr bwMode="auto">
              <a:xfrm>
                <a:off x="527" y="48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Bubble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grpSp>
            <p:nvGrpSpPr>
              <p:cNvPr id="22578" name="Group 167"/>
              <p:cNvGrpSpPr>
                <a:grpSpLocks noChangeAspect="true"/>
              </p:cNvGrpSpPr>
              <p:nvPr/>
            </p:nvGrpSpPr>
            <p:grpSpPr bwMode="auto">
              <a:xfrm>
                <a:off x="507" y="0"/>
                <a:ext cx="1660" cy="441"/>
                <a:chOff x="0" y="0"/>
                <a:chExt cx="2088" cy="681"/>
              </a:xfrm>
            </p:grpSpPr>
            <p:sp>
              <p:nvSpPr>
                <p:cNvPr id="18600" name="Rectangle 16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601" name="Rectangle 16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7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602" name="Rectangle 17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-1"/>
                  <a:ext cx="72" cy="68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8603" name="Rectangle 17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3"/>
                  <a:ext cx="72" cy="67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on R1</a:t>
            </a:r>
            <a:endParaRPr lang="en-US" altLang="zh-CN"/>
          </a:p>
        </p:txBody>
      </p:sp>
      <p:grpSp>
        <p:nvGrpSpPr>
          <p:cNvPr id="23555" name="Group 3"/>
          <p:cNvGrpSpPr/>
          <p:nvPr/>
        </p:nvGrpSpPr>
        <p:grpSpPr bwMode="auto">
          <a:xfrm>
            <a:off x="436563" y="1701800"/>
            <a:ext cx="8202612" cy="3548063"/>
            <a:chOff x="21" y="0"/>
            <a:chExt cx="5166" cy="2980"/>
          </a:xfrm>
        </p:grpSpPr>
        <p:sp>
          <p:nvSpPr>
            <p:cNvPr id="19460" name="Rectangle 4"/>
            <p:cNvSpPr>
              <a:spLocks noChangeArrowheads="true"/>
            </p:cNvSpPr>
            <p:nvPr/>
          </p:nvSpPr>
          <p:spPr bwMode="auto">
            <a:xfrm>
              <a:off x="21" y="556"/>
              <a:ext cx="173" cy="2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n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s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r.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O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d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9461" name="Line 5"/>
            <p:cNvSpPr>
              <a:spLocks noChangeShapeType="true"/>
            </p:cNvSpPr>
            <p:nvPr/>
          </p:nvSpPr>
          <p:spPr bwMode="auto">
            <a:xfrm>
              <a:off x="300" y="568"/>
              <a:ext cx="0" cy="23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9462" name="Rectangle 6"/>
            <p:cNvSpPr>
              <a:spLocks noChangeArrowheads="true"/>
            </p:cNvSpPr>
            <p:nvPr/>
          </p:nvSpPr>
          <p:spPr bwMode="auto">
            <a:xfrm>
              <a:off x="400" y="604"/>
              <a:ext cx="69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add </a:t>
              </a:r>
              <a:r>
                <a:rPr lang="en-US" altLang="zh-CN" sz="143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,r2,r3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9463" name="Rectangle 7"/>
            <p:cNvSpPr>
              <a:spLocks noChangeArrowheads="true"/>
            </p:cNvSpPr>
            <p:nvPr/>
          </p:nvSpPr>
          <p:spPr bwMode="auto">
            <a:xfrm>
              <a:off x="400" y="1156"/>
              <a:ext cx="68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sub r4,</a:t>
              </a:r>
              <a:r>
                <a:rPr lang="en-US" altLang="zh-CN" sz="143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,r3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9464" name="Rectangle 8"/>
            <p:cNvSpPr>
              <a:spLocks noChangeArrowheads="true"/>
            </p:cNvSpPr>
            <p:nvPr/>
          </p:nvSpPr>
          <p:spPr bwMode="auto">
            <a:xfrm>
              <a:off x="400" y="1684"/>
              <a:ext cx="69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and r6,</a:t>
              </a:r>
              <a:r>
                <a:rPr lang="en-US" altLang="zh-CN" sz="143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,r7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9465" name="Rectangle 9"/>
            <p:cNvSpPr>
              <a:spLocks noChangeArrowheads="true"/>
            </p:cNvSpPr>
            <p:nvPr/>
          </p:nvSpPr>
          <p:spPr bwMode="auto">
            <a:xfrm>
              <a:off x="400" y="2224"/>
              <a:ext cx="68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or   r8,</a:t>
              </a:r>
              <a:r>
                <a:rPr lang="en-US" altLang="zh-CN" sz="143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,r9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19466" name="Rectangle 10"/>
            <p:cNvSpPr>
              <a:spLocks noChangeArrowheads="true"/>
            </p:cNvSpPr>
            <p:nvPr/>
          </p:nvSpPr>
          <p:spPr bwMode="auto">
            <a:xfrm>
              <a:off x="404" y="2711"/>
              <a:ext cx="79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xor r10,</a:t>
              </a:r>
              <a:r>
                <a:rPr lang="en-US" altLang="zh-CN" sz="1430">
                  <a:solidFill>
                    <a:schemeClr val="accent2"/>
                  </a:solidFill>
                  <a:latin typeface="Tahoma" panose="020B0604030504040204" pitchFamily="34" charset="0"/>
                  <a:ea typeface="+mn-ea"/>
                </a:rPr>
                <a:t>r1</a:t>
              </a: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,r11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3563" name="Group 11"/>
            <p:cNvGrpSpPr>
              <a:grpSpLocks noChangeAspect="true"/>
            </p:cNvGrpSpPr>
            <p:nvPr/>
          </p:nvGrpSpPr>
          <p:grpSpPr bwMode="auto">
            <a:xfrm>
              <a:off x="1317" y="424"/>
              <a:ext cx="3870" cy="2556"/>
              <a:chOff x="35" y="-19"/>
              <a:chExt cx="3670" cy="2556"/>
            </a:xfrm>
          </p:grpSpPr>
          <p:grpSp>
            <p:nvGrpSpPr>
              <p:cNvPr id="23576" name="Group 12"/>
              <p:cNvGrpSpPr>
                <a:grpSpLocks noChangeAspect="true"/>
              </p:cNvGrpSpPr>
              <p:nvPr/>
            </p:nvGrpSpPr>
            <p:grpSpPr bwMode="auto">
              <a:xfrm>
                <a:off x="869" y="1039"/>
                <a:ext cx="1997" cy="458"/>
                <a:chOff x="35" y="-17"/>
                <a:chExt cx="1997" cy="458"/>
              </a:xfrm>
            </p:grpSpPr>
            <p:grpSp>
              <p:nvGrpSpPr>
                <p:cNvPr id="23713" name="Group 13"/>
                <p:cNvGrpSpPr>
                  <a:grpSpLocks noChangeAspect="true"/>
                </p:cNvGrpSpPr>
                <p:nvPr/>
              </p:nvGrpSpPr>
              <p:grpSpPr bwMode="auto">
                <a:xfrm>
                  <a:off x="516" y="75"/>
                  <a:ext cx="294" cy="262"/>
                  <a:chOff x="51" y="-29"/>
                  <a:chExt cx="637" cy="485"/>
                </a:xfrm>
              </p:grpSpPr>
              <p:grpSp>
                <p:nvGrpSpPr>
                  <p:cNvPr id="23742" name="Group 14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4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471" name="Rectangle 1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1" y="0"/>
                      <a:ext cx="238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472" name="Rectangle 1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" y="0"/>
                      <a:ext cx="479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473" name="Text Box 17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1" y="-28"/>
                    <a:ext cx="637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474" name="Line 18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152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475" name="Line 19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716" name="Group 20"/>
                <p:cNvGrpSpPr>
                  <a:grpSpLocks noChangeAspect="true"/>
                </p:cNvGrpSpPr>
                <p:nvPr/>
              </p:nvGrpSpPr>
              <p:grpSpPr bwMode="auto">
                <a:xfrm>
                  <a:off x="972" y="-17"/>
                  <a:ext cx="227" cy="426"/>
                  <a:chOff x="0" y="-60"/>
                  <a:chExt cx="410" cy="882"/>
                </a:xfrm>
              </p:grpSpPr>
              <p:sp>
                <p:nvSpPr>
                  <p:cNvPr id="19477" name="AutoShape 21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2" y="257"/>
                    <a:ext cx="765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478" name="AutoShape 22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5" y="343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79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8" y="357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80" name="Text Box 24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8" y="213"/>
                    <a:ext cx="881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481" name="Line 25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73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482" name="Line 26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719" name="Group 27"/>
                <p:cNvGrpSpPr>
                  <a:grpSpLocks noChangeAspect="true"/>
                </p:cNvGrpSpPr>
                <p:nvPr/>
              </p:nvGrpSpPr>
              <p:grpSpPr bwMode="auto">
                <a:xfrm>
                  <a:off x="1260" y="77"/>
                  <a:ext cx="419" cy="262"/>
                  <a:chOff x="83" y="-32"/>
                  <a:chExt cx="903" cy="544"/>
                </a:xfrm>
              </p:grpSpPr>
              <p:sp>
                <p:nvSpPr>
                  <p:cNvPr id="19484" name="Rectangle 2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96" y="26"/>
                    <a:ext cx="480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485" name="Text Box 29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83" y="-32"/>
                    <a:ext cx="903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486" name="未知"/>
                <p:cNvSpPr>
                  <a:spLocks noChangeAspect="true"/>
                </p:cNvSpPr>
                <p:nvPr/>
              </p:nvSpPr>
              <p:spPr bwMode="auto">
                <a:xfrm>
                  <a:off x="1329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487" name="Line 31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321" y="292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488" name="Line 32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0" y="152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723" name="Group 33"/>
                <p:cNvGrpSpPr>
                  <a:grpSpLocks noChangeAspect="true"/>
                </p:cNvGrpSpPr>
                <p:nvPr/>
              </p:nvGrpSpPr>
              <p:grpSpPr bwMode="auto">
                <a:xfrm>
                  <a:off x="35" y="77"/>
                  <a:ext cx="391" cy="262"/>
                  <a:chOff x="76" y="-32"/>
                  <a:chExt cx="844" cy="544"/>
                </a:xfrm>
              </p:grpSpPr>
              <p:sp>
                <p:nvSpPr>
                  <p:cNvPr id="19490" name="Rectangle 3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52" y="26"/>
                    <a:ext cx="481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491" name="Text Box 35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6" y="-32"/>
                    <a:ext cx="843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3724" name="Group 36"/>
                <p:cNvGrpSpPr>
                  <a:grpSpLocks noChangeAspect="true"/>
                </p:cNvGrpSpPr>
                <p:nvPr/>
              </p:nvGrpSpPr>
              <p:grpSpPr bwMode="auto">
                <a:xfrm>
                  <a:off x="409" y="0"/>
                  <a:ext cx="1297" cy="441"/>
                  <a:chOff x="0" y="0"/>
                  <a:chExt cx="2088" cy="681"/>
                </a:xfrm>
              </p:grpSpPr>
              <p:sp>
                <p:nvSpPr>
                  <p:cNvPr id="19493" name="Rectangle 3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1" y="2"/>
                    <a:ext cx="72" cy="67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94" name="Rectangle 3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2"/>
                    <a:ext cx="72" cy="67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95" name="Rectangle 3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2"/>
                    <a:ext cx="72" cy="67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96" name="Rectangle 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6"/>
                    <a:ext cx="70" cy="67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725" name="Group 41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38" y="67"/>
                  <a:ext cx="294" cy="262"/>
                  <a:chOff x="51" y="-29"/>
                  <a:chExt cx="633" cy="485"/>
                </a:xfrm>
              </p:grpSpPr>
              <p:grpSp>
                <p:nvGrpSpPr>
                  <p:cNvPr id="23726" name="Group 42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1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499" name="Rectangle 4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8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00" name="Rectangle 44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01" name="Text Box 45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1" y="-28"/>
                    <a:ext cx="633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3577" name="Group 46"/>
              <p:cNvGrpSpPr>
                <a:grpSpLocks noChangeAspect="true"/>
              </p:cNvGrpSpPr>
              <p:nvPr/>
            </p:nvGrpSpPr>
            <p:grpSpPr bwMode="auto">
              <a:xfrm>
                <a:off x="450" y="504"/>
                <a:ext cx="1998" cy="457"/>
                <a:chOff x="35" y="-16"/>
                <a:chExt cx="1998" cy="457"/>
              </a:xfrm>
            </p:grpSpPr>
            <p:grpSp>
              <p:nvGrpSpPr>
                <p:cNvPr id="23680" name="Group 47"/>
                <p:cNvGrpSpPr>
                  <a:grpSpLocks noChangeAspect="true"/>
                </p:cNvGrpSpPr>
                <p:nvPr/>
              </p:nvGrpSpPr>
              <p:grpSpPr bwMode="auto">
                <a:xfrm>
                  <a:off x="516" y="75"/>
                  <a:ext cx="294" cy="262"/>
                  <a:chOff x="51" y="-29"/>
                  <a:chExt cx="637" cy="485"/>
                </a:xfrm>
              </p:grpSpPr>
              <p:grpSp>
                <p:nvGrpSpPr>
                  <p:cNvPr id="23709" name="Group 48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2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05" name="Rectangle 4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1" y="0"/>
                      <a:ext cx="238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06" name="Rectangle 5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79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07" name="Text Box 51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0" y="-30"/>
                    <a:ext cx="637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08" name="Line 52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1" y="15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09" name="Line 53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1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83" name="Group 54"/>
                <p:cNvGrpSpPr>
                  <a:grpSpLocks noChangeAspect="true"/>
                </p:cNvGrpSpPr>
                <p:nvPr/>
              </p:nvGrpSpPr>
              <p:grpSpPr bwMode="auto">
                <a:xfrm>
                  <a:off x="971" y="-16"/>
                  <a:ext cx="227" cy="426"/>
                  <a:chOff x="0" y="-60"/>
                  <a:chExt cx="410" cy="882"/>
                </a:xfrm>
              </p:grpSpPr>
              <p:sp>
                <p:nvSpPr>
                  <p:cNvPr id="19511" name="AutoShape 55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5" y="256"/>
                    <a:ext cx="770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12" name="AutoShape 56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5" y="341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13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8" y="354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14" name="Text Box 58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200" y="213"/>
                    <a:ext cx="883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15" name="Line 59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72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16" name="Line 60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95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86" name="Group 61"/>
                <p:cNvGrpSpPr>
                  <a:grpSpLocks noChangeAspect="true"/>
                </p:cNvGrpSpPr>
                <p:nvPr/>
              </p:nvGrpSpPr>
              <p:grpSpPr bwMode="auto">
                <a:xfrm>
                  <a:off x="1259" y="77"/>
                  <a:ext cx="419" cy="262"/>
                  <a:chOff x="83" y="-32"/>
                  <a:chExt cx="903" cy="544"/>
                </a:xfrm>
              </p:grpSpPr>
              <p:sp>
                <p:nvSpPr>
                  <p:cNvPr id="19518" name="Rectangle 6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96" y="26"/>
                    <a:ext cx="480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19" name="Text Box 63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83" y="-32"/>
                    <a:ext cx="903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20" name="未知"/>
                <p:cNvSpPr>
                  <a:spLocks noChangeAspect="true"/>
                </p:cNvSpPr>
                <p:nvPr/>
              </p:nvSpPr>
              <p:spPr bwMode="auto">
                <a:xfrm>
                  <a:off x="1328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21" name="Line 65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319" y="290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22" name="Line 66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89" y="150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90" name="Group 67"/>
                <p:cNvGrpSpPr>
                  <a:grpSpLocks noChangeAspect="true"/>
                </p:cNvGrpSpPr>
                <p:nvPr/>
              </p:nvGrpSpPr>
              <p:grpSpPr bwMode="auto">
                <a:xfrm>
                  <a:off x="35" y="77"/>
                  <a:ext cx="391" cy="262"/>
                  <a:chOff x="75" y="-32"/>
                  <a:chExt cx="842" cy="544"/>
                </a:xfrm>
              </p:grpSpPr>
              <p:sp>
                <p:nvSpPr>
                  <p:cNvPr id="19524" name="Rectangle 6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51" y="26"/>
                    <a:ext cx="478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25" name="Text Box 69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5" y="-32"/>
                    <a:ext cx="841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3691" name="Group 70"/>
                <p:cNvGrpSpPr>
                  <a:grpSpLocks noChangeAspect="true"/>
                </p:cNvGrpSpPr>
                <p:nvPr/>
              </p:nvGrpSpPr>
              <p:grpSpPr bwMode="auto">
                <a:xfrm>
                  <a:off x="408" y="0"/>
                  <a:ext cx="1297" cy="441"/>
                  <a:chOff x="0" y="0"/>
                  <a:chExt cx="2088" cy="681"/>
                </a:xfrm>
              </p:grpSpPr>
              <p:sp>
                <p:nvSpPr>
                  <p:cNvPr id="19527" name="Rectangle 7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28" name="Rectangle 7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29" name="Rectangle 7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30" name="Rectangle 7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692" name="Group 75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39" y="67"/>
                  <a:ext cx="294" cy="262"/>
                  <a:chOff x="52" y="-29"/>
                  <a:chExt cx="632" cy="485"/>
                </a:xfrm>
              </p:grpSpPr>
              <p:grpSp>
                <p:nvGrpSpPr>
                  <p:cNvPr id="23693" name="Group 76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16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33" name="Rectangle 7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0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34" name="Rectangle 7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1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35" name="Text Box 79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2" y="-30"/>
                    <a:ext cx="632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3578" name="Group 80"/>
              <p:cNvGrpSpPr>
                <a:grpSpLocks noChangeAspect="true"/>
              </p:cNvGrpSpPr>
              <p:nvPr/>
            </p:nvGrpSpPr>
            <p:grpSpPr bwMode="auto">
              <a:xfrm>
                <a:off x="35" y="-19"/>
                <a:ext cx="1997" cy="460"/>
                <a:chOff x="35" y="-19"/>
                <a:chExt cx="1997" cy="460"/>
              </a:xfrm>
            </p:grpSpPr>
            <p:grpSp>
              <p:nvGrpSpPr>
                <p:cNvPr id="23647" name="Group 81"/>
                <p:cNvGrpSpPr>
                  <a:grpSpLocks noChangeAspect="true"/>
                </p:cNvGrpSpPr>
                <p:nvPr/>
              </p:nvGrpSpPr>
              <p:grpSpPr bwMode="auto">
                <a:xfrm>
                  <a:off x="516" y="75"/>
                  <a:ext cx="294" cy="262"/>
                  <a:chOff x="51" y="-29"/>
                  <a:chExt cx="637" cy="485"/>
                </a:xfrm>
              </p:grpSpPr>
              <p:grpSp>
                <p:nvGrpSpPr>
                  <p:cNvPr id="23676" name="Group 82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6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39" name="Rectangle 8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8" y="0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40" name="Rectangle 84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-2" y="0"/>
                      <a:ext cx="481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41" name="Text Box 85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0" y="-28"/>
                    <a:ext cx="637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42" name="Line 86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152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43" name="Line 87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50" name="Group 88"/>
                <p:cNvGrpSpPr>
                  <a:grpSpLocks noChangeAspect="true"/>
                </p:cNvGrpSpPr>
                <p:nvPr/>
              </p:nvGrpSpPr>
              <p:grpSpPr bwMode="auto">
                <a:xfrm>
                  <a:off x="973" y="-19"/>
                  <a:ext cx="226" cy="426"/>
                  <a:chOff x="0" y="-67"/>
                  <a:chExt cx="409" cy="882"/>
                </a:xfrm>
              </p:grpSpPr>
              <p:sp>
                <p:nvSpPr>
                  <p:cNvPr id="19545" name="AutoShape 89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5" y="254"/>
                    <a:ext cx="770" cy="338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46" name="AutoShape 90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5" y="340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47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8" y="354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48" name="Text Box 92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202" y="206"/>
                    <a:ext cx="883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49" name="Line 93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73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50" name="Line 94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53" name="Group 95"/>
                <p:cNvGrpSpPr>
                  <a:grpSpLocks noChangeAspect="true"/>
                </p:cNvGrpSpPr>
                <p:nvPr/>
              </p:nvGrpSpPr>
              <p:grpSpPr bwMode="auto">
                <a:xfrm>
                  <a:off x="1260" y="77"/>
                  <a:ext cx="418" cy="262"/>
                  <a:chOff x="83" y="-32"/>
                  <a:chExt cx="901" cy="544"/>
                </a:xfrm>
              </p:grpSpPr>
              <p:sp>
                <p:nvSpPr>
                  <p:cNvPr id="19552" name="Rectangle 9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97" y="26"/>
                    <a:ext cx="480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53" name="Text Box 97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82" y="-32"/>
                    <a:ext cx="901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54" name="未知"/>
                <p:cNvSpPr>
                  <a:spLocks noChangeAspect="true"/>
                </p:cNvSpPr>
                <p:nvPr/>
              </p:nvSpPr>
              <p:spPr bwMode="auto">
                <a:xfrm>
                  <a:off x="1330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55" name="Line 99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321" y="292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56" name="Line 100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1" y="152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57" name="Group 101"/>
                <p:cNvGrpSpPr>
                  <a:grpSpLocks noChangeAspect="true"/>
                </p:cNvGrpSpPr>
                <p:nvPr/>
              </p:nvGrpSpPr>
              <p:grpSpPr bwMode="auto">
                <a:xfrm>
                  <a:off x="35" y="77"/>
                  <a:ext cx="391" cy="262"/>
                  <a:chOff x="76" y="-32"/>
                  <a:chExt cx="844" cy="544"/>
                </a:xfrm>
              </p:grpSpPr>
              <p:sp>
                <p:nvSpPr>
                  <p:cNvPr id="19558" name="Rectangle 10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56" y="26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59" name="Text Box 103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5" y="-32"/>
                    <a:ext cx="843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3658" name="Group 104"/>
                <p:cNvGrpSpPr>
                  <a:grpSpLocks noChangeAspect="true"/>
                </p:cNvGrpSpPr>
                <p:nvPr/>
              </p:nvGrpSpPr>
              <p:grpSpPr bwMode="auto">
                <a:xfrm>
                  <a:off x="410" y="0"/>
                  <a:ext cx="1297" cy="441"/>
                  <a:chOff x="0" y="0"/>
                  <a:chExt cx="2088" cy="681"/>
                </a:xfrm>
              </p:grpSpPr>
              <p:sp>
                <p:nvSpPr>
                  <p:cNvPr id="19561" name="Rectangle 10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0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62" name="Rectangle 10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5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63" name="Rectangle 10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64" name="Rectangle 10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659" name="Group 109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38" y="67"/>
                  <a:ext cx="294" cy="262"/>
                  <a:chOff x="51" y="-29"/>
                  <a:chExt cx="634" cy="485"/>
                </a:xfrm>
              </p:grpSpPr>
              <p:grpSp>
                <p:nvGrpSpPr>
                  <p:cNvPr id="23660" name="Group 110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67" name="Rectangle 11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0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68" name="Rectangle 112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69" name="Text Box 113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2" y="-28"/>
                    <a:ext cx="634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3579" name="Group 114"/>
              <p:cNvGrpSpPr>
                <a:grpSpLocks noChangeAspect="true"/>
              </p:cNvGrpSpPr>
              <p:nvPr/>
            </p:nvGrpSpPr>
            <p:grpSpPr bwMode="auto">
              <a:xfrm>
                <a:off x="1289" y="1570"/>
                <a:ext cx="1996" cy="455"/>
                <a:chOff x="35" y="-14"/>
                <a:chExt cx="1996" cy="455"/>
              </a:xfrm>
            </p:grpSpPr>
            <p:grpSp>
              <p:nvGrpSpPr>
                <p:cNvPr id="23614" name="Group 115"/>
                <p:cNvGrpSpPr>
                  <a:grpSpLocks noChangeAspect="true"/>
                </p:cNvGrpSpPr>
                <p:nvPr/>
              </p:nvGrpSpPr>
              <p:grpSpPr bwMode="auto">
                <a:xfrm>
                  <a:off x="512" y="75"/>
                  <a:ext cx="294" cy="262"/>
                  <a:chOff x="52" y="-29"/>
                  <a:chExt cx="639" cy="485"/>
                </a:xfrm>
              </p:grpSpPr>
              <p:grpSp>
                <p:nvGrpSpPr>
                  <p:cNvPr id="23643" name="Group 116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34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573" name="Rectangle 11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2" y="0"/>
                      <a:ext cx="239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574" name="Rectangle 11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575" name="Text Box 119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2" y="-28"/>
                    <a:ext cx="639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76" name="Line 120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152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77" name="Line 121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17" name="Group 122"/>
                <p:cNvGrpSpPr>
                  <a:grpSpLocks noChangeAspect="true"/>
                </p:cNvGrpSpPr>
                <p:nvPr/>
              </p:nvGrpSpPr>
              <p:grpSpPr bwMode="auto">
                <a:xfrm>
                  <a:off x="972" y="-14"/>
                  <a:ext cx="227" cy="426"/>
                  <a:chOff x="0" y="-60"/>
                  <a:chExt cx="410" cy="882"/>
                </a:xfrm>
              </p:grpSpPr>
              <p:sp>
                <p:nvSpPr>
                  <p:cNvPr id="19579" name="AutoShape 123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3" y="250"/>
                    <a:ext cx="767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80" name="AutoShape 124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4" y="337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81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8" y="350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82" name="Text Box 126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8" y="212"/>
                    <a:ext cx="881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83" name="Line 127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73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84" name="Line 128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20" name="Group 129"/>
                <p:cNvGrpSpPr>
                  <a:grpSpLocks noChangeAspect="true"/>
                </p:cNvGrpSpPr>
                <p:nvPr/>
              </p:nvGrpSpPr>
              <p:grpSpPr bwMode="auto">
                <a:xfrm>
                  <a:off x="1259" y="77"/>
                  <a:ext cx="418" cy="262"/>
                  <a:chOff x="83" y="-32"/>
                  <a:chExt cx="901" cy="544"/>
                </a:xfrm>
              </p:grpSpPr>
              <p:sp>
                <p:nvSpPr>
                  <p:cNvPr id="19586" name="Rectangle 13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98" y="26"/>
                    <a:ext cx="480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87" name="Text Box 131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83" y="-32"/>
                    <a:ext cx="901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588" name="未知"/>
                <p:cNvSpPr>
                  <a:spLocks noChangeAspect="true"/>
                </p:cNvSpPr>
                <p:nvPr/>
              </p:nvSpPr>
              <p:spPr bwMode="auto">
                <a:xfrm>
                  <a:off x="1329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89" name="Line 133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321" y="292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590" name="Line 134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0" y="152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624" name="Group 135"/>
                <p:cNvGrpSpPr>
                  <a:grpSpLocks noChangeAspect="true"/>
                </p:cNvGrpSpPr>
                <p:nvPr/>
              </p:nvGrpSpPr>
              <p:grpSpPr bwMode="auto">
                <a:xfrm>
                  <a:off x="35" y="77"/>
                  <a:ext cx="391" cy="262"/>
                  <a:chOff x="75" y="-32"/>
                  <a:chExt cx="842" cy="544"/>
                </a:xfrm>
              </p:grpSpPr>
              <p:sp>
                <p:nvSpPr>
                  <p:cNvPr id="19592" name="Rectangle 13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53" y="26"/>
                    <a:ext cx="478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593" name="Text Box 137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5" y="-32"/>
                    <a:ext cx="841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3625" name="Group 138"/>
                <p:cNvGrpSpPr>
                  <a:grpSpLocks noChangeAspect="true"/>
                </p:cNvGrpSpPr>
                <p:nvPr/>
              </p:nvGrpSpPr>
              <p:grpSpPr bwMode="auto">
                <a:xfrm>
                  <a:off x="409" y="0"/>
                  <a:ext cx="1297" cy="441"/>
                  <a:chOff x="0" y="0"/>
                  <a:chExt cx="2088" cy="681"/>
                </a:xfrm>
              </p:grpSpPr>
              <p:sp>
                <p:nvSpPr>
                  <p:cNvPr id="19595" name="Rectangle 13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96" name="Rectangle 1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97" name="Rectangle 14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598" name="Rectangle 14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626" name="Group 143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37" y="67"/>
                  <a:ext cx="294" cy="262"/>
                  <a:chOff x="51" y="-29"/>
                  <a:chExt cx="634" cy="485"/>
                </a:xfrm>
              </p:grpSpPr>
              <p:grpSp>
                <p:nvGrpSpPr>
                  <p:cNvPr id="23627" name="Group 144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601" name="Rectangle 14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9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602" name="Rectangle 14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603" name="Text Box 147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1" y="-28"/>
                    <a:ext cx="634" cy="4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3580" name="Group 148"/>
              <p:cNvGrpSpPr>
                <a:grpSpLocks noChangeAspect="true"/>
              </p:cNvGrpSpPr>
              <p:nvPr/>
            </p:nvGrpSpPr>
            <p:grpSpPr bwMode="auto">
              <a:xfrm>
                <a:off x="1709" y="2080"/>
                <a:ext cx="1996" cy="457"/>
                <a:chOff x="35" y="-16"/>
                <a:chExt cx="1996" cy="457"/>
              </a:xfrm>
            </p:grpSpPr>
            <p:grpSp>
              <p:nvGrpSpPr>
                <p:cNvPr id="23581" name="Group 149"/>
                <p:cNvGrpSpPr>
                  <a:grpSpLocks noChangeAspect="true"/>
                </p:cNvGrpSpPr>
                <p:nvPr/>
              </p:nvGrpSpPr>
              <p:grpSpPr bwMode="auto">
                <a:xfrm>
                  <a:off x="515" y="75"/>
                  <a:ext cx="294" cy="262"/>
                  <a:chOff x="52" y="-29"/>
                  <a:chExt cx="639" cy="485"/>
                </a:xfrm>
              </p:grpSpPr>
              <p:grpSp>
                <p:nvGrpSpPr>
                  <p:cNvPr id="23610" name="Group 150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8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607" name="Rectangle 15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1" y="0"/>
                      <a:ext cx="239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608" name="Rectangle 152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609" name="Text Box 153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2" y="-30"/>
                    <a:ext cx="639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610" name="Line 154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15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611" name="Line 155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72" y="29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584" name="Group 156"/>
                <p:cNvGrpSpPr>
                  <a:grpSpLocks noChangeAspect="true"/>
                </p:cNvGrpSpPr>
                <p:nvPr/>
              </p:nvGrpSpPr>
              <p:grpSpPr bwMode="auto">
                <a:xfrm>
                  <a:off x="972" y="-16"/>
                  <a:ext cx="227" cy="426"/>
                  <a:chOff x="0" y="-60"/>
                  <a:chExt cx="410" cy="882"/>
                </a:xfrm>
              </p:grpSpPr>
              <p:sp>
                <p:nvSpPr>
                  <p:cNvPr id="19613" name="AutoShape 157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4" y="255"/>
                    <a:ext cx="770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614" name="AutoShape 158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4" y="341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15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8" y="354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16" name="Text Box 160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9" y="212"/>
                    <a:ext cx="88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617" name="Line 161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73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618" name="Line 162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96" y="221"/>
                  <a:ext cx="246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587" name="Group 163"/>
                <p:cNvGrpSpPr>
                  <a:grpSpLocks noChangeAspect="true"/>
                </p:cNvGrpSpPr>
                <p:nvPr/>
              </p:nvGrpSpPr>
              <p:grpSpPr bwMode="auto">
                <a:xfrm>
                  <a:off x="1259" y="77"/>
                  <a:ext cx="418" cy="262"/>
                  <a:chOff x="83" y="-32"/>
                  <a:chExt cx="901" cy="544"/>
                </a:xfrm>
              </p:grpSpPr>
              <p:sp>
                <p:nvSpPr>
                  <p:cNvPr id="19620" name="Rectangle 16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98" y="26"/>
                    <a:ext cx="480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621" name="Text Box 165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83" y="-32"/>
                    <a:ext cx="901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9622" name="未知"/>
                <p:cNvSpPr>
                  <a:spLocks noChangeAspect="true"/>
                </p:cNvSpPr>
                <p:nvPr/>
              </p:nvSpPr>
              <p:spPr bwMode="auto">
                <a:xfrm>
                  <a:off x="1329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623" name="Line 167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321" y="290"/>
                  <a:ext cx="22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19624" name="Line 168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0" y="150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3591" name="Group 169"/>
                <p:cNvGrpSpPr>
                  <a:grpSpLocks noChangeAspect="true"/>
                </p:cNvGrpSpPr>
                <p:nvPr/>
              </p:nvGrpSpPr>
              <p:grpSpPr bwMode="auto">
                <a:xfrm>
                  <a:off x="35" y="77"/>
                  <a:ext cx="391" cy="262"/>
                  <a:chOff x="76" y="-32"/>
                  <a:chExt cx="844" cy="544"/>
                </a:xfrm>
              </p:grpSpPr>
              <p:sp>
                <p:nvSpPr>
                  <p:cNvPr id="19626" name="Rectangle 17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52" y="26"/>
                    <a:ext cx="481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19627" name="Text Box 171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6" y="-32"/>
                    <a:ext cx="843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3592" name="Group 172"/>
                <p:cNvGrpSpPr>
                  <a:grpSpLocks noChangeAspect="true"/>
                </p:cNvGrpSpPr>
                <p:nvPr/>
              </p:nvGrpSpPr>
              <p:grpSpPr bwMode="auto">
                <a:xfrm>
                  <a:off x="409" y="0"/>
                  <a:ext cx="1297" cy="441"/>
                  <a:chOff x="0" y="0"/>
                  <a:chExt cx="2088" cy="681"/>
                </a:xfrm>
              </p:grpSpPr>
              <p:sp>
                <p:nvSpPr>
                  <p:cNvPr id="19629" name="Rectangle 17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1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30" name="Rectangle 17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31" name="Rectangle 17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72" cy="68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632" name="Rectangle 17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4"/>
                    <a:ext cx="70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593" name="Group 177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37" y="67"/>
                  <a:ext cx="294" cy="262"/>
                  <a:chOff x="51" y="-29"/>
                  <a:chExt cx="634" cy="485"/>
                </a:xfrm>
              </p:grpSpPr>
              <p:grpSp>
                <p:nvGrpSpPr>
                  <p:cNvPr id="23594" name="Group 178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19635" name="Rectangle 17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9" y="0"/>
                      <a:ext cx="241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636" name="Rectangle 18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0" cy="432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9637" name="Text Box 181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51" y="-30"/>
                    <a:ext cx="634" cy="4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19638" name="Line 182"/>
            <p:cNvSpPr>
              <a:spLocks noChangeShapeType="true"/>
            </p:cNvSpPr>
            <p:nvPr/>
          </p:nvSpPr>
          <p:spPr bwMode="auto">
            <a:xfrm>
              <a:off x="336" y="225"/>
              <a:ext cx="4784" cy="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9639" name="Rectangle 183"/>
            <p:cNvSpPr>
              <a:spLocks noChangeArrowheads="true"/>
            </p:cNvSpPr>
            <p:nvPr/>
          </p:nvSpPr>
          <p:spPr bwMode="auto">
            <a:xfrm>
              <a:off x="551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Time (clock cycles)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3566" name="Group 184"/>
            <p:cNvGrpSpPr/>
            <p:nvPr/>
          </p:nvGrpSpPr>
          <p:grpSpPr bwMode="auto">
            <a:xfrm>
              <a:off x="1446" y="223"/>
              <a:ext cx="1945" cy="249"/>
              <a:chOff x="0" y="0"/>
              <a:chExt cx="1945" cy="249"/>
            </a:xfrm>
          </p:grpSpPr>
          <p:sp>
            <p:nvSpPr>
              <p:cNvPr id="19641" name="Rectangle 185"/>
              <p:cNvSpPr>
                <a:spLocks noChangeArrowheads="true"/>
              </p:cNvSpPr>
              <p:nvPr/>
            </p:nvSpPr>
            <p:spPr bwMode="auto">
              <a:xfrm>
                <a:off x="0" y="4"/>
                <a:ext cx="195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IF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9642" name="Rectangle 186"/>
              <p:cNvSpPr>
                <a:spLocks noChangeArrowheads="true"/>
              </p:cNvSpPr>
              <p:nvPr/>
            </p:nvSpPr>
            <p:spPr bwMode="auto">
              <a:xfrm>
                <a:off x="288" y="4"/>
                <a:ext cx="39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ID/RF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9643" name="Rectangle 187"/>
              <p:cNvSpPr>
                <a:spLocks noChangeArrowheads="true"/>
              </p:cNvSpPr>
              <p:nvPr/>
            </p:nvSpPr>
            <p:spPr bwMode="auto">
              <a:xfrm>
                <a:off x="789" y="0"/>
                <a:ext cx="22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EX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9644" name="Rectangle 188"/>
              <p:cNvSpPr>
                <a:spLocks noChangeArrowheads="true"/>
              </p:cNvSpPr>
              <p:nvPr/>
            </p:nvSpPr>
            <p:spPr bwMode="auto">
              <a:xfrm>
                <a:off x="1184" y="2"/>
                <a:ext cx="334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MEM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9645" name="Rectangle 189"/>
              <p:cNvSpPr>
                <a:spLocks noChangeArrowheads="true"/>
              </p:cNvSpPr>
              <p:nvPr/>
            </p:nvSpPr>
            <p:spPr bwMode="auto">
              <a:xfrm>
                <a:off x="1682" y="1"/>
                <a:ext cx="263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WB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19646" name="Line 190"/>
            <p:cNvSpPr>
              <a:spLocks noChangeShapeType="true"/>
            </p:cNvSpPr>
            <p:nvPr/>
          </p:nvSpPr>
          <p:spPr bwMode="auto">
            <a:xfrm flipH="true">
              <a:off x="2437" y="664"/>
              <a:ext cx="865" cy="38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9647" name="Line 191"/>
            <p:cNvSpPr>
              <a:spLocks noChangeShapeType="true"/>
            </p:cNvSpPr>
            <p:nvPr/>
          </p:nvSpPr>
          <p:spPr bwMode="auto">
            <a:xfrm flipH="true">
              <a:off x="2869" y="664"/>
              <a:ext cx="432" cy="96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9648" name="Line 192"/>
            <p:cNvSpPr>
              <a:spLocks noChangeShapeType="true"/>
            </p:cNvSpPr>
            <p:nvPr/>
          </p:nvSpPr>
          <p:spPr bwMode="auto">
            <a:xfrm>
              <a:off x="3349" y="664"/>
              <a:ext cx="384" cy="1968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9649" name="Line 193"/>
            <p:cNvSpPr>
              <a:spLocks noChangeShapeType="true"/>
            </p:cNvSpPr>
            <p:nvPr/>
          </p:nvSpPr>
          <p:spPr bwMode="auto">
            <a:xfrm flipH="true">
              <a:off x="3301" y="652"/>
              <a:ext cx="15" cy="150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Data Hazards</a:t>
            </a:r>
            <a:endParaRPr lang="en-US" altLang="zh-CN"/>
          </a:p>
        </p:txBody>
      </p:sp>
      <p:sp>
        <p:nvSpPr>
          <p:cNvPr id="2457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RESULTS depends on in the pipeline</a:t>
            </a:r>
            <a:endParaRPr lang="en-US" altLang="zh-CN" dirty="0"/>
          </a:p>
          <a:p>
            <a:pPr lvl="1"/>
            <a:r>
              <a:rPr lang="en-US" altLang="zh-CN" dirty="0"/>
              <a:t>Read after write</a:t>
            </a:r>
            <a:endParaRPr lang="en-US" altLang="zh-CN" dirty="0"/>
          </a:p>
          <a:p>
            <a:pPr lvl="1"/>
            <a:r>
              <a:rPr lang="en-US" altLang="zh-CN" dirty="0"/>
              <a:t>Write after read</a:t>
            </a:r>
            <a:endParaRPr lang="en-US" altLang="zh-CN" dirty="0"/>
          </a:p>
          <a:p>
            <a:pPr lvl="1"/>
            <a:r>
              <a:rPr lang="en-US" altLang="zh-CN" dirty="0"/>
              <a:t>Write after write</a:t>
            </a:r>
            <a:endParaRPr lang="en-US" altLang="zh-CN" dirty="0"/>
          </a:p>
          <a:p>
            <a:pPr lvl="1"/>
            <a:r>
              <a:rPr lang="en-US" altLang="zh-CN" dirty="0"/>
              <a:t>Read after read (?)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 of “r1”</a:t>
            </a:r>
            <a:endParaRPr lang="en-US" altLang="zh-CN"/>
          </a:p>
        </p:txBody>
      </p:sp>
      <p:sp>
        <p:nvSpPr>
          <p:cNvPr id="2560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 After Write (RAW)</a:t>
            </a:r>
            <a:endParaRPr lang="en-US" altLang="zh-CN" dirty="0"/>
          </a:p>
          <a:p>
            <a:pPr lvl="1"/>
            <a:r>
              <a:rPr lang="en-US" altLang="zh-CN" dirty="0"/>
              <a:t>I: add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,r2,r3</a:t>
            </a:r>
            <a:endParaRPr lang="en-US" altLang="zh-CN" dirty="0"/>
          </a:p>
          <a:p>
            <a:pPr lvl="1"/>
            <a:r>
              <a:rPr lang="en-US" altLang="zh-CN" dirty="0"/>
              <a:t>J: sub r4,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,r3</a:t>
            </a:r>
            <a:endParaRPr lang="en-US" altLang="zh-CN" dirty="0"/>
          </a:p>
          <a:p>
            <a:r>
              <a:rPr lang="en-US" altLang="zh-CN" dirty="0"/>
              <a:t>Write After Read (WAR)</a:t>
            </a:r>
            <a:endParaRPr lang="en-US" altLang="zh-CN" dirty="0"/>
          </a:p>
          <a:p>
            <a:pPr lvl="1"/>
            <a:r>
              <a:rPr lang="en-US" altLang="zh-CN" dirty="0"/>
              <a:t>I: sub r4,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,r3 </a:t>
            </a:r>
            <a:endParaRPr lang="en-US" altLang="zh-CN" dirty="0"/>
          </a:p>
          <a:p>
            <a:pPr lvl="1"/>
            <a:r>
              <a:rPr lang="en-US" altLang="zh-CN" dirty="0"/>
              <a:t>J: add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,r2,r3</a:t>
            </a:r>
            <a:endParaRPr lang="en-US" altLang="zh-CN" dirty="0"/>
          </a:p>
          <a:p>
            <a:r>
              <a:rPr lang="en-US" altLang="zh-CN" dirty="0"/>
              <a:t>Write After Write (WAW)</a:t>
            </a:r>
            <a:endParaRPr lang="en-US" altLang="zh-CN" dirty="0"/>
          </a:p>
          <a:p>
            <a:pPr lvl="1"/>
            <a:r>
              <a:rPr lang="en-US" altLang="zh-CN" dirty="0"/>
              <a:t>I: sub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,r4,r3 </a:t>
            </a:r>
            <a:endParaRPr lang="en-US" altLang="zh-CN" dirty="0"/>
          </a:p>
          <a:p>
            <a:pPr lvl="1"/>
            <a:r>
              <a:rPr lang="en-US" altLang="zh-CN" dirty="0"/>
              <a:t>J: add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,r2,r3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Instruction Set Simple Implementations</a:t>
            </a:r>
            <a:endParaRPr lang="zh-CN" altLang="en-US" dirty="0"/>
          </a:p>
        </p:txBody>
      </p:sp>
      <p:sp>
        <p:nvSpPr>
          <p:cNvPr id="51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to Avoid Data Hazard</a:t>
            </a:r>
            <a:endParaRPr lang="en-US" altLang="zh-CN"/>
          </a:p>
        </p:txBody>
      </p:sp>
      <p:grpSp>
        <p:nvGrpSpPr>
          <p:cNvPr id="26627" name="Group 3"/>
          <p:cNvGrpSpPr/>
          <p:nvPr/>
        </p:nvGrpSpPr>
        <p:grpSpPr bwMode="auto">
          <a:xfrm>
            <a:off x="396875" y="1916113"/>
            <a:ext cx="8375650" cy="3490912"/>
            <a:chOff x="46" y="0"/>
            <a:chExt cx="5275" cy="2932"/>
          </a:xfrm>
        </p:grpSpPr>
        <p:sp>
          <p:nvSpPr>
            <p:cNvPr id="22532" name="Line 4"/>
            <p:cNvSpPr>
              <a:spLocks noChangeShapeType="true"/>
            </p:cNvSpPr>
            <p:nvPr/>
          </p:nvSpPr>
          <p:spPr bwMode="auto">
            <a:xfrm>
              <a:off x="1273" y="240"/>
              <a:ext cx="39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2533" name="Rectangle 5"/>
            <p:cNvSpPr>
              <a:spLocks noChangeArrowheads="true"/>
            </p:cNvSpPr>
            <p:nvPr/>
          </p:nvSpPr>
          <p:spPr bwMode="auto">
            <a:xfrm>
              <a:off x="1643" y="0"/>
              <a:ext cx="11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Time (clock cycles)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22534" name="Rectangle 6"/>
            <p:cNvSpPr>
              <a:spLocks noChangeArrowheads="true"/>
            </p:cNvSpPr>
            <p:nvPr/>
          </p:nvSpPr>
          <p:spPr bwMode="auto">
            <a:xfrm>
              <a:off x="46" y="280"/>
              <a:ext cx="183" cy="2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I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n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s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t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r.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O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r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d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e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Comic Sans MS" panose="030F0702030302020204" pitchFamily="66" charset="0"/>
                  <a:ea typeface="+mn-ea"/>
                </a:rPr>
                <a:t>r</a:t>
              </a:r>
              <a:endParaRPr lang="en-US" altLang="zh-CN" sz="1430"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22535" name="Line 7"/>
            <p:cNvSpPr>
              <a:spLocks noChangeShapeType="true"/>
            </p:cNvSpPr>
            <p:nvPr/>
          </p:nvSpPr>
          <p:spPr bwMode="auto">
            <a:xfrm>
              <a:off x="298" y="279"/>
              <a:ext cx="0" cy="264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2536" name="Rectangle 8"/>
            <p:cNvSpPr>
              <a:spLocks noChangeArrowheads="true"/>
            </p:cNvSpPr>
            <p:nvPr/>
          </p:nvSpPr>
          <p:spPr bwMode="auto">
            <a:xfrm>
              <a:off x="517" y="497"/>
              <a:ext cx="92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b="1" dirty="0">
                  <a:latin typeface="Courier New" panose="02070309020205020404" pitchFamily="49" charset="0"/>
                  <a:ea typeface="+mn-ea"/>
                </a:rPr>
                <a:t>add </a:t>
              </a:r>
              <a:r>
                <a:rPr lang="en-US" altLang="zh-CN" sz="1430" b="1" dirty="0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30" b="1" dirty="0">
                  <a:latin typeface="Courier New" panose="02070309020205020404" pitchFamily="49" charset="0"/>
                  <a:ea typeface="+mn-ea"/>
                </a:rPr>
                <a:t>,r2,r3</a:t>
              </a:r>
              <a:endParaRPr lang="en-US" altLang="zh-CN" sz="1430" b="1" dirty="0">
                <a:latin typeface="Courier New" panose="02070309020205020404" pitchFamily="49" charset="0"/>
                <a:ea typeface="+mn-ea"/>
              </a:endParaRPr>
            </a:p>
          </p:txBody>
        </p:sp>
        <p:sp>
          <p:nvSpPr>
            <p:cNvPr id="22537" name="Rectangle 9"/>
            <p:cNvSpPr>
              <a:spLocks noChangeArrowheads="true"/>
            </p:cNvSpPr>
            <p:nvPr/>
          </p:nvSpPr>
          <p:spPr bwMode="auto">
            <a:xfrm>
              <a:off x="517" y="1025"/>
              <a:ext cx="92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b="1">
                  <a:latin typeface="Courier New" panose="02070309020205020404" pitchFamily="49" charset="0"/>
                  <a:ea typeface="+mn-ea"/>
                </a:rPr>
                <a:t>sub r4,</a:t>
              </a:r>
              <a:r>
                <a:rPr lang="en-US" altLang="zh-CN" sz="1430" b="1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30" b="1">
                  <a:latin typeface="Courier New" panose="02070309020205020404" pitchFamily="49" charset="0"/>
                  <a:ea typeface="+mn-ea"/>
                </a:rPr>
                <a:t>,r3</a:t>
              </a:r>
              <a:endParaRPr lang="en-US" altLang="zh-CN" sz="1430" b="1">
                <a:latin typeface="Courier New" panose="02070309020205020404" pitchFamily="49" charset="0"/>
                <a:ea typeface="+mn-ea"/>
              </a:endParaRPr>
            </a:p>
          </p:txBody>
        </p:sp>
        <p:sp>
          <p:nvSpPr>
            <p:cNvPr id="22538" name="Rectangle 10"/>
            <p:cNvSpPr>
              <a:spLocks noChangeArrowheads="true"/>
            </p:cNvSpPr>
            <p:nvPr/>
          </p:nvSpPr>
          <p:spPr bwMode="auto">
            <a:xfrm>
              <a:off x="517" y="1613"/>
              <a:ext cx="92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b="1" dirty="0">
                  <a:latin typeface="Courier New" panose="02070309020205020404" pitchFamily="49" charset="0"/>
                  <a:ea typeface="+mn-ea"/>
                </a:rPr>
                <a:t>and r6,</a:t>
              </a:r>
              <a:r>
                <a:rPr lang="en-US" altLang="zh-CN" sz="1430" b="1" dirty="0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30" b="1" dirty="0">
                  <a:latin typeface="Courier New" panose="02070309020205020404" pitchFamily="49" charset="0"/>
                  <a:ea typeface="+mn-ea"/>
                </a:rPr>
                <a:t>,r7</a:t>
              </a:r>
              <a:endParaRPr lang="en-US" altLang="zh-CN" sz="1430" b="1" dirty="0">
                <a:latin typeface="Courier New" panose="02070309020205020404" pitchFamily="49" charset="0"/>
                <a:ea typeface="+mn-ea"/>
              </a:endParaRPr>
            </a:p>
          </p:txBody>
        </p:sp>
        <p:sp>
          <p:nvSpPr>
            <p:cNvPr id="22539" name="Rectangle 11"/>
            <p:cNvSpPr>
              <a:spLocks noChangeArrowheads="true"/>
            </p:cNvSpPr>
            <p:nvPr/>
          </p:nvSpPr>
          <p:spPr bwMode="auto">
            <a:xfrm>
              <a:off x="568" y="2143"/>
              <a:ext cx="99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b="1">
                  <a:latin typeface="Courier New" panose="02070309020205020404" pitchFamily="49" charset="0"/>
                  <a:ea typeface="+mn-ea"/>
                </a:rPr>
                <a:t>or   r8,</a:t>
              </a:r>
              <a:r>
                <a:rPr lang="en-US" altLang="zh-CN" sz="1430" b="1">
                  <a:solidFill>
                    <a:schemeClr val="hlink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30" b="1">
                  <a:latin typeface="Courier New" panose="02070309020205020404" pitchFamily="49" charset="0"/>
                  <a:ea typeface="+mn-ea"/>
                </a:rPr>
                <a:t>,r9</a:t>
              </a:r>
              <a:endParaRPr lang="en-US" altLang="zh-CN" sz="1430" b="1">
                <a:latin typeface="Courier New" panose="02070309020205020404" pitchFamily="49" charset="0"/>
                <a:ea typeface="+mn-ea"/>
              </a:endParaRPr>
            </a:p>
          </p:txBody>
        </p:sp>
        <p:sp>
          <p:nvSpPr>
            <p:cNvPr id="22540" name="Rectangle 12"/>
            <p:cNvSpPr>
              <a:spLocks noChangeArrowheads="true"/>
            </p:cNvSpPr>
            <p:nvPr/>
          </p:nvSpPr>
          <p:spPr bwMode="auto">
            <a:xfrm>
              <a:off x="607" y="2657"/>
              <a:ext cx="106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 b="1">
                  <a:latin typeface="Courier New" panose="02070309020205020404" pitchFamily="49" charset="0"/>
                  <a:ea typeface="+mn-ea"/>
                </a:rPr>
                <a:t>xor r10,</a:t>
              </a:r>
              <a:r>
                <a:rPr lang="en-US" altLang="zh-CN" sz="1430" b="1">
                  <a:solidFill>
                    <a:schemeClr val="accent2"/>
                  </a:solidFill>
                  <a:latin typeface="Courier New" panose="02070309020205020404" pitchFamily="49" charset="0"/>
                  <a:ea typeface="+mn-ea"/>
                </a:rPr>
                <a:t>r1</a:t>
              </a:r>
              <a:r>
                <a:rPr lang="en-US" altLang="zh-CN" sz="1430" b="1">
                  <a:latin typeface="Courier New" panose="02070309020205020404" pitchFamily="49" charset="0"/>
                  <a:ea typeface="+mn-ea"/>
                </a:rPr>
                <a:t>,r11</a:t>
              </a:r>
              <a:endParaRPr lang="en-US" altLang="zh-CN" sz="1430" b="1">
                <a:latin typeface="Courier New" panose="02070309020205020404" pitchFamily="49" charset="0"/>
                <a:ea typeface="+mn-ea"/>
              </a:endParaRPr>
            </a:p>
          </p:txBody>
        </p:sp>
        <p:grpSp>
          <p:nvGrpSpPr>
            <p:cNvPr id="26637" name="Group 13"/>
            <p:cNvGrpSpPr/>
            <p:nvPr/>
          </p:nvGrpSpPr>
          <p:grpSpPr bwMode="auto">
            <a:xfrm>
              <a:off x="1415" y="360"/>
              <a:ext cx="3906" cy="2572"/>
              <a:chOff x="43" y="-31"/>
              <a:chExt cx="3704" cy="2572"/>
            </a:xfrm>
          </p:grpSpPr>
          <p:grpSp>
            <p:nvGrpSpPr>
              <p:cNvPr id="26638" name="Group 14"/>
              <p:cNvGrpSpPr>
                <a:grpSpLocks noChangeAspect="true"/>
              </p:cNvGrpSpPr>
              <p:nvPr/>
            </p:nvGrpSpPr>
            <p:grpSpPr bwMode="auto">
              <a:xfrm>
                <a:off x="43" y="-31"/>
                <a:ext cx="3704" cy="2572"/>
                <a:chOff x="43" y="-31"/>
                <a:chExt cx="3704" cy="2572"/>
              </a:xfrm>
            </p:grpSpPr>
            <p:grpSp>
              <p:nvGrpSpPr>
                <p:cNvPr id="26642" name="Group 15"/>
                <p:cNvGrpSpPr>
                  <a:grpSpLocks noChangeAspect="true"/>
                </p:cNvGrpSpPr>
                <p:nvPr/>
              </p:nvGrpSpPr>
              <p:grpSpPr bwMode="auto">
                <a:xfrm>
                  <a:off x="877" y="1024"/>
                  <a:ext cx="2031" cy="477"/>
                  <a:chOff x="43" y="-31"/>
                  <a:chExt cx="2031" cy="477"/>
                </a:xfrm>
              </p:grpSpPr>
              <p:grpSp>
                <p:nvGrpSpPr>
                  <p:cNvPr id="26779" name="Group 16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554" y="80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808" name="Group 17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6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546" name="Rectangle 18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547" name="Rectangle 19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0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548" name="Text Box 20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7" y="-30"/>
                      <a:ext cx="647" cy="4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549" name="Line 21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3" y="155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50" name="Line 22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3" y="295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82" name="Group 23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013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552" name="AutoShape 24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195" y="292"/>
                      <a:ext cx="771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53" name="AutoShape 2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5400000">
                      <a:off x="-34" y="377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54" name="未知"/>
                    <p:cNvSpPr>
                      <a:spLocks noChangeAspect="true"/>
                    </p:cNvSpPr>
                    <p:nvPr/>
                  </p:nvSpPr>
                  <p:spPr bwMode="auto">
                    <a:xfrm rot="5400000">
                      <a:off x="-18" y="391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55" name="Text Box 27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251" y="252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556" name="Line 28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214" y="226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57" name="Line 29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637" y="226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85" name="Group 30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94" y="82"/>
                    <a:ext cx="432" cy="262"/>
                    <a:chOff x="87" y="-32"/>
                    <a:chExt cx="936" cy="544"/>
                  </a:xfrm>
                </p:grpSpPr>
                <p:sp>
                  <p:nvSpPr>
                    <p:cNvPr id="22559" name="Rectangle 3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16" y="26"/>
                      <a:ext cx="479" cy="47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60" name="Text Box 32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86" y="-32"/>
                      <a:ext cx="937" cy="5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561" name="未知"/>
                  <p:cNvSpPr>
                    <a:spLocks noChangeAspect="true"/>
                  </p:cNvSpPr>
                  <p:nvPr/>
                </p:nvSpPr>
                <p:spPr bwMode="auto">
                  <a:xfrm>
                    <a:off x="1370" y="226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62" name="Line 34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61" y="295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63" name="Line 35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31" y="155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89" name="Group 36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3" y="82"/>
                    <a:ext cx="457" cy="262"/>
                    <a:chOff x="93" y="-32"/>
                    <a:chExt cx="986" cy="544"/>
                  </a:xfrm>
                </p:grpSpPr>
                <p:sp>
                  <p:nvSpPr>
                    <p:cNvPr id="22565" name="Rectangle 3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41" y="26"/>
                      <a:ext cx="481" cy="47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66" name="Text Box 38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93" y="-32"/>
                      <a:ext cx="986" cy="5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90" name="Group 39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50" y="5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568" name="Rectangle 4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69" name="Rectangle 4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70" name="Rectangle 42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71" name="Rectangle 4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91" name="Group 44"/>
                  <p:cNvGrpSpPr>
                    <a:grpSpLocks noChangeAspect="true"/>
                  </p:cNvGrpSpPr>
                  <p:nvPr/>
                </p:nvGrpSpPr>
                <p:grpSpPr bwMode="auto">
                  <a:xfrm flipH="true">
                    <a:off x="1776" y="72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792" name="Group 45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0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574" name="Rectangle 46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575" name="Rectangle 47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-1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576" name="Text Box 48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8" y="-30"/>
                      <a:ext cx="639" cy="4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26643" name="Group 49"/>
                <p:cNvGrpSpPr>
                  <a:grpSpLocks noChangeAspect="true"/>
                </p:cNvGrpSpPr>
                <p:nvPr/>
              </p:nvGrpSpPr>
              <p:grpSpPr bwMode="auto">
                <a:xfrm>
                  <a:off x="458" y="489"/>
                  <a:ext cx="2031" cy="476"/>
                  <a:chOff x="43" y="-31"/>
                  <a:chExt cx="2031" cy="476"/>
                </a:xfrm>
              </p:grpSpPr>
              <p:grpSp>
                <p:nvGrpSpPr>
                  <p:cNvPr id="26746" name="Group 50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554" y="79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775" name="Group 51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4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580" name="Rectangle 52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581" name="Rectangle 53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-1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582" name="Text Box 54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7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583" name="Line 55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2" y="156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84" name="Line 56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2" y="294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49" name="Group 57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012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586" name="AutoShape 5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194" y="292"/>
                      <a:ext cx="768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87" name="AutoShape 5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5400000">
                      <a:off x="-34" y="375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88" name="未知"/>
                    <p:cNvSpPr>
                      <a:spLocks noChangeAspect="true"/>
                    </p:cNvSpPr>
                    <p:nvPr/>
                  </p:nvSpPr>
                  <p:spPr bwMode="auto">
                    <a:xfrm rot="5400000">
                      <a:off x="-18" y="389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589" name="Text Box 61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251" y="253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590" name="Line 62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213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91" name="Line 63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636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52" name="Group 64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93" y="81"/>
                    <a:ext cx="432" cy="262"/>
                    <a:chOff x="87" y="-32"/>
                    <a:chExt cx="936" cy="544"/>
                  </a:xfrm>
                </p:grpSpPr>
                <p:sp>
                  <p:nvSpPr>
                    <p:cNvPr id="22593" name="Rectangle 6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16" y="26"/>
                      <a:ext cx="479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594" name="Text Box 66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86" y="-32"/>
                      <a:ext cx="937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595" name="未知"/>
                  <p:cNvSpPr>
                    <a:spLocks noChangeAspect="true"/>
                  </p:cNvSpPr>
                  <p:nvPr/>
                </p:nvSpPr>
                <p:spPr bwMode="auto">
                  <a:xfrm>
                    <a:off x="1368" y="225"/>
                    <a:ext cx="333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96" name="Line 68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60" y="296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597" name="Line 69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30" y="156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56" name="Group 70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3" y="81"/>
                    <a:ext cx="457" cy="262"/>
                    <a:chOff x="92" y="-32"/>
                    <a:chExt cx="984" cy="544"/>
                  </a:xfrm>
                </p:grpSpPr>
                <p:sp>
                  <p:nvSpPr>
                    <p:cNvPr id="22599" name="Rectangle 7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39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00" name="Text Box 72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92" y="-32"/>
                      <a:ext cx="984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57" name="Group 73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49" y="4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602" name="Rectangle 74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03" name="Rectangle 7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04" name="Rectangle 7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05" name="Rectangle 7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58" name="Group 78"/>
                  <p:cNvGrpSpPr>
                    <a:grpSpLocks noChangeAspect="true"/>
                  </p:cNvGrpSpPr>
                  <p:nvPr/>
                </p:nvGrpSpPr>
                <p:grpSpPr bwMode="auto">
                  <a:xfrm flipH="true">
                    <a:off x="1776" y="71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759" name="Group 79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18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08" name="Rectangle 80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09" name="Rectangle 81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0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10" name="Text Box 82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8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26644" name="Group 83"/>
                <p:cNvGrpSpPr>
                  <a:grpSpLocks noChangeAspect="true"/>
                </p:cNvGrpSpPr>
                <p:nvPr/>
              </p:nvGrpSpPr>
              <p:grpSpPr bwMode="auto">
                <a:xfrm>
                  <a:off x="43" y="-31"/>
                  <a:ext cx="2031" cy="476"/>
                  <a:chOff x="43" y="-31"/>
                  <a:chExt cx="2031" cy="476"/>
                </a:xfrm>
              </p:grpSpPr>
              <p:grpSp>
                <p:nvGrpSpPr>
                  <p:cNvPr id="26713" name="Group 84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554" y="79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742" name="Group 85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8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14" name="Rectangle 86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0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15" name="Rectangle 87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-1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16" name="Text Box 88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7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17" name="Line 89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4" y="156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18" name="Line 90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4" y="294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16" name="Group 91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014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620" name="AutoShape 92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195" y="292"/>
                      <a:ext cx="768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21" name="AutoShape 9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5400000">
                      <a:off x="-35" y="375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22" name="未知"/>
                    <p:cNvSpPr>
                      <a:spLocks noChangeAspect="true"/>
                    </p:cNvSpPr>
                    <p:nvPr/>
                  </p:nvSpPr>
                  <p:spPr bwMode="auto">
                    <a:xfrm rot="5400000">
                      <a:off x="-18" y="389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23" name="Text Box 95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251" y="253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24" name="Line 96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215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25" name="Line 97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637" y="225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19" name="Group 98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95" y="81"/>
                    <a:ext cx="432" cy="262"/>
                    <a:chOff x="87" y="-32"/>
                    <a:chExt cx="935" cy="544"/>
                  </a:xfrm>
                </p:grpSpPr>
                <p:sp>
                  <p:nvSpPr>
                    <p:cNvPr id="22627" name="Rectangle 9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17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28" name="Text Box 100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85" y="-32"/>
                      <a:ext cx="936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29" name="未知"/>
                  <p:cNvSpPr>
                    <a:spLocks noChangeAspect="true"/>
                  </p:cNvSpPr>
                  <p:nvPr/>
                </p:nvSpPr>
                <p:spPr bwMode="auto">
                  <a:xfrm>
                    <a:off x="1371" y="225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30" name="Line 102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61" y="296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31" name="Line 103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32" y="156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723" name="Group 104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3" y="81"/>
                    <a:ext cx="457" cy="262"/>
                    <a:chOff x="93" y="-32"/>
                    <a:chExt cx="986" cy="544"/>
                  </a:xfrm>
                </p:grpSpPr>
                <p:sp>
                  <p:nvSpPr>
                    <p:cNvPr id="22633" name="Rectangle 10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44" y="26"/>
                      <a:ext cx="479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34" name="Text Box 106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92" y="-32"/>
                      <a:ext cx="986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24" name="Group 107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51" y="4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636" name="Rectangle 10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37" name="Rectangle 10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015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38" name="Rectangle 11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-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39" name="Rectangle 11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725" name="Group 112"/>
                  <p:cNvGrpSpPr>
                    <a:grpSpLocks noChangeAspect="true"/>
                  </p:cNvGrpSpPr>
                  <p:nvPr/>
                </p:nvGrpSpPr>
                <p:grpSpPr bwMode="auto">
                  <a:xfrm flipH="true">
                    <a:off x="1776" y="71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726" name="Group 113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42" name="Rectangle 114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43" name="Rectangle 115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0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44" name="Text Box 116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9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26645" name="Group 117"/>
                <p:cNvGrpSpPr>
                  <a:grpSpLocks noChangeAspect="true"/>
                </p:cNvGrpSpPr>
                <p:nvPr/>
              </p:nvGrpSpPr>
              <p:grpSpPr bwMode="auto">
                <a:xfrm>
                  <a:off x="1297" y="1554"/>
                  <a:ext cx="2030" cy="475"/>
                  <a:chOff x="43" y="-31"/>
                  <a:chExt cx="2030" cy="475"/>
                </a:xfrm>
              </p:grpSpPr>
              <p:grpSp>
                <p:nvGrpSpPr>
                  <p:cNvPr id="26680" name="Group 118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551" y="78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709" name="Group 119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3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48" name="Rectangle 120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49" name="Rectangle 121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0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50" name="Text Box 122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8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51" name="Line 123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3" y="155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52" name="Line 124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3" y="293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83" name="Group 125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013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654" name="AutoShape 12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193" y="288"/>
                      <a:ext cx="766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55" name="AutoShape 12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5400000">
                      <a:off x="-34" y="373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56" name="未知"/>
                    <p:cNvSpPr>
                      <a:spLocks noChangeAspect="true"/>
                    </p:cNvSpPr>
                    <p:nvPr/>
                  </p:nvSpPr>
                  <p:spPr bwMode="auto">
                    <a:xfrm rot="5400000">
                      <a:off x="-18" y="387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57" name="Text Box 129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249" y="252"/>
                      <a:ext cx="965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58" name="Line 130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214" y="224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59" name="Line 131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637" y="224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86" name="Group 132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94" y="80"/>
                    <a:ext cx="432" cy="262"/>
                    <a:chOff x="87" y="-32"/>
                    <a:chExt cx="934" cy="544"/>
                  </a:xfrm>
                </p:grpSpPr>
                <p:sp>
                  <p:nvSpPr>
                    <p:cNvPr id="22661" name="Rectangle 13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18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62" name="Text Box 134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86" y="-32"/>
                      <a:ext cx="935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63" name="未知"/>
                  <p:cNvSpPr>
                    <a:spLocks noChangeAspect="true"/>
                  </p:cNvSpPr>
                  <p:nvPr/>
                </p:nvSpPr>
                <p:spPr bwMode="auto">
                  <a:xfrm>
                    <a:off x="1370" y="224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64" name="Line 136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61" y="295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65" name="Line 137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31" y="155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90" name="Group 138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3" y="80"/>
                    <a:ext cx="457" cy="262"/>
                    <a:chOff x="92" y="-32"/>
                    <a:chExt cx="984" cy="544"/>
                  </a:xfrm>
                </p:grpSpPr>
                <p:sp>
                  <p:nvSpPr>
                    <p:cNvPr id="22667" name="Rectangle 13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41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68" name="Text Box 140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92" y="-32"/>
                      <a:ext cx="984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691" name="Group 141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50" y="3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670" name="Rectangle 142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71" name="Rectangle 14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72" name="Rectangle 144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73" name="Rectangle 14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692" name="Group 146"/>
                  <p:cNvGrpSpPr>
                    <a:grpSpLocks noChangeAspect="true"/>
                  </p:cNvGrpSpPr>
                  <p:nvPr/>
                </p:nvGrpSpPr>
                <p:grpSpPr bwMode="auto">
                  <a:xfrm flipH="true">
                    <a:off x="1775" y="70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693" name="Group 147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76" name="Rectangle 148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77" name="Rectangle 149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-1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78" name="Text Box 150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8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26646" name="Group 151"/>
                <p:cNvGrpSpPr>
                  <a:grpSpLocks noChangeAspect="true"/>
                </p:cNvGrpSpPr>
                <p:nvPr/>
              </p:nvGrpSpPr>
              <p:grpSpPr bwMode="auto">
                <a:xfrm>
                  <a:off x="1717" y="2065"/>
                  <a:ext cx="2030" cy="476"/>
                  <a:chOff x="43" y="-31"/>
                  <a:chExt cx="2030" cy="476"/>
                </a:xfrm>
              </p:grpSpPr>
              <p:grpSp>
                <p:nvGrpSpPr>
                  <p:cNvPr id="26647" name="Group 152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552" y="79"/>
                    <a:ext cx="298" cy="263"/>
                    <a:chOff x="47" y="-29"/>
                    <a:chExt cx="648" cy="486"/>
                  </a:xfrm>
                </p:grpSpPr>
                <p:grpSp>
                  <p:nvGrpSpPr>
                    <p:cNvPr id="26676" name="Group 153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30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682" name="Rectangle 154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1" y="0"/>
                        <a:ext cx="239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683" name="Rectangle 155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0" y="0"/>
                        <a:ext cx="480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684" name="Text Box 156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8" y="-28"/>
                      <a:ext cx="647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85" name="Line 157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3" y="156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86" name="Line 158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813" y="294"/>
                    <a:ext cx="244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50" name="Group 159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013" y="-31"/>
                    <a:ext cx="222" cy="466"/>
                    <a:chOff x="0" y="-63"/>
                    <a:chExt cx="401" cy="966"/>
                  </a:xfrm>
                </p:grpSpPr>
                <p:sp>
                  <p:nvSpPr>
                    <p:cNvPr id="22688" name="AutoShape 16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194" y="292"/>
                      <a:ext cx="768" cy="33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89" name="AutoShape 16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 rot="5400000">
                      <a:off x="-34" y="375"/>
                      <a:ext cx="249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90" name="未知"/>
                    <p:cNvSpPr>
                      <a:spLocks noChangeAspect="true"/>
                    </p:cNvSpPr>
                    <p:nvPr/>
                  </p:nvSpPr>
                  <p:spPr bwMode="auto">
                    <a:xfrm rot="5400000">
                      <a:off x="-18" y="389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192 w 384"/>
                        <a:gd name="T3" fmla="*/ 0 h 288"/>
                        <a:gd name="T4" fmla="*/ 384 w 384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691" name="Text Box 163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 rot="16200000">
                      <a:off x="-251" y="253"/>
                      <a:ext cx="967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ALU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92" name="Line 164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214" y="225"/>
                    <a:ext cx="245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93" name="Line 165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1637" y="225"/>
                    <a:ext cx="246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53" name="Group 166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1294" y="81"/>
                    <a:ext cx="432" cy="262"/>
                    <a:chOff x="87" y="-32"/>
                    <a:chExt cx="934" cy="544"/>
                  </a:xfrm>
                </p:grpSpPr>
                <p:sp>
                  <p:nvSpPr>
                    <p:cNvPr id="22695" name="Rectangle 16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18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696" name="Text Box 168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86" y="-32"/>
                      <a:ext cx="935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DMem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2697" name="未知"/>
                  <p:cNvSpPr>
                    <a:spLocks noChangeAspect="true"/>
                  </p:cNvSpPr>
                  <p:nvPr/>
                </p:nvSpPr>
                <p:spPr bwMode="auto">
                  <a:xfrm>
                    <a:off x="1370" y="225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384 h 384"/>
                      <a:gd name="T4" fmla="*/ 720 w 816"/>
                      <a:gd name="T5" fmla="*/ 384 h 384"/>
                      <a:gd name="T6" fmla="*/ 720 w 816"/>
                      <a:gd name="T7" fmla="*/ 144 h 384"/>
                      <a:gd name="T8" fmla="*/ 816 w 816"/>
                      <a:gd name="T9" fmla="*/ 14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98" name="Line 170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61" y="296"/>
                    <a:ext cx="230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699" name="Line 171"/>
                  <p:cNvSpPr>
                    <a:spLocks noChangeAspect="true" noChangeShapeType="true"/>
                  </p:cNvSpPr>
                  <p:nvPr/>
                </p:nvSpPr>
                <p:spPr bwMode="auto">
                  <a:xfrm>
                    <a:off x="331" y="156"/>
                    <a:ext cx="259" cy="0"/>
                  </a:xfrm>
                  <a:prstGeom prst="line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26657" name="Group 172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3" y="81"/>
                    <a:ext cx="457" cy="262"/>
                    <a:chOff x="93" y="-32"/>
                    <a:chExt cx="985" cy="544"/>
                  </a:xfrm>
                </p:grpSpPr>
                <p:sp>
                  <p:nvSpPr>
                    <p:cNvPr id="22701" name="Rectangle 17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340" y="26"/>
                      <a:ext cx="480" cy="4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  <p:sp>
                  <p:nvSpPr>
                    <p:cNvPr id="22702" name="Text Box 174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93" y="-32"/>
                      <a:ext cx="985" cy="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Ifetch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658" name="Group 175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450" y="4"/>
                    <a:ext cx="1297" cy="441"/>
                    <a:chOff x="0" y="0"/>
                    <a:chExt cx="2088" cy="681"/>
                  </a:xfrm>
                </p:grpSpPr>
                <p:sp>
                  <p:nvSpPr>
                    <p:cNvPr id="22704" name="Rectangle 17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671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705" name="Rectangle 17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016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706" name="Rectangle 17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-1"/>
                      <a:ext cx="72" cy="68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707" name="Rectangle 17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1344" y="4"/>
                      <a:ext cx="70" cy="67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659" name="Group 180"/>
                  <p:cNvGrpSpPr>
                    <a:grpSpLocks noChangeAspect="true"/>
                  </p:cNvGrpSpPr>
                  <p:nvPr/>
                </p:nvGrpSpPr>
                <p:grpSpPr bwMode="auto">
                  <a:xfrm flipH="true">
                    <a:off x="1775" y="71"/>
                    <a:ext cx="298" cy="263"/>
                    <a:chOff x="48" y="-29"/>
                    <a:chExt cx="640" cy="486"/>
                  </a:xfrm>
                </p:grpSpPr>
                <p:grpSp>
                  <p:nvGrpSpPr>
                    <p:cNvPr id="26660" name="Group 181"/>
                    <p:cNvGrpSpPr>
                      <a:grpSpLocks noChangeAspect="true"/>
                    </p:cNvGrpSpPr>
                    <p:nvPr/>
                  </p:nvGrpSpPr>
                  <p:grpSpPr bwMode="auto">
                    <a:xfrm>
                      <a:off x="122" y="24"/>
                      <a:ext cx="480" cy="432"/>
                      <a:chOff x="0" y="0"/>
                      <a:chExt cx="480" cy="432"/>
                    </a:xfrm>
                  </p:grpSpPr>
                  <p:sp>
                    <p:nvSpPr>
                      <p:cNvPr id="22710" name="Rectangle 182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240" y="0"/>
                        <a:ext cx="240" cy="4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+mn-lt"/>
                          <a:ea typeface="+mn-ea"/>
                        </a:endParaRPr>
                      </a:p>
                    </p:txBody>
                  </p:sp>
                  <p:sp>
                    <p:nvSpPr>
                      <p:cNvPr id="22711" name="Rectangle 183"/>
                      <p:cNvSpPr>
                        <a:spLocks noChangeAspect="true" noChangeArrowheads="true"/>
                      </p:cNvSpPr>
                      <p:nvPr/>
                    </p:nvSpPr>
                    <p:spPr bwMode="auto">
                      <a:xfrm>
                        <a:off x="-1" y="0"/>
                        <a:ext cx="481" cy="434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1430">
                          <a:latin typeface="Comic Sans MS" panose="030F0702030302020204" pitchFamily="66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22712" name="Text Box 184"/>
                    <p:cNvSpPr txBox="true"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48" y="-28"/>
                      <a:ext cx="639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30">
                          <a:latin typeface="Comic Sans MS" panose="030F0702030302020204" pitchFamily="66" charset="0"/>
                          <a:ea typeface="+mn-ea"/>
                        </a:rPr>
                        <a:t>Reg</a:t>
                      </a:r>
                      <a:endParaRPr lang="en-US" altLang="zh-CN" sz="1430">
                        <a:latin typeface="Comic Sans MS" panose="030F0702030302020204" pitchFamily="66" charset="0"/>
                        <a:ea typeface="+mn-ea"/>
                      </a:endParaRPr>
                    </a:p>
                  </p:txBody>
                </p:sp>
              </p:grpSp>
            </p:grpSp>
          </p:grpSp>
          <p:sp>
            <p:nvSpPr>
              <p:cNvPr id="22713" name="Line 185"/>
              <p:cNvSpPr>
                <a:spLocks noChangeShapeType="true"/>
              </p:cNvSpPr>
              <p:nvPr/>
            </p:nvSpPr>
            <p:spPr bwMode="auto">
              <a:xfrm>
                <a:off x="1315" y="224"/>
                <a:ext cx="112" cy="452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2714" name="Line 186"/>
              <p:cNvSpPr>
                <a:spLocks noChangeShapeType="true"/>
              </p:cNvSpPr>
              <p:nvPr/>
            </p:nvSpPr>
            <p:spPr bwMode="auto">
              <a:xfrm>
                <a:off x="1731" y="212"/>
                <a:ext cx="143" cy="96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2715" name="Line 187"/>
              <p:cNvSpPr>
                <a:spLocks noChangeShapeType="true"/>
              </p:cNvSpPr>
              <p:nvPr/>
            </p:nvSpPr>
            <p:spPr bwMode="auto">
              <a:xfrm>
                <a:off x="1907" y="196"/>
                <a:ext cx="48" cy="1536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Change for Forwarding</a:t>
            </a:r>
            <a:endParaRPr lang="en-US" altLang="zh-CN"/>
          </a:p>
        </p:txBody>
      </p:sp>
      <p:grpSp>
        <p:nvGrpSpPr>
          <p:cNvPr id="27651" name="Group 3"/>
          <p:cNvGrpSpPr/>
          <p:nvPr/>
        </p:nvGrpSpPr>
        <p:grpSpPr bwMode="auto">
          <a:xfrm>
            <a:off x="201613" y="1647825"/>
            <a:ext cx="8763000" cy="3941763"/>
            <a:chOff x="62" y="0"/>
            <a:chExt cx="5520" cy="2842"/>
          </a:xfrm>
        </p:grpSpPr>
        <p:sp>
          <p:nvSpPr>
            <p:cNvPr id="23556" name="Rectangle 4"/>
            <p:cNvSpPr>
              <a:spLocks noChangeArrowheads="true"/>
            </p:cNvSpPr>
            <p:nvPr/>
          </p:nvSpPr>
          <p:spPr bwMode="auto">
            <a:xfrm>
              <a:off x="76" y="0"/>
              <a:ext cx="4828" cy="2842"/>
            </a:xfrm>
            <a:prstGeom prst="rect">
              <a:avLst/>
            </a:prstGeom>
            <a:noFill/>
            <a:ln w="0" cmpd="sng">
              <a:solidFill>
                <a:srgbClr val="FFFFF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57" name="Rectangle 5"/>
            <p:cNvSpPr>
              <a:spLocks noChangeArrowheads="true"/>
            </p:cNvSpPr>
            <p:nvPr/>
          </p:nvSpPr>
          <p:spPr bwMode="auto">
            <a:xfrm>
              <a:off x="4396" y="288"/>
              <a:ext cx="240" cy="2112"/>
            </a:xfrm>
            <a:prstGeom prst="rect">
              <a:avLst/>
            </a:prstGeom>
            <a:solidFill>
              <a:srgbClr val="00CC00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MEM/WR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58" name="Rectangle 6"/>
            <p:cNvSpPr>
              <a:spLocks noChangeArrowheads="true"/>
            </p:cNvSpPr>
            <p:nvPr/>
          </p:nvSpPr>
          <p:spPr bwMode="auto">
            <a:xfrm>
              <a:off x="1079" y="288"/>
              <a:ext cx="240" cy="2112"/>
            </a:xfrm>
            <a:prstGeom prst="rect">
              <a:avLst/>
            </a:prstGeom>
            <a:solidFill>
              <a:srgbClr val="00CC00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ID/EX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59" name="Rectangle 7"/>
            <p:cNvSpPr>
              <a:spLocks noChangeArrowheads="true"/>
            </p:cNvSpPr>
            <p:nvPr/>
          </p:nvSpPr>
          <p:spPr bwMode="auto">
            <a:xfrm>
              <a:off x="2807" y="288"/>
              <a:ext cx="240" cy="2112"/>
            </a:xfrm>
            <a:prstGeom prst="rect">
              <a:avLst/>
            </a:prstGeom>
            <a:solidFill>
              <a:srgbClr val="00CC00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EX/MEM 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60" name="Rectangle 8"/>
            <p:cNvSpPr>
              <a:spLocks noChangeArrowheads="true"/>
            </p:cNvSpPr>
            <p:nvPr/>
          </p:nvSpPr>
          <p:spPr bwMode="auto">
            <a:xfrm>
              <a:off x="3479" y="1056"/>
              <a:ext cx="576" cy="1007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Data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7657" name="Group 9"/>
            <p:cNvGrpSpPr/>
            <p:nvPr/>
          </p:nvGrpSpPr>
          <p:grpSpPr bwMode="auto">
            <a:xfrm>
              <a:off x="2114" y="754"/>
              <a:ext cx="400" cy="926"/>
              <a:chOff x="0" y="0"/>
              <a:chExt cx="468" cy="816"/>
            </a:xfrm>
          </p:grpSpPr>
          <p:sp>
            <p:nvSpPr>
              <p:cNvPr id="23562" name="未知"/>
              <p:cNvSpPr/>
              <p:nvPr/>
            </p:nvSpPr>
            <p:spPr bwMode="auto">
              <a:xfrm>
                <a:off x="0" y="0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63" name="Text Box 11"/>
              <p:cNvSpPr txBox="true">
                <a:spLocks noChangeArrowheads="true"/>
              </p:cNvSpPr>
              <p:nvPr/>
            </p:nvSpPr>
            <p:spPr bwMode="auto">
              <a:xfrm rot="5400000">
                <a:off x="109" y="295"/>
                <a:ext cx="37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90" b="1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590" b="1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3564" name="AutoShape 12"/>
            <p:cNvSpPr>
              <a:spLocks noChangeArrowheads="true"/>
            </p:cNvSpPr>
            <p:nvPr/>
          </p:nvSpPr>
          <p:spPr bwMode="auto">
            <a:xfrm>
              <a:off x="1698" y="624"/>
              <a:ext cx="240" cy="481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65" name="AutoShape 13"/>
            <p:cNvSpPr>
              <a:spLocks noChangeArrowheads="true"/>
            </p:cNvSpPr>
            <p:nvPr/>
          </p:nvSpPr>
          <p:spPr bwMode="auto">
            <a:xfrm>
              <a:off x="1698" y="1372"/>
              <a:ext cx="240" cy="480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66" name="Line 14"/>
            <p:cNvSpPr>
              <a:spLocks noChangeShapeType="true"/>
            </p:cNvSpPr>
            <p:nvPr/>
          </p:nvSpPr>
          <p:spPr bwMode="auto">
            <a:xfrm>
              <a:off x="1938" y="86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67" name="Line 15"/>
            <p:cNvSpPr>
              <a:spLocks noChangeShapeType="true"/>
            </p:cNvSpPr>
            <p:nvPr/>
          </p:nvSpPr>
          <p:spPr bwMode="auto">
            <a:xfrm>
              <a:off x="1938" y="1536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68" name="Rectangle 16"/>
            <p:cNvSpPr>
              <a:spLocks noChangeArrowheads="true"/>
            </p:cNvSpPr>
            <p:nvPr/>
          </p:nvSpPr>
          <p:spPr bwMode="auto">
            <a:xfrm rot="10800000">
              <a:off x="354" y="720"/>
              <a:ext cx="432" cy="96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Registers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69" name="Line 17"/>
            <p:cNvSpPr>
              <a:spLocks noChangeShapeType="true"/>
            </p:cNvSpPr>
            <p:nvPr/>
          </p:nvSpPr>
          <p:spPr bwMode="auto">
            <a:xfrm>
              <a:off x="786" y="1008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0" name="Line 18"/>
            <p:cNvSpPr>
              <a:spLocks noChangeShapeType="true"/>
            </p:cNvSpPr>
            <p:nvPr/>
          </p:nvSpPr>
          <p:spPr bwMode="auto">
            <a:xfrm>
              <a:off x="786" y="1440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1" name="Line 19"/>
            <p:cNvSpPr>
              <a:spLocks noChangeShapeType="true"/>
            </p:cNvSpPr>
            <p:nvPr/>
          </p:nvSpPr>
          <p:spPr bwMode="auto">
            <a:xfrm>
              <a:off x="1314" y="1008"/>
              <a:ext cx="38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2" name="Line 20"/>
            <p:cNvSpPr>
              <a:spLocks noChangeShapeType="true"/>
            </p:cNvSpPr>
            <p:nvPr/>
          </p:nvSpPr>
          <p:spPr bwMode="auto">
            <a:xfrm>
              <a:off x="1314" y="1440"/>
              <a:ext cx="38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3" name="Text Box 21"/>
            <p:cNvSpPr txBox="true">
              <a:spLocks noChangeArrowheads="true"/>
            </p:cNvSpPr>
            <p:nvPr/>
          </p:nvSpPr>
          <p:spPr bwMode="auto">
            <a:xfrm>
              <a:off x="247" y="322"/>
              <a:ext cx="59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NextPC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74" name="Line 22"/>
            <p:cNvSpPr>
              <a:spLocks noChangeShapeType="true"/>
            </p:cNvSpPr>
            <p:nvPr/>
          </p:nvSpPr>
          <p:spPr bwMode="auto">
            <a:xfrm>
              <a:off x="786" y="432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5" name="未知"/>
            <p:cNvSpPr/>
            <p:nvPr/>
          </p:nvSpPr>
          <p:spPr bwMode="auto">
            <a:xfrm>
              <a:off x="1314" y="432"/>
              <a:ext cx="384" cy="481"/>
            </a:xfrm>
            <a:custGeom>
              <a:avLst/>
              <a:gdLst>
                <a:gd name="T0" fmla="*/ 0 w 384"/>
                <a:gd name="T1" fmla="*/ 0 h 480"/>
                <a:gd name="T2" fmla="*/ 144 w 384"/>
                <a:gd name="T3" fmla="*/ 0 h 480"/>
                <a:gd name="T4" fmla="*/ 144 w 384"/>
                <a:gd name="T5" fmla="*/ 480 h 480"/>
                <a:gd name="T6" fmla="*/ 384 w 384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3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6" name="Text Box 24"/>
            <p:cNvSpPr txBox="true">
              <a:spLocks noChangeArrowheads="true"/>
            </p:cNvSpPr>
            <p:nvPr/>
          </p:nvSpPr>
          <p:spPr bwMode="auto">
            <a:xfrm>
              <a:off x="88" y="1786"/>
              <a:ext cx="82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Immediate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577" name="Line 25"/>
            <p:cNvSpPr>
              <a:spLocks noChangeShapeType="true"/>
            </p:cNvSpPr>
            <p:nvPr/>
          </p:nvSpPr>
          <p:spPr bwMode="auto">
            <a:xfrm>
              <a:off x="834" y="1919"/>
              <a:ext cx="24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8" name="未知"/>
            <p:cNvSpPr/>
            <p:nvPr/>
          </p:nvSpPr>
          <p:spPr bwMode="auto">
            <a:xfrm>
              <a:off x="1314" y="1531"/>
              <a:ext cx="384" cy="388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79" name="未知"/>
            <p:cNvSpPr/>
            <p:nvPr/>
          </p:nvSpPr>
          <p:spPr bwMode="auto">
            <a:xfrm>
              <a:off x="1458" y="1440"/>
              <a:ext cx="1344" cy="480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0" name="Line 28"/>
            <p:cNvSpPr>
              <a:spLocks noChangeShapeType="true"/>
            </p:cNvSpPr>
            <p:nvPr/>
          </p:nvSpPr>
          <p:spPr bwMode="auto">
            <a:xfrm>
              <a:off x="3042" y="1919"/>
              <a:ext cx="4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1" name="Line 29"/>
            <p:cNvSpPr>
              <a:spLocks noChangeShapeType="true"/>
            </p:cNvSpPr>
            <p:nvPr/>
          </p:nvSpPr>
          <p:spPr bwMode="auto">
            <a:xfrm>
              <a:off x="2514" y="1248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2" name="Line 30"/>
            <p:cNvSpPr>
              <a:spLocks noChangeShapeType="true"/>
            </p:cNvSpPr>
            <p:nvPr/>
          </p:nvSpPr>
          <p:spPr bwMode="auto">
            <a:xfrm>
              <a:off x="3042" y="1248"/>
              <a:ext cx="4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3" name="Line 31"/>
            <p:cNvSpPr>
              <a:spLocks noChangeShapeType="true"/>
            </p:cNvSpPr>
            <p:nvPr/>
          </p:nvSpPr>
          <p:spPr bwMode="auto">
            <a:xfrm flipV="true">
              <a:off x="4055" y="1584"/>
              <a:ext cx="33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4" name="未知"/>
            <p:cNvSpPr/>
            <p:nvPr/>
          </p:nvSpPr>
          <p:spPr bwMode="auto">
            <a:xfrm>
              <a:off x="3239" y="1248"/>
              <a:ext cx="1152" cy="100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5" name="Oval 33"/>
            <p:cNvSpPr>
              <a:spLocks noChangeArrowheads="true"/>
            </p:cNvSpPr>
            <p:nvPr/>
          </p:nvSpPr>
          <p:spPr bwMode="auto">
            <a:xfrm>
              <a:off x="3216" y="1228"/>
              <a:ext cx="48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6" name="Oval 34"/>
            <p:cNvSpPr>
              <a:spLocks noChangeArrowheads="true"/>
            </p:cNvSpPr>
            <p:nvPr/>
          </p:nvSpPr>
          <p:spPr bwMode="auto">
            <a:xfrm>
              <a:off x="1432" y="1416"/>
              <a:ext cx="48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7" name="Line 35"/>
            <p:cNvSpPr>
              <a:spLocks noChangeShapeType="true"/>
            </p:cNvSpPr>
            <p:nvPr/>
          </p:nvSpPr>
          <p:spPr bwMode="auto">
            <a:xfrm flipV="true">
              <a:off x="4648" y="2245"/>
              <a:ext cx="65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3588" name="Line 36"/>
            <p:cNvSpPr>
              <a:spLocks noChangeShapeType="true"/>
            </p:cNvSpPr>
            <p:nvPr/>
          </p:nvSpPr>
          <p:spPr bwMode="auto">
            <a:xfrm flipV="true">
              <a:off x="4636" y="1580"/>
              <a:ext cx="656" cy="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27683" name="Group 37"/>
            <p:cNvGrpSpPr/>
            <p:nvPr/>
          </p:nvGrpSpPr>
          <p:grpSpPr bwMode="auto">
            <a:xfrm>
              <a:off x="1508" y="48"/>
              <a:ext cx="3536" cy="2688"/>
              <a:chOff x="0" y="0"/>
              <a:chExt cx="3536" cy="2688"/>
            </a:xfrm>
          </p:grpSpPr>
          <p:sp>
            <p:nvSpPr>
              <p:cNvPr id="23590" name="未知"/>
              <p:cNvSpPr/>
              <p:nvPr/>
            </p:nvSpPr>
            <p:spPr bwMode="auto">
              <a:xfrm>
                <a:off x="77" y="1727"/>
                <a:ext cx="1659" cy="672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1" name="Oval 39"/>
              <p:cNvSpPr>
                <a:spLocks noChangeArrowheads="true"/>
              </p:cNvSpPr>
              <p:nvPr/>
            </p:nvSpPr>
            <p:spPr bwMode="auto">
              <a:xfrm>
                <a:off x="1716" y="21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chemeClr val="hlink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2" name="未知"/>
              <p:cNvSpPr/>
              <p:nvPr/>
            </p:nvSpPr>
            <p:spPr bwMode="auto">
              <a:xfrm>
                <a:off x="8" y="0"/>
                <a:ext cx="3504" cy="1536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3" name="未知"/>
              <p:cNvSpPr/>
              <p:nvPr/>
            </p:nvSpPr>
            <p:spPr bwMode="auto">
              <a:xfrm>
                <a:off x="40" y="1660"/>
                <a:ext cx="3380" cy="956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4" name="未知"/>
              <p:cNvSpPr/>
              <p:nvPr/>
            </p:nvSpPr>
            <p:spPr bwMode="auto">
              <a:xfrm>
                <a:off x="0" y="1536"/>
                <a:ext cx="3512" cy="1151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5" name="未知"/>
              <p:cNvSpPr/>
              <p:nvPr/>
            </p:nvSpPr>
            <p:spPr bwMode="auto">
              <a:xfrm>
                <a:off x="83" y="192"/>
                <a:ext cx="1653" cy="1007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6" name="未知"/>
              <p:cNvSpPr/>
              <p:nvPr/>
            </p:nvSpPr>
            <p:spPr bwMode="auto">
              <a:xfrm>
                <a:off x="56" y="96"/>
                <a:ext cx="3360" cy="2112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7" name="Oval 45"/>
              <p:cNvSpPr>
                <a:spLocks noChangeArrowheads="true"/>
              </p:cNvSpPr>
              <p:nvPr/>
            </p:nvSpPr>
            <p:spPr bwMode="auto">
              <a:xfrm>
                <a:off x="3388" y="217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chemeClr val="hlink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3598" name="Oval 46"/>
              <p:cNvSpPr>
                <a:spLocks noChangeArrowheads="true"/>
              </p:cNvSpPr>
              <p:nvPr/>
            </p:nvSpPr>
            <p:spPr bwMode="auto">
              <a:xfrm>
                <a:off x="3488" y="15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chemeClr val="hlink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3599" name="AutoShape 47"/>
            <p:cNvSpPr>
              <a:spLocks noChangeArrowheads="true"/>
            </p:cNvSpPr>
            <p:nvPr/>
          </p:nvSpPr>
          <p:spPr bwMode="auto">
            <a:xfrm>
              <a:off x="5255" y="1392"/>
              <a:ext cx="240" cy="1008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590" b="1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3600" name="未知"/>
            <p:cNvSpPr/>
            <p:nvPr/>
          </p:nvSpPr>
          <p:spPr bwMode="auto">
            <a:xfrm>
              <a:off x="62" y="1200"/>
              <a:ext cx="5520" cy="1632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Even with Forwarding</a:t>
            </a:r>
            <a:endParaRPr lang="en-US" altLang="zh-CN"/>
          </a:p>
        </p:txBody>
      </p:sp>
      <p:grpSp>
        <p:nvGrpSpPr>
          <p:cNvPr id="28675" name="Group 3"/>
          <p:cNvGrpSpPr/>
          <p:nvPr/>
        </p:nvGrpSpPr>
        <p:grpSpPr bwMode="auto">
          <a:xfrm>
            <a:off x="428625" y="1916113"/>
            <a:ext cx="8296275" cy="3319462"/>
            <a:chOff x="21" y="0"/>
            <a:chExt cx="5225" cy="2787"/>
          </a:xfrm>
        </p:grpSpPr>
        <p:sp>
          <p:nvSpPr>
            <p:cNvPr id="24580" name="Line 4"/>
            <p:cNvSpPr>
              <a:spLocks noChangeShapeType="true"/>
            </p:cNvSpPr>
            <p:nvPr/>
          </p:nvSpPr>
          <p:spPr bwMode="auto">
            <a:xfrm>
              <a:off x="216" y="275"/>
              <a:ext cx="471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4581" name="Rectangle 5"/>
            <p:cNvSpPr>
              <a:spLocks noChangeArrowheads="true"/>
            </p:cNvSpPr>
            <p:nvPr/>
          </p:nvSpPr>
          <p:spPr bwMode="auto">
            <a:xfrm>
              <a:off x="613" y="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Time (clock cycles)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28678" name="Group 6"/>
            <p:cNvGrpSpPr/>
            <p:nvPr/>
          </p:nvGrpSpPr>
          <p:grpSpPr bwMode="auto">
            <a:xfrm>
              <a:off x="21" y="443"/>
              <a:ext cx="1055" cy="2344"/>
              <a:chOff x="21" y="0"/>
              <a:chExt cx="1055" cy="2344"/>
            </a:xfrm>
          </p:grpSpPr>
          <p:sp>
            <p:nvSpPr>
              <p:cNvPr id="24583" name="Rectangle 7"/>
              <p:cNvSpPr>
                <a:spLocks noChangeArrowheads="true"/>
              </p:cNvSpPr>
              <p:nvPr/>
            </p:nvSpPr>
            <p:spPr bwMode="auto">
              <a:xfrm>
                <a:off x="21" y="23"/>
                <a:ext cx="173" cy="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1832" tIns="35286" rIns="71832" bIns="35286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n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s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t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r.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O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d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e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4584" name="Line 8"/>
              <p:cNvSpPr>
                <a:spLocks noChangeShapeType="true"/>
              </p:cNvSpPr>
              <p:nvPr/>
            </p:nvSpPr>
            <p:spPr bwMode="auto">
              <a:xfrm>
                <a:off x="301" y="35"/>
                <a:ext cx="0" cy="2309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28821" name="Group 9"/>
              <p:cNvGrpSpPr/>
              <p:nvPr/>
            </p:nvGrpSpPr>
            <p:grpSpPr bwMode="auto">
              <a:xfrm>
                <a:off x="377" y="0"/>
                <a:ext cx="699" cy="2081"/>
                <a:chOff x="0" y="0"/>
                <a:chExt cx="699" cy="2081"/>
              </a:xfrm>
            </p:grpSpPr>
            <p:sp>
              <p:nvSpPr>
                <p:cNvPr id="24586" name="Rectangle 10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671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solidFill>
                        <a:schemeClr val="hlink"/>
                      </a:solidFill>
                      <a:latin typeface="Tahoma" panose="020B0604030504040204" pitchFamily="34" charset="0"/>
                      <a:ea typeface="+mn-ea"/>
                    </a:rPr>
                    <a:t>lw</a:t>
                  </a: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 </a:t>
                  </a:r>
                  <a:r>
                    <a:rPr lang="en-US" altLang="zh-CN" sz="1430">
                      <a:solidFill>
                        <a:schemeClr val="hlink"/>
                      </a:solidFill>
                      <a:latin typeface="Tahoma" panose="020B0604030504040204" pitchFamily="34" charset="0"/>
                      <a:ea typeface="+mn-ea"/>
                    </a:rPr>
                    <a:t>r1, 0</a:t>
                  </a: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(r2)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24587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0" y="611"/>
                  <a:ext cx="68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sub r4,</a:t>
                  </a:r>
                  <a:r>
                    <a:rPr lang="en-US" altLang="zh-CN" sz="1430">
                      <a:solidFill>
                        <a:schemeClr val="hlink"/>
                      </a:solidFill>
                      <a:latin typeface="Tahoma" panose="020B0604030504040204" pitchFamily="34" charset="0"/>
                      <a:ea typeface="+mn-ea"/>
                    </a:rPr>
                    <a:t>r1</a:t>
                  </a: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,r6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24588" name="Rectangle 12"/>
                <p:cNvSpPr>
                  <a:spLocks noChangeArrowheads="true"/>
                </p:cNvSpPr>
                <p:nvPr/>
              </p:nvSpPr>
              <p:spPr bwMode="auto">
                <a:xfrm>
                  <a:off x="0" y="1212"/>
                  <a:ext cx="69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and r6,</a:t>
                  </a:r>
                  <a:r>
                    <a:rPr lang="en-US" altLang="zh-CN" sz="1430">
                      <a:solidFill>
                        <a:schemeClr val="accent2"/>
                      </a:solidFill>
                      <a:latin typeface="Tahoma" panose="020B0604030504040204" pitchFamily="34" charset="0"/>
                      <a:ea typeface="+mn-ea"/>
                    </a:rPr>
                    <a:t>r1</a:t>
                  </a: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,r7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24589" name="Rectangle 13"/>
                <p:cNvSpPr>
                  <a:spLocks noChangeArrowheads="true"/>
                </p:cNvSpPr>
                <p:nvPr/>
              </p:nvSpPr>
              <p:spPr bwMode="auto">
                <a:xfrm>
                  <a:off x="0" y="1836"/>
                  <a:ext cx="687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1832" tIns="35286" rIns="71832" bIns="35286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or   r8,</a:t>
                  </a:r>
                  <a:r>
                    <a:rPr lang="en-US" altLang="zh-CN" sz="1430">
                      <a:solidFill>
                        <a:schemeClr val="accent2"/>
                      </a:solidFill>
                      <a:latin typeface="Tahoma" panose="020B0604030504040204" pitchFamily="34" charset="0"/>
                      <a:ea typeface="+mn-ea"/>
                    </a:rPr>
                    <a:t>r1</a:t>
                  </a:r>
                  <a:r>
                    <a:rPr lang="en-US" altLang="zh-CN" sz="1430">
                      <a:latin typeface="Tahoma" panose="020B0604030504040204" pitchFamily="34" charset="0"/>
                      <a:ea typeface="+mn-ea"/>
                    </a:rPr>
                    <a:t>,r9</a:t>
                  </a:r>
                  <a:endParaRPr lang="en-US" altLang="zh-CN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</p:grpSp>
        <p:grpSp>
          <p:nvGrpSpPr>
            <p:cNvPr id="28679" name="Group 14"/>
            <p:cNvGrpSpPr>
              <a:grpSpLocks noChangeAspect="true"/>
            </p:cNvGrpSpPr>
            <p:nvPr/>
          </p:nvGrpSpPr>
          <p:grpSpPr bwMode="auto">
            <a:xfrm>
              <a:off x="1401" y="356"/>
              <a:ext cx="3845" cy="2235"/>
              <a:chOff x="36" y="-18"/>
              <a:chExt cx="3845" cy="2235"/>
            </a:xfrm>
          </p:grpSpPr>
          <p:grpSp>
            <p:nvGrpSpPr>
              <p:cNvPr id="28683" name="Group 15"/>
              <p:cNvGrpSpPr>
                <a:grpSpLocks noChangeAspect="true"/>
              </p:cNvGrpSpPr>
              <p:nvPr/>
            </p:nvGrpSpPr>
            <p:grpSpPr bwMode="auto">
              <a:xfrm>
                <a:off x="36" y="-18"/>
                <a:ext cx="2346" cy="459"/>
                <a:chOff x="30" y="-18"/>
                <a:chExt cx="1949" cy="459"/>
              </a:xfrm>
            </p:grpSpPr>
            <p:grpSp>
              <p:nvGrpSpPr>
                <p:cNvPr id="28786" name="Group 16"/>
                <p:cNvGrpSpPr>
                  <a:grpSpLocks noChangeAspect="true"/>
                </p:cNvGrpSpPr>
                <p:nvPr/>
              </p:nvGrpSpPr>
              <p:grpSpPr bwMode="auto">
                <a:xfrm>
                  <a:off x="506" y="75"/>
                  <a:ext cx="258" cy="263"/>
                  <a:chOff x="45" y="-29"/>
                  <a:chExt cx="562" cy="486"/>
                </a:xfrm>
              </p:grpSpPr>
              <p:grpSp>
                <p:nvGrpSpPr>
                  <p:cNvPr id="28815" name="Group 17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594" name="Rectangle 1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0" y="-1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595" name="Rectangle 1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-1" y="-1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596" name="Text Box 20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4" y="-29"/>
                    <a:ext cx="56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597" name="Line 21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5" y="151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598" name="Line 22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5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89" name="Group 23"/>
                <p:cNvGrpSpPr>
                  <a:grpSpLocks noChangeAspect="true"/>
                </p:cNvGrpSpPr>
                <p:nvPr/>
              </p:nvGrpSpPr>
              <p:grpSpPr bwMode="auto">
                <a:xfrm>
                  <a:off x="945" y="-18"/>
                  <a:ext cx="215" cy="426"/>
                  <a:chOff x="0" y="-66"/>
                  <a:chExt cx="387" cy="882"/>
                </a:xfrm>
              </p:grpSpPr>
              <p:sp>
                <p:nvSpPr>
                  <p:cNvPr id="24600" name="AutoShape 24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3" y="254"/>
                    <a:ext cx="767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01" name="AutoShape 25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3" y="339"/>
                    <a:ext cx="246" cy="17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02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7" y="351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03" name="Text Box 27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200" y="227"/>
                    <a:ext cx="88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04" name="Line 28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46" y="22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05" name="Line 29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69" y="220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92" name="Group 30"/>
                <p:cNvGrpSpPr>
                  <a:grpSpLocks noChangeAspect="true"/>
                </p:cNvGrpSpPr>
                <p:nvPr/>
              </p:nvGrpSpPr>
              <p:grpSpPr bwMode="auto">
                <a:xfrm>
                  <a:off x="1256" y="77"/>
                  <a:ext cx="367" cy="262"/>
                  <a:chOff x="73" y="-32"/>
                  <a:chExt cx="790" cy="544"/>
                </a:xfrm>
              </p:grpSpPr>
              <p:sp>
                <p:nvSpPr>
                  <p:cNvPr id="24607" name="Rectangle 3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3" y="25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08" name="Text Box 32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3" y="-33"/>
                    <a:ext cx="79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09" name="未知"/>
                <p:cNvSpPr>
                  <a:spLocks noChangeAspect="true"/>
                </p:cNvSpPr>
                <p:nvPr/>
              </p:nvSpPr>
              <p:spPr bwMode="auto">
                <a:xfrm>
                  <a:off x="1302" y="220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10" name="Line 34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3" y="291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11" name="Line 35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63" y="151"/>
                  <a:ext cx="25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96" name="Group 36"/>
                <p:cNvGrpSpPr>
                  <a:grpSpLocks noChangeAspect="true"/>
                </p:cNvGrpSpPr>
                <p:nvPr/>
              </p:nvGrpSpPr>
              <p:grpSpPr bwMode="auto">
                <a:xfrm>
                  <a:off x="30" y="77"/>
                  <a:ext cx="342" cy="262"/>
                  <a:chOff x="65" y="-32"/>
                  <a:chExt cx="740" cy="544"/>
                </a:xfrm>
              </p:grpSpPr>
              <p:sp>
                <p:nvSpPr>
                  <p:cNvPr id="24613" name="Rectangle 3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94" y="25"/>
                    <a:ext cx="482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14" name="Text Box 38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65" y="-33"/>
                    <a:ext cx="74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8797" name="Group 39"/>
                <p:cNvGrpSpPr>
                  <a:grpSpLocks noChangeAspect="true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616" name="Rectangle 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3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17" name="Rectangle 4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18" name="Rectangle 4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19" name="Rectangle 4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3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798" name="Group 44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22" y="67"/>
                  <a:ext cx="257" cy="263"/>
                  <a:chOff x="45" y="-29"/>
                  <a:chExt cx="554" cy="486"/>
                </a:xfrm>
              </p:grpSpPr>
              <p:grpSp>
                <p:nvGrpSpPr>
                  <p:cNvPr id="28799" name="Group 45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9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22" name="Rectangle 4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8" y="-1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23" name="Rectangle 4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-1"/>
                      <a:ext cx="478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24" name="Text Box 48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4" y="-29"/>
                    <a:ext cx="55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8684" name="Group 49"/>
              <p:cNvGrpSpPr>
                <a:grpSpLocks noChangeAspect="true"/>
              </p:cNvGrpSpPr>
              <p:nvPr/>
            </p:nvGrpSpPr>
            <p:grpSpPr bwMode="auto">
              <a:xfrm>
                <a:off x="552" y="568"/>
                <a:ext cx="2346" cy="459"/>
                <a:chOff x="30" y="-18"/>
                <a:chExt cx="1949" cy="459"/>
              </a:xfrm>
            </p:grpSpPr>
            <p:grpSp>
              <p:nvGrpSpPr>
                <p:cNvPr id="28753" name="Group 50"/>
                <p:cNvGrpSpPr>
                  <a:grpSpLocks noChangeAspect="true"/>
                </p:cNvGrpSpPr>
                <p:nvPr/>
              </p:nvGrpSpPr>
              <p:grpSpPr bwMode="auto">
                <a:xfrm>
                  <a:off x="506" y="75"/>
                  <a:ext cx="258" cy="263"/>
                  <a:chOff x="45" y="-29"/>
                  <a:chExt cx="562" cy="486"/>
                </a:xfrm>
              </p:grpSpPr>
              <p:grpSp>
                <p:nvGrpSpPr>
                  <p:cNvPr id="28782" name="Group 51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28" name="Rectangle 52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0" y="0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29" name="Rectangle 53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-1" y="0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30" name="Text Box 54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4" y="-28"/>
                    <a:ext cx="56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31" name="Line 55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5" y="152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32" name="Line 56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5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56" name="Group 57"/>
                <p:cNvGrpSpPr>
                  <a:grpSpLocks noChangeAspect="true"/>
                </p:cNvGrpSpPr>
                <p:nvPr/>
              </p:nvGrpSpPr>
              <p:grpSpPr bwMode="auto">
                <a:xfrm>
                  <a:off x="945" y="-18"/>
                  <a:ext cx="215" cy="426"/>
                  <a:chOff x="0" y="-66"/>
                  <a:chExt cx="387" cy="882"/>
                </a:xfrm>
              </p:grpSpPr>
              <p:sp>
                <p:nvSpPr>
                  <p:cNvPr id="24634" name="AutoShape 58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3" y="255"/>
                    <a:ext cx="767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35" name="AutoShape 59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3" y="340"/>
                    <a:ext cx="246" cy="17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36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7" y="352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37" name="Text Box 61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200" y="228"/>
                    <a:ext cx="88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38" name="Line 62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46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39" name="Line 63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69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59" name="Group 64"/>
                <p:cNvGrpSpPr>
                  <a:grpSpLocks noChangeAspect="true"/>
                </p:cNvGrpSpPr>
                <p:nvPr/>
              </p:nvGrpSpPr>
              <p:grpSpPr bwMode="auto">
                <a:xfrm>
                  <a:off x="1256" y="77"/>
                  <a:ext cx="367" cy="262"/>
                  <a:chOff x="73" y="-32"/>
                  <a:chExt cx="790" cy="544"/>
                </a:xfrm>
              </p:grpSpPr>
              <p:sp>
                <p:nvSpPr>
                  <p:cNvPr id="24641" name="Rectangle 6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3" y="26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42" name="Text Box 66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2" y="-32"/>
                    <a:ext cx="79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43" name="未知"/>
                <p:cNvSpPr>
                  <a:spLocks noChangeAspect="true"/>
                </p:cNvSpPr>
                <p:nvPr/>
              </p:nvSpPr>
              <p:spPr bwMode="auto">
                <a:xfrm>
                  <a:off x="1302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44" name="Line 68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3" y="292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45" name="Line 69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63" y="152"/>
                  <a:ext cx="25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63" name="Group 70"/>
                <p:cNvGrpSpPr>
                  <a:grpSpLocks noChangeAspect="true"/>
                </p:cNvGrpSpPr>
                <p:nvPr/>
              </p:nvGrpSpPr>
              <p:grpSpPr bwMode="auto">
                <a:xfrm>
                  <a:off x="30" y="77"/>
                  <a:ext cx="342" cy="262"/>
                  <a:chOff x="65" y="-32"/>
                  <a:chExt cx="740" cy="544"/>
                </a:xfrm>
              </p:grpSpPr>
              <p:sp>
                <p:nvSpPr>
                  <p:cNvPr id="24647" name="Rectangle 7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94" y="26"/>
                    <a:ext cx="482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48" name="Text Box 72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64" y="-32"/>
                    <a:ext cx="74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8764" name="Group 73"/>
                <p:cNvGrpSpPr>
                  <a:grpSpLocks noChangeAspect="true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650" name="Rectangle 7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2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51" name="Rectangle 7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52" name="Rectangle 7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-1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53" name="Rectangle 7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4" y="4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765" name="Group 78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22" y="67"/>
                  <a:ext cx="257" cy="263"/>
                  <a:chOff x="45" y="-29"/>
                  <a:chExt cx="554" cy="486"/>
                </a:xfrm>
              </p:grpSpPr>
              <p:grpSp>
                <p:nvGrpSpPr>
                  <p:cNvPr id="28766" name="Group 79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9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56" name="Rectangle 8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8" y="0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57" name="Rectangle 8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78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58" name="Text Box 82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5" y="-28"/>
                    <a:ext cx="55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8685" name="Group 83"/>
              <p:cNvGrpSpPr>
                <a:grpSpLocks noChangeAspect="true"/>
              </p:cNvGrpSpPr>
              <p:nvPr/>
            </p:nvGrpSpPr>
            <p:grpSpPr bwMode="auto">
              <a:xfrm>
                <a:off x="1052" y="1138"/>
                <a:ext cx="2345" cy="466"/>
                <a:chOff x="31" y="-25"/>
                <a:chExt cx="1949" cy="466"/>
              </a:xfrm>
            </p:grpSpPr>
            <p:grpSp>
              <p:nvGrpSpPr>
                <p:cNvPr id="28720" name="Group 84"/>
                <p:cNvGrpSpPr>
                  <a:grpSpLocks noChangeAspect="true"/>
                </p:cNvGrpSpPr>
                <p:nvPr/>
              </p:nvGrpSpPr>
              <p:grpSpPr bwMode="auto">
                <a:xfrm>
                  <a:off x="506" y="75"/>
                  <a:ext cx="258" cy="263"/>
                  <a:chOff x="47" y="-29"/>
                  <a:chExt cx="560" cy="486"/>
                </a:xfrm>
              </p:grpSpPr>
              <p:grpSp>
                <p:nvGrpSpPr>
                  <p:cNvPr id="28749" name="Group 85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62" name="Rectangle 86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0" y="0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63" name="Rectangle 87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0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64" name="Text Box 88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7" y="-30"/>
                    <a:ext cx="559" cy="4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65" name="Line 89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4" y="15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66" name="Line 90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4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23" name="Group 91"/>
                <p:cNvGrpSpPr>
                  <a:grpSpLocks noChangeAspect="true"/>
                </p:cNvGrpSpPr>
                <p:nvPr/>
              </p:nvGrpSpPr>
              <p:grpSpPr bwMode="auto">
                <a:xfrm>
                  <a:off x="945" y="-25"/>
                  <a:ext cx="216" cy="427"/>
                  <a:chOff x="0" y="-59"/>
                  <a:chExt cx="389" cy="885"/>
                </a:xfrm>
              </p:grpSpPr>
              <p:sp>
                <p:nvSpPr>
                  <p:cNvPr id="24668" name="AutoShape 92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5" y="273"/>
                    <a:ext cx="771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69" name="AutoShape 93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5" y="358"/>
                    <a:ext cx="249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70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8" y="372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71" name="Text Box 95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201" y="234"/>
                    <a:ext cx="884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72" name="Line 96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46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73" name="Line 97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69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26" name="Group 98"/>
                <p:cNvGrpSpPr>
                  <a:grpSpLocks noChangeAspect="true"/>
                </p:cNvGrpSpPr>
                <p:nvPr/>
              </p:nvGrpSpPr>
              <p:grpSpPr bwMode="auto">
                <a:xfrm>
                  <a:off x="1257" y="77"/>
                  <a:ext cx="367" cy="262"/>
                  <a:chOff x="72" y="-32"/>
                  <a:chExt cx="793" cy="544"/>
                </a:xfrm>
              </p:grpSpPr>
              <p:sp>
                <p:nvSpPr>
                  <p:cNvPr id="24675" name="Rectangle 9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4" y="26"/>
                    <a:ext cx="478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76" name="Text Box 100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2" y="-32"/>
                    <a:ext cx="792" cy="5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77" name="未知"/>
                <p:cNvSpPr>
                  <a:spLocks noChangeAspect="true"/>
                </p:cNvSpPr>
                <p:nvPr/>
              </p:nvSpPr>
              <p:spPr bwMode="auto">
                <a:xfrm>
                  <a:off x="1302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78" name="Line 102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2" y="290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679" name="Line 103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62" y="150"/>
                  <a:ext cx="259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730" name="Group 104"/>
                <p:cNvGrpSpPr>
                  <a:grpSpLocks noChangeAspect="true"/>
                </p:cNvGrpSpPr>
                <p:nvPr/>
              </p:nvGrpSpPr>
              <p:grpSpPr bwMode="auto">
                <a:xfrm>
                  <a:off x="31" y="77"/>
                  <a:ext cx="342" cy="262"/>
                  <a:chOff x="66" y="-32"/>
                  <a:chExt cx="739" cy="544"/>
                </a:xfrm>
              </p:grpSpPr>
              <p:sp>
                <p:nvSpPr>
                  <p:cNvPr id="24681" name="Rectangle 10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94" y="26"/>
                    <a:ext cx="481" cy="47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682" name="Text Box 106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65" y="-32"/>
                    <a:ext cx="740" cy="5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8731" name="Group 107"/>
                <p:cNvGrpSpPr>
                  <a:grpSpLocks noChangeAspect="true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684" name="Rectangle 10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2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85" name="Rectangle 10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86" name="Rectangle 11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687" name="Rectangle 11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3" y="4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732" name="Group 112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22" y="67"/>
                  <a:ext cx="258" cy="263"/>
                  <a:chOff x="46" y="-29"/>
                  <a:chExt cx="555" cy="486"/>
                </a:xfrm>
              </p:grpSpPr>
              <p:grpSp>
                <p:nvGrpSpPr>
                  <p:cNvPr id="28733" name="Group 113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91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90" name="Rectangle 114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9" y="0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91" name="Rectangle 115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92" name="Text Box 116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6" y="-30"/>
                    <a:ext cx="556" cy="4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8686" name="Group 117"/>
              <p:cNvGrpSpPr>
                <a:grpSpLocks noChangeAspect="true"/>
              </p:cNvGrpSpPr>
              <p:nvPr/>
            </p:nvGrpSpPr>
            <p:grpSpPr bwMode="auto">
              <a:xfrm>
                <a:off x="1535" y="1758"/>
                <a:ext cx="2346" cy="459"/>
                <a:chOff x="30" y="-18"/>
                <a:chExt cx="1949" cy="459"/>
              </a:xfrm>
            </p:grpSpPr>
            <p:grpSp>
              <p:nvGrpSpPr>
                <p:cNvPr id="28687" name="Group 118"/>
                <p:cNvGrpSpPr>
                  <a:grpSpLocks noChangeAspect="true"/>
                </p:cNvGrpSpPr>
                <p:nvPr/>
              </p:nvGrpSpPr>
              <p:grpSpPr bwMode="auto">
                <a:xfrm>
                  <a:off x="506" y="75"/>
                  <a:ext cx="258" cy="263"/>
                  <a:chOff x="45" y="-29"/>
                  <a:chExt cx="562" cy="486"/>
                </a:xfrm>
              </p:grpSpPr>
              <p:grpSp>
                <p:nvGrpSpPr>
                  <p:cNvPr id="28716" name="Group 119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8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696" name="Rectangle 120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40" y="0"/>
                      <a:ext cx="241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97" name="Rectangle 121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-1" y="0"/>
                      <a:ext cx="481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698" name="Text Box 122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4" y="-27"/>
                    <a:ext cx="56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699" name="Line 123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5" y="152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700" name="Line 124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745" y="290"/>
                  <a:ext cx="244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690" name="Group 125"/>
                <p:cNvGrpSpPr>
                  <a:grpSpLocks noChangeAspect="true"/>
                </p:cNvGrpSpPr>
                <p:nvPr/>
              </p:nvGrpSpPr>
              <p:grpSpPr bwMode="auto">
                <a:xfrm>
                  <a:off x="945" y="-18"/>
                  <a:ext cx="215" cy="426"/>
                  <a:chOff x="0" y="-66"/>
                  <a:chExt cx="387" cy="882"/>
                </a:xfrm>
              </p:grpSpPr>
              <p:sp>
                <p:nvSpPr>
                  <p:cNvPr id="24702" name="AutoShape 126"/>
                  <p:cNvSpPr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193" y="255"/>
                    <a:ext cx="767" cy="33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703" name="AutoShape 127"/>
                  <p:cNvSpPr>
                    <a:spLocks noChangeAspect="true" noChangeArrowheads="true"/>
                  </p:cNvSpPr>
                  <p:nvPr/>
                </p:nvSpPr>
                <p:spPr bwMode="auto">
                  <a:xfrm rot="5400000">
                    <a:off x="-33" y="341"/>
                    <a:ext cx="246" cy="17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04" name="未知"/>
                  <p:cNvSpPr>
                    <a:spLocks noChangeAspect="true"/>
                  </p:cNvSpPr>
                  <p:nvPr/>
                </p:nvSpPr>
                <p:spPr bwMode="auto">
                  <a:xfrm rot="5400000">
                    <a:off x="-17" y="353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05" name="Text Box 129"/>
                  <p:cNvSpPr txBox="true">
                    <a:spLocks noChangeAspect="true" noChangeArrowheads="true"/>
                  </p:cNvSpPr>
                  <p:nvPr/>
                </p:nvSpPr>
                <p:spPr bwMode="auto">
                  <a:xfrm rot="16200000">
                    <a:off x="-200" y="228"/>
                    <a:ext cx="88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ALU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706" name="Line 130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146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707" name="Line 131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1569" y="221"/>
                  <a:ext cx="245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693" name="Group 132"/>
                <p:cNvGrpSpPr>
                  <a:grpSpLocks noChangeAspect="true"/>
                </p:cNvGrpSpPr>
                <p:nvPr/>
              </p:nvGrpSpPr>
              <p:grpSpPr bwMode="auto">
                <a:xfrm>
                  <a:off x="1256" y="77"/>
                  <a:ext cx="367" cy="262"/>
                  <a:chOff x="73" y="-32"/>
                  <a:chExt cx="790" cy="544"/>
                </a:xfrm>
              </p:grpSpPr>
              <p:sp>
                <p:nvSpPr>
                  <p:cNvPr id="24709" name="Rectangle 13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3" y="27"/>
                    <a:ext cx="479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710" name="Text Box 134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72" y="-32"/>
                    <a:ext cx="79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DMem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4711" name="未知"/>
                <p:cNvSpPr>
                  <a:spLocks noChangeAspect="true"/>
                </p:cNvSpPr>
                <p:nvPr/>
              </p:nvSpPr>
              <p:spPr bwMode="auto">
                <a:xfrm>
                  <a:off x="1302" y="2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712" name="Line 136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93" y="292"/>
                  <a:ext cx="23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4713" name="Line 137"/>
                <p:cNvSpPr>
                  <a:spLocks noChangeAspect="true" noChangeShapeType="true"/>
                </p:cNvSpPr>
                <p:nvPr/>
              </p:nvSpPr>
              <p:spPr bwMode="auto">
                <a:xfrm>
                  <a:off x="263" y="152"/>
                  <a:ext cx="25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8697" name="Group 138"/>
                <p:cNvGrpSpPr>
                  <a:grpSpLocks noChangeAspect="true"/>
                </p:cNvGrpSpPr>
                <p:nvPr/>
              </p:nvGrpSpPr>
              <p:grpSpPr bwMode="auto">
                <a:xfrm>
                  <a:off x="30" y="77"/>
                  <a:ext cx="342" cy="262"/>
                  <a:chOff x="65" y="-32"/>
                  <a:chExt cx="740" cy="544"/>
                </a:xfrm>
              </p:grpSpPr>
              <p:sp>
                <p:nvSpPr>
                  <p:cNvPr id="24715" name="Rectangle 13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93" y="27"/>
                    <a:ext cx="482" cy="48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  <p:sp>
                <p:nvSpPr>
                  <p:cNvPr id="24716" name="Text Box 140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64" y="-32"/>
                    <a:ext cx="740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Ifetch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28698" name="Group 141"/>
                <p:cNvGrpSpPr>
                  <a:grpSpLocks noChangeAspect="true"/>
                </p:cNvGrpSpPr>
                <p:nvPr/>
              </p:nvGrpSpPr>
              <p:grpSpPr bwMode="auto">
                <a:xfrm>
                  <a:off x="382" y="0"/>
                  <a:ext cx="1297" cy="441"/>
                  <a:chOff x="0" y="0"/>
                  <a:chExt cx="2088" cy="681"/>
                </a:xfrm>
              </p:grpSpPr>
              <p:sp>
                <p:nvSpPr>
                  <p:cNvPr id="24718" name="Rectangle 14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672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19" name="Rectangle 14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016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20" name="Rectangle 14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721" name="Rectangle 14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343" y="4"/>
                    <a:ext cx="72" cy="67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430"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8699" name="Group 146"/>
                <p:cNvGrpSpPr>
                  <a:grpSpLocks noChangeAspect="true"/>
                </p:cNvGrpSpPr>
                <p:nvPr/>
              </p:nvGrpSpPr>
              <p:grpSpPr bwMode="auto">
                <a:xfrm flipH="true">
                  <a:off x="1722" y="67"/>
                  <a:ext cx="257" cy="263"/>
                  <a:chOff x="45" y="-29"/>
                  <a:chExt cx="554" cy="486"/>
                </a:xfrm>
              </p:grpSpPr>
              <p:grpSp>
                <p:nvGrpSpPr>
                  <p:cNvPr id="28700" name="Group 147"/>
                  <p:cNvGrpSpPr>
                    <a:grpSpLocks noChangeAspect="true"/>
                  </p:cNvGrpSpPr>
                  <p:nvPr/>
                </p:nvGrpSpPr>
                <p:grpSpPr bwMode="auto">
                  <a:xfrm>
                    <a:off x="93" y="24"/>
                    <a:ext cx="480" cy="432"/>
                    <a:chOff x="0" y="0"/>
                    <a:chExt cx="480" cy="432"/>
                  </a:xfrm>
                </p:grpSpPr>
                <p:sp>
                  <p:nvSpPr>
                    <p:cNvPr id="24724" name="Rectangle 148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238" y="0"/>
                      <a:ext cx="240" cy="42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725" name="Rectangle 149"/>
                    <p:cNvSpPr>
                      <a:spLocks noChangeAspect="true" noChangeArrowheads="true"/>
                    </p:cNvSpPr>
                    <p:nvPr/>
                  </p:nvSpPr>
                  <p:spPr bwMode="auto">
                    <a:xfrm>
                      <a:off x="0" y="0"/>
                      <a:ext cx="478" cy="433"/>
                    </a:xfrm>
                    <a:prstGeom prst="rect">
                      <a:avLst/>
                    </a:prstGeom>
                    <a:noFill/>
                    <a:ln w="28575" cmpd="sng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430">
                        <a:latin typeface="Tahoma" panose="020B060403050404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4726" name="Text Box 150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5" y="-27"/>
                    <a:ext cx="553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430">
                        <a:latin typeface="Tahoma" panose="020B0604030504040204" pitchFamily="34" charset="0"/>
                        <a:ea typeface="+mn-ea"/>
                      </a:rPr>
                      <a:t>Reg</a:t>
                    </a:r>
                    <a:endParaRPr lang="en-US" altLang="zh-CN" sz="1430">
                      <a:latin typeface="Tahoma" panose="020B0604030504040204" pitchFamily="34" charset="0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24727" name="Line 151"/>
            <p:cNvSpPr>
              <a:spLocks noChangeShapeType="true"/>
            </p:cNvSpPr>
            <p:nvPr/>
          </p:nvSpPr>
          <p:spPr bwMode="auto">
            <a:xfrm flipH="true">
              <a:off x="3008" y="576"/>
              <a:ext cx="336" cy="528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4728" name="Line 152"/>
            <p:cNvSpPr>
              <a:spLocks noChangeShapeType="true"/>
            </p:cNvSpPr>
            <p:nvPr/>
          </p:nvSpPr>
          <p:spPr bwMode="auto">
            <a:xfrm>
              <a:off x="3344" y="576"/>
              <a:ext cx="192" cy="110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4729" name="Line 153"/>
            <p:cNvSpPr>
              <a:spLocks noChangeShapeType="true"/>
            </p:cNvSpPr>
            <p:nvPr/>
          </p:nvSpPr>
          <p:spPr bwMode="auto">
            <a:xfrm>
              <a:off x="3584" y="576"/>
              <a:ext cx="48" cy="1729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Even with Forwarding</a:t>
            </a:r>
            <a:endParaRPr lang="en-US" altLang="zh-CN"/>
          </a:p>
        </p:txBody>
      </p:sp>
      <p:sp>
        <p:nvSpPr>
          <p:cNvPr id="26627" name="Rectangle 3"/>
          <p:cNvSpPr>
            <a:spLocks noChangeArrowheads="true"/>
          </p:cNvSpPr>
          <p:nvPr/>
        </p:nvSpPr>
        <p:spPr bwMode="auto">
          <a:xfrm>
            <a:off x="1363663" y="1916113"/>
            <a:ext cx="1682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Time (clock cycles)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628" name="Rectangle 4"/>
          <p:cNvSpPr>
            <a:spLocks noChangeArrowheads="true"/>
          </p:cNvSpPr>
          <p:nvPr/>
        </p:nvSpPr>
        <p:spPr bwMode="auto">
          <a:xfrm>
            <a:off x="1136650" y="4606925"/>
            <a:ext cx="10906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or   r8,</a:t>
            </a:r>
            <a:r>
              <a:rPr lang="en-US" altLang="zh-CN" sz="1430">
                <a:solidFill>
                  <a:schemeClr val="accent2"/>
                </a:solidFill>
                <a:latin typeface="Tahoma" panose="020B0604030504040204" pitchFamily="34" charset="0"/>
                <a:ea typeface="+mn-ea"/>
              </a:rPr>
              <a:t>r1</a:t>
            </a:r>
            <a:r>
              <a:rPr lang="en-US" altLang="zh-CN" sz="1430">
                <a:latin typeface="Tahoma" panose="020B0604030504040204" pitchFamily="34" charset="0"/>
                <a:ea typeface="+mn-ea"/>
              </a:rPr>
              <a:t>,r9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629" name="Rectangle 5"/>
          <p:cNvSpPr>
            <a:spLocks noChangeArrowheads="true"/>
          </p:cNvSpPr>
          <p:nvPr/>
        </p:nvSpPr>
        <p:spPr bwMode="auto">
          <a:xfrm>
            <a:off x="646113" y="2490788"/>
            <a:ext cx="274637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I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n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s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t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r.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O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r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d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e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r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630" name="Line 6"/>
          <p:cNvSpPr>
            <a:spLocks noChangeShapeType="true"/>
          </p:cNvSpPr>
          <p:nvPr/>
        </p:nvSpPr>
        <p:spPr bwMode="auto">
          <a:xfrm>
            <a:off x="1087438" y="2484438"/>
            <a:ext cx="0" cy="26177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631" name="Line 7"/>
          <p:cNvSpPr>
            <a:spLocks noChangeShapeType="true"/>
          </p:cNvSpPr>
          <p:nvPr/>
        </p:nvSpPr>
        <p:spPr bwMode="auto">
          <a:xfrm>
            <a:off x="971550" y="2239963"/>
            <a:ext cx="7061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632" name="Rectangle 8"/>
          <p:cNvSpPr>
            <a:spLocks noChangeArrowheads="true"/>
          </p:cNvSpPr>
          <p:nvPr/>
        </p:nvSpPr>
        <p:spPr bwMode="auto">
          <a:xfrm>
            <a:off x="1136650" y="2466975"/>
            <a:ext cx="10652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solidFill>
                  <a:schemeClr val="hlink"/>
                </a:solidFill>
                <a:latin typeface="Tahoma" panose="020B0604030504040204" pitchFamily="34" charset="0"/>
                <a:ea typeface="+mn-ea"/>
              </a:rPr>
              <a:t>lw</a:t>
            </a:r>
            <a:r>
              <a:rPr lang="en-US" altLang="zh-CN" sz="1430">
                <a:latin typeface="Tahoma" panose="020B0604030504040204" pitchFamily="34" charset="0"/>
                <a:ea typeface="+mn-ea"/>
              </a:rPr>
              <a:t> </a:t>
            </a:r>
            <a:r>
              <a:rPr lang="en-US" altLang="zh-CN" sz="1430">
                <a:solidFill>
                  <a:schemeClr val="hlink"/>
                </a:solidFill>
                <a:latin typeface="Tahoma" panose="020B0604030504040204" pitchFamily="34" charset="0"/>
                <a:ea typeface="+mn-ea"/>
              </a:rPr>
              <a:t>r1, 0</a:t>
            </a:r>
            <a:r>
              <a:rPr lang="en-US" altLang="zh-CN" sz="1430">
                <a:latin typeface="Tahoma" panose="020B0604030504040204" pitchFamily="34" charset="0"/>
                <a:ea typeface="+mn-ea"/>
              </a:rPr>
              <a:t>(r2)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633" name="Rectangle 9"/>
          <p:cNvSpPr>
            <a:spLocks noChangeArrowheads="true"/>
          </p:cNvSpPr>
          <p:nvPr/>
        </p:nvSpPr>
        <p:spPr bwMode="auto">
          <a:xfrm>
            <a:off x="1136650" y="3209925"/>
            <a:ext cx="109378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sub r4,</a:t>
            </a:r>
            <a:r>
              <a:rPr lang="en-US" altLang="zh-CN" sz="1430">
                <a:solidFill>
                  <a:schemeClr val="hlink"/>
                </a:solidFill>
                <a:latin typeface="Tahoma" panose="020B0604030504040204" pitchFamily="34" charset="0"/>
                <a:ea typeface="+mn-ea"/>
              </a:rPr>
              <a:t>r1</a:t>
            </a:r>
            <a:r>
              <a:rPr lang="en-US" altLang="zh-CN" sz="1430">
                <a:latin typeface="Tahoma" panose="020B0604030504040204" pitchFamily="34" charset="0"/>
                <a:ea typeface="+mn-ea"/>
              </a:rPr>
              <a:t>,r6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634" name="Rectangle 10"/>
          <p:cNvSpPr>
            <a:spLocks noChangeArrowheads="true"/>
          </p:cNvSpPr>
          <p:nvPr/>
        </p:nvSpPr>
        <p:spPr bwMode="auto">
          <a:xfrm>
            <a:off x="1136650" y="3908425"/>
            <a:ext cx="110966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832" tIns="35286" rIns="71832" bIns="3528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and r6,</a:t>
            </a:r>
            <a:r>
              <a:rPr lang="en-US" altLang="zh-CN" sz="1430">
                <a:solidFill>
                  <a:schemeClr val="accent2"/>
                </a:solidFill>
                <a:latin typeface="Tahoma" panose="020B0604030504040204" pitchFamily="34" charset="0"/>
                <a:ea typeface="+mn-ea"/>
              </a:rPr>
              <a:t>r1</a:t>
            </a:r>
            <a:r>
              <a:rPr lang="en-US" altLang="zh-CN" sz="1430">
                <a:latin typeface="Tahoma" panose="020B0604030504040204" pitchFamily="34" charset="0"/>
                <a:ea typeface="+mn-ea"/>
              </a:rPr>
              <a:t>,r7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grpSp>
        <p:nvGrpSpPr>
          <p:cNvPr id="30731" name="Group 11"/>
          <p:cNvGrpSpPr>
            <a:grpSpLocks noChangeAspect="true"/>
          </p:cNvGrpSpPr>
          <p:nvPr/>
        </p:nvGrpSpPr>
        <p:grpSpPr bwMode="auto">
          <a:xfrm>
            <a:off x="2686050" y="2368550"/>
            <a:ext cx="3725863" cy="546100"/>
            <a:chOff x="30" y="-18"/>
            <a:chExt cx="1949" cy="459"/>
          </a:xfrm>
        </p:grpSpPr>
        <p:grpSp>
          <p:nvGrpSpPr>
            <p:cNvPr id="30825" name="Group 12"/>
            <p:cNvGrpSpPr>
              <a:grpSpLocks noChangeAspect="true"/>
            </p:cNvGrpSpPr>
            <p:nvPr/>
          </p:nvGrpSpPr>
          <p:grpSpPr bwMode="auto">
            <a:xfrm>
              <a:off x="506" y="75"/>
              <a:ext cx="258" cy="262"/>
              <a:chOff x="45" y="-29"/>
              <a:chExt cx="562" cy="485"/>
            </a:xfrm>
          </p:grpSpPr>
          <p:grpSp>
            <p:nvGrpSpPr>
              <p:cNvPr id="30854" name="Group 13"/>
              <p:cNvGrpSpPr>
                <a:grpSpLocks noChangeAspect="true"/>
              </p:cNvGrpSpPr>
              <p:nvPr/>
            </p:nvGrpSpPr>
            <p:grpSpPr bwMode="auto">
              <a:xfrm>
                <a:off x="84" y="24"/>
                <a:ext cx="480" cy="432"/>
                <a:chOff x="0" y="0"/>
                <a:chExt cx="480" cy="432"/>
              </a:xfrm>
            </p:grpSpPr>
            <p:sp>
              <p:nvSpPr>
                <p:cNvPr id="26638" name="Rectangle 1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1" y="0"/>
                  <a:ext cx="239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6639" name="Rectangle 1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479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40" name="Text Box 1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5" y="-28"/>
                <a:ext cx="563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641" name="Line 17"/>
            <p:cNvSpPr>
              <a:spLocks noChangeAspect="true" noChangeShapeType="true"/>
            </p:cNvSpPr>
            <p:nvPr/>
          </p:nvSpPr>
          <p:spPr bwMode="auto">
            <a:xfrm>
              <a:off x="745" y="151"/>
              <a:ext cx="2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42" name="Line 18"/>
            <p:cNvSpPr>
              <a:spLocks noChangeAspect="true" noChangeShapeType="true"/>
            </p:cNvSpPr>
            <p:nvPr/>
          </p:nvSpPr>
          <p:spPr bwMode="auto">
            <a:xfrm>
              <a:off x="745" y="290"/>
              <a:ext cx="2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828" name="Group 19"/>
            <p:cNvGrpSpPr>
              <a:grpSpLocks noChangeAspect="true"/>
            </p:cNvGrpSpPr>
            <p:nvPr/>
          </p:nvGrpSpPr>
          <p:grpSpPr bwMode="auto">
            <a:xfrm>
              <a:off x="945" y="-18"/>
              <a:ext cx="215" cy="425"/>
              <a:chOff x="0" y="-66"/>
              <a:chExt cx="387" cy="881"/>
            </a:xfrm>
          </p:grpSpPr>
          <p:sp>
            <p:nvSpPr>
              <p:cNvPr id="26644" name="AutoShape 20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-194" y="255"/>
                <a:ext cx="769" cy="33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45" name="AutoShape 21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33" y="341"/>
                <a:ext cx="246" cy="17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46" name="未知"/>
              <p:cNvSpPr>
                <a:spLocks noChangeAspect="true"/>
              </p:cNvSpPr>
              <p:nvPr/>
            </p:nvSpPr>
            <p:spPr bwMode="auto">
              <a:xfrm rot="5400000">
                <a:off x="-17" y="355"/>
                <a:ext cx="219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47" name="Text Box 23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201" y="228"/>
                <a:ext cx="882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648" name="Line 24"/>
            <p:cNvSpPr>
              <a:spLocks noChangeAspect="true" noChangeShapeType="true"/>
            </p:cNvSpPr>
            <p:nvPr/>
          </p:nvSpPr>
          <p:spPr bwMode="auto">
            <a:xfrm>
              <a:off x="1146" y="221"/>
              <a:ext cx="24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49" name="Line 25"/>
            <p:cNvSpPr>
              <a:spLocks noChangeAspect="true" noChangeShapeType="true"/>
            </p:cNvSpPr>
            <p:nvPr/>
          </p:nvSpPr>
          <p:spPr bwMode="auto">
            <a:xfrm>
              <a:off x="1569" y="221"/>
              <a:ext cx="24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831" name="Group 26"/>
            <p:cNvGrpSpPr>
              <a:grpSpLocks noChangeAspect="true"/>
            </p:cNvGrpSpPr>
            <p:nvPr/>
          </p:nvGrpSpPr>
          <p:grpSpPr bwMode="auto">
            <a:xfrm>
              <a:off x="1256" y="76"/>
              <a:ext cx="367" cy="262"/>
              <a:chOff x="73" y="-33"/>
              <a:chExt cx="790" cy="543"/>
            </a:xfrm>
          </p:grpSpPr>
          <p:sp>
            <p:nvSpPr>
              <p:cNvPr id="26651" name="Rectangle 27"/>
              <p:cNvSpPr>
                <a:spLocks noChangeAspect="true" noChangeArrowheads="true"/>
              </p:cNvSpPr>
              <p:nvPr/>
            </p:nvSpPr>
            <p:spPr bwMode="auto">
              <a:xfrm>
                <a:off x="233" y="27"/>
                <a:ext cx="479" cy="481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52" name="Text Box 28"/>
              <p:cNvSpPr txBox="true">
                <a:spLocks noChangeAspect="true" noChangeArrowheads="true"/>
              </p:cNvSpPr>
              <p:nvPr/>
            </p:nvSpPr>
            <p:spPr bwMode="auto">
              <a:xfrm>
                <a:off x="72" y="-34"/>
                <a:ext cx="790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DMem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653" name="未知"/>
            <p:cNvSpPr>
              <a:spLocks noChangeAspect="true"/>
            </p:cNvSpPr>
            <p:nvPr/>
          </p:nvSpPr>
          <p:spPr bwMode="auto">
            <a:xfrm>
              <a:off x="1302" y="2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54" name="Line 30"/>
            <p:cNvSpPr>
              <a:spLocks noChangeAspect="true" noChangeShapeType="true"/>
            </p:cNvSpPr>
            <p:nvPr/>
          </p:nvSpPr>
          <p:spPr bwMode="auto">
            <a:xfrm>
              <a:off x="293" y="292"/>
              <a:ext cx="23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55" name="Line 31"/>
            <p:cNvSpPr>
              <a:spLocks noChangeAspect="true" noChangeShapeType="true"/>
            </p:cNvSpPr>
            <p:nvPr/>
          </p:nvSpPr>
          <p:spPr bwMode="auto">
            <a:xfrm>
              <a:off x="263" y="151"/>
              <a:ext cx="25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835" name="Group 32"/>
            <p:cNvGrpSpPr>
              <a:grpSpLocks noChangeAspect="true"/>
            </p:cNvGrpSpPr>
            <p:nvPr/>
          </p:nvGrpSpPr>
          <p:grpSpPr bwMode="auto">
            <a:xfrm>
              <a:off x="30" y="76"/>
              <a:ext cx="342" cy="262"/>
              <a:chOff x="65" y="-33"/>
              <a:chExt cx="740" cy="543"/>
            </a:xfrm>
          </p:grpSpPr>
          <p:sp>
            <p:nvSpPr>
              <p:cNvPr id="26657" name="Rectangle 33"/>
              <p:cNvSpPr>
                <a:spLocks noChangeAspect="true" noChangeArrowheads="true"/>
              </p:cNvSpPr>
              <p:nvPr/>
            </p:nvSpPr>
            <p:spPr bwMode="auto">
              <a:xfrm>
                <a:off x="194" y="27"/>
                <a:ext cx="482" cy="481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58" name="Text Box 3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5" y="-34"/>
                <a:ext cx="740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Ifetch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grpSp>
          <p:nvGrpSpPr>
            <p:cNvPr id="30836" name="Group 35"/>
            <p:cNvGrpSpPr>
              <a:grpSpLocks noChangeAspect="true"/>
            </p:cNvGrpSpPr>
            <p:nvPr/>
          </p:nvGrpSpPr>
          <p:grpSpPr bwMode="auto">
            <a:xfrm>
              <a:off x="382" y="0"/>
              <a:ext cx="1297" cy="441"/>
              <a:chOff x="0" y="0"/>
              <a:chExt cx="2088" cy="681"/>
            </a:xfrm>
          </p:grpSpPr>
          <p:sp>
            <p:nvSpPr>
              <p:cNvPr id="26660" name="Rectangle 36"/>
              <p:cNvSpPr>
                <a:spLocks noChangeAspect="true" noChangeArrowheads="true"/>
              </p:cNvSpPr>
              <p:nvPr/>
            </p:nvSpPr>
            <p:spPr bwMode="auto">
              <a:xfrm>
                <a:off x="673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61" name="Rectangle 37"/>
              <p:cNvSpPr>
                <a:spLocks noChangeAspect="true" noChangeArrowheads="true"/>
              </p:cNvSpPr>
              <p:nvPr/>
            </p:nvSpPr>
            <p:spPr bwMode="auto">
              <a:xfrm>
                <a:off x="2016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62" name="Rectangle 38"/>
              <p:cNvSpPr>
                <a:spLocks noChangeAspect="true" noChangeArrowheads="true"/>
              </p:cNvSpPr>
              <p:nvPr/>
            </p:nvSpPr>
            <p:spPr bwMode="auto">
              <a:xfrm>
                <a:off x="0" y="-1"/>
                <a:ext cx="72" cy="682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63" name="Rectangle 39"/>
              <p:cNvSpPr>
                <a:spLocks noChangeAspect="true" noChangeArrowheads="true"/>
              </p:cNvSpPr>
              <p:nvPr/>
            </p:nvSpPr>
            <p:spPr bwMode="auto">
              <a:xfrm>
                <a:off x="1344" y="3"/>
                <a:ext cx="72" cy="674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30837" name="Group 40"/>
            <p:cNvGrpSpPr>
              <a:grpSpLocks noChangeAspect="true"/>
            </p:cNvGrpSpPr>
            <p:nvPr/>
          </p:nvGrpSpPr>
          <p:grpSpPr bwMode="auto">
            <a:xfrm flipH="true">
              <a:off x="1722" y="67"/>
              <a:ext cx="257" cy="262"/>
              <a:chOff x="45" y="-29"/>
              <a:chExt cx="554" cy="485"/>
            </a:xfrm>
          </p:grpSpPr>
          <p:grpSp>
            <p:nvGrpSpPr>
              <p:cNvPr id="30838" name="Group 41"/>
              <p:cNvGrpSpPr>
                <a:grpSpLocks noChangeAspect="true"/>
              </p:cNvGrpSpPr>
              <p:nvPr/>
            </p:nvGrpSpPr>
            <p:grpSpPr bwMode="auto">
              <a:xfrm>
                <a:off x="92" y="24"/>
                <a:ext cx="480" cy="432"/>
                <a:chOff x="0" y="0"/>
                <a:chExt cx="480" cy="432"/>
              </a:xfrm>
            </p:grpSpPr>
            <p:sp>
              <p:nvSpPr>
                <p:cNvPr id="26666" name="Rectangle 4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39" y="0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6667" name="Rectangle 4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68" name="Text Box 4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5" y="-28"/>
                <a:ext cx="553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grpSp>
        <p:nvGrpSpPr>
          <p:cNvPr id="30732" name="Group 45"/>
          <p:cNvGrpSpPr/>
          <p:nvPr/>
        </p:nvGrpSpPr>
        <p:grpSpPr bwMode="auto">
          <a:xfrm>
            <a:off x="3505200" y="3062288"/>
            <a:ext cx="4513263" cy="552450"/>
            <a:chOff x="37" y="-23"/>
            <a:chExt cx="2843" cy="465"/>
          </a:xfrm>
        </p:grpSpPr>
        <p:grpSp>
          <p:nvGrpSpPr>
            <p:cNvPr id="30793" name="Group 46"/>
            <p:cNvGrpSpPr>
              <a:grpSpLocks noChangeAspect="true"/>
            </p:cNvGrpSpPr>
            <p:nvPr/>
          </p:nvGrpSpPr>
          <p:grpSpPr bwMode="auto">
            <a:xfrm>
              <a:off x="609" y="73"/>
              <a:ext cx="310" cy="263"/>
              <a:chOff x="46" y="-29"/>
              <a:chExt cx="560" cy="486"/>
            </a:xfrm>
          </p:grpSpPr>
          <p:grpSp>
            <p:nvGrpSpPr>
              <p:cNvPr id="30821" name="Group 47"/>
              <p:cNvGrpSpPr>
                <a:grpSpLocks noChangeAspect="true"/>
              </p:cNvGrpSpPr>
              <p:nvPr/>
            </p:nvGrpSpPr>
            <p:grpSpPr bwMode="auto">
              <a:xfrm>
                <a:off x="83" y="24"/>
                <a:ext cx="480" cy="432"/>
                <a:chOff x="0" y="0"/>
                <a:chExt cx="480" cy="432"/>
              </a:xfrm>
            </p:grpSpPr>
            <p:sp>
              <p:nvSpPr>
                <p:cNvPr id="26672" name="Rectangle 4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39" y="-1"/>
                  <a:ext cx="240" cy="4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6673" name="Rectangle 4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-1"/>
                  <a:ext cx="481" cy="43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74" name="Text Box 50"/>
              <p:cNvSpPr txBox="true">
                <a:spLocks noChangeAspect="true" noChangeArrowheads="true"/>
              </p:cNvSpPr>
              <p:nvPr/>
            </p:nvSpPr>
            <p:spPr bwMode="auto">
              <a:xfrm>
                <a:off x="46" y="-29"/>
                <a:ext cx="560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675" name="Line 51"/>
            <p:cNvSpPr>
              <a:spLocks noChangeAspect="true" noChangeShapeType="true"/>
            </p:cNvSpPr>
            <p:nvPr/>
          </p:nvSpPr>
          <p:spPr bwMode="auto">
            <a:xfrm>
              <a:off x="897" y="149"/>
              <a:ext cx="79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76" name="Line 52"/>
            <p:cNvSpPr>
              <a:spLocks noChangeAspect="true" noChangeShapeType="true"/>
            </p:cNvSpPr>
            <p:nvPr/>
          </p:nvSpPr>
          <p:spPr bwMode="auto">
            <a:xfrm>
              <a:off x="879" y="291"/>
              <a:ext cx="76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77" name="Line 53"/>
            <p:cNvSpPr>
              <a:spLocks noChangeAspect="true" noChangeShapeType="true"/>
            </p:cNvSpPr>
            <p:nvPr/>
          </p:nvSpPr>
          <p:spPr bwMode="auto">
            <a:xfrm>
              <a:off x="353" y="288"/>
              <a:ext cx="27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78" name="Line 54"/>
            <p:cNvSpPr>
              <a:spLocks noChangeAspect="true" noChangeShapeType="true"/>
            </p:cNvSpPr>
            <p:nvPr/>
          </p:nvSpPr>
          <p:spPr bwMode="auto">
            <a:xfrm>
              <a:off x="317" y="149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798" name="Group 55"/>
            <p:cNvGrpSpPr>
              <a:grpSpLocks noChangeAspect="true"/>
            </p:cNvGrpSpPr>
            <p:nvPr/>
          </p:nvGrpSpPr>
          <p:grpSpPr bwMode="auto">
            <a:xfrm>
              <a:off x="37" y="74"/>
              <a:ext cx="412" cy="263"/>
              <a:chOff x="66" y="-33"/>
              <a:chExt cx="738" cy="543"/>
            </a:xfrm>
          </p:grpSpPr>
          <p:sp>
            <p:nvSpPr>
              <p:cNvPr id="26680" name="Rectangle 56"/>
              <p:cNvSpPr>
                <a:spLocks noChangeAspect="true" noChangeArrowheads="true"/>
              </p:cNvSpPr>
              <p:nvPr/>
            </p:nvSpPr>
            <p:spPr bwMode="auto">
              <a:xfrm>
                <a:off x="195" y="29"/>
                <a:ext cx="480" cy="47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81" name="Text Box 5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6" y="-32"/>
                <a:ext cx="738" cy="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Ifetch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682" name="Rectangle 58"/>
            <p:cNvSpPr>
              <a:spLocks noChangeAspect="true" noChangeArrowheads="true"/>
            </p:cNvSpPr>
            <p:nvPr/>
          </p:nvSpPr>
          <p:spPr bwMode="auto">
            <a:xfrm>
              <a:off x="963" y="0"/>
              <a:ext cx="54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683" name="Rectangle 59"/>
            <p:cNvSpPr>
              <a:spLocks noChangeAspect="true" noChangeArrowheads="true"/>
            </p:cNvSpPr>
            <p:nvPr/>
          </p:nvSpPr>
          <p:spPr bwMode="auto">
            <a:xfrm>
              <a:off x="460" y="0"/>
              <a:ext cx="54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801" name="Group 60"/>
            <p:cNvGrpSpPr>
              <a:grpSpLocks noChangeAspect="true"/>
            </p:cNvGrpSpPr>
            <p:nvPr/>
          </p:nvGrpSpPr>
          <p:grpSpPr bwMode="auto">
            <a:xfrm>
              <a:off x="1634" y="-23"/>
              <a:ext cx="1246" cy="464"/>
              <a:chOff x="-1" y="-23"/>
              <a:chExt cx="1246" cy="464"/>
            </a:xfrm>
          </p:grpSpPr>
          <p:sp>
            <p:nvSpPr>
              <p:cNvPr id="26685" name="AutoShape 61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-65" y="101"/>
                <a:ext cx="371" cy="22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86" name="AutoShape 62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0" y="153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87" name="未知"/>
              <p:cNvSpPr>
                <a:spLocks noChangeAspect="true"/>
              </p:cNvSpPr>
              <p:nvPr/>
            </p:nvSpPr>
            <p:spPr bwMode="auto">
              <a:xfrm rot="5400000">
                <a:off x="2" y="167"/>
                <a:ext cx="104" cy="93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88" name="Text Box 64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53" y="92"/>
                <a:ext cx="42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89" name="Line 65"/>
              <p:cNvSpPr>
                <a:spLocks noChangeAspect="true" noChangeShapeType="true"/>
              </p:cNvSpPr>
              <p:nvPr/>
            </p:nvSpPr>
            <p:spPr bwMode="auto">
              <a:xfrm>
                <a:off x="242" y="220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90" name="Line 66"/>
              <p:cNvSpPr>
                <a:spLocks noChangeAspect="true" noChangeShapeType="true"/>
              </p:cNvSpPr>
              <p:nvPr/>
            </p:nvSpPr>
            <p:spPr bwMode="auto">
              <a:xfrm>
                <a:off x="751" y="220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91" name="Rectangle 67"/>
              <p:cNvSpPr>
                <a:spLocks noChangeAspect="true" noChangeArrowheads="true"/>
              </p:cNvSpPr>
              <p:nvPr/>
            </p:nvSpPr>
            <p:spPr bwMode="auto">
              <a:xfrm>
                <a:off x="465" y="105"/>
                <a:ext cx="268" cy="231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92" name="Text Box 68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76" y="76"/>
                <a:ext cx="44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DMem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693" name="未知"/>
              <p:cNvSpPr>
                <a:spLocks noChangeAspect="true"/>
              </p:cNvSpPr>
              <p:nvPr/>
            </p:nvSpPr>
            <p:spPr bwMode="auto">
              <a:xfrm>
                <a:off x="430" y="220"/>
                <a:ext cx="399" cy="186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94" name="Rectangle 70"/>
              <p:cNvSpPr>
                <a:spLocks noChangeAspect="true" noChangeArrowheads="true"/>
              </p:cNvSpPr>
              <p:nvPr/>
            </p:nvSpPr>
            <p:spPr bwMode="auto">
              <a:xfrm>
                <a:off x="830" y="0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695" name="Rectangle 71"/>
              <p:cNvSpPr>
                <a:spLocks noChangeAspect="true" noChangeArrowheads="true"/>
              </p:cNvSpPr>
              <p:nvPr/>
            </p:nvSpPr>
            <p:spPr bwMode="auto">
              <a:xfrm>
                <a:off x="327" y="2"/>
                <a:ext cx="54" cy="436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30815" name="Group 72"/>
              <p:cNvGrpSpPr>
                <a:grpSpLocks noChangeAspect="true"/>
              </p:cNvGrpSpPr>
              <p:nvPr/>
            </p:nvGrpSpPr>
            <p:grpSpPr bwMode="auto">
              <a:xfrm flipH="true">
                <a:off x="961" y="96"/>
                <a:ext cx="268" cy="233"/>
                <a:chOff x="0" y="0"/>
                <a:chExt cx="480" cy="432"/>
              </a:xfrm>
            </p:grpSpPr>
            <p:sp>
              <p:nvSpPr>
                <p:cNvPr id="26697" name="Rectangle 7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0"/>
                  <a:ext cx="240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6698" name="Rectangle 7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480" cy="431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699" name="Text Box 75"/>
              <p:cNvSpPr txBox="true">
                <a:spLocks noChangeAspect="true" noChangeArrowheads="true"/>
              </p:cNvSpPr>
              <p:nvPr/>
            </p:nvSpPr>
            <p:spPr bwMode="auto">
              <a:xfrm flipH="true">
                <a:off x="935" y="67"/>
                <a:ext cx="31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700" name="Rectangle 76"/>
            <p:cNvSpPr>
              <a:spLocks noChangeAspect="true" noChangeArrowheads="true"/>
            </p:cNvSpPr>
            <p:nvPr/>
          </p:nvSpPr>
          <p:spPr bwMode="auto">
            <a:xfrm>
              <a:off x="1455" y="1"/>
              <a:ext cx="54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01" name="AutoShape 77"/>
            <p:cNvSpPr>
              <a:spLocks noChangeArrowheads="true"/>
            </p:cNvSpPr>
            <p:nvPr/>
          </p:nvSpPr>
          <p:spPr bwMode="auto">
            <a:xfrm>
              <a:off x="1043" y="14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Bubble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</p:grpSp>
      <p:grpSp>
        <p:nvGrpSpPr>
          <p:cNvPr id="30733" name="Group 78"/>
          <p:cNvGrpSpPr/>
          <p:nvPr/>
        </p:nvGrpSpPr>
        <p:grpSpPr bwMode="auto">
          <a:xfrm>
            <a:off x="4300538" y="3741738"/>
            <a:ext cx="4511675" cy="552450"/>
            <a:chOff x="37" y="-15"/>
            <a:chExt cx="2843" cy="464"/>
          </a:xfrm>
        </p:grpSpPr>
        <p:sp>
          <p:nvSpPr>
            <p:cNvPr id="26703" name="Line 79"/>
            <p:cNvSpPr>
              <a:spLocks noChangeAspect="true" noChangeShapeType="true"/>
            </p:cNvSpPr>
            <p:nvPr/>
          </p:nvSpPr>
          <p:spPr bwMode="auto">
            <a:xfrm>
              <a:off x="897" y="156"/>
              <a:ext cx="79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04" name="Line 80"/>
            <p:cNvSpPr>
              <a:spLocks noChangeAspect="true" noChangeShapeType="true"/>
            </p:cNvSpPr>
            <p:nvPr/>
          </p:nvSpPr>
          <p:spPr bwMode="auto">
            <a:xfrm>
              <a:off x="879" y="298"/>
              <a:ext cx="76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05" name="Line 81"/>
            <p:cNvSpPr>
              <a:spLocks noChangeAspect="true" noChangeShapeType="true"/>
            </p:cNvSpPr>
            <p:nvPr/>
          </p:nvSpPr>
          <p:spPr bwMode="auto">
            <a:xfrm>
              <a:off x="353" y="296"/>
              <a:ext cx="27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06" name="Line 82"/>
            <p:cNvSpPr>
              <a:spLocks noChangeAspect="true" noChangeShapeType="true"/>
            </p:cNvSpPr>
            <p:nvPr/>
          </p:nvSpPr>
          <p:spPr bwMode="auto">
            <a:xfrm>
              <a:off x="317" y="156"/>
              <a:ext cx="3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765" name="Group 83"/>
            <p:cNvGrpSpPr>
              <a:grpSpLocks noChangeAspect="true"/>
            </p:cNvGrpSpPr>
            <p:nvPr/>
          </p:nvGrpSpPr>
          <p:grpSpPr bwMode="auto">
            <a:xfrm>
              <a:off x="37" y="81"/>
              <a:ext cx="412" cy="263"/>
              <a:chOff x="66" y="-33"/>
              <a:chExt cx="739" cy="543"/>
            </a:xfrm>
          </p:grpSpPr>
          <p:sp>
            <p:nvSpPr>
              <p:cNvPr id="26708" name="Rectangle 84"/>
              <p:cNvSpPr>
                <a:spLocks noChangeAspect="true" noChangeArrowheads="true"/>
              </p:cNvSpPr>
              <p:nvPr/>
            </p:nvSpPr>
            <p:spPr bwMode="auto">
              <a:xfrm>
                <a:off x="195" y="28"/>
                <a:ext cx="481" cy="47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09" name="Text Box 8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6" y="-33"/>
                <a:ext cx="739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Ifetch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710" name="Rectangle 86"/>
            <p:cNvSpPr>
              <a:spLocks noChangeAspect="true" noChangeArrowheads="true"/>
            </p:cNvSpPr>
            <p:nvPr/>
          </p:nvSpPr>
          <p:spPr bwMode="auto">
            <a:xfrm>
              <a:off x="963" y="8"/>
              <a:ext cx="54" cy="440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11" name="Rectangle 87"/>
            <p:cNvSpPr>
              <a:spLocks noChangeAspect="true" noChangeArrowheads="true"/>
            </p:cNvSpPr>
            <p:nvPr/>
          </p:nvSpPr>
          <p:spPr bwMode="auto">
            <a:xfrm>
              <a:off x="460" y="8"/>
              <a:ext cx="54" cy="440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0768" name="Group 88"/>
            <p:cNvGrpSpPr>
              <a:grpSpLocks noChangeAspect="true"/>
            </p:cNvGrpSpPr>
            <p:nvPr/>
          </p:nvGrpSpPr>
          <p:grpSpPr bwMode="auto">
            <a:xfrm>
              <a:off x="1634" y="-15"/>
              <a:ext cx="1246" cy="463"/>
              <a:chOff x="-1" y="-22"/>
              <a:chExt cx="1246" cy="463"/>
            </a:xfrm>
          </p:grpSpPr>
          <p:sp>
            <p:nvSpPr>
              <p:cNvPr id="26713" name="AutoShape 89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-66" y="101"/>
                <a:ext cx="372" cy="22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14" name="AutoShape 90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1" y="153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15" name="未知"/>
              <p:cNvSpPr>
                <a:spLocks noChangeAspect="true"/>
              </p:cNvSpPr>
              <p:nvPr/>
            </p:nvSpPr>
            <p:spPr bwMode="auto">
              <a:xfrm rot="5400000">
                <a:off x="1" y="167"/>
                <a:ext cx="105" cy="93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16" name="Text Box 92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53" y="9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ALU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17" name="Line 93"/>
              <p:cNvSpPr>
                <a:spLocks noChangeAspect="true" noChangeShapeType="true"/>
              </p:cNvSpPr>
              <p:nvPr/>
            </p:nvSpPr>
            <p:spPr bwMode="auto">
              <a:xfrm>
                <a:off x="242" y="221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18" name="Line 94"/>
              <p:cNvSpPr>
                <a:spLocks noChangeAspect="true" noChangeShapeType="true"/>
              </p:cNvSpPr>
              <p:nvPr/>
            </p:nvSpPr>
            <p:spPr bwMode="auto">
              <a:xfrm>
                <a:off x="751" y="221"/>
                <a:ext cx="29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19" name="Rectangle 95"/>
              <p:cNvSpPr>
                <a:spLocks noChangeAspect="true" noChangeArrowheads="true"/>
              </p:cNvSpPr>
              <p:nvPr/>
            </p:nvSpPr>
            <p:spPr bwMode="auto">
              <a:xfrm>
                <a:off x="465" y="105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20" name="Text Box 9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77" y="75"/>
                <a:ext cx="44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DMem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21" name="未知"/>
              <p:cNvSpPr>
                <a:spLocks noChangeAspect="true"/>
              </p:cNvSpPr>
              <p:nvPr/>
            </p:nvSpPr>
            <p:spPr bwMode="auto">
              <a:xfrm>
                <a:off x="430" y="221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22" name="Rectangle 98"/>
              <p:cNvSpPr>
                <a:spLocks noChangeAspect="true" noChangeArrowheads="true"/>
              </p:cNvSpPr>
              <p:nvPr/>
            </p:nvSpPr>
            <p:spPr bwMode="auto">
              <a:xfrm>
                <a:off x="830" y="-1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23" name="Rectangle 99"/>
              <p:cNvSpPr>
                <a:spLocks noChangeAspect="true" noChangeArrowheads="true"/>
              </p:cNvSpPr>
              <p:nvPr/>
            </p:nvSpPr>
            <p:spPr bwMode="auto">
              <a:xfrm>
                <a:off x="327" y="3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grpSp>
            <p:nvGrpSpPr>
              <p:cNvPr id="30787" name="Group 100"/>
              <p:cNvGrpSpPr>
                <a:grpSpLocks noChangeAspect="true"/>
              </p:cNvGrpSpPr>
              <p:nvPr/>
            </p:nvGrpSpPr>
            <p:grpSpPr bwMode="auto">
              <a:xfrm flipH="true">
                <a:off x="961" y="96"/>
                <a:ext cx="268" cy="233"/>
                <a:chOff x="0" y="0"/>
                <a:chExt cx="480" cy="432"/>
              </a:xfrm>
            </p:grpSpPr>
            <p:sp>
              <p:nvSpPr>
                <p:cNvPr id="26725" name="Rectangle 10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-1"/>
                  <a:ext cx="240" cy="4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6726" name="Rectangle 10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-1"/>
                  <a:ext cx="480" cy="43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6727" name="Text Box 103"/>
              <p:cNvSpPr txBox="true">
                <a:spLocks noChangeAspect="true" noChangeArrowheads="true"/>
              </p:cNvSpPr>
              <p:nvPr/>
            </p:nvSpPr>
            <p:spPr bwMode="auto">
              <a:xfrm flipH="true">
                <a:off x="935" y="67"/>
                <a:ext cx="310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26728" name="Rectangle 104"/>
            <p:cNvSpPr>
              <a:spLocks noChangeAspect="true" noChangeArrowheads="true"/>
            </p:cNvSpPr>
            <p:nvPr/>
          </p:nvSpPr>
          <p:spPr bwMode="auto">
            <a:xfrm>
              <a:off x="1455" y="8"/>
              <a:ext cx="53" cy="441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29" name="AutoShape 105"/>
            <p:cNvSpPr>
              <a:spLocks noChangeArrowheads="true"/>
            </p:cNvSpPr>
            <p:nvPr/>
          </p:nvSpPr>
          <p:spPr bwMode="auto">
            <a:xfrm>
              <a:off x="556" y="0"/>
              <a:ext cx="364" cy="423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Bubble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30771" name="Group 106"/>
            <p:cNvGrpSpPr/>
            <p:nvPr/>
          </p:nvGrpSpPr>
          <p:grpSpPr bwMode="auto">
            <a:xfrm>
              <a:off x="1087" y="78"/>
              <a:ext cx="310" cy="262"/>
              <a:chOff x="25" y="-16"/>
              <a:chExt cx="310" cy="262"/>
            </a:xfrm>
          </p:grpSpPr>
          <p:sp>
            <p:nvSpPr>
              <p:cNvPr id="26731" name="Rectangle 107"/>
              <p:cNvSpPr>
                <a:spLocks noChangeArrowheads="true"/>
              </p:cNvSpPr>
              <p:nvPr/>
            </p:nvSpPr>
            <p:spPr bwMode="auto">
              <a:xfrm>
                <a:off x="46" y="14"/>
                <a:ext cx="270" cy="22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32" name="Rectangle 108"/>
              <p:cNvSpPr>
                <a:spLocks noChangeAspect="true" noChangeArrowheads="true"/>
              </p:cNvSpPr>
              <p:nvPr/>
            </p:nvSpPr>
            <p:spPr bwMode="auto">
              <a:xfrm>
                <a:off x="179" y="14"/>
                <a:ext cx="133" cy="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6733" name="Rectangle 109"/>
              <p:cNvSpPr>
                <a:spLocks noChangeAspect="true" noChangeArrowheads="true"/>
              </p:cNvSpPr>
              <p:nvPr/>
            </p:nvSpPr>
            <p:spPr bwMode="auto">
              <a:xfrm>
                <a:off x="46" y="14"/>
                <a:ext cx="266" cy="23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6734" name="Text Box 110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5" y="-16"/>
                <a:ext cx="310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30">
                    <a:latin typeface="Tahoma" panose="020B0604030504040204" pitchFamily="34" charset="0"/>
                    <a:ea typeface="+mn-ea"/>
                  </a:rPr>
                  <a:t>Reg</a:t>
                </a:r>
                <a:endParaRPr lang="en-US" altLang="zh-CN" sz="143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26735" name="Line 111"/>
          <p:cNvSpPr>
            <a:spLocks noChangeAspect="true" noChangeShapeType="true"/>
          </p:cNvSpPr>
          <p:nvPr/>
        </p:nvSpPr>
        <p:spPr bwMode="auto">
          <a:xfrm>
            <a:off x="6451600" y="4584700"/>
            <a:ext cx="1265238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36" name="Line 112"/>
          <p:cNvSpPr>
            <a:spLocks noChangeAspect="true" noChangeShapeType="true"/>
          </p:cNvSpPr>
          <p:nvPr/>
        </p:nvSpPr>
        <p:spPr bwMode="auto">
          <a:xfrm>
            <a:off x="6421438" y="4752975"/>
            <a:ext cx="122078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37" name="Line 113"/>
          <p:cNvSpPr>
            <a:spLocks noChangeAspect="true" noChangeShapeType="true"/>
          </p:cNvSpPr>
          <p:nvPr/>
        </p:nvSpPr>
        <p:spPr bwMode="auto">
          <a:xfrm>
            <a:off x="5588000" y="4752975"/>
            <a:ext cx="43815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38" name="Line 114"/>
          <p:cNvSpPr>
            <a:spLocks noChangeAspect="true" noChangeShapeType="true"/>
          </p:cNvSpPr>
          <p:nvPr/>
        </p:nvSpPr>
        <p:spPr bwMode="auto">
          <a:xfrm>
            <a:off x="5529263" y="4584700"/>
            <a:ext cx="49688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grpSp>
        <p:nvGrpSpPr>
          <p:cNvPr id="30738" name="Group 115"/>
          <p:cNvGrpSpPr>
            <a:grpSpLocks noChangeAspect="true"/>
          </p:cNvGrpSpPr>
          <p:nvPr/>
        </p:nvGrpSpPr>
        <p:grpSpPr bwMode="auto">
          <a:xfrm>
            <a:off x="5891213" y="4484688"/>
            <a:ext cx="654050" cy="312737"/>
            <a:chOff x="66" y="-32"/>
            <a:chExt cx="738" cy="542"/>
          </a:xfrm>
        </p:grpSpPr>
        <p:sp>
          <p:nvSpPr>
            <p:cNvPr id="26740" name="Rectangle 116"/>
            <p:cNvSpPr>
              <a:spLocks noChangeAspect="true" noChangeArrowheads="true"/>
            </p:cNvSpPr>
            <p:nvPr/>
          </p:nvSpPr>
          <p:spPr bwMode="auto">
            <a:xfrm>
              <a:off x="195" y="26"/>
              <a:ext cx="480" cy="48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6741" name="Text Box 117"/>
            <p:cNvSpPr txBox="true">
              <a:spLocks noChangeAspect="true" noChangeArrowheads="true"/>
            </p:cNvSpPr>
            <p:nvPr/>
          </p:nvSpPr>
          <p:spPr bwMode="auto">
            <a:xfrm>
              <a:off x="66" y="-32"/>
              <a:ext cx="738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Ifetch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</p:grpSp>
      <p:sp>
        <p:nvSpPr>
          <p:cNvPr id="26742" name="Rectangle 118"/>
          <p:cNvSpPr>
            <a:spLocks noChangeAspect="true" noChangeArrowheads="true"/>
          </p:cNvSpPr>
          <p:nvPr/>
        </p:nvSpPr>
        <p:spPr bwMode="auto">
          <a:xfrm>
            <a:off x="6554788" y="4408488"/>
            <a:ext cx="85725" cy="52387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43" name="Rectangle 119"/>
          <p:cNvSpPr>
            <a:spLocks noChangeAspect="true" noChangeArrowheads="true"/>
          </p:cNvSpPr>
          <p:nvPr/>
        </p:nvSpPr>
        <p:spPr bwMode="auto">
          <a:xfrm>
            <a:off x="5756275" y="4408488"/>
            <a:ext cx="85725" cy="52387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44" name="AutoShape 120"/>
          <p:cNvSpPr>
            <a:spLocks noChangeAspect="true" noChangeArrowheads="true"/>
          </p:cNvSpPr>
          <p:nvPr/>
        </p:nvSpPr>
        <p:spPr bwMode="auto">
          <a:xfrm rot="16200000">
            <a:off x="7529513" y="4535488"/>
            <a:ext cx="592137" cy="268287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745" name="AutoShape 121"/>
          <p:cNvSpPr>
            <a:spLocks noChangeAspect="true" noChangeArrowheads="true"/>
          </p:cNvSpPr>
          <p:nvPr/>
        </p:nvSpPr>
        <p:spPr bwMode="auto">
          <a:xfrm rot="5400000">
            <a:off x="7623969" y="4596606"/>
            <a:ext cx="187325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46" name="未知"/>
          <p:cNvSpPr>
            <a:spLocks noChangeAspect="true"/>
          </p:cNvSpPr>
          <p:nvPr/>
        </p:nvSpPr>
        <p:spPr bwMode="auto">
          <a:xfrm rot="5400000">
            <a:off x="7637463" y="4614862"/>
            <a:ext cx="165100" cy="111125"/>
          </a:xfrm>
          <a:custGeom>
            <a:avLst/>
            <a:gdLst>
              <a:gd name="T0" fmla="*/ 0 w 384"/>
              <a:gd name="T1" fmla="*/ 288 h 288"/>
              <a:gd name="T2" fmla="*/ 192 w 384"/>
              <a:gd name="T3" fmla="*/ 0 h 288"/>
              <a:gd name="T4" fmla="*/ 384 w 38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47" name="Text Box 123"/>
          <p:cNvSpPr txBox="true">
            <a:spLocks noChangeAspect="true" noChangeArrowheads="true"/>
          </p:cNvSpPr>
          <p:nvPr/>
        </p:nvSpPr>
        <p:spPr bwMode="auto">
          <a:xfrm rot="16200000">
            <a:off x="7624762" y="4484688"/>
            <a:ext cx="5064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ALU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748" name="Line 124"/>
          <p:cNvSpPr>
            <a:spLocks noChangeAspect="true" noChangeShapeType="true"/>
          </p:cNvSpPr>
          <p:nvPr/>
        </p:nvSpPr>
        <p:spPr bwMode="auto">
          <a:xfrm>
            <a:off x="8007350" y="4670425"/>
            <a:ext cx="468313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49" name="Line 125"/>
          <p:cNvSpPr>
            <a:spLocks noChangeAspect="true" noChangeShapeType="true"/>
          </p:cNvSpPr>
          <p:nvPr/>
        </p:nvSpPr>
        <p:spPr bwMode="auto">
          <a:xfrm>
            <a:off x="8470900" y="4684713"/>
            <a:ext cx="334963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50" name="Rectangle 126"/>
          <p:cNvSpPr>
            <a:spLocks noChangeAspect="true" noChangeArrowheads="true"/>
          </p:cNvSpPr>
          <p:nvPr/>
        </p:nvSpPr>
        <p:spPr bwMode="auto">
          <a:xfrm>
            <a:off x="8359775" y="4532313"/>
            <a:ext cx="427038" cy="27622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751" name="Text Box 127"/>
          <p:cNvSpPr txBox="true">
            <a:spLocks noChangeAspect="true" noChangeArrowheads="true"/>
          </p:cNvSpPr>
          <p:nvPr/>
        </p:nvSpPr>
        <p:spPr bwMode="auto">
          <a:xfrm>
            <a:off x="8220075" y="4497388"/>
            <a:ext cx="701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DMem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6752" name="Rectangle 128"/>
          <p:cNvSpPr>
            <a:spLocks noChangeAspect="true" noChangeArrowheads="true"/>
          </p:cNvSpPr>
          <p:nvPr/>
        </p:nvSpPr>
        <p:spPr bwMode="auto">
          <a:xfrm>
            <a:off x="8140700" y="4410075"/>
            <a:ext cx="85725" cy="519113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53" name="Rectangle 129"/>
          <p:cNvSpPr>
            <a:spLocks noChangeAspect="true" noChangeArrowheads="true"/>
          </p:cNvSpPr>
          <p:nvPr/>
        </p:nvSpPr>
        <p:spPr bwMode="auto">
          <a:xfrm>
            <a:off x="7337425" y="4408488"/>
            <a:ext cx="85725" cy="525462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54" name="AutoShape 130"/>
          <p:cNvSpPr>
            <a:spLocks noChangeArrowheads="true"/>
          </p:cNvSpPr>
          <p:nvPr/>
        </p:nvSpPr>
        <p:spPr bwMode="auto">
          <a:xfrm>
            <a:off x="5113338" y="4408488"/>
            <a:ext cx="581025" cy="501650"/>
          </a:xfrm>
          <a:prstGeom prst="cloudCallout">
            <a:avLst>
              <a:gd name="adj1" fmla="val 39287"/>
              <a:gd name="adj2" fmla="val 38153"/>
            </a:avLst>
          </a:prstGeom>
          <a:solidFill>
            <a:srgbClr val="0FEFEA"/>
          </a:solidFill>
          <a:ln w="2857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30">
                <a:latin typeface="Tahoma" panose="020B0604030504040204" pitchFamily="34" charset="0"/>
                <a:ea typeface="+mn-ea"/>
              </a:rPr>
              <a:t>Bubble</a:t>
            </a:r>
            <a:endParaRPr lang="en-US" altLang="zh-CN" sz="1430">
              <a:latin typeface="Tahoma" panose="020B0604030504040204" pitchFamily="34" charset="0"/>
              <a:ea typeface="+mn-ea"/>
            </a:endParaRPr>
          </a:p>
        </p:txBody>
      </p:sp>
      <p:grpSp>
        <p:nvGrpSpPr>
          <p:cNvPr id="30752" name="Group 131"/>
          <p:cNvGrpSpPr/>
          <p:nvPr/>
        </p:nvGrpSpPr>
        <p:grpSpPr bwMode="auto">
          <a:xfrm>
            <a:off x="6753225" y="4492625"/>
            <a:ext cx="492125" cy="312738"/>
            <a:chOff x="26" y="-16"/>
            <a:chExt cx="309" cy="263"/>
          </a:xfrm>
        </p:grpSpPr>
        <p:sp>
          <p:nvSpPr>
            <p:cNvPr id="26756" name="Rectangle 132"/>
            <p:cNvSpPr>
              <a:spLocks noChangeArrowheads="true"/>
            </p:cNvSpPr>
            <p:nvPr/>
          </p:nvSpPr>
          <p:spPr bwMode="auto">
            <a:xfrm>
              <a:off x="46" y="13"/>
              <a:ext cx="270" cy="228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57" name="Rectangle 133"/>
            <p:cNvSpPr>
              <a:spLocks noChangeAspect="true" noChangeArrowheads="true"/>
            </p:cNvSpPr>
            <p:nvPr/>
          </p:nvSpPr>
          <p:spPr bwMode="auto">
            <a:xfrm>
              <a:off x="179" y="13"/>
              <a:ext cx="134" cy="2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6758" name="Rectangle 134"/>
            <p:cNvSpPr>
              <a:spLocks noChangeAspect="true" noChangeArrowheads="true"/>
            </p:cNvSpPr>
            <p:nvPr/>
          </p:nvSpPr>
          <p:spPr bwMode="auto">
            <a:xfrm>
              <a:off x="46" y="13"/>
              <a:ext cx="266" cy="2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6759" name="Text Box 135"/>
            <p:cNvSpPr txBox="true">
              <a:spLocks noChangeAspect="true" noChangeArrowheads="true"/>
            </p:cNvSpPr>
            <p:nvPr/>
          </p:nvSpPr>
          <p:spPr bwMode="auto">
            <a:xfrm>
              <a:off x="26" y="-16"/>
              <a:ext cx="30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Reg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</p:grpSp>
      <p:sp>
        <p:nvSpPr>
          <p:cNvPr id="26760" name="Line 136"/>
          <p:cNvSpPr>
            <a:spLocks noChangeShapeType="true"/>
          </p:cNvSpPr>
          <p:nvPr/>
        </p:nvSpPr>
        <p:spPr bwMode="auto">
          <a:xfrm>
            <a:off x="5834063" y="2636838"/>
            <a:ext cx="227012" cy="627062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6761" name="Line 137"/>
          <p:cNvSpPr>
            <a:spLocks noChangeShapeType="true"/>
          </p:cNvSpPr>
          <p:nvPr/>
        </p:nvSpPr>
        <p:spPr bwMode="auto">
          <a:xfrm>
            <a:off x="6137275" y="2636838"/>
            <a:ext cx="76200" cy="1370012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Revised Pipelined</a:t>
            </a:r>
            <a:endParaRPr lang="en-US" altLang="zh-CN" dirty="0"/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87338" y="1808163"/>
            <a:ext cx="8580437" cy="3725862"/>
            <a:chOff x="0" y="0"/>
            <a:chExt cx="5404" cy="3130"/>
          </a:xfrm>
        </p:grpSpPr>
        <p:sp>
          <p:nvSpPr>
            <p:cNvPr id="28676" name="AutoShape 4"/>
            <p:cNvSpPr>
              <a:spLocks noChangeAspect="true" noChangeArrowheads="true"/>
            </p:cNvSpPr>
            <p:nvPr/>
          </p:nvSpPr>
          <p:spPr bwMode="auto">
            <a:xfrm rot="16200000">
              <a:off x="1715" y="884"/>
              <a:ext cx="487" cy="27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77" name="Text Box 5"/>
            <p:cNvSpPr txBox="true">
              <a:spLocks noChangeAspect="true" noChangeArrowheads="true"/>
            </p:cNvSpPr>
            <p:nvPr/>
          </p:nvSpPr>
          <p:spPr bwMode="auto">
            <a:xfrm rot="5400000">
              <a:off x="1708" y="934"/>
              <a:ext cx="50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Adder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78" name="Line 6"/>
            <p:cNvSpPr>
              <a:spLocks noChangeShapeType="true"/>
            </p:cNvSpPr>
            <p:nvPr/>
          </p:nvSpPr>
          <p:spPr bwMode="auto">
            <a:xfrm>
              <a:off x="1232" y="854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1751" name="Group 7"/>
            <p:cNvGrpSpPr/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28680" name="Rectangle 8"/>
              <p:cNvSpPr>
                <a:spLocks noChangeArrowheads="true"/>
              </p:cNvSpPr>
              <p:nvPr/>
            </p:nvSpPr>
            <p:spPr bwMode="auto">
              <a:xfrm>
                <a:off x="0" y="-1"/>
                <a:ext cx="192" cy="2296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IF/ID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681" name="AutoShape 9"/>
              <p:cNvSpPr>
                <a:spLocks noChangeArrowheads="true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8682" name="Line 10"/>
            <p:cNvSpPr>
              <a:spLocks noChangeShapeType="true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683" name="Rectangle 11"/>
            <p:cNvSpPr>
              <a:spLocks noChangeArrowheads="true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684" name="Rectangle 12"/>
            <p:cNvSpPr>
              <a:spLocks noChangeArrowheads="true"/>
            </p:cNvSpPr>
            <p:nvPr/>
          </p:nvSpPr>
          <p:spPr bwMode="auto">
            <a:xfrm>
              <a:off x="4043" y="97"/>
              <a:ext cx="499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Access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85" name="Rectangle 13"/>
            <p:cNvSpPr>
              <a:spLocks noChangeArrowheads="true"/>
            </p:cNvSpPr>
            <p:nvPr/>
          </p:nvSpPr>
          <p:spPr bwMode="auto">
            <a:xfrm>
              <a:off x="4752" y="100"/>
              <a:ext cx="52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Write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Back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86" name="Rectangle 14"/>
            <p:cNvSpPr>
              <a:spLocks noChangeArrowheads="true"/>
            </p:cNvSpPr>
            <p:nvPr/>
          </p:nvSpPr>
          <p:spPr bwMode="auto">
            <a:xfrm>
              <a:off x="542" y="97"/>
              <a:ext cx="640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Instruction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Fetch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87" name="Rectangle 15"/>
            <p:cNvSpPr>
              <a:spLocks noChangeArrowheads="true"/>
            </p:cNvSpPr>
            <p:nvPr/>
          </p:nvSpPr>
          <p:spPr bwMode="auto">
            <a:xfrm>
              <a:off x="1655" y="100"/>
              <a:ext cx="766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Instr. Decode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Reg. Fetch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88" name="Rectangle 16"/>
            <p:cNvSpPr>
              <a:spLocks noChangeArrowheads="true"/>
            </p:cNvSpPr>
            <p:nvPr/>
          </p:nvSpPr>
          <p:spPr bwMode="auto">
            <a:xfrm>
              <a:off x="2843" y="97"/>
              <a:ext cx="899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832" tIns="35286" rIns="71832" bIns="35286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Execute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30">
                  <a:latin typeface="Tahoma" panose="020B0604030504040204" pitchFamily="34" charset="0"/>
                  <a:ea typeface="+mn-ea"/>
                </a:rPr>
                <a:t>Addr. Calc</a:t>
              </a:r>
              <a:endParaRPr lang="en-US" altLang="zh-CN" sz="143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31759" name="Group 17"/>
            <p:cNvGrpSpPr>
              <a:grpSpLocks noChangeAspect="true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31833" name="Group 18"/>
              <p:cNvGrpSpPr>
                <a:grpSpLocks noChangeAspect="true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28691" name="AutoShape 19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258" y="274"/>
                  <a:ext cx="815" cy="26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7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28692" name="AutoShape 20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58" y="300"/>
                  <a:ext cx="246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28693" name="Text Box 21"/>
                <p:cNvSpPr txBox="true">
                  <a:spLocks noChangeAspect="true" noChangeArrowheads="true"/>
                </p:cNvSpPr>
                <p:nvPr/>
              </p:nvSpPr>
              <p:spPr bwMode="auto">
                <a:xfrm rot="5400000">
                  <a:off x="-74" y="322"/>
                  <a:ext cx="468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7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27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28694" name="未知"/>
              <p:cNvSpPr>
                <a:spLocks noChangeAspect="true"/>
              </p:cNvSpPr>
              <p:nvPr/>
            </p:nvSpPr>
            <p:spPr bwMode="auto">
              <a:xfrm rot="5400000">
                <a:off x="-59" y="306"/>
                <a:ext cx="244" cy="115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8695" name="Rectangle 23"/>
            <p:cNvSpPr>
              <a:spLocks noChangeArrowheads="true"/>
            </p:cNvSpPr>
            <p:nvPr/>
          </p:nvSpPr>
          <p:spPr bwMode="auto">
            <a:xfrm>
              <a:off x="672" y="1396"/>
              <a:ext cx="480" cy="576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96" name="Rectangle 24"/>
            <p:cNvSpPr>
              <a:spLocks noChangeArrowheads="true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Reg File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97" name="Oval 25"/>
            <p:cNvSpPr>
              <a:spLocks noChangeArrowheads="true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98" name="Rectangle 26"/>
            <p:cNvSpPr>
              <a:spLocks noChangeArrowheads="true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Data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699" name="Oval 27"/>
            <p:cNvSpPr>
              <a:spLocks noChangeArrowheads="true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00" name="Oval 28"/>
            <p:cNvSpPr>
              <a:spLocks noChangeArrowheads="true"/>
            </p:cNvSpPr>
            <p:nvPr/>
          </p:nvSpPr>
          <p:spPr bwMode="auto">
            <a:xfrm>
              <a:off x="2112" y="2220"/>
              <a:ext cx="282" cy="425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Sign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Extend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01" name="Line 29"/>
            <p:cNvSpPr>
              <a:spLocks noChangeShapeType="true"/>
            </p:cNvSpPr>
            <p:nvPr/>
          </p:nvSpPr>
          <p:spPr bwMode="auto">
            <a:xfrm>
              <a:off x="1459" y="345"/>
              <a:ext cx="0" cy="278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2" name="Line 30"/>
            <p:cNvSpPr>
              <a:spLocks noChangeShapeType="true"/>
            </p:cNvSpPr>
            <p:nvPr/>
          </p:nvSpPr>
          <p:spPr bwMode="auto">
            <a:xfrm>
              <a:off x="2712" y="333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3" name="Line 31"/>
            <p:cNvSpPr>
              <a:spLocks noChangeShapeType="true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4" name="Line 32"/>
            <p:cNvSpPr>
              <a:spLocks noChangeShapeType="true"/>
            </p:cNvSpPr>
            <p:nvPr/>
          </p:nvSpPr>
          <p:spPr bwMode="auto">
            <a:xfrm>
              <a:off x="4704" y="333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5" name="Line 33"/>
            <p:cNvSpPr>
              <a:spLocks noChangeShapeType="true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6" name="Line 34"/>
            <p:cNvSpPr>
              <a:spLocks noChangeShapeType="true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7" name="未知"/>
            <p:cNvSpPr/>
            <p:nvPr/>
          </p:nvSpPr>
          <p:spPr bwMode="auto">
            <a:xfrm>
              <a:off x="1680" y="1346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056 h 1056"/>
                <a:gd name="T4" fmla="*/ 480 w 48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8" name="Line 36"/>
            <p:cNvSpPr>
              <a:spLocks noChangeShapeType="true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09" name="Line 37"/>
            <p:cNvSpPr>
              <a:spLocks noChangeShapeType="true"/>
            </p:cNvSpPr>
            <p:nvPr/>
          </p:nvSpPr>
          <p:spPr bwMode="auto">
            <a:xfrm>
              <a:off x="2480" y="1498"/>
              <a:ext cx="86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0" name="Rectangle 38"/>
            <p:cNvSpPr>
              <a:spLocks noChangeArrowheads="true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Zero?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11" name="Line 39"/>
            <p:cNvSpPr>
              <a:spLocks noChangeShapeType="true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2" name="未知"/>
            <p:cNvSpPr/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3" name="Line 41"/>
            <p:cNvSpPr>
              <a:spLocks noChangeShapeType="true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4" name="Line 42"/>
            <p:cNvSpPr>
              <a:spLocks noChangeShapeType="true"/>
            </p:cNvSpPr>
            <p:nvPr/>
          </p:nvSpPr>
          <p:spPr bwMode="auto">
            <a:xfrm>
              <a:off x="2496" y="1876"/>
              <a:ext cx="529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5" name="Line 43"/>
            <p:cNvSpPr>
              <a:spLocks noChangeShapeType="true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6" name="Line 44"/>
            <p:cNvSpPr>
              <a:spLocks noChangeShapeType="true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7" name="未知"/>
            <p:cNvSpPr/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8" name="未知"/>
            <p:cNvSpPr/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64 w 1008"/>
                <a:gd name="T5" fmla="*/ 720 h 720"/>
                <a:gd name="T6" fmla="*/ 864 w 1008"/>
                <a:gd name="T7" fmla="*/ 480 h 720"/>
                <a:gd name="T8" fmla="*/ 1008 w 1008"/>
                <a:gd name="T9" fmla="*/ 48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19" name="未知"/>
            <p:cNvSpPr/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168 w 3312"/>
                <a:gd name="T1" fmla="*/ 96 h 768"/>
                <a:gd name="T2" fmla="*/ 3312 w 3312"/>
                <a:gd name="T3" fmla="*/ 96 h 768"/>
                <a:gd name="T4" fmla="*/ 3312 w 3312"/>
                <a:gd name="T5" fmla="*/ 768 h 768"/>
                <a:gd name="T6" fmla="*/ 0 w 3312"/>
                <a:gd name="T7" fmla="*/ 768 h 768"/>
                <a:gd name="T8" fmla="*/ 0 w 3312"/>
                <a:gd name="T9" fmla="*/ 0 h 768"/>
                <a:gd name="T10" fmla="*/ 240 w 3312"/>
                <a:gd name="T11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20" name="未知"/>
            <p:cNvSpPr/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44 w 1344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21" name="未知"/>
            <p:cNvSpPr/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60 h 1200"/>
                <a:gd name="T2" fmla="*/ 3312 w 3312"/>
                <a:gd name="T3" fmla="*/ 960 h 1200"/>
                <a:gd name="T4" fmla="*/ 3312 w 3312"/>
                <a:gd name="T5" fmla="*/ 1200 h 1200"/>
                <a:gd name="T6" fmla="*/ 0 w 3312"/>
                <a:gd name="T7" fmla="*/ 1200 h 1200"/>
                <a:gd name="T8" fmla="*/ 0 w 3312"/>
                <a:gd name="T9" fmla="*/ 0 h 1200"/>
                <a:gd name="T10" fmla="*/ 336 w 3312"/>
                <a:gd name="T11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1787" name="Group 50"/>
            <p:cNvGrpSpPr/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28723" name="Rectangle 5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MEM/WB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24" name="AutoShape 52"/>
              <p:cNvSpPr>
                <a:spLocks noChangeArrowheads="true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grpSp>
          <p:nvGrpSpPr>
            <p:cNvPr id="31788" name="Group 53"/>
            <p:cNvGrpSpPr/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28726" name="Rectangle 54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EX/MEM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27" name="AutoShape 55"/>
              <p:cNvSpPr>
                <a:spLocks noChangeArrowheads="true"/>
              </p:cNvSpPr>
              <p:nvPr/>
            </p:nvSpPr>
            <p:spPr bwMode="auto">
              <a:xfrm>
                <a:off x="0" y="2098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8728" name="Line 56"/>
            <p:cNvSpPr>
              <a:spLocks noChangeShapeType="true"/>
            </p:cNvSpPr>
            <p:nvPr/>
          </p:nvSpPr>
          <p:spPr bwMode="auto">
            <a:xfrm>
              <a:off x="2400" y="2453"/>
              <a:ext cx="224" cy="1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29" name="未知"/>
            <p:cNvSpPr/>
            <p:nvPr/>
          </p:nvSpPr>
          <p:spPr bwMode="auto">
            <a:xfrm>
              <a:off x="2736" y="1978"/>
              <a:ext cx="288" cy="475"/>
            </a:xfrm>
            <a:custGeom>
              <a:avLst/>
              <a:gdLst>
                <a:gd name="T0" fmla="*/ 0 w 336"/>
                <a:gd name="T1" fmla="*/ 432 h 432"/>
                <a:gd name="T2" fmla="*/ 192 w 336"/>
                <a:gd name="T3" fmla="*/ 432 h 432"/>
                <a:gd name="T4" fmla="*/ 192 w 336"/>
                <a:gd name="T5" fmla="*/ 0 h 432"/>
                <a:gd name="T6" fmla="*/ 336 w 336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30" name="未知"/>
            <p:cNvSpPr/>
            <p:nvPr/>
          </p:nvSpPr>
          <p:spPr bwMode="auto">
            <a:xfrm>
              <a:off x="1680" y="2453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88 h 288"/>
                <a:gd name="T4" fmla="*/ 864 w 86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31" name="Line 59"/>
            <p:cNvSpPr>
              <a:spLocks noChangeShapeType="true"/>
            </p:cNvSpPr>
            <p:nvPr/>
          </p:nvSpPr>
          <p:spPr bwMode="auto">
            <a:xfrm>
              <a:off x="2736" y="2693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32" name="Line 60"/>
            <p:cNvSpPr>
              <a:spLocks noChangeShapeType="true"/>
            </p:cNvSpPr>
            <p:nvPr/>
          </p:nvSpPr>
          <p:spPr bwMode="auto">
            <a:xfrm>
              <a:off x="3888" y="2693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33" name="未知"/>
            <p:cNvSpPr/>
            <p:nvPr/>
          </p:nvSpPr>
          <p:spPr bwMode="auto">
            <a:xfrm>
              <a:off x="1056" y="681"/>
              <a:ext cx="1199" cy="331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1795" name="Group 62"/>
            <p:cNvGrpSpPr/>
            <p:nvPr/>
          </p:nvGrpSpPr>
          <p:grpSpPr bwMode="auto">
            <a:xfrm>
              <a:off x="539" y="732"/>
              <a:ext cx="569" cy="607"/>
              <a:chOff x="0" y="-7"/>
              <a:chExt cx="569" cy="607"/>
            </a:xfrm>
          </p:grpSpPr>
          <p:sp>
            <p:nvSpPr>
              <p:cNvPr id="28735" name="Text Box 63"/>
              <p:cNvSpPr txBox="true">
                <a:spLocks noChangeArrowheads="true"/>
              </p:cNvSpPr>
              <p:nvPr/>
            </p:nvSpPr>
            <p:spPr bwMode="auto">
              <a:xfrm>
                <a:off x="0" y="359"/>
                <a:ext cx="192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4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36" name="AutoShape 64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130" y="131"/>
                <a:ext cx="576" cy="30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37" name="AutoShape 65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236" y="183"/>
                <a:ext cx="175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28738" name="Text Box 66"/>
              <p:cNvSpPr txBox="true">
                <a:spLocks noChangeAspect="true" noChangeArrowheads="true"/>
              </p:cNvSpPr>
              <p:nvPr/>
            </p:nvSpPr>
            <p:spPr bwMode="auto">
              <a:xfrm rot="5400000">
                <a:off x="180" y="203"/>
                <a:ext cx="50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Adder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39" name="未知"/>
              <p:cNvSpPr>
                <a:spLocks noChangeAspect="true"/>
              </p:cNvSpPr>
              <p:nvPr/>
            </p:nvSpPr>
            <p:spPr bwMode="auto">
              <a:xfrm rot="5400000">
                <a:off x="242" y="190"/>
                <a:ext cx="173" cy="130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8740" name="Oval 68"/>
            <p:cNvSpPr>
              <a:spLocks noChangeArrowheads="true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41" name="Oval 69"/>
            <p:cNvSpPr>
              <a:spLocks noChangeArrowheads="true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42" name="Oval 70"/>
            <p:cNvSpPr>
              <a:spLocks noChangeArrowheads="true"/>
            </p:cNvSpPr>
            <p:nvPr/>
          </p:nvSpPr>
          <p:spPr bwMode="auto">
            <a:xfrm>
              <a:off x="1653" y="151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43" name="Oval 71"/>
            <p:cNvSpPr>
              <a:spLocks noChangeArrowheads="true"/>
            </p:cNvSpPr>
            <p:nvPr/>
          </p:nvSpPr>
          <p:spPr bwMode="auto">
            <a:xfrm>
              <a:off x="1665" y="241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44" name="Oval 72"/>
            <p:cNvSpPr>
              <a:spLocks noChangeArrowheads="true"/>
            </p:cNvSpPr>
            <p:nvPr/>
          </p:nvSpPr>
          <p:spPr bwMode="auto">
            <a:xfrm>
              <a:off x="450" y="1656"/>
              <a:ext cx="47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45" name="Oval 73"/>
            <p:cNvSpPr>
              <a:spLocks noChangeArrowheads="true"/>
            </p:cNvSpPr>
            <p:nvPr/>
          </p:nvSpPr>
          <p:spPr bwMode="auto">
            <a:xfrm>
              <a:off x="1653" y="2429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46" name="Text Box 74"/>
            <p:cNvSpPr txBox="true">
              <a:spLocks noChangeArrowheads="true"/>
            </p:cNvSpPr>
            <p:nvPr/>
          </p:nvSpPr>
          <p:spPr bwMode="auto">
            <a:xfrm>
              <a:off x="1520" y="492"/>
              <a:ext cx="52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Next SEQ PC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47" name="Text Box 75"/>
            <p:cNvSpPr txBox="true">
              <a:spLocks noChangeArrowheads="true"/>
            </p:cNvSpPr>
            <p:nvPr/>
          </p:nvSpPr>
          <p:spPr bwMode="auto">
            <a:xfrm>
              <a:off x="2115" y="2666"/>
              <a:ext cx="25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RD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48" name="Text Box 76"/>
            <p:cNvSpPr txBox="true">
              <a:spLocks noChangeArrowheads="true"/>
            </p:cNvSpPr>
            <p:nvPr/>
          </p:nvSpPr>
          <p:spPr bwMode="auto">
            <a:xfrm>
              <a:off x="3009" y="2666"/>
              <a:ext cx="25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RD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49" name="Text Box 77"/>
            <p:cNvSpPr txBox="true">
              <a:spLocks noChangeArrowheads="true"/>
            </p:cNvSpPr>
            <p:nvPr/>
          </p:nvSpPr>
          <p:spPr bwMode="auto">
            <a:xfrm>
              <a:off x="4065" y="2666"/>
              <a:ext cx="25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RD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50" name="Text Box 78"/>
            <p:cNvSpPr txBox="true">
              <a:spLocks noChangeArrowheads="true"/>
            </p:cNvSpPr>
            <p:nvPr/>
          </p:nvSpPr>
          <p:spPr bwMode="auto">
            <a:xfrm rot="16200000">
              <a:off x="4971" y="2444"/>
              <a:ext cx="68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WB Data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51" name="Text Box 79"/>
            <p:cNvSpPr txBox="true">
              <a:spLocks noChangeArrowheads="true"/>
            </p:cNvSpPr>
            <p:nvPr/>
          </p:nvSpPr>
          <p:spPr bwMode="auto">
            <a:xfrm>
              <a:off x="114" y="513"/>
              <a:ext cx="47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Next PC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31808" name="Group 80"/>
            <p:cNvGrpSpPr/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28753" name="Rectangle 8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768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Address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54" name="AutoShape 82"/>
              <p:cNvSpPr>
                <a:spLocks noChangeArrowheads="true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8755" name="Text Box 83"/>
            <p:cNvSpPr txBox="true">
              <a:spLocks noChangeArrowheads="true"/>
            </p:cNvSpPr>
            <p:nvPr/>
          </p:nvSpPr>
          <p:spPr bwMode="auto">
            <a:xfrm>
              <a:off x="1742" y="1166"/>
              <a:ext cx="2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RS1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56" name="Text Box 84"/>
            <p:cNvSpPr txBox="true">
              <a:spLocks noChangeArrowheads="true"/>
            </p:cNvSpPr>
            <p:nvPr/>
          </p:nvSpPr>
          <p:spPr bwMode="auto">
            <a:xfrm>
              <a:off x="1749" y="1358"/>
              <a:ext cx="2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RS2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57" name="Text Box 85"/>
            <p:cNvSpPr txBox="true">
              <a:spLocks noChangeArrowheads="true"/>
            </p:cNvSpPr>
            <p:nvPr/>
          </p:nvSpPr>
          <p:spPr bwMode="auto">
            <a:xfrm>
              <a:off x="1828" y="2405"/>
              <a:ext cx="32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Imm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58" name="Oval 86"/>
            <p:cNvSpPr>
              <a:spLocks noChangeArrowheads="true"/>
            </p:cNvSpPr>
            <p:nvPr/>
          </p:nvSpPr>
          <p:spPr bwMode="auto">
            <a:xfrm>
              <a:off x="2240" y="633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70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27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28759" name="Line 87"/>
            <p:cNvSpPr>
              <a:spLocks noChangeShapeType="true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60" name="未知"/>
            <p:cNvSpPr>
              <a:spLocks noChangeAspect="true"/>
            </p:cNvSpPr>
            <p:nvPr/>
          </p:nvSpPr>
          <p:spPr bwMode="auto">
            <a:xfrm rot="5400000">
              <a:off x="1799" y="957"/>
              <a:ext cx="147" cy="118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61" name="未知"/>
            <p:cNvSpPr/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31816" name="Group 90"/>
            <p:cNvGrpSpPr/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28763" name="Rectangle 91"/>
              <p:cNvSpPr>
                <a:spLocks noChangeArrowheads="true"/>
              </p:cNvSpPr>
              <p:nvPr/>
            </p:nvSpPr>
            <p:spPr bwMode="auto">
              <a:xfrm>
                <a:off x="1" y="-1"/>
                <a:ext cx="193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70">
                    <a:latin typeface="Tahoma" panose="020B0604030504040204" pitchFamily="34" charset="0"/>
                    <a:ea typeface="+mn-ea"/>
                  </a:rPr>
                  <a:t>ID/EX</a:t>
                </a:r>
                <a:endParaRPr lang="en-US" altLang="zh-CN" sz="127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28764" name="AutoShape 92"/>
              <p:cNvSpPr>
                <a:spLocks noChangeArrowheads="true"/>
              </p:cNvSpPr>
              <p:nvPr/>
            </p:nvSpPr>
            <p:spPr bwMode="auto">
              <a:xfrm>
                <a:off x="0" y="2097"/>
                <a:ext cx="193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28765" name="未知"/>
            <p:cNvSpPr/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768 h 768"/>
                <a:gd name="T2" fmla="*/ 96 w 96"/>
                <a:gd name="T3" fmla="*/ 0 h 768"/>
                <a:gd name="T4" fmla="*/ 0 w 96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66" name="Oval 94"/>
            <p:cNvSpPr>
              <a:spLocks noChangeArrowheads="true"/>
            </p:cNvSpPr>
            <p:nvPr/>
          </p:nvSpPr>
          <p:spPr bwMode="auto">
            <a:xfrm>
              <a:off x="2554" y="1470"/>
              <a:ext cx="47" cy="48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8767" name="未知"/>
            <p:cNvSpPr/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Penalties</a:t>
            </a:r>
            <a:endParaRPr lang="en-US" altLang="zh-CN" dirty="0"/>
          </a:p>
        </p:txBody>
      </p:sp>
      <p:sp>
        <p:nvSpPr>
          <p:cNvPr id="337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Branch Hazard Alternatives</a:t>
            </a:r>
            <a:endParaRPr lang="en-US" altLang="zh-CN"/>
          </a:p>
        </p:txBody>
      </p:sp>
      <p:sp>
        <p:nvSpPr>
          <p:cNvPr id="307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#1: Stall until branch direction is clear</a:t>
            </a:r>
            <a:endParaRPr lang="en-US" altLang="zh-CN"/>
          </a:p>
          <a:p>
            <a:r>
              <a:rPr lang="en-US" altLang="zh-CN"/>
              <a:t>#2: Predict Branch Not Taken</a:t>
            </a:r>
            <a:endParaRPr lang="en-US" altLang="zh-CN"/>
          </a:p>
          <a:p>
            <a:r>
              <a:rPr lang="en-US" altLang="zh-CN"/>
              <a:t>#3: Predict Branch Taken</a:t>
            </a:r>
            <a:endParaRPr lang="en-US" altLang="zh-CN"/>
          </a:p>
          <a:p>
            <a:r>
              <a:rPr lang="en-US" altLang="zh-CN"/>
              <a:t>#4: Delayed Branch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false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Untaken and Taken</a:t>
            </a:r>
            <a:r>
              <a:rPr lang="zh-CN" altLang="en-US"/>
              <a:t> </a:t>
            </a:r>
            <a:r>
              <a:rPr lang="en-US" altLang="zh-CN"/>
              <a:t>in a Predicted-not-taken</a:t>
            </a:r>
            <a:endParaRPr lang="zh-CN" altLang="en-US"/>
          </a:p>
        </p:txBody>
      </p:sp>
      <p:pic>
        <p:nvPicPr>
          <p:cNvPr id="36867" name="Picture 6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28650" y="2540134"/>
            <a:ext cx="7886700" cy="2922319"/>
          </a:xfrm>
        </p:spPr>
      </p:pic>
      <p:sp>
        <p:nvSpPr>
          <p:cNvPr id="5" name="Text Box 7"/>
          <p:cNvSpPr txBox="true">
            <a:spLocks noChangeArrowheads="true"/>
          </p:cNvSpPr>
          <p:nvPr/>
        </p:nvSpPr>
        <p:spPr bwMode="auto">
          <a:xfrm rot="19809003">
            <a:off x="2019636" y="3060869"/>
            <a:ext cx="1427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60" b="1" dirty="0">
                <a:solidFill>
                  <a:schemeClr val="accent2"/>
                </a:solidFill>
                <a:latin typeface="+mn-lt"/>
                <a:ea typeface="楷体_GB2312" pitchFamily="1" charset="-122"/>
              </a:rPr>
              <a:t>untaken</a:t>
            </a:r>
            <a:endParaRPr lang="en-US" altLang="zh-CN" sz="2860" b="1" dirty="0">
              <a:solidFill>
                <a:schemeClr val="accent2"/>
              </a:solidFill>
              <a:latin typeface="+mn-lt"/>
              <a:ea typeface="楷体_GB2312" pitchFamily="1" charset="-122"/>
            </a:endParaRPr>
          </a:p>
        </p:txBody>
      </p:sp>
      <p:sp>
        <p:nvSpPr>
          <p:cNvPr id="6" name="Text Box 8"/>
          <p:cNvSpPr txBox="true">
            <a:spLocks noChangeArrowheads="true"/>
          </p:cNvSpPr>
          <p:nvPr/>
        </p:nvSpPr>
        <p:spPr bwMode="auto">
          <a:xfrm rot="19809003">
            <a:off x="2293213" y="4692001"/>
            <a:ext cx="103663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60" b="1" dirty="0">
                <a:solidFill>
                  <a:schemeClr val="folHlink"/>
                </a:solidFill>
                <a:latin typeface="+mn-lt"/>
                <a:ea typeface="楷体_GB2312" pitchFamily="1" charset="-122"/>
              </a:rPr>
              <a:t>taken</a:t>
            </a:r>
            <a:endParaRPr lang="en-US" altLang="zh-CN" sz="2860" b="1" dirty="0">
              <a:solidFill>
                <a:schemeClr val="folHlink"/>
              </a:solidFill>
              <a:latin typeface="+mn-lt"/>
              <a:ea typeface="楷体_GB2312" pitchFamily="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Behavior of A Delayed Branch</a:t>
            </a:r>
            <a:endParaRPr lang="zh-CN" altLang="en-US"/>
          </a:p>
        </p:txBody>
      </p:sp>
      <p:pic>
        <p:nvPicPr>
          <p:cNvPr id="38915" name="Picture 4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28650" y="2549640"/>
            <a:ext cx="7886700" cy="2903307"/>
          </a:xfrm>
        </p:spPr>
      </p:pic>
      <p:sp>
        <p:nvSpPr>
          <p:cNvPr id="36871" name="Text Box 7"/>
          <p:cNvSpPr txBox="true">
            <a:spLocks noChangeArrowheads="true"/>
          </p:cNvSpPr>
          <p:nvPr/>
        </p:nvSpPr>
        <p:spPr bwMode="auto">
          <a:xfrm rot="19809003">
            <a:off x="2184436" y="3017547"/>
            <a:ext cx="1427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60" b="1" dirty="0">
                <a:solidFill>
                  <a:schemeClr val="accent2"/>
                </a:solidFill>
                <a:latin typeface="+mn-lt"/>
                <a:ea typeface="楷体_GB2312" pitchFamily="1" charset="-122"/>
              </a:rPr>
              <a:t>untaken</a:t>
            </a:r>
            <a:endParaRPr lang="en-US" altLang="zh-CN" sz="2860" b="1" dirty="0">
              <a:solidFill>
                <a:schemeClr val="accent2"/>
              </a:solidFill>
              <a:latin typeface="+mn-lt"/>
              <a:ea typeface="楷体_GB2312" pitchFamily="1" charset="-122"/>
            </a:endParaRPr>
          </a:p>
        </p:txBody>
      </p:sp>
      <p:sp>
        <p:nvSpPr>
          <p:cNvPr id="36872" name="Text Box 8"/>
          <p:cNvSpPr txBox="true">
            <a:spLocks noChangeArrowheads="true"/>
          </p:cNvSpPr>
          <p:nvPr/>
        </p:nvSpPr>
        <p:spPr bwMode="auto">
          <a:xfrm rot="19809003">
            <a:off x="2379698" y="4641251"/>
            <a:ext cx="103663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60" b="1" dirty="0">
                <a:solidFill>
                  <a:schemeClr val="folHlink"/>
                </a:solidFill>
                <a:latin typeface="+mn-lt"/>
                <a:ea typeface="楷体_GB2312" pitchFamily="1" charset="-122"/>
              </a:rPr>
              <a:t>taken</a:t>
            </a:r>
            <a:endParaRPr lang="en-US" altLang="zh-CN" sz="2860" b="1" dirty="0">
              <a:solidFill>
                <a:schemeClr val="folHlink"/>
              </a:solidFill>
              <a:latin typeface="+mn-lt"/>
              <a:ea typeface="楷体_GB2312" pitchFamily="1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Simplest Scheme: Predict as TAKEN</a:t>
            </a:r>
            <a:endParaRPr lang="en-US" altLang="zh-CN"/>
          </a:p>
        </p:txBody>
      </p:sp>
      <p:sp>
        <p:nvSpPr>
          <p:cNvPr id="4198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Average misprediction rate</a:t>
            </a:r>
            <a:endParaRPr lang="en-US" altLang="zh-CN" dirty="0"/>
          </a:p>
          <a:p>
            <a:pPr lvl="1"/>
            <a:r>
              <a:rPr lang="en-US" altLang="zh-CN" dirty="0"/>
              <a:t>TAKEN = UNTAKEN </a:t>
            </a:r>
            <a:endParaRPr lang="en-US" altLang="zh-CN" dirty="0"/>
          </a:p>
          <a:p>
            <a:pPr lvl="1"/>
            <a:r>
              <a:rPr lang="en-US" altLang="zh-CN" dirty="0"/>
              <a:t>For the SPEC programs is 34%</a:t>
            </a:r>
            <a:endParaRPr lang="en-US" altLang="zh-CN" dirty="0"/>
          </a:p>
          <a:p>
            <a:r>
              <a:rPr lang="en-US" altLang="zh-CN" dirty="0"/>
              <a:t>The misprediction rate for the SPEC ranges</a:t>
            </a:r>
            <a:endParaRPr lang="en-US" altLang="zh-CN" dirty="0"/>
          </a:p>
          <a:p>
            <a:pPr lvl="1"/>
            <a:r>
              <a:rPr lang="en-US" altLang="zh-CN" dirty="0"/>
              <a:t>From not very accurate (59%) to highly accurate (9%)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true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false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Papers reading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true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1st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true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2nd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true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3rd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true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Questions?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true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true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true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true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ypeText"/>
            <p:cNvSpPr txBox="true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2" name="TipText"/>
            <p:cNvSpPr txBox="true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en-US" altLang="zh-CN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  <a:endParaRPr lang="zh-CN" alt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  <p:custDataLst>
      <p:tags r:id="rId1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Direction-based Prediction</a:t>
            </a:r>
            <a:endParaRPr lang="en-US" altLang="zh-CN"/>
          </a:p>
        </p:txBody>
      </p:sp>
      <p:sp>
        <p:nvSpPr>
          <p:cNvPr id="4301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 on the basis of branch direction</a:t>
            </a:r>
            <a:endParaRPr lang="en-US" altLang="zh-CN" dirty="0"/>
          </a:p>
          <a:p>
            <a:pPr lvl="1"/>
            <a:r>
              <a:rPr lang="en-US" altLang="zh-CN" dirty="0"/>
              <a:t>Backward-going branches to be TAKEN </a:t>
            </a:r>
            <a:endParaRPr lang="en-US" altLang="zh-CN" dirty="0"/>
          </a:p>
          <a:p>
            <a:pPr lvl="1"/>
            <a:r>
              <a:rPr lang="en-US" altLang="zh-CN" dirty="0"/>
              <a:t>Forward-going branches to be NOT TAKEN</a:t>
            </a:r>
            <a:endParaRPr lang="en-US" altLang="zh-CN" dirty="0"/>
          </a:p>
          <a:p>
            <a:pPr lvl="1"/>
            <a:r>
              <a:rPr lang="en-US" altLang="zh-CN" dirty="0"/>
              <a:t>Misprediction rate: 30% ~ 40%</a:t>
            </a:r>
            <a:endParaRPr lang="en-US" altLang="zh-CN" dirty="0"/>
          </a:p>
          <a:p>
            <a:r>
              <a:rPr lang="en-US" altLang="zh-CN" dirty="0"/>
              <a:t>An enhanced direction-based prediction</a:t>
            </a:r>
            <a:endParaRPr lang="en-US" altLang="zh-CN" dirty="0"/>
          </a:p>
          <a:p>
            <a:pPr lvl="1"/>
            <a:r>
              <a:rPr lang="en-US" altLang="zh-CN" dirty="0"/>
              <a:t>Uses program context information</a:t>
            </a:r>
            <a:endParaRPr lang="en-US" altLang="zh-CN" dirty="0"/>
          </a:p>
          <a:p>
            <a:pPr lvl="2"/>
            <a:r>
              <a:rPr lang="en-US" altLang="zh-CN" dirty="0"/>
              <a:t>Using previous branch information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Profile-based Prediction</a:t>
            </a:r>
            <a:endParaRPr lang="en-US" altLang="zh-CN"/>
          </a:p>
        </p:txBody>
      </p:sp>
      <p:sp>
        <p:nvSpPr>
          <p:cNvPr id="4505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 branches on the basis of profile information collected from earlier runs</a:t>
            </a:r>
            <a:endParaRPr lang="en-US" altLang="zh-CN" dirty="0"/>
          </a:p>
          <a:p>
            <a:pPr lvl="1"/>
            <a:r>
              <a:rPr lang="en-US" altLang="zh-CN" dirty="0"/>
              <a:t>An individual branch is often highly biased toward taken or untaken</a:t>
            </a:r>
            <a:endParaRPr lang="en-US" altLang="zh-CN" dirty="0"/>
          </a:p>
          <a:p>
            <a:pPr lvl="1"/>
            <a:r>
              <a:rPr lang="en-US" altLang="zh-CN" dirty="0"/>
              <a:t>INPUT sensitive</a:t>
            </a:r>
            <a:endParaRPr lang="en-US" altLang="zh-CN" dirty="0"/>
          </a:p>
          <a:p>
            <a:r>
              <a:rPr lang="en-US" altLang="zh-CN" dirty="0"/>
              <a:t>Varies widely</a:t>
            </a:r>
            <a:endParaRPr lang="en-US" altLang="zh-CN" dirty="0"/>
          </a:p>
          <a:p>
            <a:pPr lvl="1"/>
            <a:r>
              <a:rPr lang="en-US" altLang="zh-CN" dirty="0"/>
              <a:t>The FP, an average rate of 9% with a standard deviation of 4%</a:t>
            </a:r>
            <a:endParaRPr lang="en-US" altLang="zh-CN" dirty="0"/>
          </a:p>
          <a:p>
            <a:pPr lvl="1"/>
            <a:r>
              <a:rPr lang="en-US" altLang="zh-CN" dirty="0"/>
              <a:t>The integer, an average rate of 15% with a standard deviation of 5%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Profile-based Predictor : Misprediction</a:t>
            </a:r>
            <a:endParaRPr lang="en-US" altLang="zh-CN"/>
          </a:p>
        </p:txBody>
      </p:sp>
      <p:graphicFrame>
        <p:nvGraphicFramePr>
          <p:cNvPr id="2" name="Object 4"/>
          <p:cNvGraphicFramePr>
            <a:graphicFrameLocks noGrp="true" noChangeAspect="true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Instructions Between Misprediction</a:t>
            </a:r>
            <a:endParaRPr lang="en-US" altLang="zh-CN" dirty="0"/>
          </a:p>
        </p:txBody>
      </p:sp>
      <p:graphicFrame>
        <p:nvGraphicFramePr>
          <p:cNvPr id="2" name="Object 4"/>
          <p:cNvGraphicFramePr>
            <a:graphicFrameLocks noGrp="true" noChangeAspect="true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Next …</a:t>
            </a:r>
            <a:endParaRPr lang="en-US" altLang="zh-CN" dirty="0"/>
          </a:p>
        </p:txBody>
      </p:sp>
      <p:sp>
        <p:nvSpPr>
          <p:cNvPr id="49155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The Simplest Dynamic Branch Prediction – Branch-Prediction Buffer (BPB)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General Dynamic Branch Prediction</a:t>
            </a:r>
            <a:endParaRPr lang="en-US" altLang="zh-CN" dirty="0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10005" y="2022438"/>
            <a:ext cx="7467292" cy="3933886"/>
            <a:chOff x="0" y="0"/>
            <a:chExt cx="5166" cy="1928"/>
          </a:xfrm>
        </p:grpSpPr>
        <p:sp>
          <p:nvSpPr>
            <p:cNvPr id="18" name="Oval 5"/>
            <p:cNvSpPr>
              <a:spLocks noChangeArrowheads="true"/>
            </p:cNvSpPr>
            <p:nvPr/>
          </p:nvSpPr>
          <p:spPr bwMode="auto">
            <a:xfrm>
              <a:off x="1801" y="0"/>
              <a:ext cx="1392" cy="885"/>
            </a:xfrm>
            <a:prstGeom prst="ellipse">
              <a:avLst/>
            </a:prstGeom>
            <a:gradFill rotWithShape="false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true"/>
            </a:gra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Branch</a:t>
              </a:r>
              <a:endParaRPr lang="en-US" altLang="zh-CN" sz="1905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Predictor</a:t>
              </a:r>
              <a:endParaRPr lang="en-US" altLang="zh-CN" sz="1905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 Box 6"/>
            <p:cNvSpPr txBox="true">
              <a:spLocks noChangeArrowheads="true"/>
            </p:cNvSpPr>
            <p:nvPr/>
          </p:nvSpPr>
          <p:spPr bwMode="auto">
            <a:xfrm>
              <a:off x="0" y="195"/>
              <a:ext cx="1248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Incoming Branches</a:t>
              </a:r>
              <a:endParaRPr lang="en-US" altLang="zh-CN" sz="1905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Address }</a:t>
              </a:r>
              <a:endParaRPr lang="en-US" altLang="zh-CN" sz="1905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Text Box 7"/>
            <p:cNvSpPr txBox="true">
              <a:spLocks noChangeArrowheads="true"/>
            </p:cNvSpPr>
            <p:nvPr/>
          </p:nvSpPr>
          <p:spPr bwMode="auto">
            <a:xfrm>
              <a:off x="3682" y="350"/>
              <a:ext cx="146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Prediction</a:t>
              </a:r>
              <a:endParaRPr lang="en-US" altLang="zh-CN" sz="1905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Address, Value }</a:t>
              </a:r>
              <a:endParaRPr lang="en-US" altLang="zh-CN" sz="1905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Line 8"/>
            <p:cNvSpPr>
              <a:spLocks noChangeShapeType="true"/>
            </p:cNvSpPr>
            <p:nvPr/>
          </p:nvSpPr>
          <p:spPr bwMode="auto">
            <a:xfrm flipV="true">
              <a:off x="1192" y="482"/>
              <a:ext cx="609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Line 9"/>
            <p:cNvSpPr>
              <a:spLocks noChangeShapeType="true"/>
            </p:cNvSpPr>
            <p:nvPr/>
          </p:nvSpPr>
          <p:spPr bwMode="auto">
            <a:xfrm flipV="true">
              <a:off x="3193" y="482"/>
              <a:ext cx="584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Text Box 10"/>
            <p:cNvSpPr txBox="true">
              <a:spLocks noChangeArrowheads="true"/>
            </p:cNvSpPr>
            <p:nvPr/>
          </p:nvSpPr>
          <p:spPr bwMode="auto">
            <a:xfrm>
              <a:off x="3706" y="1393"/>
              <a:ext cx="146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Corrections</a:t>
              </a:r>
              <a:endParaRPr lang="en-US" altLang="zh-CN" sz="1905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{ Address, Value }</a:t>
              </a:r>
              <a:endParaRPr lang="en-US" altLang="zh-CN" sz="1905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AutoShape 11"/>
            <p:cNvSpPr>
              <a:spLocks noChangeArrowheads="true"/>
            </p:cNvSpPr>
            <p:nvPr/>
          </p:nvSpPr>
          <p:spPr bwMode="auto">
            <a:xfrm>
              <a:off x="1735" y="1146"/>
              <a:ext cx="1584" cy="782"/>
            </a:xfrm>
            <a:prstGeom prst="flowChartInternalStorage">
              <a:avLst/>
            </a:prstGeom>
            <a:solidFill>
              <a:srgbClr val="A6F6E5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History </a:t>
              </a:r>
              <a:endParaRPr lang="en-US" altLang="zh-CN" sz="1905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Information </a:t>
              </a:r>
              <a:endParaRPr lang="en-US" altLang="zh-CN" sz="1905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 flipH="true" flipV="true">
              <a:off x="3322" y="1554"/>
              <a:ext cx="454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V="true">
              <a:off x="2507" y="874"/>
              <a:ext cx="0" cy="272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 Principles</a:t>
            </a:r>
            <a:endParaRPr lang="en-US" altLang="zh-CN"/>
          </a:p>
        </p:txBody>
      </p:sp>
      <p:graphicFrame>
        <p:nvGraphicFramePr>
          <p:cNvPr id="12" name="Group 4"/>
          <p:cNvGraphicFramePr/>
          <p:nvPr/>
        </p:nvGraphicFramePr>
        <p:xfrm>
          <a:off x="457199" y="1050926"/>
          <a:ext cx="8229599" cy="5451475"/>
        </p:xfrm>
        <a:graphic>
          <a:graphicData uri="http://schemas.openxmlformats.org/drawingml/2006/table">
            <a:tbl>
              <a:tblPr/>
              <a:tblGrid>
                <a:gridCol w="3188351"/>
                <a:gridCol w="5041248"/>
              </a:tblGrid>
              <a:tr h="55732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Predictor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37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Predictor 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5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lower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32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bits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32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of the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branch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1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1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Predictor 2</a:t>
                      </a:r>
                      <a:r>
                        <a:rPr kumimoji="0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72573" marR="72573" marT="36300" marB="36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49"/>
          <p:cNvSpPr>
            <a:spLocks noChangeShapeType="true"/>
          </p:cNvSpPr>
          <p:nvPr/>
        </p:nvSpPr>
        <p:spPr bwMode="auto">
          <a:xfrm flipV="true">
            <a:off x="1839357" y="4662567"/>
            <a:ext cx="1781993" cy="7317"/>
          </a:xfrm>
          <a:prstGeom prst="line">
            <a:avLst/>
          </a:prstGeom>
          <a:noFill/>
          <a:ln w="57150" cmpd="sng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30">
              <a:latin typeface="+mn-lt"/>
              <a:ea typeface="+mn-ea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1-bit BPB Scheme</a:t>
            </a:r>
            <a:endParaRPr lang="en-US" altLang="zh-CN"/>
          </a:p>
        </p:txBody>
      </p:sp>
      <p:sp>
        <p:nvSpPr>
          <p:cNvPr id="52228" name="Rectangle 4"/>
          <p:cNvSpPr>
            <a:spLocks noGrp="true" noChangeArrowheads="true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Prediction accuracy is about 80%</a:t>
            </a:r>
            <a:endParaRPr lang="en-US" altLang="zh-CN"/>
          </a:p>
          <a:p>
            <a:pPr lvl="1"/>
            <a:r>
              <a:rPr lang="en-US" altLang="zh-CN"/>
              <a:t>Almost all loop will predict incorrectly twice</a:t>
            </a:r>
            <a:endParaRPr lang="en-US" altLang="zh-CN" dirty="0"/>
          </a:p>
        </p:txBody>
      </p:sp>
      <p:graphicFrame>
        <p:nvGraphicFramePr>
          <p:cNvPr id="8" name="Object 3"/>
          <p:cNvGraphicFramePr>
            <a:graphicFrameLocks noChangeAspect="true"/>
          </p:cNvGraphicFramePr>
          <p:nvPr/>
        </p:nvGraphicFramePr>
        <p:xfrm>
          <a:off x="844475" y="3052007"/>
          <a:ext cx="7455050" cy="280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374900" imgH="892175" progId="Word.Picture.8">
                  <p:embed/>
                </p:oleObj>
              </mc:Choice>
              <mc:Fallback>
                <p:oleObj name="" r:id="rId1" imgW="2374900" imgH="892175" progId="Word.Picture.8">
                  <p:embed/>
                  <p:pic>
                    <p:nvPicPr>
                      <p:cNvPr id="0" name="Object 3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475" y="3052007"/>
                        <a:ext cx="7455050" cy="280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2-bit Scheme</a:t>
            </a:r>
            <a:endParaRPr lang="en-US" altLang="zh-CN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628650" y="1825626"/>
            <a:ext cx="7886700" cy="4351338"/>
            <a:chOff x="0" y="0"/>
            <a:chExt cx="4327" cy="2544"/>
          </a:xfrm>
        </p:grpSpPr>
        <p:sp>
          <p:nvSpPr>
            <p:cNvPr id="7" name="Arc 4"/>
            <p:cNvSpPr/>
            <p:nvPr/>
          </p:nvSpPr>
          <p:spPr bwMode="auto">
            <a:xfrm>
              <a:off x="244" y="0"/>
              <a:ext cx="1148" cy="51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fals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" name="Oval 5"/>
            <p:cNvSpPr>
              <a:spLocks noChangeArrowheads="true"/>
            </p:cNvSpPr>
            <p:nvPr/>
          </p:nvSpPr>
          <p:spPr bwMode="auto">
            <a:xfrm>
              <a:off x="0" y="432"/>
              <a:ext cx="1632" cy="672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11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" name="Oval 6"/>
            <p:cNvSpPr>
              <a:spLocks noChangeArrowheads="true"/>
            </p:cNvSpPr>
            <p:nvPr/>
          </p:nvSpPr>
          <p:spPr bwMode="auto">
            <a:xfrm>
              <a:off x="0" y="1458"/>
              <a:ext cx="1632" cy="67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01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" name="Oval 7"/>
            <p:cNvSpPr>
              <a:spLocks noChangeArrowheads="true"/>
            </p:cNvSpPr>
            <p:nvPr/>
          </p:nvSpPr>
          <p:spPr bwMode="auto">
            <a:xfrm>
              <a:off x="2640" y="1458"/>
              <a:ext cx="1632" cy="67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00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" name="Oval 8"/>
            <p:cNvSpPr>
              <a:spLocks noChangeArrowheads="true"/>
            </p:cNvSpPr>
            <p:nvPr/>
          </p:nvSpPr>
          <p:spPr bwMode="auto">
            <a:xfrm>
              <a:off x="2640" y="432"/>
              <a:ext cx="1632" cy="672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10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" name="Line 9"/>
            <p:cNvSpPr>
              <a:spLocks noChangeShapeType="true"/>
            </p:cNvSpPr>
            <p:nvPr/>
          </p:nvSpPr>
          <p:spPr bwMode="auto">
            <a:xfrm>
              <a:off x="1584" y="624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3" name="Line 10"/>
            <p:cNvSpPr>
              <a:spLocks noChangeShapeType="true"/>
            </p:cNvSpPr>
            <p:nvPr/>
          </p:nvSpPr>
          <p:spPr bwMode="auto">
            <a:xfrm>
              <a:off x="1584" y="1650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4" name="Line 11"/>
            <p:cNvSpPr>
              <a:spLocks noChangeShapeType="true"/>
            </p:cNvSpPr>
            <p:nvPr/>
          </p:nvSpPr>
          <p:spPr bwMode="auto">
            <a:xfrm flipH="true">
              <a:off x="1584" y="912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5" name="Line 12"/>
            <p:cNvSpPr>
              <a:spLocks noChangeShapeType="true"/>
            </p:cNvSpPr>
            <p:nvPr/>
          </p:nvSpPr>
          <p:spPr bwMode="auto">
            <a:xfrm flipH="true">
              <a:off x="1584" y="1938"/>
              <a:ext cx="1104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16" name="Text Box 13"/>
            <p:cNvSpPr txBox="true">
              <a:spLocks noChangeArrowheads="true"/>
            </p:cNvSpPr>
            <p:nvPr/>
          </p:nvSpPr>
          <p:spPr bwMode="auto">
            <a:xfrm>
              <a:off x="1897" y="911"/>
              <a:ext cx="50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7" name="Text Box 14"/>
            <p:cNvSpPr txBox="true">
              <a:spLocks noChangeArrowheads="true"/>
            </p:cNvSpPr>
            <p:nvPr/>
          </p:nvSpPr>
          <p:spPr bwMode="auto">
            <a:xfrm>
              <a:off x="1897" y="1936"/>
              <a:ext cx="50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8" name="Text Box 15"/>
            <p:cNvSpPr txBox="true">
              <a:spLocks noChangeArrowheads="true"/>
            </p:cNvSpPr>
            <p:nvPr/>
          </p:nvSpPr>
          <p:spPr bwMode="auto">
            <a:xfrm>
              <a:off x="1721" y="334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 dirty="0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 dirty="0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9" name="Line 16"/>
            <p:cNvSpPr>
              <a:spLocks noChangeShapeType="true"/>
            </p:cNvSpPr>
            <p:nvPr/>
          </p:nvSpPr>
          <p:spPr bwMode="auto">
            <a:xfrm>
              <a:off x="3456" y="1114"/>
              <a:ext cx="0" cy="34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0" name="Line 17"/>
            <p:cNvSpPr>
              <a:spLocks noChangeShapeType="true"/>
            </p:cNvSpPr>
            <p:nvPr/>
          </p:nvSpPr>
          <p:spPr bwMode="auto">
            <a:xfrm flipV="true">
              <a:off x="816" y="1114"/>
              <a:ext cx="0" cy="344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1" name="Text Box 18"/>
            <p:cNvSpPr txBox="true">
              <a:spLocks noChangeArrowheads="true"/>
            </p:cNvSpPr>
            <p:nvPr/>
          </p:nvSpPr>
          <p:spPr bwMode="auto">
            <a:xfrm>
              <a:off x="266" y="1103"/>
              <a:ext cx="50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2" name="Text Box 19"/>
            <p:cNvSpPr txBox="true">
              <a:spLocks noChangeArrowheads="true"/>
            </p:cNvSpPr>
            <p:nvPr/>
          </p:nvSpPr>
          <p:spPr bwMode="auto">
            <a:xfrm>
              <a:off x="3542" y="1103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3" name="Text Box 20"/>
            <p:cNvSpPr txBox="true">
              <a:spLocks noChangeArrowheads="true"/>
            </p:cNvSpPr>
            <p:nvPr/>
          </p:nvSpPr>
          <p:spPr bwMode="auto">
            <a:xfrm>
              <a:off x="1758" y="1361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4" name="Arc 21"/>
            <p:cNvSpPr/>
            <p:nvPr/>
          </p:nvSpPr>
          <p:spPr bwMode="auto">
            <a:xfrm flipV="true">
              <a:off x="2884" y="2025"/>
              <a:ext cx="1148" cy="51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fals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25" name="Text Box 22"/>
            <p:cNvSpPr txBox="true">
              <a:spLocks noChangeArrowheads="true"/>
            </p:cNvSpPr>
            <p:nvPr/>
          </p:nvSpPr>
          <p:spPr bwMode="auto">
            <a:xfrm>
              <a:off x="3063" y="2128"/>
              <a:ext cx="78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6" name="Text Box 23"/>
            <p:cNvSpPr txBox="true">
              <a:spLocks noChangeArrowheads="true"/>
            </p:cNvSpPr>
            <p:nvPr/>
          </p:nvSpPr>
          <p:spPr bwMode="auto">
            <a:xfrm>
              <a:off x="563" y="143"/>
              <a:ext cx="50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 Prediction Accuracy</a:t>
            </a:r>
            <a:endParaRPr lang="en-US" altLang="zh-CN"/>
          </a:p>
        </p:txBody>
      </p:sp>
      <p:sp>
        <p:nvSpPr>
          <p:cNvPr id="5529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Accuracy: 4K-entry 2-bits BPB, SPEC89, IBM Power</a:t>
            </a:r>
            <a:endParaRPr lang="en-US" altLang="zh-CN" dirty="0"/>
          </a:p>
          <a:p>
            <a:pPr lvl="1"/>
            <a:r>
              <a:rPr lang="en-US" altLang="zh-CN" dirty="0"/>
              <a:t>Accuracy: 82% ~ 99%</a:t>
            </a:r>
            <a:endParaRPr lang="en-US" altLang="zh-CN" dirty="0"/>
          </a:p>
          <a:p>
            <a:pPr lvl="1"/>
            <a:r>
              <a:rPr lang="en-US" altLang="zh-CN" dirty="0"/>
              <a:t>Integer average 11%</a:t>
            </a:r>
            <a:endParaRPr lang="en-US" altLang="zh-CN" dirty="0"/>
          </a:p>
          <a:p>
            <a:pPr lvl="2"/>
            <a:r>
              <a:rPr lang="en-US" altLang="zh-CN" dirty="0" err="1"/>
              <a:t>gcc</a:t>
            </a:r>
            <a:r>
              <a:rPr lang="en-US" altLang="zh-CN" dirty="0"/>
              <a:t>, espresso, </a:t>
            </a:r>
            <a:r>
              <a:rPr lang="en-US" altLang="zh-CN" dirty="0" err="1"/>
              <a:t>eqntott</a:t>
            </a:r>
            <a:r>
              <a:rPr lang="en-US" altLang="zh-CN" dirty="0"/>
              <a:t>, li</a:t>
            </a:r>
            <a:endParaRPr lang="en-US" altLang="zh-CN" dirty="0"/>
          </a:p>
          <a:p>
            <a:pPr lvl="1"/>
            <a:r>
              <a:rPr lang="en-US" altLang="zh-CN" dirty="0"/>
              <a:t>FP average 4%</a:t>
            </a:r>
            <a:endParaRPr lang="en-US" altLang="zh-CN" dirty="0"/>
          </a:p>
          <a:p>
            <a:pPr lvl="2"/>
            <a:r>
              <a:rPr lang="en-US" altLang="zh-CN" dirty="0"/>
              <a:t>nasa7, matrix300, </a:t>
            </a:r>
            <a:r>
              <a:rPr lang="en-US" altLang="zh-CN" dirty="0" err="1"/>
              <a:t>tomcatv</a:t>
            </a:r>
            <a:endParaRPr lang="en-US" altLang="zh-CN" dirty="0"/>
          </a:p>
          <a:p>
            <a:r>
              <a:rPr lang="en-US" altLang="zh-CN" dirty="0"/>
              <a:t>Why they are deference?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54000" y="138113"/>
            <a:ext cx="8723313" cy="773112"/>
          </a:xfrm>
        </p:spPr>
        <p:txBody>
          <a:bodyPr/>
          <a:lstStyle/>
          <a:p>
            <a:r>
              <a:rPr lang="en-US" altLang="zh-CN"/>
              <a:t>Berkeley RISC Chips</a:t>
            </a:r>
            <a:endParaRPr lang="en-US" altLang="zh-CN"/>
          </a:p>
        </p:txBody>
      </p:sp>
      <p:sp>
        <p:nvSpPr>
          <p:cNvPr id="76803" name="Rectangle 3"/>
          <p:cNvSpPr>
            <a:spLocks noGrp="true" noChangeArrowheads="true"/>
          </p:cNvSpPr>
          <p:nvPr>
            <p:ph type="body" sz="half" idx="1"/>
          </p:nvPr>
        </p:nvSpPr>
        <p:spPr>
          <a:xfrm>
            <a:off x="253999" y="1050925"/>
            <a:ext cx="4930560" cy="5397500"/>
          </a:xfrm>
        </p:spPr>
        <p:txBody>
          <a:bodyPr/>
          <a:lstStyle/>
          <a:p>
            <a:r>
              <a:rPr lang="en-US" altLang="zh-CN" sz="2800" dirty="0"/>
              <a:t>RISC-I (1982)</a:t>
            </a:r>
            <a:endParaRPr lang="en-US" altLang="zh-CN" sz="2800" dirty="0"/>
          </a:p>
          <a:p>
            <a:pPr lvl="1"/>
            <a:r>
              <a:rPr lang="en-US" altLang="zh-CN" sz="2400" dirty="0"/>
              <a:t>Contains 44,420 transistors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Fabbed</a:t>
            </a:r>
            <a:r>
              <a:rPr lang="en-US" altLang="zh-CN" sz="2400" dirty="0"/>
              <a:t> in 5 µm NMOS, ran at 1 MHz with a die area of 77 mm2</a:t>
            </a:r>
            <a:endParaRPr lang="en-US" altLang="zh-CN" sz="2400" dirty="0"/>
          </a:p>
          <a:p>
            <a:pPr lvl="1"/>
            <a:r>
              <a:rPr lang="en-US" altLang="zh-CN" sz="2400" dirty="0"/>
              <a:t>This chip is probably the first VLSI</a:t>
            </a:r>
            <a:endParaRPr lang="en-US" altLang="zh-CN" sz="2400" dirty="0"/>
          </a:p>
          <a:p>
            <a:r>
              <a:rPr lang="en-US" altLang="zh-CN" sz="2800" dirty="0"/>
              <a:t>RISC RISC-II (1983)</a:t>
            </a:r>
            <a:endParaRPr lang="en-US" altLang="zh-CN" sz="2800" dirty="0"/>
          </a:p>
          <a:p>
            <a:pPr lvl="1"/>
            <a:r>
              <a:rPr lang="en-US" altLang="zh-CN" sz="2400" dirty="0"/>
              <a:t>Contains 40,760 transistors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Fabbed</a:t>
            </a:r>
            <a:r>
              <a:rPr lang="en-US" altLang="zh-CN" sz="2400" dirty="0"/>
              <a:t> in 3 µm NMOS, ran at 3 MHz, and the die size is 60 mm2</a:t>
            </a:r>
            <a:endParaRPr lang="en-US" altLang="zh-CN" sz="2400" dirty="0"/>
          </a:p>
        </p:txBody>
      </p:sp>
      <p:pic>
        <p:nvPicPr>
          <p:cNvPr id="76804" name="Picture 4"/>
          <p:cNvPicPr>
            <a:picLocks noGrp="true" noChangeAspect="true" noChangeArrowheads="true"/>
          </p:cNvPicPr>
          <p:nvPr>
            <p:ph sz="quarter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5263475" y="1189607"/>
            <a:ext cx="3291563" cy="2466405"/>
          </a:xfrm>
        </p:spPr>
      </p:pic>
      <p:pic>
        <p:nvPicPr>
          <p:cNvPr id="76805" name="Picture 5"/>
          <p:cNvPicPr>
            <a:picLocks noGrp="true" noChangeAspect="true" noChangeArrowheads="true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5189896" y="3913189"/>
            <a:ext cx="3785829" cy="2159138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2020/10/27 Tuesday</a:t>
            </a:r>
            <a:endParaRPr lang="zh-CN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zh-CN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0A980-688F-4768-971F-D57ABEC8A784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Mispredictions</a:t>
            </a:r>
            <a:endParaRPr lang="en-US" altLang="zh-CN"/>
          </a:p>
        </p:txBody>
      </p:sp>
      <p:graphicFrame>
        <p:nvGraphicFramePr>
          <p:cNvPr id="2" name="Object 3"/>
          <p:cNvGraphicFramePr>
            <a:graphicFrameLocks noGrp="true" noChangeAspect="true"/>
          </p:cNvGraphicFramePr>
          <p:nvPr>
            <p:ph idx="1"/>
          </p:nvPr>
        </p:nvGraphicFramePr>
        <p:xfrm>
          <a:off x="457200" y="1050925"/>
          <a:ext cx="8229600" cy="541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The 2-bit Scheme</a:t>
            </a:r>
            <a:r>
              <a:rPr lang="en-US" altLang="zh-CN" dirty="0"/>
              <a:t>: an Alternative</a:t>
            </a:r>
            <a:endParaRPr lang="zh-CN" altLang="en-US" dirty="0"/>
          </a:p>
        </p:txBody>
      </p:sp>
      <p:grpSp>
        <p:nvGrpSpPr>
          <p:cNvPr id="57347" name="Group 3"/>
          <p:cNvGrpSpPr/>
          <p:nvPr/>
        </p:nvGrpSpPr>
        <p:grpSpPr bwMode="auto">
          <a:xfrm>
            <a:off x="266700" y="2106613"/>
            <a:ext cx="8483600" cy="3995737"/>
            <a:chOff x="0" y="0"/>
            <a:chExt cx="10680" cy="6358"/>
          </a:xfrm>
        </p:grpSpPr>
        <p:sp>
          <p:nvSpPr>
            <p:cNvPr id="58372" name="Arc 4"/>
            <p:cNvSpPr/>
            <p:nvPr/>
          </p:nvSpPr>
          <p:spPr bwMode="auto">
            <a:xfrm>
              <a:off x="610" y="0"/>
              <a:ext cx="2870" cy="12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fals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73" name="Oval 5"/>
            <p:cNvSpPr>
              <a:spLocks noChangeArrowheads="true"/>
            </p:cNvSpPr>
            <p:nvPr/>
          </p:nvSpPr>
          <p:spPr bwMode="auto">
            <a:xfrm>
              <a:off x="0" y="1081"/>
              <a:ext cx="4081" cy="1680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11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74" name="Oval 6"/>
            <p:cNvSpPr>
              <a:spLocks noChangeArrowheads="true"/>
            </p:cNvSpPr>
            <p:nvPr/>
          </p:nvSpPr>
          <p:spPr bwMode="auto">
            <a:xfrm>
              <a:off x="0" y="3645"/>
              <a:ext cx="4081" cy="168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01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75" name="Oval 7"/>
            <p:cNvSpPr>
              <a:spLocks noChangeArrowheads="true"/>
            </p:cNvSpPr>
            <p:nvPr/>
          </p:nvSpPr>
          <p:spPr bwMode="auto">
            <a:xfrm>
              <a:off x="6599" y="3645"/>
              <a:ext cx="4081" cy="168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00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76" name="Oval 8"/>
            <p:cNvSpPr>
              <a:spLocks noChangeArrowheads="true"/>
            </p:cNvSpPr>
            <p:nvPr/>
          </p:nvSpPr>
          <p:spPr bwMode="auto">
            <a:xfrm>
              <a:off x="6599" y="1081"/>
              <a:ext cx="4081" cy="1680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Predict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10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77" name="Line 9"/>
            <p:cNvSpPr>
              <a:spLocks noChangeShapeType="true"/>
            </p:cNvSpPr>
            <p:nvPr/>
          </p:nvSpPr>
          <p:spPr bwMode="auto">
            <a:xfrm>
              <a:off x="3959" y="1561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78" name="Line 10"/>
            <p:cNvSpPr>
              <a:spLocks noChangeShapeType="true"/>
            </p:cNvSpPr>
            <p:nvPr/>
          </p:nvSpPr>
          <p:spPr bwMode="auto">
            <a:xfrm>
              <a:off x="3959" y="4125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79" name="Line 11"/>
            <p:cNvSpPr>
              <a:spLocks noChangeShapeType="true"/>
            </p:cNvSpPr>
            <p:nvPr/>
          </p:nvSpPr>
          <p:spPr bwMode="auto">
            <a:xfrm flipH="true">
              <a:off x="3959" y="2281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80" name="Line 12"/>
            <p:cNvSpPr>
              <a:spLocks noChangeShapeType="true"/>
            </p:cNvSpPr>
            <p:nvPr/>
          </p:nvSpPr>
          <p:spPr bwMode="auto">
            <a:xfrm flipH="true">
              <a:off x="3959" y="4845"/>
              <a:ext cx="276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81" name="Text Box 13"/>
            <p:cNvSpPr txBox="true">
              <a:spLocks noChangeArrowheads="true"/>
            </p:cNvSpPr>
            <p:nvPr/>
          </p:nvSpPr>
          <p:spPr bwMode="auto">
            <a:xfrm>
              <a:off x="4742" y="2276"/>
              <a:ext cx="1263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82" name="Text Box 14"/>
            <p:cNvSpPr txBox="true">
              <a:spLocks noChangeArrowheads="true"/>
            </p:cNvSpPr>
            <p:nvPr/>
          </p:nvSpPr>
          <p:spPr bwMode="auto">
            <a:xfrm>
              <a:off x="4742" y="4840"/>
              <a:ext cx="1263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83" name="Text Box 15"/>
            <p:cNvSpPr txBox="true">
              <a:spLocks noChangeArrowheads="true"/>
            </p:cNvSpPr>
            <p:nvPr/>
          </p:nvSpPr>
          <p:spPr bwMode="auto">
            <a:xfrm>
              <a:off x="4307" y="836"/>
              <a:ext cx="1951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84" name="Line 16"/>
            <p:cNvSpPr>
              <a:spLocks noChangeShapeType="true"/>
            </p:cNvSpPr>
            <p:nvPr/>
          </p:nvSpPr>
          <p:spPr bwMode="auto">
            <a:xfrm flipH="true">
              <a:off x="3629" y="2786"/>
              <a:ext cx="5012" cy="107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85" name="Line 17"/>
            <p:cNvSpPr>
              <a:spLocks noChangeShapeType="true"/>
            </p:cNvSpPr>
            <p:nvPr/>
          </p:nvSpPr>
          <p:spPr bwMode="auto">
            <a:xfrm flipV="true">
              <a:off x="2042" y="2496"/>
              <a:ext cx="5214" cy="1149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86" name="Text Box 18"/>
            <p:cNvSpPr txBox="true">
              <a:spLocks noChangeArrowheads="true"/>
            </p:cNvSpPr>
            <p:nvPr/>
          </p:nvSpPr>
          <p:spPr bwMode="auto">
            <a:xfrm>
              <a:off x="2720" y="2718"/>
              <a:ext cx="1261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87" name="Text Box 19"/>
            <p:cNvSpPr txBox="true">
              <a:spLocks noChangeArrowheads="true"/>
            </p:cNvSpPr>
            <p:nvPr/>
          </p:nvSpPr>
          <p:spPr bwMode="auto">
            <a:xfrm>
              <a:off x="6801" y="3059"/>
              <a:ext cx="194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88" name="Text Box 20"/>
            <p:cNvSpPr txBox="true">
              <a:spLocks noChangeArrowheads="true"/>
            </p:cNvSpPr>
            <p:nvPr/>
          </p:nvSpPr>
          <p:spPr bwMode="auto">
            <a:xfrm>
              <a:off x="4403" y="3400"/>
              <a:ext cx="1951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89" name="Arc 21"/>
            <p:cNvSpPr/>
            <p:nvPr/>
          </p:nvSpPr>
          <p:spPr bwMode="auto">
            <a:xfrm flipV="true">
              <a:off x="7211" y="5062"/>
              <a:ext cx="2870" cy="12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3200"/>
                <a:gd name="T1" fmla="*/ 22983 h 23303"/>
                <a:gd name="T2" fmla="*/ 43133 w 43200"/>
                <a:gd name="T3" fmla="*/ 23303 h 23303"/>
                <a:gd name="T4" fmla="*/ 21600 w 43200"/>
                <a:gd name="T5" fmla="*/ 21600 h 2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03" fill="non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</a:path>
                <a:path w="43200" h="23303" stroke="false" extrusionOk="false">
                  <a:moveTo>
                    <a:pt x="44" y="22982"/>
                  </a:moveTo>
                  <a:cubicBezTo>
                    <a:pt x="14" y="22522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168"/>
                    <a:pt x="43177" y="22736"/>
                    <a:pt x="43132" y="233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58390" name="Text Box 22"/>
            <p:cNvSpPr txBox="true">
              <a:spLocks noChangeArrowheads="true"/>
            </p:cNvSpPr>
            <p:nvPr/>
          </p:nvSpPr>
          <p:spPr bwMode="auto">
            <a:xfrm>
              <a:off x="7662" y="5320"/>
              <a:ext cx="1951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Not 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391" name="Text Box 23"/>
            <p:cNvSpPr txBox="true">
              <a:spLocks noChangeArrowheads="true"/>
            </p:cNvSpPr>
            <p:nvPr/>
          </p:nvSpPr>
          <p:spPr bwMode="auto">
            <a:xfrm>
              <a:off x="1407" y="356"/>
              <a:ext cx="1261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25">
                  <a:latin typeface="Century Gothic" panose="020B0502020202020204" pitchFamily="34" charset="0"/>
                  <a:ea typeface="+mn-ea"/>
                </a:rPr>
                <a:t>Taken</a:t>
              </a:r>
              <a:endParaRPr lang="en-US" altLang="zh-CN" sz="2225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Entries Mis : 4K vs. Unlimited, 2bit/entry</a:t>
            </a:r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Grp="true" noChangeAspect="true"/>
          </p:cNvGraphicFramePr>
          <p:nvPr>
            <p:ph idx="1"/>
          </p:nvPr>
        </p:nvGraphicFramePr>
        <p:xfrm>
          <a:off x="457200" y="1050925"/>
          <a:ext cx="8229600" cy="541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 BPB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Faster Branch Prediction Processing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10" name="页脚占位符 9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1" name="灯片编号占位符 10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BPB: Typical Implementations</a:t>
            </a:r>
            <a:endParaRPr lang="en-US" altLang="zh-CN"/>
          </a:p>
        </p:txBody>
      </p:sp>
      <p:sp>
        <p:nvSpPr>
          <p:cNvPr id="593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 a “cache”</a:t>
            </a:r>
            <a:endParaRPr lang="en-US" altLang="zh-CN"/>
          </a:p>
          <a:p>
            <a:r>
              <a:rPr lang="en-US" altLang="zh-CN"/>
              <a:t>Accessed with the instruction address during the IF</a:t>
            </a:r>
            <a:endParaRPr lang="en-US" altLang="zh-CN"/>
          </a:p>
          <a:p>
            <a:r>
              <a:rPr lang="en-US" altLang="zh-CN"/>
              <a:t>Attached to instruction cache</a:t>
            </a:r>
            <a:endParaRPr lang="en-US" altLang="zh-CN"/>
          </a:p>
          <a:p>
            <a:r>
              <a:rPr lang="en-US" altLang="zh-CN"/>
              <a:t>If the instruction is decoded as a branch -&gt; the bits fetched predict it as</a:t>
            </a:r>
            <a:endParaRPr lang="en-US" altLang="zh-CN"/>
          </a:p>
          <a:p>
            <a:pPr lvl="1"/>
            <a:r>
              <a:rPr lang="en-US" altLang="zh-CN"/>
              <a:t>Taken -&gt; fetching begins from the target as soon as the PC is known</a:t>
            </a:r>
            <a:endParaRPr lang="en-US" altLang="zh-CN"/>
          </a:p>
          <a:p>
            <a:pPr lvl="1"/>
            <a:r>
              <a:rPr lang="en-US" altLang="zh-CN"/>
              <a:t>Not taken -&gt; sequential fetching continues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BPB: an Instruction Address</a:t>
            </a:r>
            <a:endParaRPr lang="en-US" altLang="zh-CN"/>
          </a:p>
        </p:txBody>
      </p:sp>
      <p:grpSp>
        <p:nvGrpSpPr>
          <p:cNvPr id="60419" name="Group 3"/>
          <p:cNvGrpSpPr/>
          <p:nvPr/>
        </p:nvGrpSpPr>
        <p:grpSpPr bwMode="auto">
          <a:xfrm>
            <a:off x="1525588" y="1849438"/>
            <a:ext cx="4781550" cy="393700"/>
            <a:chOff x="0" y="0"/>
            <a:chExt cx="3012" cy="331"/>
          </a:xfrm>
        </p:grpSpPr>
        <p:sp>
          <p:nvSpPr>
            <p:cNvPr id="63492" name="Rectangle 4"/>
            <p:cNvSpPr>
              <a:spLocks noChangeArrowheads="true"/>
            </p:cNvSpPr>
            <p:nvPr/>
          </p:nvSpPr>
          <p:spPr bwMode="auto">
            <a:xfrm>
              <a:off x="948" y="23"/>
              <a:ext cx="1764" cy="2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90" b="1">
                <a:latin typeface="Century Gothic" panose="020B0502020202020204" pitchFamily="34" charset="0"/>
                <a:ea typeface="+mn-ea"/>
              </a:endParaRPr>
            </a:p>
          </p:txBody>
        </p:sp>
        <p:grpSp>
          <p:nvGrpSpPr>
            <p:cNvPr id="60421" name="Group 5"/>
            <p:cNvGrpSpPr/>
            <p:nvPr/>
          </p:nvGrpSpPr>
          <p:grpSpPr bwMode="auto">
            <a:xfrm>
              <a:off x="2724" y="23"/>
              <a:ext cx="288" cy="240"/>
              <a:chOff x="0" y="0"/>
              <a:chExt cx="288" cy="240"/>
            </a:xfrm>
          </p:grpSpPr>
          <p:sp>
            <p:nvSpPr>
              <p:cNvPr id="63494" name="Rectangle 6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3495" name="Line 7"/>
              <p:cNvSpPr>
                <a:spLocks noChangeShapeType="true"/>
              </p:cNvSpPr>
              <p:nvPr/>
            </p:nvSpPr>
            <p:spPr bwMode="auto">
              <a:xfrm flipV="true">
                <a:off x="144" y="144"/>
                <a:ext cx="0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63496" name="Text Box 8"/>
            <p:cNvSpPr txBox="true">
              <a:spLocks noChangeArrowheads="true"/>
            </p:cNvSpPr>
            <p:nvPr/>
          </p:nvSpPr>
          <p:spPr bwMode="auto">
            <a:xfrm>
              <a:off x="2676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0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3497" name="Text Box 9"/>
            <p:cNvSpPr txBox="true">
              <a:spLocks noChangeArrowheads="true"/>
            </p:cNvSpPr>
            <p:nvPr/>
          </p:nvSpPr>
          <p:spPr bwMode="auto">
            <a:xfrm>
              <a:off x="2820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0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3498" name="Text Box 10"/>
            <p:cNvSpPr txBox="true">
              <a:spLocks noChangeArrowheads="true"/>
            </p:cNvSpPr>
            <p:nvPr/>
          </p:nvSpPr>
          <p:spPr bwMode="auto">
            <a:xfrm>
              <a:off x="0" y="0"/>
              <a:ext cx="66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Fetch PC</a:t>
              </a:r>
              <a:endParaRPr lang="en-US" altLang="zh-CN" sz="1590" b="1" i="1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</a:t>
            </a:r>
            <a:r>
              <a:rPr lang="en-US" altLang="zh-CN"/>
              <a:t>PB: IFatch and 2</a:t>
            </a:r>
            <a:r>
              <a:rPr lang="en-US" altLang="zh-CN" baseline="30000"/>
              <a:t>k</a:t>
            </a:r>
            <a:r>
              <a:rPr lang="en-US" altLang="zh-CN"/>
              <a:t> 2 bits Predicter Select</a:t>
            </a:r>
            <a:endParaRPr lang="en-US" altLang="zh-CN"/>
          </a:p>
        </p:txBody>
      </p:sp>
      <p:grpSp>
        <p:nvGrpSpPr>
          <p:cNvPr id="61443" name="Group 3"/>
          <p:cNvGrpSpPr/>
          <p:nvPr/>
        </p:nvGrpSpPr>
        <p:grpSpPr bwMode="auto">
          <a:xfrm>
            <a:off x="1525588" y="1849438"/>
            <a:ext cx="4781550" cy="393700"/>
            <a:chOff x="0" y="0"/>
            <a:chExt cx="3012" cy="331"/>
          </a:xfrm>
        </p:grpSpPr>
        <p:sp>
          <p:nvSpPr>
            <p:cNvPr id="64516" name="Rectangle 4"/>
            <p:cNvSpPr>
              <a:spLocks noChangeArrowheads="true"/>
            </p:cNvSpPr>
            <p:nvPr/>
          </p:nvSpPr>
          <p:spPr bwMode="auto">
            <a:xfrm>
              <a:off x="948" y="23"/>
              <a:ext cx="1764" cy="2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90" b="1">
                <a:latin typeface="Century Gothic" panose="020B0502020202020204" pitchFamily="34" charset="0"/>
                <a:ea typeface="+mn-ea"/>
              </a:endParaRPr>
            </a:p>
          </p:txBody>
        </p:sp>
        <p:grpSp>
          <p:nvGrpSpPr>
            <p:cNvPr id="61483" name="Group 5"/>
            <p:cNvGrpSpPr/>
            <p:nvPr/>
          </p:nvGrpSpPr>
          <p:grpSpPr bwMode="auto">
            <a:xfrm>
              <a:off x="2724" y="23"/>
              <a:ext cx="288" cy="240"/>
              <a:chOff x="0" y="0"/>
              <a:chExt cx="288" cy="240"/>
            </a:xfrm>
          </p:grpSpPr>
          <p:sp>
            <p:nvSpPr>
              <p:cNvPr id="64518" name="Rectangle 6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19" name="Line 7"/>
              <p:cNvSpPr>
                <a:spLocks noChangeShapeType="true"/>
              </p:cNvSpPr>
              <p:nvPr/>
            </p:nvSpPr>
            <p:spPr bwMode="auto">
              <a:xfrm flipV="true">
                <a:off x="144" y="144"/>
                <a:ext cx="0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64520" name="Text Box 8"/>
            <p:cNvSpPr txBox="true">
              <a:spLocks noChangeArrowheads="true"/>
            </p:cNvSpPr>
            <p:nvPr/>
          </p:nvSpPr>
          <p:spPr bwMode="auto">
            <a:xfrm>
              <a:off x="2676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0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21" name="Text Box 9"/>
            <p:cNvSpPr txBox="true">
              <a:spLocks noChangeArrowheads="true"/>
            </p:cNvSpPr>
            <p:nvPr/>
          </p:nvSpPr>
          <p:spPr bwMode="auto">
            <a:xfrm>
              <a:off x="2820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0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22" name="Text Box 10"/>
            <p:cNvSpPr txBox="true">
              <a:spLocks noChangeArrowheads="true"/>
            </p:cNvSpPr>
            <p:nvPr/>
          </p:nvSpPr>
          <p:spPr bwMode="auto">
            <a:xfrm>
              <a:off x="0" y="0"/>
              <a:ext cx="66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Fetch PC</a:t>
              </a:r>
              <a:endParaRPr lang="en-US" altLang="zh-CN" sz="1590" b="1" i="1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61444" name="Group 11"/>
          <p:cNvGrpSpPr/>
          <p:nvPr/>
        </p:nvGrpSpPr>
        <p:grpSpPr bwMode="auto">
          <a:xfrm>
            <a:off x="0" y="2251075"/>
            <a:ext cx="5835650" cy="1800225"/>
            <a:chOff x="0" y="0"/>
            <a:chExt cx="3676" cy="1512"/>
          </a:xfrm>
        </p:grpSpPr>
        <p:sp>
          <p:nvSpPr>
            <p:cNvPr id="64524" name="Rectangle 12"/>
            <p:cNvSpPr>
              <a:spLocks noChangeArrowheads="true"/>
            </p:cNvSpPr>
            <p:nvPr/>
          </p:nvSpPr>
          <p:spPr bwMode="auto">
            <a:xfrm>
              <a:off x="444" y="217"/>
              <a:ext cx="1872" cy="771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I-Cache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25" name="未知"/>
            <p:cNvSpPr/>
            <p:nvPr/>
          </p:nvSpPr>
          <p:spPr bwMode="auto">
            <a:xfrm>
              <a:off x="2316" y="217"/>
              <a:ext cx="720" cy="239"/>
            </a:xfrm>
            <a:custGeom>
              <a:avLst/>
              <a:gdLst>
                <a:gd name="T0" fmla="*/ 720 w 720"/>
                <a:gd name="T1" fmla="*/ 0 h 384"/>
                <a:gd name="T2" fmla="*/ 720 w 720"/>
                <a:gd name="T3" fmla="*/ 384 h 384"/>
                <a:gd name="T4" fmla="*/ 0 w 7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4526" name="Rectangle 14"/>
            <p:cNvSpPr>
              <a:spLocks noChangeArrowheads="true"/>
            </p:cNvSpPr>
            <p:nvPr/>
          </p:nvSpPr>
          <p:spPr bwMode="auto">
            <a:xfrm>
              <a:off x="408" y="1248"/>
              <a:ext cx="912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Opcode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27" name="Rectangle 15"/>
            <p:cNvSpPr>
              <a:spLocks noChangeArrowheads="true"/>
            </p:cNvSpPr>
            <p:nvPr/>
          </p:nvSpPr>
          <p:spPr bwMode="auto">
            <a:xfrm>
              <a:off x="1560" y="1248"/>
              <a:ext cx="96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offset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28" name="Line 16"/>
            <p:cNvSpPr>
              <a:spLocks noChangeShapeType="true"/>
            </p:cNvSpPr>
            <p:nvPr/>
          </p:nvSpPr>
          <p:spPr bwMode="auto">
            <a:xfrm>
              <a:off x="1464" y="988"/>
              <a:ext cx="0" cy="2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4529" name="Rectangle 17"/>
            <p:cNvSpPr>
              <a:spLocks noChangeArrowheads="true"/>
            </p:cNvSpPr>
            <p:nvPr/>
          </p:nvSpPr>
          <p:spPr bwMode="auto">
            <a:xfrm>
              <a:off x="1320" y="1248"/>
              <a:ext cx="24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4530" name="AutoShape 18"/>
            <p:cNvSpPr/>
            <p:nvPr/>
          </p:nvSpPr>
          <p:spPr bwMode="auto">
            <a:xfrm rot="5400000">
              <a:off x="2691" y="-767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4531" name="Text Box 19"/>
            <p:cNvSpPr txBox="true">
              <a:spLocks noChangeArrowheads="true"/>
            </p:cNvSpPr>
            <p:nvPr/>
          </p:nvSpPr>
          <p:spPr bwMode="auto">
            <a:xfrm>
              <a:off x="0" y="1013"/>
              <a:ext cx="75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Instruction</a:t>
              </a:r>
              <a:endParaRPr lang="en-US" altLang="zh-CN" sz="1590" b="1" i="1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61445" name="Group 20"/>
          <p:cNvGrpSpPr/>
          <p:nvPr/>
        </p:nvGrpSpPr>
        <p:grpSpPr bwMode="auto">
          <a:xfrm>
            <a:off x="4897438" y="1876425"/>
            <a:ext cx="3660775" cy="3343275"/>
            <a:chOff x="0" y="0"/>
            <a:chExt cx="2306" cy="2808"/>
          </a:xfrm>
        </p:grpSpPr>
        <p:grpSp>
          <p:nvGrpSpPr>
            <p:cNvPr id="61446" name="Group 21"/>
            <p:cNvGrpSpPr/>
            <p:nvPr/>
          </p:nvGrpSpPr>
          <p:grpSpPr bwMode="auto">
            <a:xfrm>
              <a:off x="192" y="483"/>
              <a:ext cx="960" cy="408"/>
              <a:chOff x="0" y="0"/>
              <a:chExt cx="960" cy="408"/>
            </a:xfrm>
          </p:grpSpPr>
          <p:sp>
            <p:nvSpPr>
              <p:cNvPr id="64534" name="AutoShape 22"/>
              <p:cNvSpPr/>
              <p:nvPr/>
            </p:nvSpPr>
            <p:spPr bwMode="auto">
              <a:xfrm rot="5400000">
                <a:off x="132" y="-13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35" name="未知"/>
              <p:cNvSpPr/>
              <p:nvPr/>
            </p:nvSpPr>
            <p:spPr bwMode="auto">
              <a:xfrm>
                <a:off x="192" y="72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0 w 768"/>
                  <a:gd name="T3" fmla="*/ 336 h 336"/>
                  <a:gd name="T4" fmla="*/ 768 w 7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36" name="Line 24"/>
              <p:cNvSpPr>
                <a:spLocks noChangeShapeType="true"/>
              </p:cNvSpPr>
              <p:nvPr/>
            </p:nvSpPr>
            <p:spPr bwMode="auto">
              <a:xfrm flipV="true">
                <a:off x="144" y="168"/>
                <a:ext cx="144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37" name="Text Box 25"/>
              <p:cNvSpPr txBox="true">
                <a:spLocks noChangeArrowheads="true"/>
              </p:cNvSpPr>
              <p:nvPr/>
            </p:nvSpPr>
            <p:spPr bwMode="auto">
              <a:xfrm>
                <a:off x="326" y="74"/>
                <a:ext cx="191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90" b="1">
                    <a:latin typeface="Century Gothic" panose="020B0502020202020204" pitchFamily="34" charset="0"/>
                    <a:ea typeface="+mn-ea"/>
                  </a:rPr>
                  <a:t>k</a:t>
                </a:r>
                <a:endParaRPr lang="en-US" altLang="zh-CN" sz="1590" b="1">
                  <a:latin typeface="Century Gothic" panose="020B0502020202020204" pitchFamily="34" charset="0"/>
                  <a:ea typeface="+mn-ea"/>
                </a:endParaRPr>
              </a:p>
            </p:txBody>
          </p:sp>
        </p:grpSp>
        <p:sp>
          <p:nvSpPr>
            <p:cNvPr id="64538" name="Text Box 26"/>
            <p:cNvSpPr txBox="true">
              <a:spLocks noChangeArrowheads="true"/>
            </p:cNvSpPr>
            <p:nvPr/>
          </p:nvSpPr>
          <p:spPr bwMode="auto">
            <a:xfrm>
              <a:off x="0" y="843"/>
              <a:ext cx="124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B</a:t>
              </a: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PB</a:t>
              </a: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 Index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39" name="Text Box 27"/>
            <p:cNvSpPr txBox="true">
              <a:spLocks noChangeArrowheads="true"/>
            </p:cNvSpPr>
            <p:nvPr/>
          </p:nvSpPr>
          <p:spPr bwMode="auto">
            <a:xfrm>
              <a:off x="1500" y="580"/>
              <a:ext cx="806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2</a:t>
              </a:r>
              <a:r>
                <a:rPr lang="zh-CN" altLang="en-US" sz="1590" b="1" i="1" baseline="30000">
                  <a:latin typeface="Century Gothic" panose="020B0502020202020204" pitchFamily="34" charset="0"/>
                  <a:ea typeface="+mn-ea"/>
                </a:rPr>
                <a:t>k</a:t>
              </a: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-entry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BPB</a:t>
              </a: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,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2 bits/entry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540" name="Text Box 28"/>
            <p:cNvSpPr txBox="true">
              <a:spLocks noChangeArrowheads="true"/>
            </p:cNvSpPr>
            <p:nvPr/>
          </p:nvSpPr>
          <p:spPr bwMode="auto">
            <a:xfrm>
              <a:off x="518" y="2525"/>
              <a:ext cx="106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Taken/¬Taken?</a:t>
              </a:r>
              <a:endParaRPr lang="en-US" altLang="zh-CN" sz="1590" b="1"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1450" name="Group 29"/>
            <p:cNvGrpSpPr/>
            <p:nvPr/>
          </p:nvGrpSpPr>
          <p:grpSpPr bwMode="auto">
            <a:xfrm>
              <a:off x="1200" y="267"/>
              <a:ext cx="288" cy="2280"/>
              <a:chOff x="0" y="0"/>
              <a:chExt cx="288" cy="2280"/>
            </a:xfrm>
          </p:grpSpPr>
          <p:grpSp>
            <p:nvGrpSpPr>
              <p:cNvPr id="61452" name="Group 30"/>
              <p:cNvGrpSpPr/>
              <p:nvPr/>
            </p:nvGrpSpPr>
            <p:grpSpPr bwMode="auto">
              <a:xfrm>
                <a:off x="0" y="0"/>
                <a:ext cx="288" cy="240"/>
                <a:chOff x="0" y="0"/>
                <a:chExt cx="288" cy="240"/>
              </a:xfrm>
            </p:grpSpPr>
            <p:sp>
              <p:nvSpPr>
                <p:cNvPr id="64543" name="Rectangle 31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4544" name="Line 32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1453" name="Group 33"/>
              <p:cNvGrpSpPr/>
              <p:nvPr/>
            </p:nvGrpSpPr>
            <p:grpSpPr bwMode="auto">
              <a:xfrm>
                <a:off x="0" y="240"/>
                <a:ext cx="288" cy="240"/>
                <a:chOff x="0" y="0"/>
                <a:chExt cx="288" cy="240"/>
              </a:xfrm>
            </p:grpSpPr>
            <p:sp>
              <p:nvSpPr>
                <p:cNvPr id="64546" name="Rectangle 34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4547" name="Line 35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1454" name="Group 36"/>
              <p:cNvGrpSpPr/>
              <p:nvPr/>
            </p:nvGrpSpPr>
            <p:grpSpPr bwMode="auto">
              <a:xfrm>
                <a:off x="0" y="480"/>
                <a:ext cx="288" cy="240"/>
                <a:chOff x="0" y="0"/>
                <a:chExt cx="288" cy="240"/>
              </a:xfrm>
            </p:grpSpPr>
            <p:sp>
              <p:nvSpPr>
                <p:cNvPr id="64549" name="Rectangle 37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4550" name="Line 38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1455" name="Group 39"/>
              <p:cNvGrpSpPr/>
              <p:nvPr/>
            </p:nvGrpSpPr>
            <p:grpSpPr bwMode="auto">
              <a:xfrm>
                <a:off x="0" y="1680"/>
                <a:ext cx="288" cy="240"/>
                <a:chOff x="0" y="0"/>
                <a:chExt cx="288" cy="240"/>
              </a:xfrm>
            </p:grpSpPr>
            <p:sp>
              <p:nvSpPr>
                <p:cNvPr id="64552" name="Rectangle 40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4553" name="Line 41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4554" name="Line 42"/>
              <p:cNvSpPr>
                <a:spLocks noChangeShapeType="true"/>
              </p:cNvSpPr>
              <p:nvPr/>
            </p:nvSpPr>
            <p:spPr bwMode="auto">
              <a:xfrm>
                <a:off x="91" y="1920"/>
                <a:ext cx="0" cy="36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55" name="Line 43"/>
              <p:cNvSpPr>
                <a:spLocks noChangeShapeType="true"/>
              </p:cNvSpPr>
              <p:nvPr/>
            </p:nvSpPr>
            <p:spPr bwMode="auto">
              <a:xfrm>
                <a:off x="0" y="720"/>
                <a:ext cx="0" cy="1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56" name="Line 44"/>
              <p:cNvSpPr>
                <a:spLocks noChangeShapeType="true"/>
              </p:cNvSpPr>
              <p:nvPr/>
            </p:nvSpPr>
            <p:spPr bwMode="auto">
              <a:xfrm flipV="true">
                <a:off x="0" y="1436"/>
                <a:ext cx="0" cy="2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57" name="Line 45"/>
              <p:cNvSpPr>
                <a:spLocks noChangeShapeType="true"/>
              </p:cNvSpPr>
              <p:nvPr/>
            </p:nvSpPr>
            <p:spPr bwMode="auto">
              <a:xfrm flipV="true">
                <a:off x="288" y="1560"/>
                <a:ext cx="0" cy="12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58" name="Line 46"/>
              <p:cNvSpPr>
                <a:spLocks noChangeShapeType="true"/>
              </p:cNvSpPr>
              <p:nvPr/>
            </p:nvSpPr>
            <p:spPr bwMode="auto">
              <a:xfrm>
                <a:off x="288" y="720"/>
                <a:ext cx="0" cy="31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4559" name="Line 47"/>
              <p:cNvSpPr>
                <a:spLocks noChangeShapeType="true"/>
              </p:cNvSpPr>
              <p:nvPr/>
            </p:nvSpPr>
            <p:spPr bwMode="auto">
              <a:xfrm>
                <a:off x="144" y="864"/>
                <a:ext cx="0" cy="69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64560" name="Line 48"/>
            <p:cNvSpPr>
              <a:spLocks noChangeShapeType="true"/>
            </p:cNvSpPr>
            <p:nvPr/>
          </p:nvSpPr>
          <p:spPr bwMode="auto">
            <a:xfrm>
              <a:off x="132" y="0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BPB: Decode &amp; Target PC</a:t>
            </a:r>
            <a:endParaRPr lang="en-US" altLang="zh-CN"/>
          </a:p>
        </p:txBody>
      </p:sp>
      <p:sp>
        <p:nvSpPr>
          <p:cNvPr id="65539" name="Text Box 3"/>
          <p:cNvSpPr txBox="true">
            <a:spLocks noChangeArrowheads="true"/>
          </p:cNvSpPr>
          <p:nvPr/>
        </p:nvSpPr>
        <p:spPr bwMode="auto">
          <a:xfrm>
            <a:off x="450850" y="5324475"/>
            <a:ext cx="817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0" b="1">
                <a:latin typeface="Century Gothic" panose="020B0502020202020204" pitchFamily="34" charset="0"/>
                <a:ea typeface="+mn-ea"/>
              </a:rPr>
              <a:t>2</a:t>
            </a:r>
            <a:r>
              <a:rPr lang="zh-CN" altLang="en-US" sz="1590" b="1" baseline="30000">
                <a:latin typeface="Century Gothic" panose="020B0502020202020204" pitchFamily="34" charset="0"/>
                <a:ea typeface="+mn-ea"/>
              </a:rPr>
              <a:t>K</a:t>
            </a:r>
            <a:r>
              <a:rPr lang="zh-CN" altLang="en-US" sz="1590" b="1">
                <a:latin typeface="Century Gothic" panose="020B0502020202020204" pitchFamily="34" charset="0"/>
                <a:ea typeface="+mn-ea"/>
              </a:rPr>
              <a:t>-entry </a:t>
            </a:r>
            <a:r>
              <a:rPr lang="en-US" altLang="zh-CN" sz="1590" b="1">
                <a:latin typeface="Century Gothic" panose="020B0502020202020204" pitchFamily="34" charset="0"/>
                <a:ea typeface="+mn-ea"/>
              </a:rPr>
              <a:t>BPB</a:t>
            </a:r>
            <a:r>
              <a:rPr lang="zh-CN" altLang="en-US" sz="1590" b="1">
                <a:latin typeface="Century Gothic" panose="020B0502020202020204" pitchFamily="34" charset="0"/>
                <a:ea typeface="+mn-ea"/>
              </a:rPr>
              <a:t>, 2 bits/entry, ~80-90% correct predictions</a:t>
            </a:r>
            <a:endParaRPr lang="zh-CN" altLang="en-US" sz="1590" b="1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62468" name="Group 4"/>
          <p:cNvGrpSpPr/>
          <p:nvPr/>
        </p:nvGrpSpPr>
        <p:grpSpPr bwMode="auto">
          <a:xfrm>
            <a:off x="1525588" y="1849438"/>
            <a:ext cx="4781550" cy="393700"/>
            <a:chOff x="0" y="0"/>
            <a:chExt cx="3012" cy="331"/>
          </a:xfrm>
        </p:grpSpPr>
        <p:sp>
          <p:nvSpPr>
            <p:cNvPr id="65541" name="Rectangle 5"/>
            <p:cNvSpPr>
              <a:spLocks noChangeArrowheads="true"/>
            </p:cNvSpPr>
            <p:nvPr/>
          </p:nvSpPr>
          <p:spPr bwMode="auto">
            <a:xfrm>
              <a:off x="948" y="23"/>
              <a:ext cx="1764" cy="2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90" b="1">
                <a:latin typeface="Century Gothic" panose="020B0502020202020204" pitchFamily="34" charset="0"/>
                <a:ea typeface="+mn-ea"/>
              </a:endParaRPr>
            </a:p>
          </p:txBody>
        </p:sp>
        <p:grpSp>
          <p:nvGrpSpPr>
            <p:cNvPr id="62517" name="Group 6"/>
            <p:cNvGrpSpPr/>
            <p:nvPr/>
          </p:nvGrpSpPr>
          <p:grpSpPr bwMode="auto">
            <a:xfrm>
              <a:off x="2724" y="23"/>
              <a:ext cx="288" cy="240"/>
              <a:chOff x="0" y="0"/>
              <a:chExt cx="288" cy="240"/>
            </a:xfrm>
          </p:grpSpPr>
          <p:sp>
            <p:nvSpPr>
              <p:cNvPr id="65543" name="Rectangle 7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44" name="Line 8"/>
              <p:cNvSpPr>
                <a:spLocks noChangeShapeType="true"/>
              </p:cNvSpPr>
              <p:nvPr/>
            </p:nvSpPr>
            <p:spPr bwMode="auto">
              <a:xfrm flipV="true">
                <a:off x="144" y="144"/>
                <a:ext cx="0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65545" name="Text Box 9"/>
            <p:cNvSpPr txBox="true">
              <a:spLocks noChangeArrowheads="true"/>
            </p:cNvSpPr>
            <p:nvPr/>
          </p:nvSpPr>
          <p:spPr bwMode="auto">
            <a:xfrm>
              <a:off x="2676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0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46" name="Text Box 10"/>
            <p:cNvSpPr txBox="true">
              <a:spLocks noChangeArrowheads="true"/>
            </p:cNvSpPr>
            <p:nvPr/>
          </p:nvSpPr>
          <p:spPr bwMode="auto">
            <a:xfrm>
              <a:off x="2820" y="49"/>
              <a:ext cx="18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0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47" name="Text Box 11"/>
            <p:cNvSpPr txBox="true">
              <a:spLocks noChangeArrowheads="true"/>
            </p:cNvSpPr>
            <p:nvPr/>
          </p:nvSpPr>
          <p:spPr bwMode="auto">
            <a:xfrm>
              <a:off x="0" y="0"/>
              <a:ext cx="66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Fetch PC</a:t>
              </a:r>
              <a:endParaRPr lang="en-US" altLang="zh-CN" sz="1590" b="1" i="1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62469" name="Group 12"/>
          <p:cNvGrpSpPr/>
          <p:nvPr/>
        </p:nvGrpSpPr>
        <p:grpSpPr bwMode="auto">
          <a:xfrm>
            <a:off x="698500" y="2795588"/>
            <a:ext cx="4445000" cy="2452687"/>
            <a:chOff x="0" y="0"/>
            <a:chExt cx="2800" cy="2062"/>
          </a:xfrm>
        </p:grpSpPr>
        <p:sp>
          <p:nvSpPr>
            <p:cNvPr id="65549" name="Line 13"/>
            <p:cNvSpPr>
              <a:spLocks noChangeShapeType="true"/>
            </p:cNvSpPr>
            <p:nvPr/>
          </p:nvSpPr>
          <p:spPr bwMode="auto">
            <a:xfrm>
              <a:off x="2176" y="1584"/>
              <a:ext cx="0" cy="14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50" name="Line 14"/>
            <p:cNvSpPr>
              <a:spLocks noChangeShapeType="true"/>
            </p:cNvSpPr>
            <p:nvPr/>
          </p:nvSpPr>
          <p:spPr bwMode="auto">
            <a:xfrm>
              <a:off x="2596" y="0"/>
              <a:ext cx="0" cy="124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51" name="Text Box 15"/>
            <p:cNvSpPr txBox="true">
              <a:spLocks noChangeArrowheads="true"/>
            </p:cNvSpPr>
            <p:nvPr/>
          </p:nvSpPr>
          <p:spPr bwMode="auto">
            <a:xfrm>
              <a:off x="0" y="1754"/>
              <a:ext cx="62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Branch?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52" name="Line 16"/>
            <p:cNvSpPr>
              <a:spLocks noChangeShapeType="true"/>
            </p:cNvSpPr>
            <p:nvPr/>
          </p:nvSpPr>
          <p:spPr bwMode="auto">
            <a:xfrm>
              <a:off x="448" y="1056"/>
              <a:ext cx="0" cy="67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53" name="未知"/>
            <p:cNvSpPr/>
            <p:nvPr/>
          </p:nvSpPr>
          <p:spPr bwMode="auto">
            <a:xfrm>
              <a:off x="1504" y="1248"/>
              <a:ext cx="1296" cy="336"/>
            </a:xfrm>
            <a:custGeom>
              <a:avLst/>
              <a:gdLst>
                <a:gd name="T0" fmla="*/ 0 w 1296"/>
                <a:gd name="T1" fmla="*/ 0 h 336"/>
                <a:gd name="T2" fmla="*/ 624 w 1296"/>
                <a:gd name="T3" fmla="*/ 0 h 336"/>
                <a:gd name="T4" fmla="*/ 672 w 1296"/>
                <a:gd name="T5" fmla="*/ 96 h 336"/>
                <a:gd name="T6" fmla="*/ 720 w 1296"/>
                <a:gd name="T7" fmla="*/ 0 h 336"/>
                <a:gd name="T8" fmla="*/ 1296 w 1296"/>
                <a:gd name="T9" fmla="*/ 0 h 336"/>
                <a:gd name="T10" fmla="*/ 1152 w 1296"/>
                <a:gd name="T11" fmla="*/ 336 h 336"/>
                <a:gd name="T12" fmla="*/ 144 w 1296"/>
                <a:gd name="T13" fmla="*/ 336 h 336"/>
                <a:gd name="T14" fmla="*/ 0 w 1296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6" h="336">
                  <a:moveTo>
                    <a:pt x="0" y="0"/>
                  </a:moveTo>
                  <a:lnTo>
                    <a:pt x="624" y="0"/>
                  </a:lnTo>
                  <a:lnTo>
                    <a:pt x="672" y="96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152" y="33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54" name="Line 18"/>
            <p:cNvSpPr>
              <a:spLocks noChangeShapeType="true"/>
            </p:cNvSpPr>
            <p:nvPr/>
          </p:nvSpPr>
          <p:spPr bwMode="auto">
            <a:xfrm>
              <a:off x="1744" y="1056"/>
              <a:ext cx="0" cy="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55" name="Text Box 19"/>
            <p:cNvSpPr txBox="true">
              <a:spLocks noChangeArrowheads="true"/>
            </p:cNvSpPr>
            <p:nvPr/>
          </p:nvSpPr>
          <p:spPr bwMode="auto">
            <a:xfrm>
              <a:off x="1686" y="1779"/>
              <a:ext cx="7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Target PC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56" name="Text Box 20"/>
            <p:cNvSpPr txBox="true">
              <a:spLocks noChangeArrowheads="true"/>
            </p:cNvSpPr>
            <p:nvPr/>
          </p:nvSpPr>
          <p:spPr bwMode="auto">
            <a:xfrm>
              <a:off x="2044" y="1347"/>
              <a:ext cx="19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+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62470" name="Group 21"/>
          <p:cNvGrpSpPr/>
          <p:nvPr/>
        </p:nvGrpSpPr>
        <p:grpSpPr bwMode="auto">
          <a:xfrm>
            <a:off x="0" y="2251075"/>
            <a:ext cx="5835650" cy="1800225"/>
            <a:chOff x="0" y="0"/>
            <a:chExt cx="3676" cy="1512"/>
          </a:xfrm>
        </p:grpSpPr>
        <p:sp>
          <p:nvSpPr>
            <p:cNvPr id="65558" name="Rectangle 22"/>
            <p:cNvSpPr>
              <a:spLocks noChangeArrowheads="true"/>
            </p:cNvSpPr>
            <p:nvPr/>
          </p:nvSpPr>
          <p:spPr bwMode="auto">
            <a:xfrm>
              <a:off x="444" y="217"/>
              <a:ext cx="1872" cy="771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I-Cache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59" name="未知"/>
            <p:cNvSpPr/>
            <p:nvPr/>
          </p:nvSpPr>
          <p:spPr bwMode="auto">
            <a:xfrm>
              <a:off x="2316" y="217"/>
              <a:ext cx="720" cy="239"/>
            </a:xfrm>
            <a:custGeom>
              <a:avLst/>
              <a:gdLst>
                <a:gd name="T0" fmla="*/ 720 w 720"/>
                <a:gd name="T1" fmla="*/ 0 h 384"/>
                <a:gd name="T2" fmla="*/ 720 w 720"/>
                <a:gd name="T3" fmla="*/ 384 h 384"/>
                <a:gd name="T4" fmla="*/ 0 w 7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60" name="Rectangle 24"/>
            <p:cNvSpPr>
              <a:spLocks noChangeArrowheads="true"/>
            </p:cNvSpPr>
            <p:nvPr/>
          </p:nvSpPr>
          <p:spPr bwMode="auto">
            <a:xfrm>
              <a:off x="408" y="1248"/>
              <a:ext cx="912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Opcode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61" name="Rectangle 25"/>
            <p:cNvSpPr>
              <a:spLocks noChangeArrowheads="true"/>
            </p:cNvSpPr>
            <p:nvPr/>
          </p:nvSpPr>
          <p:spPr bwMode="auto">
            <a:xfrm>
              <a:off x="1560" y="1248"/>
              <a:ext cx="96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</a:rPr>
                <a:t>offset</a:t>
              </a:r>
              <a:endParaRPr lang="en-US" altLang="zh-CN" sz="1590" b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62" name="Line 26"/>
            <p:cNvSpPr>
              <a:spLocks noChangeShapeType="true"/>
            </p:cNvSpPr>
            <p:nvPr/>
          </p:nvSpPr>
          <p:spPr bwMode="auto">
            <a:xfrm>
              <a:off x="1464" y="988"/>
              <a:ext cx="0" cy="2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63" name="Rectangle 27"/>
            <p:cNvSpPr>
              <a:spLocks noChangeArrowheads="true"/>
            </p:cNvSpPr>
            <p:nvPr/>
          </p:nvSpPr>
          <p:spPr bwMode="auto">
            <a:xfrm>
              <a:off x="1320" y="1248"/>
              <a:ext cx="240" cy="2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64" name="AutoShape 28"/>
            <p:cNvSpPr/>
            <p:nvPr/>
          </p:nvSpPr>
          <p:spPr bwMode="auto">
            <a:xfrm rot="5400000">
              <a:off x="2691" y="-767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65565" name="Text Box 29"/>
            <p:cNvSpPr txBox="true">
              <a:spLocks noChangeArrowheads="true"/>
            </p:cNvSpPr>
            <p:nvPr/>
          </p:nvSpPr>
          <p:spPr bwMode="auto">
            <a:xfrm>
              <a:off x="0" y="1013"/>
              <a:ext cx="75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Instruction</a:t>
              </a:r>
              <a:endParaRPr lang="en-US" altLang="zh-CN" sz="1590" b="1" i="1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62471" name="Group 30"/>
          <p:cNvGrpSpPr/>
          <p:nvPr/>
        </p:nvGrpSpPr>
        <p:grpSpPr bwMode="auto">
          <a:xfrm>
            <a:off x="4897438" y="1876425"/>
            <a:ext cx="3660775" cy="3343275"/>
            <a:chOff x="0" y="0"/>
            <a:chExt cx="2306" cy="2808"/>
          </a:xfrm>
        </p:grpSpPr>
        <p:grpSp>
          <p:nvGrpSpPr>
            <p:cNvPr id="62472" name="Group 31"/>
            <p:cNvGrpSpPr/>
            <p:nvPr/>
          </p:nvGrpSpPr>
          <p:grpSpPr bwMode="auto">
            <a:xfrm>
              <a:off x="192" y="483"/>
              <a:ext cx="960" cy="408"/>
              <a:chOff x="0" y="0"/>
              <a:chExt cx="960" cy="408"/>
            </a:xfrm>
          </p:grpSpPr>
          <p:sp>
            <p:nvSpPr>
              <p:cNvPr id="65568" name="AutoShape 32"/>
              <p:cNvSpPr/>
              <p:nvPr/>
            </p:nvSpPr>
            <p:spPr bwMode="auto">
              <a:xfrm rot="5400000">
                <a:off x="132" y="-13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69" name="未知"/>
              <p:cNvSpPr/>
              <p:nvPr/>
            </p:nvSpPr>
            <p:spPr bwMode="auto">
              <a:xfrm>
                <a:off x="192" y="72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0 w 768"/>
                  <a:gd name="T3" fmla="*/ 336 h 336"/>
                  <a:gd name="T4" fmla="*/ 768 w 7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70" name="Line 34"/>
              <p:cNvSpPr>
                <a:spLocks noChangeShapeType="true"/>
              </p:cNvSpPr>
              <p:nvPr/>
            </p:nvSpPr>
            <p:spPr bwMode="auto">
              <a:xfrm flipV="true">
                <a:off x="144" y="168"/>
                <a:ext cx="144" cy="9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71" name="Text Box 35"/>
              <p:cNvSpPr txBox="true">
                <a:spLocks noChangeArrowheads="true"/>
              </p:cNvSpPr>
              <p:nvPr/>
            </p:nvSpPr>
            <p:spPr bwMode="auto">
              <a:xfrm>
                <a:off x="326" y="74"/>
                <a:ext cx="191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90" b="1">
                    <a:latin typeface="Century Gothic" panose="020B0502020202020204" pitchFamily="34" charset="0"/>
                    <a:ea typeface="+mn-ea"/>
                  </a:rPr>
                  <a:t>k</a:t>
                </a:r>
                <a:endParaRPr lang="en-US" altLang="zh-CN" sz="1590" b="1">
                  <a:latin typeface="Century Gothic" panose="020B0502020202020204" pitchFamily="34" charset="0"/>
                  <a:ea typeface="+mn-ea"/>
                </a:endParaRPr>
              </a:p>
            </p:txBody>
          </p:sp>
        </p:grpSp>
        <p:sp>
          <p:nvSpPr>
            <p:cNvPr id="65572" name="Text Box 36"/>
            <p:cNvSpPr txBox="true">
              <a:spLocks noChangeArrowheads="true"/>
            </p:cNvSpPr>
            <p:nvPr/>
          </p:nvSpPr>
          <p:spPr bwMode="auto">
            <a:xfrm>
              <a:off x="0" y="843"/>
              <a:ext cx="124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B</a:t>
              </a: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PB</a:t>
              </a: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 Index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73" name="Text Box 37"/>
            <p:cNvSpPr txBox="true">
              <a:spLocks noChangeArrowheads="true"/>
            </p:cNvSpPr>
            <p:nvPr/>
          </p:nvSpPr>
          <p:spPr bwMode="auto">
            <a:xfrm>
              <a:off x="1500" y="580"/>
              <a:ext cx="806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2</a:t>
              </a:r>
              <a:r>
                <a:rPr lang="zh-CN" altLang="en-US" sz="1590" b="1" i="1" baseline="30000">
                  <a:latin typeface="Century Gothic" panose="020B0502020202020204" pitchFamily="34" charset="0"/>
                  <a:ea typeface="+mn-ea"/>
                </a:rPr>
                <a:t>k</a:t>
              </a: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-entry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 i="1">
                  <a:latin typeface="Century Gothic" panose="020B0502020202020204" pitchFamily="34" charset="0"/>
                  <a:ea typeface="+mn-ea"/>
                </a:rPr>
                <a:t>BPB</a:t>
              </a: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,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90" b="1" i="1">
                  <a:latin typeface="Century Gothic" panose="020B0502020202020204" pitchFamily="34" charset="0"/>
                  <a:ea typeface="+mn-ea"/>
                </a:rPr>
                <a:t>2 bits/entry</a:t>
              </a:r>
              <a:endParaRPr lang="zh-CN" altLang="en-US" sz="1590" b="1" i="1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574" name="Text Box 38"/>
            <p:cNvSpPr txBox="true">
              <a:spLocks noChangeArrowheads="true"/>
            </p:cNvSpPr>
            <p:nvPr/>
          </p:nvSpPr>
          <p:spPr bwMode="auto">
            <a:xfrm>
              <a:off x="518" y="2525"/>
              <a:ext cx="106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90" b="1"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Taken/¬Taken?</a:t>
              </a:r>
              <a:endParaRPr lang="en-US" altLang="zh-CN" sz="1590" b="1"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2476" name="Group 39"/>
            <p:cNvGrpSpPr/>
            <p:nvPr/>
          </p:nvGrpSpPr>
          <p:grpSpPr bwMode="auto">
            <a:xfrm>
              <a:off x="1200" y="267"/>
              <a:ext cx="288" cy="2280"/>
              <a:chOff x="0" y="0"/>
              <a:chExt cx="288" cy="2280"/>
            </a:xfrm>
          </p:grpSpPr>
          <p:grpSp>
            <p:nvGrpSpPr>
              <p:cNvPr id="62478" name="Group 40"/>
              <p:cNvGrpSpPr/>
              <p:nvPr/>
            </p:nvGrpSpPr>
            <p:grpSpPr bwMode="auto">
              <a:xfrm>
                <a:off x="0" y="0"/>
                <a:ext cx="288" cy="240"/>
                <a:chOff x="0" y="0"/>
                <a:chExt cx="288" cy="240"/>
              </a:xfrm>
            </p:grpSpPr>
            <p:sp>
              <p:nvSpPr>
                <p:cNvPr id="65577" name="Rectangle 41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5578" name="Line 42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2479" name="Group 43"/>
              <p:cNvGrpSpPr/>
              <p:nvPr/>
            </p:nvGrpSpPr>
            <p:grpSpPr bwMode="auto">
              <a:xfrm>
                <a:off x="0" y="240"/>
                <a:ext cx="288" cy="240"/>
                <a:chOff x="0" y="0"/>
                <a:chExt cx="288" cy="240"/>
              </a:xfrm>
            </p:grpSpPr>
            <p:sp>
              <p:nvSpPr>
                <p:cNvPr id="65580" name="Rectangle 44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5581" name="Line 45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2480" name="Group 46"/>
              <p:cNvGrpSpPr/>
              <p:nvPr/>
            </p:nvGrpSpPr>
            <p:grpSpPr bwMode="auto">
              <a:xfrm>
                <a:off x="0" y="480"/>
                <a:ext cx="288" cy="240"/>
                <a:chOff x="0" y="0"/>
                <a:chExt cx="288" cy="240"/>
              </a:xfrm>
            </p:grpSpPr>
            <p:sp>
              <p:nvSpPr>
                <p:cNvPr id="65583" name="Rectangle 47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5584" name="Line 48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2481" name="Group 49"/>
              <p:cNvGrpSpPr/>
              <p:nvPr/>
            </p:nvGrpSpPr>
            <p:grpSpPr bwMode="auto">
              <a:xfrm>
                <a:off x="0" y="1680"/>
                <a:ext cx="288" cy="240"/>
                <a:chOff x="0" y="0"/>
                <a:chExt cx="288" cy="240"/>
              </a:xfrm>
            </p:grpSpPr>
            <p:sp>
              <p:nvSpPr>
                <p:cNvPr id="65586" name="Rectangle 50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288" cy="240"/>
                </a:xfrm>
                <a:prstGeom prst="rect">
                  <a:avLst/>
                </a:prstGeom>
                <a:noFill/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65587" name="Line 51"/>
                <p:cNvSpPr>
                  <a:spLocks noChangeShapeType="true"/>
                </p:cNvSpPr>
                <p:nvPr/>
              </p:nvSpPr>
              <p:spPr bwMode="auto">
                <a:xfrm flipV="true">
                  <a:off x="144" y="144"/>
                  <a:ext cx="0" cy="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5588" name="Line 52"/>
              <p:cNvSpPr>
                <a:spLocks noChangeShapeType="true"/>
              </p:cNvSpPr>
              <p:nvPr/>
            </p:nvSpPr>
            <p:spPr bwMode="auto">
              <a:xfrm>
                <a:off x="91" y="1920"/>
                <a:ext cx="0" cy="36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89" name="Line 53"/>
              <p:cNvSpPr>
                <a:spLocks noChangeShapeType="true"/>
              </p:cNvSpPr>
              <p:nvPr/>
            </p:nvSpPr>
            <p:spPr bwMode="auto">
              <a:xfrm>
                <a:off x="0" y="720"/>
                <a:ext cx="0" cy="1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90" name="Line 54"/>
              <p:cNvSpPr>
                <a:spLocks noChangeShapeType="true"/>
              </p:cNvSpPr>
              <p:nvPr/>
            </p:nvSpPr>
            <p:spPr bwMode="auto">
              <a:xfrm flipV="true">
                <a:off x="0" y="1436"/>
                <a:ext cx="0" cy="24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91" name="Line 55"/>
              <p:cNvSpPr>
                <a:spLocks noChangeShapeType="true"/>
              </p:cNvSpPr>
              <p:nvPr/>
            </p:nvSpPr>
            <p:spPr bwMode="auto">
              <a:xfrm flipV="true">
                <a:off x="288" y="1560"/>
                <a:ext cx="0" cy="12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92" name="Line 56"/>
              <p:cNvSpPr>
                <a:spLocks noChangeShapeType="true"/>
              </p:cNvSpPr>
              <p:nvPr/>
            </p:nvSpPr>
            <p:spPr bwMode="auto">
              <a:xfrm>
                <a:off x="288" y="720"/>
                <a:ext cx="0" cy="31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65593" name="Line 57"/>
              <p:cNvSpPr>
                <a:spLocks noChangeShapeType="true"/>
              </p:cNvSpPr>
              <p:nvPr/>
            </p:nvSpPr>
            <p:spPr bwMode="auto">
              <a:xfrm>
                <a:off x="144" y="864"/>
                <a:ext cx="0" cy="69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65594" name="Line 58"/>
            <p:cNvSpPr>
              <a:spLocks noChangeShapeType="true"/>
            </p:cNvSpPr>
            <p:nvPr/>
          </p:nvSpPr>
          <p:spPr bwMode="auto">
            <a:xfrm>
              <a:off x="132" y="0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</p:grp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Next ...</a:t>
            </a:r>
            <a:endParaRPr lang="zh-CN" altLang="en-US"/>
          </a:p>
        </p:txBody>
      </p:sp>
      <p:sp>
        <p:nvSpPr>
          <p:cNvPr id="63491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Piplining </a:t>
            </a:r>
            <a:r>
              <a:rPr lang="en-US" altLang="zh-CN" dirty="0"/>
              <a:t>Problems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and Interrupt</a:t>
            </a:r>
            <a:endParaRPr lang="en-US" altLang="zh-CN"/>
          </a:p>
        </p:txBody>
      </p:sp>
      <p:sp>
        <p:nvSpPr>
          <p:cNvPr id="645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Exception</a:t>
            </a:r>
            <a:endParaRPr lang="en-US" altLang="zh-CN"/>
          </a:p>
          <a:p>
            <a:pPr lvl="1"/>
            <a:r>
              <a:rPr lang="en-US" altLang="zh-CN"/>
              <a:t>An unusual event happens to an instruction during its execution  </a:t>
            </a:r>
            <a:endParaRPr lang="en-US" altLang="zh-CN"/>
          </a:p>
          <a:p>
            <a:pPr lvl="1"/>
            <a:r>
              <a:rPr lang="en-US" altLang="zh-CN"/>
              <a:t>Examples: divide by zero, undefined opcode</a:t>
            </a:r>
            <a:endParaRPr lang="en-US" altLang="zh-CN"/>
          </a:p>
          <a:p>
            <a:r>
              <a:rPr lang="en-US" altLang="zh-CN"/>
              <a:t>Interrupt</a:t>
            </a:r>
            <a:endParaRPr lang="en-US" altLang="zh-CN"/>
          </a:p>
          <a:p>
            <a:pPr lvl="1"/>
            <a:r>
              <a:rPr lang="en-US" altLang="zh-CN"/>
              <a:t>Hardware signal to switch the processor to a new instruction stream  </a:t>
            </a:r>
            <a:endParaRPr lang="en-US" altLang="zh-CN"/>
          </a:p>
          <a:p>
            <a:pPr lvl="1"/>
            <a:r>
              <a:rPr lang="en-US" altLang="zh-CN"/>
              <a:t>Example: a key pressed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RISC1"/>
          <p:cNvPicPr>
            <a:picLocks noGrp="true" noChangeAspect="true" noChangeArrowheads="true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175" y="850900"/>
            <a:ext cx="9140825" cy="5148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</a:t>
            </a:r>
            <a:endParaRPr lang="zh-CN" altLang="en-US"/>
          </a:p>
        </p:txBody>
      </p:sp>
      <p:sp>
        <p:nvSpPr>
          <p:cNvPr id="6656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must appear that the exception or interrupt must appear between 2 instructions (Ii and Ii+1)</a:t>
            </a:r>
            <a:endParaRPr lang="en-US" altLang="zh-CN"/>
          </a:p>
          <a:p>
            <a:pPr lvl="1"/>
            <a:r>
              <a:rPr lang="en-US" altLang="zh-CN"/>
              <a:t>The effect of all instructions up to and including Ii is totally complete</a:t>
            </a:r>
            <a:endParaRPr lang="en-US" altLang="zh-CN"/>
          </a:p>
          <a:p>
            <a:pPr lvl="1"/>
            <a:r>
              <a:rPr lang="en-US" altLang="zh-CN"/>
              <a:t> No effect of any instruction after Ii can take place </a:t>
            </a:r>
            <a:endParaRPr lang="en-US" altLang="zh-CN"/>
          </a:p>
          <a:p>
            <a:r>
              <a:rPr lang="en-US" altLang="zh-CN"/>
              <a:t>The interrupt (exception) handler either aborts program or restarts at instruction Ii+1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Safely Steps</a:t>
            </a:r>
            <a:endParaRPr lang="en-US" altLang="zh-CN"/>
          </a:p>
        </p:txBody>
      </p:sp>
      <p:sp>
        <p:nvSpPr>
          <p:cNvPr id="6758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Force a trap instruction into the pipeline on the next IF</a:t>
            </a:r>
            <a:endParaRPr lang="en-US" altLang="zh-CN"/>
          </a:p>
          <a:p>
            <a:r>
              <a:rPr lang="en-US" altLang="zh-CN"/>
              <a:t>Until the trap is taken, turn off all writes for the faulting instruction</a:t>
            </a:r>
            <a:endParaRPr lang="en-US" altLang="zh-CN"/>
          </a:p>
          <a:p>
            <a:r>
              <a:rPr lang="en-US" altLang="zh-CN"/>
              <a:t>The following exception-handling routine immediately saves the PC of the faulting instruction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Precise Exceptions</a:t>
            </a:r>
            <a:endParaRPr lang="en-US" altLang="zh-CN"/>
          </a:p>
        </p:txBody>
      </p:sp>
      <p:sp>
        <p:nvSpPr>
          <p:cNvPr id="6861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pipeline can be stopped just before the faulting instruction are completed and those after it can be restarted from scratch</a:t>
            </a:r>
            <a:endParaRPr lang="en-US" altLang="zh-CN"/>
          </a:p>
          <a:p>
            <a:r>
              <a:rPr lang="en-US" altLang="zh-CN"/>
              <a:t>Any processor with demand paging or IEEE arithmetic trap handlers must make its exceptions precise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Next ...</a:t>
            </a:r>
            <a:endParaRPr lang="zh-CN" altLang="en-US"/>
          </a:p>
        </p:txBody>
      </p:sp>
      <p:sp>
        <p:nvSpPr>
          <p:cNvPr id="69635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Multicycle Operations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Separate FUs In Our MIPS</a:t>
            </a:r>
            <a:endParaRPr lang="en-US" altLang="zh-CN"/>
          </a:p>
        </p:txBody>
      </p:sp>
      <p:pic>
        <p:nvPicPr>
          <p:cNvPr id="71683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642369" y="1237170"/>
            <a:ext cx="5859262" cy="5044060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Latency and Initiation Interval</a:t>
            </a:r>
            <a:endParaRPr lang="en-US" altLang="zh-CN"/>
          </a:p>
        </p:txBody>
      </p:sp>
      <p:graphicFrame>
        <p:nvGraphicFramePr>
          <p:cNvPr id="76803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229600" cy="4433129"/>
        </p:xfrm>
        <a:graphic>
          <a:graphicData uri="http://schemas.openxmlformats.org/drawingml/2006/table">
            <a:tbl>
              <a:tblPr/>
              <a:tblGrid>
                <a:gridCol w="4979552"/>
                <a:gridCol w="1512282"/>
                <a:gridCol w="1737766"/>
              </a:tblGrid>
              <a:tr h="120321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Functional unit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Latency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Initiation interval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5877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Integer ALU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499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Data memory (int &amp; FP loads)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77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add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83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multiply (also int. multiply)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776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 divide (also integer divide)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6230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1005" defTabSz="11239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1005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619" marR="65619" marT="36539" marB="365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日期占位符 9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11" name="页脚占位符 10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2" name="灯片编号占位符 11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Pipelines</a:t>
            </a:r>
            <a:endParaRPr lang="en-US" altLang="zh-CN"/>
          </a:p>
        </p:txBody>
      </p:sp>
      <p:pic>
        <p:nvPicPr>
          <p:cNvPr id="73731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457200" y="1598215"/>
            <a:ext cx="8229600" cy="4321969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Big a Chip</a:t>
            </a:r>
            <a:endParaRPr lang="en-US" altLang="zh-CN"/>
          </a:p>
        </p:txBody>
      </p:sp>
      <p:pic>
        <p:nvPicPr>
          <p:cNvPr id="78850" name="Picture 2" descr="finger"/>
          <p:cNvPicPr>
            <a:picLocks noGrp="true" noChangeAspect="true" noChangeArrowheads="true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28650" y="2662239"/>
            <a:ext cx="3886200" cy="2678110"/>
          </a:xfrm>
        </p:spPr>
      </p:pic>
      <p:pic>
        <p:nvPicPr>
          <p:cNvPr id="5" name="Picture 2" descr="finger"/>
          <p:cNvPicPr>
            <a:picLocks noGrp="true" noChangeAspect="true" noChangeArrowheads="true"/>
          </p:cNvPicPr>
          <p:nvPr>
            <p:ph sz="half" idx="2"/>
          </p:nvPr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45773" t="32908" r="26791" b="38888"/>
          <a:stretch>
            <a:fillRect/>
          </a:stretch>
        </p:blipFill>
        <p:spPr>
          <a:xfrm>
            <a:off x="4836656" y="2662239"/>
            <a:ext cx="3780220" cy="2678110"/>
          </a:xfrm>
        </p:spPr>
      </p:pic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54000" y="138113"/>
            <a:ext cx="8723313" cy="773112"/>
          </a:xfrm>
        </p:spPr>
        <p:txBody>
          <a:bodyPr/>
          <a:lstStyle/>
          <a:p>
            <a:r>
              <a:rPr lang="zh-CN" altLang="zh-CN"/>
              <a:t>John L. Hennessy</a:t>
            </a:r>
            <a:endParaRPr lang="zh-CN" altLang="zh-CN"/>
          </a:p>
        </p:txBody>
      </p:sp>
      <p:sp>
        <p:nvSpPr>
          <p:cNvPr id="80899" name="Rectangle 3"/>
          <p:cNvSpPr>
            <a:spLocks noGrp="true" noChangeArrowheads="true"/>
          </p:cNvSpPr>
          <p:nvPr>
            <p:ph type="body" sz="half" idx="1"/>
          </p:nvPr>
        </p:nvSpPr>
        <p:spPr>
          <a:xfrm>
            <a:off x="254000" y="1050925"/>
            <a:ext cx="4300538" cy="5397500"/>
          </a:xfrm>
        </p:spPr>
        <p:txBody>
          <a:bodyPr/>
          <a:lstStyle/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en-US" altLang="zh-CN"/>
              <a:t>John Hennessy served as Stanford's tenth president from 2000 – 2016</a:t>
            </a:r>
            <a:endParaRPr lang="zh-CN" altLang="zh-CN"/>
          </a:p>
        </p:txBody>
      </p:sp>
      <p:pic>
        <p:nvPicPr>
          <p:cNvPr id="80900" name="Picture 4"/>
          <p:cNvPicPr>
            <a:picLocks noGrp="true" noChangeAspect="true" noChangeArrowheads="true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4943475" y="993775"/>
            <a:ext cx="3763963" cy="5511800"/>
          </a:xfrm>
        </p:spPr>
      </p:pic>
      <p:sp>
        <p:nvSpPr>
          <p:cNvPr id="84997" name="Oval 5"/>
          <p:cNvSpPr>
            <a:spLocks noChangeArrowheads="true"/>
          </p:cNvSpPr>
          <p:nvPr/>
        </p:nvSpPr>
        <p:spPr bwMode="auto">
          <a:xfrm>
            <a:off x="7469188" y="5508625"/>
            <a:ext cx="1047750" cy="485775"/>
          </a:xfrm>
          <a:prstGeom prst="ellipse">
            <a:avLst/>
          </a:prstGeom>
          <a:noFill/>
          <a:ln w="63500" cmpd="sng">
            <a:solidFill>
              <a:srgbClr val="FF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90" b="1">
              <a:solidFill>
                <a:srgbClr val="FF00FF"/>
              </a:solidFill>
              <a:ea typeface="楷体_GB2312" pitchFamily="1" charset="-122"/>
            </a:endParaRPr>
          </a:p>
        </p:txBody>
      </p:sp>
      <p:sp>
        <p:nvSpPr>
          <p:cNvPr id="84999" name="Text Box 7"/>
          <p:cNvSpPr txBox="true">
            <a:spLocks noChangeArrowheads="true"/>
          </p:cNvSpPr>
          <p:nvPr/>
        </p:nvSpPr>
        <p:spPr bwMode="auto">
          <a:xfrm rot="18736761">
            <a:off x="4714082" y="3426618"/>
            <a:ext cx="467995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60" b="1">
                <a:solidFill>
                  <a:srgbClr val="FF00FF"/>
                </a:solidFill>
                <a:latin typeface="Bauhaus 93" panose="04030905020B02020C02" pitchFamily="82" charset="0"/>
                <a:ea typeface="楷体_GB2312" pitchFamily="1" charset="-122"/>
              </a:rPr>
              <a:t>Stanford MIPS processor</a:t>
            </a:r>
            <a:endParaRPr lang="en-US" altLang="zh-CN" sz="2860" b="1">
              <a:solidFill>
                <a:srgbClr val="FF00FF"/>
              </a:solidFill>
              <a:latin typeface="Bauhaus 93" panose="04030905020B02020C02" pitchFamily="82" charset="0"/>
              <a:ea typeface="楷体_GB2312" pitchFamily="1" charset="-122"/>
            </a:endParaRPr>
          </a:p>
        </p:txBody>
      </p:sp>
      <p:pic>
        <p:nvPicPr>
          <p:cNvPr id="80903" name="内容占位符 2" descr="hennessy_president.jpeg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03213" y="993775"/>
            <a:ext cx="4522787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2020/10/27 Tuesday</a:t>
            </a:r>
            <a:endParaRPr lang="zh-CN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zh-CN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337BF-0EF9-420A-B44A-09A4D95A1BF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Homeworks </a:t>
            </a:r>
            <a:endParaRPr lang="zh-CN" altLang="en-US"/>
          </a:p>
        </p:txBody>
      </p:sp>
      <p:sp>
        <p:nvSpPr>
          <p:cNvPr id="81923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Book reading </a:t>
            </a:r>
            <a:endParaRPr lang="en-US" altLang="zh-CN" sz="2800" dirty="0"/>
          </a:p>
          <a:p>
            <a:pPr lvl="1"/>
            <a:r>
              <a:rPr lang="en-US" altLang="zh-CN" sz="2400" dirty="0"/>
              <a:t>Appendix C</a:t>
            </a:r>
            <a:endParaRPr lang="en-US" altLang="zh-CN" sz="2400" dirty="0"/>
          </a:p>
          <a:p>
            <a:r>
              <a:rPr lang="en-US" altLang="zh-CN" sz="2800" dirty="0"/>
              <a:t>Reading papers</a:t>
            </a:r>
            <a:endParaRPr lang="en-US" altLang="zh-CN" sz="2800" dirty="0"/>
          </a:p>
          <a:p>
            <a:pPr lvl="1"/>
            <a:r>
              <a:rPr lang="en-US" altLang="zh-CN" sz="2400" dirty="0"/>
              <a:t>Performance from architecture: comparing a RISC and CISC with similar hardware organization, Bhandarkar, Clark, 1991</a:t>
            </a:r>
            <a:endParaRPr lang="en-US" altLang="zh-CN" sz="2400" dirty="0"/>
          </a:p>
          <a:p>
            <a:pPr lvl="1"/>
            <a:r>
              <a:rPr lang="en-US" altLang="zh-CN" sz="2400" dirty="0"/>
              <a:t>Implementation of Precise Interrupts in Pipelined Processors, James E. Smith, Andrew R. </a:t>
            </a:r>
            <a:r>
              <a:rPr lang="en-US" altLang="zh-CN" sz="2400" dirty="0" err="1"/>
              <a:t>Pleszkun</a:t>
            </a:r>
            <a:r>
              <a:rPr lang="en-US" altLang="zh-CN" sz="2400" dirty="0"/>
              <a:t>, 1985</a:t>
            </a:r>
            <a:endParaRPr lang="en-US" altLang="zh-CN" sz="2400" dirty="0"/>
          </a:p>
          <a:p>
            <a:r>
              <a:rPr lang="en-US" altLang="zh-CN" sz="2800" dirty="0"/>
              <a:t>Open question: topic of next week</a:t>
            </a:r>
            <a:endParaRPr lang="en-US" altLang="zh-CN" sz="2800" dirty="0"/>
          </a:p>
          <a:p>
            <a:pPr lvl="1"/>
            <a:r>
              <a:rPr lang="en-US" altLang="zh-CN" sz="2400" dirty="0"/>
              <a:t>If you implement the RISC-V, which instructions will you select?</a:t>
            </a:r>
            <a:endParaRPr lang="en-US" altLang="zh-CN" sz="2400" dirty="0"/>
          </a:p>
          <a:p>
            <a:pPr lvl="1"/>
            <a:r>
              <a:rPr lang="en-US" altLang="zh-CN" sz="2400" dirty="0"/>
              <a:t>Why?</a:t>
            </a:r>
            <a:endParaRPr lang="en-US" altLang="zh-CN" sz="2400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Big PIC of RISC II</a:t>
            </a:r>
            <a:endParaRPr lang="zh-CN" altLang="zh-CN"/>
          </a:p>
        </p:txBody>
      </p:sp>
      <p:pic>
        <p:nvPicPr>
          <p:cNvPr id="79875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738188" y="1814513"/>
            <a:ext cx="7667625" cy="4373562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  <a:endParaRPr lang="en-US" altLang="zh-CN"/>
          </a:p>
        </p:txBody>
      </p:sp>
      <p:sp>
        <p:nvSpPr>
          <p:cNvPr id="48131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Scoreboarding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Fields of all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pPr lvl="1"/>
            <a:r>
              <a:rPr lang="en-US" altLang="zh-CN" dirty="0"/>
              <a:t>Operand 1</a:t>
            </a:r>
            <a:endParaRPr lang="en-US" altLang="zh-CN" dirty="0"/>
          </a:p>
          <a:p>
            <a:pPr lvl="1"/>
            <a:r>
              <a:rPr lang="en-US" altLang="zh-CN" dirty="0"/>
              <a:t>Operand 2</a:t>
            </a:r>
            <a:endParaRPr lang="en-US" altLang="zh-CN" dirty="0"/>
          </a:p>
          <a:p>
            <a:pPr lvl="1"/>
            <a:r>
              <a:rPr lang="en-US" altLang="zh-CN" dirty="0"/>
              <a:t>Operand 3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Fetch</a:t>
            </a:r>
            <a:endParaRPr lang="en-US" dirty="0"/>
          </a:p>
          <a:p>
            <a:r>
              <a:rPr lang="en-US" dirty="0"/>
              <a:t>Instruction Decode</a:t>
            </a:r>
            <a:endParaRPr lang="en-US" dirty="0"/>
          </a:p>
          <a:p>
            <a:r>
              <a:rPr lang="en-US" dirty="0"/>
              <a:t>Register Fetch</a:t>
            </a:r>
            <a:endParaRPr lang="en-US" dirty="0"/>
          </a:p>
          <a:p>
            <a:r>
              <a:rPr lang="en-US" dirty="0"/>
              <a:t>ALU Operations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Memory Operations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Register </a:t>
            </a:r>
            <a:r>
              <a:rPr lang="en-US" dirty="0" err="1"/>
              <a:t>Writeback</a:t>
            </a:r>
            <a:endParaRPr lang="en-US" dirty="0"/>
          </a:p>
          <a:p>
            <a:r>
              <a:rPr lang="en-US" dirty="0"/>
              <a:t>Calculate Next Instruction Address</a:t>
            </a:r>
            <a:endParaRPr 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Phrases of Datapath</a:t>
            </a:r>
            <a:endParaRPr lang="en-US" altLang="zh-CN" dirty="0"/>
          </a:p>
        </p:txBody>
      </p:sp>
      <p:grpSp>
        <p:nvGrpSpPr>
          <p:cNvPr id="12291" name="Group 3"/>
          <p:cNvGrpSpPr/>
          <p:nvPr/>
        </p:nvGrpSpPr>
        <p:grpSpPr bwMode="auto">
          <a:xfrm>
            <a:off x="212725" y="1917700"/>
            <a:ext cx="8601074" cy="3678238"/>
            <a:chOff x="0" y="0"/>
            <a:chExt cx="5417" cy="3090"/>
          </a:xfrm>
        </p:grpSpPr>
        <p:sp>
          <p:nvSpPr>
            <p:cNvPr id="8196" name="Line 4"/>
            <p:cNvSpPr>
              <a:spLocks noChangeShapeType="true"/>
            </p:cNvSpPr>
            <p:nvPr/>
          </p:nvSpPr>
          <p:spPr bwMode="auto">
            <a:xfrm>
              <a:off x="4666" y="1888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198" name="Rectangle 6"/>
            <p:cNvSpPr>
              <a:spLocks noChangeArrowheads="true"/>
            </p:cNvSpPr>
            <p:nvPr/>
          </p:nvSpPr>
          <p:spPr bwMode="auto">
            <a:xfrm>
              <a:off x="4177" y="45"/>
              <a:ext cx="544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Access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199" name="Rectangle 7"/>
            <p:cNvSpPr>
              <a:spLocks noChangeArrowheads="true"/>
            </p:cNvSpPr>
            <p:nvPr/>
          </p:nvSpPr>
          <p:spPr bwMode="auto">
            <a:xfrm>
              <a:off x="4889" y="65"/>
              <a:ext cx="52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Write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Back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00" name="Rectangle 8"/>
            <p:cNvSpPr>
              <a:spLocks noChangeArrowheads="true"/>
            </p:cNvSpPr>
            <p:nvPr/>
          </p:nvSpPr>
          <p:spPr bwMode="auto">
            <a:xfrm>
              <a:off x="672" y="45"/>
              <a:ext cx="69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Instruction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Fetch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01" name="Rectangle 9"/>
            <p:cNvSpPr>
              <a:spLocks noChangeArrowheads="true"/>
            </p:cNvSpPr>
            <p:nvPr/>
          </p:nvSpPr>
          <p:spPr bwMode="auto">
            <a:xfrm>
              <a:off x="1919" y="45"/>
              <a:ext cx="82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Instr. Decode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Reg. Fetch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02" name="Rectangle 10"/>
            <p:cNvSpPr>
              <a:spLocks noChangeArrowheads="true"/>
            </p:cNvSpPr>
            <p:nvPr/>
          </p:nvSpPr>
          <p:spPr bwMode="auto">
            <a:xfrm>
              <a:off x="2997" y="45"/>
              <a:ext cx="899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8352" tIns="43401" rIns="88352" bIns="4340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Execute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 dirty="0" err="1">
                  <a:latin typeface="Tahoma" panose="020B0604030504040204" pitchFamily="34" charset="0"/>
                  <a:ea typeface="+mn-ea"/>
                </a:rPr>
                <a:t>Addr</a:t>
              </a:r>
              <a:r>
                <a:rPr lang="en-US" altLang="zh-CN" sz="1510" dirty="0">
                  <a:latin typeface="Tahoma" panose="020B0604030504040204" pitchFamily="34" charset="0"/>
                  <a:ea typeface="+mn-ea"/>
                </a:rPr>
                <a:t>. Calc</a:t>
              </a:r>
              <a:endParaRPr lang="en-US" altLang="zh-CN" sz="1510" dirty="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03" name="Rectangle 11"/>
            <p:cNvSpPr>
              <a:spLocks noChangeArrowheads="true"/>
            </p:cNvSpPr>
            <p:nvPr/>
          </p:nvSpPr>
          <p:spPr bwMode="auto">
            <a:xfrm>
              <a:off x="4745" y="1600"/>
              <a:ext cx="128" cy="584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352" tIns="43401" rIns="88352" bIns="4340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L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M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D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2300" name="Group 12"/>
            <p:cNvGrpSpPr>
              <a:grpSpLocks noChangeAspect="true"/>
            </p:cNvGrpSpPr>
            <p:nvPr/>
          </p:nvGrpSpPr>
          <p:grpSpPr bwMode="auto">
            <a:xfrm>
              <a:off x="3466" y="1313"/>
              <a:ext cx="283" cy="690"/>
              <a:chOff x="0" y="0"/>
              <a:chExt cx="283" cy="816"/>
            </a:xfrm>
          </p:grpSpPr>
          <p:grpSp>
            <p:nvGrpSpPr>
              <p:cNvPr id="12366" name="Group 13"/>
              <p:cNvGrpSpPr>
                <a:grpSpLocks noChangeAspect="true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8206" name="AutoShape 14"/>
                <p:cNvSpPr>
                  <a:spLocks noChangeAspect="true" noChangeArrowheads="true"/>
                </p:cNvSpPr>
                <p:nvPr/>
              </p:nvSpPr>
              <p:spPr bwMode="auto">
                <a:xfrm rot="16200000">
                  <a:off x="-258" y="274"/>
                  <a:ext cx="815" cy="26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lIns="89282" tIns="44641" rIns="89282" bIns="4464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51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8207" name="AutoShape 15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58" y="296"/>
                  <a:ext cx="246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  <p:sp>
              <p:nvSpPr>
                <p:cNvPr id="8208" name="Text Box 16"/>
                <p:cNvSpPr txBox="true">
                  <a:spLocks noChangeAspect="true" noChangeArrowheads="true"/>
                </p:cNvSpPr>
                <p:nvPr/>
              </p:nvSpPr>
              <p:spPr bwMode="auto">
                <a:xfrm rot="5400000">
                  <a:off x="-98" y="309"/>
                  <a:ext cx="514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282" tIns="44641" rIns="89282" bIns="44641" anchor="ctr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510">
                      <a:latin typeface="Tahoma" panose="020B0604030504040204" pitchFamily="34" charset="0"/>
                      <a:ea typeface="+mn-ea"/>
                    </a:rPr>
                    <a:t>ALU</a:t>
                  </a:r>
                  <a:endParaRPr lang="en-US" altLang="zh-CN" sz="1510">
                    <a:latin typeface="Tahoma" panose="020B0604030504040204" pitchFamily="34" charset="0"/>
                    <a:ea typeface="+mn-ea"/>
                  </a:endParaRPr>
                </a:p>
              </p:txBody>
            </p:sp>
          </p:grpSp>
          <p:sp>
            <p:nvSpPr>
              <p:cNvPr id="8209" name="未知"/>
              <p:cNvSpPr>
                <a:spLocks noChangeAspect="true"/>
              </p:cNvSpPr>
              <p:nvPr/>
            </p:nvSpPr>
            <p:spPr bwMode="auto">
              <a:xfrm rot="5400000">
                <a:off x="-64" y="302"/>
                <a:ext cx="244" cy="115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8210" name="Oval 18"/>
            <p:cNvSpPr>
              <a:spLocks noChangeArrowheads="true"/>
            </p:cNvSpPr>
            <p:nvPr/>
          </p:nvSpPr>
          <p:spPr bwMode="auto">
            <a:xfrm>
              <a:off x="4282" y="512"/>
              <a:ext cx="132" cy="348"/>
            </a:xfrm>
            <a:prstGeom prst="ellipse">
              <a:avLst/>
            </a:prstGeom>
            <a:solidFill>
              <a:srgbClr val="07F707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MUX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11" name="Rectangle 19"/>
            <p:cNvSpPr>
              <a:spLocks noChangeArrowheads="true"/>
            </p:cNvSpPr>
            <p:nvPr/>
          </p:nvSpPr>
          <p:spPr bwMode="auto">
            <a:xfrm>
              <a:off x="933" y="1328"/>
              <a:ext cx="480" cy="576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12" name="未知"/>
            <p:cNvSpPr/>
            <p:nvPr/>
          </p:nvSpPr>
          <p:spPr bwMode="auto">
            <a:xfrm>
              <a:off x="3765" y="858"/>
              <a:ext cx="581" cy="231"/>
            </a:xfrm>
            <a:custGeom>
              <a:avLst/>
              <a:gdLst>
                <a:gd name="T0" fmla="*/ 0 w 576"/>
                <a:gd name="T1" fmla="*/ 240 h 240"/>
                <a:gd name="T2" fmla="*/ 576 w 576"/>
                <a:gd name="T3" fmla="*/ 240 h 240"/>
                <a:gd name="T4" fmla="*/ 576 w 576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40">
                  <a:moveTo>
                    <a:pt x="0" y="240"/>
                  </a:moveTo>
                  <a:lnTo>
                    <a:pt x="576" y="240"/>
                  </a:lnTo>
                  <a:lnTo>
                    <a:pt x="57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13" name="Rectangle 21"/>
            <p:cNvSpPr>
              <a:spLocks noChangeArrowheads="true"/>
            </p:cNvSpPr>
            <p:nvPr/>
          </p:nvSpPr>
          <p:spPr bwMode="auto">
            <a:xfrm>
              <a:off x="2337" y="1154"/>
              <a:ext cx="372" cy="931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Reg File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16" name="未知"/>
            <p:cNvSpPr/>
            <p:nvPr/>
          </p:nvSpPr>
          <p:spPr bwMode="auto">
            <a:xfrm>
              <a:off x="3034" y="1074"/>
              <a:ext cx="425" cy="432"/>
            </a:xfrm>
            <a:custGeom>
              <a:avLst/>
              <a:gdLst>
                <a:gd name="T0" fmla="*/ 0 w 336"/>
                <a:gd name="T1" fmla="*/ 480 h 480"/>
                <a:gd name="T2" fmla="*/ 0 w 336"/>
                <a:gd name="T3" fmla="*/ 0 h 480"/>
                <a:gd name="T4" fmla="*/ 336 w 336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480">
                  <a:moveTo>
                    <a:pt x="0" y="480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17" name="Rectangle 25"/>
            <p:cNvSpPr>
              <a:spLocks noChangeArrowheads="true"/>
            </p:cNvSpPr>
            <p:nvPr/>
          </p:nvSpPr>
          <p:spPr bwMode="auto">
            <a:xfrm>
              <a:off x="4341" y="1520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Data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Memory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19" name="Oval 27"/>
            <p:cNvSpPr>
              <a:spLocks noChangeArrowheads="true"/>
            </p:cNvSpPr>
            <p:nvPr/>
          </p:nvSpPr>
          <p:spPr bwMode="auto">
            <a:xfrm>
              <a:off x="2354" y="2136"/>
              <a:ext cx="282" cy="427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Sign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Extend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2311" name="Group 28"/>
            <p:cNvGrpSpPr/>
            <p:nvPr/>
          </p:nvGrpSpPr>
          <p:grpSpPr bwMode="auto">
            <a:xfrm>
              <a:off x="693" y="644"/>
              <a:ext cx="564" cy="628"/>
              <a:chOff x="0" y="-12"/>
              <a:chExt cx="564" cy="628"/>
            </a:xfrm>
          </p:grpSpPr>
          <p:sp>
            <p:nvSpPr>
              <p:cNvPr id="8221" name="Text Box 29"/>
              <p:cNvSpPr txBox="true">
                <a:spLocks noChangeArrowheads="true"/>
              </p:cNvSpPr>
              <p:nvPr/>
            </p:nvSpPr>
            <p:spPr bwMode="auto">
              <a:xfrm>
                <a:off x="0" y="346"/>
                <a:ext cx="19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9282" tIns="44641" rIns="89282" bIns="44641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10" dirty="0">
                    <a:latin typeface="Tahoma" panose="020B0604030504040204" pitchFamily="34" charset="0"/>
                    <a:ea typeface="+mn-ea"/>
                  </a:rPr>
                  <a:t>4</a:t>
                </a:r>
                <a:endParaRPr lang="en-US" altLang="zh-CN" sz="151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8222" name="AutoShape 30"/>
              <p:cNvSpPr>
                <a:spLocks noChangeAspect="true" noChangeArrowheads="true"/>
              </p:cNvSpPr>
              <p:nvPr/>
            </p:nvSpPr>
            <p:spPr bwMode="auto">
              <a:xfrm rot="16200000">
                <a:off x="125" y="126"/>
                <a:ext cx="576" cy="30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9282" tIns="44641" rIns="89282" bIns="4464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1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8223" name="AutoShape 31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231" y="178"/>
                <a:ext cx="175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  <p:sp>
            <p:nvSpPr>
              <p:cNvPr id="8224" name="Text Box 32"/>
              <p:cNvSpPr txBox="true">
                <a:spLocks noChangeAspect="true" noChangeArrowheads="true"/>
              </p:cNvSpPr>
              <p:nvPr/>
            </p:nvSpPr>
            <p:spPr bwMode="auto">
              <a:xfrm rot="5400000">
                <a:off x="149" y="195"/>
                <a:ext cx="573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9282" tIns="44641" rIns="89282" bIns="44641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10">
                    <a:latin typeface="Tahoma" panose="020B0604030504040204" pitchFamily="34" charset="0"/>
                    <a:ea typeface="+mn-ea"/>
                  </a:rPr>
                  <a:t>Adder</a:t>
                </a:r>
                <a:endParaRPr lang="en-US" altLang="zh-CN" sz="151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8225" name="未知"/>
              <p:cNvSpPr>
                <a:spLocks noChangeAspect="true"/>
              </p:cNvSpPr>
              <p:nvPr/>
            </p:nvSpPr>
            <p:spPr bwMode="auto">
              <a:xfrm rot="5400000">
                <a:off x="237" y="185"/>
                <a:ext cx="173" cy="130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8226" name="Line 34"/>
            <p:cNvSpPr>
              <a:spLocks noChangeShapeType="true"/>
            </p:cNvSpPr>
            <p:nvPr/>
          </p:nvSpPr>
          <p:spPr bwMode="auto">
            <a:xfrm>
              <a:off x="1738" y="1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27" name="Line 35"/>
            <p:cNvSpPr>
              <a:spLocks noChangeShapeType="true"/>
            </p:cNvSpPr>
            <p:nvPr/>
          </p:nvSpPr>
          <p:spPr bwMode="auto">
            <a:xfrm>
              <a:off x="2938" y="0"/>
              <a:ext cx="0" cy="279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28" name="Line 36"/>
            <p:cNvSpPr>
              <a:spLocks noChangeShapeType="true"/>
            </p:cNvSpPr>
            <p:nvPr/>
          </p:nvSpPr>
          <p:spPr bwMode="auto">
            <a:xfrm>
              <a:off x="3918" y="11"/>
              <a:ext cx="0" cy="278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29" name="Line 37"/>
            <p:cNvSpPr>
              <a:spLocks noChangeShapeType="true"/>
            </p:cNvSpPr>
            <p:nvPr/>
          </p:nvSpPr>
          <p:spPr bwMode="auto">
            <a:xfrm>
              <a:off x="4910" y="1"/>
              <a:ext cx="0" cy="279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0" name="未知"/>
            <p:cNvSpPr/>
            <p:nvPr/>
          </p:nvSpPr>
          <p:spPr bwMode="auto">
            <a:xfrm>
              <a:off x="1258" y="930"/>
              <a:ext cx="1921" cy="432"/>
            </a:xfrm>
            <a:custGeom>
              <a:avLst/>
              <a:gdLst>
                <a:gd name="T0" fmla="*/ 0 w 1920"/>
                <a:gd name="T1" fmla="*/ 0 h 432"/>
                <a:gd name="T2" fmla="*/ 1584 w 1920"/>
                <a:gd name="T3" fmla="*/ 0 h 432"/>
                <a:gd name="T4" fmla="*/ 1584 w 1920"/>
                <a:gd name="T5" fmla="*/ 432 h 432"/>
                <a:gd name="T6" fmla="*/ 1920 w 1920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432">
                  <a:moveTo>
                    <a:pt x="0" y="0"/>
                  </a:moveTo>
                  <a:lnTo>
                    <a:pt x="1584" y="0"/>
                  </a:lnTo>
                  <a:lnTo>
                    <a:pt x="1584" y="432"/>
                  </a:lnTo>
                  <a:lnTo>
                    <a:pt x="1920" y="4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1" name="Line 39"/>
            <p:cNvSpPr>
              <a:spLocks noChangeShapeType="true"/>
            </p:cNvSpPr>
            <p:nvPr/>
          </p:nvSpPr>
          <p:spPr bwMode="auto">
            <a:xfrm>
              <a:off x="1418" y="1596"/>
              <a:ext cx="14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2" name="Line 40"/>
            <p:cNvSpPr>
              <a:spLocks noChangeShapeType="true"/>
            </p:cNvSpPr>
            <p:nvPr/>
          </p:nvSpPr>
          <p:spPr bwMode="auto">
            <a:xfrm>
              <a:off x="1690" y="1600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3" name="未知"/>
            <p:cNvSpPr/>
            <p:nvPr/>
          </p:nvSpPr>
          <p:spPr bwMode="auto">
            <a:xfrm>
              <a:off x="1881" y="1262"/>
              <a:ext cx="478" cy="1055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056 h 1056"/>
                <a:gd name="T4" fmla="*/ 480 w 48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4" name="Line 42"/>
            <p:cNvSpPr>
              <a:spLocks noChangeShapeType="true"/>
            </p:cNvSpPr>
            <p:nvPr/>
          </p:nvSpPr>
          <p:spPr bwMode="auto">
            <a:xfrm>
              <a:off x="1882" y="1266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5" name="Line 43"/>
            <p:cNvSpPr>
              <a:spLocks noChangeShapeType="true"/>
            </p:cNvSpPr>
            <p:nvPr/>
          </p:nvSpPr>
          <p:spPr bwMode="auto">
            <a:xfrm>
              <a:off x="1882" y="1458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6" name="Line 44"/>
            <p:cNvSpPr>
              <a:spLocks noChangeShapeType="true"/>
            </p:cNvSpPr>
            <p:nvPr/>
          </p:nvSpPr>
          <p:spPr bwMode="auto">
            <a:xfrm flipV="true">
              <a:off x="1882" y="1786"/>
              <a:ext cx="444" cy="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7" name="Line 45"/>
            <p:cNvSpPr>
              <a:spLocks noChangeShapeType="true"/>
            </p:cNvSpPr>
            <p:nvPr/>
          </p:nvSpPr>
          <p:spPr bwMode="auto">
            <a:xfrm>
              <a:off x="2698" y="1506"/>
              <a:ext cx="48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38" name="Rectangle 46"/>
            <p:cNvSpPr>
              <a:spLocks noChangeArrowheads="true"/>
            </p:cNvSpPr>
            <p:nvPr/>
          </p:nvSpPr>
          <p:spPr bwMode="auto">
            <a:xfrm>
              <a:off x="3466" y="978"/>
              <a:ext cx="288" cy="24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Zero?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39" name="Line 47"/>
            <p:cNvSpPr>
              <a:spLocks noChangeShapeType="true"/>
            </p:cNvSpPr>
            <p:nvPr/>
          </p:nvSpPr>
          <p:spPr bwMode="auto">
            <a:xfrm>
              <a:off x="3322" y="1458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0" name="Line 48"/>
            <p:cNvSpPr>
              <a:spLocks noChangeShapeType="true"/>
            </p:cNvSpPr>
            <p:nvPr/>
          </p:nvSpPr>
          <p:spPr bwMode="auto">
            <a:xfrm>
              <a:off x="3322" y="1840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1" name="未知"/>
            <p:cNvSpPr/>
            <p:nvPr/>
          </p:nvSpPr>
          <p:spPr bwMode="auto">
            <a:xfrm>
              <a:off x="154" y="449"/>
              <a:ext cx="4464" cy="1142"/>
            </a:xfrm>
            <a:custGeom>
              <a:avLst/>
              <a:gdLst>
                <a:gd name="T0" fmla="*/ 4224 w 4464"/>
                <a:gd name="T1" fmla="*/ 253 h 1142"/>
                <a:gd name="T2" fmla="*/ 4464 w 4464"/>
                <a:gd name="T3" fmla="*/ 253 h 1142"/>
                <a:gd name="T4" fmla="*/ 4464 w 4464"/>
                <a:gd name="T5" fmla="*/ 0 h 1142"/>
                <a:gd name="T6" fmla="*/ 0 w 4464"/>
                <a:gd name="T7" fmla="*/ 0 h 1142"/>
                <a:gd name="T8" fmla="*/ 2 w 4464"/>
                <a:gd name="T9" fmla="*/ 1142 h 1142"/>
                <a:gd name="T10" fmla="*/ 172 w 4464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4" h="1142">
                  <a:moveTo>
                    <a:pt x="4224" y="253"/>
                  </a:moveTo>
                  <a:lnTo>
                    <a:pt x="4464" y="253"/>
                  </a:lnTo>
                  <a:lnTo>
                    <a:pt x="4464" y="0"/>
                  </a:lnTo>
                  <a:lnTo>
                    <a:pt x="0" y="0"/>
                  </a:lnTo>
                  <a:lnTo>
                    <a:pt x="2" y="1142"/>
                  </a:lnTo>
                  <a:lnTo>
                    <a:pt x="172" y="114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2" name="Line 50"/>
            <p:cNvSpPr>
              <a:spLocks noChangeShapeType="true"/>
            </p:cNvSpPr>
            <p:nvPr/>
          </p:nvSpPr>
          <p:spPr bwMode="auto">
            <a:xfrm>
              <a:off x="3754" y="1648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3" name="未知"/>
            <p:cNvSpPr/>
            <p:nvPr/>
          </p:nvSpPr>
          <p:spPr bwMode="auto">
            <a:xfrm>
              <a:off x="4085" y="775"/>
              <a:ext cx="192" cy="864"/>
            </a:xfrm>
            <a:custGeom>
              <a:avLst/>
              <a:gdLst>
                <a:gd name="T0" fmla="*/ 0 w 192"/>
                <a:gd name="T1" fmla="*/ 960 h 960"/>
                <a:gd name="T2" fmla="*/ 0 w 192"/>
                <a:gd name="T3" fmla="*/ 0 h 960"/>
                <a:gd name="T4" fmla="*/ 192 w 192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960">
                  <a:moveTo>
                    <a:pt x="0" y="960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4" name="未知"/>
            <p:cNvSpPr/>
            <p:nvPr/>
          </p:nvSpPr>
          <p:spPr bwMode="auto">
            <a:xfrm>
              <a:off x="2842" y="585"/>
              <a:ext cx="1434" cy="344"/>
            </a:xfrm>
            <a:custGeom>
              <a:avLst/>
              <a:gdLst>
                <a:gd name="T0" fmla="*/ 0 w 1440"/>
                <a:gd name="T1" fmla="*/ 336 h 336"/>
                <a:gd name="T2" fmla="*/ 0 w 1440"/>
                <a:gd name="T3" fmla="*/ 0 h 336"/>
                <a:gd name="T4" fmla="*/ 1440 w 144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336">
                  <a:moveTo>
                    <a:pt x="0" y="336"/>
                  </a:moveTo>
                  <a:lnTo>
                    <a:pt x="0" y="0"/>
                  </a:lnTo>
                  <a:lnTo>
                    <a:pt x="14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5" name="Line 53"/>
            <p:cNvSpPr>
              <a:spLocks noChangeShapeType="true"/>
            </p:cNvSpPr>
            <p:nvPr/>
          </p:nvSpPr>
          <p:spPr bwMode="auto">
            <a:xfrm>
              <a:off x="2698" y="1792"/>
              <a:ext cx="481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6" name="未知"/>
            <p:cNvSpPr/>
            <p:nvPr/>
          </p:nvSpPr>
          <p:spPr bwMode="auto">
            <a:xfrm>
              <a:off x="2650" y="1911"/>
              <a:ext cx="529" cy="409"/>
            </a:xfrm>
            <a:custGeom>
              <a:avLst/>
              <a:gdLst>
                <a:gd name="T0" fmla="*/ 0 w 528"/>
                <a:gd name="T1" fmla="*/ 384 h 384"/>
                <a:gd name="T2" fmla="*/ 384 w 528"/>
                <a:gd name="T3" fmla="*/ 384 h 384"/>
                <a:gd name="T4" fmla="*/ 384 w 528"/>
                <a:gd name="T5" fmla="*/ 0 h 384"/>
                <a:gd name="T6" fmla="*/ 528 w 528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384"/>
                  </a:moveTo>
                  <a:lnTo>
                    <a:pt x="384" y="384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7" name="Line 55"/>
            <p:cNvSpPr>
              <a:spLocks noChangeShapeType="true"/>
            </p:cNvSpPr>
            <p:nvPr/>
          </p:nvSpPr>
          <p:spPr bwMode="auto">
            <a:xfrm>
              <a:off x="538" y="1600"/>
              <a:ext cx="38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8" name="Line 56"/>
            <p:cNvSpPr>
              <a:spLocks noChangeShapeType="true"/>
            </p:cNvSpPr>
            <p:nvPr/>
          </p:nvSpPr>
          <p:spPr bwMode="auto">
            <a:xfrm>
              <a:off x="826" y="1122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49" name="未知"/>
            <p:cNvSpPr/>
            <p:nvPr/>
          </p:nvSpPr>
          <p:spPr bwMode="auto">
            <a:xfrm>
              <a:off x="634" y="737"/>
              <a:ext cx="336" cy="863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50" name="未知"/>
            <p:cNvSpPr/>
            <p:nvPr/>
          </p:nvSpPr>
          <p:spPr bwMode="auto">
            <a:xfrm>
              <a:off x="4090" y="1648"/>
              <a:ext cx="1008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64 w 1008"/>
                <a:gd name="T5" fmla="*/ 720 h 720"/>
                <a:gd name="T6" fmla="*/ 864 w 1008"/>
                <a:gd name="T7" fmla="*/ 480 h 720"/>
                <a:gd name="T8" fmla="*/ 1008 w 1008"/>
                <a:gd name="T9" fmla="*/ 48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51" name="未知"/>
            <p:cNvSpPr/>
            <p:nvPr/>
          </p:nvSpPr>
          <p:spPr bwMode="auto">
            <a:xfrm>
              <a:off x="1930" y="1936"/>
              <a:ext cx="3456" cy="768"/>
            </a:xfrm>
            <a:custGeom>
              <a:avLst/>
              <a:gdLst>
                <a:gd name="T0" fmla="*/ 3306 w 3456"/>
                <a:gd name="T1" fmla="*/ 97 h 769"/>
                <a:gd name="T2" fmla="*/ 3456 w 3456"/>
                <a:gd name="T3" fmla="*/ 97 h 769"/>
                <a:gd name="T4" fmla="*/ 3456 w 3456"/>
                <a:gd name="T5" fmla="*/ 769 h 769"/>
                <a:gd name="T6" fmla="*/ 0 w 3456"/>
                <a:gd name="T7" fmla="*/ 769 h 769"/>
                <a:gd name="T8" fmla="*/ 0 w 3456"/>
                <a:gd name="T9" fmla="*/ 1 h 769"/>
                <a:gd name="T10" fmla="*/ 396 w 3456"/>
                <a:gd name="T1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6" h="769">
                  <a:moveTo>
                    <a:pt x="3306" y="97"/>
                  </a:moveTo>
                  <a:lnTo>
                    <a:pt x="3456" y="97"/>
                  </a:lnTo>
                  <a:lnTo>
                    <a:pt x="3456" y="769"/>
                  </a:lnTo>
                  <a:lnTo>
                    <a:pt x="0" y="769"/>
                  </a:lnTo>
                  <a:lnTo>
                    <a:pt x="0" y="1"/>
                  </a:lnTo>
                  <a:lnTo>
                    <a:pt x="3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52" name="未知"/>
            <p:cNvSpPr/>
            <p:nvPr/>
          </p:nvSpPr>
          <p:spPr bwMode="auto">
            <a:xfrm>
              <a:off x="2986" y="1792"/>
              <a:ext cx="1344" cy="288"/>
            </a:xfrm>
            <a:custGeom>
              <a:avLst/>
              <a:gdLst>
                <a:gd name="T0" fmla="*/ 0 w 1344"/>
                <a:gd name="T1" fmla="*/ 0 h 288"/>
                <a:gd name="T2" fmla="*/ 0 w 1344"/>
                <a:gd name="T3" fmla="*/ 288 h 288"/>
                <a:gd name="T4" fmla="*/ 1344 w 134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0" y="0"/>
                  </a:moveTo>
                  <a:lnTo>
                    <a:pt x="0" y="288"/>
                  </a:lnTo>
                  <a:lnTo>
                    <a:pt x="134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53" name="Text Box 61"/>
            <p:cNvSpPr txBox="true">
              <a:spLocks noChangeArrowheads="true"/>
            </p:cNvSpPr>
            <p:nvPr/>
          </p:nvSpPr>
          <p:spPr bwMode="auto">
            <a:xfrm>
              <a:off x="1797" y="697"/>
              <a:ext cx="8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Next SEQ PC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2340" name="Group 62"/>
            <p:cNvGrpSpPr/>
            <p:nvPr/>
          </p:nvGrpSpPr>
          <p:grpSpPr bwMode="auto">
            <a:xfrm>
              <a:off x="334" y="1235"/>
              <a:ext cx="192" cy="774"/>
              <a:chOff x="0" y="0"/>
              <a:chExt cx="192" cy="774"/>
            </a:xfrm>
          </p:grpSpPr>
          <p:sp>
            <p:nvSpPr>
              <p:cNvPr id="8255" name="Rectangle 63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768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89282" tIns="44641" rIns="89282" bIns="4464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10">
                    <a:latin typeface="Tahoma" panose="020B0604030504040204" pitchFamily="34" charset="0"/>
                    <a:ea typeface="+mn-ea"/>
                  </a:rPr>
                  <a:t>Address</a:t>
                </a:r>
                <a:endParaRPr lang="en-US" altLang="zh-CN" sz="151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8256" name="AutoShape 64"/>
              <p:cNvSpPr>
                <a:spLocks noChangeArrowheads="true"/>
              </p:cNvSpPr>
              <p:nvPr/>
            </p:nvSpPr>
            <p:spPr bwMode="auto">
              <a:xfrm>
                <a:off x="8" y="629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30">
                  <a:latin typeface="+mn-lt"/>
                  <a:ea typeface="+mn-ea"/>
                </a:endParaRPr>
              </a:p>
            </p:txBody>
          </p:sp>
        </p:grpSp>
        <p:sp>
          <p:nvSpPr>
            <p:cNvPr id="8257" name="Text Box 65"/>
            <p:cNvSpPr txBox="true">
              <a:spLocks noChangeArrowheads="true"/>
            </p:cNvSpPr>
            <p:nvPr/>
          </p:nvSpPr>
          <p:spPr bwMode="auto">
            <a:xfrm>
              <a:off x="349" y="409"/>
              <a:ext cx="54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Next PC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58" name="Text Box 66"/>
            <p:cNvSpPr txBox="true">
              <a:spLocks noChangeArrowheads="true"/>
            </p:cNvSpPr>
            <p:nvPr/>
          </p:nvSpPr>
          <p:spPr bwMode="auto">
            <a:xfrm>
              <a:off x="3155" y="2697"/>
              <a:ext cx="58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WB Data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59" name="Oval 67"/>
            <p:cNvSpPr>
              <a:spLocks noChangeArrowheads="true"/>
            </p:cNvSpPr>
            <p:nvPr/>
          </p:nvSpPr>
          <p:spPr bwMode="auto">
            <a:xfrm>
              <a:off x="2812" y="9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60" name="Oval 68"/>
            <p:cNvSpPr>
              <a:spLocks noChangeArrowheads="true"/>
            </p:cNvSpPr>
            <p:nvPr/>
          </p:nvSpPr>
          <p:spPr bwMode="auto">
            <a:xfrm>
              <a:off x="2962" y="17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61" name="Oval 69"/>
            <p:cNvSpPr>
              <a:spLocks noChangeArrowheads="true"/>
            </p:cNvSpPr>
            <p:nvPr/>
          </p:nvSpPr>
          <p:spPr bwMode="auto">
            <a:xfrm>
              <a:off x="4067" y="162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62" name="Oval 70"/>
            <p:cNvSpPr>
              <a:spLocks noChangeArrowheads="true"/>
            </p:cNvSpPr>
            <p:nvPr/>
          </p:nvSpPr>
          <p:spPr bwMode="auto">
            <a:xfrm>
              <a:off x="1857" y="142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sp>
          <p:nvSpPr>
            <p:cNvPr id="8263" name="Oval 71"/>
            <p:cNvSpPr>
              <a:spLocks noChangeArrowheads="true"/>
            </p:cNvSpPr>
            <p:nvPr/>
          </p:nvSpPr>
          <p:spPr bwMode="auto">
            <a:xfrm>
              <a:off x="1862" y="176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30">
                <a:latin typeface="+mn-lt"/>
                <a:ea typeface="+mn-ea"/>
              </a:endParaRPr>
            </a:p>
          </p:txBody>
        </p:sp>
        <p:grpSp>
          <p:nvGrpSpPr>
            <p:cNvPr id="12348" name="Group 72"/>
            <p:cNvGrpSpPr/>
            <p:nvPr/>
          </p:nvGrpSpPr>
          <p:grpSpPr bwMode="auto">
            <a:xfrm>
              <a:off x="1514" y="1314"/>
              <a:ext cx="203" cy="568"/>
              <a:chOff x="80" y="-67"/>
              <a:chExt cx="203" cy="568"/>
            </a:xfrm>
          </p:grpSpPr>
          <p:grpSp>
            <p:nvGrpSpPr>
              <p:cNvPr id="12355" name="Group 73"/>
              <p:cNvGrpSpPr/>
              <p:nvPr/>
            </p:nvGrpSpPr>
            <p:grpSpPr bwMode="auto">
              <a:xfrm>
                <a:off x="120" y="0"/>
                <a:ext cx="128" cy="432"/>
                <a:chOff x="0" y="0"/>
                <a:chExt cx="176" cy="432"/>
              </a:xfrm>
            </p:grpSpPr>
            <p:sp>
              <p:nvSpPr>
                <p:cNvPr id="8266" name="Rectangle 74"/>
                <p:cNvSpPr>
                  <a:spLocks noChangeArrowheads="true"/>
                </p:cNvSpPr>
                <p:nvPr/>
              </p:nvSpPr>
              <p:spPr bwMode="auto">
                <a:xfrm>
                  <a:off x="0" y="1"/>
                  <a:ext cx="176" cy="431"/>
                </a:xfrm>
                <a:prstGeom prst="rect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8352" tIns="43401" rIns="88352" bIns="4340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510">
                    <a:latin typeface="Tahoma" panose="020B0604030504040204" pitchFamily="34" charset="0"/>
                    <a:ea typeface="+mn-ea"/>
                  </a:endParaRPr>
                </a:p>
              </p:txBody>
            </p:sp>
            <p:sp>
              <p:nvSpPr>
                <p:cNvPr id="8267" name="AutoShape 75"/>
                <p:cNvSpPr>
                  <a:spLocks noChangeArrowheads="true"/>
                </p:cNvSpPr>
                <p:nvPr/>
              </p:nvSpPr>
              <p:spPr bwMode="auto">
                <a:xfrm>
                  <a:off x="20" y="335"/>
                  <a:ext cx="143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30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8268" name="Text Box 76"/>
              <p:cNvSpPr txBox="true">
                <a:spLocks noChangeArrowheads="true"/>
              </p:cNvSpPr>
              <p:nvPr/>
            </p:nvSpPr>
            <p:spPr bwMode="auto">
              <a:xfrm rot="5400000">
                <a:off x="-102" y="115"/>
                <a:ext cx="56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89282" tIns="44641" rIns="89282" bIns="44641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10" dirty="0">
                    <a:latin typeface="Tahoma" panose="020B0604030504040204" pitchFamily="34" charset="0"/>
                    <a:ea typeface="+mn-ea"/>
                  </a:rPr>
                  <a:t>Inst</a:t>
                </a:r>
                <a:endParaRPr lang="en-US" altLang="zh-CN" sz="151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  <p:sp>
          <p:nvSpPr>
            <p:cNvPr id="8269" name="Text Box 77"/>
            <p:cNvSpPr txBox="true">
              <a:spLocks noChangeArrowheads="true"/>
            </p:cNvSpPr>
            <p:nvPr/>
          </p:nvSpPr>
          <p:spPr bwMode="auto">
            <a:xfrm>
              <a:off x="1978" y="1592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RD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70" name="Text Box 78"/>
            <p:cNvSpPr txBox="true">
              <a:spLocks noChangeArrowheads="true"/>
            </p:cNvSpPr>
            <p:nvPr/>
          </p:nvSpPr>
          <p:spPr bwMode="auto">
            <a:xfrm>
              <a:off x="1953" y="1064"/>
              <a:ext cx="3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RS1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71" name="Text Box 79"/>
            <p:cNvSpPr txBox="true">
              <a:spLocks noChangeArrowheads="true"/>
            </p:cNvSpPr>
            <p:nvPr/>
          </p:nvSpPr>
          <p:spPr bwMode="auto">
            <a:xfrm>
              <a:off x="1953" y="1258"/>
              <a:ext cx="32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RS2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72" name="Text Box 80"/>
            <p:cNvSpPr txBox="true">
              <a:spLocks noChangeArrowheads="true"/>
            </p:cNvSpPr>
            <p:nvPr/>
          </p:nvSpPr>
          <p:spPr bwMode="auto">
            <a:xfrm>
              <a:off x="1894" y="2246"/>
              <a:ext cx="36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latin typeface="Tahoma" panose="020B0604030504040204" pitchFamily="34" charset="0"/>
                  <a:ea typeface="+mn-ea"/>
                </a:rPr>
                <a:t>Imm</a:t>
              </a:r>
              <a:endParaRPr lang="en-US" altLang="zh-CN" sz="1510"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73" name="Text Box 81"/>
            <p:cNvSpPr txBox="true">
              <a:spLocks noChangeArrowheads="true"/>
            </p:cNvSpPr>
            <p:nvPr/>
          </p:nvSpPr>
          <p:spPr bwMode="auto">
            <a:xfrm>
              <a:off x="0" y="2260"/>
              <a:ext cx="1034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IR &lt;= mem[PC];</a:t>
              </a:r>
              <a:endParaRPr lang="en-US" altLang="zh-CN" sz="1510">
                <a:solidFill>
                  <a:schemeClr val="hlink"/>
                </a:solidFill>
                <a:latin typeface="Tahoma" panose="020B0604030504040204" pitchFamily="34" charset="0"/>
                <a:ea typeface="+mn-ea"/>
              </a:endParaRPr>
            </a:p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PC &lt;= PC + 4</a:t>
              </a:r>
              <a:endParaRPr lang="en-US" altLang="zh-CN" sz="1510">
                <a:solidFill>
                  <a:schemeClr val="hlink"/>
                </a:solidFill>
                <a:latin typeface="Tahoma" panose="020B0604030504040204" pitchFamily="34" charset="0"/>
                <a:ea typeface="+mn-ea"/>
              </a:endParaRPr>
            </a:p>
          </p:txBody>
        </p:sp>
        <p:sp>
          <p:nvSpPr>
            <p:cNvPr id="8274" name="Text Box 82"/>
            <p:cNvSpPr txBox="true">
              <a:spLocks noChangeArrowheads="true"/>
            </p:cNvSpPr>
            <p:nvPr/>
          </p:nvSpPr>
          <p:spPr bwMode="auto">
            <a:xfrm>
              <a:off x="0" y="2819"/>
              <a:ext cx="22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282" tIns="44641" rIns="89282" bIns="4464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Reg[IR</a:t>
              </a:r>
              <a:r>
                <a:rPr lang="en-US" altLang="zh-CN" sz="1510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rd</a:t>
              </a: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] &lt;= Reg[IR</a:t>
              </a:r>
              <a:r>
                <a:rPr lang="en-US" altLang="zh-CN" sz="1510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rs</a:t>
              </a: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] op</a:t>
              </a:r>
              <a:r>
                <a:rPr lang="en-US" altLang="zh-CN" sz="1510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IRop</a:t>
              </a: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 Reg[IR</a:t>
              </a:r>
              <a:r>
                <a:rPr lang="en-US" altLang="zh-CN" sz="1510" baseline="-2500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rt</a:t>
              </a:r>
              <a:r>
                <a:rPr lang="en-US" altLang="zh-CN" sz="1510">
                  <a:solidFill>
                    <a:schemeClr val="hlink"/>
                  </a:solidFill>
                  <a:latin typeface="Tahoma" panose="020B0604030504040204" pitchFamily="34" charset="0"/>
                  <a:ea typeface="+mn-ea"/>
                </a:rPr>
                <a:t>]</a:t>
              </a:r>
              <a:endParaRPr lang="en-US" altLang="zh-CN" sz="1510">
                <a:solidFill>
                  <a:schemeClr val="hlink"/>
                </a:solidFill>
                <a:latin typeface="Tahoma" panose="020B0604030504040204" pitchFamily="34" charset="0"/>
                <a:ea typeface="+mn-ea"/>
              </a:endParaRPr>
            </a:p>
          </p:txBody>
        </p:sp>
      </p:grpSp>
      <p:sp>
        <p:nvSpPr>
          <p:cNvPr id="141" name="未知"/>
          <p:cNvSpPr/>
          <p:nvPr/>
        </p:nvSpPr>
        <p:spPr bwMode="auto">
          <a:xfrm>
            <a:off x="5273488" y="3382118"/>
            <a:ext cx="199126" cy="488881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MUX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2" name="未知"/>
          <p:cNvSpPr/>
          <p:nvPr/>
        </p:nvSpPr>
        <p:spPr bwMode="auto">
          <a:xfrm>
            <a:off x="5282547" y="3889524"/>
            <a:ext cx="199126" cy="488881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MUX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97" name="未知"/>
          <p:cNvSpPr/>
          <p:nvPr/>
        </p:nvSpPr>
        <p:spPr bwMode="auto">
          <a:xfrm>
            <a:off x="8319865" y="4068771"/>
            <a:ext cx="199126" cy="488881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MUX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2020/10/27 Tuesday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Polling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  <p:tag name="RAINPROBLEM" val="PollingAnswer"/>
</p:tagLst>
</file>

<file path=ppt/tags/tag16.xml><?xml version="1.0" encoding="utf-8"?>
<p:tagLst xmlns:p="http://schemas.openxmlformats.org/presentationml/2006/main">
  <p:tag name="RAINPROBLEM" val="ProblemSetting"/>
  <p:tag name="RAINPROBLEMTYPE" val="Polling"/>
</p:tagLst>
</file>

<file path=ppt/tags/tag17.xml><?xml version="1.0" encoding="utf-8"?>
<p:tagLst xmlns:p="http://schemas.openxmlformats.org/presentationml/2006/main">
  <p:tag name="RAINPROBLEM" val="Polling"/>
  <p:tag name="ANONYMOUSPOLLING" val="False"/>
  <p:tag name="PROBLEMSCORE" val="0.0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11441</Words>
  <Application>WPS 演示</Application>
  <PresentationFormat>全屏显示(4:3)</PresentationFormat>
  <Paragraphs>1567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Microsoft Yahei</vt:lpstr>
      <vt:lpstr>Microsoft YaHei UI</vt:lpstr>
      <vt:lpstr>Tahoma</vt:lpstr>
      <vt:lpstr>Verdana</vt:lpstr>
      <vt:lpstr>Comic Sans MS</vt:lpstr>
      <vt:lpstr>Courier New</vt:lpstr>
      <vt:lpstr>楷体_GB2312</vt:lpstr>
      <vt:lpstr>新宋体</vt:lpstr>
      <vt:lpstr>Century Gothic</vt:lpstr>
      <vt:lpstr>Bauhaus 93</vt:lpstr>
      <vt:lpstr>Calibri</vt:lpstr>
      <vt:lpstr>Arial Unicode MS</vt:lpstr>
      <vt:lpstr>等线</vt:lpstr>
      <vt:lpstr>Times New Roman</vt:lpstr>
      <vt:lpstr>Office Theme</vt:lpstr>
      <vt:lpstr>Word.Picture.8</vt:lpstr>
      <vt:lpstr>Advanced Computer Architecture (ACA2020)</vt:lpstr>
      <vt:lpstr>Lecture 03  Instruction Set Simple Implementations</vt:lpstr>
      <vt:lpstr>PowerPoint 演示文稿</vt:lpstr>
      <vt:lpstr>Berkeley RISC Chips</vt:lpstr>
      <vt:lpstr>PowerPoint 演示文稿</vt:lpstr>
      <vt:lpstr>Big PIC of RISC II</vt:lpstr>
      <vt:lpstr>Fields of all Instructions</vt:lpstr>
      <vt:lpstr>Instruction Execution Phases</vt:lpstr>
      <vt:lpstr>5 Phrases of Datapath</vt:lpstr>
      <vt:lpstr>Inst. Processing</vt:lpstr>
      <vt:lpstr>Pipelined Datapath : Original </vt:lpstr>
      <vt:lpstr>Pipelined with Latches and Stages</vt:lpstr>
      <vt:lpstr>Hazards</vt:lpstr>
      <vt:lpstr>Limits to pipelining: Hazards and Types</vt:lpstr>
      <vt:lpstr>Structural Hazards: One Port Mem.</vt:lpstr>
      <vt:lpstr>Structural Hazards: Stall</vt:lpstr>
      <vt:lpstr>Data Hazard on R1</vt:lpstr>
      <vt:lpstr>Types of Data Hazards</vt:lpstr>
      <vt:lpstr>Data Hazards of “r1”</vt:lpstr>
      <vt:lpstr>Forwarding to Avoid Data Hazard</vt:lpstr>
      <vt:lpstr>HW Change for Forwarding</vt:lpstr>
      <vt:lpstr>Data Hazard Even with Forwarding</vt:lpstr>
      <vt:lpstr>Data Hazard Even with Forwarding</vt:lpstr>
      <vt:lpstr>The Revised Pipelined</vt:lpstr>
      <vt:lpstr>Branch Penalties</vt:lpstr>
      <vt:lpstr>Four Branch Hazard Alternatives</vt:lpstr>
      <vt:lpstr>Untaken and Taken in a Predicted-not-taken</vt:lpstr>
      <vt:lpstr>The Behavior of A Delayed Branch</vt:lpstr>
      <vt:lpstr>The Simplest Scheme: Predict as TAKEN</vt:lpstr>
      <vt:lpstr>Direction-based Prediction</vt:lpstr>
      <vt:lpstr>Profile-based Prediction</vt:lpstr>
      <vt:lpstr>Profile-based Predictor : Misprediction</vt:lpstr>
      <vt:lpstr>Instructions Between Misprediction</vt:lpstr>
      <vt:lpstr>Next …</vt:lpstr>
      <vt:lpstr>A General Dynamic Branch Prediction</vt:lpstr>
      <vt:lpstr>BPB Principles</vt:lpstr>
      <vt:lpstr>1-bit BPB Scheme</vt:lpstr>
      <vt:lpstr>2-bit Scheme</vt:lpstr>
      <vt:lpstr>BPB Prediction Accuracy</vt:lpstr>
      <vt:lpstr>Mispredictions</vt:lpstr>
      <vt:lpstr>The 2-bit Scheme: an Alternative</vt:lpstr>
      <vt:lpstr>Entries Mis : 4K vs. Unlimited, 2bit/entry</vt:lpstr>
      <vt:lpstr>Next: BPB</vt:lpstr>
      <vt:lpstr>BPB: Typical Implementations</vt:lpstr>
      <vt:lpstr>BPB: an Instruction Address</vt:lpstr>
      <vt:lpstr>BPB: IFatch and 2k 2 bits Predicter Select</vt:lpstr>
      <vt:lpstr>BPB: Decode &amp; Target PC</vt:lpstr>
      <vt:lpstr>Next ...</vt:lpstr>
      <vt:lpstr>Exception and Interrupt</vt:lpstr>
      <vt:lpstr>Problem</vt:lpstr>
      <vt:lpstr>Safely Steps</vt:lpstr>
      <vt:lpstr>Precise Exceptions</vt:lpstr>
      <vt:lpstr>Next ...</vt:lpstr>
      <vt:lpstr>Four Separate FUs In Our MIPS</vt:lpstr>
      <vt:lpstr>Latency and Initiation Interval</vt:lpstr>
      <vt:lpstr>The Pipelines</vt:lpstr>
      <vt:lpstr>How Big a Chip</vt:lpstr>
      <vt:lpstr>John L. Hennessy</vt:lpstr>
      <vt:lpstr>Homeworks 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312</cp:revision>
  <dcterms:created xsi:type="dcterms:W3CDTF">2021-01-21T13:09:26Z</dcterms:created>
  <dcterms:modified xsi:type="dcterms:W3CDTF">2021-01-21T13:09:26Z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