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7" r:id="rId3"/>
    <p:sldId id="847" r:id="rId4"/>
    <p:sldId id="261" r:id="rId5"/>
    <p:sldId id="345" r:id="rId6"/>
    <p:sldId id="262" r:id="rId7"/>
    <p:sldId id="264" r:id="rId8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849" r:id="rId18"/>
    <p:sldId id="848" r:id="rId19"/>
    <p:sldId id="850" r:id="rId20"/>
    <p:sldId id="85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826" r:id="rId43"/>
    <p:sldId id="827" r:id="rId44"/>
    <p:sldId id="828" r:id="rId45"/>
    <p:sldId id="829" r:id="rId46"/>
    <p:sldId id="830" r:id="rId47"/>
    <p:sldId id="301" r:id="rId48"/>
    <p:sldId id="831" r:id="rId49"/>
    <p:sldId id="832" r:id="rId50"/>
    <p:sldId id="833" r:id="rId51"/>
    <p:sldId id="834" r:id="rId52"/>
    <p:sldId id="835" r:id="rId53"/>
    <p:sldId id="836" r:id="rId54"/>
    <p:sldId id="837" r:id="rId55"/>
    <p:sldId id="838" r:id="rId56"/>
    <p:sldId id="839" r:id="rId57"/>
    <p:sldId id="840" r:id="rId58"/>
    <p:sldId id="312" r:id="rId59"/>
    <p:sldId id="841" r:id="rId60"/>
    <p:sldId id="314" r:id="rId61"/>
    <p:sldId id="842" r:id="rId62"/>
    <p:sldId id="843" r:id="rId63"/>
    <p:sldId id="844" r:id="rId64"/>
    <p:sldId id="845" r:id="rId65"/>
    <p:sldId id="846" r:id="rId66"/>
    <p:sldId id="321" r:id="rId67"/>
    <p:sldId id="322" r:id="rId68"/>
    <p:sldId id="323" r:id="rId69"/>
    <p:sldId id="346" r:id="rId70"/>
    <p:sldId id="382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FP </a:t>
            </a:r>
            <a:r>
              <a:rPr lang="zh-CN" altLang="en-US"/>
              <a:t>浮点数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944563" y="4857750"/>
            <a:ext cx="5207000" cy="4606925"/>
          </a:xfrm>
        </p:spPr>
        <p:txBody>
          <a:bodyPr lIns="97994" tIns="48137" rIns="97994" bIns="48137"/>
          <a:lstStyle/>
          <a:p>
            <a:pPr>
              <a:defRPr/>
            </a:pPr>
            <a:r>
              <a:rPr kumimoji="0" lang="en-US"/>
              <a:t>What you might have thought</a:t>
            </a:r>
            <a:endParaRPr kumimoji="0" lang="en-US"/>
          </a:p>
          <a:p>
            <a:pPr>
              <a:defRPr/>
            </a:pPr>
            <a:r>
              <a:rPr kumimoji="0" lang="en-US"/>
              <a:t>1. 4 stages of instruction executino</a:t>
            </a:r>
            <a:endParaRPr kumimoji="0" lang="en-US"/>
          </a:p>
          <a:p>
            <a:pPr>
              <a:defRPr/>
            </a:pPr>
            <a:r>
              <a:rPr kumimoji="0" lang="en-US"/>
              <a:t>2.Status of FU:  Normal things to keep track of (RAW &amp; structura for busyl):</a:t>
            </a:r>
            <a:endParaRPr kumimoji="0" lang="en-US"/>
          </a:p>
          <a:p>
            <a:pPr>
              <a:defRPr/>
            </a:pPr>
            <a:r>
              <a:rPr kumimoji="0" lang="en-US"/>
              <a:t>Fi from instruction format of the mahine (Fi is dest)</a:t>
            </a:r>
            <a:endParaRPr kumimoji="0" lang="en-US"/>
          </a:p>
          <a:p>
            <a:pPr>
              <a:defRPr/>
            </a:pPr>
            <a:r>
              <a:rPr kumimoji="0" lang="en-US"/>
              <a:t>Add unit can Add or Sub</a:t>
            </a:r>
            <a:endParaRPr kumimoji="0" lang="en-US"/>
          </a:p>
          <a:p>
            <a:pPr>
              <a:defRPr/>
            </a:pPr>
            <a:r>
              <a:rPr kumimoji="0" lang="en-US"/>
              <a:t>Rj, Rk - status of registers (Yes means ready)</a:t>
            </a:r>
            <a:endParaRPr kumimoji="0" lang="en-US"/>
          </a:p>
          <a:p>
            <a:pPr>
              <a:defRPr/>
            </a:pPr>
            <a:r>
              <a:rPr kumimoji="0" lang="en-US"/>
              <a:t>Qj,Qk - If a no in Rj, Rk, means waiting for a FU to write result; Qj, Qk means wihch FU waiting for it</a:t>
            </a:r>
            <a:endParaRPr kumimoji="0" lang="en-US"/>
          </a:p>
          <a:p>
            <a:pPr>
              <a:defRPr/>
            </a:pPr>
            <a:r>
              <a:rPr kumimoji="0" lang="en-US"/>
              <a:t>3.Status of register result (WAW &amp;WAR)s:</a:t>
            </a:r>
            <a:endParaRPr kumimoji="0" lang="en-US"/>
          </a:p>
          <a:p>
            <a:pPr>
              <a:defRPr/>
            </a:pPr>
            <a:r>
              <a:rPr kumimoji="0" lang="en-US"/>
              <a:t>which FU is going to write into registers</a:t>
            </a:r>
            <a:endParaRPr kumimoji="0" lang="en-US"/>
          </a:p>
          <a:p>
            <a:pPr>
              <a:defRPr/>
            </a:pPr>
            <a:r>
              <a:rPr kumimoji="0" lang="en-US"/>
              <a:t>Scoreboard on 6600 = size of FU</a:t>
            </a:r>
            <a:endParaRPr kumimoji="0" lang="en-US"/>
          </a:p>
          <a:p>
            <a:pPr>
              <a:defRPr/>
            </a:pPr>
            <a:r>
              <a:rPr kumimoji="0" lang="en-US"/>
              <a:t>6.7, 6.8, 6.9, 6.12, 6.13, 6.16, 6.17</a:t>
            </a:r>
            <a:endParaRPr kumimoji="0" lang="en-US"/>
          </a:p>
          <a:p>
            <a:pPr>
              <a:defRPr/>
            </a:pPr>
            <a:r>
              <a:rPr kumimoji="0" lang="en-US"/>
              <a:t>FU latencies: Add 2, Mult 10, Div 40 clocks</a:t>
            </a:r>
            <a:endParaRPr kumimoji="0" lang="en-US"/>
          </a:p>
        </p:txBody>
      </p:sp>
      <p:sp>
        <p:nvSpPr>
          <p:cNvPr id="18435" name="Rectangle 3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944563" y="4857750"/>
            <a:ext cx="5207000" cy="4606925"/>
          </a:xfrm>
        </p:spPr>
        <p:txBody>
          <a:bodyPr lIns="97994" tIns="48137" rIns="97994" bIns="48137"/>
          <a:lstStyle/>
          <a:p>
            <a:pPr>
              <a:defRPr/>
            </a:pPr>
            <a:r>
              <a:rPr kumimoji="0" lang="en-US" dirty="0"/>
              <a:t>What you might have thought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1. 4 stages of instruction </a:t>
            </a:r>
            <a:r>
              <a:rPr kumimoji="0" lang="en-US" dirty="0" err="1"/>
              <a:t>executino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2.Status of FU:  Normal things to keep track of (RAW &amp; </a:t>
            </a:r>
            <a:r>
              <a:rPr kumimoji="0" lang="en-US" dirty="0" err="1"/>
              <a:t>structura</a:t>
            </a:r>
            <a:r>
              <a:rPr kumimoji="0" lang="en-US" dirty="0"/>
              <a:t> for </a:t>
            </a:r>
            <a:r>
              <a:rPr kumimoji="0" lang="en-US" dirty="0" err="1"/>
              <a:t>busyl</a:t>
            </a:r>
            <a:r>
              <a:rPr kumimoji="0" lang="en-US" dirty="0"/>
              <a:t>):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Fi from instruction format of the </a:t>
            </a:r>
            <a:r>
              <a:rPr kumimoji="0" lang="en-US" dirty="0" err="1"/>
              <a:t>mahine</a:t>
            </a:r>
            <a:r>
              <a:rPr kumimoji="0" lang="en-US" dirty="0"/>
              <a:t> (Fi is </a:t>
            </a:r>
            <a:r>
              <a:rPr kumimoji="0" lang="en-US" dirty="0" err="1"/>
              <a:t>dest</a:t>
            </a:r>
            <a:r>
              <a:rPr kumimoji="0" lang="en-US" dirty="0"/>
              <a:t>)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Add unit can Add or Sub</a:t>
            </a:r>
            <a:endParaRPr kumimoji="0" lang="en-US" dirty="0"/>
          </a:p>
          <a:p>
            <a:pPr>
              <a:defRPr/>
            </a:pPr>
            <a:r>
              <a:rPr kumimoji="0" lang="en-US" dirty="0" err="1"/>
              <a:t>Rj</a:t>
            </a:r>
            <a:r>
              <a:rPr kumimoji="0" lang="en-US" dirty="0"/>
              <a:t>, </a:t>
            </a:r>
            <a:r>
              <a:rPr kumimoji="0" lang="en-US" dirty="0" err="1"/>
              <a:t>Rk</a:t>
            </a:r>
            <a:r>
              <a:rPr kumimoji="0" lang="en-US" dirty="0"/>
              <a:t> - status of registers (Yes means ready)</a:t>
            </a:r>
            <a:endParaRPr kumimoji="0" lang="en-US" dirty="0"/>
          </a:p>
          <a:p>
            <a:pPr>
              <a:defRPr/>
            </a:pPr>
            <a:r>
              <a:rPr kumimoji="0" lang="en-US" dirty="0" err="1"/>
              <a:t>Qj,Qk</a:t>
            </a:r>
            <a:r>
              <a:rPr kumimoji="0" lang="en-US" dirty="0"/>
              <a:t> - If a no in </a:t>
            </a:r>
            <a:r>
              <a:rPr kumimoji="0" lang="en-US" dirty="0" err="1"/>
              <a:t>Rj</a:t>
            </a:r>
            <a:r>
              <a:rPr kumimoji="0" lang="en-US" dirty="0"/>
              <a:t>, </a:t>
            </a:r>
            <a:r>
              <a:rPr kumimoji="0" lang="en-US" dirty="0" err="1"/>
              <a:t>Rk</a:t>
            </a:r>
            <a:r>
              <a:rPr kumimoji="0" lang="en-US" dirty="0"/>
              <a:t>, means waiting for a FU to write result; </a:t>
            </a:r>
            <a:r>
              <a:rPr kumimoji="0" lang="en-US" dirty="0" err="1"/>
              <a:t>Qj</a:t>
            </a:r>
            <a:r>
              <a:rPr kumimoji="0" lang="en-US" dirty="0"/>
              <a:t>, </a:t>
            </a:r>
            <a:r>
              <a:rPr kumimoji="0" lang="en-US" dirty="0" err="1"/>
              <a:t>Qk</a:t>
            </a:r>
            <a:r>
              <a:rPr kumimoji="0" lang="en-US" dirty="0"/>
              <a:t> means </a:t>
            </a:r>
            <a:r>
              <a:rPr kumimoji="0" lang="en-US" dirty="0" err="1"/>
              <a:t>wihch</a:t>
            </a:r>
            <a:r>
              <a:rPr kumimoji="0" lang="en-US" dirty="0"/>
              <a:t> FU waiting for it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3.Status of register result (WAW &amp;WAR)s: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which FU is going to write into registers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Scoreboard on 6600 = size of FU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6.7, 6.8, 6.9, 6.12, 6.13, 6.16, 6.17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FU latencies: Add 2, </a:t>
            </a:r>
            <a:r>
              <a:rPr kumimoji="0" lang="en-US" dirty="0" err="1"/>
              <a:t>Mult</a:t>
            </a:r>
            <a:r>
              <a:rPr kumimoji="0" lang="en-US" dirty="0"/>
              <a:t> 10, </a:t>
            </a:r>
            <a:r>
              <a:rPr kumimoji="0" lang="en-US" dirty="0" err="1"/>
              <a:t>Div</a:t>
            </a:r>
            <a:r>
              <a:rPr kumimoji="0" lang="en-US" dirty="0"/>
              <a:t> 40 clocks</a:t>
            </a:r>
            <a:endParaRPr kumimoji="0" lang="en-US" dirty="0"/>
          </a:p>
        </p:txBody>
      </p:sp>
      <p:sp>
        <p:nvSpPr>
          <p:cNvPr id="20483" name="Rectangle 3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上一条指令没有发出，则当前指令不发出？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一拍拆成了两半，前一半写寄存器，后一半写。。。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附加计数器，记录乘法的进行情况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" altLang="en-US"/>
              <a:t>unctional unit add</a:t>
            </a:r>
            <a:r>
              <a:rPr lang="zh-CN" altLang=""/>
              <a:t>只有一个</a:t>
            </a:r>
            <a:endParaRPr lang="zh-CN" altLang="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指令顺序流出，乱序结束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2020/11/11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6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8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9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31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33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3rd Stages: Execution</a:t>
            </a:r>
            <a:endParaRPr lang="en-US" altLang="zh-CN" dirty="0"/>
          </a:p>
        </p:txBody>
      </p:sp>
      <p:sp>
        <p:nvSpPr>
          <p:cNvPr id="15367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Execution -- operate on operands (EX)</a:t>
            </a:r>
            <a:endParaRPr lang="en-US" altLang="zh-CN"/>
          </a:p>
          <a:p>
            <a:pPr lvl="1"/>
            <a:r>
              <a:rPr lang="en-US" altLang="zh-CN"/>
              <a:t>The functional unit begins execution upon receiving operands</a:t>
            </a:r>
            <a:endParaRPr lang="en-US" altLang="zh-CN"/>
          </a:p>
          <a:p>
            <a:pPr lvl="1"/>
            <a:r>
              <a:rPr lang="en-US" altLang="zh-CN"/>
              <a:t>When the result is ready, it notifies the scoreboard that it has completed execution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false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4th Stages: Write Result</a:t>
            </a:r>
            <a:endParaRPr lang="en-US" altLang="zh-CN" dirty="0"/>
          </a:p>
        </p:txBody>
      </p:sp>
      <p:sp>
        <p:nvSpPr>
          <p:cNvPr id="16391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Write result -- finish execution (WB)</a:t>
            </a:r>
            <a:endParaRPr lang="en-US" altLang="zh-CN"/>
          </a:p>
          <a:p>
            <a:pPr lvl="1"/>
            <a:r>
              <a:rPr lang="en-US" altLang="zh-CN"/>
              <a:t>Stall until no WAR hazards with previous instructions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false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Parts of the Scoreboard</a:t>
            </a:r>
            <a:endParaRPr lang="en-US" altLang="zh-CN"/>
          </a:p>
        </p:txBody>
      </p:sp>
      <p:sp>
        <p:nvSpPr>
          <p:cNvPr id="17415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Instruction status</a:t>
            </a:r>
            <a:endParaRPr lang="en-US" altLang="zh-CN"/>
          </a:p>
          <a:p>
            <a:pPr lvl="1"/>
            <a:r>
              <a:rPr lang="en-US" altLang="zh-CN"/>
              <a:t>Which of 4 steps the instruction is in</a:t>
            </a:r>
            <a:endParaRPr lang="en-US" altLang="zh-CN"/>
          </a:p>
          <a:p>
            <a:r>
              <a:rPr lang="en-US" altLang="zh-CN"/>
              <a:t>Register result status</a:t>
            </a:r>
            <a:endParaRPr lang="en-US" altLang="zh-CN"/>
          </a:p>
          <a:p>
            <a:pPr lvl="1"/>
            <a:r>
              <a:rPr lang="en-US" altLang="zh-CN"/>
              <a:t>Indicates which functional unit will write each register, if one exists</a:t>
            </a:r>
            <a:endParaRPr lang="en-US" altLang="zh-CN"/>
          </a:p>
          <a:p>
            <a:pPr lvl="1"/>
            <a:r>
              <a:rPr lang="en-US" altLang="zh-CN"/>
              <a:t>Blank when no pending instructions will write that register</a:t>
            </a:r>
            <a:endParaRPr lang="en-US" altLang="zh-CN"/>
          </a:p>
          <a:p>
            <a:r>
              <a:rPr lang="en-US" altLang="zh-CN"/>
              <a:t>Functional unit status</a:t>
            </a:r>
            <a:endParaRPr lang="en-US" altLang="zh-CN"/>
          </a:p>
          <a:p>
            <a:pPr lvl="1"/>
            <a:r>
              <a:rPr lang="en-US" altLang="zh-CN"/>
              <a:t>Indicates the state of the FU</a:t>
            </a:r>
            <a:endParaRPr lang="en-US" altLang="zh-CN"/>
          </a:p>
          <a:p>
            <a:pPr lvl="1"/>
            <a:r>
              <a:rPr lang="en-US" altLang="zh-CN"/>
              <a:t>9 fields for each functional unit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false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 Fields for Each Functional Unit</a:t>
            </a:r>
            <a:endParaRPr lang="en-US" altLang="zh-CN"/>
          </a:p>
        </p:txBody>
      </p:sp>
      <p:sp>
        <p:nvSpPr>
          <p:cNvPr id="20487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Busy: Indicates the unit is busy or not</a:t>
            </a:r>
            <a:endParaRPr lang="en-US" altLang="zh-CN"/>
          </a:p>
          <a:p>
            <a:r>
              <a:rPr lang="en-US" altLang="zh-CN"/>
              <a:t>Op: Operation to perform in the unit (e.g., + or –)</a:t>
            </a:r>
            <a:endParaRPr lang="en-US" altLang="zh-CN"/>
          </a:p>
          <a:p>
            <a:r>
              <a:rPr lang="en-US" altLang="zh-CN"/>
              <a:t>Fi:	Destination register</a:t>
            </a:r>
            <a:endParaRPr lang="en-US" altLang="zh-CN"/>
          </a:p>
          <a:p>
            <a:r>
              <a:rPr lang="en-US" altLang="zh-CN"/>
              <a:t>Fj, Fk: Source-register numbers	</a:t>
            </a:r>
            <a:endParaRPr lang="en-US" altLang="zh-CN"/>
          </a:p>
          <a:p>
            <a:r>
              <a:rPr lang="en-US" altLang="zh-CN"/>
              <a:t>Qj, Qk: Functional units producing source registers Fj, Fk</a:t>
            </a:r>
            <a:endParaRPr lang="en-US" altLang="zh-CN"/>
          </a:p>
          <a:p>
            <a:r>
              <a:rPr lang="en-US" altLang="zh-CN"/>
              <a:t>Rj, Rk: Flags indicating when Fj, Fk are ready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utoUpdateAnimBg="false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It Works</a:t>
            </a:r>
            <a:endParaRPr lang="en-US" altLang="zh-CN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  <a:endParaRPr kumimoji="0" lang="en-US" altLang="zh-CN" b="1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RAWs?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  <a:endParaRPr kumimoji="0" lang="en-US" altLang="zh-CN" b="1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RAWs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r>
              <a:rPr kumimoji="0" lang="en-US" altLang="zh-CN" b="1" dirty="0">
                <a:latin typeface="Courier New" panose="02070309020205020404" pitchFamily="49" charset="0"/>
              </a:rPr>
              <a:t>, 34(R2)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45(R3)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MUL.D		</a:t>
            </a:r>
            <a:r>
              <a:rPr kumimoji="0" lang="en-US" altLang="zh-CN" b="1" dirty="0">
                <a:solidFill>
                  <a:schemeClr val="accent6"/>
                </a:solidFill>
                <a:latin typeface="Courier New" panose="02070309020205020404" pitchFamily="49" charset="0"/>
              </a:rPr>
              <a:t>F0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F4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SUB.D		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DIV.D		F10, </a:t>
            </a:r>
            <a:r>
              <a:rPr kumimoji="0" lang="en-US" altLang="zh-CN" b="1" dirty="0">
                <a:solidFill>
                  <a:schemeClr val="accent6"/>
                </a:solidFill>
                <a:latin typeface="Courier New" panose="02070309020205020404" pitchFamily="49" charset="0"/>
              </a:rPr>
              <a:t>F0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ADD.D		F6,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endParaRPr kumimoji="0" lang="en-U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WARs?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  <a:endParaRPr kumimoji="0" lang="en-US" altLang="zh-CN" b="1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WARs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F6, 34(R2)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F2, 45(R3)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MUL.D		F0, F2, F4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SUB.D		F8, F2,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DIV.D		F10, F0,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ADD.D		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r>
              <a:rPr kumimoji="0" lang="en-US" altLang="zh-CN" b="1" dirty="0">
                <a:latin typeface="Courier New" panose="02070309020205020404" pitchFamily="49" charset="0"/>
              </a:rPr>
              <a:t>, F8, F2</a:t>
            </a:r>
            <a:endParaRPr kumimoji="0"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 Cycle Latencies</a:t>
            </a:r>
            <a:endParaRPr lang="en-US" altLang="zh-CN"/>
          </a:p>
        </p:txBody>
      </p:sp>
      <p:sp>
        <p:nvSpPr>
          <p:cNvPr id="24578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/>
              <a:t>EX cycle latencies for the FP function units</a:t>
            </a:r>
            <a:endParaRPr kumimoji="0" lang="en-US" altLang="zh-CN"/>
          </a:p>
          <a:p>
            <a:pPr lvl="1"/>
            <a:r>
              <a:rPr kumimoji="0" lang="en-US" altLang="zh-CN"/>
              <a:t>ADD is </a:t>
            </a:r>
            <a:r>
              <a:rPr kumimoji="0" lang="en-US" altLang="zh-CN">
                <a:solidFill>
                  <a:srgbClr val="0000FF"/>
                </a:solidFill>
              </a:rPr>
              <a:t>2</a:t>
            </a:r>
            <a:r>
              <a:rPr kumimoji="0" lang="en-US" altLang="zh-CN"/>
              <a:t> clock cycles</a:t>
            </a:r>
            <a:endParaRPr kumimoji="0" lang="en-US" altLang="zh-CN"/>
          </a:p>
          <a:p>
            <a:pPr lvl="1"/>
            <a:r>
              <a:rPr kumimoji="0" lang="en-US" altLang="zh-CN"/>
              <a:t>MULTIPLY is </a:t>
            </a:r>
            <a:r>
              <a:rPr kumimoji="0" lang="en-US" altLang="zh-CN">
                <a:solidFill>
                  <a:srgbClr val="0000FF"/>
                </a:solidFill>
              </a:rPr>
              <a:t>10</a:t>
            </a:r>
            <a:r>
              <a:rPr kumimoji="0" lang="en-US" altLang="zh-CN"/>
              <a:t> cycles</a:t>
            </a:r>
            <a:endParaRPr kumimoji="0" lang="en-US" altLang="zh-CN"/>
          </a:p>
          <a:p>
            <a:pPr lvl="1"/>
            <a:r>
              <a:rPr kumimoji="0" lang="en-US" altLang="zh-CN"/>
              <a:t>DIVIDE is </a:t>
            </a:r>
            <a:r>
              <a:rPr kumimoji="0" lang="en-US" altLang="zh-CN">
                <a:solidFill>
                  <a:srgbClr val="0000FF"/>
                </a:solidFill>
              </a:rPr>
              <a:t>40</a:t>
            </a:r>
            <a:r>
              <a:rPr kumimoji="0" lang="en-US" altLang="zh-CN"/>
              <a:t>  cycles</a:t>
            </a:r>
            <a:endParaRPr kumimoji="0"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Dynamically Scheduled Pipelines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2" name="页脚占位符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Scoreboard Example</a:t>
            </a:r>
            <a:endParaRPr lang="en-US" altLang="zh-CN" dirty="0"/>
          </a:p>
        </p:txBody>
      </p:sp>
      <p:graphicFrame>
        <p:nvGraphicFramePr>
          <p:cNvPr id="25602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</a:t>
            </a:r>
            <a:endParaRPr lang="en-US" altLang="zh-CN"/>
          </a:p>
        </p:txBody>
      </p:sp>
      <p:graphicFrame>
        <p:nvGraphicFramePr>
          <p:cNvPr id="2662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/>
          <p:cNvSpPr>
            <a:spLocks noChangeArrowheads="true"/>
          </p:cNvSpPr>
          <p:nvPr/>
        </p:nvSpPr>
        <p:spPr bwMode="auto">
          <a:xfrm>
            <a:off x="2814638" y="1422400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3" name="AutoShape 5"/>
          <p:cNvSpPr>
            <a:spLocks noChangeArrowheads="true"/>
          </p:cNvSpPr>
          <p:nvPr/>
        </p:nvSpPr>
        <p:spPr bwMode="auto">
          <a:xfrm>
            <a:off x="730250" y="5464175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4" name="AutoShape 6"/>
          <p:cNvSpPr>
            <a:spLocks noChangeArrowheads="true"/>
          </p:cNvSpPr>
          <p:nvPr/>
        </p:nvSpPr>
        <p:spPr bwMode="auto">
          <a:xfrm>
            <a:off x="4724400" y="5459413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5" name="AutoShape 7"/>
          <p:cNvSpPr>
            <a:spLocks noChangeArrowheads="true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2</a:t>
            </a:r>
            <a:endParaRPr lang="en-US" altLang="zh-CN"/>
          </a:p>
        </p:txBody>
      </p:sp>
      <p:graphicFrame>
        <p:nvGraphicFramePr>
          <p:cNvPr id="27650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/>
          <p:cNvSpPr>
            <a:spLocks noChangeArrowheads="true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2</a:t>
            </a:r>
            <a:endParaRPr lang="en-US" altLang="zh-CN"/>
          </a:p>
        </p:txBody>
      </p:sp>
      <p:graphicFrame>
        <p:nvGraphicFramePr>
          <p:cNvPr id="2867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true"/>
          </p:cNvSpPr>
          <p:nvPr/>
        </p:nvSpPr>
        <p:spPr bwMode="auto">
          <a:xfrm>
            <a:off x="5651500" y="1196975"/>
            <a:ext cx="3065463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2nd LD?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701" name="AutoShape 5"/>
          <p:cNvSpPr>
            <a:spLocks noChangeArrowheads="true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fals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3</a:t>
            </a:r>
            <a:endParaRPr lang="en-US" altLang="zh-CN"/>
          </a:p>
        </p:txBody>
      </p:sp>
      <p:graphicFrame>
        <p:nvGraphicFramePr>
          <p:cNvPr id="2969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4"/>
          <p:cNvSpPr>
            <a:spLocks noChangeArrowheads="true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25" name="AutoShape 5"/>
          <p:cNvSpPr>
            <a:spLocks noChangeArrowheads="true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3</a:t>
            </a:r>
            <a:endParaRPr lang="en-US" altLang="zh-CN"/>
          </a:p>
        </p:txBody>
      </p:sp>
      <p:graphicFrame>
        <p:nvGraphicFramePr>
          <p:cNvPr id="3072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true"/>
          </p:cNvSpPr>
          <p:nvPr/>
        </p:nvSpPr>
        <p:spPr bwMode="auto">
          <a:xfrm>
            <a:off x="5683250" y="1125538"/>
            <a:ext cx="320992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MULT?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749" name="AutoShape 5"/>
          <p:cNvSpPr>
            <a:spLocks noChangeArrowheads="true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750" name="AutoShape 6"/>
          <p:cNvSpPr>
            <a:spLocks noChangeArrowheads="true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fals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4</a:t>
            </a:r>
            <a:endParaRPr lang="en-US" altLang="zh-CN"/>
          </a:p>
        </p:txBody>
      </p:sp>
      <p:graphicFrame>
        <p:nvGraphicFramePr>
          <p:cNvPr id="3174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AutoShape 4"/>
          <p:cNvSpPr>
            <a:spLocks noChangeArrowheads="true"/>
          </p:cNvSpPr>
          <p:nvPr/>
        </p:nvSpPr>
        <p:spPr bwMode="auto">
          <a:xfrm>
            <a:off x="4652963" y="1076325"/>
            <a:ext cx="758825" cy="107315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773" name="AutoShape 5"/>
          <p:cNvSpPr>
            <a:spLocks noChangeArrowheads="true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5</a:t>
            </a:r>
            <a:endParaRPr lang="en-US" altLang="zh-CN"/>
          </a:p>
        </p:txBody>
      </p:sp>
      <p:graphicFrame>
        <p:nvGraphicFramePr>
          <p:cNvPr id="3277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 noChangeArrowheads="true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6</a:t>
            </a:r>
            <a:endParaRPr lang="en-US" altLang="zh-CN" dirty="0"/>
          </a:p>
        </p:txBody>
      </p:sp>
      <p:graphicFrame>
        <p:nvGraphicFramePr>
          <p:cNvPr id="33794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AutoShape 4"/>
          <p:cNvSpPr>
            <a:spLocks noChangeArrowheads="true"/>
          </p:cNvSpPr>
          <p:nvPr/>
        </p:nvSpPr>
        <p:spPr bwMode="auto">
          <a:xfrm>
            <a:off x="2725738" y="39862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7</a:t>
            </a:r>
            <a:endParaRPr lang="en-US" altLang="zh-CN" dirty="0"/>
          </a:p>
        </p:txBody>
      </p:sp>
      <p:graphicFrame>
        <p:nvGraphicFramePr>
          <p:cNvPr id="3481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AutoShape 4"/>
          <p:cNvSpPr>
            <a:spLocks noChangeArrowheads="true"/>
          </p:cNvSpPr>
          <p:nvPr/>
        </p:nvSpPr>
        <p:spPr bwMode="auto">
          <a:xfrm>
            <a:off x="2667000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8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CDC 6600: designed by Seymore Cray</a:t>
            </a:r>
            <a:endParaRPr lang="en-US" altLang="zh-CN"/>
          </a:p>
        </p:txBody>
      </p:sp>
      <p:sp>
        <p:nvSpPr>
          <p:cNvPr id="8194" name="Rectangle 9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Control Data Corporation</a:t>
            </a:r>
            <a:r>
              <a:rPr lang="en-US" altLang="zh-CN"/>
              <a:t>, </a:t>
            </a:r>
            <a:r>
              <a:rPr lang="zh-CN" altLang="en-US"/>
              <a:t>CEO, William Norris</a:t>
            </a:r>
            <a:endParaRPr lang="zh-CN" altLang="en-US"/>
          </a:p>
          <a:p>
            <a:r>
              <a:rPr lang="en-US" altLang="zh-CN"/>
              <a:t>CDC</a:t>
            </a:r>
            <a:r>
              <a:rPr lang="zh-CN" altLang="en-US"/>
              <a:t> 6600 Released: 1964</a:t>
            </a:r>
            <a:endParaRPr lang="zh-CN" altLang="en-US"/>
          </a:p>
          <a:p>
            <a:pPr lvl="1"/>
            <a:r>
              <a:rPr lang="en-US" altLang="zh-CN"/>
              <a:t>Fastest machine in world for 5 years (until 7600)</a:t>
            </a:r>
            <a:endParaRPr lang="en-US" altLang="zh-CN"/>
          </a:p>
          <a:p>
            <a:pPr lvl="1"/>
            <a:r>
              <a:rPr lang="en-US" altLang="zh-CN"/>
              <a:t>over 100 sold ($7-10M each)</a:t>
            </a:r>
            <a:endParaRPr lang="zh-CN" altLang="en-US"/>
          </a:p>
          <a:p>
            <a:r>
              <a:rPr lang="zh-CN" altLang="en-US"/>
              <a:t>OS: COS, SCOPE, MACE, KRONOS</a:t>
            </a:r>
            <a:endParaRPr lang="zh-CN" altLang="en-US"/>
          </a:p>
          <a:p>
            <a:r>
              <a:rPr lang="zh-CN" altLang="en-US"/>
              <a:t>Processor: One 60-bit CPU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fastest clock speed for its day (100 ns</a:t>
            </a:r>
            <a:r>
              <a:rPr lang="en-US" altLang="zh-CN"/>
              <a:t>, 10Mhz</a:t>
            </a:r>
            <a:r>
              <a:rPr lang="zh-CN" altLang="en-US"/>
              <a:t>) </a:t>
            </a:r>
            <a:endParaRPr lang="en-US" altLang="zh-CN"/>
          </a:p>
          <a:p>
            <a:pPr lvl="1"/>
            <a:r>
              <a:rPr lang="en-US" altLang="zh-CN"/>
              <a:t>FP add in 4 clocks</a:t>
            </a:r>
            <a:endParaRPr lang="en-US" altLang="zh-CN"/>
          </a:p>
          <a:p>
            <a:pPr lvl="1"/>
            <a:r>
              <a:rPr lang="zh-CN" altLang="en-US"/>
              <a:t>Memory: 128K 60-bit words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en shared-logic 12-bit peripheral I/O processors</a:t>
            </a:r>
            <a:endParaRPr lang="zh-CN" altLang="en-US"/>
          </a:p>
          <a:p>
            <a:pPr lvl="1"/>
            <a:r>
              <a:rPr lang="zh-CN" altLang="en-US"/>
              <a:t>Display: Printer, plotter and dual video display console</a:t>
            </a:r>
            <a:endParaRPr lang="zh-CN" altLang="en-US"/>
          </a:p>
          <a:p>
            <a:pPr lvl="1"/>
            <a:r>
              <a:rPr lang="zh-CN" altLang="en-US"/>
              <a:t>Storage: 2MB extended core storage, magnetic disk, magnetic drum</a:t>
            </a:r>
            <a:endParaRPr lang="zh-CN" altLang="en-US"/>
          </a:p>
          <a:p>
            <a:pPr lvl="1"/>
            <a:r>
              <a:rPr lang="zh-CN" altLang="en-US"/>
              <a:t>400,000 transistors</a:t>
            </a:r>
            <a:endParaRPr lang="en-US" altLang="zh-CN"/>
          </a:p>
          <a:p>
            <a:pPr lvl="1"/>
            <a:r>
              <a:rPr lang="en-US" altLang="zh-CN"/>
              <a:t>O</a:t>
            </a:r>
            <a:r>
              <a:rPr lang="zh-CN" altLang="en-US"/>
              <a:t>ver 100 miles of wiring (done by hand)</a:t>
            </a:r>
            <a:endParaRPr lang="zh-CN" altLang="en-US"/>
          </a:p>
          <a:p>
            <a:pPr lvl="1"/>
            <a:r>
              <a:rPr lang="zh-CN" altLang="en-US"/>
              <a:t>Freon refrigerant cooling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7</a:t>
            </a:r>
            <a:endParaRPr lang="en-US" altLang="zh-CN"/>
          </a:p>
        </p:txBody>
      </p:sp>
      <p:graphicFrame>
        <p:nvGraphicFramePr>
          <p:cNvPr id="3584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true"/>
          </p:cNvSpPr>
          <p:nvPr/>
        </p:nvSpPr>
        <p:spPr bwMode="auto">
          <a:xfrm>
            <a:off x="5683250" y="1196975"/>
            <a:ext cx="320992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Read multiply operands?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9" name="AutoShape 5"/>
          <p:cNvSpPr>
            <a:spLocks noChangeArrowheads="true"/>
          </p:cNvSpPr>
          <p:nvPr/>
        </p:nvSpPr>
        <p:spPr bwMode="auto">
          <a:xfrm>
            <a:off x="2667000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fals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Cycle 8a (First half of clock)</a:t>
            </a:r>
            <a:endParaRPr lang="en-US" altLang="zh-CN" dirty="0"/>
          </a:p>
        </p:txBody>
      </p:sp>
      <p:graphicFrame>
        <p:nvGraphicFramePr>
          <p:cNvPr id="3686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Read operands for MULT &amp; SUB?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fals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Cycle 8b (Second half of clock)</a:t>
            </a:r>
            <a:endParaRPr lang="en-US" altLang="zh-CN" dirty="0"/>
          </a:p>
        </p:txBody>
      </p:sp>
      <p:graphicFrame>
        <p:nvGraphicFramePr>
          <p:cNvPr id="3789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AutoShape 4"/>
          <p:cNvSpPr>
            <a:spLocks noChangeArrowheads="true"/>
          </p:cNvSpPr>
          <p:nvPr/>
        </p:nvSpPr>
        <p:spPr bwMode="auto">
          <a:xfrm>
            <a:off x="2700338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917" name="AutoShape 5"/>
          <p:cNvSpPr>
            <a:spLocks noChangeArrowheads="true"/>
          </p:cNvSpPr>
          <p:nvPr/>
        </p:nvSpPr>
        <p:spPr bwMode="auto">
          <a:xfrm>
            <a:off x="2700338" y="4075113"/>
            <a:ext cx="6019800" cy="30797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9</a:t>
            </a:r>
            <a:endParaRPr lang="en-US" altLang="zh-CN"/>
          </a:p>
        </p:txBody>
      </p:sp>
      <p:graphicFrame>
        <p:nvGraphicFramePr>
          <p:cNvPr id="3891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true">
            <a:spLocks noChangeArrowheads="true"/>
          </p:cNvSpPr>
          <p:nvPr/>
        </p:nvSpPr>
        <p:spPr bwMode="auto">
          <a:xfrm>
            <a:off x="228600" y="4033838"/>
            <a:ext cx="12350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Note </a:t>
            </a:r>
            <a:endParaRPr lang="en-US">
              <a:solidFill>
                <a:schemeClr val="hlink"/>
              </a:solidFill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Remaining</a:t>
            </a:r>
            <a:endParaRPr lang="en-US"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941" name="Line 5"/>
          <p:cNvSpPr>
            <a:spLocks noChangeShapeType="true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9</a:t>
            </a:r>
            <a:endParaRPr lang="en-US" altLang="zh-CN"/>
          </a:p>
        </p:txBody>
      </p:sp>
      <p:graphicFrame>
        <p:nvGraphicFramePr>
          <p:cNvPr id="3993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ADDD?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965" name="Text Box 5"/>
          <p:cNvSpPr txBox="true">
            <a:spLocks noChangeArrowheads="true"/>
          </p:cNvSpPr>
          <p:nvPr/>
        </p:nvSpPr>
        <p:spPr bwMode="auto">
          <a:xfrm>
            <a:off x="228600" y="4033838"/>
            <a:ext cx="12350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Note </a:t>
            </a:r>
            <a:endParaRPr lang="en-US">
              <a:solidFill>
                <a:schemeClr val="hlink"/>
              </a:solidFill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Remaining</a:t>
            </a:r>
            <a:endParaRPr lang="en-US"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966" name="Line 6"/>
          <p:cNvSpPr>
            <a:spLocks noChangeShapeType="true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fals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10</a:t>
            </a:r>
            <a:endParaRPr lang="en-US" altLang="zh-CN"/>
          </a:p>
        </p:txBody>
      </p:sp>
      <p:graphicFrame>
        <p:nvGraphicFramePr>
          <p:cNvPr id="40962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11</a:t>
            </a:r>
            <a:endParaRPr lang="en-US" altLang="zh-CN"/>
          </a:p>
        </p:txBody>
      </p:sp>
      <p:graphicFrame>
        <p:nvGraphicFramePr>
          <p:cNvPr id="4198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12</a:t>
            </a:r>
            <a:endParaRPr lang="en-US" altLang="zh-CN"/>
          </a:p>
        </p:txBody>
      </p:sp>
      <p:graphicFrame>
        <p:nvGraphicFramePr>
          <p:cNvPr id="43010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12</a:t>
            </a:r>
            <a:endParaRPr lang="en-US" altLang="zh-CN"/>
          </a:p>
        </p:txBody>
      </p:sp>
      <p:graphicFrame>
        <p:nvGraphicFramePr>
          <p:cNvPr id="4403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Read operands for DIVD?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ADDD?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fals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13</a:t>
            </a:r>
            <a:endParaRPr lang="en-US" altLang="zh-CN"/>
          </a:p>
        </p:txBody>
      </p:sp>
      <p:graphicFrame>
        <p:nvGraphicFramePr>
          <p:cNvPr id="45058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Some Photos (from Internet) </a:t>
            </a:r>
            <a:endParaRPr lang="zh-CN" altLang="zh-CN"/>
          </a:p>
        </p:txBody>
      </p:sp>
      <p:pic>
        <p:nvPicPr>
          <p:cNvPr id="43012" name="Picture 4"/>
          <p:cNvPicPr>
            <a:picLocks noGrp="true" noChangeAspect="true" noChangeArrowheads="true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325441" y="1592317"/>
            <a:ext cx="6522088" cy="4895802"/>
          </a:xfrm>
        </p:spPr>
      </p:pic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43013" name="Picture 5"/>
          <p:cNvPicPr>
            <a:picLocks noGrp="true" noChangeAspect="true" noChangeArrowheads="true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4799" y="1592317"/>
            <a:ext cx="1926021" cy="1977796"/>
          </a:xfrm>
        </p:spPr>
      </p:pic>
      <p:sp>
        <p:nvSpPr>
          <p:cNvPr id="7" name="内容占位符 6"/>
          <p:cNvSpPr>
            <a:spLocks noGrp="true"/>
          </p:cNvSpPr>
          <p:nvPr>
            <p:ph sz="half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1" name="Picture 3"/>
          <p:cNvPicPr>
            <a:picLocks noGrp="true" noChangeAspect="true" noChangeArrowheads="true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4799" y="3721702"/>
            <a:ext cx="3457805" cy="2600269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14</a:t>
            </a:r>
            <a:endParaRPr lang="en-US" altLang="zh-CN"/>
          </a:p>
        </p:txBody>
      </p:sp>
      <p:graphicFrame>
        <p:nvGraphicFramePr>
          <p:cNvPr id="46082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15</a:t>
            </a:r>
            <a:endParaRPr lang="en-US" altLang="zh-CN"/>
          </a:p>
        </p:txBody>
      </p:sp>
      <p:graphicFrame>
        <p:nvGraphicFramePr>
          <p:cNvPr id="4710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16</a:t>
            </a:r>
            <a:endParaRPr lang="en-US" altLang="zh-CN"/>
          </a:p>
        </p:txBody>
      </p:sp>
      <p:graphicFrame>
        <p:nvGraphicFramePr>
          <p:cNvPr id="4813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17</a:t>
            </a:r>
            <a:endParaRPr lang="en-US" altLang="zh-CN"/>
          </a:p>
        </p:txBody>
      </p:sp>
      <p:graphicFrame>
        <p:nvGraphicFramePr>
          <p:cNvPr id="4915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17</a:t>
            </a:r>
            <a:endParaRPr lang="en-US" altLang="zh-CN"/>
          </a:p>
        </p:txBody>
      </p:sp>
      <p:graphicFrame>
        <p:nvGraphicFramePr>
          <p:cNvPr id="5017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Why not write result of ADDD? 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fals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17</a:t>
            </a:r>
            <a:endParaRPr lang="en-US" altLang="zh-CN"/>
          </a:p>
        </p:txBody>
      </p:sp>
      <p:graphicFrame>
        <p:nvGraphicFramePr>
          <p:cNvPr id="5120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Why not write result of ADDD? 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2229" name="Group 5"/>
          <p:cNvGrpSpPr/>
          <p:nvPr/>
        </p:nvGrpSpPr>
        <p:grpSpPr bwMode="auto">
          <a:xfrm>
            <a:off x="4186238" y="2555875"/>
            <a:ext cx="4189412" cy="2697163"/>
            <a:chOff x="0" y="0"/>
            <a:chExt cx="2639" cy="1699"/>
          </a:xfrm>
        </p:grpSpPr>
        <p:sp>
          <p:nvSpPr>
            <p:cNvPr id="52230" name="AutoShape 6"/>
            <p:cNvSpPr>
              <a:spLocks noChangeArrowheads="true"/>
            </p:cNvSpPr>
            <p:nvPr/>
          </p:nvSpPr>
          <p:spPr bwMode="auto">
            <a:xfrm>
              <a:off x="2303" y="1363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1" name="AutoShape 7"/>
            <p:cNvSpPr>
              <a:spLocks noChangeArrowheads="true"/>
            </p:cNvSpPr>
            <p:nvPr/>
          </p:nvSpPr>
          <p:spPr bwMode="auto">
            <a:xfrm>
              <a:off x="765" y="1363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2" name="AutoShape 8"/>
            <p:cNvSpPr>
              <a:spLocks noChangeArrowheads="true"/>
            </p:cNvSpPr>
            <p:nvPr/>
          </p:nvSpPr>
          <p:spPr bwMode="auto">
            <a:xfrm>
              <a:off x="0" y="122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3" name="Line 9"/>
            <p:cNvSpPr>
              <a:spLocks noChangeShapeType="true"/>
            </p:cNvSpPr>
            <p:nvPr/>
          </p:nvSpPr>
          <p:spPr bwMode="auto">
            <a:xfrm>
              <a:off x="1107" y="1507"/>
              <a:ext cx="124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4" name="未知"/>
            <p:cNvSpPr/>
            <p:nvPr/>
          </p:nvSpPr>
          <p:spPr bwMode="auto">
            <a:xfrm>
              <a:off x="339" y="899"/>
              <a:ext cx="1488" cy="608"/>
            </a:xfrm>
            <a:custGeom>
              <a:avLst/>
              <a:gdLst>
                <a:gd name="T0" fmla="*/ 0 w 1488"/>
                <a:gd name="T1" fmla="*/ 368 h 608"/>
                <a:gd name="T2" fmla="*/ 576 w 1488"/>
                <a:gd name="T3" fmla="*/ 32 h 608"/>
                <a:gd name="T4" fmla="*/ 1200 w 1488"/>
                <a:gd name="T5" fmla="*/ 176 h 608"/>
                <a:gd name="T6" fmla="*/ 1488 w 1488"/>
                <a:gd name="T7" fmla="*/ 608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08">
                  <a:moveTo>
                    <a:pt x="0" y="368"/>
                  </a:moveTo>
                  <a:cubicBezTo>
                    <a:pt x="188" y="216"/>
                    <a:pt x="376" y="64"/>
                    <a:pt x="576" y="32"/>
                  </a:cubicBezTo>
                  <a:cubicBezTo>
                    <a:pt x="776" y="0"/>
                    <a:pt x="1048" y="80"/>
                    <a:pt x="1200" y="176"/>
                  </a:cubicBezTo>
                  <a:cubicBezTo>
                    <a:pt x="1352" y="272"/>
                    <a:pt x="1420" y="440"/>
                    <a:pt x="1488" y="608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Text Box 11"/>
            <p:cNvSpPr txBox="true">
              <a:spLocks noChangeArrowheads="true"/>
            </p:cNvSpPr>
            <p:nvPr/>
          </p:nvSpPr>
          <p:spPr bwMode="auto">
            <a:xfrm>
              <a:off x="957" y="0"/>
              <a:ext cx="153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800">
                  <a:solidFill>
                    <a:schemeClr val="hlink"/>
                  </a:solidFill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WAR Hazard!</a:t>
              </a:r>
              <a:endPara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fals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18</a:t>
            </a:r>
            <a:endParaRPr lang="en-US" altLang="zh-CN"/>
          </a:p>
        </p:txBody>
      </p:sp>
      <p:graphicFrame>
        <p:nvGraphicFramePr>
          <p:cNvPr id="5222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19</a:t>
            </a:r>
            <a:endParaRPr lang="en-US" altLang="zh-CN"/>
          </a:p>
        </p:txBody>
      </p:sp>
      <p:graphicFrame>
        <p:nvGraphicFramePr>
          <p:cNvPr id="5325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20</a:t>
            </a:r>
            <a:endParaRPr lang="en-US" altLang="zh-CN"/>
          </a:p>
        </p:txBody>
      </p:sp>
      <p:graphicFrame>
        <p:nvGraphicFramePr>
          <p:cNvPr id="54274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21</a:t>
            </a:r>
            <a:endParaRPr lang="en-US" altLang="zh-CN"/>
          </a:p>
        </p:txBody>
      </p:sp>
      <p:graphicFrame>
        <p:nvGraphicFramePr>
          <p:cNvPr id="5529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IBM Internal Memo</a:t>
            </a:r>
            <a:endParaRPr lang="en-US" altLang="zh-CN"/>
          </a:p>
        </p:txBody>
      </p:sp>
      <p:sp>
        <p:nvSpPr>
          <p:cNvPr id="9218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"Last week, Control Data ... announced the 6600 system. I understand that in the laboratory developing the system there are only 34 people including the janitor. Of these, 14 are engineers and 4 are programmers... Contrasting this modest effort with our vast development activities, I fail to understand why we have lost our industry leadership position by letting someone else offer the world's most powerful computer."</a:t>
            </a:r>
            <a:endParaRPr lang="en-US" altLang="zh-CN"/>
          </a:p>
          <a:p>
            <a:pPr lvl="1"/>
            <a:r>
              <a:rPr lang="en-US" altLang="zh-CN"/>
              <a:t>Thomas Watson Jr., IBM CEO, August 1963</a:t>
            </a:r>
            <a:endParaRPr lang="en-US" altLang="zh-CN"/>
          </a:p>
          <a:p>
            <a:r>
              <a:rPr lang="en-US" altLang="zh-CN"/>
              <a:t>To which Cray replied: </a:t>
            </a:r>
            <a:r>
              <a:rPr lang="en-US" altLang="en-US"/>
              <a:t>“</a:t>
            </a:r>
            <a:r>
              <a:rPr lang="en-US" altLang="zh-CN"/>
              <a:t>It seems like Mr. Watson has answered his own question.</a:t>
            </a:r>
            <a:r>
              <a:rPr lang="en-US" altLang="en-US"/>
              <a:t>”</a:t>
            </a:r>
            <a:endParaRPr lang="en-US" altLang="en-US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21</a:t>
            </a:r>
            <a:endParaRPr lang="en-US" altLang="zh-CN"/>
          </a:p>
        </p:txBody>
      </p:sp>
      <p:graphicFrame>
        <p:nvGraphicFramePr>
          <p:cNvPr id="5632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工作表" r:id="rId1" imgW="7975600" imgH="5655945" progId="Excel.Sheet.8">
                  <p:embed/>
                </p:oleObj>
              </mc:Choice>
              <mc:Fallback>
                <p:oleObj name="工作表" r:id="rId1" imgW="7975600" imgH="5655945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ChangeArrowheads="true"/>
          </p:cNvSpPr>
          <p:nvPr/>
        </p:nvSpPr>
        <p:spPr bwMode="auto">
          <a:xfrm>
            <a:off x="5651500" y="1196975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WAR Hazard is now gone... 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fals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22</a:t>
            </a:r>
            <a:endParaRPr lang="en-US" altLang="zh-CN"/>
          </a:p>
        </p:txBody>
      </p:sp>
      <p:graphicFrame>
        <p:nvGraphicFramePr>
          <p:cNvPr id="5734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工作表" r:id="rId1" imgW="8444865" imgH="5988685" progId="Excel.Sheet.8">
                  <p:embed/>
                </p:oleObj>
              </mc:Choice>
              <mc:Fallback>
                <p:oleObj name="工作表" r:id="rId1" imgW="8444865" imgH="5988685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Faster than light computation</a:t>
            </a:r>
            <a:endParaRPr lang="en-US" altLang="zh-CN"/>
          </a:p>
        </p:txBody>
      </p:sp>
      <p:sp>
        <p:nvSpPr>
          <p:cNvPr id="5837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(skip a couple of cycles)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61</a:t>
            </a:r>
            <a:endParaRPr lang="en-US" altLang="zh-CN"/>
          </a:p>
        </p:txBody>
      </p:sp>
      <p:graphicFrame>
        <p:nvGraphicFramePr>
          <p:cNvPr id="59394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62</a:t>
            </a:r>
            <a:endParaRPr lang="en-US" altLang="zh-CN"/>
          </a:p>
        </p:txBody>
      </p:sp>
      <p:graphicFrame>
        <p:nvGraphicFramePr>
          <p:cNvPr id="60418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Scoreboard Status</a:t>
            </a:r>
            <a:endParaRPr lang="en-US" altLang="zh-CN"/>
          </a:p>
        </p:txBody>
      </p:sp>
      <p:graphicFrame>
        <p:nvGraphicFramePr>
          <p:cNvPr id="6144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AutoShape 4"/>
          <p:cNvSpPr>
            <a:spLocks noChangeArrowheads="true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469" name="AutoShape 5"/>
          <p:cNvSpPr>
            <a:spLocks noChangeArrowheads="true"/>
          </p:cNvSpPr>
          <p:nvPr/>
        </p:nvSpPr>
        <p:spPr bwMode="auto">
          <a:xfrm>
            <a:off x="3581400" y="2206625"/>
            <a:ext cx="1066800" cy="9874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470" name="AutoShape 6"/>
          <p:cNvSpPr>
            <a:spLocks noChangeArrowheads="true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Scoreboard Status</a:t>
            </a:r>
            <a:endParaRPr lang="en-US" altLang="zh-CN"/>
          </a:p>
        </p:txBody>
      </p:sp>
      <p:graphicFrame>
        <p:nvGraphicFramePr>
          <p:cNvPr id="62466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AutoShape 4"/>
          <p:cNvSpPr>
            <a:spLocks noChangeArrowheads="true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3" name="AutoShape 5"/>
          <p:cNvSpPr>
            <a:spLocks noChangeArrowheads="true"/>
          </p:cNvSpPr>
          <p:nvPr/>
        </p:nvSpPr>
        <p:spPr bwMode="auto">
          <a:xfrm>
            <a:off x="3581400" y="2206625"/>
            <a:ext cx="1066800" cy="9874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4" name="AutoShape 6"/>
          <p:cNvSpPr>
            <a:spLocks noChangeArrowheads="true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5" name="Rectangle 7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In-order issue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Out-of-order execute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Out-of-order WR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fals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6349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 Busy[FU] and not Result [D] </a:t>
            </a:r>
            <a:endParaRPr lang="en-US" altLang="zh-CN"/>
          </a:p>
          <a:p>
            <a:r>
              <a:rPr lang="en-US" altLang="zh-CN"/>
              <a:t>Bookkeeping</a:t>
            </a:r>
            <a:endParaRPr lang="en-US" altLang="zh-CN"/>
          </a:p>
          <a:p>
            <a:pPr lvl="1"/>
            <a:r>
              <a:rPr lang="en-US" altLang="zh-CN"/>
              <a:t>Busy[FU]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yes; OP[FU]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Op;</a:t>
            </a:r>
            <a:endParaRPr lang="en-US" altLang="zh-CN"/>
          </a:p>
          <a:p>
            <a:pPr lvl="1"/>
            <a:r>
              <a:rPr lang="en-US" altLang="zh-CN"/>
              <a:t>Fi[FU]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D; Fj[FU]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S1; Fk[FU]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S2;</a:t>
            </a:r>
            <a:endParaRPr lang="en-US" altLang="zh-CN"/>
          </a:p>
          <a:p>
            <a:pPr lvl="1"/>
            <a:r>
              <a:rPr lang="en-US" altLang="zh-CN"/>
              <a:t>Qj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Result[S1]; Qk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Result[S2]; </a:t>
            </a:r>
            <a:endParaRPr lang="en-US" altLang="zh-CN"/>
          </a:p>
          <a:p>
            <a:pPr lvl="1"/>
            <a:r>
              <a:rPr lang="en-US" altLang="zh-CN"/>
              <a:t>Rj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not Qj; Rk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not Qk;</a:t>
            </a:r>
            <a:endParaRPr lang="en-US" altLang="zh-CN"/>
          </a:p>
          <a:p>
            <a:pPr lvl="1"/>
            <a:r>
              <a:rPr lang="en-US" altLang="zh-CN"/>
              <a:t>Result[D]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FU;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operands</a:t>
            </a:r>
            <a:endParaRPr lang="en-US" altLang="zh-CN"/>
          </a:p>
        </p:txBody>
      </p:sp>
      <p:sp>
        <p:nvSpPr>
          <p:cNvPr id="64514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Rj and Rk</a:t>
            </a:r>
            <a:endParaRPr lang="en-US" altLang="zh-CN"/>
          </a:p>
          <a:p>
            <a:pPr lvl="2"/>
            <a:r>
              <a:rPr lang="en-US" altLang="zh-CN"/>
              <a:t>//operands are ready, check RAW</a:t>
            </a:r>
            <a:endParaRPr lang="en-US" altLang="zh-CN"/>
          </a:p>
          <a:p>
            <a:r>
              <a:rPr lang="en-US" altLang="zh-CN"/>
              <a:t>Bookkeeping</a:t>
            </a:r>
            <a:endParaRPr lang="en-US" altLang="zh-CN"/>
          </a:p>
          <a:p>
            <a:pPr lvl="1"/>
            <a:r>
              <a:rPr lang="en-US" altLang="zh-CN"/>
              <a:t>Rj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No; Rk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No;</a:t>
            </a:r>
            <a:endParaRPr lang="en-US" altLang="zh-CN"/>
          </a:p>
          <a:p>
            <a:pPr lvl="2"/>
            <a:r>
              <a:rPr lang="en-US" altLang="zh-CN"/>
              <a:t>//Rj, Rk have been used</a:t>
            </a:r>
            <a:endParaRPr lang="en-US" altLang="zh-CN"/>
          </a:p>
          <a:p>
            <a:pPr lvl="1"/>
            <a:r>
              <a:rPr lang="en-US" altLang="zh-CN"/>
              <a:t>Qj </a:t>
            </a:r>
            <a:r>
              <a:rPr lang="en-US" altLang="zh-CN">
                <a:sym typeface="Wingdings" panose="05000000000000000000" pitchFamily="2" charset="2"/>
              </a:rPr>
              <a:t> 0; </a:t>
            </a:r>
            <a:r>
              <a:rPr lang="en-US" altLang="zh-CN"/>
              <a:t>Qk </a:t>
            </a:r>
            <a:r>
              <a:rPr lang="en-US" altLang="zh-CN">
                <a:sym typeface="Wingdings" panose="05000000000000000000" pitchFamily="2" charset="2"/>
              </a:rPr>
              <a:t> 0;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en-US" altLang="zh-CN"/>
              <a:t>//no FU results are waited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Execution</a:t>
            </a:r>
            <a:endParaRPr lang="en-US" altLang="zh-CN"/>
          </a:p>
        </p:txBody>
      </p:sp>
      <p:sp>
        <p:nvSpPr>
          <p:cNvPr id="65538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Execution complete</a:t>
            </a:r>
            <a:endParaRPr lang="en-US" altLang="zh-CN"/>
          </a:p>
          <a:p>
            <a:pPr lvl="1"/>
            <a:r>
              <a:rPr lang="en-US" altLang="zh-CN"/>
              <a:t>Functional unit done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5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Scoreboard (CDC 6600)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grpSp>
        <p:nvGrpSpPr>
          <p:cNvPr id="11266" name="Group 3"/>
          <p:cNvGrpSpPr/>
          <p:nvPr/>
        </p:nvGrpSpPr>
        <p:grpSpPr bwMode="auto">
          <a:xfrm>
            <a:off x="628650" y="1486583"/>
            <a:ext cx="7800648" cy="4222039"/>
            <a:chOff x="0" y="0"/>
            <a:chExt cx="5415" cy="3331"/>
          </a:xfrm>
        </p:grpSpPr>
        <p:sp>
          <p:nvSpPr>
            <p:cNvPr id="11268" name="未知"/>
            <p:cNvSpPr/>
            <p:nvPr/>
          </p:nvSpPr>
          <p:spPr bwMode="auto">
            <a:xfrm>
              <a:off x="3917" y="595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288 w 240"/>
                <a:gd name="T3" fmla="*/ 2400 h 2400"/>
                <a:gd name="T4" fmla="*/ 288 w 240"/>
                <a:gd name="T5" fmla="*/ 0 h 2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Text Box 5"/>
            <p:cNvSpPr txBox="true">
              <a:spLocks noChangeArrowheads="true"/>
            </p:cNvSpPr>
            <p:nvPr/>
          </p:nvSpPr>
          <p:spPr bwMode="auto">
            <a:xfrm rot="16200000">
              <a:off x="4376" y="1164"/>
              <a:ext cx="1630" cy="3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Functional Units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0" name="Text Box 6"/>
            <p:cNvSpPr txBox="true">
              <a:spLocks noChangeArrowheads="true"/>
            </p:cNvSpPr>
            <p:nvPr/>
          </p:nvSpPr>
          <p:spPr bwMode="auto">
            <a:xfrm rot="16200000">
              <a:off x="-332" y="1165"/>
              <a:ext cx="967" cy="3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Registers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2" name="Group 7"/>
            <p:cNvGrpSpPr/>
            <p:nvPr/>
          </p:nvGrpSpPr>
          <p:grpSpPr bwMode="auto">
            <a:xfrm>
              <a:off x="467" y="0"/>
              <a:ext cx="4416" cy="2640"/>
              <a:chOff x="0" y="0"/>
              <a:chExt cx="4416" cy="2640"/>
            </a:xfrm>
          </p:grpSpPr>
          <p:grpSp>
            <p:nvGrpSpPr>
              <p:cNvPr id="11275" name="Group 8"/>
              <p:cNvGrpSpPr/>
              <p:nvPr/>
            </p:nvGrpSpPr>
            <p:grpSpPr bwMode="auto">
              <a:xfrm>
                <a:off x="0" y="0"/>
                <a:ext cx="864" cy="660"/>
                <a:chOff x="0" y="0"/>
                <a:chExt cx="576" cy="256"/>
              </a:xfrm>
            </p:grpSpPr>
            <p:sp>
              <p:nvSpPr>
                <p:cNvPr id="11273" name="Rectangle 9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1274" name="Rectangle 10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6" name="Group 11"/>
              <p:cNvGrpSpPr/>
              <p:nvPr/>
            </p:nvGrpSpPr>
            <p:grpSpPr bwMode="auto">
              <a:xfrm>
                <a:off x="0" y="660"/>
                <a:ext cx="864" cy="660"/>
                <a:chOff x="0" y="0"/>
                <a:chExt cx="576" cy="256"/>
              </a:xfrm>
            </p:grpSpPr>
            <p:sp>
              <p:nvSpPr>
                <p:cNvPr id="3" name="Rectangle 12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4" name="Rectangle 13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7" name="Group 14"/>
              <p:cNvGrpSpPr/>
              <p:nvPr/>
            </p:nvGrpSpPr>
            <p:grpSpPr bwMode="auto">
              <a:xfrm>
                <a:off x="0" y="1320"/>
                <a:ext cx="864" cy="660"/>
                <a:chOff x="0" y="0"/>
                <a:chExt cx="576" cy="256"/>
              </a:xfrm>
            </p:grpSpPr>
            <p:sp>
              <p:nvSpPr>
                <p:cNvPr id="11279" name="Rectangle 15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1280" name="Rectangle 16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8" name="Group 17"/>
              <p:cNvGrpSpPr/>
              <p:nvPr/>
            </p:nvGrpSpPr>
            <p:grpSpPr bwMode="auto">
              <a:xfrm>
                <a:off x="0" y="1980"/>
                <a:ext cx="864" cy="660"/>
                <a:chOff x="0" y="0"/>
                <a:chExt cx="576" cy="256"/>
              </a:xfrm>
            </p:grpSpPr>
            <p:sp>
              <p:nvSpPr>
                <p:cNvPr id="11282" name="Rectangle 18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1283" name="Rectangle 19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11284" name="Rectangle 20"/>
              <p:cNvSpPr>
                <a:spLocks noChangeArrowheads="true"/>
              </p:cNvSpPr>
              <p:nvPr/>
            </p:nvSpPr>
            <p:spPr bwMode="auto">
              <a:xfrm>
                <a:off x="3324" y="144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Mult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5" name="Rectangle 21"/>
              <p:cNvSpPr>
                <a:spLocks noChangeArrowheads="true"/>
              </p:cNvSpPr>
              <p:nvPr/>
            </p:nvSpPr>
            <p:spPr bwMode="auto">
              <a:xfrm>
                <a:off x="3324" y="360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Mult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6" name="Rectangle 22"/>
              <p:cNvSpPr>
                <a:spLocks noChangeArrowheads="true"/>
              </p:cNvSpPr>
              <p:nvPr/>
            </p:nvSpPr>
            <p:spPr bwMode="auto">
              <a:xfrm>
                <a:off x="3324" y="959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000" b="1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Divide</a:t>
                </a:r>
                <a:endParaRPr lang="en-US" sz="2000" b="1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7" name="Rectangle 23"/>
              <p:cNvSpPr>
                <a:spLocks noChangeArrowheads="true"/>
              </p:cNvSpPr>
              <p:nvPr/>
            </p:nvSpPr>
            <p:spPr bwMode="auto">
              <a:xfrm>
                <a:off x="3324" y="1487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Add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8" name="Rectangle 24"/>
              <p:cNvSpPr>
                <a:spLocks noChangeArrowheads="true"/>
              </p:cNvSpPr>
              <p:nvPr/>
            </p:nvSpPr>
            <p:spPr bwMode="auto">
              <a:xfrm>
                <a:off x="3324" y="2112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Integer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9" name="Line 25"/>
              <p:cNvSpPr>
                <a:spLocks noChangeShapeType="true"/>
              </p:cNvSpPr>
              <p:nvPr/>
            </p:nvSpPr>
            <p:spPr bwMode="auto">
              <a:xfrm>
                <a:off x="932" y="18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0" name="Line 26"/>
              <p:cNvSpPr>
                <a:spLocks noChangeShapeType="true"/>
              </p:cNvSpPr>
              <p:nvPr/>
            </p:nvSpPr>
            <p:spPr bwMode="auto">
              <a:xfrm>
                <a:off x="932" y="288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1" name="Line 27"/>
              <p:cNvSpPr>
                <a:spLocks noChangeShapeType="true"/>
              </p:cNvSpPr>
              <p:nvPr/>
            </p:nvSpPr>
            <p:spPr bwMode="auto">
              <a:xfrm>
                <a:off x="932" y="1008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2" name="Line 28"/>
              <p:cNvSpPr>
                <a:spLocks noChangeShapeType="true"/>
              </p:cNvSpPr>
              <p:nvPr/>
            </p:nvSpPr>
            <p:spPr bwMode="auto">
              <a:xfrm>
                <a:off x="932" y="111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3" name="Line 29"/>
              <p:cNvSpPr>
                <a:spLocks noChangeShapeType="true"/>
              </p:cNvSpPr>
              <p:nvPr/>
            </p:nvSpPr>
            <p:spPr bwMode="auto">
              <a:xfrm>
                <a:off x="933" y="1546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4" name="Line 30"/>
              <p:cNvSpPr>
                <a:spLocks noChangeShapeType="true"/>
              </p:cNvSpPr>
              <p:nvPr/>
            </p:nvSpPr>
            <p:spPr bwMode="auto">
              <a:xfrm>
                <a:off x="933" y="165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5" name="Line 31"/>
              <p:cNvSpPr>
                <a:spLocks noChangeShapeType="true"/>
              </p:cNvSpPr>
              <p:nvPr/>
            </p:nvSpPr>
            <p:spPr bwMode="auto">
              <a:xfrm>
                <a:off x="932" y="214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6" name="Line 32"/>
              <p:cNvSpPr>
                <a:spLocks noChangeShapeType="true"/>
              </p:cNvSpPr>
              <p:nvPr/>
            </p:nvSpPr>
            <p:spPr bwMode="auto">
              <a:xfrm>
                <a:off x="932" y="225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7" name="未知"/>
              <p:cNvSpPr/>
              <p:nvPr/>
            </p:nvSpPr>
            <p:spPr bwMode="auto">
              <a:xfrm>
                <a:off x="3072" y="192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23 h 240"/>
                  <a:gd name="T4" fmla="*/ 240 w 240"/>
                  <a:gd name="T5" fmla="*/ 22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未知"/>
              <p:cNvSpPr/>
              <p:nvPr/>
            </p:nvSpPr>
            <p:spPr bwMode="auto">
              <a:xfrm>
                <a:off x="2990" y="305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03 h 240"/>
                  <a:gd name="T4" fmla="*/ 322 w 240"/>
                  <a:gd name="T5" fmla="*/ 20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未知"/>
              <p:cNvSpPr/>
              <p:nvPr/>
            </p:nvSpPr>
            <p:spPr bwMode="auto">
              <a:xfrm>
                <a:off x="912" y="432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未知"/>
              <p:cNvSpPr/>
              <p:nvPr/>
            </p:nvSpPr>
            <p:spPr bwMode="auto">
              <a:xfrm>
                <a:off x="912" y="1056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未知"/>
              <p:cNvSpPr/>
              <p:nvPr/>
            </p:nvSpPr>
            <p:spPr bwMode="auto">
              <a:xfrm>
                <a:off x="912" y="2208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未知"/>
              <p:cNvSpPr/>
              <p:nvPr/>
            </p:nvSpPr>
            <p:spPr bwMode="auto">
              <a:xfrm>
                <a:off x="912" y="1584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未知"/>
              <p:cNvSpPr/>
              <p:nvPr/>
            </p:nvSpPr>
            <p:spPr bwMode="auto">
              <a:xfrm>
                <a:off x="4128" y="240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4" name="Line 40"/>
            <p:cNvSpPr>
              <a:spLocks noChangeShapeType="true"/>
            </p:cNvSpPr>
            <p:nvPr/>
          </p:nvSpPr>
          <p:spPr bwMode="auto">
            <a:xfrm>
              <a:off x="4547" y="2352"/>
              <a:ext cx="377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05" name="Text Box 41"/>
            <p:cNvSpPr txBox="true">
              <a:spLocks noChangeArrowheads="true"/>
            </p:cNvSpPr>
            <p:nvPr/>
          </p:nvSpPr>
          <p:spPr bwMode="auto">
            <a:xfrm>
              <a:off x="4484" y="2778"/>
              <a:ext cx="931" cy="3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06" name="Rectangle 42"/>
            <p:cNvSpPr>
              <a:spLocks noChangeArrowheads="true"/>
            </p:cNvSpPr>
            <p:nvPr/>
          </p:nvSpPr>
          <p:spPr bwMode="auto">
            <a:xfrm>
              <a:off x="1709" y="2659"/>
              <a:ext cx="2208" cy="672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SCOREBOARD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07" name="未知"/>
            <p:cNvSpPr/>
            <p:nvPr/>
          </p:nvSpPr>
          <p:spPr bwMode="auto">
            <a:xfrm>
              <a:off x="941" y="2659"/>
              <a:ext cx="768" cy="336"/>
            </a:xfrm>
            <a:custGeom>
              <a:avLst/>
              <a:gdLst>
                <a:gd name="T0" fmla="*/ 768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Write Result</a:t>
            </a:r>
            <a:endParaRPr lang="en-US" altLang="zh-CN"/>
          </a:p>
        </p:txBody>
      </p:sp>
      <p:sp>
        <p:nvSpPr>
          <p:cNvPr id="66562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Wait until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f((Fj[f]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/>
              <a:t>Fi[FU] or Rj[f] = no) &amp; (Fk[f]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/>
              <a:t>Fi[FU] or Rk[f] = no));</a:t>
            </a:r>
            <a:endParaRPr lang="en-US" altLang="zh-CN"/>
          </a:p>
          <a:p>
            <a:r>
              <a:rPr lang="en-US" altLang="zh-CN"/>
              <a:t>Bookkeeping</a:t>
            </a:r>
            <a:endParaRPr lang="en-US" altLang="zh-CN"/>
          </a:p>
          <a:p>
            <a:pPr lvl="1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f(if Qj[f] = FU then Rj[f]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yes);</a:t>
            </a:r>
            <a:endParaRPr lang="en-US" altLang="zh-CN"/>
          </a:p>
          <a:p>
            <a:pPr lvl="2"/>
            <a:r>
              <a:rPr lang="en-US" altLang="zh-CN"/>
              <a:t>//all Fjs are OK</a:t>
            </a:r>
            <a:endParaRPr lang="en-US" altLang="zh-CN"/>
          </a:p>
          <a:p>
            <a:pPr lvl="1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f(if Qk[f] = FU then Rk[f]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yes);</a:t>
            </a:r>
            <a:endParaRPr lang="en-US" altLang="zh-CN"/>
          </a:p>
          <a:p>
            <a:pPr lvl="2"/>
            <a:r>
              <a:rPr lang="en-US" altLang="zh-CN"/>
              <a:t>//all Fks are OK</a:t>
            </a:r>
            <a:endParaRPr lang="en-US" altLang="zh-CN"/>
          </a:p>
          <a:p>
            <a:pPr lvl="1"/>
            <a:r>
              <a:rPr lang="en-US" altLang="zh-CN"/>
              <a:t>Result [Fi[FU]] </a:t>
            </a:r>
            <a:r>
              <a:rPr lang="en-US" altLang="zh-CN">
                <a:sym typeface="Wingdings" panose="05000000000000000000" pitchFamily="2" charset="2"/>
              </a:rPr>
              <a:t> 0;</a:t>
            </a:r>
            <a:endParaRPr lang="en-US" altLang="zh-CN"/>
          </a:p>
          <a:p>
            <a:pPr lvl="1"/>
            <a:r>
              <a:rPr lang="en-US" altLang="zh-CN"/>
              <a:t>Busy[FU]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No;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on the CDC 6600</a:t>
            </a:r>
            <a:endParaRPr lang="en-US" altLang="zh-CN"/>
          </a:p>
        </p:txBody>
      </p:sp>
      <p:sp>
        <p:nvSpPr>
          <p:cNvPr id="6861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CDC 6600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software pipeline scheduling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semiconductor main memory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caches (lower memory-access time)</a:t>
            </a:r>
            <a:endParaRPr lang="zh-CN" altLang="en-US" dirty="0"/>
          </a:p>
          <a:p>
            <a:r>
              <a:rPr lang="zh-CN" altLang="en-US" dirty="0"/>
              <a:t>Cost of scoreboard on the CDC 6600 is surprisingly low</a:t>
            </a:r>
            <a:endParaRPr lang="zh-CN" altLang="en-US" dirty="0"/>
          </a:p>
          <a:p>
            <a:pPr lvl="1"/>
            <a:r>
              <a:rPr lang="zh-CN" altLang="en-US" dirty="0"/>
              <a:t>About as much logic as one of the FU</a:t>
            </a:r>
            <a:endParaRPr lang="zh-CN" altLang="en-US" dirty="0"/>
          </a:p>
          <a:p>
            <a:pPr lvl="1"/>
            <a:r>
              <a:rPr lang="zh-CN" altLang="en-US" dirty="0"/>
              <a:t>The main cost</a:t>
            </a:r>
            <a:r>
              <a:rPr lang="en-US" altLang="zh-CN" dirty="0"/>
              <a:t> is l</a:t>
            </a:r>
            <a:r>
              <a:rPr lang="zh-CN" altLang="en-US" dirty="0"/>
              <a:t>arge number of buses (data trunk)</a:t>
            </a:r>
            <a:r>
              <a:rPr lang="en-US" altLang="zh-CN" dirty="0"/>
              <a:t> that is a</a:t>
            </a:r>
            <a:r>
              <a:rPr lang="zh-CN" altLang="en-US" dirty="0"/>
              <a:t>bout four times as many as executing in order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CDC6600 Benefits</a:t>
            </a:r>
            <a:endParaRPr lang="en-US" altLang="zh-CN"/>
          </a:p>
        </p:txBody>
      </p:sp>
      <p:graphicFrame>
        <p:nvGraphicFramePr>
          <p:cNvPr id="81924" name="Group 4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6701" cy="2611438"/>
        </p:xfrm>
        <a:graphic>
          <a:graphicData uri="http://schemas.openxmlformats.org/drawingml/2006/table">
            <a:tbl>
              <a:tblPr/>
              <a:tblGrid>
                <a:gridCol w="2827974"/>
                <a:gridCol w="5058727"/>
              </a:tblGrid>
              <a:tr h="86995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Improvement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Cede Type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FORTRAN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hand-coded assembly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Limitations of 6600 Scoreboard</a:t>
            </a:r>
            <a:endParaRPr lang="en-US" altLang="zh-CN"/>
          </a:p>
        </p:txBody>
      </p:sp>
      <p:sp>
        <p:nvSpPr>
          <p:cNvPr id="8294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 forwarding hardware</a:t>
            </a:r>
            <a:endParaRPr lang="en-US" altLang="zh-CN"/>
          </a:p>
          <a:p>
            <a:r>
              <a:rPr lang="en-US" altLang="zh-CN"/>
              <a:t>Limited to instructions in basic block </a:t>
            </a:r>
            <a:endParaRPr lang="en-US" altLang="zh-CN"/>
          </a:p>
          <a:p>
            <a:pPr lvl="1"/>
            <a:r>
              <a:rPr lang="en-US" altLang="zh-CN"/>
              <a:t>Small window</a:t>
            </a:r>
            <a:endParaRPr lang="en-US" altLang="zh-CN"/>
          </a:p>
          <a:p>
            <a:r>
              <a:rPr lang="en-US" altLang="zh-CN"/>
              <a:t>Small number of functional units </a:t>
            </a:r>
            <a:endParaRPr lang="en-US" altLang="zh-CN"/>
          </a:p>
          <a:p>
            <a:pPr lvl="1"/>
            <a:r>
              <a:rPr lang="en-US" altLang="zh-CN"/>
              <a:t>Structural hazards</a:t>
            </a:r>
            <a:endParaRPr lang="en-US" altLang="zh-CN"/>
          </a:p>
          <a:p>
            <a:pPr lvl="1"/>
            <a:r>
              <a:rPr lang="en-US" altLang="zh-CN"/>
              <a:t>Especially integer/load store units</a:t>
            </a:r>
            <a:endParaRPr lang="en-US" altLang="zh-CN"/>
          </a:p>
          <a:p>
            <a:r>
              <a:rPr lang="en-US" altLang="zh-CN"/>
              <a:t>Do not issue on structural hazards</a:t>
            </a:r>
            <a:endParaRPr lang="en-US" altLang="zh-CN"/>
          </a:p>
          <a:p>
            <a:r>
              <a:rPr lang="en-US" altLang="zh-CN"/>
              <a:t>Wait for WAR hazards</a:t>
            </a:r>
            <a:endParaRPr lang="en-US" altLang="zh-CN"/>
          </a:p>
          <a:p>
            <a:r>
              <a:rPr lang="en-US" altLang="zh-CN"/>
              <a:t>Prevent WAW hazards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false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8397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Hazards limit performance</a:t>
            </a:r>
            <a:endParaRPr lang="en-US" altLang="zh-CN" sz="2800" dirty="0"/>
          </a:p>
          <a:p>
            <a:pPr lvl="1"/>
            <a:r>
              <a:rPr lang="en-US" altLang="zh-CN" sz="2400" dirty="0"/>
              <a:t>Structural: need more HW resources</a:t>
            </a:r>
            <a:endParaRPr lang="en-US" altLang="zh-CN" sz="2400" dirty="0"/>
          </a:p>
          <a:p>
            <a:pPr lvl="1"/>
            <a:r>
              <a:rPr lang="en-US" altLang="zh-CN" sz="2400" dirty="0"/>
              <a:t>Data: need forwarding, compiler scheduling</a:t>
            </a:r>
            <a:endParaRPr lang="en-US" altLang="zh-CN" sz="2400" dirty="0"/>
          </a:p>
          <a:p>
            <a:pPr lvl="1"/>
            <a:r>
              <a:rPr lang="en-US" altLang="zh-CN" sz="2400" dirty="0"/>
              <a:t>Control: early evaluation &amp; PC, delayed branch, prediction</a:t>
            </a:r>
            <a:endParaRPr lang="en-US" altLang="zh-CN" sz="2400" dirty="0"/>
          </a:p>
          <a:p>
            <a:r>
              <a:rPr lang="en-US" altLang="zh-CN" sz="2800" dirty="0"/>
              <a:t>ILP found either by compiler or hardware</a:t>
            </a:r>
            <a:endParaRPr lang="en-US" altLang="zh-CN" sz="2800" dirty="0"/>
          </a:p>
          <a:p>
            <a:r>
              <a:rPr lang="en-US" altLang="zh-CN" sz="2800" dirty="0"/>
              <a:t>Increasing length of pipe increases impact of hazards</a:t>
            </a:r>
            <a:endParaRPr lang="en-US" altLang="zh-CN" sz="2800" dirty="0"/>
          </a:p>
          <a:p>
            <a:pPr lvl="1"/>
            <a:r>
              <a:rPr lang="en-US" altLang="zh-CN" sz="2400" dirty="0"/>
              <a:t>Pipelining helps instruction bandwidth, not latency!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false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Ambitiously</a:t>
            </a:r>
            <a:endParaRPr lang="en-US" altLang="zh-CN"/>
          </a:p>
        </p:txBody>
      </p:sp>
      <p:sp>
        <p:nvSpPr>
          <p:cNvPr id="849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Missing from 6600 Scoreboard?</a:t>
            </a:r>
            <a:endParaRPr lang="en-US" altLang="zh-CN"/>
          </a:p>
          <a:p>
            <a:pPr lvl="1"/>
            <a:r>
              <a:rPr lang="en-US" altLang="zh-CN"/>
              <a:t>Hardware renaming – name dependencies limiting our potential speedup on loops!</a:t>
            </a:r>
            <a:endParaRPr lang="en-US" altLang="zh-CN"/>
          </a:p>
          <a:p>
            <a:pPr lvl="2"/>
            <a:r>
              <a:rPr lang="en-US" altLang="zh-CN"/>
              <a:t>Can we rename in hardware? </a:t>
            </a:r>
            <a:br>
              <a:rPr lang="en-US" altLang="zh-CN"/>
            </a:br>
            <a:r>
              <a:rPr lang="en-US" altLang="zh-CN"/>
              <a:t>Of course – next time</a:t>
            </a:r>
            <a:endParaRPr lang="en-US" altLang="zh-CN"/>
          </a:p>
          <a:p>
            <a:pPr lvl="1"/>
            <a:r>
              <a:rPr lang="en-US" altLang="zh-CN"/>
              <a:t>Concurrent write result to destination register and read operands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false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Historical View: Pipelining Tech</a:t>
            </a:r>
            <a:endParaRPr lang="en-US" altLang="zh-CN"/>
          </a:p>
        </p:txBody>
      </p:sp>
      <p:sp>
        <p:nvSpPr>
          <p:cNvPr id="73730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At the 1980s, for 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Supercomputers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en-US" altLang="zh-CN" sz="2400" dirty="0"/>
              <a:t>Large multimillion dollar </a:t>
            </a:r>
            <a:r>
              <a:rPr lang="en-US" altLang="zh-CN" sz="2400" dirty="0">
                <a:solidFill>
                  <a:schemeClr val="accent2"/>
                </a:solidFill>
              </a:rPr>
              <a:t>mainframes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800" dirty="0"/>
              <a:t>By the mid-1980s</a:t>
            </a:r>
            <a:endParaRPr lang="en-US" altLang="zh-CN" sz="2800" dirty="0"/>
          </a:p>
          <a:p>
            <a:pPr lvl="1"/>
            <a:r>
              <a:rPr lang="en-US" altLang="zh-CN" sz="2400" dirty="0"/>
              <a:t>The first pipelined </a:t>
            </a:r>
            <a:r>
              <a:rPr lang="en-US" altLang="zh-CN" sz="2400" dirty="0">
                <a:solidFill>
                  <a:schemeClr val="accent2"/>
                </a:solidFill>
              </a:rPr>
              <a:t>microprocessors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Microprocessors</a:t>
            </a:r>
            <a:r>
              <a:rPr lang="en-US" altLang="zh-CN" sz="2400" dirty="0"/>
              <a:t> bypass minicomputers and mainframes</a:t>
            </a:r>
            <a:endParaRPr lang="en-US" altLang="zh-CN" sz="2400" dirty="0"/>
          </a:p>
          <a:p>
            <a:r>
              <a:rPr lang="en-US" altLang="zh-CN" sz="2800" dirty="0"/>
              <a:t>By the early 1990s</a:t>
            </a:r>
            <a:endParaRPr lang="en-US" altLang="zh-CN" sz="2800" dirty="0"/>
          </a:p>
          <a:p>
            <a:pPr lvl="1"/>
            <a:r>
              <a:rPr lang="en-US" altLang="zh-CN" sz="2400" dirty="0"/>
              <a:t>High-end </a:t>
            </a:r>
            <a:r>
              <a:rPr lang="en-US" altLang="zh-CN" sz="2400" dirty="0">
                <a:solidFill>
                  <a:schemeClr val="accent2"/>
                </a:solidFill>
              </a:rPr>
              <a:t>embedded</a:t>
            </a:r>
            <a:r>
              <a:rPr lang="en-US" altLang="zh-CN" sz="2400" dirty="0"/>
              <a:t> microprocessors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Desktops</a:t>
            </a:r>
            <a:r>
              <a:rPr lang="en-US" altLang="zh-CN" sz="2400" dirty="0"/>
              <a:t> were dynamically scheduled, multiple-issue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 C7</a:t>
            </a:r>
            <a:endParaRPr lang="en-US" altLang="zh-CN" dirty="0"/>
          </a:p>
          <a:p>
            <a:pPr lvl="1"/>
            <a:r>
              <a:rPr lang="en-US" altLang="zh-CN" dirty="0"/>
              <a:t>Algorithm and write the functional explanation to each statement (operation and result)</a:t>
            </a:r>
            <a:endParaRPr lang="en-US" altLang="zh-CN" dirty="0"/>
          </a:p>
          <a:p>
            <a:r>
              <a:rPr lang="en-US" altLang="zh-CN" dirty="0"/>
              <a:t>Project:</a:t>
            </a:r>
            <a:endParaRPr lang="en-US" altLang="zh-CN" dirty="0"/>
          </a:p>
          <a:p>
            <a:pPr lvl="1"/>
            <a:r>
              <a:rPr lang="en-US" altLang="zh-CN" dirty="0"/>
              <a:t>Coding for </a:t>
            </a:r>
            <a:r>
              <a:rPr lang="en-US" altLang="zh-CN" dirty="0">
                <a:solidFill>
                  <a:srgbClr val="FF0000"/>
                </a:solidFill>
              </a:rPr>
              <a:t>scoreboard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The proposals submitted in two weeks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  <a:endParaRPr lang="en-US" altLang="zh-CN"/>
          </a:p>
        </p:txBody>
      </p:sp>
      <p:sp>
        <p:nvSpPr>
          <p:cNvPr id="97283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Branches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Implications</a:t>
            </a:r>
            <a:endParaRPr lang="en-US" altLang="zh-CN"/>
          </a:p>
        </p:txBody>
      </p:sp>
      <p:sp>
        <p:nvSpPr>
          <p:cNvPr id="12295" name="Rectangle 7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Solutions for WAR</a:t>
            </a:r>
            <a:endParaRPr lang="en-US" altLang="zh-CN" sz="2800" dirty="0"/>
          </a:p>
          <a:p>
            <a:pPr lvl="1"/>
            <a:r>
              <a:rPr lang="en-US" altLang="zh-CN" sz="2400" dirty="0"/>
              <a:t>Stall writeback until registers have been read</a:t>
            </a:r>
            <a:endParaRPr lang="en-US" altLang="zh-CN" sz="2400" dirty="0"/>
          </a:p>
          <a:p>
            <a:pPr lvl="1"/>
            <a:r>
              <a:rPr lang="en-US" altLang="zh-CN" sz="2400" dirty="0"/>
              <a:t>Read registers only during Read Operands stage</a:t>
            </a:r>
            <a:endParaRPr lang="en-US" altLang="zh-CN" sz="2400" dirty="0"/>
          </a:p>
          <a:p>
            <a:r>
              <a:rPr lang="en-US" altLang="zh-CN" sz="2800" dirty="0"/>
              <a:t>Solution for WAW</a:t>
            </a:r>
            <a:endParaRPr lang="en-US" altLang="zh-CN" sz="2800" dirty="0"/>
          </a:p>
          <a:p>
            <a:pPr lvl="1"/>
            <a:r>
              <a:rPr lang="en-US" altLang="zh-CN" sz="2400" dirty="0"/>
              <a:t>Detect hazard and stall issue of new instruction until other instruction completes</a:t>
            </a:r>
            <a:endParaRPr lang="en-US" altLang="zh-CN" sz="2400" dirty="0"/>
          </a:p>
          <a:p>
            <a:r>
              <a:rPr lang="en-US" altLang="zh-CN" sz="2800" dirty="0"/>
              <a:t>Need to have multiple instructions in execution phase</a:t>
            </a:r>
            <a:endParaRPr lang="en-US" altLang="zh-CN" sz="2800" dirty="0"/>
          </a:p>
          <a:p>
            <a:pPr lvl="1"/>
            <a:r>
              <a:rPr lang="en-US" altLang="zh-CN" sz="2400" dirty="0"/>
              <a:t>=&gt; multiple execution units or pipelined execution units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false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1st Stages: Issue</a:t>
            </a:r>
            <a:endParaRPr lang="en-US" altLang="zh-CN" dirty="0"/>
          </a:p>
        </p:txBody>
      </p:sp>
      <p:sp>
        <p:nvSpPr>
          <p:cNvPr id="13319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Issue -- Decode instructions &amp; check for structural hazards (ID1)</a:t>
            </a:r>
            <a:endParaRPr lang="en-US" altLang="zh-CN"/>
          </a:p>
          <a:p>
            <a:pPr lvl="1"/>
            <a:r>
              <a:rPr lang="en-US" altLang="zh-CN"/>
              <a:t>Instructions issued in program order </a:t>
            </a:r>
            <a:br>
              <a:rPr lang="en-US" altLang="zh-CN"/>
            </a:br>
            <a:r>
              <a:rPr lang="en-US" altLang="zh-CN"/>
              <a:t>(for hazard checking)</a:t>
            </a:r>
            <a:endParaRPr lang="en-US" altLang="zh-CN"/>
          </a:p>
          <a:p>
            <a:pPr lvl="1"/>
            <a:r>
              <a:rPr lang="en-US" altLang="zh-CN"/>
              <a:t>Don</a:t>
            </a:r>
            <a:r>
              <a:rPr lang="en-US" altLang="en-US"/>
              <a:t>’</a:t>
            </a:r>
            <a:r>
              <a:rPr lang="en-US" altLang="zh-CN"/>
              <a:t>t issue if structural hazard</a:t>
            </a:r>
            <a:endParaRPr lang="en-US" altLang="zh-CN"/>
          </a:p>
          <a:p>
            <a:pPr lvl="1"/>
            <a:r>
              <a:rPr lang="en-US" altLang="zh-CN"/>
              <a:t>Don</a:t>
            </a:r>
            <a:r>
              <a:rPr lang="en-US" altLang="en-US"/>
              <a:t>’</a:t>
            </a:r>
            <a:r>
              <a:rPr lang="en-US" altLang="zh-CN"/>
              <a:t>t issue if instruction is output dependent on any previously issued but uncompleted instruction </a:t>
            </a:r>
            <a:br>
              <a:rPr lang="en-US" altLang="zh-CN"/>
            </a:br>
            <a:r>
              <a:rPr lang="en-US" altLang="zh-CN"/>
              <a:t>(no WAW hazards) 	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utoUpdateAnimBg="false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2nd Stages: Read Operands</a:t>
            </a:r>
            <a:endParaRPr lang="en-US" altLang="zh-CN" dirty="0"/>
          </a:p>
        </p:txBody>
      </p:sp>
      <p:sp>
        <p:nvSpPr>
          <p:cNvPr id="14347" name="Rectangle 11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Read Operands -- Wait until no data hazards, then read operands (ID2)</a:t>
            </a:r>
            <a:endParaRPr lang="en-US" altLang="zh-CN"/>
          </a:p>
          <a:p>
            <a:pPr lvl="1"/>
            <a:r>
              <a:rPr lang="en-US" altLang="zh-CN"/>
              <a:t> All real dependencies resolved in this stage, since we wait for instructions to write back data</a:t>
            </a:r>
            <a:br>
              <a:rPr lang="en-US" altLang="zh-CN"/>
            </a:br>
            <a:r>
              <a:rPr lang="en-US" altLang="zh-CN"/>
              <a:t> (RAW hazards) </a:t>
            </a:r>
            <a:endParaRPr lang="en-US" altLang="zh-CN"/>
          </a:p>
          <a:p>
            <a:pPr lvl="1"/>
            <a:r>
              <a:rPr lang="en-US" altLang="zh-CN"/>
              <a:t>No forwarding of data in this model !</a:t>
            </a:r>
            <a:endParaRPr lang="en-US" altLang="zh-CN"/>
          </a:p>
          <a:p>
            <a:pPr lvl="2"/>
            <a:r>
              <a:rPr lang="en-US" altLang="zh-CN"/>
              <a:t>Data can not be used until in registers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utoUpdateAnimBg="false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11591</Words>
  <Application>WPS 演示</Application>
  <PresentationFormat>全屏显示(4:3)</PresentationFormat>
  <Paragraphs>830</Paragraphs>
  <Slides>68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68</vt:i4>
      </vt:variant>
    </vt:vector>
  </HeadingPairs>
  <TitlesOfParts>
    <vt:vector size="119" baseType="lpstr">
      <vt:lpstr>Arial</vt:lpstr>
      <vt:lpstr>宋体</vt:lpstr>
      <vt:lpstr>Wingdings</vt:lpstr>
      <vt:lpstr>微软雅黑</vt:lpstr>
      <vt:lpstr>Century Gothic</vt:lpstr>
      <vt:lpstr>Courier New</vt:lpstr>
      <vt:lpstr>Comic Sans MS</vt:lpstr>
      <vt:lpstr>MV Boli</vt:lpstr>
      <vt:lpstr>Symbol</vt:lpstr>
      <vt:lpstr>Calibri</vt:lpstr>
      <vt:lpstr>Arial Unicode MS</vt:lpstr>
      <vt:lpstr>等线</vt:lpstr>
      <vt:lpstr>文鼎ＰＬ简中楷</vt:lpstr>
      <vt:lpstr>Times New Roman</vt:lpstr>
      <vt:lpstr>Office Theme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Advanced Computer Architecture (ACA2020)</vt:lpstr>
      <vt:lpstr>Scoreboard</vt:lpstr>
      <vt:lpstr>CDC 6600: designed by Seymore Cray</vt:lpstr>
      <vt:lpstr>Some Photos (from Internet) </vt:lpstr>
      <vt:lpstr>IBM Internal Memo</vt:lpstr>
      <vt:lpstr>Review: Scoreboard (CDC 6600)</vt:lpstr>
      <vt:lpstr>Scoreboard Implications</vt:lpstr>
      <vt:lpstr>The 1st Stages: Issue</vt:lpstr>
      <vt:lpstr>The 2nd Stages: Read Operands</vt:lpstr>
      <vt:lpstr>The 3rd Stages: Execution</vt:lpstr>
      <vt:lpstr>The 4th Stages: Write Result</vt:lpstr>
      <vt:lpstr>Three Parts of the Scoreboard</vt:lpstr>
      <vt:lpstr>9 Fields for Each Functional Unit</vt:lpstr>
      <vt:lpstr>How It Works</vt:lpstr>
      <vt:lpstr>Where Are the RAWs?</vt:lpstr>
      <vt:lpstr>RAWs</vt:lpstr>
      <vt:lpstr>Where WARs?</vt:lpstr>
      <vt:lpstr>WARs</vt:lpstr>
      <vt:lpstr>EX Cycle Latencies</vt:lpstr>
      <vt:lpstr>Scoreboard Example</vt:lpstr>
      <vt:lpstr>Scoreboard Example: Cycle 1</vt:lpstr>
      <vt:lpstr>Scoreboard Example: Cycle 2</vt:lpstr>
      <vt:lpstr>Scoreboard Example: Cycle 2</vt:lpstr>
      <vt:lpstr>Scoreboard Example: Cycle 3</vt:lpstr>
      <vt:lpstr>Scoreboard Example: Cycle 3</vt:lpstr>
      <vt:lpstr>Scoreboard Example: Cycle 4</vt:lpstr>
      <vt:lpstr>Scoreboard Example: Cycle 5</vt:lpstr>
      <vt:lpstr>Scoreboard Example: Cycle 6</vt:lpstr>
      <vt:lpstr>Scoreboard Example: Cycle 7</vt:lpstr>
      <vt:lpstr>Scoreboard Example: Cycle 7</vt:lpstr>
      <vt:lpstr>Cycle 8a (First half of clock)</vt:lpstr>
      <vt:lpstr>Cycle 8b (Second half of clock)</vt:lpstr>
      <vt:lpstr>Scoreboard Example: Cycle 9</vt:lpstr>
      <vt:lpstr>Scoreboard Example: Cycle 9</vt:lpstr>
      <vt:lpstr>Scoreboard Example: Cycle 10</vt:lpstr>
      <vt:lpstr>Scoreboard Example: Cycle 11</vt:lpstr>
      <vt:lpstr>Scoreboard Example: Cycle 12</vt:lpstr>
      <vt:lpstr>Scoreboard Example: Cycle 12</vt:lpstr>
      <vt:lpstr>Scoreboard Example: Cycle 13</vt:lpstr>
      <vt:lpstr>Scoreboard Example: Cycle 14</vt:lpstr>
      <vt:lpstr>Scoreboard Example: Cycle 15</vt:lpstr>
      <vt:lpstr>Scoreboard Example: Cycle 16</vt:lpstr>
      <vt:lpstr>Scoreboard Example: Cycle 17</vt:lpstr>
      <vt:lpstr>Scoreboard Example: Cycle 17</vt:lpstr>
      <vt:lpstr>Scoreboard Example: Cycle 17</vt:lpstr>
      <vt:lpstr>Scoreboard Example: Cycle 18</vt:lpstr>
      <vt:lpstr>Scoreboard Example: Cycle 19</vt:lpstr>
      <vt:lpstr>Scoreboard Example: Cycle 20</vt:lpstr>
      <vt:lpstr>Scoreboard Example: Cycle 21</vt:lpstr>
      <vt:lpstr>Scoreboard Example: Cycle 21</vt:lpstr>
      <vt:lpstr>Scoreboard Example: Cycle 22</vt:lpstr>
      <vt:lpstr>Faster than light computation</vt:lpstr>
      <vt:lpstr>Scoreboard Example: Cycle 61</vt:lpstr>
      <vt:lpstr>Scoreboard Example: Cycle 62</vt:lpstr>
      <vt:lpstr>Review: Scoreboard Status</vt:lpstr>
      <vt:lpstr>Review: Scoreboard Status</vt:lpstr>
      <vt:lpstr>Issue</vt:lpstr>
      <vt:lpstr>Read operands</vt:lpstr>
      <vt:lpstr>Execution</vt:lpstr>
      <vt:lpstr>Write Result</vt:lpstr>
      <vt:lpstr>Scoreboard on the CDC 6600</vt:lpstr>
      <vt:lpstr>The CDC6600 Benefits</vt:lpstr>
      <vt:lpstr>Limitations of 6600 Scoreboard</vt:lpstr>
      <vt:lpstr>Summary</vt:lpstr>
      <vt:lpstr>Ambitiously</vt:lpstr>
      <vt:lpstr>Historical View: Pipelining Tech</vt:lpstr>
      <vt:lpstr>Homework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320</cp:revision>
  <dcterms:created xsi:type="dcterms:W3CDTF">2021-01-18T01:18:17Z</dcterms:created>
  <dcterms:modified xsi:type="dcterms:W3CDTF">2021-01-18T01:18:17Z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