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71"/>
  </p:notesMasterIdLst>
  <p:sldIdLst>
    <p:sldId id="257" r:id="rId3"/>
    <p:sldId id="823" r:id="rId4"/>
    <p:sldId id="854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47" r:id="rId18"/>
    <p:sldId id="348" r:id="rId19"/>
    <p:sldId id="349" r:id="rId20"/>
    <p:sldId id="350" r:id="rId21"/>
    <p:sldId id="351" r:id="rId22"/>
    <p:sldId id="352" r:id="rId23"/>
    <p:sldId id="353" r:id="rId24"/>
    <p:sldId id="354" r:id="rId25"/>
    <p:sldId id="355" r:id="rId26"/>
    <p:sldId id="356" r:id="rId27"/>
    <p:sldId id="357" r:id="rId28"/>
    <p:sldId id="358" r:id="rId29"/>
    <p:sldId id="359" r:id="rId30"/>
    <p:sldId id="360" r:id="rId31"/>
    <p:sldId id="361" r:id="rId32"/>
    <p:sldId id="362" r:id="rId33"/>
    <p:sldId id="363" r:id="rId34"/>
    <p:sldId id="364" r:id="rId35"/>
    <p:sldId id="365" r:id="rId36"/>
    <p:sldId id="366" r:id="rId37"/>
    <p:sldId id="367" r:id="rId38"/>
    <p:sldId id="368" r:id="rId39"/>
    <p:sldId id="855" r:id="rId40"/>
    <p:sldId id="370" r:id="rId41"/>
    <p:sldId id="371" r:id="rId42"/>
    <p:sldId id="372" r:id="rId43"/>
    <p:sldId id="373" r:id="rId44"/>
    <p:sldId id="374" r:id="rId45"/>
    <p:sldId id="330" r:id="rId46"/>
    <p:sldId id="840" r:id="rId47"/>
    <p:sldId id="841" r:id="rId48"/>
    <p:sldId id="842" r:id="rId49"/>
    <p:sldId id="843" r:id="rId50"/>
    <p:sldId id="844" r:id="rId51"/>
    <p:sldId id="845" r:id="rId52"/>
    <p:sldId id="846" r:id="rId53"/>
    <p:sldId id="847" r:id="rId54"/>
    <p:sldId id="848" r:id="rId55"/>
    <p:sldId id="849" r:id="rId56"/>
    <p:sldId id="850" r:id="rId57"/>
    <p:sldId id="851" r:id="rId58"/>
    <p:sldId id="852" r:id="rId59"/>
    <p:sldId id="853" r:id="rId60"/>
    <p:sldId id="307" r:id="rId61"/>
    <p:sldId id="308" r:id="rId62"/>
    <p:sldId id="309" r:id="rId63"/>
    <p:sldId id="310" r:id="rId64"/>
    <p:sldId id="311" r:id="rId65"/>
    <p:sldId id="312" r:id="rId66"/>
    <p:sldId id="313" r:id="rId67"/>
    <p:sldId id="314" r:id="rId68"/>
    <p:sldId id="315" r:id="rId69"/>
    <p:sldId id="375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9A78"/>
    <a:srgbClr val="FF0000"/>
    <a:srgbClr val="F19D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1086" autoAdjust="0"/>
  </p:normalViewPr>
  <p:slideViewPr>
    <p:cSldViewPr snapToGrid="0">
      <p:cViewPr varScale="1">
        <p:scale>
          <a:sx n="77" d="100"/>
          <a:sy n="77" d="100"/>
        </p:scale>
        <p:origin x="20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4" Type="http://schemas.openxmlformats.org/officeDocument/2006/relationships/tableStyles" Target="tableStyles.xml"/><Relationship Id="rId73" Type="http://schemas.openxmlformats.org/officeDocument/2006/relationships/viewProps" Target="viewProps.xml"/><Relationship Id="rId72" Type="http://schemas.openxmlformats.org/officeDocument/2006/relationships/presProps" Target="presProps.xml"/><Relationship Id="rId71" Type="http://schemas.openxmlformats.org/officeDocument/2006/relationships/notesMaster" Target="notesMasters/notesMaster1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35BCA-682C-4EF0-9236-68AA4B379B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BDAC78-224B-4489-98AF-3C628EBA024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971550" y="1122363"/>
            <a:ext cx="7200900" cy="2387600"/>
          </a:xfrm>
          <a:solidFill>
            <a:schemeClr val="bg1"/>
          </a:solidFill>
          <a:effectLst>
            <a:softEdge rad="635000"/>
          </a:effectLst>
        </p:spPr>
        <p:txBody>
          <a:bodyPr anchor="b"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>
            <a:lvl1pPr algn="ctr">
              <a:defRPr lang="en-US" sz="4400" b="1" kern="1200" dirty="0">
                <a:solidFill>
                  <a:schemeClr val="accent4"/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2020/10/21 Wednesday</a:t>
            </a:r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true"/>
          </p:cNvPicPr>
          <p:nvPr userDrawn="true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48433" y="463551"/>
            <a:ext cx="1256576" cy="122554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3887391" y="987432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2020/10/21 Wednesday</a:t>
            </a:r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true"/>
          </p:cNvPicPr>
          <p:nvPr userDrawn="true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true" noChangeAspect="true"/>
          </p:cNvSpPr>
          <p:nvPr>
            <p:ph type="pic" idx="1"/>
          </p:nvPr>
        </p:nvSpPr>
        <p:spPr>
          <a:xfrm>
            <a:off x="3887391" y="987432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2020/10/21 Wednesday</a:t>
            </a:r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true"/>
          </p:cNvPicPr>
          <p:nvPr userDrawn="true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2020/10/21 Wednesday</a:t>
            </a:r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true"/>
          </p:cNvPicPr>
          <p:nvPr userDrawn="true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2020/10/21 Wednesday</a:t>
            </a:r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true"/>
          </p:cNvPicPr>
          <p:nvPr userDrawn="true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298174" y="228575"/>
            <a:ext cx="8097078" cy="106610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298174" y="1421606"/>
            <a:ext cx="4216676" cy="254079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4629153" y="1421606"/>
            <a:ext cx="4216675" cy="254079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2020/10/21 Wednesday</a:t>
            </a:r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  <p:sp>
        <p:nvSpPr>
          <p:cNvPr id="8" name="Content Placeholder 2"/>
          <p:cNvSpPr>
            <a:spLocks noGrp="true"/>
          </p:cNvSpPr>
          <p:nvPr>
            <p:ph sz="half" idx="13"/>
          </p:nvPr>
        </p:nvSpPr>
        <p:spPr>
          <a:xfrm>
            <a:off x="298174" y="4061100"/>
            <a:ext cx="4216676" cy="24317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9" name="Content Placeholder 3"/>
          <p:cNvSpPr>
            <a:spLocks noGrp="true"/>
          </p:cNvSpPr>
          <p:nvPr>
            <p:ph sz="half" idx="14"/>
          </p:nvPr>
        </p:nvSpPr>
        <p:spPr>
          <a:xfrm>
            <a:off x="4629153" y="4061100"/>
            <a:ext cx="4216675" cy="24317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pic>
        <p:nvPicPr>
          <p:cNvPr id="12" name="图片 11"/>
          <p:cNvPicPr>
            <a:picLocks noChangeAspect="true"/>
          </p:cNvPicPr>
          <p:nvPr userDrawn="true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23888" y="1709745"/>
            <a:ext cx="7886700" cy="2852737"/>
          </a:xfrm>
        </p:spPr>
        <p:txBody>
          <a:bodyPr anchor="ctr">
            <a:norm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>
            <a:lvl1pPr algn="ctr">
              <a:defRPr sz="4400" b="1">
                <a:solidFill>
                  <a:schemeClr val="accent4"/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623888" y="4589470"/>
            <a:ext cx="7886700" cy="1500187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2020/10/21 Wednesday</a:t>
            </a:r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true"/>
          </p:cNvPicPr>
          <p:nvPr userDrawn="true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48433" y="463551"/>
            <a:ext cx="1256576" cy="122554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357190" y="365126"/>
            <a:ext cx="7947422" cy="1127919"/>
          </a:xfrm>
          <a:solidFill>
            <a:schemeClr val="bg1"/>
          </a:solidFill>
          <a:effectLst>
            <a:softEdge rad="317500"/>
          </a:effectLst>
        </p:spPr>
        <p:txBody>
          <a:bodyPr>
            <a:normAutofit/>
          </a:bodyPr>
          <a:lstStyle>
            <a:lvl1pPr>
              <a:defRPr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357188" y="1571625"/>
            <a:ext cx="8429625" cy="4859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2020/10/21 Wednesday</a:t>
            </a:r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true"/>
          </p:cNvPicPr>
          <p:nvPr userDrawn="true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357188" y="1571625"/>
            <a:ext cx="4157662" cy="4859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4629153" y="1571625"/>
            <a:ext cx="4157659" cy="4859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069D5D1-9CEC-40A7-81F1-E2AD23550987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Advanced Computer Architecture, 2019 Fall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/>
          <p:cNvPicPr>
            <a:picLocks noChangeAspect="true"/>
          </p:cNvPicPr>
          <p:nvPr userDrawn="true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  <p:sp>
        <p:nvSpPr>
          <p:cNvPr id="9" name="Title 1"/>
          <p:cNvSpPr>
            <a:spLocks noGrp="true"/>
          </p:cNvSpPr>
          <p:nvPr>
            <p:ph type="title"/>
          </p:nvPr>
        </p:nvSpPr>
        <p:spPr>
          <a:xfrm>
            <a:off x="357190" y="365126"/>
            <a:ext cx="7947422" cy="1127919"/>
          </a:xfrm>
          <a:solidFill>
            <a:schemeClr val="bg1"/>
          </a:solidFill>
          <a:effectLst>
            <a:softEdge rad="317500"/>
          </a:effectLst>
        </p:spPr>
        <p:txBody>
          <a:bodyPr>
            <a:normAutofit/>
          </a:bodyPr>
          <a:lstStyle>
            <a:lvl1pPr>
              <a:defRPr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357190" y="365126"/>
            <a:ext cx="7947422" cy="1127919"/>
          </a:xfrm>
          <a:solidFill>
            <a:schemeClr val="bg1"/>
          </a:solidFill>
          <a:effectLst>
            <a:softEdge rad="317500"/>
          </a:effectLst>
        </p:spPr>
        <p:txBody>
          <a:bodyPr>
            <a:normAutofit/>
          </a:bodyPr>
          <a:lstStyle>
            <a:lvl1pPr>
              <a:defRPr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357188" y="1571625"/>
            <a:ext cx="8429625" cy="240831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36E369EC-1508-420A-B817-18D3C42C23F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Advanced Computer Architecture, 2019 Fall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true"/>
          </p:cNvPicPr>
          <p:nvPr userDrawn="true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true"/>
          </p:cNvSpPr>
          <p:nvPr>
            <p:ph idx="13"/>
          </p:nvPr>
        </p:nvSpPr>
        <p:spPr>
          <a:xfrm>
            <a:off x="357188" y="4039883"/>
            <a:ext cx="8429625" cy="240831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357186" y="1571624"/>
            <a:ext cx="4157663" cy="23907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4629153" y="1571624"/>
            <a:ext cx="4157659" cy="239077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A706069-0B89-492A-9AFA-78CE4414ECEE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Advanced Computer Architecture, 2019 Fall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  <p:sp>
        <p:nvSpPr>
          <p:cNvPr id="8" name="Content Placeholder 2"/>
          <p:cNvSpPr>
            <a:spLocks noGrp="true"/>
          </p:cNvSpPr>
          <p:nvPr>
            <p:ph sz="half" idx="13"/>
          </p:nvPr>
        </p:nvSpPr>
        <p:spPr>
          <a:xfrm>
            <a:off x="357181" y="4035700"/>
            <a:ext cx="4157664" cy="23907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9" name="Content Placeholder 3"/>
          <p:cNvSpPr>
            <a:spLocks noGrp="true"/>
          </p:cNvSpPr>
          <p:nvPr>
            <p:ph sz="half" idx="14"/>
          </p:nvPr>
        </p:nvSpPr>
        <p:spPr>
          <a:xfrm>
            <a:off x="4629153" y="4035700"/>
            <a:ext cx="4157659" cy="239526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pic>
        <p:nvPicPr>
          <p:cNvPr id="12" name="图片 11"/>
          <p:cNvPicPr>
            <a:picLocks noChangeAspect="true"/>
          </p:cNvPicPr>
          <p:nvPr userDrawn="true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  <p:sp>
        <p:nvSpPr>
          <p:cNvPr id="11" name="Title 1"/>
          <p:cNvSpPr>
            <a:spLocks noGrp="true"/>
          </p:cNvSpPr>
          <p:nvPr>
            <p:ph type="title"/>
          </p:nvPr>
        </p:nvSpPr>
        <p:spPr>
          <a:xfrm>
            <a:off x="357190" y="365126"/>
            <a:ext cx="7947422" cy="1127919"/>
          </a:xfrm>
          <a:solidFill>
            <a:schemeClr val="bg1"/>
          </a:solidFill>
          <a:effectLst>
            <a:softEdge rad="317500"/>
          </a:effectLst>
        </p:spPr>
        <p:txBody>
          <a:bodyPr>
            <a:normAutofit/>
          </a:bodyPr>
          <a:lstStyle>
            <a:lvl1pPr>
              <a:defRPr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2020/10/21 Wednesday</a:t>
            </a:r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  <p:pic>
        <p:nvPicPr>
          <p:cNvPr id="11" name="图片 10"/>
          <p:cNvPicPr>
            <a:picLocks noChangeAspect="true"/>
          </p:cNvPicPr>
          <p:nvPr userDrawn="true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2020/10/21 Wednesday</a:t>
            </a:r>
            <a:endParaRPr lang="zh-CN" alt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true"/>
          </p:cNvPicPr>
          <p:nvPr userDrawn="true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2020/10/21 Wednesday</a:t>
            </a:r>
            <a:endParaRPr lang="zh-CN" alt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true"/>
          </p:cNvPicPr>
          <p:nvPr userDrawn="true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267893" y="365126"/>
            <a:ext cx="8247459" cy="1149350"/>
          </a:xfrm>
          <a:prstGeom prst="rect">
            <a:avLst/>
          </a:prstGeom>
          <a:solidFill>
            <a:schemeClr val="bg1"/>
          </a:solidFill>
          <a:effectLst>
            <a:softEdge rad="317500"/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267891" y="1635919"/>
            <a:ext cx="8608218" cy="4730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628650" y="648811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2020/10/21 Wednesday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3028950" y="648811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ACA202 © ZHANG Chun-yuan, Fall 2020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6457950" y="648811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4E4EE-51DC-49B1-94AF-ED07334A16FB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4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4"/>
        </a:buClr>
        <a:buSzPct val="75000"/>
        <a:buFont typeface="Wingdings" panose="05000000000000000000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SzPct val="7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SzPct val="75000"/>
        <a:buFont typeface="Wingdings" panose="05000000000000000000" pitchFamily="2" charset="2"/>
        <a:buChar char="u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SzPct val="75000"/>
        <a:buFont typeface="Wingdings" panose="05000000000000000000" pitchFamily="2" charset="2"/>
        <a:buChar char="p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true" noChangeArrowheads="true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Advanced Computer Architecture</a:t>
            </a:r>
            <a:br>
              <a:rPr lang="en-US" altLang="zh-CN" dirty="0"/>
            </a:br>
            <a:r>
              <a:rPr lang="en-US" altLang="zh-CN" dirty="0"/>
              <a:t>(ACA2020)</a:t>
            </a:r>
            <a:endParaRPr lang="en-US" altLang="zh-CN" dirty="0"/>
          </a:p>
        </p:txBody>
      </p:sp>
      <p:sp>
        <p:nvSpPr>
          <p:cNvPr id="4101" name="Rectangle 5"/>
          <p:cNvSpPr>
            <a:spLocks noGrp="true" noChangeArrowheads="true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Dr. ZHANG Chun-yuan</a:t>
            </a:r>
            <a:endParaRPr lang="en-US" altLang="zh-CN" dirty="0"/>
          </a:p>
          <a:p>
            <a:r>
              <a:rPr lang="en-US" altLang="zh-CN" dirty="0"/>
              <a:t>College of Computer, NUDT</a:t>
            </a:r>
            <a:endParaRPr lang="en-US" altLang="zh-CN" dirty="0"/>
          </a:p>
          <a:p>
            <a:r>
              <a:rPr lang="en-US" altLang="zh-CN" dirty="0"/>
              <a:t>Fall, 2020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 advTm="38140"/>
    </mc:Choice>
    <mc:Fallback>
      <p:transition spd="slow" advTm="3814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Superscalar Control Logic Scaling</a:t>
            </a:r>
            <a:endParaRPr lang="zh-CN" altLang="zh-CN"/>
          </a:p>
        </p:txBody>
      </p:sp>
      <p:sp>
        <p:nvSpPr>
          <p:cNvPr id="37891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L is related to all still lived instructions</a:t>
            </a:r>
            <a:endParaRPr lang="zh-CN" altLang="zh-CN"/>
          </a:p>
          <a:p>
            <a:pPr lvl="1"/>
            <a:r>
              <a:rPr lang="zh-CN" altLang="zh-CN"/>
              <a:t>For in-order machines, L is related to pipeline latencies</a:t>
            </a:r>
            <a:endParaRPr lang="zh-CN" altLang="zh-CN"/>
          </a:p>
          <a:p>
            <a:pPr lvl="1"/>
            <a:r>
              <a:rPr lang="zh-CN" altLang="zh-CN"/>
              <a:t>For out-of-order machines, L also includes time spent in instruction buffers (instruction window or ROB)</a:t>
            </a:r>
            <a:endParaRPr lang="zh-CN" altLang="zh-CN"/>
          </a:p>
          <a:p>
            <a:r>
              <a:rPr lang="zh-CN" altLang="zh-CN"/>
              <a:t>As W increases, larger instruction window is needed to find enough parallelism to keep machine busy =&gt; greater L </a:t>
            </a:r>
            <a:endParaRPr lang="zh-CN" altLang="zh-CN"/>
          </a:p>
          <a:p>
            <a:pPr lvl="1"/>
            <a:r>
              <a:rPr lang="zh-CN" altLang="zh-CN"/>
              <a:t>o-o-o control logic grows faster than W2 (~W3)</a:t>
            </a:r>
            <a:endParaRPr lang="zh-CN" altLang="zh-CN"/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Our Two Issued Statically Superscalar MIPS</a:t>
            </a:r>
            <a:endParaRPr lang="zh-CN" altLang="zh-CN"/>
          </a:p>
        </p:txBody>
      </p:sp>
      <p:sp>
        <p:nvSpPr>
          <p:cNvPr id="38915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One INT instruction can be </a:t>
            </a:r>
            <a:endParaRPr lang="zh-CN" altLang="zh-CN"/>
          </a:p>
          <a:p>
            <a:pPr lvl="1"/>
            <a:r>
              <a:rPr lang="zh-CN" altLang="zh-CN"/>
              <a:t>A load</a:t>
            </a:r>
            <a:endParaRPr lang="zh-CN" altLang="zh-CN"/>
          </a:p>
          <a:p>
            <a:pPr lvl="1"/>
            <a:r>
              <a:rPr lang="zh-CN" altLang="zh-CN"/>
              <a:t>A store</a:t>
            </a:r>
            <a:endParaRPr lang="zh-CN" altLang="zh-CN"/>
          </a:p>
          <a:p>
            <a:pPr lvl="1"/>
            <a:r>
              <a:rPr lang="zh-CN" altLang="zh-CN"/>
              <a:t>A branch, or</a:t>
            </a:r>
            <a:endParaRPr lang="zh-CN" altLang="zh-CN"/>
          </a:p>
          <a:p>
            <a:pPr lvl="1"/>
            <a:r>
              <a:rPr lang="zh-CN" altLang="zh-CN"/>
              <a:t>A integer ALU operation </a:t>
            </a:r>
            <a:endParaRPr lang="zh-CN" altLang="zh-CN"/>
          </a:p>
          <a:p>
            <a:r>
              <a:rPr lang="zh-CN" altLang="zh-CN"/>
              <a:t>The other can be any FP operation</a:t>
            </a:r>
            <a:endParaRPr lang="zh-CN" altLang="zh-CN"/>
          </a:p>
          <a:p>
            <a:pPr lvl="1"/>
            <a:r>
              <a:rPr lang="zh-CN" altLang="zh-CN"/>
              <a:t>Very close to HP 7100</a:t>
            </a:r>
            <a:endParaRPr lang="zh-CN" altLang="zh-CN"/>
          </a:p>
          <a:p>
            <a:pPr lvl="1"/>
            <a:r>
              <a:rPr lang="zh-CN" altLang="zh-CN"/>
              <a:t>Like Intel Pentium (80586)</a:t>
            </a:r>
            <a:endParaRPr lang="zh-CN" altLang="zh-CN"/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Instructions Fetching </a:t>
            </a:r>
            <a:endParaRPr lang="zh-CN" altLang="zh-CN"/>
          </a:p>
        </p:txBody>
      </p:sp>
      <p:sp>
        <p:nvSpPr>
          <p:cNvPr id="39939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Fetching and decoding 64 bits of instructions</a:t>
            </a:r>
            <a:endParaRPr lang="zh-CN" altLang="zh-CN"/>
          </a:p>
          <a:p>
            <a:pPr lvl="1"/>
            <a:r>
              <a:rPr lang="zh-CN" altLang="zh-CN"/>
              <a:t>Two instructions</a:t>
            </a:r>
            <a:endParaRPr lang="zh-CN" altLang="zh-CN"/>
          </a:p>
          <a:p>
            <a:r>
              <a:rPr lang="zh-CN" altLang="zh-CN"/>
              <a:t>Limitations</a:t>
            </a:r>
            <a:endParaRPr lang="zh-CN" altLang="zh-CN"/>
          </a:p>
          <a:p>
            <a:pPr lvl="1"/>
            <a:r>
              <a:rPr lang="zh-CN" altLang="zh-CN"/>
              <a:t>Early: instructions placement and types</a:t>
            </a:r>
            <a:endParaRPr lang="zh-CN" altLang="zh-CN"/>
          </a:p>
          <a:p>
            <a:pPr lvl="2"/>
            <a:r>
              <a:rPr lang="zh-CN" altLang="zh-CN"/>
              <a:t>Example: integer instruction must be first</a:t>
            </a:r>
            <a:endParaRPr lang="zh-CN" altLang="zh-CN"/>
          </a:p>
          <a:p>
            <a:pPr lvl="1"/>
            <a:r>
              <a:rPr lang="zh-CN" altLang="zh-CN"/>
              <a:t>Modern superscalars dropped this restriction</a:t>
            </a:r>
            <a:endParaRPr lang="zh-CN" altLang="zh-CN"/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Three Steps Involved in Fetch And Issue</a:t>
            </a:r>
            <a:endParaRPr lang="zh-CN" altLang="zh-CN"/>
          </a:p>
        </p:txBody>
      </p:sp>
      <p:sp>
        <p:nvSpPr>
          <p:cNvPr id="40963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1. Fetch two instructions from the cache</a:t>
            </a:r>
            <a:endParaRPr lang="zh-CN" altLang="zh-CN"/>
          </a:p>
          <a:p>
            <a:r>
              <a:rPr lang="zh-CN" altLang="zh-CN"/>
              <a:t>2. Determine 0, 1 or 2 instructions can issue</a:t>
            </a:r>
            <a:endParaRPr lang="zh-CN" altLang="zh-CN"/>
          </a:p>
          <a:p>
            <a:r>
              <a:rPr lang="zh-CN" altLang="zh-CN"/>
              <a:t>3. Issue them to the correct FUs</a:t>
            </a:r>
            <a:endParaRPr lang="zh-CN" altLang="zh-CN"/>
          </a:p>
          <a:p>
            <a:pPr lvl="1"/>
            <a:r>
              <a:rPr lang="zh-CN" altLang="zh-CN"/>
              <a:t>More ports for FP registers to do FP load &amp; FP op in a pair</a:t>
            </a:r>
            <a:endParaRPr lang="zh-CN" altLang="zh-CN"/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Superscalar MIPS in Operation</a:t>
            </a:r>
            <a:endParaRPr lang="zh-CN" altLang="zh-CN"/>
          </a:p>
        </p:txBody>
      </p:sp>
      <p:graphicFrame>
        <p:nvGraphicFramePr>
          <p:cNvPr id="41987" name="Group 3"/>
          <p:cNvGraphicFramePr>
            <a:graphicFrameLocks noGrp="true"/>
          </p:cNvGraphicFramePr>
          <p:nvPr>
            <p:ph idx="1"/>
          </p:nvPr>
        </p:nvGraphicFramePr>
        <p:xfrm>
          <a:off x="628650" y="1825625"/>
          <a:ext cx="7887354" cy="4047759"/>
        </p:xfrm>
        <a:graphic>
          <a:graphicData uri="http://schemas.openxmlformats.org/drawingml/2006/table">
            <a:tbl>
              <a:tblPr/>
              <a:tblGrid>
                <a:gridCol w="1160470"/>
                <a:gridCol w="862451"/>
                <a:gridCol w="838744"/>
                <a:gridCol w="836486"/>
                <a:gridCol w="841001"/>
                <a:gridCol w="836486"/>
                <a:gridCol w="837615"/>
                <a:gridCol w="837615"/>
                <a:gridCol w="836486"/>
              </a:tblGrid>
              <a:tr h="572130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3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4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5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6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7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8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769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Integer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IF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ID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EX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MEM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WB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029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FP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IF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ID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EX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EX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EX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WB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248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Integer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IF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ID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EX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MEM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WB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029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FP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IF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ID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EX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EX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EX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WB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508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Integer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IF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ID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EX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MEM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WB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769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FP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IF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ID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EX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EX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EX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WB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248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Integer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IF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ID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EX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MEM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WB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029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FP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IF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ID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EX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EX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EX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Long FP Operations</a:t>
            </a:r>
            <a:endParaRPr lang="zh-CN" altLang="zh-CN"/>
          </a:p>
        </p:txBody>
      </p:sp>
      <p:graphicFrame>
        <p:nvGraphicFramePr>
          <p:cNvPr id="43011" name="Group 3"/>
          <p:cNvGraphicFramePr>
            <a:graphicFrameLocks noGrp="true"/>
          </p:cNvGraphicFramePr>
          <p:nvPr>
            <p:ph idx="1"/>
          </p:nvPr>
        </p:nvGraphicFramePr>
        <p:xfrm>
          <a:off x="628650" y="1825625"/>
          <a:ext cx="7887355" cy="4047760"/>
        </p:xfrm>
        <a:graphic>
          <a:graphicData uri="http://schemas.openxmlformats.org/drawingml/2006/table">
            <a:tbl>
              <a:tblPr/>
              <a:tblGrid>
                <a:gridCol w="1162727"/>
                <a:gridCol w="861321"/>
                <a:gridCol w="838745"/>
                <a:gridCol w="835358"/>
                <a:gridCol w="841001"/>
                <a:gridCol w="836486"/>
                <a:gridCol w="838744"/>
                <a:gridCol w="837615"/>
                <a:gridCol w="835358"/>
              </a:tblGrid>
              <a:tr h="573391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3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4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5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6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7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8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769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Integer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IF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ID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EX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MEM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WB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029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FP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IF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ID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EX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EX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EX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WB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988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Integer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IF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ID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EX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MEM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WB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029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FP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IF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ID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EX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EX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EX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WB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508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Integer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IF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ID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EX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MEM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WB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029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FP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IF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ID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EX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EX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EX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WB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248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Integer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IF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ID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EX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MEM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WB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769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FP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IF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ID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EX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EX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EX</a:t>
                      </a: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</a:tr>
            </a:tbl>
          </a:graphicData>
        </a:graphic>
      </p:graphicFrame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Problems</a:t>
            </a:r>
            <a:endParaRPr lang="zh-CN" altLang="zh-CN"/>
          </a:p>
        </p:txBody>
      </p:sp>
      <p:sp>
        <p:nvSpPr>
          <p:cNvPr id="44035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A large set of bypass will be needed</a:t>
            </a:r>
            <a:endParaRPr lang="zh-CN" altLang="zh-CN"/>
          </a:p>
          <a:p>
            <a:r>
              <a:rPr lang="zh-CN" altLang="zh-CN"/>
              <a:t>The FP datapath bottleneck</a:t>
            </a:r>
            <a:endParaRPr lang="zh-CN" altLang="zh-CN"/>
          </a:p>
          <a:p>
            <a:pPr lvl="1"/>
            <a:r>
              <a:rPr lang="zh-CN" altLang="zh-CN"/>
              <a:t>Pipelined/Multiple FP units</a:t>
            </a:r>
            <a:endParaRPr lang="zh-CN" altLang="zh-CN"/>
          </a:p>
          <a:p>
            <a:pPr lvl="1"/>
            <a:r>
              <a:rPr lang="zh-CN" altLang="zh-CN"/>
              <a:t>1 cycle load delay expands to 3 instructions</a:t>
            </a:r>
            <a:endParaRPr lang="zh-CN" altLang="zh-CN"/>
          </a:p>
          <a:p>
            <a:pPr lvl="2"/>
            <a:r>
              <a:rPr lang="zh-CN" altLang="zh-CN"/>
              <a:t>An instruction in another FP half can’t use it</a:t>
            </a:r>
            <a:endParaRPr lang="zh-CN" altLang="zh-CN"/>
          </a:p>
          <a:p>
            <a:pPr lvl="2"/>
            <a:r>
              <a:rPr lang="zh-CN" altLang="zh-CN"/>
              <a:t>Nor instructions in next slot</a:t>
            </a:r>
            <a:endParaRPr lang="zh-CN" altLang="zh-CN"/>
          </a:p>
          <a:p>
            <a:r>
              <a:rPr lang="zh-CN" altLang="zh-CN"/>
              <a:t>More ambitious compiler or hardware scheduling techniques</a:t>
            </a:r>
            <a:endParaRPr lang="zh-CN" altLang="zh-CN"/>
          </a:p>
          <a:p>
            <a:pPr lvl="1"/>
            <a:r>
              <a:rPr lang="zh-CN" altLang="zh-CN"/>
              <a:t>Otherwise a superscalar processor is likely to provide little or no additional performance</a:t>
            </a:r>
            <a:endParaRPr lang="zh-CN" altLang="zh-CN"/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Tomasulo's Algorithm with Multiple Issue</a:t>
            </a:r>
            <a:endParaRPr lang="zh-CN" altLang="zh-CN"/>
          </a:p>
        </p:txBody>
      </p:sp>
      <p:sp>
        <p:nvSpPr>
          <p:cNvPr id="45059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Extend Tomasulo’s algorithm</a:t>
            </a:r>
            <a:endParaRPr lang="zh-CN" altLang="zh-CN"/>
          </a:p>
          <a:p>
            <a:r>
              <a:rPr lang="zh-CN" altLang="zh-CN"/>
              <a:t>Assume</a:t>
            </a:r>
            <a:endParaRPr lang="zh-CN" altLang="zh-CN"/>
          </a:p>
          <a:p>
            <a:pPr lvl="1"/>
            <a:r>
              <a:rPr lang="zh-CN" altLang="zh-CN"/>
              <a:t>Do not issue instructions out-of-order</a:t>
            </a:r>
            <a:endParaRPr lang="zh-CN" altLang="zh-CN"/>
          </a:p>
          <a:p>
            <a:pPr lvl="1"/>
            <a:r>
              <a:rPr lang="zh-CN" altLang="zh-CN"/>
              <a:t>Separate the data structures for the integer and floating-point registers (how to?)</a:t>
            </a:r>
            <a:endParaRPr lang="zh-CN" altLang="zh-CN"/>
          </a:p>
          <a:p>
            <a:pPr lvl="1"/>
            <a:r>
              <a:rPr lang="zh-CN" altLang="zh-CN"/>
              <a:t>Simultaneously issue a floating-point instruction and an integer instruction to their respective reservation stations</a:t>
            </a:r>
            <a:endParaRPr lang="zh-CN" altLang="zh-CN"/>
          </a:p>
          <a:p>
            <a:pPr lvl="2"/>
            <a:r>
              <a:rPr lang="zh-CN" altLang="zh-CN"/>
              <a:t>As long as they do not access the same register set</a:t>
            </a:r>
            <a:endParaRPr lang="zh-CN" altLang="zh-CN"/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Two Approaches of Multiple Issue</a:t>
            </a:r>
            <a:endParaRPr lang="zh-CN" altLang="zh-CN"/>
          </a:p>
        </p:txBody>
      </p:sp>
      <p:sp>
        <p:nvSpPr>
          <p:cNvPr id="46083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Pipelined</a:t>
            </a:r>
            <a:endParaRPr lang="zh-CN" altLang="zh-CN"/>
          </a:p>
          <a:p>
            <a:pPr lvl="1"/>
            <a:r>
              <a:rPr lang="zh-CN" altLang="zh-CN"/>
              <a:t>Run this step in half a clock cycle</a:t>
            </a:r>
            <a:endParaRPr lang="zh-CN" altLang="zh-CN"/>
          </a:p>
          <a:p>
            <a:pPr lvl="1"/>
            <a:r>
              <a:rPr lang="zh-CN" altLang="zh-CN"/>
              <a:t>Two instructions can be issued in one clock cycle</a:t>
            </a:r>
            <a:endParaRPr lang="zh-CN" altLang="zh-CN"/>
          </a:p>
          <a:p>
            <a:r>
              <a:rPr lang="zh-CN" altLang="zh-CN"/>
              <a:t>Widen the issue logic</a:t>
            </a:r>
            <a:endParaRPr lang="zh-CN" altLang="zh-CN"/>
          </a:p>
          <a:p>
            <a:pPr lvl="1"/>
            <a:r>
              <a:rPr lang="zh-CN" altLang="zh-CN"/>
              <a:t>Build the logic necessary to handle two instructions at once</a:t>
            </a:r>
            <a:endParaRPr lang="zh-CN" altLang="zh-CN"/>
          </a:p>
          <a:p>
            <a:r>
              <a:rPr lang="zh-CN" altLang="zh-CN"/>
              <a:t>Modern real superscalar processors</a:t>
            </a:r>
            <a:endParaRPr lang="zh-CN" altLang="zh-CN"/>
          </a:p>
          <a:p>
            <a:pPr lvl="1"/>
            <a:r>
              <a:rPr lang="zh-CN" altLang="zh-CN"/>
              <a:t>Issue 4 or more instructions per clock often include both approaches</a:t>
            </a:r>
            <a:endParaRPr lang="zh-CN" altLang="zh-CN"/>
          </a:p>
          <a:p>
            <a:pPr lvl="1"/>
            <a:r>
              <a:rPr lang="zh-CN" altLang="zh-CN"/>
              <a:t>They both pipeline and widen the issue logic</a:t>
            </a:r>
            <a:endParaRPr lang="zh-CN" altLang="zh-CN"/>
          </a:p>
          <a:p>
            <a:pPr lvl="1"/>
            <a:endParaRPr lang="zh-CN" altLang="zh-CN"/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A MIPS &amp; Tomasulo’s Example</a:t>
            </a:r>
            <a:endParaRPr lang="zh-CN" altLang="zh-CN"/>
          </a:p>
        </p:txBody>
      </p:sp>
      <p:sp>
        <p:nvSpPr>
          <p:cNvPr id="47107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pPr marL="0" indent="0">
              <a:buNone/>
            </a:pPr>
            <a:r>
              <a:rPr lang="zh-CN" altLang="en-US" dirty="0">
                <a:latin typeface="Consolas" panose="020B0609020204030204" pitchFamily="49" charset="0"/>
              </a:rPr>
              <a:t>Loop:		L.D		F0,0(R1) </a:t>
            </a:r>
            <a:endParaRPr lang="zh-CN" alt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dirty="0">
                <a:latin typeface="Consolas" panose="020B0609020204030204" pitchFamily="49" charset="0"/>
              </a:rPr>
              <a:t>			ADD.D	F4,F0,F2</a:t>
            </a:r>
            <a:endParaRPr lang="zh-CN" alt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dirty="0">
                <a:latin typeface="Consolas" panose="020B0609020204030204" pitchFamily="49" charset="0"/>
              </a:rPr>
              <a:t>			S.D		F4,0(R1)</a:t>
            </a:r>
            <a:endParaRPr lang="zh-CN" alt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dirty="0">
                <a:latin typeface="Consolas" panose="020B0609020204030204" pitchFamily="49" charset="0"/>
              </a:rPr>
              <a:t>			DADDIU	R1,R1,#-8</a:t>
            </a:r>
            <a:endParaRPr lang="zh-CN" alt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dirty="0">
                <a:latin typeface="Consolas" panose="020B0609020204030204" pitchFamily="49" charset="0"/>
              </a:rPr>
              <a:t>			BNE		R1,R2,Loop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Lecture </a:t>
            </a:r>
            <a:r>
              <a:rPr lang="en-US" altLang="zh-CN" dirty="0"/>
              <a:t>08</a:t>
            </a:r>
            <a:r>
              <a:rPr lang="zh-CN" altLang="en-US" dirty="0"/>
              <a:t> </a:t>
            </a:r>
            <a:br>
              <a:rPr lang="en-US" altLang="zh-CN" dirty="0"/>
            </a:br>
            <a:r>
              <a:rPr lang="zh-CN" altLang="en-US" dirty="0"/>
              <a:t>Multiple Issue</a:t>
            </a:r>
            <a:endParaRPr lang="zh-CN" altLang="en-US" dirty="0"/>
          </a:p>
        </p:txBody>
      </p:sp>
      <p:sp>
        <p:nvSpPr>
          <p:cNvPr id="5123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fld id="{A03E4DD1-FA8E-4182-984A-E30E459E0EAB}" type="datetime4">
              <a:rPr lang="en-US" altLang="zh-CN" smtClean="0"/>
            </a:fld>
            <a:endParaRPr lang="en-US" altLang="zh-CN" dirty="0"/>
          </a:p>
        </p:txBody>
      </p:sp>
      <p:sp>
        <p:nvSpPr>
          <p:cNvPr id="6" name="日期占位符 5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2020/10/21 Wednesday</a:t>
            </a:r>
            <a:endParaRPr lang="zh-CN" altLang="en-US"/>
          </a:p>
        </p:txBody>
      </p:sp>
      <p:sp>
        <p:nvSpPr>
          <p:cNvPr id="7" name="页脚占位符 6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8" name="灯片编号占位符 7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00E560B-D258-487E-8D34-1332E864E3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Assume 1</a:t>
            </a:r>
            <a:endParaRPr lang="zh-CN" altLang="zh-CN"/>
          </a:p>
        </p:txBody>
      </p:sp>
      <p:sp>
        <p:nvSpPr>
          <p:cNvPr id="48131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Both a FP and an INT operation can be issued on every clock cycle</a:t>
            </a:r>
            <a:endParaRPr lang="zh-CN" altLang="zh-CN"/>
          </a:p>
          <a:p>
            <a:pPr lvl="1"/>
            <a:r>
              <a:rPr lang="zh-CN" altLang="zh-CN"/>
              <a:t>One INT functional unit used for both ALU operations and effective address calculations</a:t>
            </a:r>
            <a:endParaRPr lang="zh-CN" altLang="zh-CN"/>
          </a:p>
          <a:p>
            <a:pPr lvl="1"/>
            <a:r>
              <a:rPr lang="zh-CN" altLang="zh-CN"/>
              <a:t>A separate pipelined FP functional unit</a:t>
            </a:r>
            <a:endParaRPr lang="zh-CN" altLang="zh-CN"/>
          </a:p>
          <a:p>
            <a:r>
              <a:rPr lang="zh-CN" altLang="zh-CN"/>
              <a:t>The number of cycles of latency</a:t>
            </a:r>
            <a:endParaRPr lang="zh-CN" altLang="zh-CN"/>
          </a:p>
          <a:p>
            <a:pPr lvl="1"/>
            <a:r>
              <a:rPr lang="zh-CN" altLang="zh-CN"/>
              <a:t>1 cycle for integer ALU operations</a:t>
            </a:r>
            <a:endParaRPr lang="zh-CN" altLang="zh-CN"/>
          </a:p>
          <a:p>
            <a:pPr lvl="1"/>
            <a:r>
              <a:rPr lang="zh-CN" altLang="zh-CN"/>
              <a:t>2 cycles for loads</a:t>
            </a:r>
            <a:endParaRPr lang="zh-CN" altLang="zh-CN"/>
          </a:p>
          <a:p>
            <a:pPr lvl="1"/>
            <a:r>
              <a:rPr lang="zh-CN" altLang="zh-CN"/>
              <a:t>3 cycles for FP add</a:t>
            </a:r>
            <a:endParaRPr lang="zh-CN" altLang="zh-CN"/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Assume 2</a:t>
            </a:r>
            <a:endParaRPr lang="zh-CN" altLang="zh-CN"/>
          </a:p>
        </p:txBody>
      </p:sp>
      <p:sp>
        <p:nvSpPr>
          <p:cNvPr id="49155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Two CDBs</a:t>
            </a:r>
            <a:endParaRPr lang="zh-CN" altLang="zh-CN"/>
          </a:p>
          <a:p>
            <a:r>
              <a:rPr lang="zh-CN" altLang="zh-CN"/>
              <a:t>About branch instruction</a:t>
            </a:r>
            <a:endParaRPr lang="zh-CN" altLang="zh-CN"/>
          </a:p>
          <a:p>
            <a:pPr lvl="1"/>
            <a:r>
              <a:rPr lang="zh-CN" altLang="zh-CN"/>
              <a:t>Branches single issue </a:t>
            </a:r>
            <a:endParaRPr lang="zh-CN" altLang="zh-CN"/>
          </a:p>
          <a:p>
            <a:pPr lvl="1"/>
            <a:r>
              <a:rPr lang="zh-CN" altLang="zh-CN"/>
              <a:t>No delayed branches (no delay slot)</a:t>
            </a:r>
            <a:endParaRPr lang="zh-CN" altLang="zh-CN"/>
          </a:p>
          <a:p>
            <a:pPr lvl="1"/>
            <a:r>
              <a:rPr lang="zh-CN" altLang="zh-CN"/>
              <a:t>There is dynamic branch-prediction hardware and a separate functional unit to evaluate branch conditions</a:t>
            </a:r>
            <a:endParaRPr lang="zh-CN" altLang="zh-CN"/>
          </a:p>
          <a:p>
            <a:pPr lvl="2"/>
            <a:r>
              <a:rPr lang="zh-CN" altLang="zh-CN"/>
              <a:t>There is a branch unit</a:t>
            </a:r>
            <a:endParaRPr lang="zh-CN" altLang="zh-CN"/>
          </a:p>
          <a:p>
            <a:pPr lvl="1"/>
            <a:r>
              <a:rPr lang="zh-CN" altLang="zh-CN"/>
              <a:t>Branch prediction is perfect</a:t>
            </a:r>
            <a:endParaRPr lang="zh-CN" altLang="zh-CN"/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Work Is: Create a Table Showing</a:t>
            </a:r>
            <a:endParaRPr lang="zh-CN" altLang="zh-CN"/>
          </a:p>
        </p:txBody>
      </p:sp>
      <p:sp>
        <p:nvSpPr>
          <p:cNvPr id="50179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When each instruction issues, execution, and writes its result to the CDB for the first three iterations of the loop</a:t>
            </a:r>
            <a:endParaRPr lang="zh-CN" altLang="zh-CN"/>
          </a:p>
          <a:p>
            <a:r>
              <a:rPr lang="zh-CN" altLang="zh-CN"/>
              <a:t>The resource usage for</a:t>
            </a:r>
            <a:endParaRPr lang="zh-CN" altLang="zh-CN"/>
          </a:p>
          <a:p>
            <a:pPr lvl="1"/>
            <a:r>
              <a:rPr lang="zh-CN" altLang="zh-CN"/>
              <a:t>The integer unit</a:t>
            </a:r>
            <a:endParaRPr lang="zh-CN" altLang="zh-CN"/>
          </a:p>
          <a:p>
            <a:pPr lvl="1"/>
            <a:r>
              <a:rPr lang="zh-CN" altLang="zh-CN"/>
              <a:t>The floating point unit</a:t>
            </a:r>
            <a:endParaRPr lang="zh-CN" altLang="zh-CN"/>
          </a:p>
          <a:p>
            <a:pPr lvl="1"/>
            <a:r>
              <a:rPr lang="zh-CN" altLang="zh-CN"/>
              <a:t>The data cache</a:t>
            </a:r>
            <a:endParaRPr lang="zh-CN" altLang="zh-CN"/>
          </a:p>
          <a:p>
            <a:pPr lvl="1"/>
            <a:r>
              <a:rPr lang="zh-CN" altLang="zh-CN"/>
              <a:t>The CDB</a:t>
            </a:r>
            <a:endParaRPr lang="zh-CN" altLang="zh-CN"/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/>
              <a:t>A Dual-issue Version of Our Tomasulo Pipeline 1</a:t>
            </a:r>
            <a:endParaRPr lang="zh-CN" altLang="zh-CN"/>
          </a:p>
        </p:txBody>
      </p:sp>
      <p:graphicFrame>
        <p:nvGraphicFramePr>
          <p:cNvPr id="51203" name="Group 3"/>
          <p:cNvGraphicFramePr>
            <a:graphicFrameLocks noGrp="true"/>
          </p:cNvGraphicFramePr>
          <p:nvPr>
            <p:ph idx="1"/>
          </p:nvPr>
        </p:nvGraphicFramePr>
        <p:xfrm>
          <a:off x="628650" y="1825625"/>
          <a:ext cx="7887354" cy="4047758"/>
        </p:xfrm>
        <a:graphic>
          <a:graphicData uri="http://schemas.openxmlformats.org/drawingml/2006/table">
            <a:tbl>
              <a:tblPr/>
              <a:tblGrid>
                <a:gridCol w="625389"/>
                <a:gridCol w="1862621"/>
                <a:gridCol w="968563"/>
                <a:gridCol w="830842"/>
                <a:gridCol w="966306"/>
                <a:gridCol w="759723"/>
                <a:gridCol w="1873910"/>
              </a:tblGrid>
              <a:tr h="783843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Iter. #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Instructions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Issues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Exec.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Mem. access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Write CDB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Comment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</a:tr>
              <a:tr h="448631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L.D F0,0(R1)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First issue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762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ADD.D F4,F0,F2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110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S.D F4,0(R1)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1405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DADDIU R1,R1,#-8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0145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BNE R1,R2,Loop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/>
              <a:t>A Dual-issue Version of Our Tomasulo Pipeline 2</a:t>
            </a:r>
            <a:endParaRPr lang="zh-CN" altLang="zh-CN"/>
          </a:p>
        </p:txBody>
      </p:sp>
      <p:graphicFrame>
        <p:nvGraphicFramePr>
          <p:cNvPr id="52227" name="Group 3"/>
          <p:cNvGraphicFramePr>
            <a:graphicFrameLocks noGrp="true"/>
          </p:cNvGraphicFramePr>
          <p:nvPr>
            <p:ph idx="1"/>
          </p:nvPr>
        </p:nvGraphicFramePr>
        <p:xfrm>
          <a:off x="628650" y="1825625"/>
          <a:ext cx="7887352" cy="4047758"/>
        </p:xfrm>
        <a:graphic>
          <a:graphicData uri="http://schemas.openxmlformats.org/drawingml/2006/table">
            <a:tbl>
              <a:tblPr/>
              <a:tblGrid>
                <a:gridCol w="625389"/>
                <a:gridCol w="1862621"/>
                <a:gridCol w="968563"/>
                <a:gridCol w="829712"/>
                <a:gridCol w="967434"/>
                <a:gridCol w="759723"/>
                <a:gridCol w="1873910"/>
              </a:tblGrid>
              <a:tr h="783843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Iter. #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Instructions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Issues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Exec.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Mem. access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Write CDB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Comment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</a:tr>
              <a:tr h="448631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L.D F0,0(R1)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3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4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First issue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888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ADD.D F4,F0,F2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850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S.D F4,0(R1)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1405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DADDIU R1,R1,#-8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0145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BNE R1,R2,Loop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/>
              <a:t>A Dual-issue Version of Our Tomasulo Pipeline 3</a:t>
            </a:r>
            <a:endParaRPr lang="zh-CN" altLang="zh-CN"/>
          </a:p>
        </p:txBody>
      </p:sp>
      <p:graphicFrame>
        <p:nvGraphicFramePr>
          <p:cNvPr id="53251" name="Group 3"/>
          <p:cNvGraphicFramePr>
            <a:graphicFrameLocks noGrp="true"/>
          </p:cNvGraphicFramePr>
          <p:nvPr>
            <p:ph idx="1"/>
          </p:nvPr>
        </p:nvGraphicFramePr>
        <p:xfrm>
          <a:off x="628650" y="1825625"/>
          <a:ext cx="7887352" cy="4047758"/>
        </p:xfrm>
        <a:graphic>
          <a:graphicData uri="http://schemas.openxmlformats.org/drawingml/2006/table">
            <a:tbl>
              <a:tblPr/>
              <a:tblGrid>
                <a:gridCol w="625389"/>
                <a:gridCol w="1862621"/>
                <a:gridCol w="968563"/>
                <a:gridCol w="829712"/>
                <a:gridCol w="967434"/>
                <a:gridCol w="759723"/>
                <a:gridCol w="1873910"/>
              </a:tblGrid>
              <a:tr h="783843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Iter. #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Instructions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Issues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Exec.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Mem. access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Write CDB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Comment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</a:tr>
              <a:tr h="448631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L.D F0,0(R1)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3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4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First issue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888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ADD.D F4,</a:t>
                      </a: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F0</a:t>
                      </a: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,F2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850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S.D F4,0(R1)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1405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DADDIU R1,R1,#-8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0145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BNE R1,R2,Loop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/>
              <a:t>A Dual-issue Version of Our Tomasulo Pipeline 4</a:t>
            </a:r>
            <a:endParaRPr lang="zh-CN" altLang="zh-CN"/>
          </a:p>
        </p:txBody>
      </p:sp>
      <p:graphicFrame>
        <p:nvGraphicFramePr>
          <p:cNvPr id="54275" name="Group 3"/>
          <p:cNvGraphicFramePr>
            <a:graphicFrameLocks noGrp="true"/>
          </p:cNvGraphicFramePr>
          <p:nvPr>
            <p:ph idx="1"/>
          </p:nvPr>
        </p:nvGraphicFramePr>
        <p:xfrm>
          <a:off x="628650" y="1825625"/>
          <a:ext cx="7887352" cy="4047758"/>
        </p:xfrm>
        <a:graphic>
          <a:graphicData uri="http://schemas.openxmlformats.org/drawingml/2006/table">
            <a:tbl>
              <a:tblPr/>
              <a:tblGrid>
                <a:gridCol w="625389"/>
                <a:gridCol w="1862621"/>
                <a:gridCol w="968563"/>
                <a:gridCol w="829712"/>
                <a:gridCol w="967434"/>
                <a:gridCol w="759723"/>
                <a:gridCol w="1873910"/>
              </a:tblGrid>
              <a:tr h="783843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Iter. #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Instructions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Issues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Exec.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Mem. access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Write CDB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Comment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</a:tr>
              <a:tr h="448631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L.D F0,0(R1)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3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4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First issue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888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ADD.D F4,</a:t>
                      </a: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F0</a:t>
                      </a: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,F2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5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L.D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850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S.D F4,0(R1)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1405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DADDIU R1,R1,#-8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0145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BNE R1,R2,Loop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/>
              <a:t>A Dual-issue Version of Our Tomasulo Pipeline 5</a:t>
            </a:r>
            <a:endParaRPr lang="zh-CN" altLang="zh-CN"/>
          </a:p>
        </p:txBody>
      </p:sp>
      <p:graphicFrame>
        <p:nvGraphicFramePr>
          <p:cNvPr id="55299" name="Group 3"/>
          <p:cNvGraphicFramePr>
            <a:graphicFrameLocks noGrp="true"/>
          </p:cNvGraphicFramePr>
          <p:nvPr>
            <p:ph idx="1"/>
          </p:nvPr>
        </p:nvGraphicFramePr>
        <p:xfrm>
          <a:off x="628650" y="1825625"/>
          <a:ext cx="7887352" cy="4047758"/>
        </p:xfrm>
        <a:graphic>
          <a:graphicData uri="http://schemas.openxmlformats.org/drawingml/2006/table">
            <a:tbl>
              <a:tblPr/>
              <a:tblGrid>
                <a:gridCol w="625389"/>
                <a:gridCol w="1862621"/>
                <a:gridCol w="968563"/>
                <a:gridCol w="829712"/>
                <a:gridCol w="967434"/>
                <a:gridCol w="759723"/>
                <a:gridCol w="1873910"/>
              </a:tblGrid>
              <a:tr h="783843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Iter. #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Instructions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Issues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Exec.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Mem. access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Write CDB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Comment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</a:tr>
              <a:tr h="448631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L.D F0,0(R1)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3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4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First issue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888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ADD.D F4,F0,F2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5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8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3 cycles letncy for ADD.D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850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S.D F4,0(R1)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1405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DADDIU R1,R1,#-8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0145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BNE R1,R2,Loop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/>
              <a:t>A Dual-issue Version of Our Tomasulo Pipeline 6</a:t>
            </a:r>
            <a:endParaRPr lang="zh-CN" altLang="zh-CN"/>
          </a:p>
        </p:txBody>
      </p:sp>
      <p:graphicFrame>
        <p:nvGraphicFramePr>
          <p:cNvPr id="56323" name="Group 3"/>
          <p:cNvGraphicFramePr>
            <a:graphicFrameLocks noGrp="true"/>
          </p:cNvGraphicFramePr>
          <p:nvPr>
            <p:ph idx="1"/>
          </p:nvPr>
        </p:nvGraphicFramePr>
        <p:xfrm>
          <a:off x="628650" y="1825625"/>
          <a:ext cx="7887352" cy="4047758"/>
        </p:xfrm>
        <a:graphic>
          <a:graphicData uri="http://schemas.openxmlformats.org/drawingml/2006/table">
            <a:tbl>
              <a:tblPr/>
              <a:tblGrid>
                <a:gridCol w="625389"/>
                <a:gridCol w="1862621"/>
                <a:gridCol w="968563"/>
                <a:gridCol w="829712"/>
                <a:gridCol w="967434"/>
                <a:gridCol w="759723"/>
                <a:gridCol w="1873910"/>
              </a:tblGrid>
              <a:tr h="783843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Iter. #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Instructions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Issues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Exec.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Mem. access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Write CDB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Comment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</a:tr>
              <a:tr h="448631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L.D F0,0(R1)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3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4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First issue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888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ADD.D F4,F0,F2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5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8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L.D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850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S.D F4,0(R1)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1405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DADDIU R1,R1,#-8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0145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BNE R1,R2,Loop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/>
              <a:t>A Dual-issue Version of Our Tomasulo Pipeline 7</a:t>
            </a:r>
            <a:endParaRPr lang="zh-CN" altLang="zh-CN"/>
          </a:p>
        </p:txBody>
      </p:sp>
      <p:graphicFrame>
        <p:nvGraphicFramePr>
          <p:cNvPr id="57347" name="Group 3"/>
          <p:cNvGraphicFramePr>
            <a:graphicFrameLocks noGrp="true"/>
          </p:cNvGraphicFramePr>
          <p:nvPr>
            <p:ph idx="1"/>
          </p:nvPr>
        </p:nvGraphicFramePr>
        <p:xfrm>
          <a:off x="628650" y="1825625"/>
          <a:ext cx="7887352" cy="4047758"/>
        </p:xfrm>
        <a:graphic>
          <a:graphicData uri="http://schemas.openxmlformats.org/drawingml/2006/table">
            <a:tbl>
              <a:tblPr/>
              <a:tblGrid>
                <a:gridCol w="625389"/>
                <a:gridCol w="1862621"/>
                <a:gridCol w="968563"/>
                <a:gridCol w="829712"/>
                <a:gridCol w="967434"/>
                <a:gridCol w="759723"/>
                <a:gridCol w="1873910"/>
              </a:tblGrid>
              <a:tr h="783843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Iter. #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Instructions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Issues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Exec.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Mem. access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Write CDB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Comment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</a:tr>
              <a:tr h="448631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L.D F0,0(R1)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3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4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First issue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888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ADD.D F4,F0,F2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5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8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L.D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850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S.D F4,</a:t>
                      </a: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0(R1)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3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1405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DADDIU R1,</a:t>
                      </a: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R1,#-8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4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ALU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0145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BNE R1,R2,Loop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Super Scale</a:t>
            </a:r>
            <a:endParaRPr lang="zh-CN" altLang="zh-CN" dirty="0"/>
          </a:p>
        </p:txBody>
      </p:sp>
      <p:sp>
        <p:nvSpPr>
          <p:cNvPr id="2" name="文本占位符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3.7 </a:t>
            </a:r>
            <a:r>
              <a:rPr lang="zh-CN" altLang="zh-CN" dirty="0"/>
              <a:t>Multiple-issue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/>
              <a:t>A Dual-issue Version of Our Tomasulo Pipeline 8</a:t>
            </a:r>
            <a:endParaRPr lang="zh-CN" altLang="zh-CN"/>
          </a:p>
        </p:txBody>
      </p:sp>
      <p:graphicFrame>
        <p:nvGraphicFramePr>
          <p:cNvPr id="58371" name="Group 3"/>
          <p:cNvGraphicFramePr>
            <a:graphicFrameLocks noGrp="true"/>
          </p:cNvGraphicFramePr>
          <p:nvPr>
            <p:ph idx="1"/>
          </p:nvPr>
        </p:nvGraphicFramePr>
        <p:xfrm>
          <a:off x="628650" y="1825625"/>
          <a:ext cx="7887352" cy="4047758"/>
        </p:xfrm>
        <a:graphic>
          <a:graphicData uri="http://schemas.openxmlformats.org/drawingml/2006/table">
            <a:tbl>
              <a:tblPr/>
              <a:tblGrid>
                <a:gridCol w="625389"/>
                <a:gridCol w="1862621"/>
                <a:gridCol w="968563"/>
                <a:gridCol w="829712"/>
                <a:gridCol w="967434"/>
                <a:gridCol w="759723"/>
                <a:gridCol w="1873910"/>
              </a:tblGrid>
              <a:tr h="783843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Iter. #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Instructions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Issues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Exec.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Mem. access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Write CDB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Comment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</a:tr>
              <a:tr h="448631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L.D F0,0(R1)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3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4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First issue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888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ADD.D </a:t>
                      </a: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F4</a:t>
                      </a: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,F0,F2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5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8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L.D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850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S.D </a:t>
                      </a: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F4</a:t>
                      </a: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,0(R1)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3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9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ADD.D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1405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DADDIU R1,R1,#-8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4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5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 cycle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0145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BNE R1,R2,Loop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3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/>
              <a:t>A Dual-issue Version of Our Tomasulo Pipeline 9</a:t>
            </a:r>
            <a:endParaRPr lang="zh-CN" altLang="zh-CN"/>
          </a:p>
        </p:txBody>
      </p:sp>
      <p:graphicFrame>
        <p:nvGraphicFramePr>
          <p:cNvPr id="59395" name="Group 3"/>
          <p:cNvGraphicFramePr>
            <a:graphicFrameLocks noGrp="true"/>
          </p:cNvGraphicFramePr>
          <p:nvPr>
            <p:ph idx="1"/>
          </p:nvPr>
        </p:nvGraphicFramePr>
        <p:xfrm>
          <a:off x="628650" y="1825625"/>
          <a:ext cx="7887352" cy="4047758"/>
        </p:xfrm>
        <a:graphic>
          <a:graphicData uri="http://schemas.openxmlformats.org/drawingml/2006/table">
            <a:tbl>
              <a:tblPr/>
              <a:tblGrid>
                <a:gridCol w="625389"/>
                <a:gridCol w="1862621"/>
                <a:gridCol w="968563"/>
                <a:gridCol w="829712"/>
                <a:gridCol w="967434"/>
                <a:gridCol w="759723"/>
                <a:gridCol w="1873910"/>
              </a:tblGrid>
              <a:tr h="783843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Iter. #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Instructions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Issues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Exec.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Mem. access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Write CDB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Comment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</a:tr>
              <a:tr h="448631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L.D F0,0(R1)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3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4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First issue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888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ADD.D F4,F0,F2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5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8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L.D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850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S.D F4,0(R1)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3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9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ADD.D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1405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DADDIU R1,R1,#-8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4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5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ALU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0145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BNE R1,R2,Loop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3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6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DADDIU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/>
              <a:t>A Dual-issue Version of Our Tomasulo Pipeline 10</a:t>
            </a:r>
            <a:endParaRPr lang="zh-CN" altLang="zh-CN"/>
          </a:p>
        </p:txBody>
      </p:sp>
      <p:graphicFrame>
        <p:nvGraphicFramePr>
          <p:cNvPr id="60419" name="Group 3"/>
          <p:cNvGraphicFramePr>
            <a:graphicFrameLocks noGrp="true"/>
          </p:cNvGraphicFramePr>
          <p:nvPr>
            <p:ph idx="1"/>
          </p:nvPr>
        </p:nvGraphicFramePr>
        <p:xfrm>
          <a:off x="628650" y="1825625"/>
          <a:ext cx="7887354" cy="4047756"/>
        </p:xfrm>
        <a:graphic>
          <a:graphicData uri="http://schemas.openxmlformats.org/drawingml/2006/table">
            <a:tbl>
              <a:tblPr/>
              <a:tblGrid>
                <a:gridCol w="625389"/>
                <a:gridCol w="2140321"/>
                <a:gridCol w="899702"/>
                <a:gridCol w="689735"/>
                <a:gridCol w="898574"/>
                <a:gridCol w="759723"/>
                <a:gridCol w="1873910"/>
              </a:tblGrid>
              <a:tr h="59985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Iter. #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Instructions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Issues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Exec.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Mem. access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Write CDB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Comment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</a:tr>
              <a:tr h="34277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L.D F0,0(R1)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3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4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First issue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29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ADD.D F4,F0,F2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5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8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L.D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29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S.D F4,0(R1)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3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9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ADD.D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29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DADDIU R1,R1,#-8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4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5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ALU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035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BNE R1,R2,Loop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3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6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DADDIU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29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L.D F0,0(R1)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29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ADD.D F4,F0,F2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035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S.D F4,0(R1)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29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DADDIU R1,R1,#-8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29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BNE R1,R2,Loop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/>
              <a:t>A Dual-issue Version of Our Tomasulo Pipeline 11</a:t>
            </a:r>
            <a:endParaRPr lang="zh-CN" altLang="zh-CN"/>
          </a:p>
        </p:txBody>
      </p:sp>
      <p:graphicFrame>
        <p:nvGraphicFramePr>
          <p:cNvPr id="61443" name="Group 3"/>
          <p:cNvGraphicFramePr>
            <a:graphicFrameLocks noGrp="true"/>
          </p:cNvGraphicFramePr>
          <p:nvPr>
            <p:ph idx="1"/>
          </p:nvPr>
        </p:nvGraphicFramePr>
        <p:xfrm>
          <a:off x="628650" y="1825625"/>
          <a:ext cx="7887354" cy="4047756"/>
        </p:xfrm>
        <a:graphic>
          <a:graphicData uri="http://schemas.openxmlformats.org/drawingml/2006/table">
            <a:tbl>
              <a:tblPr/>
              <a:tblGrid>
                <a:gridCol w="625389"/>
                <a:gridCol w="2140321"/>
                <a:gridCol w="899702"/>
                <a:gridCol w="689735"/>
                <a:gridCol w="898574"/>
                <a:gridCol w="759723"/>
                <a:gridCol w="1873910"/>
              </a:tblGrid>
              <a:tr h="59985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Iter. #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Instructions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Issues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Exec.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Mem. access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Write CDB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Comment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</a:tr>
              <a:tr h="34277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L.D F0,0(R1)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3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4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First issue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29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ADD.D F4,F0,F2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5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8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L.D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29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S.D F4,0(R1)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3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9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ADD.D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29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DADDIU R1,R1,#-8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4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5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ALU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035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BNE R1,R2,Loop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3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6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DADDIU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29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L.D F0,0(R1)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4　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BNE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29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ADD.D F4,F0,F2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4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035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S.D F4,0(R1)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29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DADDIU R1,R1,#-8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29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BNE R1,R2,Loop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/>
              <a:t>A Dual-issue Version of Our Tomasulo Pipeline 12</a:t>
            </a:r>
            <a:endParaRPr lang="zh-CN" altLang="zh-CN"/>
          </a:p>
        </p:txBody>
      </p:sp>
      <p:graphicFrame>
        <p:nvGraphicFramePr>
          <p:cNvPr id="62467" name="Group 3"/>
          <p:cNvGraphicFramePr>
            <a:graphicFrameLocks noGrp="true"/>
          </p:cNvGraphicFramePr>
          <p:nvPr>
            <p:ph idx="1"/>
          </p:nvPr>
        </p:nvGraphicFramePr>
        <p:xfrm>
          <a:off x="628650" y="1825625"/>
          <a:ext cx="7887354" cy="4047756"/>
        </p:xfrm>
        <a:graphic>
          <a:graphicData uri="http://schemas.openxmlformats.org/drawingml/2006/table">
            <a:tbl>
              <a:tblPr/>
              <a:tblGrid>
                <a:gridCol w="625389"/>
                <a:gridCol w="2140321"/>
                <a:gridCol w="899702"/>
                <a:gridCol w="689735"/>
                <a:gridCol w="898574"/>
                <a:gridCol w="759723"/>
                <a:gridCol w="1873910"/>
              </a:tblGrid>
              <a:tr h="59985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Iter. #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Instructions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Issues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Exec.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Mem. access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Write CDB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Comment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</a:tr>
              <a:tr h="34277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L.D F0,0(R1)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3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4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First issue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29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ADD.D F4,F0,F2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5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8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L.D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29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S.D F4,0(R1)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3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9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ADD.D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29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DADDIU R1,R1,#-8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4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5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ALU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035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BNE R1,R2,Loop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3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6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DADDIU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29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L.D F0,0(R1)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4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7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8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9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BNE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29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ADD.D F4,F0,F2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4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035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S.D F4,0(R1)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29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DADDIU R1,R1,#-8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29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BNE R1,R2,Loop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/>
              <a:t>A Dual-issue Version of Our Tomasulo Pipeline 13</a:t>
            </a:r>
            <a:endParaRPr lang="zh-CN" altLang="zh-CN"/>
          </a:p>
        </p:txBody>
      </p:sp>
      <p:graphicFrame>
        <p:nvGraphicFramePr>
          <p:cNvPr id="63491" name="Group 3"/>
          <p:cNvGraphicFramePr>
            <a:graphicFrameLocks noGrp="true"/>
          </p:cNvGraphicFramePr>
          <p:nvPr>
            <p:ph idx="1"/>
          </p:nvPr>
        </p:nvGraphicFramePr>
        <p:xfrm>
          <a:off x="628650" y="1825625"/>
          <a:ext cx="7887354" cy="4047756"/>
        </p:xfrm>
        <a:graphic>
          <a:graphicData uri="http://schemas.openxmlformats.org/drawingml/2006/table">
            <a:tbl>
              <a:tblPr/>
              <a:tblGrid>
                <a:gridCol w="625389"/>
                <a:gridCol w="2140321"/>
                <a:gridCol w="899702"/>
                <a:gridCol w="689735"/>
                <a:gridCol w="898574"/>
                <a:gridCol w="759723"/>
                <a:gridCol w="1873910"/>
              </a:tblGrid>
              <a:tr h="59985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Iter. #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Instructions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Issues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Exec.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Mem. access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Write CDB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Comment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</a:tr>
              <a:tr h="34277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L.D F0,0(R1)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3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4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First issue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29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ADD.D F4,F0,F2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5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8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L.D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29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S.D F4,0(R1)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3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9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ADD.D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29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DADDIU R1,R1,#-8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4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5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ALU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035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BNE R1,R2,Loop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3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6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DADDIU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29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L.D F0,0(R1)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4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7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8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9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BNE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29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ADD.D F4,F0,F2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4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10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13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L.D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035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S.D F4,0(R1)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5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29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DADDIU R1,R1,#-8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5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29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BNE R1,R2,Loop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6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/>
              <a:t>A Dual-issue Version of Our Tomasulo Pipeline 14</a:t>
            </a:r>
            <a:endParaRPr lang="zh-CN" altLang="zh-CN"/>
          </a:p>
        </p:txBody>
      </p:sp>
      <p:graphicFrame>
        <p:nvGraphicFramePr>
          <p:cNvPr id="64515" name="Group 3"/>
          <p:cNvGraphicFramePr>
            <a:graphicFrameLocks noGrp="true"/>
          </p:cNvGraphicFramePr>
          <p:nvPr>
            <p:ph idx="1"/>
          </p:nvPr>
        </p:nvGraphicFramePr>
        <p:xfrm>
          <a:off x="628650" y="1825625"/>
          <a:ext cx="7887354" cy="4047756"/>
        </p:xfrm>
        <a:graphic>
          <a:graphicData uri="http://schemas.openxmlformats.org/drawingml/2006/table">
            <a:tbl>
              <a:tblPr/>
              <a:tblGrid>
                <a:gridCol w="625389"/>
                <a:gridCol w="2140321"/>
                <a:gridCol w="899702"/>
                <a:gridCol w="689735"/>
                <a:gridCol w="898574"/>
                <a:gridCol w="759723"/>
                <a:gridCol w="1873910"/>
              </a:tblGrid>
              <a:tr h="59985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Iter. #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Instructions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Issues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Exec.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Mem. access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Write CDB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Comment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</a:tr>
              <a:tr h="34277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L.D F0,0(R1)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3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4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First issue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29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ADD.D F4,F0,F2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5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8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L.D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29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S.D F4,0(R1)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3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9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ADD.D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29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DADDIU R1,R1,#-8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4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5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ALU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035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BNE R1,R2,Loop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3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6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DADDIU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29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L.D F0,0(R1)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4　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7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8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9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BNE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29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ADD.D F4,F0,F2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4　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10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13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L.D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035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S.D F4,0(R1)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5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8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ALU for A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29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DADDIU R1,R1,#-8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5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29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BNE R1,R2,Loop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6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/>
              <a:t>A Dual-issue Version of Our Tomasulo Pipeline 15</a:t>
            </a:r>
            <a:endParaRPr lang="zh-CN" altLang="zh-CN"/>
          </a:p>
        </p:txBody>
      </p:sp>
      <p:graphicFrame>
        <p:nvGraphicFramePr>
          <p:cNvPr id="65539" name="Group 3"/>
          <p:cNvGraphicFramePr>
            <a:graphicFrameLocks noGrp="true"/>
          </p:cNvGraphicFramePr>
          <p:nvPr>
            <p:ph idx="1"/>
          </p:nvPr>
        </p:nvGraphicFramePr>
        <p:xfrm>
          <a:off x="628650" y="1825625"/>
          <a:ext cx="7887354" cy="4047756"/>
        </p:xfrm>
        <a:graphic>
          <a:graphicData uri="http://schemas.openxmlformats.org/drawingml/2006/table">
            <a:tbl>
              <a:tblPr/>
              <a:tblGrid>
                <a:gridCol w="625389"/>
                <a:gridCol w="2140321"/>
                <a:gridCol w="899702"/>
                <a:gridCol w="689735"/>
                <a:gridCol w="898574"/>
                <a:gridCol w="759723"/>
                <a:gridCol w="1873910"/>
              </a:tblGrid>
              <a:tr h="59985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Iter. #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Instructions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Issues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Exec.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Mem. access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Write CDB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Comment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</a:tr>
              <a:tr h="34277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L.D F0,0(R1)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3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4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First issue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29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ADD.D F4,F0,F2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5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8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L.D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29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S.D F4,0(R1)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3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9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ADD.D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29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DADDIU R1,R1,#-8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4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5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ALU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035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BNE R1,R2,Loop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3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6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DADDIU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29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L.D F0,0(R1)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4　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7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8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9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BNE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29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ADD.D F4,F0,F2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4　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10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13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L.D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035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S.D F4,0(R1)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5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8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14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ADD.D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29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DADDIU R1,R1,#-8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5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29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BNE R1,R2,Loop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6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A Dual-issue Version of Our Tomasulo Pipeline 16</a:t>
            </a:r>
            <a:endParaRPr lang="zh-CN" altLang="zh-CN" dirty="0"/>
          </a:p>
        </p:txBody>
      </p:sp>
      <p:graphicFrame>
        <p:nvGraphicFramePr>
          <p:cNvPr id="65539" name="Group 3"/>
          <p:cNvGraphicFramePr>
            <a:graphicFrameLocks noGrp="true"/>
          </p:cNvGraphicFramePr>
          <p:nvPr>
            <p:ph idx="1"/>
          </p:nvPr>
        </p:nvGraphicFramePr>
        <p:xfrm>
          <a:off x="628650" y="1825625"/>
          <a:ext cx="7887354" cy="4047756"/>
        </p:xfrm>
        <a:graphic>
          <a:graphicData uri="http://schemas.openxmlformats.org/drawingml/2006/table">
            <a:tbl>
              <a:tblPr/>
              <a:tblGrid>
                <a:gridCol w="625389"/>
                <a:gridCol w="2140321"/>
                <a:gridCol w="899702"/>
                <a:gridCol w="689735"/>
                <a:gridCol w="898574"/>
                <a:gridCol w="759723"/>
                <a:gridCol w="1873910"/>
              </a:tblGrid>
              <a:tr h="59985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Iter. #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Instructions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Issues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Exec.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Mem. access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Write CDB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Comment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</a:tr>
              <a:tr h="34277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L.D F0,0(R1)</a:t>
                      </a:r>
                      <a:endParaRPr kumimoji="0" lang="zh-CN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3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4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First issue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29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ADD.D F4,F0,F2</a:t>
                      </a:r>
                      <a:endParaRPr kumimoji="0" lang="zh-CN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5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8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L.D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29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S.D F4,0(R1)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  <a:endParaRPr kumimoji="0" lang="zh-CN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3</a:t>
                      </a:r>
                      <a:endParaRPr kumimoji="0" lang="zh-CN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9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ADD.D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29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DADDIU R1,R1,#-8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4</a:t>
                      </a:r>
                      <a:endParaRPr kumimoji="0" lang="zh-CN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5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ALU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035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BNE R1,R2,Loop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3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6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DADDIU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29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L.D F0,0(R1)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4　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7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8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9</a:t>
                      </a:r>
                      <a:endParaRPr kumimoji="0" lang="zh-CN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BNE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29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ADD.D F4,F0,F2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4　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10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13</a:t>
                      </a:r>
                      <a:endParaRPr kumimoji="0" lang="zh-CN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L.D</a:t>
                      </a:r>
                      <a:endParaRPr kumimoji="0" lang="zh-CN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035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S.D F4,0(R1)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5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8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14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ADD.D</a:t>
                      </a:r>
                      <a:endParaRPr kumimoji="0" lang="zh-CN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29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DADDIU R1,R1,#-8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5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9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10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ALU</a:t>
                      </a:r>
                      <a:endParaRPr kumimoji="0" lang="zh-CN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29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BNE R1,R2,Loop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6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11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DADDIU</a:t>
                      </a:r>
                      <a:endParaRPr kumimoji="0" lang="zh-CN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/>
              <a:t>A Dual-issue Version of Our Tomasulo Pipeline 17</a:t>
            </a:r>
            <a:endParaRPr lang="zh-CN" altLang="zh-CN"/>
          </a:p>
        </p:txBody>
      </p:sp>
      <p:graphicFrame>
        <p:nvGraphicFramePr>
          <p:cNvPr id="67587" name="Group 3"/>
          <p:cNvGraphicFramePr>
            <a:graphicFrameLocks noGrp="true"/>
          </p:cNvGraphicFramePr>
          <p:nvPr>
            <p:ph idx="1"/>
          </p:nvPr>
        </p:nvGraphicFramePr>
        <p:xfrm>
          <a:off x="628650" y="1825625"/>
          <a:ext cx="7887357" cy="4059583"/>
        </p:xfrm>
        <a:graphic>
          <a:graphicData uri="http://schemas.openxmlformats.org/drawingml/2006/table">
            <a:tbl>
              <a:tblPr/>
              <a:tblGrid>
                <a:gridCol w="693121"/>
                <a:gridCol w="1794890"/>
                <a:gridCol w="898574"/>
                <a:gridCol w="691992"/>
                <a:gridCol w="1244006"/>
                <a:gridCol w="1036295"/>
                <a:gridCol w="1528479"/>
              </a:tblGrid>
              <a:tr h="247402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Iter. #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Instructions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Issues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Exec.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Mem. access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Write CDB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Comment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</a:tr>
              <a:tr h="254560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L.D F0,0(R1)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3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4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First issue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</a:tr>
              <a:tr h="254560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ADD.D F4,F0,F2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5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8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L.D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</a:tr>
              <a:tr h="247402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S.D F4,0(R1)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3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9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ADD.D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</a:tr>
              <a:tr h="254560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DADDIU R1,R1,#-8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4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5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ALU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</a:tr>
              <a:tr h="254560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BNE R1,R2,Loop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3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6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DADDIU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</a:tr>
              <a:tr h="259601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L.D F0,0(R1)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4　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7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8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9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BNE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</a:tr>
              <a:tr h="253300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ADD.D F4,F0,F2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4　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10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13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L.D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</a:tr>
              <a:tr h="255821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S.D F4,0(R1)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5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8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14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ADD.D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</a:tr>
              <a:tr h="254560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DADDIU R1,R1,#-8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5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9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10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ALU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</a:tr>
              <a:tr h="252040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BNE R1,R2,Loop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6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11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DADDIU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</a:tr>
              <a:tr h="260861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3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L.D F0,0(R1)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7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12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13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14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BNE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560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3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ADD.D F4,F0,F2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7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15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18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L.D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3300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3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S.D F4,0(R1)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8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13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19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ADD.D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040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3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DADDIU R1,R1,#-8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8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14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15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ALU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259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3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BNE R1,R2,Loop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9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16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DADDIU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Superscalar – HiStory</a:t>
            </a:r>
            <a:endParaRPr lang="zh-CN" altLang="zh-CN"/>
          </a:p>
        </p:txBody>
      </p:sp>
      <p:sp>
        <p:nvSpPr>
          <p:cNvPr id="31747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/>
              <a:t>IBM pioneering work: John Cocke</a:t>
            </a:r>
            <a:endParaRPr lang="zh-CN" altLang="zh-CN" dirty="0"/>
          </a:p>
          <a:p>
            <a:pPr lvl="1"/>
            <a:r>
              <a:rPr lang="zh-CN" altLang="zh-CN" dirty="0"/>
              <a:t>ASC, A eventually canceled 1960’s project: follow Stretch (the first general-purpose pipelined processor, the IBM 7030) and surpass the CDC 6600/6800</a:t>
            </a:r>
            <a:endParaRPr lang="zh-CN" altLang="zh-CN" dirty="0"/>
          </a:p>
          <a:p>
            <a:pPr lvl="1"/>
            <a:r>
              <a:rPr lang="zh-CN" altLang="zh-CN" dirty="0"/>
              <a:t>An mid-1980s research processor: “America”, coined the term superscalar</a:t>
            </a:r>
            <a:endParaRPr lang="zh-CN" altLang="zh-CN" dirty="0"/>
          </a:p>
          <a:p>
            <a:pPr lvl="1"/>
            <a:r>
              <a:rPr lang="zh-CN" altLang="zh-CN" dirty="0"/>
              <a:t>The1989 Power-1 of RS/6000 was the first to use this approach</a:t>
            </a:r>
            <a:endParaRPr lang="zh-CN" altLang="zh-CN" dirty="0"/>
          </a:p>
          <a:p>
            <a:r>
              <a:rPr lang="zh-CN" altLang="zh-CN" dirty="0"/>
              <a:t>Today practically all RISC like processors use superscalar</a:t>
            </a:r>
            <a:endParaRPr lang="zh-CN" altLang="zh-CN" dirty="0"/>
          </a:p>
          <a:p>
            <a:pPr lvl="1"/>
            <a:r>
              <a:rPr lang="zh-CN" altLang="zh-CN" dirty="0"/>
              <a:t>Issue a small number (1~8) of instructions per cycle</a:t>
            </a:r>
            <a:endParaRPr lang="zh-CN" altLang="zh-CN" dirty="0"/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Resource Usage Table</a:t>
            </a:r>
            <a:endParaRPr lang="zh-CN" altLang="zh-CN"/>
          </a:p>
        </p:txBody>
      </p:sp>
      <p:graphicFrame>
        <p:nvGraphicFramePr>
          <p:cNvPr id="68611" name="Group 3"/>
          <p:cNvGraphicFramePr>
            <a:graphicFrameLocks noGrp="true"/>
          </p:cNvGraphicFramePr>
          <p:nvPr>
            <p:ph idx="1"/>
          </p:nvPr>
        </p:nvGraphicFramePr>
        <p:xfrm>
          <a:off x="628650" y="1825625"/>
          <a:ext cx="7887357" cy="4374040"/>
        </p:xfrm>
        <a:graphic>
          <a:graphicData uri="http://schemas.openxmlformats.org/drawingml/2006/table">
            <a:tbl>
              <a:tblPr/>
              <a:tblGrid>
                <a:gridCol w="973079"/>
                <a:gridCol w="1814081"/>
                <a:gridCol w="1614272"/>
                <a:gridCol w="1671844"/>
                <a:gridCol w="1814081"/>
              </a:tblGrid>
              <a:tr h="202892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Clock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Integer ALU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FP ALU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Data Cache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CDB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</a:tr>
              <a:tr h="201632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2892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1/ L.D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32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3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 / S.D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1/ L.D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2892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4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 / DADDIU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1/ L.D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2892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5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 / ADD.D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 / DADDIU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32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6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2892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7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 / L.D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2892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8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 / S.D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 / L.D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 / ADD.D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32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9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 / DADDIU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 / S.D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 / L.D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2892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10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 / ADD.D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 / DADDIU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32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11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2892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12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3 / L.D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32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13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3 / S.D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3 / L.D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 / ADD.D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2892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14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3 / DADDIU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 / S.D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3 / L.D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2892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15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3 / ADD.D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3 / DADDIU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32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16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2892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17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2892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18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3 / ADD.D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32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19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3 / S.D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Answer</a:t>
            </a:r>
            <a:endParaRPr lang="zh-CN" altLang="zh-CN"/>
          </a:p>
        </p:txBody>
      </p:sp>
      <p:sp>
        <p:nvSpPr>
          <p:cNvPr id="69635" name="Rectangle 3"/>
          <p:cNvSpPr>
            <a:spLocks noGrp="true" noChangeArrowheads="true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The loop will continue to fetch and issue a new loop iteration every three clock cycles</a:t>
            </a:r>
            <a:endParaRPr lang="zh-CN" altLang="zh-CN"/>
          </a:p>
          <a:p>
            <a:r>
              <a:rPr lang="zh-CN" altLang="zh-CN"/>
              <a:t>Sustaining one iteration in three cycles</a:t>
            </a:r>
            <a:endParaRPr lang="zh-CN" altLang="zh-CN"/>
          </a:p>
          <a:p>
            <a:pPr lvl="1"/>
            <a:r>
              <a:rPr lang="zh-CN" altLang="zh-CN"/>
              <a:t>IPC of 5/3 = 1.67</a:t>
            </a:r>
            <a:endParaRPr lang="zh-CN" altLang="zh-CN"/>
          </a:p>
          <a:p>
            <a:r>
              <a:rPr lang="zh-CN" altLang="zh-CN"/>
              <a:t>The instruction execution rate is lower</a:t>
            </a:r>
            <a:endParaRPr lang="zh-CN" altLang="zh-CN"/>
          </a:p>
          <a:p>
            <a:pPr lvl="1"/>
            <a:r>
              <a:rPr lang="zh-CN" altLang="zh-CN"/>
              <a:t>Instruction completion rate 15/16 = 0.94</a:t>
            </a:r>
            <a:endParaRPr lang="zh-CN" altLang="zh-CN"/>
          </a:p>
          <a:p>
            <a:r>
              <a:rPr lang="zh-CN" altLang="zh-CN"/>
              <a:t>The issue unit will eventually fill all the reservation stations and will stall</a:t>
            </a:r>
            <a:endParaRPr lang="zh-CN" altLang="zh-CN"/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Superscalar Machines: Problems</a:t>
            </a:r>
            <a:endParaRPr lang="zh-CN" altLang="zh-CN" dirty="0"/>
          </a:p>
        </p:txBody>
      </p:sp>
      <p:sp>
        <p:nvSpPr>
          <p:cNvPr id="70659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Issuing two instructions will require fetching (IF) and decoding (ID) two instructions (64 bits)</a:t>
            </a:r>
            <a:endParaRPr lang="zh-CN" altLang="zh-CN"/>
          </a:p>
          <a:p>
            <a:pPr lvl="1"/>
            <a:r>
              <a:rPr lang="zh-CN" altLang="zh-CN"/>
              <a:t>Assume: instructions are paired and aligned and on 64-bit boundaries</a:t>
            </a:r>
            <a:endParaRPr lang="zh-CN" altLang="zh-CN"/>
          </a:p>
          <a:p>
            <a:pPr lvl="1"/>
            <a:r>
              <a:rPr lang="zh-CN" altLang="zh-CN"/>
              <a:t>The integer portion appearing first</a:t>
            </a:r>
            <a:endParaRPr lang="zh-CN" altLang="zh-CN"/>
          </a:p>
          <a:p>
            <a:pPr lvl="1"/>
            <a:r>
              <a:rPr lang="zh-CN" altLang="zh-CN"/>
              <a:t>Issue one of each type per cycle</a:t>
            </a:r>
            <a:endParaRPr lang="zh-CN" altLang="zh-CN"/>
          </a:p>
          <a:p>
            <a:r>
              <a:rPr lang="zh-CN" altLang="zh-CN"/>
              <a:t>A branch delay in our example can also affect the next three instructions</a:t>
            </a:r>
            <a:endParaRPr lang="zh-CN" altLang="zh-CN"/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Control Complexity:</a:t>
            </a:r>
            <a:r>
              <a:rPr lang="en-US" altLang="zh-CN" dirty="0"/>
              <a:t> </a:t>
            </a:r>
            <a:r>
              <a:rPr lang="zh-CN" altLang="zh-CN" dirty="0"/>
              <a:t>MIPS R10000</a:t>
            </a:r>
            <a:endParaRPr lang="zh-CN" altLang="zh-CN" dirty="0"/>
          </a:p>
        </p:txBody>
      </p:sp>
      <p:pic>
        <p:nvPicPr>
          <p:cNvPr id="20" name="Picture 3" descr="2304658651353582212120.png"/>
          <p:cNvPicPr>
            <a:picLocks noGrp="true" noChangeAspect="true" noChangeArrowheads="true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>
          <a:xfrm>
            <a:off x="2571020" y="1825625"/>
            <a:ext cx="4001960" cy="4351338"/>
          </a:xfrm>
        </p:spPr>
      </p:pic>
      <p:sp>
        <p:nvSpPr>
          <p:cNvPr id="71684" name="未知"/>
          <p:cNvSpPr/>
          <p:nvPr/>
        </p:nvSpPr>
        <p:spPr bwMode="auto">
          <a:xfrm>
            <a:off x="2780213" y="3180741"/>
            <a:ext cx="2945084" cy="2755234"/>
          </a:xfrm>
          <a:custGeom>
            <a:avLst/>
            <a:gdLst>
              <a:gd name="T0" fmla="*/ 1049 w 5542"/>
              <a:gd name="T1" fmla="*/ 4072 h 5279"/>
              <a:gd name="T2" fmla="*/ 1091 w 5542"/>
              <a:gd name="T3" fmla="*/ 4069 h 5279"/>
              <a:gd name="T4" fmla="*/ 4212 w 5542"/>
              <a:gd name="T5" fmla="*/ 4079 h 5279"/>
              <a:gd name="T6" fmla="*/ 4212 w 5542"/>
              <a:gd name="T7" fmla="*/ 5279 h 5279"/>
              <a:gd name="T8" fmla="*/ 5542 w 5542"/>
              <a:gd name="T9" fmla="*/ 5279 h 5279"/>
              <a:gd name="T10" fmla="*/ 5542 w 5542"/>
              <a:gd name="T11" fmla="*/ 1320 h 5279"/>
              <a:gd name="T12" fmla="*/ 2171 w 5542"/>
              <a:gd name="T13" fmla="*/ 1320 h 5279"/>
              <a:gd name="T14" fmla="*/ 2171 w 5542"/>
              <a:gd name="T15" fmla="*/ 0 h 5279"/>
              <a:gd name="T16" fmla="*/ 12 w 5542"/>
              <a:gd name="T17" fmla="*/ 0 h 5279"/>
              <a:gd name="T18" fmla="*/ 0 w 5542"/>
              <a:gd name="T19" fmla="*/ 1604 h 5279"/>
              <a:gd name="T20" fmla="*/ 1016 w 5542"/>
              <a:gd name="T21" fmla="*/ 1630 h 5279"/>
              <a:gd name="T22" fmla="*/ 1049 w 5542"/>
              <a:gd name="T23" fmla="*/ 4072 h 5279"/>
              <a:gd name="T24" fmla="*/ 1049 w 5542"/>
              <a:gd name="T25" fmla="*/ 4072 h 5279"/>
              <a:gd name="T26" fmla="*/ 1049 w 5542"/>
              <a:gd name="T27" fmla="*/ 4072 h 5279"/>
              <a:gd name="T28" fmla="*/ 1049 w 5542"/>
              <a:gd name="T29" fmla="*/ 4072 h 5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542" h="5279">
                <a:moveTo>
                  <a:pt x="1049" y="4072"/>
                </a:moveTo>
                <a:lnTo>
                  <a:pt x="1091" y="4069"/>
                </a:lnTo>
                <a:lnTo>
                  <a:pt x="4212" y="4079"/>
                </a:lnTo>
                <a:lnTo>
                  <a:pt x="4212" y="5279"/>
                </a:lnTo>
                <a:lnTo>
                  <a:pt x="5542" y="5279"/>
                </a:lnTo>
                <a:lnTo>
                  <a:pt x="5542" y="1320"/>
                </a:lnTo>
                <a:lnTo>
                  <a:pt x="2171" y="1320"/>
                </a:lnTo>
                <a:lnTo>
                  <a:pt x="2171" y="0"/>
                </a:lnTo>
                <a:lnTo>
                  <a:pt x="12" y="0"/>
                </a:lnTo>
                <a:lnTo>
                  <a:pt x="0" y="1604"/>
                </a:lnTo>
                <a:lnTo>
                  <a:pt x="1016" y="1630"/>
                </a:lnTo>
                <a:lnTo>
                  <a:pt x="1049" y="4072"/>
                </a:lnTo>
                <a:lnTo>
                  <a:pt x="1049" y="4072"/>
                </a:lnTo>
                <a:lnTo>
                  <a:pt x="1049" y="4072"/>
                </a:lnTo>
                <a:lnTo>
                  <a:pt x="1049" y="4072"/>
                </a:lnTo>
                <a:close/>
              </a:path>
            </a:pathLst>
          </a:custGeom>
          <a:noFill/>
          <a:ln w="76200" cmpd="sng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30"/>
          </a:p>
        </p:txBody>
      </p:sp>
      <p:sp>
        <p:nvSpPr>
          <p:cNvPr id="71685" name="Text Box 5"/>
          <p:cNvSpPr txBox="true">
            <a:spLocks noChangeArrowheads="true"/>
          </p:cNvSpPr>
          <p:nvPr/>
        </p:nvSpPr>
        <p:spPr bwMode="auto">
          <a:xfrm>
            <a:off x="380580" y="2861581"/>
            <a:ext cx="1447968" cy="678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zh-CN" sz="1905">
                <a:latin typeface="Century Gothic" panose="020B0502020202020204" pitchFamily="34" charset="0"/>
                <a:ea typeface="Gulim" panose="020B0503020000020004" pitchFamily="34" charset="-127"/>
              </a:rPr>
              <a:t>Control Logic</a:t>
            </a:r>
            <a:endParaRPr lang="zh-CN" altLang="zh-CN" sz="1905">
              <a:latin typeface="Century Gothic" panose="020B0502020202020204" pitchFamily="34" charset="0"/>
              <a:ea typeface="Gulim" panose="020B0503020000020004" pitchFamily="34" charset="-127"/>
            </a:endParaRPr>
          </a:p>
        </p:txBody>
      </p:sp>
      <p:sp>
        <p:nvSpPr>
          <p:cNvPr id="71686" name="Line 6"/>
          <p:cNvSpPr>
            <a:spLocks noChangeShapeType="true"/>
          </p:cNvSpPr>
          <p:nvPr/>
        </p:nvSpPr>
        <p:spPr bwMode="auto">
          <a:xfrm>
            <a:off x="1752936" y="3180742"/>
            <a:ext cx="1339888" cy="359486"/>
          </a:xfrm>
          <a:prstGeom prst="line">
            <a:avLst/>
          </a:prstGeom>
          <a:noFill/>
          <a:ln w="28575" cmpd="sng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30"/>
          </a:p>
        </p:txBody>
      </p:sp>
      <p:sp>
        <p:nvSpPr>
          <p:cNvPr id="71687" name="Text Box 7"/>
          <p:cNvSpPr txBox="true">
            <a:spLocks noChangeArrowheads="true"/>
          </p:cNvSpPr>
          <p:nvPr/>
        </p:nvSpPr>
        <p:spPr bwMode="auto">
          <a:xfrm>
            <a:off x="7010485" y="5086162"/>
            <a:ext cx="2133516" cy="752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zh-CN" sz="1430" i="1">
                <a:latin typeface="Verdana" panose="020B0604030504040204" pitchFamily="34" charset="0"/>
                <a:ea typeface="Gulim" panose="020B0503020000020004" pitchFamily="34" charset="-127"/>
              </a:rPr>
              <a:t>[ SGI/MIPS Technologies Inc., </a:t>
            </a:r>
            <a:r>
              <a:rPr lang="zh-CN" altLang="zh-CN" sz="1430" i="1">
                <a:solidFill>
                  <a:srgbClr val="FF0000"/>
                </a:solidFill>
                <a:latin typeface="Verdana" panose="020B0604030504040204" pitchFamily="34" charset="0"/>
                <a:ea typeface="Gulim" panose="020B0503020000020004" pitchFamily="34" charset="-127"/>
              </a:rPr>
              <a:t>1995 </a:t>
            </a:r>
            <a:r>
              <a:rPr lang="zh-CN" altLang="zh-CN" sz="1430" i="1">
                <a:latin typeface="Verdana" panose="020B0604030504040204" pitchFamily="34" charset="0"/>
                <a:ea typeface="Gulim" panose="020B0503020000020004" pitchFamily="34" charset="-127"/>
              </a:rPr>
              <a:t>]</a:t>
            </a:r>
            <a:endParaRPr lang="zh-CN" altLang="zh-CN" sz="1430" i="1">
              <a:latin typeface="Verdana" panose="020B0604030504040204" pitchFamily="34" charset="0"/>
              <a:ea typeface="Gulim" panose="020B0503020000020004" pitchFamily="34" charset="-127"/>
            </a:endParaRPr>
          </a:p>
        </p:txBody>
      </p:sp>
      <p:sp>
        <p:nvSpPr>
          <p:cNvPr id="71688" name="AutoShape 8"/>
          <p:cNvSpPr>
            <a:spLocks noChangeArrowheads="true"/>
          </p:cNvSpPr>
          <p:nvPr/>
        </p:nvSpPr>
        <p:spPr bwMode="auto">
          <a:xfrm>
            <a:off x="5644436" y="3823882"/>
            <a:ext cx="720834" cy="1676064"/>
          </a:xfrm>
          <a:prstGeom prst="roundRect">
            <a:avLst>
              <a:gd name="adj" fmla="val 16667"/>
            </a:avLst>
          </a:prstGeom>
          <a:noFill/>
          <a:ln w="25400" cmpd="sng">
            <a:solidFill>
              <a:srgbClr val="FF99CC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30"/>
          </a:p>
        </p:txBody>
      </p:sp>
      <p:sp>
        <p:nvSpPr>
          <p:cNvPr id="71689" name="未知"/>
          <p:cNvSpPr/>
          <p:nvPr/>
        </p:nvSpPr>
        <p:spPr bwMode="auto">
          <a:xfrm>
            <a:off x="2833422" y="4968498"/>
            <a:ext cx="2073752" cy="987456"/>
          </a:xfrm>
          <a:custGeom>
            <a:avLst/>
            <a:gdLst>
              <a:gd name="T0" fmla="*/ 0 w 3907"/>
              <a:gd name="T1" fmla="*/ 0 h 1832"/>
              <a:gd name="T2" fmla="*/ 0 w 3907"/>
              <a:gd name="T3" fmla="*/ 1832 h 1832"/>
              <a:gd name="T4" fmla="*/ 3907 w 3907"/>
              <a:gd name="T5" fmla="*/ 1832 h 1832"/>
              <a:gd name="T6" fmla="*/ 3907 w 3907"/>
              <a:gd name="T7" fmla="*/ 659 h 1832"/>
              <a:gd name="T8" fmla="*/ 927 w 3907"/>
              <a:gd name="T9" fmla="*/ 684 h 1832"/>
              <a:gd name="T10" fmla="*/ 927 w 3907"/>
              <a:gd name="T11" fmla="*/ 0 h 1832"/>
              <a:gd name="T12" fmla="*/ 0 w 3907"/>
              <a:gd name="T13" fmla="*/ 0 h 1832"/>
              <a:gd name="T14" fmla="*/ 0 w 3907"/>
              <a:gd name="T15" fmla="*/ 0 h 1832"/>
              <a:gd name="T16" fmla="*/ 0 w 3907"/>
              <a:gd name="T17" fmla="*/ 0 h 1832"/>
              <a:gd name="T18" fmla="*/ 0 w 3907"/>
              <a:gd name="T19" fmla="*/ 0 h 1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07" h="1832">
                <a:moveTo>
                  <a:pt x="0" y="0"/>
                </a:moveTo>
                <a:lnTo>
                  <a:pt x="0" y="1832"/>
                </a:lnTo>
                <a:lnTo>
                  <a:pt x="3907" y="1832"/>
                </a:lnTo>
                <a:lnTo>
                  <a:pt x="3907" y="659"/>
                </a:lnTo>
                <a:lnTo>
                  <a:pt x="927" y="684"/>
                </a:lnTo>
                <a:lnTo>
                  <a:pt x="927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noFill/>
          <a:ln w="38100" cmpd="sng">
            <a:solidFill>
              <a:srgbClr val="FF99CC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30"/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The VLIW</a:t>
            </a:r>
            <a:endParaRPr lang="zh-CN" altLang="zh-CN" dirty="0"/>
          </a:p>
        </p:txBody>
      </p:sp>
      <p:sp>
        <p:nvSpPr>
          <p:cNvPr id="103427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3.7 Multiple Issue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The VLIW</a:t>
            </a:r>
            <a:endParaRPr lang="zh-CN" altLang="zh-CN" dirty="0"/>
          </a:p>
        </p:txBody>
      </p:sp>
      <p:sp>
        <p:nvSpPr>
          <p:cNvPr id="7171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A LIW (Long Instruction Word) or a VLIW (Very Long instruction Word) architecture</a:t>
            </a:r>
            <a:endParaRPr lang="zh-CN" altLang="zh-CN"/>
          </a:p>
          <a:p>
            <a:r>
              <a:rPr lang="zh-CN" altLang="zh-CN"/>
              <a:t>The first commercial LIW processor was the AP-120B developed by Floating Point Systems</a:t>
            </a:r>
            <a:endParaRPr lang="zh-CN" altLang="zh-CN"/>
          </a:p>
          <a:p>
            <a:r>
              <a:rPr lang="zh-CN" altLang="zh-CN"/>
              <a:t>A later model, the FPS-164, had 10 instructions per wide word for 10 separate functional units</a:t>
            </a:r>
            <a:endParaRPr lang="zh-CN" altLang="zh-CN"/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Rely on VLIW Compiler Technology</a:t>
            </a:r>
            <a:endParaRPr lang="zh-CN" altLang="zh-CN"/>
          </a:p>
        </p:txBody>
      </p:sp>
      <p:sp>
        <p:nvSpPr>
          <p:cNvPr id="8195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To minimize the potential data hazard stalls</a:t>
            </a:r>
            <a:endParaRPr lang="zh-CN" altLang="zh-CN"/>
          </a:p>
          <a:p>
            <a:r>
              <a:rPr lang="zh-CN" altLang="zh-CN"/>
              <a:t>To actually format the instructions in a potential issue packet</a:t>
            </a:r>
            <a:endParaRPr lang="zh-CN" altLang="zh-CN"/>
          </a:p>
          <a:p>
            <a:pPr lvl="1"/>
            <a:r>
              <a:rPr lang="zh-CN" altLang="zh-CN"/>
              <a:t>It issue a package of instructions within the fields rather than trying to issue multiple independent instructions to the units</a:t>
            </a:r>
            <a:endParaRPr lang="zh-CN" altLang="zh-CN"/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The VLIW Compiler Must…</a:t>
            </a:r>
            <a:endParaRPr lang="zh-CN" altLang="zh-CN"/>
          </a:p>
        </p:txBody>
      </p:sp>
      <p:sp>
        <p:nvSpPr>
          <p:cNvPr id="9219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The VLIW hardware need not check explicitly for dependences</a:t>
            </a:r>
            <a:endParaRPr lang="zh-CN" altLang="zh-CN"/>
          </a:p>
          <a:p>
            <a:r>
              <a:rPr lang="zh-CN" altLang="zh-CN"/>
              <a:t>To ensure that dependences within the issue packet cannot be present or</a:t>
            </a:r>
            <a:endParaRPr lang="zh-CN" altLang="zh-CN"/>
          </a:p>
          <a:p>
            <a:r>
              <a:rPr lang="zh-CN" altLang="zh-CN"/>
              <a:t>At a minimum, indicate when a dependence may be present</a:t>
            </a:r>
            <a:endParaRPr lang="zh-CN" altLang="zh-CN"/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The Potential Advantages of VLIW</a:t>
            </a:r>
            <a:endParaRPr lang="zh-CN" altLang="zh-CN"/>
          </a:p>
        </p:txBody>
      </p:sp>
      <p:sp>
        <p:nvSpPr>
          <p:cNvPr id="10243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Simpler hardware</a:t>
            </a:r>
            <a:endParaRPr lang="zh-CN" altLang="zh-CN"/>
          </a:p>
          <a:p>
            <a:r>
              <a:rPr lang="zh-CN" altLang="zh-CN"/>
              <a:t>Still exhibiting good performance through extensive compiler optimization</a:t>
            </a:r>
            <a:endParaRPr lang="zh-CN" altLang="zh-CN"/>
          </a:p>
          <a:p>
            <a:r>
              <a:rPr lang="zh-CN" altLang="zh-CN"/>
              <a:t>The VLIW organization</a:t>
            </a:r>
            <a:endParaRPr lang="zh-CN" altLang="zh-CN"/>
          </a:p>
          <a:p>
            <a:pPr lvl="1"/>
            <a:r>
              <a:rPr lang="zh-CN" altLang="zh-CN"/>
              <a:t>Uses multiple independent units</a:t>
            </a:r>
            <a:endParaRPr lang="zh-CN" altLang="zh-CN"/>
          </a:p>
          <a:p>
            <a:pPr lvl="1"/>
            <a:r>
              <a:rPr lang="zh-CN" altLang="zh-CN"/>
              <a:t>Packages the multiple operations into one long instruction word</a:t>
            </a:r>
            <a:endParaRPr lang="zh-CN" altLang="zh-CN"/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The VLIW Instructions</a:t>
            </a:r>
            <a:endParaRPr lang="zh-CN" altLang="zh-CN"/>
          </a:p>
        </p:txBody>
      </p:sp>
      <p:sp>
        <p:nvSpPr>
          <p:cNvPr id="11267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A VLIW instruction would have a set of fields for each functional unit</a:t>
            </a:r>
            <a:endParaRPr lang="zh-CN" altLang="zh-CN"/>
          </a:p>
          <a:p>
            <a:pPr lvl="1"/>
            <a:r>
              <a:rPr lang="zh-CN" altLang="zh-CN"/>
              <a:t>Perhaps 16 to 24 bits per unit</a:t>
            </a:r>
            <a:endParaRPr lang="zh-CN" altLang="zh-CN"/>
          </a:p>
          <a:p>
            <a:r>
              <a:rPr lang="zh-CN" altLang="zh-CN"/>
              <a:t>It might include following seven units</a:t>
            </a:r>
            <a:endParaRPr lang="zh-CN" altLang="zh-CN"/>
          </a:p>
          <a:p>
            <a:pPr lvl="1"/>
            <a:r>
              <a:rPr lang="zh-CN" altLang="zh-CN"/>
              <a:t>Two integers</a:t>
            </a:r>
            <a:endParaRPr lang="zh-CN" altLang="zh-CN"/>
          </a:p>
          <a:p>
            <a:pPr lvl="1"/>
            <a:r>
              <a:rPr lang="zh-CN" altLang="zh-CN"/>
              <a:t>Two floating-points</a:t>
            </a:r>
            <a:endParaRPr lang="zh-CN" altLang="zh-CN"/>
          </a:p>
          <a:p>
            <a:pPr lvl="1"/>
            <a:r>
              <a:rPr lang="zh-CN" altLang="zh-CN"/>
              <a:t>Two memory references</a:t>
            </a:r>
            <a:endParaRPr lang="zh-CN" altLang="zh-CN"/>
          </a:p>
          <a:p>
            <a:pPr lvl="1"/>
            <a:r>
              <a:rPr lang="zh-CN" altLang="zh-CN"/>
              <a:t>A branch</a:t>
            </a:r>
            <a:endParaRPr lang="zh-CN" altLang="zh-CN"/>
          </a:p>
          <a:p>
            <a:r>
              <a:rPr lang="zh-CN" altLang="zh-CN"/>
              <a:t>An instruction length from 112 to 168 bits</a:t>
            </a:r>
            <a:endParaRPr lang="zh-CN" altLang="zh-CN"/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357190" y="365126"/>
            <a:ext cx="7947422" cy="1127919"/>
          </a:xfrm>
        </p:spPr>
        <p:txBody>
          <a:bodyPr>
            <a:normAutofit/>
          </a:bodyPr>
          <a:lstStyle/>
          <a:p>
            <a:r>
              <a:rPr lang="zh-CN" altLang="zh-CN" dirty="0"/>
              <a:t>Five Primary Approaches for Multiple-issue</a:t>
            </a:r>
            <a:endParaRPr lang="zh-CN" altLang="zh-CN" dirty="0"/>
          </a:p>
        </p:txBody>
      </p:sp>
      <p:graphicFrame>
        <p:nvGraphicFramePr>
          <p:cNvPr id="32771" name="Group 3"/>
          <p:cNvGraphicFramePr>
            <a:graphicFrameLocks noGrp="true"/>
          </p:cNvGraphicFramePr>
          <p:nvPr>
            <p:ph idx="1"/>
          </p:nvPr>
        </p:nvGraphicFramePr>
        <p:xfrm>
          <a:off x="357188" y="1571625"/>
          <a:ext cx="8412738" cy="4916489"/>
        </p:xfrm>
        <a:graphic>
          <a:graphicData uri="http://schemas.openxmlformats.org/drawingml/2006/table">
            <a:tbl>
              <a:tblPr/>
              <a:tblGrid>
                <a:gridCol w="1446071"/>
                <a:gridCol w="1102915"/>
                <a:gridCol w="1171546"/>
                <a:gridCol w="1382256"/>
                <a:gridCol w="1757922"/>
                <a:gridCol w="1552028"/>
              </a:tblGrid>
              <a:tr h="573396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Common name</a:t>
                      </a: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Issue structure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Hazard detection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Scheduling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Distinguishing characteristic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Examples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</a:tr>
              <a:tr h="816926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Superscalar (static)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dynamic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hardware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static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in-order execution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Sun UltraSPARC II/III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3396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Superscalar (dynamic)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dynamic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hardware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dynamic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some out-of-order execution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IBM Power2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63172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Superscalar (speculative)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dynamic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hardware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dynamic with speculation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out-of-order execution with speculation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Intel P4, i3/i5/i7, 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MIPS R10K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IBM Power6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0998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VLIW/LIW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static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software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static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no hazards between issue packets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Trimedia, i860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68601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EPIC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mostly static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mostly software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mostly static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explicit dependences marked by compiler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Itanium</a:t>
                      </a: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>
          <a:xfrm>
            <a:off x="628650" y="6488119"/>
            <a:ext cx="2057400" cy="365125"/>
          </a:xfrm>
        </p:spPr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>
          <a:xfrm>
            <a:off x="3028950" y="6488119"/>
            <a:ext cx="3086100" cy="365125"/>
          </a:xfrm>
        </p:spPr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>
          <a:xfrm>
            <a:off x="6457950" y="6488119"/>
            <a:ext cx="2057400" cy="365125"/>
          </a:xfrm>
        </p:spPr>
        <p:txBody>
          <a:bodyPr/>
          <a:lstStyle/>
          <a:p>
            <a:fld id="{12383CCA-3528-4E10-B2F8-3CED56CE9A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Early VLIWs: Quite Rigid</a:t>
            </a:r>
            <a:endParaRPr lang="zh-CN" altLang="zh-CN"/>
          </a:p>
        </p:txBody>
      </p:sp>
      <p:sp>
        <p:nvSpPr>
          <p:cNvPr id="12291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The hardware simply sends the appropriate fields to the FUs</a:t>
            </a:r>
            <a:endParaRPr lang="zh-CN" altLang="zh-CN"/>
          </a:p>
          <a:p>
            <a:r>
              <a:rPr lang="zh-CN" altLang="zh-CN"/>
              <a:t>The compiler is responsible for </a:t>
            </a:r>
            <a:endParaRPr lang="zh-CN" altLang="zh-CN"/>
          </a:p>
          <a:p>
            <a:pPr lvl="1"/>
            <a:r>
              <a:rPr lang="zh-CN" altLang="zh-CN"/>
              <a:t>Keeping each FU is busy for each cycle</a:t>
            </a:r>
            <a:endParaRPr lang="zh-CN" altLang="zh-CN"/>
          </a:p>
          <a:p>
            <a:pPr lvl="1"/>
            <a:r>
              <a:rPr lang="zh-CN" altLang="zh-CN"/>
              <a:t>Putting in a NOP for any unit that has no work to do</a:t>
            </a:r>
            <a:endParaRPr lang="zh-CN" altLang="zh-CN"/>
          </a:p>
          <a:p>
            <a:r>
              <a:rPr lang="zh-CN" altLang="zh-CN"/>
              <a:t>Effectively required re-compile of programs for different versions of the hardware</a:t>
            </a:r>
            <a:endParaRPr lang="zh-CN" altLang="zh-CN"/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Recent Architectures</a:t>
            </a:r>
            <a:endParaRPr lang="zh-CN" altLang="zh-CN"/>
          </a:p>
        </p:txBody>
      </p:sp>
      <p:sp>
        <p:nvSpPr>
          <p:cNvPr id="13315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Still requiring the compiler to do most of the work of finding and scheduling instructions for parallel execution</a:t>
            </a:r>
            <a:endParaRPr lang="zh-CN" altLang="zh-CN"/>
          </a:p>
          <a:p>
            <a:r>
              <a:rPr lang="zh-CN" altLang="zh-CN"/>
              <a:t>Being pursued for desktop and server markets</a:t>
            </a:r>
            <a:endParaRPr lang="zh-CN" altLang="zh-CN"/>
          </a:p>
          <a:p>
            <a:pPr lvl="1"/>
            <a:r>
              <a:rPr lang="zh-CN" altLang="zh-CN"/>
              <a:t>Transmeta (bankrupt) Crusoe (The hero of the England writer Defoe’s Robinson Crusoe)</a:t>
            </a:r>
            <a:endParaRPr lang="zh-CN" altLang="zh-CN"/>
          </a:p>
          <a:p>
            <a:pPr lvl="1"/>
            <a:r>
              <a:rPr lang="zh-CN" altLang="zh-CN"/>
              <a:t>Intel Itanium</a:t>
            </a:r>
            <a:endParaRPr lang="zh-CN" altLang="zh-CN"/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A VLIW Example</a:t>
            </a:r>
            <a:endParaRPr lang="zh-CN" altLang="zh-CN"/>
          </a:p>
        </p:txBody>
      </p:sp>
      <p:sp>
        <p:nvSpPr>
          <p:cNvPr id="14339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Scheduling the loop for a VLIW machine with</a:t>
            </a:r>
            <a:endParaRPr lang="zh-CN" altLang="zh-CN"/>
          </a:p>
          <a:p>
            <a:pPr lvl="1"/>
            <a:r>
              <a:rPr lang="zh-CN" altLang="zh-CN"/>
              <a:t>Two memory references</a:t>
            </a:r>
            <a:endParaRPr lang="zh-CN" altLang="zh-CN"/>
          </a:p>
          <a:p>
            <a:pPr lvl="1"/>
            <a:r>
              <a:rPr lang="zh-CN" altLang="zh-CN"/>
              <a:t>Two FP operations</a:t>
            </a:r>
            <a:endParaRPr lang="zh-CN" altLang="zh-CN"/>
          </a:p>
          <a:p>
            <a:pPr lvl="1"/>
            <a:r>
              <a:rPr lang="zh-CN" altLang="zh-CN"/>
              <a:t>One integer/branch operation</a:t>
            </a:r>
            <a:endParaRPr lang="zh-CN" altLang="zh-CN"/>
          </a:p>
          <a:p>
            <a:r>
              <a:rPr lang="zh-CN" altLang="zh-CN"/>
              <a:t>Gives us the following code sequence:</a:t>
            </a:r>
            <a:endParaRPr lang="zh-CN" altLang="zh-CN"/>
          </a:p>
          <a:p>
            <a:pPr lvl="1"/>
            <a:r>
              <a:rPr lang="zh-CN" altLang="zh-CN"/>
              <a:t>Loop x[i] = x[i] + s</a:t>
            </a:r>
            <a:endParaRPr lang="zh-CN" altLang="zh-CN"/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The VLIW Example Code</a:t>
            </a:r>
            <a:endParaRPr lang="zh-CN" altLang="zh-CN"/>
          </a:p>
        </p:txBody>
      </p:sp>
      <p:sp>
        <p:nvSpPr>
          <p:cNvPr id="15363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zh-CN" altLang="zh-CN" dirty="0"/>
              <a:t>Loop:	L.D		F0,0(R1)</a:t>
            </a:r>
            <a:endParaRPr lang="zh-CN" altLang="zh-CN" dirty="0"/>
          </a:p>
          <a:p>
            <a:pPr marL="457200" lvl="1" indent="0">
              <a:buNone/>
            </a:pPr>
            <a:r>
              <a:rPr lang="zh-CN" altLang="zh-CN" dirty="0"/>
              <a:t>		ADD.D	</a:t>
            </a:r>
            <a:r>
              <a:rPr lang="en-US" altLang="zh-CN" dirty="0"/>
              <a:t>	</a:t>
            </a:r>
            <a:r>
              <a:rPr lang="zh-CN" altLang="zh-CN" dirty="0"/>
              <a:t>F4,F0,F2</a:t>
            </a:r>
            <a:endParaRPr lang="zh-CN" altLang="zh-CN" dirty="0"/>
          </a:p>
          <a:p>
            <a:pPr marL="457200" lvl="1" indent="0">
              <a:buNone/>
            </a:pPr>
            <a:r>
              <a:rPr lang="zh-CN" altLang="zh-CN" dirty="0"/>
              <a:t>		S.D		F4,0(R1)</a:t>
            </a:r>
            <a:endParaRPr lang="zh-CN" altLang="zh-CN" dirty="0"/>
          </a:p>
          <a:p>
            <a:pPr marL="457200" lvl="1" indent="0">
              <a:buNone/>
            </a:pPr>
            <a:r>
              <a:rPr lang="zh-CN" altLang="zh-CN" dirty="0"/>
              <a:t>		DADDUI	R1,R1,#-8</a:t>
            </a:r>
            <a:endParaRPr lang="zh-CN" altLang="zh-CN" dirty="0"/>
          </a:p>
          <a:p>
            <a:pPr marL="457200" lvl="1" indent="0">
              <a:buNone/>
            </a:pPr>
            <a:r>
              <a:rPr lang="zh-CN" altLang="zh-CN" dirty="0"/>
              <a:t>		BNE		R1,R2,Loop</a:t>
            </a:r>
            <a:endParaRPr lang="zh-CN" altLang="zh-CN" dirty="0"/>
          </a:p>
          <a:p>
            <a:endParaRPr lang="zh-CN" altLang="zh-CN" dirty="0"/>
          </a:p>
          <a:p>
            <a:r>
              <a:rPr lang="zh-CN" altLang="zh-CN" dirty="0"/>
              <a:t>The loop has been unrolled to make seven copies of the body</a:t>
            </a:r>
            <a:endParaRPr lang="zh-CN" altLang="zh-CN" dirty="0"/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The VLIW Example Execution</a:t>
            </a:r>
            <a:endParaRPr lang="zh-CN" altLang="zh-CN"/>
          </a:p>
        </p:txBody>
      </p:sp>
      <p:graphicFrame>
        <p:nvGraphicFramePr>
          <p:cNvPr id="16388" name="Group 4"/>
          <p:cNvGraphicFramePr>
            <a:graphicFrameLocks noGrp="true"/>
          </p:cNvGraphicFramePr>
          <p:nvPr>
            <p:ph idx="1"/>
          </p:nvPr>
        </p:nvGraphicFramePr>
        <p:xfrm>
          <a:off x="628650" y="1825625"/>
          <a:ext cx="7887355" cy="2789088"/>
        </p:xfrm>
        <a:graphic>
          <a:graphicData uri="http://schemas.openxmlformats.org/drawingml/2006/table">
            <a:tbl>
              <a:tblPr/>
              <a:tblGrid>
                <a:gridCol w="1447200"/>
                <a:gridCol w="1372695"/>
                <a:gridCol w="1649267"/>
                <a:gridCol w="1645880"/>
                <a:gridCol w="1772313"/>
              </a:tblGrid>
              <a:tr h="278695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Mem Ref1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74" marR="65474" marT="36515" marB="3651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Mem Ref2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74" marR="65474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FP1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74" marR="65474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FP2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74" marR="65474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Int/branch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74" marR="65474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</a:tr>
              <a:tr h="278695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L.D F0,0(R1)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74" marR="65474" marT="36515" marB="3651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L.D F6,-8(R1)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74" marR="65474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74" marR="65474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74" marR="65474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74" marR="65474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76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L.D F10,-16(R1)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74" marR="65474" marT="36515" marB="3651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L.D F14,-24(R1)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74" marR="65474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74" marR="65474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74" marR="65474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74" marR="65474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8695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L.D F18,-32(R1)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74" marR="65474" marT="36515" marB="3651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L.D F22,-40(R1)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74" marR="65474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ADD.D F4,F0,F2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74" marR="65474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ADD.D F8,F6,F2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74" marR="65474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74" marR="65474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8695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L.D F26,-48(R1)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74" marR="65474" marT="36515" marB="3651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74" marR="65474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ADD.D F12,F10,F2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74" marR="65474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ADD.D F16,F14,F2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74" marR="65474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74" marR="65474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8695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74" marR="65474" marT="36515" marB="3651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74" marR="65474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ADD.D F20,F18,F2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74" marR="65474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ADD.D F24,F22,F2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74" marR="65474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74" marR="65474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8695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S.D F4,0(R1)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74" marR="65474" marT="36515" marB="3651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S.D F8,-8(R1)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74" marR="65474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ADD.D F28,F26,F2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74" marR="65474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74" marR="65474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74" marR="65474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76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S.D F12,-16(R1)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74" marR="65474" marT="36515" marB="3651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S.D F16,-24(R1)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74" marR="65474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74" marR="65474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74" marR="65474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DADDUI R1,R1,#-56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74" marR="65474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8695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S.D F20,24(R1)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74" marR="65474" marT="36515" marB="3651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S.D F24,16(R1)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74" marR="65474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74" marR="65474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74" marR="65474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74" marR="65474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8695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S.D F28,8(R1)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74" marR="65474" marT="36515" marB="3651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74" marR="65474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74" marR="65474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74" marR="65474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BNE R1,R2,Loop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74" marR="65474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387" name="Rectangle 3"/>
          <p:cNvSpPr>
            <a:spLocks noGrp="true" noChangeArrowheads="true"/>
          </p:cNvSpPr>
          <p:nvPr>
            <p:ph type="body" sz="half" idx="4294967295"/>
          </p:nvPr>
        </p:nvSpPr>
        <p:spPr>
          <a:xfrm>
            <a:off x="627994" y="4749649"/>
            <a:ext cx="7887355" cy="1698776"/>
          </a:xfrm>
        </p:spPr>
        <p:txBody>
          <a:bodyPr/>
          <a:lstStyle/>
          <a:p>
            <a:r>
              <a:rPr lang="zh-CN" altLang="zh-CN" dirty="0"/>
              <a:t>7 results in 9 cycles, or 1.29 cycles per result</a:t>
            </a:r>
            <a:endParaRPr lang="zh-CN" altLang="zh-CN" dirty="0"/>
          </a:p>
          <a:p>
            <a:r>
              <a:rPr lang="zh-CN" altLang="zh-CN" dirty="0"/>
              <a:t>The issue rate is 23 operations in 9 clock cycles</a:t>
            </a:r>
            <a:endParaRPr lang="en-US" altLang="zh-CN" dirty="0"/>
          </a:p>
          <a:p>
            <a:pPr lvl="1"/>
            <a:r>
              <a:rPr lang="zh-CN" altLang="zh-CN" dirty="0"/>
              <a:t>2.5 operations/cycle</a:t>
            </a:r>
            <a:endParaRPr lang="zh-CN" altLang="zh-CN" dirty="0"/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The VLIW Example Performance</a:t>
            </a:r>
            <a:endParaRPr lang="zh-CN" altLang="zh-CN"/>
          </a:p>
        </p:txBody>
      </p:sp>
      <p:sp>
        <p:nvSpPr>
          <p:cNvPr id="17411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1.29 cycles per result</a:t>
            </a:r>
            <a:endParaRPr lang="zh-CN" altLang="zh-CN"/>
          </a:p>
          <a:p>
            <a:pPr lvl="1"/>
            <a:r>
              <a:rPr lang="zh-CN" altLang="zh-CN"/>
              <a:t>Nearly twice as fast as the two-issue static superscalar (2.4 clock cycles per element, see F4.2/p313)</a:t>
            </a:r>
            <a:endParaRPr lang="zh-CN" altLang="zh-CN"/>
          </a:p>
          <a:p>
            <a:r>
              <a:rPr lang="zh-CN" altLang="zh-CN"/>
              <a:t>2.5 operations per cycle</a:t>
            </a:r>
            <a:endParaRPr lang="zh-CN" altLang="zh-CN"/>
          </a:p>
          <a:p>
            <a:pPr lvl="1"/>
            <a:r>
              <a:rPr lang="zh-CN" altLang="zh-CN"/>
              <a:t>The efficiency, the used slots, is about 51% (23/45)</a:t>
            </a:r>
            <a:endParaRPr lang="zh-CN" altLang="zh-CN"/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The Registers in VLIW Example</a:t>
            </a:r>
            <a:endParaRPr lang="zh-CN" altLang="zh-CN"/>
          </a:p>
        </p:txBody>
      </p:sp>
      <p:sp>
        <p:nvSpPr>
          <p:cNvPr id="18435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It requires a larger number of registers than MIPS would normally use</a:t>
            </a:r>
            <a:endParaRPr lang="zh-CN" altLang="zh-CN"/>
          </a:p>
          <a:p>
            <a:pPr lvl="1"/>
            <a:r>
              <a:rPr lang="zh-CN" altLang="zh-CN"/>
              <a:t>2*7+1=15 FP regs</a:t>
            </a:r>
            <a:endParaRPr lang="zh-CN" altLang="zh-CN"/>
          </a:p>
          <a:p>
            <a:r>
              <a:rPr lang="zh-CN" altLang="zh-CN"/>
              <a:t>The base MIPS use only 3 (2*1+1) FP registers</a:t>
            </a:r>
            <a:endParaRPr lang="zh-CN" altLang="zh-CN"/>
          </a:p>
          <a:p>
            <a:pPr lvl="1"/>
            <a:r>
              <a:rPr lang="zh-CN" altLang="zh-CN"/>
              <a:t>See the code in p305</a:t>
            </a:r>
            <a:endParaRPr lang="zh-CN" altLang="zh-CN"/>
          </a:p>
          <a:p>
            <a:r>
              <a:rPr lang="zh-CN" altLang="zh-CN"/>
              <a:t>In the superscalar example 11 (2*5+1) registers were needed</a:t>
            </a:r>
            <a:endParaRPr lang="zh-CN" altLang="zh-CN"/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357190" y="365126"/>
            <a:ext cx="7947422" cy="1127919"/>
          </a:xfrm>
        </p:spPr>
        <p:txBody>
          <a:bodyPr/>
          <a:lstStyle/>
          <a:p>
            <a:r>
              <a:rPr lang="zh-CN" altLang="zh-CN"/>
              <a:t>The VLIW without Empty Issue</a:t>
            </a:r>
            <a:endParaRPr lang="zh-CN" altLang="zh-CN"/>
          </a:p>
        </p:txBody>
      </p:sp>
      <p:graphicFrame>
        <p:nvGraphicFramePr>
          <p:cNvPr id="19460" name="Group 4"/>
          <p:cNvGraphicFramePr>
            <a:graphicFrameLocks noGrp="true"/>
          </p:cNvGraphicFramePr>
          <p:nvPr>
            <p:ph idx="1"/>
          </p:nvPr>
        </p:nvGraphicFramePr>
        <p:xfrm>
          <a:off x="357188" y="1571626"/>
          <a:ext cx="8429623" cy="2440350"/>
        </p:xfrm>
        <a:graphic>
          <a:graphicData uri="http://schemas.openxmlformats.org/drawingml/2006/table">
            <a:tbl>
              <a:tblPr/>
              <a:tblGrid>
                <a:gridCol w="1482755"/>
                <a:gridCol w="1327119"/>
                <a:gridCol w="1773515"/>
                <a:gridCol w="1696300"/>
                <a:gridCol w="2149934"/>
              </a:tblGrid>
              <a:tr h="258340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Mem Ref1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Mem Ref2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FP1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FP2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Int/branch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</a:tr>
              <a:tr h="258340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L.D F0,0(R1)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L.D F6,-8(R1)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9331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L.D F10,-16(R1)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340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ADD.D F4,F0,F2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ADD.D F8,F6,F2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340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ADD.D F12,F10,F2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340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DADDUI R1,R1,#-24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340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S.D F4,24(R1)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S.D F8,16(R1)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9331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S.D F12,8(R1)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340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BNE R1,R2,Loop</a:t>
                      </a:r>
                      <a:endParaRPr kumimoji="0" lang="zh-CN" altLang="zh-CN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>
          <a:xfrm>
            <a:off x="628650" y="6488119"/>
            <a:ext cx="2057400" cy="365125"/>
          </a:xfrm>
        </p:spPr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>
          <a:xfrm>
            <a:off x="3028950" y="6488119"/>
            <a:ext cx="3086100" cy="365125"/>
          </a:xfrm>
        </p:spPr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>
          <a:xfrm>
            <a:off x="6457950" y="6488119"/>
            <a:ext cx="2057400" cy="365125"/>
          </a:xfrm>
        </p:spPr>
        <p:txBody>
          <a:bodyPr/>
          <a:lstStyle/>
          <a:p>
            <a:fld id="{12383CCA-3528-4E10-B2F8-3CED56CE9A7B}" type="slidenum">
              <a:rPr lang="zh-CN" altLang="en-US" smtClean="0"/>
            </a:fld>
            <a:endParaRPr lang="zh-CN" altLang="en-US"/>
          </a:p>
        </p:txBody>
      </p:sp>
      <p:sp>
        <p:nvSpPr>
          <p:cNvPr id="19459" name="Rectangle 3"/>
          <p:cNvSpPr>
            <a:spLocks noGrp="true" noChangeArrowheads="true"/>
          </p:cNvSpPr>
          <p:nvPr>
            <p:ph idx="13"/>
          </p:nvPr>
        </p:nvSpPr>
        <p:spPr>
          <a:xfrm>
            <a:off x="357188" y="4039883"/>
            <a:ext cx="8429625" cy="2408317"/>
          </a:xfrm>
        </p:spPr>
        <p:txBody>
          <a:bodyPr/>
          <a:lstStyle/>
          <a:p>
            <a:r>
              <a:rPr lang="zh-CN" altLang="zh-CN" dirty="0"/>
              <a:t>3 results in 8 cycles, or 2.66 cycles per result</a:t>
            </a:r>
            <a:endParaRPr lang="zh-CN" altLang="zh-CN" dirty="0"/>
          </a:p>
          <a:p>
            <a:r>
              <a:rPr lang="zh-CN" altLang="zh-CN" dirty="0"/>
              <a:t>Efficiency of operation slot: 11/40 = 27.5%</a:t>
            </a:r>
            <a:endParaRPr lang="zh-CN" altLang="zh-CN" dirty="0"/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The VLIW without Empty FP-op</a:t>
            </a:r>
            <a:endParaRPr lang="zh-CN" altLang="zh-CN"/>
          </a:p>
        </p:txBody>
      </p:sp>
      <p:graphicFrame>
        <p:nvGraphicFramePr>
          <p:cNvPr id="20484" name="Group 4"/>
          <p:cNvGraphicFramePr>
            <a:graphicFrameLocks noGrp="true"/>
          </p:cNvGraphicFramePr>
          <p:nvPr>
            <p:ph idx="1"/>
          </p:nvPr>
        </p:nvGraphicFramePr>
        <p:xfrm>
          <a:off x="357188" y="1571625"/>
          <a:ext cx="8429624" cy="3113951"/>
        </p:xfrm>
        <a:graphic>
          <a:graphicData uri="http://schemas.openxmlformats.org/drawingml/2006/table">
            <a:tbl>
              <a:tblPr/>
              <a:tblGrid>
                <a:gridCol w="1482755"/>
                <a:gridCol w="1475516"/>
                <a:gridCol w="1773515"/>
                <a:gridCol w="1768689"/>
                <a:gridCol w="1929149"/>
              </a:tblGrid>
              <a:tr h="283545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Mem Ref1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Mem Ref2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FP1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FP2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Int/branch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</a:tr>
              <a:tr h="28228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L.D F0,0(R1)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L.D F6,-8(R1)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3545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L.D F10,-16(R1)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L.D F14,-24(R1)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28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L.D F18,-32(R1)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L.D F22,-40(R1)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ADD.D F4,F0,F2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ADD.D F8,F6,F2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3545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L.D F26,-48(R1)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L.D F30,-56(R1)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ADD.D F12,F10,F2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ADD.D F16,F14,F2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3545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L.D F34,-64(R1)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L.D F38,-72(R1)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ADD.D F20,F18,F2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ADD.D F24,F22,F2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DADDUI R1,R1,#-80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28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S.D F4,80(R1)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S.D F8,72(R1)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ADD.D F28,F26,F2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ADD.D F32,F30,F2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3545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S.D F12,64(R1)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S.D F16,56(R1)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ADD.D F36,F34,F2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ADD.D F40,F38,F2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3545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S.D F20,48(R1)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S.D F20,40(R1)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28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S.D F20,32(R1)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S.D F20,24(R1)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3545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S.D F20,16(R1)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S.D F20,8(R1)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BNE R1,R2,Loop</a:t>
                      </a: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</a:fld>
            <a:endParaRPr lang="zh-CN" altLang="en-US"/>
          </a:p>
        </p:txBody>
      </p:sp>
      <p:sp>
        <p:nvSpPr>
          <p:cNvPr id="20483" name="Rectangle 3"/>
          <p:cNvSpPr>
            <a:spLocks noGrp="true" noChangeArrowheads="true"/>
          </p:cNvSpPr>
          <p:nvPr>
            <p:ph idx="13"/>
          </p:nvPr>
        </p:nvSpPr>
        <p:spPr>
          <a:xfrm>
            <a:off x="357188" y="4764156"/>
            <a:ext cx="8429625" cy="1684044"/>
          </a:xfrm>
        </p:spPr>
        <p:txBody>
          <a:bodyPr>
            <a:normAutofit/>
          </a:bodyPr>
          <a:lstStyle/>
          <a:p>
            <a:r>
              <a:rPr lang="zh-CN" altLang="zh-CN" sz="3200" dirty="0"/>
              <a:t>10 results in 10 cycles with 42 FP registers (if available), or 1.00 cycles per result</a:t>
            </a:r>
            <a:endParaRPr lang="zh-CN" altLang="zh-CN" sz="3200" dirty="0"/>
          </a:p>
          <a:p>
            <a:r>
              <a:rPr lang="zh-CN" altLang="zh-CN" sz="3200" dirty="0"/>
              <a:t>Efficiency of operation slot: 36/50 =72%</a:t>
            </a:r>
            <a:endParaRPr lang="zh-CN" altLang="zh-CN" sz="3200" dirty="0"/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Problems Of VLIW</a:t>
            </a:r>
            <a:endParaRPr lang="zh-CN" altLang="zh-CN"/>
          </a:p>
        </p:txBody>
      </p:sp>
      <p:sp>
        <p:nvSpPr>
          <p:cNvPr id="21507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The technical problems</a:t>
            </a:r>
            <a:endParaRPr lang="zh-CN" altLang="zh-CN"/>
          </a:p>
          <a:p>
            <a:pPr lvl="1"/>
            <a:r>
              <a:rPr lang="zh-CN" altLang="zh-CN"/>
              <a:t>The increase in code size</a:t>
            </a:r>
            <a:endParaRPr lang="zh-CN" altLang="zh-CN"/>
          </a:p>
          <a:p>
            <a:pPr lvl="1"/>
            <a:r>
              <a:rPr lang="zh-CN" altLang="zh-CN"/>
              <a:t>And the limitations of lock-step operation</a:t>
            </a:r>
            <a:endParaRPr lang="zh-CN" altLang="zh-CN"/>
          </a:p>
          <a:p>
            <a:r>
              <a:rPr lang="zh-CN" altLang="zh-CN"/>
              <a:t>A major logistical problem</a:t>
            </a:r>
            <a:endParaRPr lang="zh-CN" altLang="zh-CN"/>
          </a:p>
          <a:p>
            <a:pPr lvl="1"/>
            <a:r>
              <a:rPr lang="zh-CN" altLang="zh-CN"/>
              <a:t>Binary code compatibility</a:t>
            </a:r>
            <a:endParaRPr lang="zh-CN" altLang="zh-CN"/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Statically-scheduled Superscalar</a:t>
            </a:r>
            <a:endParaRPr lang="zh-CN" altLang="zh-CN"/>
          </a:p>
        </p:txBody>
      </p:sp>
      <p:sp>
        <p:nvSpPr>
          <p:cNvPr id="33795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Instructions issue in order </a:t>
            </a:r>
            <a:endParaRPr lang="zh-CN" altLang="zh-CN"/>
          </a:p>
          <a:p>
            <a:r>
              <a:rPr lang="zh-CN" altLang="zh-CN"/>
              <a:t>All pipeline hazards are checked</a:t>
            </a:r>
            <a:endParaRPr lang="zh-CN" altLang="zh-CN"/>
          </a:p>
          <a:p>
            <a:pPr lvl="1"/>
            <a:r>
              <a:rPr lang="zh-CN" altLang="zh-CN"/>
              <a:t>At issue time</a:t>
            </a:r>
            <a:endParaRPr lang="zh-CN" altLang="zh-CN"/>
          </a:p>
          <a:p>
            <a:pPr lvl="1"/>
            <a:r>
              <a:rPr lang="zh-CN" altLang="zh-CN"/>
              <a:t>By the pipeline control logic </a:t>
            </a:r>
            <a:endParaRPr lang="zh-CN" altLang="zh-CN"/>
          </a:p>
          <a:p>
            <a:pPr lvl="1"/>
            <a:r>
              <a:rPr lang="zh-CN" altLang="zh-CN"/>
              <a:t>Among the instructions being issued in a given clock cycle</a:t>
            </a:r>
            <a:endParaRPr lang="zh-CN" altLang="zh-CN"/>
          </a:p>
          <a:p>
            <a:pPr lvl="1"/>
            <a:r>
              <a:rPr lang="zh-CN" altLang="zh-CN"/>
              <a:t>Among the issuing instructions all still in execution</a:t>
            </a:r>
            <a:endParaRPr lang="zh-CN" altLang="zh-CN"/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Two Reasons to Increase Code Size</a:t>
            </a:r>
            <a:endParaRPr lang="zh-CN" altLang="zh-CN"/>
          </a:p>
        </p:txBody>
      </p:sp>
      <p:sp>
        <p:nvSpPr>
          <p:cNvPr id="22531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A vast amount of independent operations</a:t>
            </a:r>
            <a:endParaRPr lang="zh-CN" altLang="zh-CN"/>
          </a:p>
          <a:p>
            <a:pPr lvl="1"/>
            <a:r>
              <a:rPr lang="zh-CN" altLang="zh-CN"/>
              <a:t>Generating operations in a straight-line code fragment requires ambitiously unrolling loops</a:t>
            </a:r>
            <a:endParaRPr lang="zh-CN" altLang="zh-CN"/>
          </a:p>
          <a:p>
            <a:pPr lvl="1"/>
            <a:r>
              <a:rPr lang="zh-CN" altLang="zh-CN"/>
              <a:t>&gt;Exploiting large amounts of ILP </a:t>
            </a:r>
            <a:endParaRPr lang="zh-CN" altLang="zh-CN"/>
          </a:p>
          <a:p>
            <a:r>
              <a:rPr lang="zh-CN" altLang="zh-CN"/>
              <a:t>Low efficiency usage of FUs</a:t>
            </a:r>
            <a:endParaRPr lang="zh-CN" altLang="zh-CN"/>
          </a:p>
          <a:p>
            <a:pPr lvl="1"/>
            <a:r>
              <a:rPr lang="zh-CN" altLang="zh-CN"/>
              <a:t>The unused functional units translate to wasted bits in the instruction encoding </a:t>
            </a:r>
            <a:endParaRPr lang="zh-CN" altLang="zh-CN"/>
          </a:p>
          <a:p>
            <a:pPr lvl="1"/>
            <a:r>
              <a:rPr lang="zh-CN" altLang="zh-CN"/>
              <a:t>In previous example, about 51% of the functional units were used</a:t>
            </a:r>
            <a:endParaRPr lang="zh-CN" altLang="zh-CN"/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Decrease VLIW Code Size</a:t>
            </a:r>
            <a:endParaRPr lang="zh-CN" altLang="zh-CN"/>
          </a:p>
        </p:txBody>
      </p:sp>
      <p:sp>
        <p:nvSpPr>
          <p:cNvPr id="23555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Set one large immediate field for use by any functional unit</a:t>
            </a:r>
            <a:endParaRPr lang="zh-CN" altLang="zh-CN"/>
          </a:p>
          <a:p>
            <a:r>
              <a:rPr lang="zh-CN" altLang="zh-CN"/>
              <a:t>Compress the instructions in main memory and expand them when they are read into the cache or are decoded</a:t>
            </a:r>
            <a:endParaRPr lang="zh-CN" altLang="zh-CN"/>
          </a:p>
          <a:p>
            <a:pPr lvl="1"/>
            <a:r>
              <a:rPr lang="zh-CN" altLang="zh-CN"/>
              <a:t>By hardware</a:t>
            </a:r>
            <a:endParaRPr lang="zh-CN" altLang="zh-CN"/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VLIW’s Lock-step Operation</a:t>
            </a:r>
            <a:endParaRPr lang="zh-CN" altLang="zh-CN"/>
          </a:p>
        </p:txBody>
      </p:sp>
      <p:sp>
        <p:nvSpPr>
          <p:cNvPr id="24579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Lock-step: all the FUs must synchronize</a:t>
            </a:r>
            <a:endParaRPr lang="zh-CN" altLang="zh-CN"/>
          </a:p>
          <a:p>
            <a:r>
              <a:rPr lang="zh-CN" altLang="zh-CN"/>
              <a:t>There was no hazard detection hardware</a:t>
            </a:r>
            <a:endParaRPr lang="zh-CN" altLang="zh-CN"/>
          </a:p>
          <a:p>
            <a:r>
              <a:rPr lang="zh-CN" altLang="zh-CN"/>
              <a:t>A stall in any FU must cause the entire processor to stall</a:t>
            </a:r>
            <a:endParaRPr lang="zh-CN" altLang="zh-CN"/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Long Lock-step: Memory Reference</a:t>
            </a:r>
            <a:endParaRPr lang="zh-CN" altLang="zh-CN"/>
          </a:p>
        </p:txBody>
      </p:sp>
      <p:sp>
        <p:nvSpPr>
          <p:cNvPr id="25603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Predicting which data will encounter a cache stall and scheduling them is very difficult</a:t>
            </a:r>
            <a:endParaRPr lang="zh-CN" altLang="zh-CN"/>
          </a:p>
          <a:p>
            <a:r>
              <a:rPr lang="zh-CN" altLang="zh-CN"/>
              <a:t>As the issue rate and number of memory references becomes large, this synchronization restriction becomes unacceptable</a:t>
            </a:r>
            <a:endParaRPr lang="zh-CN" altLang="zh-CN"/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VLIW’s Lock-step Under H/W</a:t>
            </a:r>
            <a:endParaRPr lang="zh-CN" altLang="zh-CN"/>
          </a:p>
        </p:txBody>
      </p:sp>
      <p:sp>
        <p:nvSpPr>
          <p:cNvPr id="26627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/>
              <a:t>In more recent processors, the functional units operate more independently</a:t>
            </a:r>
            <a:endParaRPr lang="zh-CN" altLang="zh-CN" dirty="0"/>
          </a:p>
          <a:p>
            <a:r>
              <a:rPr lang="zh-CN" altLang="zh-CN" dirty="0"/>
              <a:t>The compiler is used to avoid hazards at issue time</a:t>
            </a:r>
            <a:endParaRPr lang="zh-CN" altLang="zh-CN" dirty="0"/>
          </a:p>
          <a:p>
            <a:r>
              <a:rPr lang="zh-CN" altLang="zh-CN" dirty="0"/>
              <a:t>Hardware checks allow for unsynchronized execution once instructions are issued</a:t>
            </a:r>
            <a:endParaRPr lang="zh-CN" altLang="zh-CN" dirty="0"/>
          </a:p>
          <a:p>
            <a:pPr lvl="1"/>
            <a:r>
              <a:rPr lang="zh-CN" altLang="zh-CN" dirty="0"/>
              <a:t>Dynamic VLIW approach</a:t>
            </a:r>
            <a:endParaRPr lang="zh-CN" altLang="zh-CN" dirty="0"/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Binary Code Compatibility</a:t>
            </a:r>
            <a:endParaRPr lang="zh-CN" altLang="zh-CN"/>
          </a:p>
        </p:txBody>
      </p:sp>
      <p:sp>
        <p:nvSpPr>
          <p:cNvPr id="27651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A VLIW code sequence is decided by</a:t>
            </a:r>
            <a:endParaRPr lang="zh-CN" altLang="zh-CN"/>
          </a:p>
          <a:p>
            <a:pPr lvl="1"/>
            <a:r>
              <a:rPr lang="zh-CN" altLang="zh-CN"/>
              <a:t>The instruction set</a:t>
            </a:r>
            <a:endParaRPr lang="zh-CN" altLang="zh-CN"/>
          </a:p>
          <a:p>
            <a:pPr lvl="1"/>
            <a:r>
              <a:rPr lang="zh-CN" altLang="zh-CN"/>
              <a:t>The detailed pipeline structure</a:t>
            </a:r>
            <a:endParaRPr lang="zh-CN" altLang="zh-CN"/>
          </a:p>
          <a:p>
            <a:pPr lvl="1"/>
            <a:r>
              <a:rPr lang="zh-CN" altLang="zh-CN"/>
              <a:t>FUs and their latencies </a:t>
            </a:r>
            <a:endParaRPr lang="zh-CN" altLang="zh-CN"/>
          </a:p>
          <a:p>
            <a:r>
              <a:rPr lang="zh-CN" altLang="zh-CN"/>
              <a:t>Different numbers of FUs and unit latencies require different versions of the code</a:t>
            </a:r>
            <a:endParaRPr lang="zh-CN" altLang="zh-CN"/>
          </a:p>
          <a:p>
            <a:pPr lvl="1"/>
            <a:r>
              <a:rPr lang="zh-CN" altLang="zh-CN"/>
              <a:t>The ability to run old binary files is an advantage of the superscalar</a:t>
            </a:r>
            <a:endParaRPr lang="zh-CN" altLang="zh-CN"/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Solution to Code Migration</a:t>
            </a:r>
            <a:endParaRPr lang="zh-CN" altLang="zh-CN"/>
          </a:p>
        </p:txBody>
      </p:sp>
      <p:sp>
        <p:nvSpPr>
          <p:cNvPr id="28675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Object-code translation or emulation</a:t>
            </a:r>
            <a:endParaRPr lang="zh-CN" altLang="zh-CN"/>
          </a:p>
          <a:p>
            <a:pPr lvl="1"/>
            <a:r>
              <a:rPr lang="zh-CN" altLang="zh-CN"/>
              <a:t>This technology is developing quickly and could play a significant role in future migration schemes</a:t>
            </a:r>
            <a:endParaRPr lang="zh-CN" altLang="zh-CN"/>
          </a:p>
          <a:p>
            <a:r>
              <a:rPr lang="zh-CN" altLang="zh-CN"/>
              <a:t>Temper the strictness</a:t>
            </a:r>
            <a:endParaRPr lang="zh-CN" altLang="zh-CN"/>
          </a:p>
          <a:p>
            <a:pPr lvl="1"/>
            <a:r>
              <a:rPr lang="zh-CN" altLang="zh-CN"/>
              <a:t>So that binary compatibility is still feasible</a:t>
            </a:r>
            <a:endParaRPr lang="zh-CN" altLang="zh-CN"/>
          </a:p>
          <a:p>
            <a:pPr lvl="1"/>
            <a:r>
              <a:rPr lang="zh-CN" altLang="zh-CN"/>
              <a:t>This approach is used in the IA-64</a:t>
            </a:r>
            <a:endParaRPr lang="zh-CN" altLang="zh-CN"/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The Future of VLIW </a:t>
            </a:r>
            <a:endParaRPr lang="zh-CN" altLang="zh-CN"/>
          </a:p>
        </p:txBody>
      </p:sp>
      <p:sp>
        <p:nvSpPr>
          <p:cNvPr id="29699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Some vendors are betting VLIW is the future</a:t>
            </a:r>
            <a:endParaRPr lang="zh-CN" altLang="zh-CN"/>
          </a:p>
          <a:p>
            <a:pPr lvl="1"/>
            <a:r>
              <a:rPr lang="zh-CN" altLang="zh-CN"/>
              <a:t>Intel/HP has stated that they will use VLIW-like for Merced core instead of the RISC core of the Pentium Pro, the Pentium II, III, and 4</a:t>
            </a:r>
            <a:endParaRPr lang="zh-CN" altLang="zh-CN"/>
          </a:p>
          <a:p>
            <a:pPr lvl="1"/>
            <a:r>
              <a:rPr lang="zh-CN" altLang="zh-CN"/>
              <a:t>Transmeta is using VLIW in the Crusoe microprocessors</a:t>
            </a:r>
            <a:endParaRPr lang="zh-CN" altLang="zh-CN"/>
          </a:p>
          <a:p>
            <a:r>
              <a:rPr lang="zh-CN" altLang="zh-CN"/>
              <a:t>Many now architectures use the features of VLIW, or use VLIW in calculate unit</a:t>
            </a:r>
            <a:endParaRPr lang="zh-CN" altLang="zh-CN"/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true" noChangeArrowheads="true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/>
              <a:t>Next ...</a:t>
            </a:r>
            <a:endParaRPr lang="zh-CN" altLang="zh-CN"/>
          </a:p>
        </p:txBody>
      </p:sp>
      <p:sp>
        <p:nvSpPr>
          <p:cNvPr id="72707" name="Rectangle 3"/>
          <p:cNvSpPr>
            <a:spLocks noGrp="true" noChangeArrowheads="true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zh-CN"/>
              <a:t>Branch  Target Buffer and</a:t>
            </a:r>
            <a:endParaRPr lang="zh-CN" altLang="zh-CN"/>
          </a:p>
          <a:p>
            <a:r>
              <a:rPr lang="zh-CN" altLang="zh-CN"/>
              <a:t>The Limitations of ILP</a:t>
            </a:r>
            <a:endParaRPr lang="zh-CN" altLang="zh-CN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Issue Packet</a:t>
            </a:r>
            <a:endParaRPr lang="zh-CN" altLang="zh-CN"/>
          </a:p>
        </p:txBody>
      </p:sp>
      <p:sp>
        <p:nvSpPr>
          <p:cNvPr id="34819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During instruction fetch the pipeline would receive a group of instructions (the issue packet) from the IF unit</a:t>
            </a:r>
            <a:endParaRPr lang="zh-CN" altLang="zh-CN"/>
          </a:p>
          <a:p>
            <a:pPr lvl="1"/>
            <a:r>
              <a:rPr lang="zh-CN" altLang="zh-CN"/>
              <a:t>It could potentially issue in one clock cycle</a:t>
            </a:r>
            <a:endParaRPr lang="zh-CN" altLang="zh-CN"/>
          </a:p>
          <a:p>
            <a:r>
              <a:rPr lang="zh-CN" altLang="zh-CN"/>
              <a:t>The ISSUE (dispatch) unit EXAMINES each instruction in the issue packet in program order</a:t>
            </a:r>
            <a:endParaRPr lang="zh-CN" altLang="zh-CN"/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Issue Checks</a:t>
            </a:r>
            <a:endParaRPr lang="zh-CN" altLang="zh-CN"/>
          </a:p>
        </p:txBody>
      </p:sp>
      <p:sp>
        <p:nvSpPr>
          <p:cNvPr id="35843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Sufficiently complex</a:t>
            </a:r>
            <a:endParaRPr lang="zh-CN" altLang="zh-CN"/>
          </a:p>
          <a:p>
            <a:pPr lvl="1"/>
            <a:r>
              <a:rPr lang="zh-CN" altLang="zh-CN"/>
              <a:t>Performing them in one cycle means the issue logic is the minimum clock length</a:t>
            </a:r>
            <a:endParaRPr lang="zh-CN" altLang="zh-CN"/>
          </a:p>
          <a:p>
            <a:pPr lvl="1"/>
            <a:r>
              <a:rPr lang="zh-CN" altLang="zh-CN"/>
              <a:t>Instruction issue is likely to be one limitation on the clock rate</a:t>
            </a:r>
            <a:endParaRPr lang="zh-CN" altLang="zh-CN"/>
          </a:p>
          <a:p>
            <a:r>
              <a:rPr lang="zh-CN" altLang="zh-CN"/>
              <a:t>Many statically and all dynamically scheduled superscalars split and pipelined issue stage</a:t>
            </a:r>
            <a:endParaRPr lang="zh-CN" altLang="zh-CN"/>
          </a:p>
          <a:p>
            <a:pPr lvl="1"/>
            <a:r>
              <a:rPr lang="zh-CN" altLang="zh-CN"/>
              <a:t>Less obvious how to pipeline it further</a:t>
            </a:r>
            <a:endParaRPr lang="zh-CN" altLang="zh-CN"/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Superscalar Issue: Instructions Check</a:t>
            </a:r>
            <a:endParaRPr lang="zh-CN" altLang="zh-CN"/>
          </a:p>
        </p:txBody>
      </p:sp>
      <p:sp>
        <p:nvSpPr>
          <p:cNvPr id="36867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Each issued instruction must check against W*L instructions, i.e., growth in hardware </a:t>
            </a:r>
            <a:r>
              <a:rPr lang="zh-CN" altLang="zh-CN">
                <a:sym typeface="Symbol" panose="05050102010706020507" pitchFamily="18" charset="2"/>
              </a:rPr>
              <a:t></a:t>
            </a:r>
            <a:r>
              <a:rPr lang="zh-CN" altLang="zh-CN"/>
              <a:t> W*(W*L)</a:t>
            </a:r>
            <a:endParaRPr lang="zh-CN" altLang="zh-CN"/>
          </a:p>
          <a:p>
            <a:endParaRPr lang="zh-CN" altLang="zh-CN"/>
          </a:p>
        </p:txBody>
      </p:sp>
      <p:grpSp>
        <p:nvGrpSpPr>
          <p:cNvPr id="36868" name="Group 4"/>
          <p:cNvGrpSpPr/>
          <p:nvPr/>
        </p:nvGrpSpPr>
        <p:grpSpPr bwMode="auto">
          <a:xfrm>
            <a:off x="539365" y="2882062"/>
            <a:ext cx="7768807" cy="2491425"/>
            <a:chOff x="0" y="-18"/>
            <a:chExt cx="4893" cy="2092"/>
          </a:xfrm>
        </p:grpSpPr>
        <p:sp>
          <p:nvSpPr>
            <p:cNvPr id="36869" name="Rectangle 5"/>
            <p:cNvSpPr>
              <a:spLocks noChangeArrowheads="true"/>
            </p:cNvSpPr>
            <p:nvPr/>
          </p:nvSpPr>
          <p:spPr bwMode="auto">
            <a:xfrm rot="5400000">
              <a:off x="1994" y="1074"/>
              <a:ext cx="337" cy="313"/>
            </a:xfrm>
            <a:prstGeom prst="rect">
              <a:avLst/>
            </a:prstGeom>
            <a:noFill/>
            <a:ln w="3175" cmpd="sng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30"/>
            </a:p>
          </p:txBody>
        </p:sp>
        <p:sp>
          <p:nvSpPr>
            <p:cNvPr id="36870" name="Rectangle 6"/>
            <p:cNvSpPr>
              <a:spLocks noChangeArrowheads="true"/>
            </p:cNvSpPr>
            <p:nvPr/>
          </p:nvSpPr>
          <p:spPr bwMode="auto">
            <a:xfrm rot="5400000">
              <a:off x="1994" y="1748"/>
              <a:ext cx="337" cy="313"/>
            </a:xfrm>
            <a:prstGeom prst="rect">
              <a:avLst/>
            </a:prstGeom>
            <a:noFill/>
            <a:ln w="3175" cmpd="sng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30"/>
            </a:p>
          </p:txBody>
        </p:sp>
        <p:sp>
          <p:nvSpPr>
            <p:cNvPr id="36871" name="Rectangle 7"/>
            <p:cNvSpPr>
              <a:spLocks noChangeArrowheads="true"/>
            </p:cNvSpPr>
            <p:nvPr/>
          </p:nvSpPr>
          <p:spPr bwMode="auto">
            <a:xfrm rot="5400000">
              <a:off x="1681" y="1074"/>
              <a:ext cx="337" cy="313"/>
            </a:xfrm>
            <a:prstGeom prst="rect">
              <a:avLst/>
            </a:prstGeom>
            <a:noFill/>
            <a:ln w="3175" cmpd="sng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30"/>
            </a:p>
          </p:txBody>
        </p:sp>
        <p:sp>
          <p:nvSpPr>
            <p:cNvPr id="36872" name="Rectangle 8"/>
            <p:cNvSpPr>
              <a:spLocks noChangeArrowheads="true"/>
            </p:cNvSpPr>
            <p:nvPr/>
          </p:nvSpPr>
          <p:spPr bwMode="auto">
            <a:xfrm rot="5400000">
              <a:off x="1681" y="1411"/>
              <a:ext cx="337" cy="313"/>
            </a:xfrm>
            <a:prstGeom prst="rect">
              <a:avLst/>
            </a:prstGeom>
            <a:noFill/>
            <a:ln w="3175" cmpd="sng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30"/>
            </a:p>
          </p:txBody>
        </p:sp>
        <p:sp>
          <p:nvSpPr>
            <p:cNvPr id="36873" name="Rectangle 9"/>
            <p:cNvSpPr>
              <a:spLocks noChangeArrowheads="true"/>
            </p:cNvSpPr>
            <p:nvPr/>
          </p:nvSpPr>
          <p:spPr bwMode="auto">
            <a:xfrm rot="5400000">
              <a:off x="1681" y="1748"/>
              <a:ext cx="337" cy="313"/>
            </a:xfrm>
            <a:prstGeom prst="rect">
              <a:avLst/>
            </a:prstGeom>
            <a:noFill/>
            <a:ln w="3175" cmpd="sng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30"/>
            </a:p>
          </p:txBody>
        </p:sp>
        <p:sp>
          <p:nvSpPr>
            <p:cNvPr id="36874" name="Rectangle 10"/>
            <p:cNvSpPr>
              <a:spLocks noChangeArrowheads="true"/>
            </p:cNvSpPr>
            <p:nvPr/>
          </p:nvSpPr>
          <p:spPr bwMode="auto">
            <a:xfrm rot="5400000">
              <a:off x="2622" y="1074"/>
              <a:ext cx="337" cy="313"/>
            </a:xfrm>
            <a:prstGeom prst="rect">
              <a:avLst/>
            </a:prstGeom>
            <a:noFill/>
            <a:ln w="3175" cmpd="sng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30"/>
            </a:p>
          </p:txBody>
        </p:sp>
        <p:sp>
          <p:nvSpPr>
            <p:cNvPr id="36875" name="Rectangle 11"/>
            <p:cNvSpPr>
              <a:spLocks noChangeArrowheads="true"/>
            </p:cNvSpPr>
            <p:nvPr/>
          </p:nvSpPr>
          <p:spPr bwMode="auto">
            <a:xfrm rot="5400000">
              <a:off x="2622" y="1411"/>
              <a:ext cx="337" cy="313"/>
            </a:xfrm>
            <a:prstGeom prst="rect">
              <a:avLst/>
            </a:prstGeom>
            <a:noFill/>
            <a:ln w="3175" cmpd="sng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30"/>
            </a:p>
          </p:txBody>
        </p:sp>
        <p:sp>
          <p:nvSpPr>
            <p:cNvPr id="36876" name="Rectangle 12"/>
            <p:cNvSpPr>
              <a:spLocks noChangeArrowheads="true"/>
            </p:cNvSpPr>
            <p:nvPr/>
          </p:nvSpPr>
          <p:spPr bwMode="auto">
            <a:xfrm rot="5400000">
              <a:off x="2622" y="1748"/>
              <a:ext cx="337" cy="313"/>
            </a:xfrm>
            <a:prstGeom prst="rect">
              <a:avLst/>
            </a:prstGeom>
            <a:noFill/>
            <a:ln w="3175" cmpd="sng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30"/>
            </a:p>
          </p:txBody>
        </p:sp>
        <p:sp>
          <p:nvSpPr>
            <p:cNvPr id="36877" name="Rectangle 13"/>
            <p:cNvSpPr>
              <a:spLocks noChangeArrowheads="true"/>
            </p:cNvSpPr>
            <p:nvPr/>
          </p:nvSpPr>
          <p:spPr bwMode="auto">
            <a:xfrm rot="5400000">
              <a:off x="2308" y="1074"/>
              <a:ext cx="337" cy="313"/>
            </a:xfrm>
            <a:prstGeom prst="rect">
              <a:avLst/>
            </a:prstGeom>
            <a:noFill/>
            <a:ln w="3175" cmpd="sng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30"/>
            </a:p>
          </p:txBody>
        </p:sp>
        <p:sp>
          <p:nvSpPr>
            <p:cNvPr id="36878" name="Rectangle 14"/>
            <p:cNvSpPr>
              <a:spLocks noChangeArrowheads="true"/>
            </p:cNvSpPr>
            <p:nvPr/>
          </p:nvSpPr>
          <p:spPr bwMode="auto">
            <a:xfrm rot="5400000">
              <a:off x="2308" y="1411"/>
              <a:ext cx="337" cy="313"/>
            </a:xfrm>
            <a:prstGeom prst="rect">
              <a:avLst/>
            </a:prstGeom>
            <a:noFill/>
            <a:ln w="3175" cmpd="sng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30"/>
            </a:p>
          </p:txBody>
        </p:sp>
        <p:sp>
          <p:nvSpPr>
            <p:cNvPr id="36879" name="Rectangle 15"/>
            <p:cNvSpPr>
              <a:spLocks noChangeArrowheads="true"/>
            </p:cNvSpPr>
            <p:nvPr/>
          </p:nvSpPr>
          <p:spPr bwMode="auto">
            <a:xfrm rot="5400000">
              <a:off x="2308" y="1748"/>
              <a:ext cx="337" cy="313"/>
            </a:xfrm>
            <a:prstGeom prst="rect">
              <a:avLst/>
            </a:prstGeom>
            <a:noFill/>
            <a:ln w="3175" cmpd="sng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30"/>
            </a:p>
          </p:txBody>
        </p:sp>
        <p:sp>
          <p:nvSpPr>
            <p:cNvPr id="36880" name="Rectangle 16"/>
            <p:cNvSpPr>
              <a:spLocks noChangeArrowheads="true"/>
            </p:cNvSpPr>
            <p:nvPr/>
          </p:nvSpPr>
          <p:spPr bwMode="auto">
            <a:xfrm rot="5400000">
              <a:off x="3249" y="1074"/>
              <a:ext cx="337" cy="313"/>
            </a:xfrm>
            <a:prstGeom prst="rect">
              <a:avLst/>
            </a:prstGeom>
            <a:noFill/>
            <a:ln w="3175" cmpd="sng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30"/>
            </a:p>
          </p:txBody>
        </p:sp>
        <p:sp>
          <p:nvSpPr>
            <p:cNvPr id="36881" name="Rectangle 17"/>
            <p:cNvSpPr>
              <a:spLocks noChangeArrowheads="true"/>
            </p:cNvSpPr>
            <p:nvPr/>
          </p:nvSpPr>
          <p:spPr bwMode="auto">
            <a:xfrm rot="5400000">
              <a:off x="3249" y="1411"/>
              <a:ext cx="337" cy="313"/>
            </a:xfrm>
            <a:prstGeom prst="rect">
              <a:avLst/>
            </a:prstGeom>
            <a:noFill/>
            <a:ln w="3175" cmpd="sng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30"/>
            </a:p>
          </p:txBody>
        </p:sp>
        <p:sp>
          <p:nvSpPr>
            <p:cNvPr id="36882" name="Rectangle 18"/>
            <p:cNvSpPr>
              <a:spLocks noChangeArrowheads="true"/>
            </p:cNvSpPr>
            <p:nvPr/>
          </p:nvSpPr>
          <p:spPr bwMode="auto">
            <a:xfrm rot="5400000">
              <a:off x="3249" y="1748"/>
              <a:ext cx="337" cy="313"/>
            </a:xfrm>
            <a:prstGeom prst="rect">
              <a:avLst/>
            </a:prstGeom>
            <a:noFill/>
            <a:ln w="3175" cmpd="sng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30"/>
            </a:p>
          </p:txBody>
        </p:sp>
        <p:sp>
          <p:nvSpPr>
            <p:cNvPr id="36883" name="Rectangle 19"/>
            <p:cNvSpPr>
              <a:spLocks noChangeArrowheads="true"/>
            </p:cNvSpPr>
            <p:nvPr/>
          </p:nvSpPr>
          <p:spPr bwMode="auto">
            <a:xfrm rot="5400000">
              <a:off x="2935" y="1074"/>
              <a:ext cx="337" cy="313"/>
            </a:xfrm>
            <a:prstGeom prst="rect">
              <a:avLst/>
            </a:prstGeom>
            <a:noFill/>
            <a:ln w="3175" cmpd="sng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30"/>
            </a:p>
          </p:txBody>
        </p:sp>
        <p:sp>
          <p:nvSpPr>
            <p:cNvPr id="36884" name="Rectangle 20"/>
            <p:cNvSpPr>
              <a:spLocks noChangeArrowheads="true"/>
            </p:cNvSpPr>
            <p:nvPr/>
          </p:nvSpPr>
          <p:spPr bwMode="auto">
            <a:xfrm rot="5400000">
              <a:off x="2935" y="1411"/>
              <a:ext cx="337" cy="313"/>
            </a:xfrm>
            <a:prstGeom prst="rect">
              <a:avLst/>
            </a:prstGeom>
            <a:noFill/>
            <a:ln w="3175" cmpd="sng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30"/>
            </a:p>
          </p:txBody>
        </p:sp>
        <p:sp>
          <p:nvSpPr>
            <p:cNvPr id="36885" name="Rectangle 21"/>
            <p:cNvSpPr>
              <a:spLocks noChangeArrowheads="true"/>
            </p:cNvSpPr>
            <p:nvPr/>
          </p:nvSpPr>
          <p:spPr bwMode="auto">
            <a:xfrm rot="5400000">
              <a:off x="2935" y="1748"/>
              <a:ext cx="337" cy="313"/>
            </a:xfrm>
            <a:prstGeom prst="rect">
              <a:avLst/>
            </a:prstGeom>
            <a:noFill/>
            <a:ln w="3175" cmpd="sng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30"/>
            </a:p>
          </p:txBody>
        </p:sp>
        <p:sp>
          <p:nvSpPr>
            <p:cNvPr id="36886" name="Line 22"/>
            <p:cNvSpPr>
              <a:spLocks noChangeShapeType="true"/>
            </p:cNvSpPr>
            <p:nvPr/>
          </p:nvSpPr>
          <p:spPr bwMode="auto">
            <a:xfrm>
              <a:off x="3826" y="1063"/>
              <a:ext cx="0" cy="1011"/>
            </a:xfrm>
            <a:prstGeom prst="line">
              <a:avLst/>
            </a:prstGeom>
            <a:noFill/>
            <a:ln w="3175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30"/>
            </a:p>
          </p:txBody>
        </p:sp>
        <p:sp>
          <p:nvSpPr>
            <p:cNvPr id="36887" name="Text Box 23"/>
            <p:cNvSpPr txBox="true">
              <a:spLocks noChangeArrowheads="true"/>
            </p:cNvSpPr>
            <p:nvPr/>
          </p:nvSpPr>
          <p:spPr bwMode="auto">
            <a:xfrm>
              <a:off x="3969" y="1397"/>
              <a:ext cx="9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zh-CN" sz="2225">
                  <a:latin typeface="Century Gothic" panose="020B0502020202020204" pitchFamily="34" charset="0"/>
                  <a:ea typeface="Gulim" panose="020B0503020000020004" pitchFamily="34" charset="-127"/>
                </a:rPr>
                <a:t>Lifetime L</a:t>
              </a:r>
              <a:endParaRPr lang="zh-CN" altLang="zh-CN" sz="2225">
                <a:latin typeface="Century Gothic" panose="020B0502020202020204" pitchFamily="34" charset="0"/>
                <a:ea typeface="Gulim" panose="020B0503020000020004" pitchFamily="34" charset="-127"/>
              </a:endParaRPr>
            </a:p>
          </p:txBody>
        </p:sp>
        <p:sp>
          <p:nvSpPr>
            <p:cNvPr id="36888" name="Rectangle 24"/>
            <p:cNvSpPr>
              <a:spLocks noChangeArrowheads="true"/>
            </p:cNvSpPr>
            <p:nvPr/>
          </p:nvSpPr>
          <p:spPr bwMode="auto">
            <a:xfrm rot="5400000">
              <a:off x="1996" y="470"/>
              <a:ext cx="338" cy="314"/>
            </a:xfrm>
            <a:prstGeom prst="rect">
              <a:avLst/>
            </a:prstGeom>
            <a:noFill/>
            <a:ln w="3175" cmpd="sng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30"/>
            </a:p>
          </p:txBody>
        </p:sp>
        <p:sp>
          <p:nvSpPr>
            <p:cNvPr id="36889" name="Rectangle 25"/>
            <p:cNvSpPr>
              <a:spLocks noChangeArrowheads="true"/>
            </p:cNvSpPr>
            <p:nvPr/>
          </p:nvSpPr>
          <p:spPr bwMode="auto">
            <a:xfrm rot="5400000">
              <a:off x="1682" y="469"/>
              <a:ext cx="338" cy="314"/>
            </a:xfrm>
            <a:prstGeom prst="rect">
              <a:avLst/>
            </a:prstGeom>
            <a:noFill/>
            <a:ln w="3175" cmpd="sng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30"/>
            </a:p>
          </p:txBody>
        </p:sp>
        <p:sp>
          <p:nvSpPr>
            <p:cNvPr id="36890" name="Rectangle 26"/>
            <p:cNvSpPr>
              <a:spLocks noChangeArrowheads="true"/>
            </p:cNvSpPr>
            <p:nvPr/>
          </p:nvSpPr>
          <p:spPr bwMode="auto">
            <a:xfrm rot="5400000">
              <a:off x="2624" y="470"/>
              <a:ext cx="338" cy="314"/>
            </a:xfrm>
            <a:prstGeom prst="rect">
              <a:avLst/>
            </a:prstGeom>
            <a:noFill/>
            <a:ln w="3175" cmpd="sng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30"/>
            </a:p>
          </p:txBody>
        </p:sp>
        <p:sp>
          <p:nvSpPr>
            <p:cNvPr id="36891" name="Rectangle 27"/>
            <p:cNvSpPr>
              <a:spLocks noChangeArrowheads="true"/>
            </p:cNvSpPr>
            <p:nvPr/>
          </p:nvSpPr>
          <p:spPr bwMode="auto">
            <a:xfrm rot="5400000">
              <a:off x="2310" y="470"/>
              <a:ext cx="337" cy="314"/>
            </a:xfrm>
            <a:prstGeom prst="rect">
              <a:avLst/>
            </a:prstGeom>
            <a:noFill/>
            <a:ln w="3175" cmpd="sng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30"/>
            </a:p>
          </p:txBody>
        </p:sp>
        <p:sp>
          <p:nvSpPr>
            <p:cNvPr id="36892" name="Rectangle 28"/>
            <p:cNvSpPr>
              <a:spLocks noChangeArrowheads="true"/>
            </p:cNvSpPr>
            <p:nvPr/>
          </p:nvSpPr>
          <p:spPr bwMode="auto">
            <a:xfrm rot="5400000">
              <a:off x="3251" y="470"/>
              <a:ext cx="337" cy="314"/>
            </a:xfrm>
            <a:prstGeom prst="rect">
              <a:avLst/>
            </a:prstGeom>
            <a:noFill/>
            <a:ln w="3175" cmpd="sng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30"/>
            </a:p>
          </p:txBody>
        </p:sp>
        <p:sp>
          <p:nvSpPr>
            <p:cNvPr id="36893" name="Rectangle 29"/>
            <p:cNvSpPr>
              <a:spLocks noChangeArrowheads="true"/>
            </p:cNvSpPr>
            <p:nvPr/>
          </p:nvSpPr>
          <p:spPr bwMode="auto">
            <a:xfrm rot="5400000">
              <a:off x="2937" y="470"/>
              <a:ext cx="336" cy="314"/>
            </a:xfrm>
            <a:prstGeom prst="rect">
              <a:avLst/>
            </a:prstGeom>
            <a:noFill/>
            <a:ln w="3175" cmpd="sng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30"/>
            </a:p>
          </p:txBody>
        </p:sp>
        <p:sp>
          <p:nvSpPr>
            <p:cNvPr id="36894" name="Text Box 30"/>
            <p:cNvSpPr txBox="true">
              <a:spLocks noChangeArrowheads="true"/>
            </p:cNvSpPr>
            <p:nvPr/>
          </p:nvSpPr>
          <p:spPr bwMode="auto">
            <a:xfrm>
              <a:off x="278" y="452"/>
              <a:ext cx="113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zh-CN" sz="2225">
                  <a:latin typeface="Century Gothic" panose="020B0502020202020204" pitchFamily="34" charset="0"/>
                  <a:ea typeface="Gulim" panose="020B0503020000020004" pitchFamily="34" charset="-127"/>
                </a:rPr>
                <a:t>Issue Group</a:t>
              </a:r>
              <a:endParaRPr lang="zh-CN" altLang="zh-CN" sz="2225">
                <a:latin typeface="Century Gothic" panose="020B0502020202020204" pitchFamily="34" charset="0"/>
                <a:ea typeface="Gulim" panose="020B0503020000020004" pitchFamily="34" charset="-127"/>
              </a:endParaRPr>
            </a:p>
          </p:txBody>
        </p:sp>
        <p:sp>
          <p:nvSpPr>
            <p:cNvPr id="36895" name="Text Box 31"/>
            <p:cNvSpPr txBox="true">
              <a:spLocks noChangeArrowheads="true"/>
            </p:cNvSpPr>
            <p:nvPr/>
          </p:nvSpPr>
          <p:spPr bwMode="auto">
            <a:xfrm>
              <a:off x="0" y="1249"/>
              <a:ext cx="1584" cy="6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zh-CN" sz="2225">
                  <a:latin typeface="Century Gothic" panose="020B0502020202020204" pitchFamily="34" charset="0"/>
                  <a:ea typeface="Gulim" panose="020B0503020000020004" pitchFamily="34" charset="-127"/>
                </a:rPr>
                <a:t>Previously Issued Instructions</a:t>
              </a:r>
              <a:endParaRPr lang="zh-CN" altLang="zh-CN" sz="2225">
                <a:latin typeface="Century Gothic" panose="020B0502020202020204" pitchFamily="34" charset="0"/>
                <a:ea typeface="Gulim" panose="020B0503020000020004" pitchFamily="34" charset="-127"/>
              </a:endParaRPr>
            </a:p>
          </p:txBody>
        </p:sp>
        <p:sp>
          <p:nvSpPr>
            <p:cNvPr id="36896" name="Line 32"/>
            <p:cNvSpPr>
              <a:spLocks noChangeShapeType="true"/>
            </p:cNvSpPr>
            <p:nvPr/>
          </p:nvSpPr>
          <p:spPr bwMode="auto">
            <a:xfrm>
              <a:off x="1693" y="322"/>
              <a:ext cx="1882" cy="0"/>
            </a:xfrm>
            <a:prstGeom prst="line">
              <a:avLst/>
            </a:prstGeom>
            <a:noFill/>
            <a:ln w="3175" cmpd="sng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30"/>
            </a:p>
          </p:txBody>
        </p:sp>
        <p:sp>
          <p:nvSpPr>
            <p:cNvPr id="36897" name="Text Box 33"/>
            <p:cNvSpPr txBox="true">
              <a:spLocks noChangeArrowheads="true"/>
            </p:cNvSpPr>
            <p:nvPr/>
          </p:nvSpPr>
          <p:spPr bwMode="auto">
            <a:xfrm>
              <a:off x="2002" y="-18"/>
              <a:ext cx="12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zh-CN" sz="2225">
                  <a:latin typeface="Century Gothic" panose="020B0502020202020204" pitchFamily="34" charset="0"/>
                  <a:ea typeface="Gulim" panose="020B0503020000020004" pitchFamily="34" charset="-127"/>
                </a:rPr>
                <a:t>Issue Width W</a:t>
              </a:r>
              <a:endParaRPr lang="zh-CN" altLang="zh-CN" sz="2225">
                <a:latin typeface="Century Gothic" panose="020B0502020202020204" pitchFamily="34" charset="0"/>
                <a:ea typeface="Gulim" panose="020B0503020000020004" pitchFamily="34" charset="-127"/>
              </a:endParaRPr>
            </a:p>
          </p:txBody>
        </p:sp>
        <p:sp>
          <p:nvSpPr>
            <p:cNvPr id="36898" name="Line 34"/>
            <p:cNvSpPr>
              <a:spLocks noChangeShapeType="true"/>
            </p:cNvSpPr>
            <p:nvPr/>
          </p:nvSpPr>
          <p:spPr bwMode="auto">
            <a:xfrm flipH="true" flipV="true">
              <a:off x="1819" y="793"/>
              <a:ext cx="0" cy="607"/>
            </a:xfrm>
            <a:prstGeom prst="line">
              <a:avLst/>
            </a:prstGeom>
            <a:noFill/>
            <a:ln w="3175" cmpd="sng">
              <a:solidFill>
                <a:srgbClr val="FF0000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30"/>
            </a:p>
          </p:txBody>
        </p:sp>
        <p:sp>
          <p:nvSpPr>
            <p:cNvPr id="36899" name="Line 35"/>
            <p:cNvSpPr>
              <a:spLocks noChangeShapeType="true"/>
            </p:cNvSpPr>
            <p:nvPr/>
          </p:nvSpPr>
          <p:spPr bwMode="auto">
            <a:xfrm flipH="true" flipV="true">
              <a:off x="1819" y="793"/>
              <a:ext cx="63" cy="944"/>
            </a:xfrm>
            <a:prstGeom prst="line">
              <a:avLst/>
            </a:prstGeom>
            <a:noFill/>
            <a:ln w="3175" cmpd="sng">
              <a:solidFill>
                <a:srgbClr val="FF0000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30"/>
            </a:p>
          </p:txBody>
        </p:sp>
        <p:sp>
          <p:nvSpPr>
            <p:cNvPr id="36900" name="Line 36"/>
            <p:cNvSpPr>
              <a:spLocks noChangeShapeType="true"/>
            </p:cNvSpPr>
            <p:nvPr/>
          </p:nvSpPr>
          <p:spPr bwMode="auto">
            <a:xfrm flipV="true">
              <a:off x="1756" y="793"/>
              <a:ext cx="63" cy="270"/>
            </a:xfrm>
            <a:prstGeom prst="line">
              <a:avLst/>
            </a:prstGeom>
            <a:noFill/>
            <a:ln w="3175" cmpd="sng">
              <a:solidFill>
                <a:srgbClr val="FF0000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30"/>
            </a:p>
          </p:txBody>
        </p:sp>
        <p:sp>
          <p:nvSpPr>
            <p:cNvPr id="36901" name="Line 37"/>
            <p:cNvSpPr>
              <a:spLocks noChangeShapeType="true"/>
            </p:cNvSpPr>
            <p:nvPr/>
          </p:nvSpPr>
          <p:spPr bwMode="auto">
            <a:xfrm>
              <a:off x="1819" y="793"/>
              <a:ext cx="251" cy="270"/>
            </a:xfrm>
            <a:prstGeom prst="line">
              <a:avLst/>
            </a:prstGeom>
            <a:noFill/>
            <a:ln w="3175" cmpd="sng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30"/>
            </a:p>
          </p:txBody>
        </p:sp>
        <p:sp>
          <p:nvSpPr>
            <p:cNvPr id="36902" name="Line 38"/>
            <p:cNvSpPr>
              <a:spLocks noChangeShapeType="true"/>
            </p:cNvSpPr>
            <p:nvPr/>
          </p:nvSpPr>
          <p:spPr bwMode="auto">
            <a:xfrm>
              <a:off x="1819" y="793"/>
              <a:ext cx="564" cy="270"/>
            </a:xfrm>
            <a:prstGeom prst="line">
              <a:avLst/>
            </a:prstGeom>
            <a:noFill/>
            <a:ln w="3175" cmpd="sng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30"/>
            </a:p>
          </p:txBody>
        </p:sp>
        <p:sp>
          <p:nvSpPr>
            <p:cNvPr id="36903" name="Line 39"/>
            <p:cNvSpPr>
              <a:spLocks noChangeShapeType="true"/>
            </p:cNvSpPr>
            <p:nvPr/>
          </p:nvSpPr>
          <p:spPr bwMode="auto">
            <a:xfrm>
              <a:off x="1819" y="793"/>
              <a:ext cx="878" cy="270"/>
            </a:xfrm>
            <a:prstGeom prst="line">
              <a:avLst/>
            </a:prstGeom>
            <a:noFill/>
            <a:ln w="3175" cmpd="sng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30"/>
            </a:p>
          </p:txBody>
        </p:sp>
        <p:sp>
          <p:nvSpPr>
            <p:cNvPr id="36904" name="Line 40"/>
            <p:cNvSpPr>
              <a:spLocks noChangeShapeType="true"/>
            </p:cNvSpPr>
            <p:nvPr/>
          </p:nvSpPr>
          <p:spPr bwMode="auto">
            <a:xfrm>
              <a:off x="1882" y="793"/>
              <a:ext cx="1129" cy="270"/>
            </a:xfrm>
            <a:prstGeom prst="line">
              <a:avLst/>
            </a:prstGeom>
            <a:noFill/>
            <a:ln w="3175" cmpd="sng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30"/>
            </a:p>
          </p:txBody>
        </p:sp>
        <p:sp>
          <p:nvSpPr>
            <p:cNvPr id="36905" name="Line 41"/>
            <p:cNvSpPr>
              <a:spLocks noChangeShapeType="true"/>
            </p:cNvSpPr>
            <p:nvPr/>
          </p:nvSpPr>
          <p:spPr bwMode="auto">
            <a:xfrm>
              <a:off x="1882" y="793"/>
              <a:ext cx="1442" cy="270"/>
            </a:xfrm>
            <a:prstGeom prst="line">
              <a:avLst/>
            </a:prstGeom>
            <a:noFill/>
            <a:ln w="3175" cmpd="sng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30"/>
            </a:p>
          </p:txBody>
        </p:sp>
        <p:sp>
          <p:nvSpPr>
            <p:cNvPr id="36906" name="Line 42"/>
            <p:cNvSpPr>
              <a:spLocks noChangeShapeType="true"/>
            </p:cNvSpPr>
            <p:nvPr/>
          </p:nvSpPr>
          <p:spPr bwMode="auto">
            <a:xfrm flipH="true" flipV="true">
              <a:off x="1882" y="793"/>
              <a:ext cx="251" cy="607"/>
            </a:xfrm>
            <a:prstGeom prst="line">
              <a:avLst/>
            </a:prstGeom>
            <a:noFill/>
            <a:ln w="3175" cmpd="sng">
              <a:solidFill>
                <a:srgbClr val="FF0000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30"/>
            </a:p>
          </p:txBody>
        </p:sp>
        <p:sp>
          <p:nvSpPr>
            <p:cNvPr id="36907" name="Line 43"/>
            <p:cNvSpPr>
              <a:spLocks noChangeShapeType="true"/>
            </p:cNvSpPr>
            <p:nvPr/>
          </p:nvSpPr>
          <p:spPr bwMode="auto">
            <a:xfrm flipH="true" flipV="true">
              <a:off x="1882" y="793"/>
              <a:ext cx="251" cy="944"/>
            </a:xfrm>
            <a:prstGeom prst="line">
              <a:avLst/>
            </a:prstGeom>
            <a:noFill/>
            <a:ln w="3175" cmpd="sng">
              <a:solidFill>
                <a:srgbClr val="FF0000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30"/>
            </a:p>
          </p:txBody>
        </p:sp>
        <p:sp>
          <p:nvSpPr>
            <p:cNvPr id="36908" name="Line 44"/>
            <p:cNvSpPr>
              <a:spLocks noChangeShapeType="true"/>
            </p:cNvSpPr>
            <p:nvPr/>
          </p:nvSpPr>
          <p:spPr bwMode="auto">
            <a:xfrm flipH="true" flipV="true">
              <a:off x="1882" y="793"/>
              <a:ext cx="564" cy="607"/>
            </a:xfrm>
            <a:prstGeom prst="line">
              <a:avLst/>
            </a:prstGeom>
            <a:noFill/>
            <a:ln w="3175" cmpd="sng">
              <a:solidFill>
                <a:srgbClr val="FF0000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30"/>
            </a:p>
          </p:txBody>
        </p:sp>
        <p:sp>
          <p:nvSpPr>
            <p:cNvPr id="36909" name="Line 45"/>
            <p:cNvSpPr>
              <a:spLocks noChangeShapeType="true"/>
            </p:cNvSpPr>
            <p:nvPr/>
          </p:nvSpPr>
          <p:spPr bwMode="auto">
            <a:xfrm flipH="true" flipV="true">
              <a:off x="1819" y="793"/>
              <a:ext cx="690" cy="944"/>
            </a:xfrm>
            <a:prstGeom prst="line">
              <a:avLst/>
            </a:prstGeom>
            <a:noFill/>
            <a:ln w="3175" cmpd="sng">
              <a:solidFill>
                <a:srgbClr val="FF0000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30"/>
            </a:p>
          </p:txBody>
        </p:sp>
        <p:sp>
          <p:nvSpPr>
            <p:cNvPr id="36910" name="Line 46"/>
            <p:cNvSpPr>
              <a:spLocks noChangeShapeType="true"/>
            </p:cNvSpPr>
            <p:nvPr/>
          </p:nvSpPr>
          <p:spPr bwMode="auto">
            <a:xfrm flipH="true" flipV="true">
              <a:off x="1819" y="793"/>
              <a:ext cx="941" cy="607"/>
            </a:xfrm>
            <a:prstGeom prst="line">
              <a:avLst/>
            </a:prstGeom>
            <a:noFill/>
            <a:ln w="3175" cmpd="sng">
              <a:solidFill>
                <a:srgbClr val="FF0000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30"/>
            </a:p>
          </p:txBody>
        </p:sp>
        <p:sp>
          <p:nvSpPr>
            <p:cNvPr id="36911" name="Line 47"/>
            <p:cNvSpPr>
              <a:spLocks noChangeShapeType="true"/>
            </p:cNvSpPr>
            <p:nvPr/>
          </p:nvSpPr>
          <p:spPr bwMode="auto">
            <a:xfrm flipH="true" flipV="true">
              <a:off x="1882" y="793"/>
              <a:ext cx="878" cy="944"/>
            </a:xfrm>
            <a:prstGeom prst="line">
              <a:avLst/>
            </a:prstGeom>
            <a:noFill/>
            <a:ln w="3175" cmpd="sng">
              <a:solidFill>
                <a:srgbClr val="FF0000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30"/>
            </a:p>
          </p:txBody>
        </p:sp>
        <p:sp>
          <p:nvSpPr>
            <p:cNvPr id="36912" name="Line 48"/>
            <p:cNvSpPr>
              <a:spLocks noChangeShapeType="true"/>
            </p:cNvSpPr>
            <p:nvPr/>
          </p:nvSpPr>
          <p:spPr bwMode="auto">
            <a:xfrm flipH="true" flipV="true">
              <a:off x="1882" y="793"/>
              <a:ext cx="1254" cy="607"/>
            </a:xfrm>
            <a:prstGeom prst="line">
              <a:avLst/>
            </a:prstGeom>
            <a:noFill/>
            <a:ln w="3175" cmpd="sng">
              <a:solidFill>
                <a:srgbClr val="FF0000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30"/>
            </a:p>
          </p:txBody>
        </p:sp>
        <p:sp>
          <p:nvSpPr>
            <p:cNvPr id="36913" name="Line 49"/>
            <p:cNvSpPr>
              <a:spLocks noChangeShapeType="true"/>
            </p:cNvSpPr>
            <p:nvPr/>
          </p:nvSpPr>
          <p:spPr bwMode="auto">
            <a:xfrm flipH="true" flipV="true">
              <a:off x="1882" y="861"/>
              <a:ext cx="1254" cy="876"/>
            </a:xfrm>
            <a:prstGeom prst="line">
              <a:avLst/>
            </a:prstGeom>
            <a:noFill/>
            <a:ln w="3175" cmpd="sng">
              <a:solidFill>
                <a:srgbClr val="FF0000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30"/>
            </a:p>
          </p:txBody>
        </p:sp>
        <p:sp>
          <p:nvSpPr>
            <p:cNvPr id="36914" name="Line 50"/>
            <p:cNvSpPr>
              <a:spLocks noChangeShapeType="true"/>
            </p:cNvSpPr>
            <p:nvPr/>
          </p:nvSpPr>
          <p:spPr bwMode="auto">
            <a:xfrm flipH="true" flipV="true">
              <a:off x="1882" y="793"/>
              <a:ext cx="1505" cy="607"/>
            </a:xfrm>
            <a:prstGeom prst="line">
              <a:avLst/>
            </a:prstGeom>
            <a:noFill/>
            <a:ln w="3175" cmpd="sng">
              <a:solidFill>
                <a:srgbClr val="FF0000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30"/>
            </a:p>
          </p:txBody>
        </p:sp>
        <p:sp>
          <p:nvSpPr>
            <p:cNvPr id="36915" name="Line 51"/>
            <p:cNvSpPr>
              <a:spLocks noChangeShapeType="true"/>
            </p:cNvSpPr>
            <p:nvPr/>
          </p:nvSpPr>
          <p:spPr bwMode="auto">
            <a:xfrm flipH="true" flipV="true">
              <a:off x="1882" y="793"/>
              <a:ext cx="1505" cy="944"/>
            </a:xfrm>
            <a:prstGeom prst="line">
              <a:avLst/>
            </a:prstGeom>
            <a:noFill/>
            <a:ln w="3175" cmpd="sng">
              <a:solidFill>
                <a:srgbClr val="FF0000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30"/>
            </a:p>
          </p:txBody>
        </p:sp>
      </p:grp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21779</Words>
  <Application>WPS 演示</Application>
  <PresentationFormat>全屏显示(4:3)</PresentationFormat>
  <Paragraphs>3174</Paragraphs>
  <Slides>68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68</vt:i4>
      </vt:variant>
    </vt:vector>
  </HeadingPairs>
  <TitlesOfParts>
    <vt:vector size="83" baseType="lpstr">
      <vt:lpstr>Arial</vt:lpstr>
      <vt:lpstr>宋体</vt:lpstr>
      <vt:lpstr>Wingdings</vt:lpstr>
      <vt:lpstr>微软雅黑</vt:lpstr>
      <vt:lpstr>Symbol</vt:lpstr>
      <vt:lpstr>Century Gothic</vt:lpstr>
      <vt:lpstr>Gulim</vt:lpstr>
      <vt:lpstr>Malgun Gothic</vt:lpstr>
      <vt:lpstr>Consolas</vt:lpstr>
      <vt:lpstr>Verdana</vt:lpstr>
      <vt:lpstr>Calibri</vt:lpstr>
      <vt:lpstr>Arial Unicode MS</vt:lpstr>
      <vt:lpstr>等线</vt:lpstr>
      <vt:lpstr>文鼎ＰＬ简中楷</vt:lpstr>
      <vt:lpstr>Office Theme</vt:lpstr>
      <vt:lpstr>Advanced Computer Architecture (ACA2020)</vt:lpstr>
      <vt:lpstr>Lecture 08  Multiple Issue</vt:lpstr>
      <vt:lpstr>Super Scale</vt:lpstr>
      <vt:lpstr>Superscalar – HiStory</vt:lpstr>
      <vt:lpstr>Five Primary Approaches for Multiple-issue</vt:lpstr>
      <vt:lpstr>Statically-scheduled Superscalar</vt:lpstr>
      <vt:lpstr>Issue Packet</vt:lpstr>
      <vt:lpstr>Issue Checks</vt:lpstr>
      <vt:lpstr>Superscalar Issue: Instructions Check</vt:lpstr>
      <vt:lpstr>Superscalar Control Logic Scaling</vt:lpstr>
      <vt:lpstr>Our Two Issued Statically Superscalar MIPS</vt:lpstr>
      <vt:lpstr>Instructions Fetching </vt:lpstr>
      <vt:lpstr>Three Steps Involved in Fetch And Issue</vt:lpstr>
      <vt:lpstr>Superscalar MIPS in Operation</vt:lpstr>
      <vt:lpstr>Long FP Operations</vt:lpstr>
      <vt:lpstr>Problems</vt:lpstr>
      <vt:lpstr>Tomasulo's Algorithm with Multiple Issue</vt:lpstr>
      <vt:lpstr>Two Approaches of Multiple Issue</vt:lpstr>
      <vt:lpstr>A MIPS &amp; Tomasulo’s Example</vt:lpstr>
      <vt:lpstr>Assume 1</vt:lpstr>
      <vt:lpstr>Assume 2</vt:lpstr>
      <vt:lpstr>Work Is: Create a Table Showing</vt:lpstr>
      <vt:lpstr>A Dual-issue Version of Our Tomasulo Pipeline 1</vt:lpstr>
      <vt:lpstr>A Dual-issue Version of Our Tomasulo Pipeline 2</vt:lpstr>
      <vt:lpstr>A Dual-issue Version of Our Tomasulo Pipeline 3</vt:lpstr>
      <vt:lpstr>A Dual-issue Version of Our Tomasulo Pipeline 4</vt:lpstr>
      <vt:lpstr>A Dual-issue Version of Our Tomasulo Pipeline 5</vt:lpstr>
      <vt:lpstr>A Dual-issue Version of Our Tomasulo Pipeline 6</vt:lpstr>
      <vt:lpstr>A Dual-issue Version of Our Tomasulo Pipeline 7</vt:lpstr>
      <vt:lpstr>A Dual-issue Version of Our Tomasulo Pipeline 8</vt:lpstr>
      <vt:lpstr>A Dual-issue Version of Our Tomasulo Pipeline 9</vt:lpstr>
      <vt:lpstr>A Dual-issue Version of Our Tomasulo Pipeline 10</vt:lpstr>
      <vt:lpstr>A Dual-issue Version of Our Tomasulo Pipeline 11</vt:lpstr>
      <vt:lpstr>A Dual-issue Version of Our Tomasulo Pipeline 12</vt:lpstr>
      <vt:lpstr>A Dual-issue Version of Our Tomasulo Pipeline 13</vt:lpstr>
      <vt:lpstr>A Dual-issue Version of Our Tomasulo Pipeline 14</vt:lpstr>
      <vt:lpstr>A Dual-issue Version of Our Tomasulo Pipeline 15</vt:lpstr>
      <vt:lpstr>A Dual-issue Version of Our Tomasulo Pipeline 16</vt:lpstr>
      <vt:lpstr>A Dual-issue Version of Our Tomasulo Pipeline 17</vt:lpstr>
      <vt:lpstr>Resource Usage Table</vt:lpstr>
      <vt:lpstr>Answer</vt:lpstr>
      <vt:lpstr>Superscalar Machines: Problems</vt:lpstr>
      <vt:lpstr>Control Complexity: MIPS R10000</vt:lpstr>
      <vt:lpstr>The VLIW</vt:lpstr>
      <vt:lpstr>The VLIW</vt:lpstr>
      <vt:lpstr>Rely on VLIW Compiler Technology</vt:lpstr>
      <vt:lpstr>The VLIW Compiler Must…</vt:lpstr>
      <vt:lpstr>The Potential Advantages of VLIW</vt:lpstr>
      <vt:lpstr>The VLIW Instructions</vt:lpstr>
      <vt:lpstr>Early VLIWs: Quite Rigid</vt:lpstr>
      <vt:lpstr>Recent Architectures</vt:lpstr>
      <vt:lpstr>A VLIW Example</vt:lpstr>
      <vt:lpstr>The VLIW Example Code</vt:lpstr>
      <vt:lpstr>The VLIW Example Execution</vt:lpstr>
      <vt:lpstr>The VLIW Example Performance</vt:lpstr>
      <vt:lpstr>The Registers in VLIW Example</vt:lpstr>
      <vt:lpstr>The VLIW without Empty Issue</vt:lpstr>
      <vt:lpstr>The VLIW without Empty FP-op</vt:lpstr>
      <vt:lpstr>Problems Of VLIW</vt:lpstr>
      <vt:lpstr>Two Reasons to Increase Code Size</vt:lpstr>
      <vt:lpstr>Decrease VLIW Code Size</vt:lpstr>
      <vt:lpstr>VLIW’s Lock-step Operation</vt:lpstr>
      <vt:lpstr>Long Lock-step: Memory Reference</vt:lpstr>
      <vt:lpstr>VLIW’s Lock-step Under H/W</vt:lpstr>
      <vt:lpstr>Binary Code Compatibility</vt:lpstr>
      <vt:lpstr>Solution to Code Migration</vt:lpstr>
      <vt:lpstr>The Future of VLIW </vt:lpstr>
      <vt:lpstr>Next ...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Chun-yuan Zhang</dc:creator>
  <cp:lastModifiedBy>scrutiny</cp:lastModifiedBy>
  <cp:revision>316</cp:revision>
  <dcterms:created xsi:type="dcterms:W3CDTF">2021-01-27T08:54:38Z</dcterms:created>
  <dcterms:modified xsi:type="dcterms:W3CDTF">2021-01-27T08:54:38Z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2052-11.1.0.10161</vt:lpwstr>
  </property>
</Properties>
</file>